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95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2" r:id="rId35"/>
    <p:sldId id="293" r:id="rId36"/>
    <p:sldId id="294" r:id="rId37"/>
    <p:sldId id="296" r:id="rId38"/>
    <p:sldId id="297" r:id="rId39"/>
    <p:sldId id="298" r:id="rId40"/>
    <p:sldId id="300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1A5C-1899-4A20-A4BB-120315A516C6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797C-F2FB-4075-9EB5-76CBEC7EC7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3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797C-F2FB-4075-9EB5-76CBEC7EC70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7933-ED7B-47BF-BE0B-C7FD17FED428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714A-0724-416D-8A17-E3FADF8669A4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78B1-F945-4297-9992-C1D9F6A33AD1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FEA4-6024-4E69-92D1-B1D94C480EE3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C37-198F-407A-9729-F50094173593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B08F-5A95-45D0-95A6-4F1A11F3C48F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1E2E-D7C9-435D-B707-D02B9345CF01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DCD4-2112-4E2A-8747-C45712FE5F92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AB8-F894-44E6-9A8D-6EA39FB52E2F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3179-871A-45E5-B107-03649A59F663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1996-9677-4747-99D1-8AC4BAB9FC3C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A20FF-3514-4F76-B737-69137C1D8E89}" type="datetime1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Mesin</a:t>
            </a:r>
            <a:r>
              <a:rPr lang="en-US" b="1" dirty="0" smtClean="0"/>
              <a:t> Turing (</a:t>
            </a:r>
            <a:r>
              <a:rPr lang="en-US" b="1" dirty="0" err="1" smtClean="0"/>
              <a:t>Bagian</a:t>
            </a:r>
            <a:r>
              <a:rPr lang="en-US" b="1" dirty="0" smtClean="0"/>
              <a:t> 3)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6096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476500" y="800100"/>
            <a:ext cx="381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9906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57600" y="609600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Input </a:t>
            </a:r>
            <a:r>
              <a:rPr lang="en-US" sz="2000" i="1" dirty="0" smtClean="0"/>
              <a:t>T</a:t>
            </a:r>
            <a:endParaRPr lang="en-US" sz="2000" i="1" dirty="0"/>
          </a:p>
        </p:txBody>
      </p:sp>
      <p:sp>
        <p:nvSpPr>
          <p:cNvPr id="12" name="Rectangle 11"/>
          <p:cNvSpPr/>
          <p:nvPr/>
        </p:nvSpPr>
        <p:spPr>
          <a:xfrm>
            <a:off x="3124200" y="16764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3" name="Up-Down Arrow 12"/>
          <p:cNvSpPr/>
          <p:nvPr/>
        </p:nvSpPr>
        <p:spPr>
          <a:xfrm>
            <a:off x="3810000" y="990600"/>
            <a:ext cx="228600" cy="6858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0800" y="33528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T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0" y="37338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0" y="33528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381500" y="3543300"/>
            <a:ext cx="381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76800" y="3352800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Input </a:t>
            </a:r>
            <a:r>
              <a:rPr lang="en-US" sz="2000" i="1" dirty="0" smtClean="0"/>
              <a:t>T</a:t>
            </a:r>
            <a:endParaRPr lang="en-US" sz="2000" i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90800" y="40386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90800" y="44196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400300" y="42291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90800" y="4038600"/>
            <a:ext cx="1237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status </a:t>
            </a:r>
            <a:r>
              <a:rPr lang="en-US" sz="2000" dirty="0" err="1" smtClean="0"/>
              <a:t>kini</a:t>
            </a:r>
            <a:endParaRPr lang="en-US" sz="2000" i="1" dirty="0"/>
          </a:p>
        </p:txBody>
      </p:sp>
      <p:sp>
        <p:nvSpPr>
          <p:cNvPr id="29" name="Rectangle 28"/>
          <p:cNvSpPr/>
          <p:nvPr/>
        </p:nvSpPr>
        <p:spPr>
          <a:xfrm>
            <a:off x="3581400" y="49530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Universal (</a:t>
            </a:r>
            <a:r>
              <a:rPr lang="en-US" sz="2000" i="1" dirty="0" smtClean="0">
                <a:solidFill>
                  <a:schemeClr val="tx1"/>
                </a:solidFill>
              </a:rPr>
              <a:t>U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32" name="Curved Connector 31"/>
          <p:cNvCxnSpPr>
            <a:stCxn id="12" idx="2"/>
          </p:cNvCxnSpPr>
          <p:nvPr/>
        </p:nvCxnSpPr>
        <p:spPr>
          <a:xfrm rot="5400000">
            <a:off x="3390900" y="2857500"/>
            <a:ext cx="609600" cy="3810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16200000" flipH="1">
            <a:off x="4114800" y="1752600"/>
            <a:ext cx="2362200" cy="8382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9" idx="0"/>
            <a:endCxn id="22" idx="2"/>
          </p:cNvCxnSpPr>
          <p:nvPr/>
        </p:nvCxnSpPr>
        <p:spPr>
          <a:xfrm rot="5400000" flipH="1" flipV="1">
            <a:off x="4240567" y="3855743"/>
            <a:ext cx="1200090" cy="99442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0"/>
          </p:cNvCxnSpPr>
          <p:nvPr/>
        </p:nvCxnSpPr>
        <p:spPr>
          <a:xfrm rot="16200000" flipV="1">
            <a:off x="3733800" y="4343400"/>
            <a:ext cx="457200" cy="7620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9" idx="0"/>
          </p:cNvCxnSpPr>
          <p:nvPr/>
        </p:nvCxnSpPr>
        <p:spPr>
          <a:xfrm rot="16200000" flipV="1">
            <a:off x="3619500" y="4229100"/>
            <a:ext cx="1066800" cy="3810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76400" y="6172200"/>
            <a:ext cx="6736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Gambar</a:t>
            </a:r>
            <a:r>
              <a:rPr lang="en-US" sz="2400" b="1" dirty="0" smtClean="0"/>
              <a:t> 1. </a:t>
            </a:r>
            <a:r>
              <a:rPr lang="en-US" sz="2400" b="1" dirty="0" err="1" smtClean="0"/>
              <a:t>Simulasi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mesin</a:t>
            </a:r>
            <a:r>
              <a:rPr lang="en-US" sz="2400" b="1" dirty="0" smtClean="0"/>
              <a:t> Turing Universal </a:t>
            </a:r>
            <a:r>
              <a:rPr lang="en-US" sz="2400" b="1" i="1" dirty="0" smtClean="0"/>
              <a:t>U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Mesin</a:t>
            </a:r>
            <a:r>
              <a:rPr lang="en-US" sz="2400" dirty="0" smtClean="0"/>
              <a:t> Turing universal U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625475" indent="-625475">
              <a:buNone/>
            </a:pPr>
            <a:r>
              <a:rPr lang="en-US" sz="2400" dirty="0" smtClean="0"/>
              <a:t>     1. Pita 2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diinisialiasi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T,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diisi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T,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 marL="625475" indent="-288925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Jika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pensimulasikan</a:t>
            </a:r>
            <a:r>
              <a:rPr lang="en-US" sz="2400" dirty="0" smtClean="0"/>
              <a:t> T </a:t>
            </a:r>
            <a:r>
              <a:rPr lang="en-US" sz="2400" dirty="0" err="1" smtClean="0"/>
              <a:t>oleh</a:t>
            </a:r>
            <a:r>
              <a:rPr lang="en-US" sz="2400" dirty="0" smtClean="0"/>
              <a:t> U </a:t>
            </a:r>
            <a:r>
              <a:rPr lang="en-US" sz="2400" dirty="0" err="1" smtClean="0"/>
              <a:t>dihentikan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,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 (</a:t>
            </a:r>
            <a:r>
              <a:rPr lang="en-US" sz="2400" dirty="0" err="1" smtClean="0"/>
              <a:t>lihat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T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4). </a:t>
            </a:r>
          </a:p>
          <a:p>
            <a:pPr>
              <a:buNone/>
            </a:pPr>
            <a:endParaRPr lang="en-US" sz="2400" dirty="0" smtClean="0"/>
          </a:p>
          <a:p>
            <a:pPr marL="625475" indent="-288925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2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3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kini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T.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pita 1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string yang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110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j</a:t>
            </a:r>
            <a:r>
              <a:rPr lang="en-US" sz="2400" dirty="0" smtClean="0"/>
              <a:t>1 (yang </a:t>
            </a:r>
            <a:r>
              <a:rPr lang="en-US" sz="2400" dirty="0" err="1" smtClean="0"/>
              <a:t>menandakan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)). </a:t>
            </a:r>
            <a:r>
              <a:rPr lang="en-US" sz="2400" dirty="0" err="1" smtClean="0">
                <a:sym typeface="Symbol"/>
              </a:rPr>
              <a:t>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kemungkinan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kasus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terjadi</a:t>
            </a:r>
            <a:r>
              <a:rPr lang="en-US" sz="2400" dirty="0" smtClean="0">
                <a:sym typeface="Symbol"/>
              </a:rPr>
              <a:t>: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u="sng" dirty="0" err="1" smtClean="0"/>
              <a:t>Kasus</a:t>
            </a:r>
            <a:r>
              <a:rPr lang="en-US" sz="2400" u="sng" dirty="0" smtClean="0"/>
              <a:t> 1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ditemukan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simulasi</a:t>
            </a:r>
            <a:r>
              <a:rPr lang="en-US" sz="2400" dirty="0" smtClean="0"/>
              <a:t> </a:t>
            </a:r>
            <a:r>
              <a:rPr lang="en-US" sz="2400" dirty="0" err="1" smtClean="0"/>
              <a:t>dihentikandan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input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err="1" smtClean="0"/>
              <a:t>Kasus</a:t>
            </a:r>
            <a:r>
              <a:rPr lang="en-US" sz="2400" u="sng" dirty="0" smtClean="0"/>
              <a:t> 2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ditemukan</a:t>
            </a:r>
            <a:r>
              <a:rPr lang="en-US" sz="2400" dirty="0" smtClean="0"/>
              <a:t>, string 110</a:t>
            </a:r>
            <a:r>
              <a:rPr lang="en-US" sz="2400" i="1" baseline="30000" dirty="0" smtClean="0"/>
              <a:t>i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j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l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(a) </a:t>
            </a:r>
            <a:r>
              <a:rPr lang="en-US" sz="2400" dirty="0" err="1" smtClean="0"/>
              <a:t>simpan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3</a:t>
            </a:r>
          </a:p>
          <a:p>
            <a:pPr>
              <a:buNone/>
            </a:pPr>
            <a:r>
              <a:rPr lang="en-US" sz="2400" dirty="0" smtClean="0"/>
              <a:t>	(b) </a:t>
            </a:r>
            <a:r>
              <a:rPr lang="en-US" sz="2400" dirty="0" err="1" smtClean="0"/>
              <a:t>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2</a:t>
            </a:r>
          </a:p>
          <a:p>
            <a:pPr>
              <a:buNone/>
            </a:pPr>
            <a:r>
              <a:rPr lang="en-US" sz="2400" dirty="0" smtClean="0"/>
              <a:t>	(c) </a:t>
            </a: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2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m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800" i="1" baseline="30000" dirty="0" smtClean="0"/>
              <a:t>	</a:t>
            </a:r>
            <a:endParaRPr lang="en-US" sz="2800" i="1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Halting Problem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input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masalah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perhentian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halting problem</a:t>
            </a:r>
            <a:r>
              <a:rPr lang="en-US" sz="2400" dirty="0" smtClean="0"/>
              <a:t>).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(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).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input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dikenalinya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Tinjau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</a:t>
            </a:r>
            <a:r>
              <a:rPr lang="en-US" sz="2400" dirty="0" smtClean="0"/>
              <a:t> ‘111’.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diperlihatkan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input ‘11’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i="1" dirty="0" smtClean="0"/>
              <a:t>	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11</a:t>
            </a:r>
            <a:r>
              <a:rPr lang="en-US" sz="2400" i="1" dirty="0" smtClean="0"/>
              <a:t>B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B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 11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… ├</a:t>
            </a:r>
            <a:r>
              <a:rPr lang="en-US" sz="2400" dirty="0" smtClean="0">
                <a:ea typeface="KaiTi"/>
                <a:sym typeface="Symbol"/>
              </a:rPr>
              <a:t>  11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endParaRPr lang="en-US" sz="2400" dirty="0" smtClean="0">
              <a:ea typeface="KaiTi"/>
              <a:sym typeface="Symbol"/>
            </a:endParaRP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90800" y="1600200"/>
          <a:ext cx="40767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1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1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5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5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276600" y="5943600"/>
            <a:ext cx="36576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67200" y="6019800"/>
            <a:ext cx="1322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Infinite loop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“</a:t>
            </a:r>
            <a:r>
              <a:rPr lang="en-US" sz="2400" dirty="0" err="1" smtClean="0"/>
              <a:t>Bukti</a:t>
            </a:r>
            <a:r>
              <a:rPr lang="en-US" sz="2400" dirty="0" smtClean="0"/>
              <a:t>”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perhentian</a:t>
            </a:r>
            <a:r>
              <a:rPr lang="en-US" sz="2400" dirty="0" smtClean="0"/>
              <a:t> </a:t>
            </a:r>
            <a:r>
              <a:rPr lang="en-US" sz="2400" dirty="0" err="1" smtClean="0"/>
              <a:t>memang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Z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input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Z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selesai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input </a:t>
            </a:r>
            <a:r>
              <a:rPr lang="en-US" sz="2400" i="1" dirty="0" smtClean="0"/>
              <a:t>t.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Seandainya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perhentian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universal </a:t>
            </a:r>
            <a:r>
              <a:rPr lang="en-US" sz="2400" i="1" dirty="0" smtClean="0"/>
              <a:t>H </a:t>
            </a:r>
            <a:r>
              <a:rPr lang="en-US" sz="2400" dirty="0" smtClean="0"/>
              <a:t>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menuliskan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“1”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Z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</a:p>
          <a:p>
            <a:pPr lvl="1"/>
            <a:r>
              <a:rPr lang="en-US" sz="2400" dirty="0" smtClean="0"/>
              <a:t>“0”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memudahkan</a:t>
            </a:r>
            <a:r>
              <a:rPr lang="en-US" sz="2000" dirty="0" smtClean="0"/>
              <a:t> </a:t>
            </a:r>
            <a:r>
              <a:rPr lang="en-US" sz="2000" dirty="0" err="1" smtClean="0"/>
              <a:t>pembuktian</a:t>
            </a:r>
            <a:r>
              <a:rPr lang="en-US" sz="2000" dirty="0" smtClean="0"/>
              <a:t>,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</a:t>
            </a:r>
            <a:r>
              <a:rPr lang="en-US" sz="2000" i="1" dirty="0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masukan</a:t>
            </a:r>
            <a:r>
              <a:rPr lang="en-US" sz="2000" dirty="0" smtClean="0"/>
              <a:t> </a:t>
            </a:r>
            <a:r>
              <a:rPr lang="en-US" sz="2000" i="1" dirty="0" smtClean="0"/>
              <a:t>t</a:t>
            </a:r>
            <a:r>
              <a:rPr lang="en-US" sz="2000" dirty="0" smtClean="0"/>
              <a:t> </a:t>
            </a:r>
            <a:r>
              <a:rPr lang="en-US" sz="2000" dirty="0" err="1" smtClean="0"/>
              <a:t>ditulis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pita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(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dipisah</a:t>
            </a:r>
            <a:r>
              <a:rPr lang="en-US" sz="2000" dirty="0" smtClean="0"/>
              <a:t>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pensimulasian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Turing universal yang </a:t>
            </a:r>
            <a:r>
              <a:rPr lang="en-US" sz="2000" dirty="0" err="1" smtClean="0"/>
              <a:t>dijelaskan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sebelumnya</a:t>
            </a:r>
            <a:r>
              <a:rPr lang="en-US" sz="2000" dirty="0" smtClean="0"/>
              <a:t>),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gambar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14478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400300" y="1638300"/>
            <a:ext cx="381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90800" y="1828800"/>
            <a:ext cx="350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81400" y="1447800"/>
            <a:ext cx="2712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t</a:t>
            </a:r>
            <a:endParaRPr lang="en-US" sz="2000" i="1" dirty="0"/>
          </a:p>
        </p:txBody>
      </p:sp>
      <p:sp>
        <p:nvSpPr>
          <p:cNvPr id="9" name="Rectangle 8"/>
          <p:cNvSpPr/>
          <p:nvPr/>
        </p:nvSpPr>
        <p:spPr>
          <a:xfrm>
            <a:off x="3048000" y="25146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Z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3733800" y="1828800"/>
            <a:ext cx="228600" cy="6858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14600" y="41910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Z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0" y="45720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1910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848100" y="43815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43400" y="41910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endParaRPr lang="en-US" sz="2000" i="1" dirty="0"/>
          </a:p>
        </p:txBody>
      </p:sp>
      <p:sp>
        <p:nvSpPr>
          <p:cNvPr id="20" name="Rectangle 19"/>
          <p:cNvSpPr/>
          <p:nvPr/>
        </p:nvSpPr>
        <p:spPr>
          <a:xfrm>
            <a:off x="3200400" y="50292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21" name="Curved Connector 20"/>
          <p:cNvCxnSpPr>
            <a:stCxn id="9" idx="2"/>
          </p:cNvCxnSpPr>
          <p:nvPr/>
        </p:nvCxnSpPr>
        <p:spPr>
          <a:xfrm rot="5400000">
            <a:off x="3314700" y="3695700"/>
            <a:ext cx="609600" cy="3810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 rot="16200000" flipH="1">
            <a:off x="3886200" y="2743200"/>
            <a:ext cx="2286000" cy="457200"/>
          </a:xfrm>
          <a:prstGeom prst="curved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Up-Down Arrow 27"/>
          <p:cNvSpPr/>
          <p:nvPr/>
        </p:nvSpPr>
        <p:spPr>
          <a:xfrm>
            <a:off x="3657600" y="45720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715000" y="2438400"/>
            <a:ext cx="2289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Akankah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Z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berhenti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setelah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membaca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34000" y="4724400"/>
            <a:ext cx="3429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menuliskan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pPr marL="288925" lvl="1" indent="-28892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“1” </a:t>
            </a:r>
            <a:r>
              <a:rPr lang="en-US" sz="2000" dirty="0" err="1" smtClean="0">
                <a:solidFill>
                  <a:srgbClr val="FF0000"/>
                </a:solidFill>
              </a:rPr>
              <a:t>jika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Z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berhenti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setelah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membaca</a:t>
            </a:r>
            <a:r>
              <a:rPr lang="en-US" sz="2000" dirty="0" smtClean="0">
                <a:solidFill>
                  <a:srgbClr val="FF0000"/>
                </a:solidFill>
              </a:rPr>
              <a:t> t</a:t>
            </a:r>
          </a:p>
          <a:p>
            <a:pPr marL="288925" lvl="1" indent="-28892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“0” </a:t>
            </a:r>
            <a:r>
              <a:rPr lang="en-US" sz="2000" dirty="0" err="1" smtClean="0">
                <a:solidFill>
                  <a:srgbClr val="FF0000"/>
                </a:solidFill>
              </a:rPr>
              <a:t>jika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tidak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19200" y="6396335"/>
            <a:ext cx="6581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Gambar</a:t>
            </a:r>
            <a:r>
              <a:rPr lang="en-US" sz="2400" b="1" dirty="0" smtClean="0"/>
              <a:t> 2. </a:t>
            </a:r>
            <a:r>
              <a:rPr lang="en-US" sz="2400" b="1" dirty="0" err="1" smtClean="0"/>
              <a:t>Pemeriksaan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perhentian</a:t>
            </a:r>
            <a:r>
              <a:rPr lang="en-US" sz="2400" b="1" dirty="0" smtClean="0"/>
              <a:t> &lt;</a:t>
            </a:r>
            <a:r>
              <a:rPr lang="en-US" sz="2400" b="1" i="1" dirty="0" smtClean="0"/>
              <a:t>Z</a:t>
            </a:r>
            <a:r>
              <a:rPr lang="en-US" sz="2400" b="1" dirty="0" smtClean="0"/>
              <a:t>, </a:t>
            </a:r>
            <a:r>
              <a:rPr lang="en-US" sz="2400" b="1" i="1" dirty="0" smtClean="0"/>
              <a:t>t</a:t>
            </a:r>
            <a:r>
              <a:rPr lang="en-US" sz="2400" b="1" dirty="0" smtClean="0"/>
              <a:t>&gt;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H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err="1" smtClean="0"/>
              <a:t>Misalkan</a:t>
            </a:r>
            <a:r>
              <a:rPr lang="en-US" sz="2600" dirty="0" smtClean="0"/>
              <a:t> </a:t>
            </a:r>
            <a:r>
              <a:rPr lang="en-US" sz="2600" dirty="0" err="1" smtClean="0"/>
              <a:t>kemudian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</a:t>
            </a:r>
            <a:r>
              <a:rPr lang="en-US" sz="2600" i="1" dirty="0" smtClean="0"/>
              <a:t>H</a:t>
            </a:r>
            <a:r>
              <a:rPr lang="en-US" sz="2600" dirty="0" smtClean="0"/>
              <a:t> </a:t>
            </a:r>
            <a:r>
              <a:rPr lang="en-US" sz="2600" dirty="0" err="1" smtClean="0"/>
              <a:t>diganti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</a:t>
            </a:r>
            <a:r>
              <a:rPr lang="en-US" sz="2600" i="1" dirty="0" smtClean="0"/>
              <a:t>H</a:t>
            </a:r>
            <a:r>
              <a:rPr lang="en-US" sz="2600" dirty="0" smtClean="0"/>
              <a:t>* </a:t>
            </a:r>
            <a:r>
              <a:rPr lang="en-US" sz="2600" dirty="0" err="1" smtClean="0"/>
              <a:t>seperti</a:t>
            </a:r>
            <a:r>
              <a:rPr lang="en-US" sz="2600" dirty="0" smtClean="0"/>
              <a:t> </a:t>
            </a:r>
            <a:r>
              <a:rPr lang="en-US" sz="2600" dirty="0" err="1" smtClean="0"/>
              <a:t>gambar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err="1" smtClean="0"/>
              <a:t>Mesin</a:t>
            </a:r>
            <a:r>
              <a:rPr lang="en-US" sz="2600" dirty="0" smtClean="0"/>
              <a:t> </a:t>
            </a:r>
            <a:r>
              <a:rPr lang="en-US" sz="2600" i="1" dirty="0" smtClean="0"/>
              <a:t>H</a:t>
            </a:r>
            <a:r>
              <a:rPr lang="en-US" sz="2600" dirty="0" smtClean="0"/>
              <a:t>* </a:t>
            </a:r>
            <a:r>
              <a:rPr lang="en-US" sz="2600" dirty="0" err="1" smtClean="0"/>
              <a:t>memiliki</a:t>
            </a:r>
            <a:r>
              <a:rPr lang="en-US" sz="2600" dirty="0" smtClean="0"/>
              <a:t> </a:t>
            </a:r>
            <a:r>
              <a:rPr lang="en-US" sz="2600" dirty="0" err="1" smtClean="0"/>
              <a:t>perilaku</a:t>
            </a:r>
            <a:r>
              <a:rPr lang="en-US" sz="2600" dirty="0" smtClean="0"/>
              <a:t>: </a:t>
            </a:r>
          </a:p>
          <a:p>
            <a:pPr lvl="1" indent="-341313">
              <a:tabLst>
                <a:tab pos="623888" algn="l"/>
              </a:tabLst>
            </a:pPr>
            <a:r>
              <a:rPr lang="en-US" sz="2600" i="1" dirty="0" smtClean="0"/>
              <a:t>H</a:t>
            </a:r>
            <a:r>
              <a:rPr lang="en-US" sz="2600" dirty="0" smtClean="0"/>
              <a:t>* </a:t>
            </a:r>
            <a:r>
              <a:rPr lang="en-US" sz="2600" dirty="0" err="1" smtClean="0"/>
              <a:t>mengalami</a:t>
            </a:r>
            <a:r>
              <a:rPr lang="en-US" sz="2600" dirty="0" smtClean="0"/>
              <a:t> </a:t>
            </a:r>
            <a:r>
              <a:rPr lang="en-US" sz="2600" i="1" dirty="0" smtClean="0"/>
              <a:t>infinite loop </a:t>
            </a:r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i="1" dirty="0" smtClean="0"/>
              <a:t>Z</a:t>
            </a:r>
            <a:r>
              <a:rPr lang="en-US" sz="2600" dirty="0" smtClean="0"/>
              <a:t>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 </a:t>
            </a:r>
            <a:r>
              <a:rPr lang="en-US" sz="2600" dirty="0" err="1" smtClean="0"/>
              <a:t>setelah</a:t>
            </a:r>
            <a:r>
              <a:rPr lang="en-US" sz="2600" dirty="0" smtClean="0"/>
              <a:t> </a:t>
            </a:r>
            <a:r>
              <a:rPr lang="en-US" sz="2600" dirty="0" err="1" smtClean="0"/>
              <a:t>membaca</a:t>
            </a:r>
            <a:r>
              <a:rPr lang="en-US" sz="2600" dirty="0" smtClean="0"/>
              <a:t> </a:t>
            </a:r>
            <a:r>
              <a:rPr lang="en-US" sz="2600" i="1" dirty="0" smtClean="0"/>
              <a:t>t</a:t>
            </a:r>
          </a:p>
          <a:p>
            <a:pPr lvl="1"/>
            <a:r>
              <a:rPr lang="en-US" sz="2600" i="1" dirty="0" smtClean="0"/>
              <a:t>H</a:t>
            </a:r>
            <a:r>
              <a:rPr lang="en-US" sz="2600" dirty="0" smtClean="0"/>
              <a:t>*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 </a:t>
            </a:r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i="1" dirty="0" smtClean="0"/>
              <a:t>Z 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 (</a:t>
            </a:r>
            <a:r>
              <a:rPr lang="en-US" sz="2600" dirty="0" err="1" smtClean="0"/>
              <a:t>mengalami</a:t>
            </a:r>
            <a:r>
              <a:rPr lang="en-US" sz="2600" dirty="0" smtClean="0"/>
              <a:t> </a:t>
            </a:r>
            <a:r>
              <a:rPr lang="en-US" sz="2600" i="1" dirty="0" smtClean="0"/>
              <a:t>infinite loop</a:t>
            </a:r>
            <a:r>
              <a:rPr lang="en-US" sz="2600" dirty="0" smtClean="0"/>
              <a:t>) </a:t>
            </a:r>
            <a:r>
              <a:rPr lang="en-US" sz="2600" dirty="0" err="1" smtClean="0"/>
              <a:t>setelah</a:t>
            </a:r>
            <a:r>
              <a:rPr lang="en-US" sz="2600" dirty="0" smtClean="0"/>
              <a:t> </a:t>
            </a:r>
            <a:r>
              <a:rPr lang="en-US" sz="2600" dirty="0" err="1" smtClean="0"/>
              <a:t>membaca</a:t>
            </a:r>
            <a:r>
              <a:rPr lang="en-US" sz="2600" dirty="0" smtClean="0"/>
              <a:t> </a:t>
            </a:r>
            <a:r>
              <a:rPr lang="en-US" sz="2600" i="1" dirty="0" smtClean="0"/>
              <a:t>t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62200" y="19812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Z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657600" y="23622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0" y="19812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695700" y="21717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91000" y="19812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endParaRPr lang="en-US" sz="2000" i="1" dirty="0"/>
          </a:p>
        </p:txBody>
      </p:sp>
      <p:sp>
        <p:nvSpPr>
          <p:cNvPr id="10" name="Rectangle 9"/>
          <p:cNvSpPr/>
          <p:nvPr/>
        </p:nvSpPr>
        <p:spPr>
          <a:xfrm>
            <a:off x="3048000" y="28194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H*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1" name="Up-Down Arrow 10"/>
          <p:cNvSpPr/>
          <p:nvPr/>
        </p:nvSpPr>
        <p:spPr>
          <a:xfrm>
            <a:off x="3505200" y="23622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66800" y="4114800"/>
            <a:ext cx="6581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Gambar</a:t>
            </a:r>
            <a:r>
              <a:rPr lang="en-US" sz="2400" b="1" dirty="0" smtClean="0"/>
              <a:t> 3. </a:t>
            </a:r>
            <a:r>
              <a:rPr lang="en-US" sz="2400" b="1" dirty="0" err="1" smtClean="0"/>
              <a:t>Pemeriksaan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perhentian</a:t>
            </a:r>
            <a:r>
              <a:rPr lang="en-US" sz="2400" b="1" dirty="0" smtClean="0"/>
              <a:t> &lt;</a:t>
            </a:r>
            <a:r>
              <a:rPr lang="en-US" sz="2400" b="1" i="1" dirty="0" smtClean="0"/>
              <a:t>Z</a:t>
            </a:r>
            <a:r>
              <a:rPr lang="en-US" sz="2400" b="1" dirty="0" smtClean="0"/>
              <a:t>, </a:t>
            </a:r>
            <a:r>
              <a:rPr lang="en-US" sz="2400" b="1" i="1" dirty="0" smtClean="0"/>
              <a:t>t</a:t>
            </a:r>
            <a:r>
              <a:rPr lang="en-US" sz="2400" b="1" dirty="0" smtClean="0"/>
              <a:t>&gt;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H</a:t>
            </a:r>
            <a:r>
              <a:rPr lang="en-US" sz="2400" b="1" dirty="0" smtClean="0"/>
              <a:t>*</a:t>
            </a:r>
            <a:endParaRPr lang="en-US" sz="2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438400"/>
            <a:ext cx="3285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err="1" smtClean="0">
                <a:solidFill>
                  <a:srgbClr val="FF0000"/>
                </a:solidFill>
              </a:rPr>
              <a:t>mengalami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infinite loop </a:t>
            </a:r>
            <a:r>
              <a:rPr lang="en-US" dirty="0" err="1" smtClean="0">
                <a:solidFill>
                  <a:srgbClr val="FF0000"/>
                </a:solidFill>
              </a:rPr>
              <a:t>jika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setelah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membaca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t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3352800"/>
            <a:ext cx="2827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jika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Z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berhenti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setelah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membaca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t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Andaikan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* </a:t>
            </a:r>
            <a:r>
              <a:rPr lang="en-US" sz="2400" dirty="0" err="1" smtClean="0"/>
              <a:t>dikembangkan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H</a:t>
            </a:r>
            <a:r>
              <a:rPr lang="en-US" sz="2400" dirty="0" smtClean="0"/>
              <a:t>**.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i="1" dirty="0" smtClean="0"/>
              <a:t>Z</a:t>
            </a:r>
            <a:r>
              <a:rPr lang="en-US" sz="2400" dirty="0" smtClean="0"/>
              <a:t>,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menyalin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,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menirukan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*.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efek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pemeriksaan</a:t>
            </a:r>
            <a:r>
              <a:rPr lang="en-US" sz="2400" dirty="0" smtClean="0"/>
              <a:t> </a:t>
            </a:r>
            <a:r>
              <a:rPr lang="en-US" sz="2400" dirty="0" err="1" smtClean="0"/>
              <a:t>perhentian</a:t>
            </a:r>
            <a:r>
              <a:rPr lang="en-US" sz="2400" dirty="0" smtClean="0"/>
              <a:t> &lt;</a:t>
            </a:r>
            <a:r>
              <a:rPr lang="en-US" sz="2400" i="1" dirty="0" smtClean="0"/>
              <a:t>Z</a:t>
            </a:r>
            <a:r>
              <a:rPr lang="en-US" sz="2400" dirty="0" smtClean="0"/>
              <a:t>, </a:t>
            </a:r>
            <a:r>
              <a:rPr lang="en-US" sz="2400" i="1" dirty="0" smtClean="0"/>
              <a:t>Z</a:t>
            </a:r>
            <a:r>
              <a:rPr lang="en-US" sz="2400" dirty="0" smtClean="0"/>
              <a:t>&gt;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*.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Z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:</a:t>
            </a:r>
          </a:p>
          <a:p>
            <a:pPr marL="577850" indent="-176213">
              <a:buFontTx/>
              <a:buChar char="-"/>
            </a:pPr>
            <a:r>
              <a:rPr lang="en-US" sz="2400" i="1" dirty="0" smtClean="0"/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Z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endParaRPr lang="en-US" sz="2400" dirty="0" smtClean="0"/>
          </a:p>
          <a:p>
            <a:pPr marL="577850" indent="-176213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Z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(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</a:t>
            </a:r>
            <a:r>
              <a:rPr lang="en-US" sz="2400" dirty="0" smtClean="0"/>
              <a:t>)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0574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Z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62200" y="24384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4600" y="20574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400300" y="22479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95600" y="20574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</a:t>
            </a:r>
            <a:endParaRPr lang="en-US" sz="2000" i="1" dirty="0"/>
          </a:p>
        </p:txBody>
      </p:sp>
      <p:sp>
        <p:nvSpPr>
          <p:cNvPr id="10" name="Rectangle 9"/>
          <p:cNvSpPr/>
          <p:nvPr/>
        </p:nvSpPr>
        <p:spPr>
          <a:xfrm>
            <a:off x="1752600" y="28956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H**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1" name="Up-Down Arrow 10"/>
          <p:cNvSpPr/>
          <p:nvPr/>
        </p:nvSpPr>
        <p:spPr>
          <a:xfrm>
            <a:off x="2209800" y="24384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20574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Z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553200" y="24384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05600" y="20574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591300" y="22479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86600" y="20574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Z</a:t>
            </a:r>
            <a:endParaRPr lang="en-US" sz="2000" i="1" dirty="0"/>
          </a:p>
        </p:txBody>
      </p:sp>
      <p:sp>
        <p:nvSpPr>
          <p:cNvPr id="24" name="Rectangle 23"/>
          <p:cNvSpPr/>
          <p:nvPr/>
        </p:nvSpPr>
        <p:spPr>
          <a:xfrm>
            <a:off x="5943600" y="28956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H**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25" name="Up-Down Arrow 24"/>
          <p:cNvSpPr/>
          <p:nvPr/>
        </p:nvSpPr>
        <p:spPr>
          <a:xfrm>
            <a:off x="6400800" y="24384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4419600" y="32004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676400" y="1371600"/>
            <a:ext cx="1828800" cy="625642"/>
          </a:xfrm>
          <a:custGeom>
            <a:avLst/>
            <a:gdLst>
              <a:gd name="connsiteX0" fmla="*/ 0 w 3048000"/>
              <a:gd name="connsiteY0" fmla="*/ 609600 h 625642"/>
              <a:gd name="connsiteX1" fmla="*/ 16042 w 3048000"/>
              <a:gd name="connsiteY1" fmla="*/ 561474 h 625642"/>
              <a:gd name="connsiteX2" fmla="*/ 80211 w 3048000"/>
              <a:gd name="connsiteY2" fmla="*/ 513348 h 625642"/>
              <a:gd name="connsiteX3" fmla="*/ 176463 w 3048000"/>
              <a:gd name="connsiteY3" fmla="*/ 465221 h 625642"/>
              <a:gd name="connsiteX4" fmla="*/ 256674 w 3048000"/>
              <a:gd name="connsiteY4" fmla="*/ 401053 h 625642"/>
              <a:gd name="connsiteX5" fmla="*/ 368969 w 3048000"/>
              <a:gd name="connsiteY5" fmla="*/ 352927 h 625642"/>
              <a:gd name="connsiteX6" fmla="*/ 513348 w 3048000"/>
              <a:gd name="connsiteY6" fmla="*/ 272716 h 625642"/>
              <a:gd name="connsiteX7" fmla="*/ 545432 w 3048000"/>
              <a:gd name="connsiteY7" fmla="*/ 224590 h 625642"/>
              <a:gd name="connsiteX8" fmla="*/ 641684 w 3048000"/>
              <a:gd name="connsiteY8" fmla="*/ 176464 h 625642"/>
              <a:gd name="connsiteX9" fmla="*/ 721895 w 3048000"/>
              <a:gd name="connsiteY9" fmla="*/ 160421 h 625642"/>
              <a:gd name="connsiteX10" fmla="*/ 770021 w 3048000"/>
              <a:gd name="connsiteY10" fmla="*/ 144379 h 625642"/>
              <a:gd name="connsiteX11" fmla="*/ 866274 w 3048000"/>
              <a:gd name="connsiteY11" fmla="*/ 128337 h 625642"/>
              <a:gd name="connsiteX12" fmla="*/ 978569 w 3048000"/>
              <a:gd name="connsiteY12" fmla="*/ 96253 h 625642"/>
              <a:gd name="connsiteX13" fmla="*/ 1058779 w 3048000"/>
              <a:gd name="connsiteY13" fmla="*/ 80211 h 625642"/>
              <a:gd name="connsiteX14" fmla="*/ 1155032 w 3048000"/>
              <a:gd name="connsiteY14" fmla="*/ 48127 h 625642"/>
              <a:gd name="connsiteX15" fmla="*/ 1203158 w 3048000"/>
              <a:gd name="connsiteY15" fmla="*/ 32085 h 625642"/>
              <a:gd name="connsiteX16" fmla="*/ 1507958 w 3048000"/>
              <a:gd name="connsiteY16" fmla="*/ 0 h 625642"/>
              <a:gd name="connsiteX17" fmla="*/ 2181727 w 3048000"/>
              <a:gd name="connsiteY17" fmla="*/ 16042 h 625642"/>
              <a:gd name="connsiteX18" fmla="*/ 2245895 w 3048000"/>
              <a:gd name="connsiteY18" fmla="*/ 32085 h 625642"/>
              <a:gd name="connsiteX19" fmla="*/ 2390274 w 3048000"/>
              <a:gd name="connsiteY19" fmla="*/ 48127 h 625642"/>
              <a:gd name="connsiteX20" fmla="*/ 2566737 w 3048000"/>
              <a:gd name="connsiteY20" fmla="*/ 80211 h 625642"/>
              <a:gd name="connsiteX21" fmla="*/ 2695074 w 3048000"/>
              <a:gd name="connsiteY21" fmla="*/ 112295 h 625642"/>
              <a:gd name="connsiteX22" fmla="*/ 2743200 w 3048000"/>
              <a:gd name="connsiteY22" fmla="*/ 176464 h 625642"/>
              <a:gd name="connsiteX23" fmla="*/ 2791327 w 3048000"/>
              <a:gd name="connsiteY23" fmla="*/ 192506 h 625642"/>
              <a:gd name="connsiteX24" fmla="*/ 2855495 w 3048000"/>
              <a:gd name="connsiteY24" fmla="*/ 256674 h 625642"/>
              <a:gd name="connsiteX25" fmla="*/ 2919663 w 3048000"/>
              <a:gd name="connsiteY25" fmla="*/ 352927 h 625642"/>
              <a:gd name="connsiteX26" fmla="*/ 2951748 w 3048000"/>
              <a:gd name="connsiteY26" fmla="*/ 401053 h 625642"/>
              <a:gd name="connsiteX27" fmla="*/ 2983832 w 3048000"/>
              <a:gd name="connsiteY27" fmla="*/ 497306 h 625642"/>
              <a:gd name="connsiteX28" fmla="*/ 3015916 w 3048000"/>
              <a:gd name="connsiteY28" fmla="*/ 545432 h 625642"/>
              <a:gd name="connsiteX29" fmla="*/ 3031958 w 3048000"/>
              <a:gd name="connsiteY29" fmla="*/ 593558 h 625642"/>
              <a:gd name="connsiteX30" fmla="*/ 3048000 w 3048000"/>
              <a:gd name="connsiteY30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048000" h="625642">
                <a:moveTo>
                  <a:pt x="0" y="609600"/>
                </a:moveTo>
                <a:cubicBezTo>
                  <a:pt x="5347" y="593558"/>
                  <a:pt x="5217" y="574464"/>
                  <a:pt x="16042" y="561474"/>
                </a:cubicBezTo>
                <a:cubicBezTo>
                  <a:pt x="33159" y="540934"/>
                  <a:pt x="58454" y="528888"/>
                  <a:pt x="80211" y="513348"/>
                </a:cubicBezTo>
                <a:cubicBezTo>
                  <a:pt x="134633" y="474476"/>
                  <a:pt x="116865" y="485088"/>
                  <a:pt x="176463" y="465221"/>
                </a:cubicBezTo>
                <a:cubicBezTo>
                  <a:pt x="206305" y="435380"/>
                  <a:pt x="216202" y="421289"/>
                  <a:pt x="256674" y="401053"/>
                </a:cubicBezTo>
                <a:cubicBezTo>
                  <a:pt x="389433" y="334673"/>
                  <a:pt x="202069" y="453067"/>
                  <a:pt x="368969" y="352927"/>
                </a:cubicBezTo>
                <a:cubicBezTo>
                  <a:pt x="506874" y="270184"/>
                  <a:pt x="416543" y="304984"/>
                  <a:pt x="513348" y="272716"/>
                </a:cubicBezTo>
                <a:cubicBezTo>
                  <a:pt x="524043" y="256674"/>
                  <a:pt x="531799" y="238223"/>
                  <a:pt x="545432" y="224590"/>
                </a:cubicBezTo>
                <a:cubicBezTo>
                  <a:pt x="571571" y="198451"/>
                  <a:pt x="606891" y="185163"/>
                  <a:pt x="641684" y="176464"/>
                </a:cubicBezTo>
                <a:cubicBezTo>
                  <a:pt x="668136" y="169851"/>
                  <a:pt x="695443" y="167034"/>
                  <a:pt x="721895" y="160421"/>
                </a:cubicBezTo>
                <a:cubicBezTo>
                  <a:pt x="738300" y="156320"/>
                  <a:pt x="753514" y="148047"/>
                  <a:pt x="770021" y="144379"/>
                </a:cubicBezTo>
                <a:cubicBezTo>
                  <a:pt x="801773" y="137323"/>
                  <a:pt x="834379" y="134716"/>
                  <a:pt x="866274" y="128337"/>
                </a:cubicBezTo>
                <a:cubicBezTo>
                  <a:pt x="1016297" y="98333"/>
                  <a:pt x="856259" y="126830"/>
                  <a:pt x="978569" y="96253"/>
                </a:cubicBezTo>
                <a:cubicBezTo>
                  <a:pt x="1005021" y="89640"/>
                  <a:pt x="1032474" y="87385"/>
                  <a:pt x="1058779" y="80211"/>
                </a:cubicBezTo>
                <a:cubicBezTo>
                  <a:pt x="1091407" y="71312"/>
                  <a:pt x="1122948" y="58822"/>
                  <a:pt x="1155032" y="48127"/>
                </a:cubicBezTo>
                <a:cubicBezTo>
                  <a:pt x="1171074" y="42780"/>
                  <a:pt x="1186352" y="33952"/>
                  <a:pt x="1203158" y="32085"/>
                </a:cubicBezTo>
                <a:cubicBezTo>
                  <a:pt x="1400949" y="10107"/>
                  <a:pt x="1299355" y="20860"/>
                  <a:pt x="1507958" y="0"/>
                </a:cubicBezTo>
                <a:lnTo>
                  <a:pt x="2181727" y="16042"/>
                </a:lnTo>
                <a:cubicBezTo>
                  <a:pt x="2203754" y="17000"/>
                  <a:pt x="2224104" y="28732"/>
                  <a:pt x="2245895" y="32085"/>
                </a:cubicBezTo>
                <a:cubicBezTo>
                  <a:pt x="2293754" y="39448"/>
                  <a:pt x="2342148" y="42780"/>
                  <a:pt x="2390274" y="48127"/>
                </a:cubicBezTo>
                <a:cubicBezTo>
                  <a:pt x="2488447" y="80851"/>
                  <a:pt x="2398299" y="54298"/>
                  <a:pt x="2566737" y="80211"/>
                </a:cubicBezTo>
                <a:cubicBezTo>
                  <a:pt x="2638641" y="91273"/>
                  <a:pt x="2636516" y="92776"/>
                  <a:pt x="2695074" y="112295"/>
                </a:cubicBezTo>
                <a:cubicBezTo>
                  <a:pt x="2711116" y="133685"/>
                  <a:pt x="2722660" y="159347"/>
                  <a:pt x="2743200" y="176464"/>
                </a:cubicBezTo>
                <a:cubicBezTo>
                  <a:pt x="2756191" y="187290"/>
                  <a:pt x="2777567" y="182677"/>
                  <a:pt x="2791327" y="192506"/>
                </a:cubicBezTo>
                <a:cubicBezTo>
                  <a:pt x="2815942" y="210088"/>
                  <a:pt x="2836599" y="233053"/>
                  <a:pt x="2855495" y="256674"/>
                </a:cubicBezTo>
                <a:cubicBezTo>
                  <a:pt x="2879583" y="286785"/>
                  <a:pt x="2898273" y="320843"/>
                  <a:pt x="2919663" y="352927"/>
                </a:cubicBezTo>
                <a:lnTo>
                  <a:pt x="2951748" y="401053"/>
                </a:lnTo>
                <a:cubicBezTo>
                  <a:pt x="2962443" y="433137"/>
                  <a:pt x="2965072" y="469166"/>
                  <a:pt x="2983832" y="497306"/>
                </a:cubicBezTo>
                <a:cubicBezTo>
                  <a:pt x="2994527" y="513348"/>
                  <a:pt x="3007294" y="528187"/>
                  <a:pt x="3015916" y="545432"/>
                </a:cubicBezTo>
                <a:cubicBezTo>
                  <a:pt x="3023478" y="560557"/>
                  <a:pt x="3025678" y="577858"/>
                  <a:pt x="3031958" y="593558"/>
                </a:cubicBezTo>
                <a:cubicBezTo>
                  <a:pt x="3036399" y="604660"/>
                  <a:pt x="3042653" y="614947"/>
                  <a:pt x="3048000" y="625642"/>
                </a:cubicBez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590800" y="1066800"/>
            <a:ext cx="627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copy</a:t>
            </a:r>
            <a:endParaRPr lang="en-US" i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257800" y="1828800"/>
            <a:ext cx="15240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781800" y="1828800"/>
            <a:ext cx="16002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486400" y="1447800"/>
            <a:ext cx="855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perilaku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7239000" y="1447800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input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1295400" y="4419600"/>
            <a:ext cx="6884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Gambar</a:t>
            </a:r>
            <a:r>
              <a:rPr lang="en-US" sz="2400" b="1" dirty="0" smtClean="0"/>
              <a:t> 4. </a:t>
            </a:r>
            <a:r>
              <a:rPr lang="en-US" sz="2400" b="1" dirty="0" err="1" smtClean="0"/>
              <a:t>Pemeriksaan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perhentian</a:t>
            </a:r>
            <a:r>
              <a:rPr lang="en-US" sz="2400" b="1" dirty="0" smtClean="0"/>
              <a:t> &lt;</a:t>
            </a:r>
            <a:r>
              <a:rPr lang="en-US" sz="2400" b="1" i="1" dirty="0" smtClean="0"/>
              <a:t>Z</a:t>
            </a:r>
            <a:r>
              <a:rPr lang="en-US" sz="2400" b="1" dirty="0" smtClean="0"/>
              <a:t>, </a:t>
            </a:r>
            <a:r>
              <a:rPr lang="en-US" sz="2400" b="1" i="1" dirty="0" smtClean="0"/>
              <a:t>Z</a:t>
            </a:r>
            <a:r>
              <a:rPr lang="en-US" sz="2400" b="1" dirty="0" smtClean="0"/>
              <a:t>&gt;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H</a:t>
            </a:r>
            <a:r>
              <a:rPr lang="en-US" sz="2400" b="1" dirty="0" smtClean="0"/>
              <a:t>**</a:t>
            </a:r>
            <a:endParaRPr lang="en-US" sz="2400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1219200" y="457200"/>
            <a:ext cx="2439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** </a:t>
            </a:r>
            <a:r>
              <a:rPr lang="en-US" dirty="0" err="1" smtClean="0">
                <a:solidFill>
                  <a:srgbClr val="FF0000"/>
                </a:solidFill>
              </a:rPr>
              <a:t>menyalin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perilaku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Z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5000" y="533400"/>
            <a:ext cx="27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** </a:t>
            </a:r>
            <a:r>
              <a:rPr lang="en-US" dirty="0" err="1" smtClean="0">
                <a:solidFill>
                  <a:srgbClr val="FF0000"/>
                </a:solidFill>
              </a:rPr>
              <a:t>menirukan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perilaku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H*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Credit Title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i="1" dirty="0" smtClean="0"/>
              <a:t>power point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bersumberkan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:</a:t>
            </a:r>
          </a:p>
          <a:p>
            <a:pPr>
              <a:buNone/>
            </a:pPr>
            <a:endParaRPr lang="en-GB" dirty="0" smtClean="0"/>
          </a:p>
          <a:p>
            <a:pPr marL="290513" indent="-290513">
              <a:buNone/>
            </a:pPr>
            <a:r>
              <a:rPr lang="en-GB" dirty="0" smtClean="0"/>
              <a:t>   </a:t>
            </a:r>
            <a:r>
              <a:rPr lang="en-GB" dirty="0" smtClean="0">
                <a:solidFill>
                  <a:srgbClr val="FF0000"/>
                </a:solidFill>
              </a:rPr>
              <a:t>Hans </a:t>
            </a:r>
            <a:r>
              <a:rPr lang="en-GB" dirty="0" err="1" smtClean="0">
                <a:solidFill>
                  <a:srgbClr val="FF0000"/>
                </a:solidFill>
              </a:rPr>
              <a:t>Dulimarta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</a:rPr>
              <a:t>Catatan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Kuliah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Matematika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Informatika</a:t>
            </a:r>
            <a:r>
              <a:rPr lang="en-GB" i="1" dirty="0" smtClean="0">
                <a:solidFill>
                  <a:srgbClr val="FF0000"/>
                </a:solidFill>
              </a:rPr>
              <a:t> (</a:t>
            </a:r>
            <a:r>
              <a:rPr lang="en-GB" i="1" dirty="0" err="1" smtClean="0">
                <a:solidFill>
                  <a:srgbClr val="FF0000"/>
                </a:solidFill>
              </a:rPr>
              <a:t>Bagian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Mesin</a:t>
            </a:r>
            <a:r>
              <a:rPr lang="en-GB" i="1" dirty="0" smtClean="0">
                <a:solidFill>
                  <a:srgbClr val="FF0000"/>
                </a:solidFill>
              </a:rPr>
              <a:t> Turing)</a:t>
            </a:r>
            <a:r>
              <a:rPr lang="en-GB" dirty="0" smtClean="0">
                <a:solidFill>
                  <a:srgbClr val="FF0000"/>
                </a:solidFill>
              </a:rPr>
              <a:t>, Program Magister </a:t>
            </a:r>
            <a:r>
              <a:rPr lang="en-GB" dirty="0" err="1" smtClean="0">
                <a:solidFill>
                  <a:srgbClr val="FF0000"/>
                </a:solidFill>
              </a:rPr>
              <a:t>Informatika</a:t>
            </a:r>
            <a:r>
              <a:rPr lang="en-GB" dirty="0" smtClean="0">
                <a:solidFill>
                  <a:srgbClr val="FF0000"/>
                </a:solidFill>
              </a:rPr>
              <a:t> ITB, 2003.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i="1" dirty="0" smtClean="0"/>
              <a:t>Z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4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manapun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diganti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5.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25908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perilaku</a:t>
            </a:r>
            <a:r>
              <a:rPr lang="en-US" sz="2000" i="1" dirty="0" smtClean="0">
                <a:solidFill>
                  <a:schemeClr val="tx1"/>
                </a:solidFill>
              </a:rPr>
              <a:t> H**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62200" y="29718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14600" y="25908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400300" y="27813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752600" y="34290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H**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1" name="Up-Down Arrow 10"/>
          <p:cNvSpPr/>
          <p:nvPr/>
        </p:nvSpPr>
        <p:spPr>
          <a:xfrm>
            <a:off x="2209800" y="29718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57800" y="2590800"/>
            <a:ext cx="1524000" cy="381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H**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553200" y="2971800"/>
            <a:ext cx="167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05600" y="2590800"/>
            <a:ext cx="1524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591300" y="27813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86600" y="2590800"/>
            <a:ext cx="84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H**</a:t>
            </a:r>
            <a:endParaRPr lang="en-US" sz="2000" i="1" dirty="0"/>
          </a:p>
        </p:txBody>
      </p:sp>
      <p:sp>
        <p:nvSpPr>
          <p:cNvPr id="17" name="Rectangle 16"/>
          <p:cNvSpPr/>
          <p:nvPr/>
        </p:nvSpPr>
        <p:spPr>
          <a:xfrm>
            <a:off x="5943600" y="3429000"/>
            <a:ext cx="1524000" cy="10668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H**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18" name="Up-Down Arrow 17"/>
          <p:cNvSpPr/>
          <p:nvPr/>
        </p:nvSpPr>
        <p:spPr>
          <a:xfrm>
            <a:off x="6400800" y="2971800"/>
            <a:ext cx="228600" cy="457200"/>
          </a:xfrm>
          <a:prstGeom prst="upDownArrow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4419600" y="3733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19200" y="5181600"/>
            <a:ext cx="758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Gambar</a:t>
            </a:r>
            <a:r>
              <a:rPr lang="en-US" sz="2400" b="1" dirty="0" smtClean="0"/>
              <a:t> 5. </a:t>
            </a:r>
            <a:r>
              <a:rPr lang="en-US" sz="2400" b="1" dirty="0" err="1" smtClean="0"/>
              <a:t>Pemeriksaan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perhentian</a:t>
            </a:r>
            <a:r>
              <a:rPr lang="en-US" sz="2400" b="1" dirty="0" smtClean="0"/>
              <a:t> &lt;</a:t>
            </a:r>
            <a:r>
              <a:rPr lang="en-US" sz="2400" b="1" i="1" dirty="0" smtClean="0"/>
              <a:t>H**</a:t>
            </a:r>
            <a:r>
              <a:rPr lang="en-US" sz="2400" b="1" dirty="0" smtClean="0"/>
              <a:t>, </a:t>
            </a:r>
            <a:r>
              <a:rPr lang="en-US" sz="2400" b="1" i="1" dirty="0" smtClean="0"/>
              <a:t>H**</a:t>
            </a:r>
            <a:r>
              <a:rPr lang="en-US" sz="2400" b="1" dirty="0" smtClean="0"/>
              <a:t>&gt;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H</a:t>
            </a:r>
            <a:r>
              <a:rPr lang="en-US" sz="2400" b="1" dirty="0" smtClean="0"/>
              <a:t>**</a:t>
            </a:r>
            <a:endParaRPr lang="en-US" sz="2400" b="1" i="1" dirty="0"/>
          </a:p>
        </p:txBody>
      </p:sp>
      <p:sp>
        <p:nvSpPr>
          <p:cNvPr id="21" name="Rectangle 20"/>
          <p:cNvSpPr/>
          <p:nvPr/>
        </p:nvSpPr>
        <p:spPr>
          <a:xfrm>
            <a:off x="5638800" y="2133600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**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62800" y="2133600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 ITC" pitchFamily="66" charset="0"/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**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Perilaku</a:t>
            </a:r>
            <a:r>
              <a:rPr lang="en-US" sz="2400" dirty="0" smtClean="0"/>
              <a:t> H**: </a:t>
            </a:r>
          </a:p>
          <a:p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lgerian" pitchFamily="82" charset="0"/>
              </a:rPr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Bradley Hand ITC" pitchFamily="66" charset="0"/>
              </a:rPr>
              <a:t>h</a:t>
            </a:r>
            <a:r>
              <a:rPr lang="en-US" sz="2400" dirty="0" smtClean="0"/>
              <a:t>**. </a:t>
            </a:r>
          </a:p>
          <a:p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Algerian" pitchFamily="82" charset="0"/>
              </a:rPr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Bradley Hand ITC" pitchFamily="66" charset="0"/>
              </a:rPr>
              <a:t>h</a:t>
            </a:r>
            <a:r>
              <a:rPr lang="en-US" sz="2400" dirty="0" smtClean="0"/>
              <a:t>**.  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5,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sifat-sifat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577850" indent="-176213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H**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endParaRPr lang="en-US" sz="2400" dirty="0" smtClean="0"/>
          </a:p>
          <a:p>
            <a:pPr marL="577850" indent="-176213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**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H**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 (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i="1" dirty="0" smtClean="0"/>
              <a:t>infinite loop</a:t>
            </a:r>
            <a:r>
              <a:rPr lang="en-US" sz="2400" dirty="0" smtClean="0"/>
              <a:t>)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5592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Dari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bertentangan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i="1" dirty="0" smtClean="0">
                <a:solidFill>
                  <a:srgbClr val="FF0000"/>
                </a:solidFill>
              </a:rPr>
              <a:t>H</a:t>
            </a:r>
            <a:r>
              <a:rPr lang="en-US" sz="2400" dirty="0" smtClean="0">
                <a:solidFill>
                  <a:srgbClr val="FF0000"/>
                </a:solidFill>
              </a:rPr>
              <a:t>** </a:t>
            </a:r>
            <a:r>
              <a:rPr lang="en-US" sz="2400" dirty="0" err="1" smtClean="0">
                <a:solidFill>
                  <a:srgbClr val="FF0000"/>
                </a:solidFill>
              </a:rPr>
              <a:t>mengalami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infinite loop </a:t>
            </a:r>
            <a:r>
              <a:rPr lang="en-US" sz="2400" dirty="0" err="1" smtClean="0">
                <a:solidFill>
                  <a:srgbClr val="FF0000"/>
                </a:solidFill>
              </a:rPr>
              <a:t>jika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hanya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jika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H</a:t>
            </a:r>
            <a:r>
              <a:rPr lang="en-US" sz="2400" dirty="0" smtClean="0">
                <a:solidFill>
                  <a:srgbClr val="FF0000"/>
                </a:solidFill>
              </a:rPr>
              <a:t>** </a:t>
            </a:r>
            <a:r>
              <a:rPr lang="en-US" sz="2400" dirty="0" err="1" smtClean="0">
                <a:solidFill>
                  <a:srgbClr val="FF0000"/>
                </a:solidFill>
              </a:rPr>
              <a:t>berhenti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akibatnya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disimpulkan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b="1" i="1" dirty="0" smtClean="0">
                <a:solidFill>
                  <a:srgbClr val="FF0000"/>
                </a:solidFill>
              </a:rPr>
              <a:t>H</a:t>
            </a:r>
            <a:r>
              <a:rPr lang="en-US" sz="2400" b="1" dirty="0" smtClean="0">
                <a:solidFill>
                  <a:srgbClr val="FF0000"/>
                </a:solidFill>
              </a:rPr>
              <a:t>**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ada</a:t>
            </a:r>
            <a:r>
              <a:rPr lang="en-US" sz="2400" b="1" dirty="0" smtClean="0">
                <a:solidFill>
                  <a:srgbClr val="FF0000"/>
                </a:solidFill>
              </a:rPr>
              <a:t> ==&gt; </a:t>
            </a:r>
            <a:r>
              <a:rPr lang="en-US" sz="2400" b="1" i="1" dirty="0" smtClean="0">
                <a:solidFill>
                  <a:srgbClr val="FF0000"/>
                </a:solidFill>
              </a:rPr>
              <a:t>H</a:t>
            </a:r>
            <a:r>
              <a:rPr lang="en-US" sz="2400" b="1" dirty="0" smtClean="0">
                <a:solidFill>
                  <a:srgbClr val="FF0000"/>
                </a:solidFill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ada</a:t>
            </a:r>
            <a:r>
              <a:rPr lang="en-US" sz="2400" b="1" dirty="0" smtClean="0">
                <a:solidFill>
                  <a:srgbClr val="FF0000"/>
                </a:solidFill>
              </a:rPr>
              <a:t> ==&gt; </a:t>
            </a:r>
            <a:r>
              <a:rPr lang="en-US" sz="2400" b="1" i="1" dirty="0" smtClean="0">
                <a:solidFill>
                  <a:srgbClr val="FF0000"/>
                </a:solidFill>
              </a:rPr>
              <a:t>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perhentian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Variasi-Variasi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variasi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Turing. </a:t>
            </a:r>
            <a:r>
              <a:rPr lang="en-US" sz="2800" dirty="0" err="1" smtClean="0"/>
              <a:t>Meskipun</a:t>
            </a:r>
            <a:r>
              <a:rPr lang="en-US" sz="2800" dirty="0" smtClean="0"/>
              <a:t> </a:t>
            </a:r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variasi</a:t>
            </a:r>
            <a:r>
              <a:rPr lang="en-US" sz="2800" dirty="0" smtClean="0"/>
              <a:t>,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pengenalan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varian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kata</a:t>
            </a:r>
            <a:r>
              <a:rPr lang="en-US" sz="2800" dirty="0" smtClean="0"/>
              <a:t> lain, </a:t>
            </a:r>
            <a:r>
              <a:rPr lang="en-US" sz="2800" dirty="0" err="1" smtClean="0"/>
              <a:t>variasi-variasi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yang </a:t>
            </a:r>
            <a:r>
              <a:rPr lang="en-US" sz="2800" dirty="0" err="1" smtClean="0"/>
              <a:t>ekivalen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variasi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292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i="1" dirty="0" smtClean="0"/>
              <a:t>Two- way Infinite tape 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pita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ujungnya</a:t>
            </a:r>
            <a:r>
              <a:rPr lang="en-US" sz="2400" dirty="0" smtClean="0"/>
              <a:t>.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,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sisi</a:t>
            </a:r>
            <a:r>
              <a:rPr lang="en-US" sz="2400" dirty="0" smtClean="0"/>
              <a:t> pita.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i="1" dirty="0" smtClean="0"/>
              <a:t>2.   </a:t>
            </a:r>
            <a:r>
              <a:rPr lang="en-US" sz="2400" b="1" i="1" dirty="0" err="1" smtClean="0"/>
              <a:t>Multitrack</a:t>
            </a:r>
            <a:r>
              <a:rPr lang="en-US" sz="2400" b="1" i="1" dirty="0" smtClean="0"/>
              <a:t>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(</a:t>
            </a:r>
            <a:r>
              <a:rPr lang="en-US" sz="2400" i="1" dirty="0" smtClean="0"/>
              <a:t>track</a:t>
            </a:r>
            <a:r>
              <a:rPr lang="en-US" sz="2400" dirty="0" smtClean="0"/>
              <a:t>) </a:t>
            </a:r>
            <a:r>
              <a:rPr lang="en-US" sz="2400" dirty="0" err="1" smtClean="0"/>
              <a:t>penulisan</a:t>
            </a:r>
            <a:r>
              <a:rPr lang="en-US" sz="2400" dirty="0" smtClean="0"/>
              <a:t>/</a:t>
            </a:r>
            <a:r>
              <a:rPr lang="en-US" sz="2400" dirty="0" err="1" smtClean="0"/>
              <a:t>pembacaan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.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“</a:t>
            </a:r>
            <a:r>
              <a:rPr lang="en-US" sz="2400" dirty="0" err="1" smtClean="0"/>
              <a:t>kolom</a:t>
            </a:r>
            <a:r>
              <a:rPr lang="en-US" sz="2400" dirty="0" smtClean="0"/>
              <a:t>”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287963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3"/>
            </a:pPr>
            <a:r>
              <a:rPr lang="en-US" sz="2400" b="1" i="1" dirty="0" err="1" smtClean="0"/>
              <a:t>Multitape</a:t>
            </a:r>
            <a:r>
              <a:rPr lang="en-US" sz="2400" b="1" i="1" dirty="0" smtClean="0"/>
              <a:t> 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.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pita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tersendiri</a:t>
            </a:r>
            <a:r>
              <a:rPr lang="en-US" sz="2400" dirty="0" smtClean="0"/>
              <a:t>.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pitanya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yang lain.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590800"/>
            <a:ext cx="457199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i="1" dirty="0" smtClean="0"/>
              <a:t>4.  Non-deterministic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ujungnya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sejumlah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berikutnya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 startAt="5"/>
            </a:pPr>
            <a:r>
              <a:rPr lang="en-US" sz="2400" b="1" i="1" dirty="0" smtClean="0"/>
              <a:t>Multi-dimensional tape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pita yang multi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.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berdimensi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pita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berpindah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datar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 startAt="6"/>
            </a:pPr>
            <a:r>
              <a:rPr lang="en-US" sz="2400" b="1" i="1" dirty="0" err="1" smtClean="0"/>
              <a:t>Multihead</a:t>
            </a:r>
            <a:r>
              <a:rPr lang="en-US" sz="2400" b="1" i="1" dirty="0" smtClean="0"/>
              <a:t> </a:t>
            </a:r>
          </a:p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mirip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multitape</a:t>
            </a:r>
            <a:r>
              <a:rPr lang="en-US" sz="2400" dirty="0" smtClean="0"/>
              <a:t>,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bedanya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multihead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pita.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beraksi</a:t>
            </a:r>
            <a:r>
              <a:rPr lang="en-US" sz="2400" dirty="0" smtClean="0"/>
              <a:t>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Two-Way Infinite Tape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Varian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head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two-way infinite tape </a:t>
            </a:r>
            <a:r>
              <a:rPr lang="en-US" sz="2400" dirty="0" err="1" smtClean="0"/>
              <a:t>ekivalen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smtClean="0"/>
              <a:t>: </a:t>
            </a:r>
          </a:p>
          <a:p>
            <a:pPr marL="342900" lvl="2" indent="-342900">
              <a:buNone/>
            </a:pPr>
            <a:r>
              <a:rPr lang="en-US" sz="2400" dirty="0" smtClean="0"/>
              <a:t>		</a:t>
            </a:r>
            <a:r>
              <a:rPr lang="en-US" i="1" dirty="0" smtClean="0"/>
              <a:t> T</a:t>
            </a:r>
            <a:r>
              <a:rPr lang="en-US" baseline="-25000" dirty="0" smtClean="0"/>
              <a:t>1</a:t>
            </a:r>
            <a:r>
              <a:rPr lang="en-US" dirty="0" smtClean="0"/>
              <a:t> = (Q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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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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 </a:t>
            </a:r>
            <a:r>
              <a:rPr lang="en-US" i="1" dirty="0" smtClean="0">
                <a:sym typeface="Symbol"/>
              </a:rPr>
              <a:t>F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i="1" dirty="0" smtClean="0"/>
              <a:t>		 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(Q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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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ditunjukkan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bahwa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perilaku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smtClean="0"/>
              <a:t> </a:t>
            </a:r>
            <a:r>
              <a:rPr lang="en-US" sz="2400" dirty="0" err="1" smtClean="0"/>
              <a:t>begitu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sebaliknya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Simulasi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baseline="-25000" dirty="0" smtClean="0"/>
              <a:t>2 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baseline="-25000" dirty="0" smtClean="0"/>
              <a:t>1  </a:t>
            </a:r>
            <a:endParaRPr lang="en-US" b="1" dirty="0" smtClean="0"/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endParaRPr lang="en-US" sz="2400" dirty="0" smtClean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mengerakkan</a:t>
            </a:r>
            <a:r>
              <a:rPr lang="en-US" sz="2400" dirty="0" smtClean="0"/>
              <a:t> head-</a:t>
            </a:r>
            <a:r>
              <a:rPr lang="en-US" sz="2400" dirty="0" err="1" smtClean="0"/>
              <a:t>nya</a:t>
            </a:r>
            <a:r>
              <a:rPr lang="en-US" sz="2400" dirty="0" smtClean="0"/>
              <a:t>  </a:t>
            </a:r>
            <a:r>
              <a:rPr lang="en-US" sz="2400" dirty="0" err="1" smtClean="0"/>
              <a:t>melewati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terkiri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pita.</a:t>
            </a:r>
          </a:p>
          <a:p>
            <a:r>
              <a:rPr lang="en-US" sz="2400" dirty="0" err="1" smtClean="0"/>
              <a:t>Sehingga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sel-sel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dimanfaatkan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b="1" dirty="0" err="1" smtClean="0"/>
              <a:t>Simulasi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baseline="-25000" dirty="0" smtClean="0"/>
              <a:t>1 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baseline="-25000" dirty="0" smtClean="0"/>
              <a:t>2  </a:t>
            </a:r>
            <a:endParaRPr lang="en-US" b="1" dirty="0" smtClean="0"/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sementara</a:t>
            </a:r>
            <a:r>
              <a:rPr lang="en-US" sz="2400" dirty="0" smtClean="0"/>
              <a:t> pita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kirinya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Sehingga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 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sel-sel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dimanfaatkan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pita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(</a:t>
            </a:r>
            <a:r>
              <a:rPr lang="en-US" sz="2400" i="1" dirty="0" smtClean="0"/>
              <a:t>track</a:t>
            </a:r>
            <a:r>
              <a:rPr lang="en-US" sz="2400" dirty="0" smtClean="0"/>
              <a:t>)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kirinya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.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Penempatan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22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194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562600" y="3200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62600" y="3657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1200" y="3276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447800" y="3200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447800" y="3657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8194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766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338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910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5000" y="32004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6482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5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05400" y="3200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6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9800" y="4038600"/>
            <a:ext cx="356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</a:t>
            </a:r>
            <a:r>
              <a:rPr lang="en-US" dirty="0" err="1" smtClean="0"/>
              <a:t>Penempatan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pita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23622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8194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766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562600" y="4800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562600" y="5257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91200" y="4876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28194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2766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7338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1910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6482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5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05400" y="4800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</a:rPr>
              <a:t>6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3622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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8194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2766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5562600" y="5257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562600" y="5715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791200" y="5334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8194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2766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7338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1910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6482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105400" y="5257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286000" y="6019800"/>
            <a:ext cx="361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</a:t>
            </a:r>
            <a:r>
              <a:rPr lang="en-US" dirty="0" err="1" smtClean="0"/>
              <a:t>Penempatan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pita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89" name="TextBox 88"/>
          <p:cNvSpPr txBox="1"/>
          <p:nvPr/>
        </p:nvSpPr>
        <p:spPr>
          <a:xfrm>
            <a:off x="6629400" y="4876800"/>
            <a:ext cx="8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Track 1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6629400" y="5334000"/>
            <a:ext cx="8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Track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Mesin</a:t>
            </a:r>
            <a:r>
              <a:rPr lang="en-US" dirty="0" smtClean="0"/>
              <a:t> Turing 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Emulator</a:t>
            </a:r>
            <a:r>
              <a:rPr lang="en-US" sz="2400" dirty="0" smtClean="0"/>
              <a:t>: </a:t>
            </a:r>
            <a:r>
              <a:rPr lang="en-US" sz="2400" dirty="0" err="1" smtClean="0"/>
              <a:t>perangkat</a:t>
            </a:r>
            <a:r>
              <a:rPr lang="en-US" sz="2400" dirty="0" smtClean="0"/>
              <a:t> </a:t>
            </a:r>
            <a:r>
              <a:rPr lang="en-US" sz="2400" dirty="0" err="1" smtClean="0"/>
              <a:t>lunak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menduplikasi</a:t>
            </a:r>
            <a:r>
              <a:rPr lang="en-US" sz="2400" dirty="0" smtClean="0"/>
              <a:t> (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mengemulasi</a:t>
            </a:r>
            <a:r>
              <a:rPr lang="en-US" sz="2400" dirty="0" smtClean="0"/>
              <a:t>)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(</a:t>
            </a:r>
            <a:r>
              <a:rPr lang="en-US" sz="2400" i="1" dirty="0" smtClean="0"/>
              <a:t>guest</a:t>
            </a:r>
            <a:r>
              <a:rPr lang="en-US" sz="2400" dirty="0" smtClean="0"/>
              <a:t>)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lain (</a:t>
            </a:r>
            <a:r>
              <a:rPr lang="en-US" sz="2400" i="1" dirty="0" smtClean="0"/>
              <a:t>host</a:t>
            </a:r>
            <a:r>
              <a:rPr lang="en-US" sz="2400" dirty="0" smtClean="0"/>
              <a:t>)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kelakuan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diemulasi</a:t>
            </a:r>
            <a:r>
              <a:rPr lang="en-US" sz="2400" dirty="0" smtClean="0"/>
              <a:t> </a:t>
            </a:r>
            <a:r>
              <a:rPr lang="en-US" sz="2400" dirty="0" err="1" smtClean="0"/>
              <a:t>menyerupai</a:t>
            </a:r>
            <a:r>
              <a:rPr lang="en-US" sz="2400" dirty="0" smtClean="0"/>
              <a:t> </a:t>
            </a:r>
            <a:r>
              <a:rPr lang="en-US" sz="2400" dirty="0" err="1" smtClean="0"/>
              <a:t>kelakuan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 (</a:t>
            </a:r>
            <a:r>
              <a:rPr lang="en-US" sz="2400" i="1" dirty="0" smtClean="0"/>
              <a:t>guest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i="1" dirty="0" smtClean="0"/>
              <a:t>emulator</a:t>
            </a:r>
            <a:r>
              <a:rPr lang="en-US" sz="2400" dirty="0" smtClean="0"/>
              <a:t> </a:t>
            </a:r>
            <a:r>
              <a:rPr lang="en-US" sz="2400" dirty="0" err="1" smtClean="0"/>
              <a:t>ponsel</a:t>
            </a:r>
            <a:r>
              <a:rPr lang="en-US" sz="2400" dirty="0" smtClean="0"/>
              <a:t> Nokia yang </a:t>
            </a:r>
            <a:r>
              <a:rPr lang="en-US" sz="2400" dirty="0" err="1" smtClean="0"/>
              <a:t>djalankan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i="1" dirty="0" smtClean="0"/>
              <a:t>desktop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emulator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i="1" dirty="0" smtClean="0"/>
              <a:t>guest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/>
              <a:t>Simbol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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digunakan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menandai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terkiri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harus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disisipkan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awal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gerakannya</a:t>
            </a:r>
            <a:r>
              <a:rPr lang="en-US" sz="2400" dirty="0" smtClean="0">
                <a:sym typeface="Symbol"/>
              </a:rPr>
              <a:t>.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Pita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dipandang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dilipat</a:t>
            </a:r>
            <a:r>
              <a:rPr lang="en-US" sz="2400" dirty="0" smtClean="0">
                <a:sym typeface="Symbol"/>
              </a:rPr>
              <a:t> 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posisi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.  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head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head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arah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sama</a:t>
            </a:r>
            <a:r>
              <a:rPr lang="en-US" sz="2400" dirty="0" smtClean="0">
                <a:sym typeface="Symbol"/>
              </a:rPr>
              <a:t>.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head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head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arah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berlawanan</a:t>
            </a:r>
            <a:r>
              <a:rPr lang="en-US" sz="2400" dirty="0" smtClean="0">
                <a:sym typeface="Symbol"/>
              </a:rPr>
              <a:t>. 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 </a:t>
            </a:r>
            <a:r>
              <a:rPr lang="en-US" sz="2400" dirty="0" err="1" smtClean="0">
                <a:sym typeface="Symbol"/>
              </a:rPr>
              <a:t>terbaca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berarti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posisi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lipatan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dirty="0" err="1" smtClean="0">
                <a:sym typeface="Symbol"/>
              </a:rPr>
              <a:t>terdeteksi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harus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beralih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bawahnya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sebaliknya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.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pita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.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[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dirty="0" smtClean="0"/>
              <a:t>], 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Walaupun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status-status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[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]	</a:t>
            </a:r>
            <a:r>
              <a:rPr lang="en-US" sz="2400" dirty="0" err="1" smtClean="0"/>
              <a:t>atau</a:t>
            </a:r>
            <a:r>
              <a:rPr lang="en-US" sz="2400" dirty="0" smtClean="0"/>
              <a:t> [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B</a:t>
            </a:r>
            <a:r>
              <a:rPr lang="en-US" sz="2400" dirty="0" smtClean="0"/>
              <a:t>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“</a:t>
            </a:r>
            <a:r>
              <a:rPr lang="en-US" sz="2400" dirty="0" err="1" smtClean="0"/>
              <a:t>atas</a:t>
            </a:r>
            <a:r>
              <a:rPr lang="en-US" sz="2400" dirty="0" smtClean="0"/>
              <a:t>” </a:t>
            </a:r>
            <a:r>
              <a:rPr lang="en-US" sz="2400" dirty="0" err="1" smtClean="0"/>
              <a:t>dan</a:t>
            </a:r>
            <a:r>
              <a:rPr lang="en-US" sz="2400" dirty="0" smtClean="0"/>
              <a:t> “</a:t>
            </a:r>
            <a:r>
              <a:rPr lang="en-US" sz="2400" i="1" dirty="0" smtClean="0"/>
              <a:t>B</a:t>
            </a:r>
            <a:r>
              <a:rPr lang="en-US" sz="2400" dirty="0" smtClean="0"/>
              <a:t>”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“</a:t>
            </a:r>
            <a:r>
              <a:rPr lang="en-US" sz="2400" dirty="0" err="1" smtClean="0"/>
              <a:t>bawah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Model </a:t>
            </a:r>
            <a:r>
              <a:rPr lang="en-US" sz="2200" dirty="0" err="1" smtClean="0"/>
              <a:t>matematis</a:t>
            </a:r>
            <a:r>
              <a:rPr lang="en-US" sz="2200" dirty="0" smtClean="0"/>
              <a:t> </a:t>
            </a:r>
            <a:r>
              <a:rPr lang="en-US" sz="2200" dirty="0" err="1" smtClean="0"/>
              <a:t>mesin</a:t>
            </a:r>
            <a:r>
              <a:rPr lang="en-US" sz="2200" dirty="0" smtClean="0"/>
              <a:t> Turing </a:t>
            </a:r>
            <a:r>
              <a:rPr lang="en-US" sz="2200" dirty="0" err="1" smtClean="0"/>
              <a:t>biasa</a:t>
            </a:r>
            <a:r>
              <a:rPr lang="en-US" sz="2200" dirty="0" smtClean="0"/>
              <a:t>:</a:t>
            </a:r>
          </a:p>
          <a:p>
            <a:pPr>
              <a:buNone/>
            </a:pPr>
            <a:r>
              <a:rPr lang="en-US" sz="2200" i="1" dirty="0" smtClean="0"/>
              <a:t>		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= (Q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</a:t>
            </a:r>
            <a:r>
              <a:rPr lang="en-US" sz="2200" dirty="0" smtClean="0">
                <a:sym typeface="Symbol"/>
              </a:rPr>
              <a:t>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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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B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,  </a:t>
            </a:r>
            <a:r>
              <a:rPr lang="en-US" sz="2200" i="1" dirty="0" smtClean="0">
                <a:sym typeface="Symbol"/>
              </a:rPr>
              <a:t>F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)  </a:t>
            </a:r>
          </a:p>
          <a:p>
            <a:pPr>
              <a:buNone/>
            </a:pPr>
            <a:endParaRPr lang="en-US" sz="2200" dirty="0" smtClean="0">
              <a:sym typeface="Symbol"/>
            </a:endParaRPr>
          </a:p>
          <a:p>
            <a:r>
              <a:rPr lang="en-US" sz="2200" dirty="0" err="1" smtClean="0">
                <a:sym typeface="Symbol"/>
              </a:rPr>
              <a:t>Bagaimana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pembentukan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setiap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komponen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T</a:t>
            </a:r>
            <a:r>
              <a:rPr lang="en-US" sz="2200" baseline="-25000" dirty="0" smtClean="0">
                <a:sym typeface="Symbol"/>
              </a:rPr>
              <a:t>1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atas</a:t>
            </a:r>
            <a:r>
              <a:rPr lang="en-US" sz="2200" dirty="0" smtClean="0">
                <a:sym typeface="Symbol"/>
              </a:rPr>
              <a:t>? </a:t>
            </a:r>
            <a:r>
              <a:rPr lang="en-US" sz="2200" dirty="0" err="1" smtClean="0">
                <a:sym typeface="Symbol"/>
              </a:rPr>
              <a:t>Caranya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adalah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sebagai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berikut</a:t>
            </a:r>
            <a:r>
              <a:rPr lang="en-US" sz="2200" dirty="0" smtClean="0">
                <a:sym typeface="Symbol"/>
              </a:rPr>
              <a:t>:</a:t>
            </a:r>
          </a:p>
          <a:p>
            <a:endParaRPr lang="en-US" sz="2200" dirty="0" smtClean="0">
              <a:sym typeface="Symbol"/>
            </a:endParaRPr>
          </a:p>
          <a:p>
            <a:pPr marL="512763" indent="-512763">
              <a:buNone/>
            </a:pPr>
            <a:r>
              <a:rPr lang="en-US" sz="2200" dirty="0" smtClean="0">
                <a:sym typeface="Symbol"/>
              </a:rPr>
              <a:t>     1. </a:t>
            </a:r>
            <a:r>
              <a:rPr lang="en-US" sz="2200" dirty="0" err="1" smtClean="0">
                <a:sym typeface="Symbol"/>
              </a:rPr>
              <a:t>Himpunan</a:t>
            </a:r>
            <a:r>
              <a:rPr lang="en-US" sz="2200" dirty="0" smtClean="0">
                <a:sym typeface="Symbol"/>
              </a:rPr>
              <a:t> status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1 </a:t>
            </a:r>
            <a:r>
              <a:rPr lang="en-US" sz="2200" dirty="0" err="1" smtClean="0">
                <a:sym typeface="Symbol"/>
              </a:rPr>
              <a:t>berisi</a:t>
            </a:r>
            <a:r>
              <a:rPr lang="en-US" sz="2200" dirty="0" smtClean="0">
                <a:sym typeface="Symbol"/>
              </a:rPr>
              <a:t> status-status </a:t>
            </a:r>
            <a:r>
              <a:rPr lang="en-US" sz="2200" dirty="0" err="1" smtClean="0">
                <a:sym typeface="Symbol"/>
              </a:rPr>
              <a:t>dalam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bentuk</a:t>
            </a:r>
            <a:r>
              <a:rPr lang="en-US" sz="2200" dirty="0" smtClean="0">
                <a:sym typeface="Symbol"/>
              </a:rPr>
              <a:t> [</a:t>
            </a:r>
            <a:r>
              <a:rPr lang="en-US" sz="2200" i="1" dirty="0" err="1" smtClean="0">
                <a:sym typeface="Symbol"/>
              </a:rPr>
              <a:t>q</a:t>
            </a:r>
            <a:r>
              <a:rPr lang="en-US" sz="2200" dirty="0" err="1" smtClean="0">
                <a:sym typeface="Symbol"/>
              </a:rPr>
              <a:t>,</a:t>
            </a:r>
            <a:r>
              <a:rPr lang="en-US" sz="2200" i="1" dirty="0" err="1" smtClean="0">
                <a:sym typeface="Symbol"/>
              </a:rPr>
              <a:t>A</a:t>
            </a:r>
            <a:r>
              <a:rPr lang="en-US" sz="2200" dirty="0" smtClean="0">
                <a:sym typeface="Symbol"/>
              </a:rPr>
              <a:t>] </a:t>
            </a:r>
            <a:r>
              <a:rPr lang="en-US" sz="2200" dirty="0" err="1" smtClean="0">
                <a:sym typeface="Symbol"/>
              </a:rPr>
              <a:t>atau</a:t>
            </a:r>
            <a:r>
              <a:rPr lang="en-US" sz="2200" dirty="0" smtClean="0">
                <a:sym typeface="Symbol"/>
              </a:rPr>
              <a:t> [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B</a:t>
            </a:r>
            <a:r>
              <a:rPr lang="en-US" sz="2200" dirty="0" smtClean="0">
                <a:sym typeface="Symbol"/>
              </a:rPr>
              <a:t>]. </a:t>
            </a:r>
            <a:r>
              <a:rPr lang="en-US" sz="2200" dirty="0" err="1" smtClean="0">
                <a:sym typeface="Symbol"/>
              </a:rPr>
              <a:t>Suku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pertama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berasal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dari</a:t>
            </a:r>
            <a:r>
              <a:rPr lang="en-US" sz="2200" dirty="0" smtClean="0">
                <a:sym typeface="Symbol"/>
              </a:rPr>
              <a:t> status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2</a:t>
            </a:r>
            <a:r>
              <a:rPr lang="en-US" sz="2200" dirty="0" smtClean="0">
                <a:sym typeface="Symbol"/>
              </a:rPr>
              <a:t>. </a:t>
            </a:r>
            <a:r>
              <a:rPr lang="en-US" sz="2200" dirty="0" err="1" smtClean="0">
                <a:sym typeface="Symbol"/>
              </a:rPr>
              <a:t>Selain</a:t>
            </a:r>
            <a:r>
              <a:rPr lang="en-US" sz="2200" dirty="0" smtClean="0">
                <a:sym typeface="Symbol"/>
              </a:rPr>
              <a:t> status-status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atas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juga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merupakan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anggota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Q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.</a:t>
            </a:r>
          </a:p>
          <a:p>
            <a:pPr>
              <a:buNone/>
            </a:pPr>
            <a:endParaRPr lang="en-US" sz="2200" dirty="0" smtClean="0">
              <a:sym typeface="Symbol"/>
            </a:endParaRPr>
          </a:p>
          <a:p>
            <a:pPr marL="512763" indent="-512763">
              <a:buNone/>
            </a:pPr>
            <a:r>
              <a:rPr lang="en-US" sz="2200" dirty="0" smtClean="0">
                <a:sym typeface="Symbol"/>
              </a:rPr>
              <a:t>    2.  </a:t>
            </a:r>
            <a:r>
              <a:rPr lang="en-US" sz="2200" dirty="0" err="1" smtClean="0">
                <a:sym typeface="Symbol"/>
              </a:rPr>
              <a:t>Himpunan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masukan</a:t>
            </a:r>
            <a:r>
              <a:rPr lang="en-US" sz="2200" dirty="0" smtClean="0">
                <a:sym typeface="Symbol"/>
              </a:rPr>
              <a:t> </a:t>
            </a:r>
            <a:r>
              <a:rPr lang="en-US" sz="2200" baseline="-25000" dirty="0" smtClean="0">
                <a:sym typeface="Symbol"/>
              </a:rPr>
              <a:t>1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terdiri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dari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dalam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bentuk</a:t>
            </a:r>
            <a:r>
              <a:rPr lang="en-US" sz="2200" dirty="0" smtClean="0">
                <a:sym typeface="Symbol"/>
              </a:rPr>
              <a:t> [</a:t>
            </a:r>
            <a:r>
              <a:rPr lang="en-US" sz="2200" i="1" dirty="0" smtClean="0">
                <a:sym typeface="Symbol"/>
              </a:rPr>
              <a:t>a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i="1" dirty="0" smtClean="0">
                <a:sym typeface="Symbol"/>
              </a:rPr>
              <a:t>B</a:t>
            </a:r>
            <a:r>
              <a:rPr lang="en-US" sz="2200" dirty="0" smtClean="0">
                <a:sym typeface="Symbol"/>
              </a:rPr>
              <a:t>] </a:t>
            </a:r>
            <a:r>
              <a:rPr lang="en-US" sz="2200" dirty="0" err="1" smtClean="0">
                <a:sym typeface="Symbol"/>
              </a:rPr>
              <a:t>dan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suku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pertama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adalah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masukan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pada</a:t>
            </a:r>
            <a:r>
              <a:rPr lang="en-US" sz="2200" dirty="0" smtClean="0">
                <a:sym typeface="Symbol"/>
              </a:rPr>
              <a:t> </a:t>
            </a:r>
            <a:r>
              <a:rPr lang="en-US" sz="2200" baseline="-25000" dirty="0" smtClean="0">
                <a:sym typeface="Symbol"/>
              </a:rPr>
              <a:t>2</a:t>
            </a:r>
            <a:r>
              <a:rPr lang="en-US" sz="2200" dirty="0" smtClean="0">
                <a:sym typeface="Symbol"/>
              </a:rPr>
              <a:t>.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B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pada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komponen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kedua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sini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melambangkan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simbol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blank</a:t>
            </a:r>
            <a:r>
              <a:rPr lang="en-US" sz="2200" dirty="0" smtClean="0">
                <a:sym typeface="Symbol"/>
              </a:rPr>
              <a:t>, </a:t>
            </a:r>
            <a:r>
              <a:rPr lang="en-US" sz="2200" dirty="0" err="1" smtClean="0">
                <a:sym typeface="Symbol"/>
              </a:rPr>
              <a:t>bukan</a:t>
            </a:r>
            <a:r>
              <a:rPr lang="en-US" sz="2200" dirty="0" smtClean="0">
                <a:sym typeface="Symbol"/>
              </a:rPr>
              <a:t> “</a:t>
            </a:r>
            <a:r>
              <a:rPr lang="en-US" sz="2200" dirty="0" err="1" smtClean="0">
                <a:sym typeface="Symbol"/>
              </a:rPr>
              <a:t>bawah</a:t>
            </a:r>
            <a:r>
              <a:rPr lang="en-US" sz="2200" dirty="0" smtClean="0">
                <a:sym typeface="Symbol"/>
              </a:rPr>
              <a:t>” </a:t>
            </a:r>
            <a:r>
              <a:rPr lang="en-US" sz="2200" dirty="0" err="1" smtClean="0">
                <a:sym typeface="Symbol"/>
              </a:rPr>
              <a:t>seperti</a:t>
            </a:r>
            <a:r>
              <a:rPr lang="en-US" sz="2200" dirty="0" smtClean="0">
                <a:sym typeface="Symbol"/>
              </a:rPr>
              <a:t> status </a:t>
            </a:r>
            <a:r>
              <a:rPr lang="en-US" sz="2200" dirty="0" err="1" smtClean="0">
                <a:sym typeface="Symbol"/>
              </a:rPr>
              <a:t>di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dirty="0" err="1" smtClean="0">
                <a:sym typeface="Symbol"/>
              </a:rPr>
              <a:t>atas</a:t>
            </a:r>
            <a:r>
              <a:rPr lang="en-US" sz="2200" dirty="0" smtClean="0">
                <a:sym typeface="Symbol"/>
              </a:rPr>
              <a:t>.</a:t>
            </a:r>
          </a:p>
          <a:p>
            <a:pPr marL="623888" indent="-623888">
              <a:buNone/>
            </a:pPr>
            <a:endParaRPr lang="en-US" sz="2200" dirty="0" smtClean="0">
              <a:sym typeface="Symbol"/>
            </a:endParaRPr>
          </a:p>
          <a:p>
            <a:pPr marL="512763" indent="-512763">
              <a:buNone/>
            </a:pPr>
            <a:r>
              <a:rPr lang="en-US" sz="2000" dirty="0" smtClean="0"/>
              <a:t>    3. </a:t>
            </a: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pita </a:t>
            </a:r>
            <a:r>
              <a:rPr lang="en-US" sz="2000" dirty="0" smtClean="0">
                <a:sym typeface="Symbol"/>
              </a:rPr>
              <a:t></a:t>
            </a:r>
            <a:r>
              <a:rPr lang="en-US" sz="2000" baseline="-25000" dirty="0" smtClean="0">
                <a:sym typeface="Symbol"/>
              </a:rPr>
              <a:t>1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akan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berisi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simbol-simbol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dalam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bentuk</a:t>
            </a:r>
            <a:r>
              <a:rPr lang="en-US" sz="2000" dirty="0" smtClean="0">
                <a:sym typeface="Symbol"/>
              </a:rPr>
              <a:t> [</a:t>
            </a:r>
            <a:r>
              <a:rPr lang="en-US" sz="2000" i="1" dirty="0" smtClean="0">
                <a:sym typeface="Symbol"/>
              </a:rPr>
              <a:t>X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i="1" dirty="0" smtClean="0">
                <a:sym typeface="Symbol"/>
              </a:rPr>
              <a:t>Y</a:t>
            </a:r>
            <a:r>
              <a:rPr lang="en-US" sz="2000" dirty="0" smtClean="0">
                <a:sym typeface="Symbol"/>
              </a:rPr>
              <a:t>] </a:t>
            </a:r>
            <a:r>
              <a:rPr lang="en-US" sz="2000" dirty="0" err="1" smtClean="0">
                <a:sym typeface="Symbol"/>
              </a:rPr>
              <a:t>yaitu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menyatakan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sepasang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simbol</a:t>
            </a:r>
            <a:r>
              <a:rPr lang="en-US" sz="2000" dirty="0" smtClean="0">
                <a:sym typeface="Symbol"/>
              </a:rPr>
              <a:t> yang </a:t>
            </a:r>
            <a:r>
              <a:rPr lang="en-US" sz="2000" dirty="0" err="1" smtClean="0">
                <a:sym typeface="Symbol"/>
              </a:rPr>
              <a:t>diambil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pada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jalur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atas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dan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jalur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bawah</a:t>
            </a:r>
            <a:r>
              <a:rPr lang="en-US" sz="2000" dirty="0" smtClean="0">
                <a:sym typeface="Symbol"/>
              </a:rPr>
              <a:t> pita. </a:t>
            </a:r>
            <a:r>
              <a:rPr lang="en-US" sz="2000" dirty="0" err="1" smtClean="0">
                <a:sym typeface="Symbol"/>
              </a:rPr>
              <a:t>Simbol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khusus</a:t>
            </a:r>
            <a:r>
              <a:rPr lang="en-US" sz="2000" dirty="0" smtClean="0">
                <a:sym typeface="Symbol"/>
              </a:rPr>
              <a:t>  yang </a:t>
            </a:r>
            <a:r>
              <a:rPr lang="en-US" sz="2000" dirty="0" err="1" smtClean="0">
                <a:sym typeface="Symbol"/>
              </a:rPr>
              <a:t>digunakan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untuk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menandai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tepi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kiri</a:t>
            </a:r>
            <a:r>
              <a:rPr lang="en-US" sz="2000" dirty="0" smtClean="0">
                <a:sym typeface="Symbol"/>
              </a:rPr>
              <a:t> pita </a:t>
            </a:r>
            <a:r>
              <a:rPr lang="en-US" sz="2000" dirty="0" err="1" smtClean="0">
                <a:sym typeface="Symbol"/>
              </a:rPr>
              <a:t>hanya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terdapat</a:t>
            </a:r>
            <a:r>
              <a:rPr lang="en-US" sz="2000" dirty="0" smtClean="0">
                <a:sym typeface="Symbol"/>
              </a:rPr>
              <a:t>    </a:t>
            </a:r>
            <a:r>
              <a:rPr lang="en-US" sz="2000" dirty="0" err="1" smtClean="0">
                <a:sym typeface="Symbol"/>
              </a:rPr>
              <a:t>pada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jalur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bawah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dirty="0" err="1" smtClean="0">
                <a:sym typeface="Symbol"/>
              </a:rPr>
              <a:t>sehingga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komponen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kedua</a:t>
            </a:r>
            <a:r>
              <a:rPr lang="en-US" sz="2000" dirty="0" smtClean="0">
                <a:sym typeface="Symbol"/>
              </a:rPr>
              <a:t> (</a:t>
            </a:r>
            <a:r>
              <a:rPr lang="en-US" sz="2000" i="1" dirty="0" smtClean="0">
                <a:sym typeface="Symbol"/>
              </a:rPr>
              <a:t>Y</a:t>
            </a:r>
            <a:r>
              <a:rPr lang="en-US" sz="2000" dirty="0" smtClean="0">
                <a:sym typeface="Symbol"/>
              </a:rPr>
              <a:t>) </a:t>
            </a:r>
            <a:r>
              <a:rPr lang="en-US" sz="2000" dirty="0" err="1" smtClean="0">
                <a:sym typeface="Symbol"/>
              </a:rPr>
              <a:t>dapat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berupa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simbol</a:t>
            </a:r>
            <a:r>
              <a:rPr lang="en-US" sz="2000" dirty="0" smtClean="0">
                <a:sym typeface="Symbol"/>
              </a:rPr>
              <a:t>  </a:t>
            </a:r>
            <a:r>
              <a:rPr lang="en-US" sz="2000" dirty="0" err="1" smtClean="0">
                <a:sym typeface="Symbol"/>
              </a:rPr>
              <a:t>tersebut</a:t>
            </a:r>
            <a:r>
              <a:rPr lang="en-US" sz="2000" dirty="0" smtClean="0">
                <a:sym typeface="Symbol"/>
              </a:rPr>
              <a:t>.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6400800"/>
          </a:xfrm>
        </p:spPr>
        <p:txBody>
          <a:bodyPr>
            <a:normAutofit fontScale="85000" lnSpcReduction="10000"/>
          </a:bodyPr>
          <a:lstStyle/>
          <a:p>
            <a:pPr marL="623888" indent="-623888">
              <a:buNone/>
            </a:pPr>
            <a:r>
              <a:rPr lang="en-US" sz="2400" dirty="0" smtClean="0">
                <a:sym typeface="Symbol"/>
              </a:rPr>
              <a:t>     4</a:t>
            </a:r>
            <a:r>
              <a:rPr lang="en-US" sz="2600" dirty="0" smtClean="0">
                <a:sym typeface="Symbol"/>
              </a:rPr>
              <a:t>.  Status </a:t>
            </a:r>
            <a:r>
              <a:rPr lang="en-US" sz="2600" dirty="0" err="1" smtClean="0">
                <a:sym typeface="Symbol"/>
              </a:rPr>
              <a:t>akhir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F</a:t>
            </a:r>
            <a:r>
              <a:rPr lang="en-US" sz="2600" baseline="-25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berisi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simbol-simbol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dalam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bentuk</a:t>
            </a:r>
            <a:r>
              <a:rPr lang="en-US" sz="2600" dirty="0" smtClean="0">
                <a:sym typeface="Symbol"/>
              </a:rPr>
              <a:t> [</a:t>
            </a:r>
            <a:r>
              <a:rPr lang="en-US" sz="2600" i="1" dirty="0" smtClean="0">
                <a:sym typeface="Symbol"/>
              </a:rPr>
              <a:t>q</a:t>
            </a:r>
            <a:r>
              <a:rPr lang="en-US" sz="2600" dirty="0" smtClean="0">
                <a:sym typeface="Symbol"/>
              </a:rPr>
              <a:t>,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dirty="0" smtClean="0">
                <a:sym typeface="Symbol"/>
              </a:rPr>
              <a:t>] </a:t>
            </a:r>
            <a:r>
              <a:rPr lang="en-US" sz="2600" dirty="0" err="1" smtClean="0">
                <a:sym typeface="Symbol"/>
              </a:rPr>
              <a:t>atau</a:t>
            </a:r>
            <a:r>
              <a:rPr lang="en-US" sz="2600" dirty="0" smtClean="0">
                <a:sym typeface="Symbol"/>
              </a:rPr>
              <a:t> [</a:t>
            </a:r>
            <a:r>
              <a:rPr lang="en-US" sz="2600" i="1" dirty="0" smtClean="0">
                <a:sym typeface="Symbol"/>
              </a:rPr>
              <a:t>q</a:t>
            </a:r>
            <a:r>
              <a:rPr lang="en-US" sz="2600" dirty="0" smtClean="0">
                <a:sym typeface="Symbol"/>
              </a:rPr>
              <a:t>, B] </a:t>
            </a:r>
            <a:r>
              <a:rPr lang="en-US" sz="2600" dirty="0" err="1" smtClean="0">
                <a:sym typeface="Symbol"/>
              </a:rPr>
              <a:t>dan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suku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pertama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q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berasal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dari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F</a:t>
            </a:r>
            <a:r>
              <a:rPr lang="en-US" sz="2600" baseline="-25000" dirty="0" smtClean="0">
                <a:sym typeface="Symbol"/>
              </a:rPr>
              <a:t>2</a:t>
            </a:r>
            <a:r>
              <a:rPr lang="en-US" sz="2600" dirty="0" smtClean="0">
                <a:sym typeface="Symbol"/>
              </a:rPr>
              <a:t>. </a:t>
            </a:r>
          </a:p>
          <a:p>
            <a:pPr marL="623888" indent="-623888">
              <a:buNone/>
            </a:pPr>
            <a:endParaRPr lang="en-US" sz="2600" dirty="0" smtClean="0">
              <a:sym typeface="Symbol"/>
            </a:endParaRPr>
          </a:p>
          <a:p>
            <a:pPr marL="623888" indent="-623888">
              <a:buNone/>
            </a:pPr>
            <a:r>
              <a:rPr lang="en-US" sz="2600" dirty="0" smtClean="0">
                <a:sym typeface="Symbol"/>
              </a:rPr>
              <a:t>     5. </a:t>
            </a:r>
            <a:r>
              <a:rPr lang="en-US" sz="2600" dirty="0" err="1" smtClean="0">
                <a:sym typeface="Symbol"/>
              </a:rPr>
              <a:t>Transisi</a:t>
            </a:r>
            <a:r>
              <a:rPr lang="en-US" sz="2600" dirty="0" smtClean="0">
                <a:sym typeface="Symbol"/>
              </a:rPr>
              <a:t> </a:t>
            </a:r>
            <a:r>
              <a:rPr lang="en-US" sz="2600" baseline="-25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dibentuk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dengan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memperhatikan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hal-hal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berikut</a:t>
            </a:r>
            <a:r>
              <a:rPr lang="en-US" sz="2600" dirty="0" smtClean="0">
                <a:sym typeface="Symbol"/>
              </a:rPr>
              <a:t>: </a:t>
            </a:r>
          </a:p>
          <a:p>
            <a:pPr marL="969963" indent="-969963">
              <a:buNone/>
            </a:pPr>
            <a:r>
              <a:rPr lang="en-US" sz="2600" dirty="0" smtClean="0">
                <a:sym typeface="Symbol"/>
              </a:rPr>
              <a:t>          (a) </a:t>
            </a:r>
            <a:r>
              <a:rPr lang="en-US" sz="2600" dirty="0" err="1" smtClean="0">
                <a:sym typeface="Symbol"/>
              </a:rPr>
              <a:t>Jika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2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melakukan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gerakan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awal</a:t>
            </a:r>
            <a:r>
              <a:rPr lang="en-US" sz="2600" dirty="0" smtClean="0">
                <a:sym typeface="Symbol"/>
              </a:rPr>
              <a:t> (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kiri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kanan</a:t>
            </a:r>
            <a:r>
              <a:rPr lang="en-US" sz="2600" dirty="0" smtClean="0">
                <a:sym typeface="Symbol"/>
              </a:rPr>
              <a:t>),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1 </a:t>
            </a:r>
            <a:r>
              <a:rPr lang="en-US" sz="2600" dirty="0" err="1" smtClean="0">
                <a:sym typeface="Symbol"/>
              </a:rPr>
              <a:t>harus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menuliskan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</a:t>
            </a:r>
            <a:r>
              <a:rPr lang="en-US" sz="2600" dirty="0" smtClean="0">
                <a:sym typeface="Symbol"/>
              </a:rPr>
              <a:t>  </a:t>
            </a: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jalur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bawah</a:t>
            </a:r>
            <a:r>
              <a:rPr lang="en-US" sz="2600" dirty="0" smtClean="0">
                <a:sym typeface="Symbol"/>
              </a:rPr>
              <a:t> pita. Hal </a:t>
            </a:r>
            <a:r>
              <a:rPr lang="en-US" sz="2600" dirty="0" err="1" smtClean="0">
                <a:sym typeface="Symbol"/>
              </a:rPr>
              <a:t>ini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dilakukan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melalui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dua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gerakan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berikut</a:t>
            </a:r>
            <a:r>
              <a:rPr lang="en-US" sz="2600" dirty="0" smtClean="0">
                <a:sym typeface="Symbol"/>
              </a:rPr>
              <a:t>:</a:t>
            </a:r>
          </a:p>
          <a:p>
            <a:pPr marL="969963" indent="-969963">
              <a:buNone/>
            </a:pPr>
            <a:endParaRPr lang="en-US" sz="2600" dirty="0" smtClean="0">
              <a:sym typeface="Symbol"/>
            </a:endParaRPr>
          </a:p>
          <a:p>
            <a:pPr marL="969963" indent="-969963">
              <a:buNone/>
            </a:pPr>
            <a:endParaRPr lang="en-US" sz="2600" dirty="0" smtClean="0">
              <a:sym typeface="Symbol"/>
            </a:endParaRPr>
          </a:p>
          <a:p>
            <a:pPr marL="969963" indent="-969963">
              <a:buNone/>
            </a:pPr>
            <a:endParaRPr lang="en-US" sz="2600" dirty="0" smtClean="0">
              <a:sym typeface="Symbol"/>
            </a:endParaRP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     </a:t>
            </a:r>
            <a:r>
              <a:rPr lang="en-US" sz="2600" dirty="0" err="1" smtClean="0"/>
              <a:t>Keterangan</a:t>
            </a:r>
            <a:r>
              <a:rPr lang="en-US" sz="2600" dirty="0" smtClean="0"/>
              <a:t>: </a:t>
            </a:r>
          </a:p>
          <a:p>
            <a:pPr marL="803275" indent="-179388">
              <a:buFontTx/>
              <a:buChar char="-"/>
            </a:pPr>
            <a:r>
              <a:rPr lang="en-US" sz="2600" dirty="0" err="1" smtClean="0"/>
              <a:t>Gerakan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atas</a:t>
            </a:r>
            <a:r>
              <a:rPr lang="en-US" sz="2600" dirty="0" smtClean="0"/>
              <a:t> </a:t>
            </a:r>
            <a:r>
              <a:rPr lang="en-US" sz="2600" dirty="0" err="1" smtClean="0"/>
              <a:t>dibentuk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   {</a:t>
            </a:r>
            <a:r>
              <a:rPr lang="en-US" sz="2600" i="1" dirty="0" smtClean="0">
                <a:sym typeface="Symbol"/>
              </a:rPr>
              <a:t>B</a:t>
            </a:r>
            <a:r>
              <a:rPr lang="en-US" sz="2600" dirty="0" smtClean="0">
                <a:sym typeface="Symbol"/>
              </a:rPr>
              <a:t>}</a:t>
            </a:r>
          </a:p>
          <a:p>
            <a:pPr marL="803275" indent="-179388">
              <a:buFontTx/>
              <a:buChar char="-"/>
            </a:pP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gerakan</a:t>
            </a:r>
            <a:r>
              <a:rPr lang="en-US" sz="2600" dirty="0" smtClean="0">
                <a:sym typeface="Symbol"/>
              </a:rPr>
              <a:t> (1),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2 </a:t>
            </a:r>
            <a:r>
              <a:rPr lang="en-US" sz="2600" dirty="0" err="1" smtClean="0">
                <a:sym typeface="Symbol"/>
              </a:rPr>
              <a:t>mulai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dengan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bergerak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kanan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sehingga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mengolah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simbol-simbol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jalur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atas</a:t>
            </a:r>
            <a:r>
              <a:rPr lang="en-US" sz="2600" dirty="0" smtClean="0">
                <a:sym typeface="Symbol"/>
              </a:rPr>
              <a:t>.</a:t>
            </a:r>
          </a:p>
          <a:p>
            <a:pPr marL="803275" indent="-179388">
              <a:buFontTx/>
              <a:buChar char="-"/>
            </a:pP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gerakan</a:t>
            </a:r>
            <a:r>
              <a:rPr lang="en-US" sz="2600" dirty="0" smtClean="0">
                <a:sym typeface="Symbol"/>
              </a:rPr>
              <a:t> (2),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2 </a:t>
            </a:r>
            <a:r>
              <a:rPr lang="en-US" sz="2600" dirty="0" err="1" smtClean="0">
                <a:sym typeface="Symbol"/>
              </a:rPr>
              <a:t>mulai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dengan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bergerak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kiri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sehingga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i="1" dirty="0" smtClean="0">
                <a:sym typeface="Symbol"/>
              </a:rPr>
              <a:t>T</a:t>
            </a:r>
            <a:r>
              <a:rPr lang="en-US" sz="2600" baseline="-25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mengolah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simbol-simbol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pada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jalur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bawah</a:t>
            </a:r>
            <a:r>
              <a:rPr lang="en-US" sz="2600" dirty="0" smtClean="0">
                <a:sym typeface="Symbol"/>
              </a:rPr>
              <a:t>.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2971800"/>
          <a:ext cx="7086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660"/>
                <a:gridCol w="2567940"/>
                <a:gridCol w="3810000"/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Mesin</a:t>
                      </a:r>
                      <a:r>
                        <a:rPr lang="en-US" dirty="0" smtClean="0"/>
                        <a:t> T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Mesin</a:t>
                      </a:r>
                      <a:r>
                        <a:rPr lang="en-US" dirty="0" smtClean="0"/>
                        <a:t> T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(1)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ym typeface="Symbol"/>
                        </a:rPr>
                        <a:t></a:t>
                      </a:r>
                      <a:r>
                        <a:rPr lang="en-US" sz="2200" baseline="-25000" dirty="0" smtClean="0">
                          <a:sym typeface="Symbol"/>
                        </a:rPr>
                        <a:t>2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baseline="-25000" dirty="0" smtClean="0">
                          <a:sym typeface="Symbol"/>
                        </a:rPr>
                        <a:t>2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dirty="0" smtClean="0">
                          <a:sym typeface="Symbol"/>
                        </a:rPr>
                        <a:t>) = 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X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R</a:t>
                      </a:r>
                      <a:r>
                        <a:rPr lang="en-US" sz="2200" dirty="0" smtClean="0">
                          <a:sym typeface="Symbol"/>
                        </a:rPr>
                        <a:t>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ym typeface="Symbol"/>
                        </a:rPr>
                        <a:t>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, [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i="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B</a:t>
                      </a:r>
                      <a:r>
                        <a:rPr lang="en-US" sz="2200" i="0" dirty="0" smtClean="0">
                          <a:sym typeface="Symbol"/>
                        </a:rPr>
                        <a:t>]</a:t>
                      </a:r>
                      <a:r>
                        <a:rPr lang="en-US" sz="2200" dirty="0" smtClean="0">
                          <a:sym typeface="Symbol"/>
                        </a:rPr>
                        <a:t>) = ([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dirty="0" smtClean="0">
                          <a:sym typeface="Symbol"/>
                        </a:rPr>
                        <a:t>], [</a:t>
                      </a:r>
                      <a:r>
                        <a:rPr lang="en-US" sz="2200" i="1" dirty="0" smtClean="0">
                          <a:sym typeface="Symbol"/>
                        </a:rPr>
                        <a:t>X</a:t>
                      </a:r>
                      <a:r>
                        <a:rPr lang="en-US" sz="2200" dirty="0" smtClean="0">
                          <a:sym typeface="Symbol"/>
                        </a:rPr>
                        <a:t>, ], </a:t>
                      </a:r>
                      <a:r>
                        <a:rPr lang="en-US" sz="2200" i="1" dirty="0" smtClean="0">
                          <a:sym typeface="Symbol"/>
                        </a:rPr>
                        <a:t>R</a:t>
                      </a:r>
                      <a:r>
                        <a:rPr lang="en-US" sz="2200" dirty="0" smtClean="0">
                          <a:sym typeface="Symbol"/>
                        </a:rPr>
                        <a:t>)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(2)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ym typeface="Symbol"/>
                        </a:rPr>
                        <a:t></a:t>
                      </a:r>
                      <a:r>
                        <a:rPr lang="en-US" sz="2200" baseline="-25000" dirty="0" smtClean="0">
                          <a:sym typeface="Symbol"/>
                        </a:rPr>
                        <a:t>2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baseline="-25000" dirty="0" smtClean="0">
                          <a:sym typeface="Symbol"/>
                        </a:rPr>
                        <a:t>2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dirty="0" smtClean="0">
                          <a:sym typeface="Symbol"/>
                        </a:rPr>
                        <a:t>) = 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X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L</a:t>
                      </a:r>
                      <a:r>
                        <a:rPr lang="en-US" sz="2200" dirty="0" smtClean="0">
                          <a:sym typeface="Symbol"/>
                        </a:rPr>
                        <a:t>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ym typeface="Symbol"/>
                        </a:rPr>
                        <a:t>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(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baseline="-25000" dirty="0" smtClean="0">
                          <a:sym typeface="Symbol"/>
                        </a:rPr>
                        <a:t>1</a:t>
                      </a:r>
                      <a:r>
                        <a:rPr lang="en-US" sz="2200" dirty="0" smtClean="0">
                          <a:sym typeface="Symbol"/>
                        </a:rPr>
                        <a:t>, [</a:t>
                      </a:r>
                      <a:r>
                        <a:rPr lang="en-US" sz="2200" i="1" dirty="0" smtClean="0">
                          <a:sym typeface="Symbol"/>
                        </a:rPr>
                        <a:t>a</a:t>
                      </a:r>
                      <a:r>
                        <a:rPr lang="en-US" sz="2200" i="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B</a:t>
                      </a:r>
                      <a:r>
                        <a:rPr lang="en-US" sz="2200" i="0" dirty="0" smtClean="0">
                          <a:sym typeface="Symbol"/>
                        </a:rPr>
                        <a:t>]</a:t>
                      </a:r>
                      <a:r>
                        <a:rPr lang="en-US" sz="2200" dirty="0" smtClean="0">
                          <a:sym typeface="Symbol"/>
                        </a:rPr>
                        <a:t>) = ([</a:t>
                      </a:r>
                      <a:r>
                        <a:rPr lang="en-US" sz="2200" i="1" dirty="0" smtClean="0">
                          <a:sym typeface="Symbol"/>
                        </a:rPr>
                        <a:t>q</a:t>
                      </a:r>
                      <a:r>
                        <a:rPr lang="en-US" sz="2200" dirty="0" smtClean="0">
                          <a:sym typeface="Symbol"/>
                        </a:rPr>
                        <a:t>, </a:t>
                      </a:r>
                      <a:r>
                        <a:rPr lang="en-US" sz="2200" i="1" dirty="0" smtClean="0">
                          <a:sym typeface="Symbol"/>
                        </a:rPr>
                        <a:t>B</a:t>
                      </a:r>
                      <a:r>
                        <a:rPr lang="en-US" sz="2200" dirty="0" smtClean="0">
                          <a:sym typeface="Symbol"/>
                        </a:rPr>
                        <a:t>], [</a:t>
                      </a:r>
                      <a:r>
                        <a:rPr lang="en-US" sz="2200" i="1" dirty="0" smtClean="0">
                          <a:sym typeface="Symbol"/>
                        </a:rPr>
                        <a:t>X</a:t>
                      </a:r>
                      <a:r>
                        <a:rPr lang="en-US" sz="2200" dirty="0" smtClean="0">
                          <a:sym typeface="Symbol"/>
                        </a:rPr>
                        <a:t>, ], </a:t>
                      </a:r>
                      <a:r>
                        <a:rPr lang="en-US" sz="2200" i="1" dirty="0" smtClean="0">
                          <a:sym typeface="Symbol"/>
                        </a:rPr>
                        <a:t>R</a:t>
                      </a:r>
                      <a:r>
                        <a:rPr lang="en-US" sz="2200" dirty="0" smtClean="0">
                          <a:sym typeface="Symbol"/>
                        </a:rPr>
                        <a:t>)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 fontScale="85000" lnSpcReduction="20000"/>
          </a:bodyPr>
          <a:lstStyle/>
          <a:p>
            <a:pPr marL="1025525" indent="-1025525">
              <a:buNone/>
            </a:pPr>
            <a:r>
              <a:rPr lang="en-US" sz="2400" dirty="0" smtClean="0"/>
              <a:t>          (b)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melintasi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(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daeri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melintasi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)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beralih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sebaliknya</a:t>
            </a:r>
            <a:r>
              <a:rPr lang="en-US" sz="2400" dirty="0" smtClean="0"/>
              <a:t>. 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:</a:t>
            </a:r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    </a:t>
            </a:r>
          </a:p>
          <a:p>
            <a:pPr>
              <a:buNone/>
            </a:pPr>
            <a:r>
              <a:rPr lang="en-US" sz="2400" dirty="0" smtClean="0"/>
              <a:t>	    </a:t>
            </a:r>
            <a:r>
              <a:rPr lang="en-US" sz="2400" dirty="0" err="1" smtClean="0"/>
              <a:t>Keterangan</a:t>
            </a:r>
            <a:r>
              <a:rPr lang="en-US" sz="2400" dirty="0" smtClean="0"/>
              <a:t>: </a:t>
            </a:r>
          </a:p>
          <a:p>
            <a:pPr marL="803275" indent="-179388">
              <a:buFontTx/>
              <a:buChar char="-"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terkira</a:t>
            </a:r>
            <a:r>
              <a:rPr lang="en-US" sz="2400" dirty="0" smtClean="0"/>
              <a:t> pita,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[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].</a:t>
            </a:r>
          </a:p>
          <a:p>
            <a:pPr marL="803275" indent="-179388">
              <a:buFontTx/>
              <a:buChar char="-"/>
            </a:pPr>
            <a:r>
              <a:rPr lang="en-US" sz="2400" dirty="0" err="1" smtClean="0">
                <a:sym typeface="Symbol"/>
              </a:rPr>
              <a:t>Munculnya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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komponen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kedua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menunjukkan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bahwa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kedudukan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head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memegang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penting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karena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sesungguhnya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sedang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diolah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.</a:t>
            </a:r>
          </a:p>
          <a:p>
            <a:pPr marL="803275" indent="-179388">
              <a:buFontTx/>
              <a:buChar char="-"/>
            </a:pPr>
            <a:r>
              <a:rPr lang="en-US" sz="2400" dirty="0" smtClean="0">
                <a:sym typeface="Symbol"/>
              </a:rPr>
              <a:t>Hal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menjelaskan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terjadinya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duplikasi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gerakan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pasangan</a:t>
            </a:r>
            <a:r>
              <a:rPr lang="en-US" sz="2400" dirty="0" smtClean="0">
                <a:sym typeface="Symbol"/>
              </a:rPr>
              <a:t> (3) (4)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(5)(6).</a:t>
            </a:r>
          </a:p>
          <a:p>
            <a:pPr marL="803275" indent="-179388">
              <a:buFontTx/>
              <a:buChar char="-"/>
            </a:pPr>
            <a:r>
              <a:rPr lang="en-US" sz="2400" dirty="0" err="1" smtClean="0">
                <a:sym typeface="Symbol"/>
              </a:rPr>
              <a:t>Peralihan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bawah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terlihat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jelas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gerakan</a:t>
            </a:r>
            <a:r>
              <a:rPr lang="en-US" sz="2400" dirty="0" smtClean="0">
                <a:sym typeface="Symbol"/>
              </a:rPr>
              <a:t> (4)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(5).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1447800"/>
          <a:ext cx="7467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2706001"/>
                <a:gridCol w="4014839"/>
              </a:tblGrid>
              <a:tr h="2184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T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T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(3)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]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],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(4)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]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],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(5)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]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],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(6)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]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, ],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1025525" indent="-1025525">
              <a:buNone/>
            </a:pPr>
            <a:r>
              <a:rPr lang="en-US" sz="2200" dirty="0" smtClean="0"/>
              <a:t>          (c) </a:t>
            </a:r>
            <a:r>
              <a:rPr lang="en-US" sz="2200" dirty="0" err="1" smtClean="0"/>
              <a:t>Selain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dirty="0" err="1" smtClean="0"/>
              <a:t>khusus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,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lain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pensimulasian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2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bergerak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jalur</a:t>
            </a:r>
            <a:r>
              <a:rPr lang="en-US" sz="2200" dirty="0" smtClean="0"/>
              <a:t> yang </a:t>
            </a:r>
            <a:r>
              <a:rPr lang="en-US" sz="2200" dirty="0" err="1" smtClean="0"/>
              <a:t>sama</a:t>
            </a:r>
            <a:r>
              <a:rPr lang="en-US" sz="2200" dirty="0" smtClean="0"/>
              <a:t>.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:</a:t>
            </a:r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 marL="1371600" indent="-1371600"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   </a:t>
            </a:r>
            <a:r>
              <a:rPr lang="en-US" sz="2200" dirty="0" err="1" smtClean="0"/>
              <a:t>Keterangan</a:t>
            </a:r>
            <a:r>
              <a:rPr lang="en-US" sz="2200" dirty="0" smtClean="0"/>
              <a:t>: </a:t>
            </a:r>
          </a:p>
          <a:p>
            <a:pPr marL="803275" indent="-179388">
              <a:buFontTx/>
              <a:buChar char="-"/>
            </a:pP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(7) </a:t>
            </a:r>
            <a:r>
              <a:rPr lang="en-US" sz="2200" dirty="0" err="1" smtClean="0"/>
              <a:t>dan</a:t>
            </a:r>
            <a:r>
              <a:rPr lang="en-US" sz="2200" dirty="0" smtClean="0"/>
              <a:t> (8) </a:t>
            </a:r>
            <a:r>
              <a:rPr lang="en-US" sz="2200" dirty="0" err="1" smtClean="0"/>
              <a:t>simbol</a:t>
            </a:r>
            <a:r>
              <a:rPr lang="en-US" sz="2200" dirty="0" smtClean="0"/>
              <a:t> pita yang </a:t>
            </a:r>
            <a:r>
              <a:rPr lang="en-US" sz="2200" dirty="0" err="1" smtClean="0"/>
              <a:t>berubah</a:t>
            </a:r>
            <a:r>
              <a:rPr lang="en-US" sz="2200" dirty="0" smtClean="0"/>
              <a:t> </a:t>
            </a:r>
            <a:r>
              <a:rPr lang="en-US" sz="2200" dirty="0" err="1" smtClean="0"/>
              <a:t>terletak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jalur</a:t>
            </a:r>
            <a:r>
              <a:rPr lang="en-US" sz="2200" dirty="0" smtClean="0"/>
              <a:t> </a:t>
            </a:r>
            <a:r>
              <a:rPr lang="en-US" sz="2200" dirty="0" err="1" smtClean="0"/>
              <a:t>atas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</a:t>
            </a:r>
            <a:r>
              <a:rPr lang="en-US" sz="2200" dirty="0" err="1" smtClean="0"/>
              <a:t>sama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.</a:t>
            </a:r>
          </a:p>
          <a:p>
            <a:pPr marL="803275" indent="-179388">
              <a:buFontTx/>
              <a:buChar char="-"/>
            </a:pP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(9) </a:t>
            </a:r>
            <a:r>
              <a:rPr lang="en-US" sz="2200" dirty="0" err="1" smtClean="0"/>
              <a:t>dan</a:t>
            </a:r>
            <a:r>
              <a:rPr lang="en-US" sz="2200" dirty="0" smtClean="0"/>
              <a:t> (10) </a:t>
            </a:r>
            <a:r>
              <a:rPr lang="en-US" sz="2200" dirty="0" err="1" smtClean="0"/>
              <a:t>simbol</a:t>
            </a:r>
            <a:r>
              <a:rPr lang="en-US" sz="2200" dirty="0" smtClean="0"/>
              <a:t> pita yang </a:t>
            </a:r>
            <a:r>
              <a:rPr lang="en-US" sz="2200" dirty="0" err="1" smtClean="0"/>
              <a:t>berubah</a:t>
            </a:r>
            <a:r>
              <a:rPr lang="en-US" sz="2200" dirty="0" smtClean="0"/>
              <a:t> </a:t>
            </a:r>
            <a:r>
              <a:rPr lang="en-US" sz="2200" dirty="0" err="1" smtClean="0"/>
              <a:t>terletak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jalur</a:t>
            </a:r>
            <a:r>
              <a:rPr lang="en-US" sz="2200" dirty="0" smtClean="0"/>
              <a:t> </a:t>
            </a:r>
            <a:r>
              <a:rPr lang="en-US" sz="2200" dirty="0" err="1" smtClean="0"/>
              <a:t>bawah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gerakan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</a:t>
            </a:r>
            <a:r>
              <a:rPr lang="en-US" sz="2200" dirty="0" err="1" smtClean="0"/>
              <a:t>terbalik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i="1" dirty="0" smtClean="0"/>
              <a:t>T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.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6621650"/>
              </p:ext>
            </p:extLst>
          </p:nvPr>
        </p:nvGraphicFramePr>
        <p:xfrm>
          <a:off x="1295400" y="1981200"/>
          <a:ext cx="7467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2706001"/>
                <a:gridCol w="4014839"/>
              </a:tblGrid>
              <a:tr h="2184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T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T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(7)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i="0" dirty="0" smtClean="0">
                          <a:sym typeface="Symbol"/>
                        </a:rPr>
                        <a:t>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(8)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i="0" dirty="0" smtClean="0">
                          <a:sym typeface="Symbol"/>
                        </a:rPr>
                        <a:t>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dirty="0" smtClean="0">
                          <a:sym typeface="Symbol"/>
                        </a:rPr>
                        <a:t>],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(9)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i="0" dirty="0" smtClean="0">
                          <a:sym typeface="Symbol"/>
                        </a:rPr>
                        <a:t>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],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(10)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2</a:t>
                      </a:r>
                      <a:r>
                        <a:rPr lang="en-US" sz="2000" dirty="0" smtClean="0">
                          <a:sym typeface="Symbol"/>
                        </a:rPr>
                        <a:t>(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) = (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L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ym typeface="Symbol"/>
                        </a:rPr>
                        <a:t></a:t>
                      </a:r>
                      <a:r>
                        <a:rPr lang="en-US" sz="2000" baseline="-25000" dirty="0" smtClean="0">
                          <a:sym typeface="Symbol"/>
                        </a:rPr>
                        <a:t>1</a:t>
                      </a:r>
                      <a:r>
                        <a:rPr lang="en-US" sz="2000" dirty="0" smtClean="0">
                          <a:sym typeface="Symbol"/>
                        </a:rPr>
                        <a:t>([</a:t>
                      </a:r>
                      <a:r>
                        <a:rPr lang="en-US" sz="2000" i="1" dirty="0" smtClean="0">
                          <a:sym typeface="Symbol"/>
                        </a:rPr>
                        <a:t>p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B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i="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Y</a:t>
                      </a:r>
                      <a:r>
                        <a:rPr lang="en-US" sz="2000" i="0" dirty="0" smtClean="0">
                          <a:sym typeface="Symbol"/>
                        </a:rPr>
                        <a:t>]</a:t>
                      </a:r>
                      <a:r>
                        <a:rPr lang="en-US" sz="2000" dirty="0" smtClean="0">
                          <a:sym typeface="Symbol"/>
                        </a:rPr>
                        <a:t>) = ([</a:t>
                      </a:r>
                      <a:r>
                        <a:rPr lang="en-US" sz="2000" i="1" dirty="0" smtClean="0">
                          <a:sym typeface="Symbol"/>
                        </a:rPr>
                        <a:t>q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A</a:t>
                      </a:r>
                      <a:r>
                        <a:rPr lang="en-US" sz="2000" dirty="0" smtClean="0">
                          <a:sym typeface="Symbol"/>
                        </a:rPr>
                        <a:t>], [</a:t>
                      </a:r>
                      <a:r>
                        <a:rPr lang="en-US" sz="2000" i="1" dirty="0" smtClean="0">
                          <a:sym typeface="Symbol"/>
                        </a:rPr>
                        <a:t>X</a:t>
                      </a:r>
                      <a:r>
                        <a:rPr lang="en-US" sz="2000" dirty="0" smtClean="0">
                          <a:sym typeface="Symbol"/>
                        </a:rPr>
                        <a:t>, </a:t>
                      </a:r>
                      <a:r>
                        <a:rPr lang="en-US" sz="2000" i="1" dirty="0" smtClean="0">
                          <a:sym typeface="Symbol"/>
                        </a:rPr>
                        <a:t>Z</a:t>
                      </a:r>
                      <a:r>
                        <a:rPr lang="en-US" sz="2000" dirty="0" smtClean="0">
                          <a:sym typeface="Symbol"/>
                        </a:rPr>
                        <a:t>], </a:t>
                      </a:r>
                      <a:r>
                        <a:rPr lang="en-US" sz="2000" i="1" dirty="0" smtClean="0">
                          <a:sym typeface="Symbol"/>
                        </a:rPr>
                        <a:t>R</a:t>
                      </a:r>
                      <a:r>
                        <a:rPr lang="en-US" sz="2000" dirty="0" smtClean="0">
                          <a:sym typeface="Symbol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6397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Mesin</a:t>
            </a:r>
            <a:r>
              <a:rPr lang="en-US" sz="3600" b="1" dirty="0" smtClean="0"/>
              <a:t> Turing </a:t>
            </a:r>
            <a:r>
              <a:rPr lang="en-US" sz="3600" b="1" dirty="0" err="1" smtClean="0"/>
              <a:t>dengan</a:t>
            </a:r>
            <a:r>
              <a:rPr lang="en-US" sz="3600" b="1" dirty="0" smtClean="0"/>
              <a:t> Pita </a:t>
            </a:r>
            <a:r>
              <a:rPr lang="en-US" sz="3600" b="1" dirty="0" err="1" smtClean="0"/>
              <a:t>Berjalur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Banyak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pita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kolom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berbentuk</a:t>
            </a:r>
            <a:r>
              <a:rPr lang="en-US" sz="2400" dirty="0" smtClean="0">
                <a:sym typeface="Symbol"/>
              </a:rPr>
              <a:t>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(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[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a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])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[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b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],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)</a:t>
            </a:r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mengganti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[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a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]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[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b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]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tunggal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baru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 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(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transisi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tampak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seperti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transisi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biasa</a:t>
            </a:r>
            <a:r>
              <a:rPr lang="en-US" sz="2400" dirty="0" smtClean="0">
                <a:sym typeface="Symbol"/>
              </a:rPr>
              <a:t>.</a:t>
            </a:r>
          </a:p>
          <a:p>
            <a:r>
              <a:rPr lang="en-US" sz="2400" dirty="0" err="1" smtClean="0">
                <a:sym typeface="Symbol"/>
              </a:rPr>
              <a:t>Sebaliknya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biasa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tunggal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mudah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disimulasikan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dirty="0" err="1" smtClean="0">
                <a:sym typeface="Symbol"/>
              </a:rPr>
              <a:t>berjalur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banyak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saja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digunakan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pita </a:t>
            </a:r>
            <a:r>
              <a:rPr lang="en-US" sz="2400" dirty="0" err="1" smtClean="0">
                <a:sym typeface="Symbol"/>
              </a:rPr>
              <a:t>berjalur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banyak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Mesin</a:t>
            </a:r>
            <a:r>
              <a:rPr lang="en-US" dirty="0" smtClean="0"/>
              <a:t> Turing Non-</a:t>
            </a:r>
            <a:r>
              <a:rPr lang="en-US" dirty="0" err="1" smtClean="0"/>
              <a:t>Deterministik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dibahas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deterministik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deterministik</a:t>
            </a:r>
            <a:r>
              <a:rPr lang="en-US" sz="2400" dirty="0" smtClean="0"/>
              <a:t>,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 </a:t>
            </a:r>
            <a:r>
              <a:rPr lang="en-US" sz="2400" dirty="0" err="1" smtClean="0">
                <a:sym typeface="Symbol"/>
              </a:rPr>
              <a:t>memiliki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nilai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tunggal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sedangkan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non-</a:t>
            </a:r>
            <a:r>
              <a:rPr lang="en-US" sz="2400" dirty="0" err="1" smtClean="0">
                <a:sym typeface="Symbol"/>
              </a:rPr>
              <a:t>deterministik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pasangan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tertentu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mungkin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dijumpai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lebih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</a:t>
            </a:r>
            <a:r>
              <a:rPr lang="en-US" sz="2400" dirty="0" smtClean="0">
                <a:sym typeface="Symbol"/>
              </a:rPr>
              <a:t>.</a:t>
            </a:r>
          </a:p>
          <a:p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non-</a:t>
            </a:r>
            <a:r>
              <a:rPr lang="en-US" sz="2400" dirty="0" err="1" smtClean="0">
                <a:sym typeface="Symbol"/>
              </a:rPr>
              <a:t>deterministik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M</a:t>
            </a:r>
            <a:r>
              <a:rPr lang="en-US" sz="2400" i="1" baseline="-25000" dirty="0" err="1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disimulasikan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sebuah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deterministik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i="1" baseline="-25000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Dasar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pemikirannya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setiap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pita, </a:t>
            </a:r>
            <a:r>
              <a:rPr lang="en-US" sz="2400" i="1" dirty="0" err="1" smtClean="0">
                <a:sym typeface="Symbol"/>
              </a:rPr>
              <a:t>M</a:t>
            </a:r>
            <a:r>
              <a:rPr lang="en-US" sz="2400" i="1" baseline="-25000" dirty="0" err="1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mungkin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memiliki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lebih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banyaknya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berhingga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Misalkan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pilihan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diberi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nomor</a:t>
            </a:r>
            <a:r>
              <a:rPr lang="en-US" sz="2400" dirty="0" smtClean="0">
                <a:sym typeface="Symbol"/>
              </a:rPr>
              <a:t> 1, 2, 3, …,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penomoran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rangkaian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rangkaian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1 </a:t>
            </a:r>
            <a:r>
              <a:rPr lang="en-US" sz="2400" dirty="0" err="1" smtClean="0">
                <a:sym typeface="Symbol"/>
              </a:rPr>
              <a:t>sampai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i="1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pita. Pita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input </a:t>
            </a:r>
            <a:r>
              <a:rPr lang="en-US" sz="2400" dirty="0" err="1" smtClean="0"/>
              <a:t>yan</a:t>
            </a:r>
            <a:r>
              <a:rPr lang="en-US" sz="2400" dirty="0" smtClean="0"/>
              <a:t> </a:t>
            </a:r>
            <a:r>
              <a:rPr lang="en-US" sz="2400" dirty="0" err="1" smtClean="0"/>
              <a:t>diolah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,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1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k yang </a:t>
            </a:r>
            <a:r>
              <a:rPr lang="en-US" sz="2400" dirty="0" err="1" smtClean="0"/>
              <a:t>dibangkitkan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teratur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terpendek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,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, </a:t>
            </a:r>
            <a:r>
              <a:rPr lang="en-US" sz="2400" dirty="0" err="1" smtClean="0"/>
              <a:t>dst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deterministik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dibangkitkan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,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menerimanya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dibangkitkan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teratur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Sebaliknya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n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Hal yang </a:t>
            </a:r>
            <a:r>
              <a:rPr lang="en-US" sz="2800" dirty="0" err="1" smtClean="0"/>
              <a:t>serupa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pula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karakteristik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i="1" dirty="0" smtClean="0"/>
              <a:t>T</a:t>
            </a:r>
            <a:r>
              <a:rPr lang="en-US" sz="2800" dirty="0" smtClean="0"/>
              <a:t> </a:t>
            </a:r>
            <a:r>
              <a:rPr lang="en-US" sz="2800" dirty="0" err="1" smtClean="0"/>
              <a:t>disajikan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pengkodean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dibuat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lain (</a:t>
            </a:r>
            <a:r>
              <a:rPr lang="en-US" sz="2800" dirty="0" err="1" smtClean="0"/>
              <a:t>sebut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dirty="0" smtClean="0"/>
              <a:t>)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mensimulasikan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i="1" dirty="0" smtClean="0"/>
              <a:t>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membaca</a:t>
            </a:r>
            <a:r>
              <a:rPr lang="en-US" sz="2800" dirty="0" smtClean="0"/>
              <a:t> </a:t>
            </a:r>
            <a:r>
              <a:rPr lang="en-US" sz="2800" dirty="0" err="1" smtClean="0"/>
              <a:t>pengkodean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i="1" dirty="0" smtClean="0"/>
              <a:t>U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dinamakan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universal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Buatlah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smtClean="0"/>
              <a:t>tiga </a:t>
            </a:r>
            <a:r>
              <a:rPr lang="en-US" sz="2400" dirty="0" err="1" smtClean="0"/>
              <a:t>varian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lain,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berpita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multi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multihead</a:t>
            </a:r>
            <a:r>
              <a:rPr lang="en-US" sz="2400" dirty="0" smtClean="0"/>
              <a:t>.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 -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/</a:t>
            </a:r>
            <a:r>
              <a:rPr lang="en-US" sz="2400" dirty="0" err="1" smtClean="0"/>
              <a:t>spesifikasi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tersebut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 </a:t>
            </a:r>
            <a:r>
              <a:rPr lang="en-US" sz="2400" dirty="0" err="1" smtClean="0"/>
              <a:t>ekivalennya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(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varian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varian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).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Pembentukan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T</a:t>
            </a:r>
            <a:r>
              <a:rPr lang="en-US" sz="2400" dirty="0" smtClean="0"/>
              <a:t> = (</a:t>
            </a:r>
            <a:r>
              <a:rPr lang="en-US" sz="2400" i="1" dirty="0" smtClean="0"/>
              <a:t>Q</a:t>
            </a:r>
            <a:r>
              <a:rPr lang="en-US" sz="2400" dirty="0" smtClean="0"/>
              <a:t>, {0, 1}, {0, 1, </a:t>
            </a:r>
            <a:r>
              <a:rPr lang="en-US" sz="2400" i="1" dirty="0" smtClean="0"/>
              <a:t>B</a:t>
            </a:r>
            <a:r>
              <a:rPr lang="en-US" sz="2400" dirty="0" smtClean="0"/>
              <a:t>}, </a:t>
            </a:r>
            <a:r>
              <a:rPr lang="en-US" sz="2400" dirty="0" smtClean="0">
                <a:sym typeface="Symbol"/>
              </a:rPr>
              <a:t>,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{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})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 marL="738188" indent="-738188">
              <a:buNone/>
            </a:pPr>
            <a:r>
              <a:rPr lang="en-US" sz="2400" dirty="0" smtClean="0"/>
              <a:t>     (a) </a:t>
            </a:r>
            <a:r>
              <a:rPr lang="en-US" sz="2400" dirty="0" err="1" smtClean="0"/>
              <a:t>Simbol-simbol</a:t>
            </a:r>
            <a:r>
              <a:rPr lang="en-US" sz="2400" dirty="0" smtClean="0"/>
              <a:t> 0, 1,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berturut-turut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.  </a:t>
            </a:r>
          </a:p>
          <a:p>
            <a:pPr marL="738188" indent="-738188">
              <a:buNone/>
            </a:pPr>
            <a:endParaRPr lang="en-US" sz="2400" dirty="0" smtClean="0"/>
          </a:p>
          <a:p>
            <a:pPr marL="738188" indent="-738188">
              <a:buNone/>
            </a:pPr>
            <a:r>
              <a:rPr lang="en-US" sz="2400" dirty="0" smtClean="0"/>
              <a:t>     (b)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    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738188" indent="-738188">
              <a:buNone/>
            </a:pPr>
            <a:r>
              <a:rPr lang="en-US" sz="2400" dirty="0" smtClean="0"/>
              <a:t>     (c)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err="1" smtClean="0">
                <a:sym typeface="Symbol"/>
              </a:rPr>
              <a:t>q</a:t>
            </a:r>
            <a:r>
              <a:rPr lang="en-US" sz="2400" i="1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i="1" baseline="-25000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),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dituliskan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5-t</a:t>
            </a:r>
            <a:r>
              <a:rPr lang="en-US" sz="2400" i="1" dirty="0" smtClean="0">
                <a:sym typeface="Symbol"/>
              </a:rPr>
              <a:t>upl</a:t>
            </a:r>
            <a:r>
              <a:rPr lang="en-US" sz="2400" dirty="0" smtClean="0">
                <a:sym typeface="Symbol"/>
              </a:rPr>
              <a:t>e (</a:t>
            </a:r>
            <a:r>
              <a:rPr lang="en-US" sz="2400" i="1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 yang </a:t>
            </a:r>
            <a:r>
              <a:rPr lang="en-US" sz="2400" dirty="0" err="1" smtClean="0">
                <a:sym typeface="Symbol"/>
              </a:rPr>
              <a:t>dikodekan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string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smtClean="0">
                <a:sym typeface="Symbol"/>
              </a:rPr>
              <a:t>0</a:t>
            </a:r>
            <a:r>
              <a:rPr lang="en-US" sz="2400" i="1" baseline="30000" dirty="0" smtClean="0">
                <a:sym typeface="Symbol"/>
              </a:rPr>
              <a:t>i 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j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10</a:t>
            </a:r>
            <a:r>
              <a:rPr lang="en-US" sz="2400" i="1" baseline="30000" dirty="0" smtClean="0">
                <a:sym typeface="Symbol"/>
              </a:rPr>
              <a:t>m</a:t>
            </a:r>
            <a:endParaRPr lang="en-US" sz="2400" i="1" baseline="30000" dirty="0" smtClean="0"/>
          </a:p>
          <a:p>
            <a:pPr marL="738188" indent="-738188">
              <a:buNone/>
            </a:pPr>
            <a:endParaRPr lang="en-US" sz="2400" dirty="0" smtClean="0"/>
          </a:p>
          <a:p>
            <a:pPr marL="738188" indent="-738188">
              <a:buNone/>
            </a:pPr>
            <a:r>
              <a:rPr lang="en-US" sz="2400" dirty="0" smtClean="0"/>
              <a:t>     (d)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dikodekan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: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111</a:t>
            </a:r>
            <a:r>
              <a:rPr lang="en-US" sz="2400" i="1" dirty="0" smtClean="0"/>
              <a:t>C 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11</a:t>
            </a:r>
            <a:r>
              <a:rPr lang="en-US" sz="2400" i="1" dirty="0" smtClean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11…11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111  </a:t>
            </a:r>
          </a:p>
          <a:p>
            <a:pPr marL="738188" indent="-401638">
              <a:buNone/>
            </a:pPr>
            <a:endParaRPr lang="en-US" sz="2400" dirty="0" smtClean="0"/>
          </a:p>
          <a:p>
            <a:pPr marL="738188" indent="-401638">
              <a:buNone/>
            </a:pPr>
            <a:r>
              <a:rPr lang="en-US" sz="2400" dirty="0" smtClean="0"/>
              <a:t>(e)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input </a:t>
            </a:r>
            <a:r>
              <a:rPr lang="en-US" sz="2400" dirty="0" err="1" smtClean="0"/>
              <a:t>bagai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U</a:t>
            </a:r>
            <a:r>
              <a:rPr lang="en-US" sz="2400" dirty="0" smtClean="0"/>
              <a:t> yang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meniru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Pengkodean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905000"/>
          <a:ext cx="543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1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disajikan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 	</a:t>
            </a:r>
            <a:r>
              <a:rPr lang="en-US" sz="2400" dirty="0" smtClean="0">
                <a:solidFill>
                  <a:srgbClr val="FF0000"/>
                </a:solidFill>
              </a:rPr>
              <a:t>111</a:t>
            </a:r>
            <a:r>
              <a:rPr lang="en-US" sz="2400" dirty="0" smtClean="0"/>
              <a:t>010010010100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0010100010010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00100100100100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001000100010010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 000101000010100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00010010001001  0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00010001000010100</a:t>
            </a:r>
            <a:r>
              <a:rPr lang="en-US" sz="2400" dirty="0" smtClean="0">
                <a:solidFill>
                  <a:srgbClr val="FF0000"/>
                </a:solidFill>
              </a:rPr>
              <a:t>111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533400"/>
          <a:ext cx="6934201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1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Gerakan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Kode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1</a:t>
                      </a:r>
                      <a:r>
                        <a:rPr lang="en-US" sz="2400" dirty="0" smtClean="0">
                          <a:sym typeface="Symbol"/>
                        </a:rPr>
                        <a:t>, 1)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0, </a:t>
                      </a:r>
                      <a:r>
                        <a:rPr lang="en-US" sz="2400" i="1" dirty="0" smtClean="0">
                          <a:sym typeface="Symbol"/>
                        </a:rPr>
                        <a:t>R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0  1  00  1  00</a:t>
                      </a:r>
                      <a:r>
                        <a:rPr lang="en-US" sz="2400" baseline="0" dirty="0" smtClean="0"/>
                        <a:t>  1  0  1  00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0)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1, </a:t>
                      </a:r>
                      <a:r>
                        <a:rPr lang="en-US" sz="2400" i="1" dirty="0" smtClean="0">
                          <a:sym typeface="Symbol"/>
                        </a:rPr>
                        <a:t>L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00  1  0  1  000  1  00  1  0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1)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1, </a:t>
                      </a:r>
                      <a:r>
                        <a:rPr lang="en-US" sz="2400" i="1" dirty="0" smtClean="0">
                          <a:sym typeface="Symbol"/>
                        </a:rPr>
                        <a:t>R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00  1  00  1  00  1  00  1  00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2</a:t>
                      </a:r>
                      <a:r>
                        <a:rPr lang="en-US" sz="2400" dirty="0" smtClean="0">
                          <a:sym typeface="Symbol"/>
                        </a:rPr>
                        <a:t>, </a:t>
                      </a:r>
                      <a:r>
                        <a:rPr lang="en-US" sz="2400" i="1" dirty="0" smtClean="0">
                          <a:sym typeface="Symbol"/>
                        </a:rPr>
                        <a:t>B</a:t>
                      </a:r>
                      <a:r>
                        <a:rPr lang="en-US" sz="2400" dirty="0" smtClean="0">
                          <a:sym typeface="Symbol"/>
                        </a:rPr>
                        <a:t>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1, </a:t>
                      </a:r>
                      <a:r>
                        <a:rPr lang="en-US" sz="2400" i="1" dirty="0" smtClean="0">
                          <a:sym typeface="Symbol"/>
                        </a:rPr>
                        <a:t>L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00  1  000  1  000  1  00  1  0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0)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>
                          <a:sym typeface="Symbol"/>
                        </a:rPr>
                        <a:t>, 0, </a:t>
                      </a:r>
                      <a:r>
                        <a:rPr lang="en-US" sz="2400" i="1" dirty="0" smtClean="0">
                          <a:sym typeface="Symbol"/>
                        </a:rPr>
                        <a:t>R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000  1  0  1  0000  1  0  1  00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1)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1, </a:t>
                      </a:r>
                      <a:r>
                        <a:rPr lang="en-US" sz="2400" i="1" dirty="0" smtClean="0">
                          <a:sym typeface="Symbol"/>
                        </a:rPr>
                        <a:t>L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000  1  00  1  000  1  00  1  0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(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, </a:t>
                      </a:r>
                      <a:r>
                        <a:rPr lang="en-US" sz="2400" i="1" dirty="0" smtClean="0">
                          <a:sym typeface="Symbol"/>
                        </a:rPr>
                        <a:t>B</a:t>
                      </a:r>
                      <a:r>
                        <a:rPr lang="en-US" sz="2400" dirty="0" smtClean="0">
                          <a:sym typeface="Symbol"/>
                        </a:rPr>
                        <a:t>) = (</a:t>
                      </a:r>
                      <a:r>
                        <a:rPr lang="en-US" sz="2400" i="1" dirty="0" smtClean="0">
                          <a:sym typeface="Symbol"/>
                        </a:rPr>
                        <a:t>q</a:t>
                      </a:r>
                      <a:r>
                        <a:rPr lang="en-US" sz="2400" baseline="-25000" dirty="0" smtClean="0">
                          <a:sym typeface="Symbol"/>
                        </a:rPr>
                        <a:t>4</a:t>
                      </a:r>
                      <a:r>
                        <a:rPr lang="en-US" sz="2400" dirty="0" smtClean="0">
                          <a:sym typeface="Symbol"/>
                        </a:rPr>
                        <a:t>, 0, </a:t>
                      </a:r>
                      <a:r>
                        <a:rPr lang="en-US" sz="2400" i="1" dirty="0" smtClean="0">
                          <a:sym typeface="Symbol"/>
                        </a:rPr>
                        <a:t>L</a:t>
                      </a:r>
                      <a:r>
                        <a:rPr lang="en-US" sz="2400" dirty="0" smtClean="0">
                          <a:sym typeface="Symbol"/>
                        </a:rPr>
                        <a:t>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000  1  000  1  0000  1  0  1  00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Andaikan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universal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pengenalan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1.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kerjanya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dilengkapi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pita. </a:t>
            </a:r>
          </a:p>
          <a:p>
            <a:endParaRPr lang="en-US" sz="2400" dirty="0" smtClean="0"/>
          </a:p>
          <a:p>
            <a:r>
              <a:rPr lang="en-US" sz="2400" dirty="0" smtClean="0"/>
              <a:t>Pita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T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disimulasikan</a:t>
            </a:r>
            <a:r>
              <a:rPr lang="en-US" sz="2400" dirty="0" smtClean="0"/>
              <a:t>, pita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pita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kini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2920</Words>
  <Application>Microsoft Office PowerPoint</Application>
  <PresentationFormat>On-screen Show (4:3)</PresentationFormat>
  <Paragraphs>472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3. Mesin Turing (Bagian 3)</vt:lpstr>
      <vt:lpstr>Credit Title</vt:lpstr>
      <vt:lpstr>Mesin Turing Universal</vt:lpstr>
      <vt:lpstr>Slide 4</vt:lpstr>
      <vt:lpstr>Slide 5</vt:lpstr>
      <vt:lpstr>Slide 6</vt:lpstr>
      <vt:lpstr>Slide 7</vt:lpstr>
      <vt:lpstr>Slide 8</vt:lpstr>
      <vt:lpstr>Simulasi oleh Mesin Turing Universal</vt:lpstr>
      <vt:lpstr>Slide 10</vt:lpstr>
      <vt:lpstr>Slide 11</vt:lpstr>
      <vt:lpstr>Slide 12</vt:lpstr>
      <vt:lpstr>Halting Problem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Variasi-Variasi Mesin Turing</vt:lpstr>
      <vt:lpstr>Slide 24</vt:lpstr>
      <vt:lpstr>Slide 25</vt:lpstr>
      <vt:lpstr>Slide 26</vt:lpstr>
      <vt:lpstr>Two-Way Infinite Tape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Mesin Turing dengan Pita Berjalur Banyak</vt:lpstr>
      <vt:lpstr>Mesin Turing Non-Deterministik</vt:lpstr>
      <vt:lpstr>Slide 38</vt:lpstr>
      <vt:lpstr>Slide 39</vt:lpstr>
      <vt:lpstr>Pekerjaan Rumah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Mesin Turing (Bagian 2)</dc:title>
  <dc:creator>AXIOO</dc:creator>
  <cp:lastModifiedBy>rn</cp:lastModifiedBy>
  <cp:revision>193</cp:revision>
  <dcterms:created xsi:type="dcterms:W3CDTF">2014-09-01T00:05:04Z</dcterms:created>
  <dcterms:modified xsi:type="dcterms:W3CDTF">2014-10-06T08:48:19Z</dcterms:modified>
</cp:coreProperties>
</file>