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71A5C-1899-4A20-A4BB-120315A516C6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9797C-F2FB-4075-9EB5-76CBEC7EC7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6369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9797C-F2FB-4075-9EB5-76CBEC7EC70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95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CC137-E684-4CB1-BC2A-FDF9335BB281}" type="datetime1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1D84-E308-4DD4-A27F-EC6859E7EBC8}" type="datetime1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2889-8338-4874-8D39-5D884CC35F5E}" type="datetime1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5F16-A9A4-4653-B0A9-A9D774A7AB0E}" type="datetime1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5FB8-73E1-406E-918E-9642A5461094}" type="datetime1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0ADB-DBF6-41AD-A8B6-2E8B6E138468}" type="datetime1">
              <a:rPr lang="en-US" smtClean="0"/>
              <a:pPr/>
              <a:t>9/13/2014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0922-DB31-4179-AB9D-1C246D5CF5BE}" type="datetime1">
              <a:rPr lang="en-US" smtClean="0"/>
              <a:pPr/>
              <a:t>9/13/2014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A0D5-9B06-42F2-830F-6F19A0F9BDEC}" type="datetime1">
              <a:rPr lang="en-US" smtClean="0"/>
              <a:pPr/>
              <a:t>9/13/2014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7138-DDA2-4CA6-9CF9-64FCF2FA7B5D}" type="datetime1">
              <a:rPr lang="en-US" smtClean="0"/>
              <a:pPr/>
              <a:t>9/13/2014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A3D6-9EC5-4247-A2E0-CDBB911F5462}" type="datetime1">
              <a:rPr lang="en-US" smtClean="0"/>
              <a:pPr/>
              <a:t>9/13/2014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0D3A2-1829-400C-9DA3-32DD8A16432A}" type="datetime1">
              <a:rPr lang="en-US" smtClean="0"/>
              <a:pPr/>
              <a:t>9/13/2014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CD459-83C0-418A-8E37-7AC8CD9EC949}" type="datetime1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2. </a:t>
            </a:r>
            <a:r>
              <a:rPr lang="en-US" b="1" dirty="0" err="1" smtClean="0"/>
              <a:t>Mesin</a:t>
            </a:r>
            <a:r>
              <a:rPr lang="en-US" b="1" dirty="0" smtClean="0"/>
              <a:t> Turing (</a:t>
            </a:r>
            <a:r>
              <a:rPr lang="en-US" b="1" dirty="0" err="1" smtClean="0"/>
              <a:t>Bagian</a:t>
            </a:r>
            <a:r>
              <a:rPr lang="en-US" b="1" dirty="0" smtClean="0"/>
              <a:t> 2)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505200"/>
            <a:ext cx="6400800" cy="1295400"/>
          </a:xfrm>
        </p:spPr>
        <p:txBody>
          <a:bodyPr/>
          <a:lstStyle/>
          <a:p>
            <a:endParaRPr lang="en-US" dirty="0"/>
          </a:p>
          <a:p>
            <a:r>
              <a:rPr lang="en-US" dirty="0" err="1" smtClean="0"/>
              <a:t>Oleh</a:t>
            </a:r>
            <a:r>
              <a:rPr lang="en-US" dirty="0" smtClean="0"/>
              <a:t>: </a:t>
            </a:r>
            <a:r>
              <a:rPr lang="en-US" dirty="0" err="1" smtClean="0"/>
              <a:t>Rinaldi</a:t>
            </a:r>
            <a:r>
              <a:rPr lang="en-US" dirty="0" smtClean="0"/>
              <a:t> </a:t>
            </a:r>
            <a:r>
              <a:rPr lang="en-US" dirty="0" err="1" smtClean="0"/>
              <a:t>Munir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6096000"/>
            <a:ext cx="5923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Program  </a:t>
            </a:r>
            <a:r>
              <a:rPr lang="en-US" sz="2400" b="1" dirty="0" err="1" smtClean="0"/>
              <a:t>Studi</a:t>
            </a:r>
            <a:r>
              <a:rPr lang="en-US" sz="2400" b="1" dirty="0" smtClean="0"/>
              <a:t> Magister </a:t>
            </a:r>
            <a:r>
              <a:rPr lang="en-US" sz="2400" b="1" dirty="0" err="1" smtClean="0"/>
              <a:t>Informatika</a:t>
            </a:r>
            <a:r>
              <a:rPr lang="en-US" sz="2400" b="1" dirty="0" smtClean="0"/>
              <a:t> STEI-ITB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2209800" y="990600"/>
            <a:ext cx="41621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IF5110 </a:t>
            </a:r>
            <a:r>
              <a:rPr lang="en-US" sz="3200" b="1" dirty="0" err="1" smtClean="0">
                <a:solidFill>
                  <a:srgbClr val="FF0000"/>
                </a:solidFill>
              </a:rPr>
              <a:t>Teori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Komputasi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mengolah</a:t>
            </a:r>
            <a:r>
              <a:rPr lang="en-US" sz="2400" dirty="0" smtClean="0"/>
              <a:t> input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tertera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dipandang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perhitungan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dikatakan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terdefinisi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Hal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membedakan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dihitung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total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parsial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dihitung</a:t>
            </a:r>
            <a:r>
              <a:rPr lang="en-US" sz="2400" dirty="0" smtClean="0"/>
              <a:t> </a:t>
            </a:r>
            <a:r>
              <a:rPr lang="en-US" sz="2400" dirty="0" err="1" smtClean="0"/>
              <a:t>terdefinisi</a:t>
            </a:r>
            <a:r>
              <a:rPr lang="en-US" sz="2400" dirty="0" smtClean="0"/>
              <a:t> </a:t>
            </a:r>
            <a:r>
              <a:rPr lang="en-US" sz="2400" dirty="0" err="1" smtClean="0"/>
              <a:t>hasilnya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dikatakan</a:t>
            </a:r>
            <a:r>
              <a:rPr lang="en-US" sz="2400" dirty="0" smtClean="0"/>
              <a:t>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total,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dikatakan</a:t>
            </a:r>
            <a:r>
              <a:rPr lang="en-US" sz="2400" dirty="0" smtClean="0"/>
              <a:t>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dirty="0" err="1" smtClean="0"/>
              <a:t>parsial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err="1" smtClean="0"/>
              <a:t>Contoh</a:t>
            </a:r>
            <a:r>
              <a:rPr lang="en-US" sz="2400" b="1" dirty="0" smtClean="0"/>
              <a:t> 1</a:t>
            </a:r>
            <a:r>
              <a:rPr lang="en-US" sz="2400" dirty="0" smtClean="0"/>
              <a:t>: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n</a:t>
            </a:r>
            <a:r>
              <a:rPr lang="en-US" sz="2400" dirty="0" smtClean="0"/>
              <a:t>) = </a:t>
            </a:r>
            <a:r>
              <a:rPr lang="en-US" sz="2400" i="1" dirty="0" smtClean="0"/>
              <a:t>n</a:t>
            </a:r>
            <a:r>
              <a:rPr lang="en-US" sz="2400" dirty="0" smtClean="0"/>
              <a:t> + 1 </a:t>
            </a:r>
          </a:p>
          <a:p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keadaan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pita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menambahkan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1,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menambahkan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“0”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 paling </a:t>
            </a:r>
            <a:r>
              <a:rPr lang="en-US" sz="2400" dirty="0" err="1" smtClean="0"/>
              <a:t>kanan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n</a:t>
            </a:r>
            <a:r>
              <a:rPr lang="en-US" sz="2400" baseline="30000" dirty="0" smtClean="0"/>
              <a:t>+1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Jadi</a:t>
            </a:r>
            <a:r>
              <a:rPr lang="en-US" sz="2400" dirty="0" smtClean="0"/>
              <a:t>, </a:t>
            </a:r>
            <a:r>
              <a:rPr lang="en-US" sz="2400" dirty="0" err="1" smtClean="0"/>
              <a:t>algoritmanya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	1. </a:t>
            </a:r>
            <a:r>
              <a:rPr lang="en-US" sz="2400" dirty="0" err="1" smtClean="0"/>
              <a:t>Geser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dijumpai</a:t>
            </a:r>
            <a:r>
              <a:rPr lang="en-US" sz="2400" dirty="0" smtClean="0"/>
              <a:t> “B”</a:t>
            </a:r>
          </a:p>
          <a:p>
            <a:pPr>
              <a:buNone/>
            </a:pPr>
            <a:r>
              <a:rPr lang="en-US" sz="2400" dirty="0" smtClean="0"/>
              <a:t>		2. </a:t>
            </a:r>
            <a:r>
              <a:rPr lang="en-US" sz="2400" dirty="0" err="1" smtClean="0"/>
              <a:t>Ganti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“B”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“0”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1054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pergerakan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Turing: 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, 0)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, 0,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Geser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kanan</a:t>
            </a:r>
            <a:r>
              <a:rPr lang="en-US" sz="2400" dirty="0" smtClean="0">
                <a:sym typeface="Symbol"/>
              </a:rPr>
              <a:t>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Ganti</a:t>
            </a:r>
            <a:r>
              <a:rPr lang="en-US" sz="2400" dirty="0" smtClean="0">
                <a:sym typeface="Symbol"/>
              </a:rPr>
              <a:t> “B”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“0”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sehingga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notasi</a:t>
            </a:r>
            <a:r>
              <a:rPr lang="en-US" sz="2400" dirty="0" smtClean="0">
                <a:sym typeface="Symbol"/>
              </a:rPr>
              <a:t> formal 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</a:t>
            </a:r>
            <a:r>
              <a:rPr lang="en-US" sz="2400" dirty="0" err="1" smtClean="0">
                <a:sym typeface="Symbol"/>
              </a:rPr>
              <a:t>penambah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satu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: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	 </a:t>
            </a:r>
            <a:r>
              <a:rPr lang="en-US" sz="2400" i="1" dirty="0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 = ({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}, {0, 1}, {0, 1, B}, ,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) 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definisi</a:t>
            </a:r>
            <a:r>
              <a:rPr lang="en-US" sz="2400" dirty="0" smtClean="0">
                <a:sym typeface="Symbol"/>
              </a:rPr>
              <a:t>  </a:t>
            </a:r>
            <a:r>
              <a:rPr lang="en-US" sz="2400" dirty="0" err="1" smtClean="0">
                <a:sym typeface="Symbol"/>
              </a:rPr>
              <a:t>seperti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atas</a:t>
            </a:r>
            <a:r>
              <a:rPr lang="en-US" sz="2400" dirty="0" smtClean="0">
                <a:sym typeface="Symbol"/>
              </a:rPr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63500" indent="-63500">
              <a:buNone/>
            </a:pPr>
            <a:r>
              <a:rPr lang="en-US" sz="2400" b="1" dirty="0" err="1" smtClean="0"/>
              <a:t>Contoh</a:t>
            </a:r>
            <a:r>
              <a:rPr lang="en-US" sz="2400" b="1" dirty="0" smtClean="0"/>
              <a:t> 2</a:t>
            </a:r>
            <a:r>
              <a:rPr lang="en-US" sz="2400" dirty="0" smtClean="0"/>
              <a:t>: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– </a:t>
            </a:r>
            <a:r>
              <a:rPr lang="en-US" sz="2400" i="1" dirty="0" smtClean="0"/>
              <a:t>n. </a:t>
            </a:r>
            <a:r>
              <a:rPr lang="en-US" sz="2400" dirty="0" err="1" smtClean="0"/>
              <a:t>Pengurangan</a:t>
            </a:r>
            <a:r>
              <a:rPr lang="en-US" sz="2400" i="1" dirty="0" smtClean="0"/>
              <a:t> m – n </a:t>
            </a:r>
            <a:r>
              <a:rPr lang="en-US" sz="2400" dirty="0" err="1" smtClean="0"/>
              <a:t>didefinisikan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–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 </a:t>
            </a:r>
            <a:r>
              <a:rPr lang="en-US" sz="2400" dirty="0" smtClean="0">
                <a:sym typeface="Symbol"/>
              </a:rPr>
              <a:t> 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sama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0 </a:t>
            </a:r>
            <a:r>
              <a:rPr lang="en-US" sz="2400" dirty="0" err="1" smtClean="0">
                <a:sym typeface="Symbol"/>
              </a:rPr>
              <a:t>jika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 &lt; 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.  </a:t>
            </a:r>
          </a:p>
          <a:p>
            <a:pPr marL="288925" indent="-288925"/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keadaan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pita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m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. </a:t>
            </a:r>
          </a:p>
          <a:p>
            <a:pPr marL="288925" indent="-288925"/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pita </a:t>
            </a:r>
            <a:r>
              <a:rPr lang="en-US" sz="2400" dirty="0" err="1" smtClean="0"/>
              <a:t>tercetak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m – n  </a:t>
            </a:r>
          </a:p>
          <a:p>
            <a:pPr marL="63500" indent="-63500"/>
            <a:r>
              <a:rPr lang="en-US" sz="2400" dirty="0" smtClean="0"/>
              <a:t>   </a:t>
            </a:r>
            <a:r>
              <a:rPr lang="en-US" sz="2400" dirty="0" err="1" smtClean="0"/>
              <a:t>Algoritmanya</a:t>
            </a:r>
            <a:r>
              <a:rPr lang="en-US" sz="2400" dirty="0" smtClean="0"/>
              <a:t>: </a:t>
            </a:r>
          </a:p>
          <a:p>
            <a:pPr marL="512763" indent="-512763">
              <a:buNone/>
            </a:pPr>
            <a:r>
              <a:rPr lang="en-US" sz="2400" dirty="0" smtClean="0"/>
              <a:t>      1.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mengganti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0 yang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B. </a:t>
            </a:r>
          </a:p>
          <a:p>
            <a:pPr marL="690563" indent="-690563">
              <a:buNone/>
            </a:pPr>
            <a:r>
              <a:rPr lang="en-US" sz="2400" dirty="0" smtClean="0"/>
              <a:t>      2.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pencarian</a:t>
            </a:r>
            <a:r>
              <a:rPr lang="en-US" sz="2400" dirty="0" smtClean="0"/>
              <a:t> 1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diikuti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0, </a:t>
            </a:r>
            <a:r>
              <a:rPr lang="en-US" sz="2400" dirty="0" err="1" smtClean="0"/>
              <a:t>mengganti</a:t>
            </a:r>
            <a:r>
              <a:rPr lang="en-US" sz="2400" dirty="0" smtClean="0"/>
              <a:t> 0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1.</a:t>
            </a:r>
          </a:p>
          <a:p>
            <a:pPr marL="512763" indent="-512763">
              <a:buNone/>
            </a:pPr>
            <a:r>
              <a:rPr lang="en-US" sz="2400" dirty="0" smtClean="0"/>
              <a:t>      3. </a:t>
            </a:r>
            <a:r>
              <a:rPr lang="en-US" sz="2400" dirty="0" err="1" smtClean="0"/>
              <a:t>Selanjutnya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bergerak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ketemu</a:t>
            </a:r>
            <a:r>
              <a:rPr lang="en-US" sz="2400" dirty="0" smtClean="0"/>
              <a:t> B</a:t>
            </a:r>
          </a:p>
          <a:p>
            <a:pPr marL="512763" indent="-512763">
              <a:buNone/>
            </a:pPr>
            <a:r>
              <a:rPr lang="en-US" sz="2400" dirty="0" smtClean="0"/>
              <a:t>      4.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1		</a:t>
            </a:r>
          </a:p>
          <a:p>
            <a:pPr marL="63500" indent="-6350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Pengulangan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Kasus</a:t>
            </a:r>
            <a:r>
              <a:rPr lang="en-US" sz="2400" dirty="0" smtClean="0"/>
              <a:t> 1. </a:t>
            </a:r>
            <a:r>
              <a:rPr lang="en-US" sz="2400" dirty="0" err="1" smtClean="0"/>
              <a:t>Ketika</a:t>
            </a:r>
            <a:r>
              <a:rPr lang="en-US" sz="2400" dirty="0" smtClean="0"/>
              <a:t> </a:t>
            </a:r>
            <a:r>
              <a:rPr lang="en-US" sz="2400" dirty="0" err="1" smtClean="0"/>
              <a:t>pencarian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0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menemukan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Kasus</a:t>
            </a:r>
            <a:r>
              <a:rPr lang="en-US" sz="2400" dirty="0" smtClean="0"/>
              <a:t> 2. </a:t>
            </a:r>
            <a:r>
              <a:rPr lang="en-US" sz="2400" dirty="0" err="1" smtClean="0"/>
              <a:t>Mulai</a:t>
            </a:r>
            <a:r>
              <a:rPr lang="en-US" sz="2400" dirty="0" smtClean="0"/>
              <a:t> </a:t>
            </a:r>
            <a:r>
              <a:rPr lang="en-US" sz="2400" dirty="0" err="1" smtClean="0"/>
              <a:t>pencarian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menemukan</a:t>
            </a:r>
            <a:r>
              <a:rPr lang="en-US" sz="2400" dirty="0" smtClean="0"/>
              <a:t> 0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diganti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transisinya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1.  </a:t>
            </a: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, 0)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     </a:t>
            </a:r>
            <a:r>
              <a:rPr lang="en-US" sz="2400" dirty="0" err="1" smtClean="0">
                <a:sym typeface="Symbol"/>
              </a:rPr>
              <a:t>Mulai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pencarian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ganti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0 </a:t>
            </a:r>
            <a:r>
              <a:rPr lang="en-US" sz="2400" dirty="0" err="1" smtClean="0">
                <a:sym typeface="Symbol"/>
              </a:rPr>
              <a:t>pertama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B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2.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0)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0,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	   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1)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1,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     </a:t>
            </a:r>
            <a:r>
              <a:rPr lang="en-US" sz="2400" dirty="0" err="1" smtClean="0">
                <a:sym typeface="Symbol"/>
              </a:rPr>
              <a:t>Pencarian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kanan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mencari</a:t>
            </a:r>
            <a:r>
              <a:rPr lang="en-US" sz="2400" dirty="0" smtClean="0">
                <a:sym typeface="Symbol"/>
              </a:rPr>
              <a:t> 1 yang </a:t>
            </a:r>
            <a:r>
              <a:rPr lang="en-US" sz="2400" dirty="0" err="1" smtClean="0">
                <a:sym typeface="Symbol"/>
              </a:rPr>
              <a:t>pertama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sym typeface="Symbol"/>
              </a:rPr>
              <a:t>    3.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1)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1,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	   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0)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, 1,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</a:t>
            </a:r>
          </a:p>
          <a:p>
            <a:pPr marL="577850" indent="-577850">
              <a:buNone/>
            </a:pPr>
            <a:r>
              <a:rPr lang="en-US" sz="2400" dirty="0" smtClean="0">
                <a:sym typeface="Symbol"/>
              </a:rPr>
              <a:t>         </a:t>
            </a:r>
            <a:r>
              <a:rPr lang="en-US" sz="2400" dirty="0" err="1" smtClean="0">
                <a:sym typeface="Symbol"/>
              </a:rPr>
              <a:t>Melakukan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pencarian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kanan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melewati</a:t>
            </a:r>
            <a:r>
              <a:rPr lang="en-US" sz="2400" dirty="0" smtClean="0">
                <a:sym typeface="Symbol"/>
              </a:rPr>
              <a:t> 1 </a:t>
            </a:r>
            <a:r>
              <a:rPr lang="en-US" sz="2400" dirty="0" err="1" smtClean="0">
                <a:sym typeface="Symbol"/>
              </a:rPr>
              <a:t>hingga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ketemu</a:t>
            </a:r>
            <a:r>
              <a:rPr lang="en-US" sz="2400" dirty="0" smtClean="0">
                <a:sym typeface="Symbol"/>
              </a:rPr>
              <a:t> 0,  </a:t>
            </a:r>
            <a:r>
              <a:rPr lang="en-US" sz="2400" dirty="0" err="1" smtClean="0">
                <a:sym typeface="Symbol"/>
              </a:rPr>
              <a:t>lalu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mengganti</a:t>
            </a:r>
            <a:r>
              <a:rPr lang="en-US" sz="2400" dirty="0" smtClean="0">
                <a:sym typeface="Symbol"/>
              </a:rPr>
              <a:t> 0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1. </a:t>
            </a:r>
          </a:p>
          <a:p>
            <a:pPr marL="577850" indent="-577850"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    4.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, 0)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, 0,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	   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, 1)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, 1,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</a:t>
            </a:r>
          </a:p>
          <a:p>
            <a:pPr marL="577850" indent="-577850">
              <a:buNone/>
            </a:pPr>
            <a:r>
              <a:rPr lang="en-US" sz="2400" dirty="0" smtClean="0">
                <a:sym typeface="Symbol"/>
              </a:rPr>
              <a:t>        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</a:t>
            </a:r>
          </a:p>
          <a:p>
            <a:pPr marL="577850" indent="-577850">
              <a:buNone/>
            </a:pPr>
            <a:r>
              <a:rPr lang="en-US" sz="2400" dirty="0" smtClean="0">
                <a:sym typeface="Symbol"/>
              </a:rPr>
              <a:t>         </a:t>
            </a:r>
            <a:r>
              <a:rPr lang="en-US" sz="2400" dirty="0" err="1" smtClean="0">
                <a:sym typeface="Symbol"/>
              </a:rPr>
              <a:t>Bergerak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kiri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masuk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status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. </a:t>
            </a:r>
          </a:p>
          <a:p>
            <a:pPr marL="577850" indent="-577850">
              <a:buNone/>
            </a:pPr>
            <a:r>
              <a:rPr lang="en-US" sz="2400" dirty="0" smtClean="0">
                <a:sym typeface="Symbol"/>
              </a:rPr>
              <a:t> </a:t>
            </a: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>
                <a:sym typeface="Symbol"/>
              </a:rPr>
              <a:t>   </a:t>
            </a:r>
            <a:r>
              <a:rPr lang="en-US" sz="2400" dirty="0" smtClean="0">
                <a:sym typeface="Symbol"/>
              </a:rPr>
              <a:t>5.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4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	   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4</a:t>
            </a:r>
            <a:r>
              <a:rPr lang="en-US" sz="2400" dirty="0" smtClean="0">
                <a:sym typeface="Symbol"/>
              </a:rPr>
              <a:t>, 1)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4</a:t>
            </a:r>
            <a:r>
              <a:rPr lang="en-US" sz="2400" dirty="0" smtClean="0">
                <a:sym typeface="Symbol"/>
              </a:rPr>
              <a:t>, 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</a:t>
            </a:r>
          </a:p>
          <a:p>
            <a:pPr marL="577850" indent="-577850">
              <a:buNone/>
            </a:pPr>
            <a:r>
              <a:rPr lang="en-US" sz="2400" dirty="0" smtClean="0">
                <a:sym typeface="Symbol"/>
              </a:rPr>
              <a:t>        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4</a:t>
            </a:r>
            <a:r>
              <a:rPr lang="en-US" sz="2400" dirty="0" smtClean="0">
                <a:sym typeface="Symbol"/>
              </a:rPr>
              <a:t>, 0)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4</a:t>
            </a:r>
            <a:r>
              <a:rPr lang="en-US" sz="2400" dirty="0" smtClean="0">
                <a:sym typeface="Symbol"/>
              </a:rPr>
              <a:t>, 0,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</a:t>
            </a:r>
          </a:p>
          <a:p>
            <a:pPr marL="577850" indent="-577850">
              <a:buNone/>
            </a:pPr>
            <a:r>
              <a:rPr lang="en-US" sz="2400" dirty="0" smtClean="0">
                <a:sym typeface="Symbol"/>
              </a:rPr>
              <a:t>        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4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6</a:t>
            </a:r>
            <a:r>
              <a:rPr lang="en-US" sz="2400" dirty="0" smtClean="0">
                <a:sym typeface="Symbol"/>
              </a:rPr>
              <a:t>, 0,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</a:t>
            </a:r>
          </a:p>
          <a:p>
            <a:pPr marL="577850" indent="-577850"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Jika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dalam</a:t>
            </a:r>
            <a:r>
              <a:rPr lang="en-US" sz="2400" dirty="0" smtClean="0">
                <a:sym typeface="Symbol"/>
              </a:rPr>
              <a:t> status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diperoleh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sebelum</a:t>
            </a:r>
            <a:r>
              <a:rPr lang="en-US" sz="2400" dirty="0" smtClean="0">
                <a:sym typeface="Symbol"/>
              </a:rPr>
              <a:t> 0, </a:t>
            </a:r>
            <a:r>
              <a:rPr lang="en-US" sz="2400" dirty="0" err="1" smtClean="0">
                <a:sym typeface="Symbol"/>
              </a:rPr>
              <a:t>kasusnya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seperti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nomor</a:t>
            </a:r>
            <a:r>
              <a:rPr lang="en-US" sz="2400" dirty="0" smtClean="0">
                <a:sym typeface="Symbol"/>
              </a:rPr>
              <a:t> 1. </a:t>
            </a:r>
            <a:r>
              <a:rPr lang="en-US" sz="2400" dirty="0" err="1" smtClean="0">
                <a:sym typeface="Symbol"/>
              </a:rPr>
              <a:t>Masuk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status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4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bergerak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kiri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mengganti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1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sampai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menemukan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.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ditukar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0, </a:t>
            </a:r>
            <a:r>
              <a:rPr lang="en-US" sz="2400" dirty="0" err="1" smtClean="0">
                <a:sym typeface="Symbol"/>
              </a:rPr>
              <a:t>masuk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status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6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berhenti</a:t>
            </a:r>
            <a:r>
              <a:rPr lang="en-US" sz="2400" dirty="0" smtClean="0">
                <a:sym typeface="Symbol"/>
              </a:rPr>
              <a:t>.  </a:t>
            </a:r>
          </a:p>
          <a:p>
            <a:pPr marL="577850" indent="-577850"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    6.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, 1)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5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	   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5</a:t>
            </a:r>
            <a:r>
              <a:rPr lang="en-US" sz="2400" dirty="0" smtClean="0">
                <a:sym typeface="Symbol"/>
              </a:rPr>
              <a:t>, 0)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6</a:t>
            </a:r>
            <a:r>
              <a:rPr lang="en-US" sz="2400" dirty="0" smtClean="0">
                <a:sym typeface="Symbol"/>
              </a:rPr>
              <a:t>, 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</a:t>
            </a:r>
          </a:p>
          <a:p>
            <a:pPr marL="577850" indent="-577850">
              <a:buNone/>
            </a:pPr>
            <a:r>
              <a:rPr lang="en-US" sz="2400" dirty="0" smtClean="0">
                <a:sym typeface="Symbol"/>
              </a:rPr>
              <a:t>        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5</a:t>
            </a:r>
            <a:r>
              <a:rPr lang="en-US" sz="2400" dirty="0" smtClean="0">
                <a:sym typeface="Symbol"/>
              </a:rPr>
              <a:t>, 1)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6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</a:t>
            </a:r>
          </a:p>
          <a:p>
            <a:pPr marL="577850" indent="-577850">
              <a:buNone/>
            </a:pPr>
            <a:r>
              <a:rPr lang="en-US" sz="2400" dirty="0" smtClean="0">
                <a:sym typeface="Symbol"/>
              </a:rPr>
              <a:t>         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5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6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</a:t>
            </a:r>
          </a:p>
          <a:p>
            <a:pPr marL="577850" indent="-577850"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Jiak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dalam</a:t>
            </a:r>
            <a:r>
              <a:rPr lang="en-US" sz="2400" dirty="0" smtClean="0">
                <a:sym typeface="Symbol"/>
              </a:rPr>
              <a:t> status q0 </a:t>
            </a:r>
            <a:r>
              <a:rPr lang="en-US" sz="2400" dirty="0" err="1" smtClean="0">
                <a:sym typeface="Symbol"/>
              </a:rPr>
              <a:t>ditemukan</a:t>
            </a:r>
            <a:r>
              <a:rPr lang="en-US" sz="2400" dirty="0" smtClean="0">
                <a:sym typeface="Symbol"/>
              </a:rPr>
              <a:t> 1 (</a:t>
            </a:r>
            <a:r>
              <a:rPr lang="en-US" sz="2400" dirty="0" err="1" smtClean="0">
                <a:sym typeface="Symbol"/>
              </a:rPr>
              <a:t>bukan</a:t>
            </a:r>
            <a:r>
              <a:rPr lang="en-US" sz="2400" dirty="0" smtClean="0">
                <a:sym typeface="Symbol"/>
              </a:rPr>
              <a:t> 0), </a:t>
            </a:r>
            <a:r>
              <a:rPr lang="en-US" sz="2400" dirty="0" err="1" smtClean="0">
                <a:sym typeface="Symbol"/>
              </a:rPr>
              <a:t>kasusnya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seperti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nomor</a:t>
            </a:r>
            <a:r>
              <a:rPr lang="en-US" sz="2400" dirty="0" smtClean="0">
                <a:sym typeface="Symbol"/>
              </a:rPr>
              <a:t> 1.  </a:t>
            </a:r>
            <a:r>
              <a:rPr lang="en-US" sz="2400" i="1" dirty="0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masuk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status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menghapus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semua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.</a:t>
            </a:r>
          </a:p>
          <a:p>
            <a:pPr marL="577850" indent="-57785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sesaat</a:t>
            </a:r>
            <a:r>
              <a:rPr lang="en-US" sz="2400" dirty="0" smtClean="0"/>
              <a:t>: </a:t>
            </a:r>
          </a:p>
          <a:p>
            <a:pPr marL="457200" indent="-457200">
              <a:buAutoNum type="arabicParenBoth"/>
            </a:pPr>
            <a:r>
              <a:rPr lang="en-US" sz="2400" dirty="0" smtClean="0"/>
              <a:t>Pita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string 0010 (</a:t>
            </a:r>
            <a:r>
              <a:rPr lang="en-US" sz="2400" dirty="0" err="1" smtClean="0"/>
              <a:t>artinya</a:t>
            </a:r>
            <a:r>
              <a:rPr lang="en-US" sz="2400" dirty="0" smtClean="0"/>
              <a:t> 2 – 1 )  </a:t>
            </a:r>
          </a:p>
          <a:p>
            <a:pPr marL="457200" indent="-457200">
              <a:buAutoNum type="arabicParenBoth"/>
            </a:pPr>
            <a:endParaRPr lang="en-US" sz="2400" dirty="0" smtClean="0"/>
          </a:p>
          <a:p>
            <a:pPr marL="401638" indent="-111125">
              <a:buNone/>
            </a:pPr>
            <a:r>
              <a:rPr lang="en-US" sz="2400" i="1" dirty="0" smtClean="0"/>
              <a:t>q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0010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Bq</a:t>
            </a:r>
            <a:r>
              <a:rPr lang="en-US" sz="2400" baseline="-25000" dirty="0" smtClean="0">
                <a:ea typeface="KaiTi"/>
                <a:sym typeface="Symbol"/>
              </a:rPr>
              <a:t>1</a:t>
            </a:r>
            <a:r>
              <a:rPr lang="en-US" sz="2400" dirty="0" smtClean="0">
                <a:ea typeface="KaiTi"/>
                <a:sym typeface="Symbol"/>
              </a:rPr>
              <a:t>010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r>
              <a:rPr lang="en-US" sz="2400" dirty="0" smtClean="0">
                <a:ea typeface="KaiTi"/>
                <a:sym typeface="Symbol"/>
              </a:rPr>
              <a:t> </a:t>
            </a:r>
            <a:r>
              <a:rPr lang="en-US" sz="2400" i="1" dirty="0" smtClean="0">
                <a:ea typeface="KaiTi"/>
                <a:sym typeface="Symbol"/>
              </a:rPr>
              <a:t>B</a:t>
            </a:r>
            <a:r>
              <a:rPr lang="en-US" sz="2400" dirty="0" smtClean="0">
                <a:ea typeface="KaiTi"/>
                <a:sym typeface="Symbol"/>
              </a:rPr>
              <a:t>0</a:t>
            </a:r>
            <a:r>
              <a:rPr lang="en-US" sz="2400" i="1" dirty="0" smtClean="0">
                <a:ea typeface="KaiTi"/>
                <a:sym typeface="Symbol"/>
              </a:rPr>
              <a:t>q</a:t>
            </a:r>
            <a:r>
              <a:rPr lang="en-US" sz="2400" baseline="-25000" dirty="0" smtClean="0">
                <a:ea typeface="KaiTi"/>
                <a:sym typeface="Symbol"/>
              </a:rPr>
              <a:t>1</a:t>
            </a:r>
            <a:r>
              <a:rPr lang="en-US" sz="2400" dirty="0" smtClean="0">
                <a:ea typeface="KaiTi"/>
                <a:sym typeface="Symbol"/>
              </a:rPr>
              <a:t>0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r>
              <a:rPr lang="en-US" sz="2400" dirty="0" smtClean="0">
                <a:ea typeface="KaiTi"/>
                <a:sym typeface="Symbol"/>
              </a:rPr>
              <a:t> </a:t>
            </a:r>
            <a:r>
              <a:rPr lang="en-US" sz="2400" i="1" dirty="0" smtClean="0">
                <a:ea typeface="KaiTi"/>
                <a:sym typeface="Symbol"/>
              </a:rPr>
              <a:t>B</a:t>
            </a:r>
            <a:r>
              <a:rPr lang="en-US" sz="2400" dirty="0" smtClean="0">
                <a:ea typeface="KaiTi"/>
                <a:sym typeface="Symbol"/>
              </a:rPr>
              <a:t>01</a:t>
            </a:r>
            <a:r>
              <a:rPr lang="en-US" sz="2400" i="1" dirty="0" smtClean="0">
                <a:ea typeface="KaiTi"/>
                <a:sym typeface="Symbol"/>
              </a:rPr>
              <a:t>q</a:t>
            </a:r>
            <a:r>
              <a:rPr lang="en-US" sz="2400" baseline="-25000" dirty="0" smtClean="0">
                <a:ea typeface="KaiTi"/>
                <a:sym typeface="Symbol"/>
              </a:rPr>
              <a:t>2</a:t>
            </a:r>
            <a:r>
              <a:rPr lang="en-US" sz="2400" dirty="0" smtClean="0">
                <a:ea typeface="KaiTi"/>
                <a:sym typeface="Symbol"/>
              </a:rPr>
              <a:t>0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endParaRPr lang="en-US" sz="2400" dirty="0" smtClean="0">
              <a:ea typeface="KaiTi"/>
              <a:sym typeface="Symbol"/>
            </a:endParaRPr>
          </a:p>
          <a:p>
            <a:pPr marL="401638" indent="-111125">
              <a:buNone/>
            </a:pPr>
            <a:r>
              <a:rPr lang="en-US" sz="2400" i="1" dirty="0" smtClean="0">
                <a:ea typeface="KaiTi"/>
                <a:sym typeface="Symbol"/>
              </a:rPr>
              <a:t>B</a:t>
            </a:r>
            <a:r>
              <a:rPr lang="en-US" sz="2400" dirty="0" smtClean="0">
                <a:ea typeface="KaiTi"/>
                <a:sym typeface="Symbol"/>
              </a:rPr>
              <a:t>0</a:t>
            </a:r>
            <a:r>
              <a:rPr lang="en-US" sz="2400" i="1" dirty="0" smtClean="0">
                <a:ea typeface="KaiTi"/>
                <a:sym typeface="Symbol"/>
              </a:rPr>
              <a:t>q</a:t>
            </a:r>
            <a:r>
              <a:rPr lang="en-US" sz="2400" baseline="-25000" dirty="0" smtClean="0">
                <a:ea typeface="KaiTi"/>
                <a:sym typeface="Symbol"/>
              </a:rPr>
              <a:t>3</a:t>
            </a:r>
            <a:r>
              <a:rPr lang="en-US" sz="2400" dirty="0" smtClean="0">
                <a:ea typeface="KaiTi"/>
                <a:sym typeface="Symbol"/>
              </a:rPr>
              <a:t>11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Bq</a:t>
            </a:r>
            <a:r>
              <a:rPr lang="en-US" sz="2400" baseline="-25000" dirty="0" smtClean="0">
                <a:ea typeface="KaiTi"/>
                <a:sym typeface="Symbol"/>
              </a:rPr>
              <a:t>3</a:t>
            </a:r>
            <a:r>
              <a:rPr lang="en-US" sz="2400" dirty="0" smtClean="0">
                <a:ea typeface="KaiTi"/>
                <a:sym typeface="Symbol"/>
              </a:rPr>
              <a:t>011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q</a:t>
            </a:r>
            <a:r>
              <a:rPr lang="en-US" sz="2400" baseline="-25000" dirty="0" smtClean="0">
                <a:ea typeface="KaiTi"/>
                <a:sym typeface="Symbol"/>
              </a:rPr>
              <a:t>3</a:t>
            </a:r>
            <a:r>
              <a:rPr lang="en-US" sz="2400" i="1" dirty="0" smtClean="0">
                <a:ea typeface="KaiTi"/>
                <a:sym typeface="Symbol"/>
              </a:rPr>
              <a:t>B</a:t>
            </a:r>
            <a:r>
              <a:rPr lang="en-US" sz="2400" dirty="0" smtClean="0">
                <a:ea typeface="KaiTi"/>
                <a:sym typeface="Symbol"/>
              </a:rPr>
              <a:t>011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Bq</a:t>
            </a:r>
            <a:r>
              <a:rPr lang="en-US" sz="2400" baseline="-25000" dirty="0" smtClean="0">
                <a:ea typeface="KaiTi"/>
                <a:sym typeface="Symbol"/>
              </a:rPr>
              <a:t>0</a:t>
            </a:r>
            <a:r>
              <a:rPr lang="en-US" sz="2400" dirty="0" smtClean="0">
                <a:ea typeface="KaiTi"/>
                <a:sym typeface="Symbol"/>
              </a:rPr>
              <a:t>011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endParaRPr lang="en-US" sz="2400" dirty="0" smtClean="0">
              <a:ea typeface="KaiTi"/>
              <a:sym typeface="Symbol"/>
            </a:endParaRPr>
          </a:p>
          <a:p>
            <a:pPr marL="457200" indent="-457200">
              <a:buNone/>
            </a:pPr>
            <a:r>
              <a:rPr lang="en-US" sz="2400" i="1" dirty="0" smtClean="0">
                <a:ea typeface="KaiTi"/>
                <a:sym typeface="Symbol"/>
              </a:rPr>
              <a:t>     BBq</a:t>
            </a:r>
            <a:r>
              <a:rPr lang="en-US" sz="2400" baseline="-25000" dirty="0" smtClean="0">
                <a:ea typeface="KaiTi"/>
                <a:sym typeface="Symbol"/>
              </a:rPr>
              <a:t>1</a:t>
            </a:r>
            <a:r>
              <a:rPr lang="en-US" sz="2400" dirty="0" smtClean="0">
                <a:ea typeface="KaiTi"/>
                <a:sym typeface="Symbol"/>
              </a:rPr>
              <a:t>11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BB</a:t>
            </a:r>
            <a:r>
              <a:rPr lang="en-US" sz="2400" dirty="0" smtClean="0">
                <a:ea typeface="KaiTi"/>
                <a:sym typeface="Symbol"/>
              </a:rPr>
              <a:t>1</a:t>
            </a:r>
            <a:r>
              <a:rPr lang="en-US" sz="2400" i="1" dirty="0" smtClean="0">
                <a:ea typeface="KaiTi"/>
                <a:sym typeface="Symbol"/>
              </a:rPr>
              <a:t>q</a:t>
            </a:r>
            <a:r>
              <a:rPr lang="en-US" sz="2400" baseline="-25000" dirty="0" smtClean="0">
                <a:ea typeface="KaiTi"/>
                <a:sym typeface="Symbol"/>
              </a:rPr>
              <a:t>3</a:t>
            </a:r>
            <a:r>
              <a:rPr lang="en-US" sz="2400" dirty="0" smtClean="0">
                <a:ea typeface="KaiTi"/>
                <a:sym typeface="Symbol"/>
              </a:rPr>
              <a:t>1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 </a:t>
            </a:r>
            <a:r>
              <a:rPr lang="en-US" sz="2400" i="1" dirty="0" smtClean="0">
                <a:ea typeface="KaiTi"/>
                <a:sym typeface="Symbol"/>
              </a:rPr>
              <a:t>BB11q</a:t>
            </a:r>
            <a:r>
              <a:rPr lang="en-US" sz="2400" baseline="-25000" dirty="0" smtClean="0">
                <a:ea typeface="KaiTi"/>
                <a:sym typeface="Symbol"/>
              </a:rPr>
              <a:t>2</a:t>
            </a:r>
            <a:r>
              <a:rPr lang="en-US" sz="2400" dirty="0" smtClean="0">
                <a:ea typeface="KaiTi"/>
                <a:sym typeface="Symbol"/>
              </a:rPr>
              <a:t>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BB</a:t>
            </a:r>
            <a:r>
              <a:rPr lang="en-US" sz="2400" dirty="0" smtClean="0">
                <a:ea typeface="KaiTi"/>
                <a:sym typeface="Symbol"/>
              </a:rPr>
              <a:t>1</a:t>
            </a:r>
            <a:r>
              <a:rPr lang="en-US" sz="2400" i="1" dirty="0" smtClean="0">
                <a:ea typeface="KaiTi"/>
                <a:sym typeface="Symbol"/>
              </a:rPr>
              <a:t>q</a:t>
            </a:r>
            <a:r>
              <a:rPr lang="en-US" sz="2400" baseline="-25000" dirty="0" smtClean="0">
                <a:ea typeface="KaiTi"/>
                <a:sym typeface="Symbol"/>
              </a:rPr>
              <a:t>4</a:t>
            </a:r>
            <a:r>
              <a:rPr lang="en-US" sz="2400" dirty="0" smtClean="0">
                <a:ea typeface="KaiTi"/>
                <a:sym typeface="Symbol"/>
              </a:rPr>
              <a:t>1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endParaRPr lang="en-US" sz="2400" dirty="0" smtClean="0">
              <a:ea typeface="KaiTi"/>
              <a:sym typeface="Symbol"/>
            </a:endParaRPr>
          </a:p>
          <a:p>
            <a:pPr marL="457200" indent="-457200">
              <a:buNone/>
            </a:pPr>
            <a:r>
              <a:rPr lang="en-US" sz="2400" i="1" dirty="0" smtClean="0">
                <a:ea typeface="KaiTi"/>
                <a:sym typeface="Symbol"/>
              </a:rPr>
              <a:t>     BBq</a:t>
            </a:r>
            <a:r>
              <a:rPr lang="en-US" sz="2400" baseline="-25000" dirty="0" smtClean="0">
                <a:ea typeface="KaiTi"/>
                <a:sym typeface="Symbol"/>
              </a:rPr>
              <a:t>4</a:t>
            </a:r>
            <a:r>
              <a:rPr lang="en-US" sz="2400" dirty="0" smtClean="0">
                <a:ea typeface="KaiTi"/>
                <a:sym typeface="Symbol"/>
              </a:rPr>
              <a:t>1  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    </a:t>
            </a:r>
            <a:r>
              <a:rPr lang="en-US" sz="2400" i="1" dirty="0" smtClean="0">
                <a:ea typeface="KaiTi"/>
                <a:sym typeface="Symbol"/>
              </a:rPr>
              <a:t>Bq</a:t>
            </a:r>
            <a:r>
              <a:rPr lang="en-US" sz="2400" baseline="-25000" dirty="0" smtClean="0">
                <a:ea typeface="KaiTi"/>
                <a:sym typeface="Symbol"/>
              </a:rPr>
              <a:t>4</a:t>
            </a:r>
            <a:r>
              <a:rPr lang="en-US" sz="2400" dirty="0" smtClean="0">
                <a:ea typeface="KaiTi"/>
                <a:sym typeface="Symbol"/>
              </a:rPr>
              <a:t> 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 </a:t>
            </a:r>
            <a:r>
              <a:rPr lang="en-US" sz="2400" i="1" dirty="0" smtClean="0">
                <a:ea typeface="KaiTi"/>
                <a:sym typeface="Symbol"/>
              </a:rPr>
              <a:t>B</a:t>
            </a:r>
            <a:r>
              <a:rPr lang="en-US" sz="2400" dirty="0" smtClean="0">
                <a:ea typeface="KaiTi"/>
                <a:sym typeface="Symbol"/>
              </a:rPr>
              <a:t>0</a:t>
            </a:r>
            <a:r>
              <a:rPr lang="en-US" sz="2400" i="1" dirty="0" smtClean="0">
                <a:ea typeface="KaiTi"/>
                <a:sym typeface="Symbol"/>
              </a:rPr>
              <a:t>q</a:t>
            </a:r>
            <a:r>
              <a:rPr lang="en-US" sz="2400" baseline="-25000" dirty="0" smtClean="0">
                <a:ea typeface="KaiTi"/>
                <a:sym typeface="Symbol"/>
              </a:rPr>
              <a:t>6</a:t>
            </a:r>
            <a:r>
              <a:rPr lang="en-US" sz="2400" dirty="0" smtClean="0">
                <a:ea typeface="KaiTi"/>
                <a:sym typeface="Symbol"/>
              </a:rPr>
              <a:t>   </a:t>
            </a:r>
          </a:p>
          <a:p>
            <a:pPr marL="457200" indent="-457200"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endParaRPr lang="en-US" sz="2400" dirty="0" smtClean="0"/>
          </a:p>
          <a:p>
            <a:pPr marL="457200" indent="-457200">
              <a:buFont typeface="Wingdings" pitchFamily="2" charset="2"/>
              <a:buAutoNum type="arabicParenBoth" startAt="2"/>
            </a:pPr>
            <a:r>
              <a:rPr lang="en-US" sz="2400" dirty="0" smtClean="0"/>
              <a:t>Pita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string 010 (</a:t>
            </a:r>
            <a:r>
              <a:rPr lang="en-US" sz="2400" dirty="0" err="1" smtClean="0"/>
              <a:t>artinya</a:t>
            </a:r>
            <a:r>
              <a:rPr lang="en-US" sz="2400" dirty="0" smtClean="0"/>
              <a:t> 1 – 2)  </a:t>
            </a:r>
          </a:p>
          <a:p>
            <a:pPr marL="457200" indent="-457200">
              <a:buAutoNum type="arabicParenBoth" startAt="2"/>
            </a:pPr>
            <a:endParaRPr lang="en-US" sz="2400" dirty="0" smtClean="0"/>
          </a:p>
          <a:p>
            <a:pPr marL="401638" indent="-111125">
              <a:buNone/>
            </a:pPr>
            <a:r>
              <a:rPr lang="en-US" sz="2400" i="1" dirty="0" smtClean="0"/>
              <a:t>q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0100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 </a:t>
            </a:r>
            <a:r>
              <a:rPr lang="en-US" sz="2400" i="1" dirty="0" smtClean="0">
                <a:ea typeface="KaiTi"/>
                <a:sym typeface="Symbol"/>
              </a:rPr>
              <a:t>Bq</a:t>
            </a:r>
            <a:r>
              <a:rPr lang="en-US" sz="2400" baseline="-25000" dirty="0" smtClean="0">
                <a:ea typeface="KaiTi"/>
                <a:sym typeface="Symbol"/>
              </a:rPr>
              <a:t>1</a:t>
            </a:r>
            <a:r>
              <a:rPr lang="en-US" sz="2400" dirty="0" smtClean="0">
                <a:ea typeface="KaiTi"/>
                <a:sym typeface="Symbol"/>
              </a:rPr>
              <a:t>00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r>
              <a:rPr lang="en-US" sz="2400" dirty="0" smtClean="0">
                <a:ea typeface="KaiTi"/>
                <a:sym typeface="Symbol"/>
              </a:rPr>
              <a:t> </a:t>
            </a:r>
            <a:r>
              <a:rPr lang="en-US" sz="2400" i="1" dirty="0" smtClean="0">
                <a:ea typeface="KaiTi"/>
                <a:sym typeface="Symbol"/>
              </a:rPr>
              <a:t>B</a:t>
            </a:r>
            <a:r>
              <a:rPr lang="en-US" sz="2400" dirty="0" smtClean="0">
                <a:ea typeface="KaiTi"/>
                <a:sym typeface="Symbol"/>
              </a:rPr>
              <a:t>1</a:t>
            </a:r>
            <a:r>
              <a:rPr lang="en-US" sz="2400" i="1" dirty="0" smtClean="0">
                <a:ea typeface="KaiTi"/>
                <a:sym typeface="Symbol"/>
              </a:rPr>
              <a:t>q</a:t>
            </a:r>
            <a:r>
              <a:rPr lang="en-US" sz="2400" baseline="-25000" dirty="0" smtClean="0">
                <a:ea typeface="KaiTi"/>
                <a:sym typeface="Symbol"/>
              </a:rPr>
              <a:t>2</a:t>
            </a:r>
            <a:r>
              <a:rPr lang="en-US" sz="2400" dirty="0" smtClean="0">
                <a:ea typeface="KaiTi"/>
                <a:sym typeface="Symbol"/>
              </a:rPr>
              <a:t>00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r>
              <a:rPr lang="en-US" sz="2400" dirty="0" smtClean="0">
                <a:ea typeface="KaiTi"/>
                <a:sym typeface="Symbol"/>
              </a:rPr>
              <a:t> </a:t>
            </a:r>
            <a:r>
              <a:rPr lang="en-US" sz="2400" i="1" dirty="0" smtClean="0">
                <a:ea typeface="KaiTi"/>
                <a:sym typeface="Symbol"/>
              </a:rPr>
              <a:t>Bq</a:t>
            </a:r>
            <a:r>
              <a:rPr lang="en-US" sz="2400" baseline="-25000" dirty="0" smtClean="0">
                <a:ea typeface="KaiTi"/>
                <a:sym typeface="Symbol"/>
              </a:rPr>
              <a:t>3</a:t>
            </a:r>
            <a:r>
              <a:rPr lang="en-US" sz="2400" dirty="0" smtClean="0">
                <a:ea typeface="KaiTi"/>
                <a:sym typeface="Symbol"/>
              </a:rPr>
              <a:t>110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endParaRPr lang="en-US" sz="2400" dirty="0" smtClean="0">
              <a:ea typeface="KaiTi"/>
              <a:sym typeface="Symbol"/>
            </a:endParaRPr>
          </a:p>
          <a:p>
            <a:pPr marL="401638" indent="-111125">
              <a:buNone/>
            </a:pPr>
            <a:r>
              <a:rPr lang="en-US" sz="2400" i="1" dirty="0" smtClean="0">
                <a:ea typeface="KaiTi"/>
                <a:sym typeface="Symbol"/>
              </a:rPr>
              <a:t>q</a:t>
            </a:r>
            <a:r>
              <a:rPr lang="en-US" sz="2400" baseline="-25000" dirty="0" smtClean="0">
                <a:ea typeface="KaiTi"/>
                <a:sym typeface="Symbol"/>
              </a:rPr>
              <a:t>3</a:t>
            </a:r>
            <a:r>
              <a:rPr lang="en-US" sz="2400" i="1" dirty="0" smtClean="0">
                <a:ea typeface="KaiTi"/>
                <a:sym typeface="Symbol"/>
              </a:rPr>
              <a:t>B</a:t>
            </a:r>
            <a:r>
              <a:rPr lang="en-US" sz="2400" dirty="0" smtClean="0">
                <a:ea typeface="KaiTi"/>
                <a:sym typeface="Symbol"/>
              </a:rPr>
              <a:t>110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 </a:t>
            </a:r>
            <a:r>
              <a:rPr lang="en-US" sz="2400" i="1" dirty="0" smtClean="0">
                <a:ea typeface="KaiTi"/>
                <a:sym typeface="Symbol"/>
              </a:rPr>
              <a:t>Bq</a:t>
            </a:r>
            <a:r>
              <a:rPr lang="en-US" sz="2400" baseline="-25000" dirty="0" smtClean="0">
                <a:ea typeface="KaiTi"/>
                <a:sym typeface="Symbol"/>
              </a:rPr>
              <a:t>0</a:t>
            </a:r>
            <a:r>
              <a:rPr lang="en-US" sz="2400" dirty="0" smtClean="0">
                <a:ea typeface="KaiTi"/>
                <a:sym typeface="Symbol"/>
              </a:rPr>
              <a:t>110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BBq</a:t>
            </a:r>
            <a:r>
              <a:rPr lang="en-US" sz="2400" baseline="-25000" dirty="0" smtClean="0">
                <a:ea typeface="KaiTi"/>
                <a:sym typeface="Symbol"/>
              </a:rPr>
              <a:t>5</a:t>
            </a:r>
            <a:r>
              <a:rPr lang="en-US" sz="2400" dirty="0" smtClean="0">
                <a:ea typeface="KaiTi"/>
                <a:sym typeface="Symbol"/>
              </a:rPr>
              <a:t>10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BBBq</a:t>
            </a:r>
            <a:r>
              <a:rPr lang="en-US" sz="2400" baseline="-25000" dirty="0" smtClean="0">
                <a:ea typeface="KaiTi"/>
                <a:sym typeface="Symbol"/>
              </a:rPr>
              <a:t>5</a:t>
            </a:r>
            <a:r>
              <a:rPr lang="en-US" sz="2400" dirty="0" smtClean="0">
                <a:ea typeface="KaiTi"/>
                <a:sym typeface="Symbol"/>
              </a:rPr>
              <a:t>0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 </a:t>
            </a:r>
          </a:p>
          <a:p>
            <a:pPr marL="401638" indent="-111125">
              <a:buNone/>
            </a:pPr>
            <a:r>
              <a:rPr lang="en-US" sz="2400" i="1" dirty="0" smtClean="0">
                <a:ea typeface="KaiTi"/>
                <a:sym typeface="Symbol"/>
              </a:rPr>
              <a:t>BBBBq</a:t>
            </a:r>
            <a:r>
              <a:rPr lang="en-US" sz="2400" baseline="-25000" dirty="0" smtClean="0">
                <a:ea typeface="KaiTi"/>
                <a:sym typeface="Symbol"/>
              </a:rPr>
              <a:t>5</a:t>
            </a:r>
            <a:r>
              <a:rPr lang="en-US" sz="2400" dirty="0" smtClean="0">
                <a:ea typeface="KaiTi"/>
                <a:sym typeface="Symbol"/>
              </a:rPr>
              <a:t>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BBBBBq</a:t>
            </a:r>
            <a:r>
              <a:rPr lang="en-US" sz="2400" baseline="-25000" dirty="0" smtClean="0">
                <a:ea typeface="KaiTi"/>
                <a:sym typeface="Symbol"/>
              </a:rPr>
              <a:t>6</a:t>
            </a:r>
            <a:r>
              <a:rPr lang="en-US" sz="2400" dirty="0" smtClean="0">
                <a:ea typeface="KaiTi"/>
                <a:sym typeface="Symbol"/>
              </a:rPr>
              <a:t>  </a:t>
            </a:r>
            <a:endParaRPr lang="en-US" sz="2400" dirty="0" smtClean="0"/>
          </a:p>
          <a:p>
            <a:pPr marL="457200" indent="-45720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err="1" smtClean="0"/>
              <a:t>Fungsi-fungsi</a:t>
            </a:r>
            <a:r>
              <a:rPr lang="en-US" sz="2600" dirty="0" smtClean="0"/>
              <a:t> </a:t>
            </a:r>
            <a:r>
              <a:rPr lang="en-US" sz="2600" dirty="0" err="1" smtClean="0"/>
              <a:t>lainnya</a:t>
            </a:r>
            <a:r>
              <a:rPr lang="en-US" sz="2600" dirty="0" smtClean="0"/>
              <a:t> yang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dihitung</a:t>
            </a:r>
            <a:r>
              <a:rPr lang="en-US" sz="2600" dirty="0" smtClean="0"/>
              <a:t> </a:t>
            </a:r>
            <a:r>
              <a:rPr lang="en-US" sz="2600" dirty="0" err="1" smtClean="0"/>
              <a:t>oleh</a:t>
            </a:r>
            <a:r>
              <a:rPr lang="en-US" sz="2600" dirty="0" smtClean="0"/>
              <a:t> </a:t>
            </a:r>
            <a:r>
              <a:rPr lang="en-US" sz="2600" dirty="0" err="1" smtClean="0"/>
              <a:t>Mesin</a:t>
            </a:r>
            <a:r>
              <a:rPr lang="en-US" sz="2600" dirty="0" smtClean="0"/>
              <a:t> Turing: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600" dirty="0" smtClean="0"/>
          </a:p>
          <a:p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mewujudkan</a:t>
            </a:r>
            <a:r>
              <a:rPr lang="en-US" sz="2600" dirty="0" smtClean="0"/>
              <a:t> </a:t>
            </a:r>
            <a:r>
              <a:rPr lang="en-US" sz="2600" dirty="0" err="1" smtClean="0"/>
              <a:t>fungsi</a:t>
            </a:r>
            <a:r>
              <a:rPr lang="en-US" sz="2600" dirty="0" smtClean="0"/>
              <a:t> </a:t>
            </a:r>
            <a:r>
              <a:rPr lang="en-US" sz="2600" dirty="0" err="1" smtClean="0"/>
              <a:t>perkalian</a:t>
            </a:r>
            <a:r>
              <a:rPr lang="en-US" sz="2600" dirty="0" smtClean="0"/>
              <a:t> </a:t>
            </a:r>
            <a:r>
              <a:rPr lang="en-US" sz="2600" dirty="0" smtClean="0">
                <a:sym typeface="Symbol"/>
              </a:rPr>
              <a:t>(</a:t>
            </a:r>
            <a:r>
              <a:rPr lang="en-US" sz="2600" i="1" dirty="0" smtClean="0">
                <a:sym typeface="Symbol"/>
              </a:rPr>
              <a:t>x</a:t>
            </a:r>
            <a:r>
              <a:rPr lang="en-US" sz="2600" dirty="0" smtClean="0">
                <a:sym typeface="Symbol"/>
              </a:rPr>
              <a:t>, </a:t>
            </a:r>
            <a:r>
              <a:rPr lang="en-US" sz="2600" i="1" dirty="0" smtClean="0">
                <a:sym typeface="Symbol"/>
              </a:rPr>
              <a:t>y</a:t>
            </a:r>
            <a:r>
              <a:rPr lang="en-US" sz="2600" dirty="0" smtClean="0">
                <a:sym typeface="Symbol"/>
              </a:rPr>
              <a:t>)  </a:t>
            </a:r>
            <a:r>
              <a:rPr lang="en-US" sz="2600" dirty="0" err="1" smtClean="0">
                <a:sym typeface="Symbol"/>
              </a:rPr>
              <a:t>di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atas</a:t>
            </a:r>
            <a:r>
              <a:rPr lang="en-US" sz="2600" dirty="0" smtClean="0">
                <a:sym typeface="Symbol"/>
              </a:rPr>
              <a:t>, </a:t>
            </a:r>
            <a:r>
              <a:rPr lang="en-US" sz="2600" dirty="0" err="1" smtClean="0">
                <a:sym typeface="Symbol"/>
              </a:rPr>
              <a:t>diperlukan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penyalinan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simbol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dari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suatu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lokasi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ke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lokasi</a:t>
            </a:r>
            <a:r>
              <a:rPr lang="en-US" sz="2600" dirty="0" smtClean="0">
                <a:sym typeface="Symbol"/>
              </a:rPr>
              <a:t> lain. Hal </a:t>
            </a:r>
            <a:r>
              <a:rPr lang="en-US" sz="2600" dirty="0" err="1" smtClean="0">
                <a:sym typeface="Symbol"/>
              </a:rPr>
              <a:t>ini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dapat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dilakukan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dengan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memanfaatkan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mesin</a:t>
            </a:r>
            <a:r>
              <a:rPr lang="en-US" sz="2600" dirty="0" smtClean="0">
                <a:sym typeface="Symbol"/>
              </a:rPr>
              <a:t> Turing </a:t>
            </a:r>
            <a:r>
              <a:rPr lang="en-US" sz="2600" dirty="0" err="1" smtClean="0">
                <a:sym typeface="Symbol"/>
              </a:rPr>
              <a:t>penyalin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simbol</a:t>
            </a:r>
            <a:r>
              <a:rPr lang="en-US" sz="2600" dirty="0" smtClean="0">
                <a:sym typeface="Symbol"/>
              </a:rPr>
              <a:t>. </a:t>
            </a:r>
            <a:endParaRPr lang="en-US" sz="2600" dirty="0" smtClean="0"/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43000" y="1447800"/>
          <a:ext cx="67818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175"/>
                <a:gridCol w="42386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Fungsi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Operasi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simbol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ym typeface="Symbol"/>
                        </a:rPr>
                        <a:t>(</a:t>
                      </a:r>
                      <a:r>
                        <a:rPr lang="en-US" sz="2400" i="1" dirty="0" smtClean="0">
                          <a:sym typeface="Symbol"/>
                        </a:rPr>
                        <a:t>x</a:t>
                      </a:r>
                      <a:r>
                        <a:rPr lang="en-US" sz="2400" dirty="0" smtClean="0">
                          <a:sym typeface="Symbol"/>
                        </a:rPr>
                        <a:t>,</a:t>
                      </a:r>
                      <a:r>
                        <a:rPr lang="en-US" sz="2400" baseline="0" dirty="0" smtClean="0">
                          <a:sym typeface="Symbol"/>
                        </a:rPr>
                        <a:t> </a:t>
                      </a:r>
                      <a:r>
                        <a:rPr lang="en-US" sz="2400" i="1" baseline="0" dirty="0" smtClean="0">
                          <a:sym typeface="Symbol"/>
                        </a:rPr>
                        <a:t>y</a:t>
                      </a:r>
                      <a:r>
                        <a:rPr lang="en-US" sz="2400" baseline="0" dirty="0" smtClean="0">
                          <a:sym typeface="Symbol"/>
                        </a:rPr>
                        <a:t>) = </a:t>
                      </a:r>
                      <a:r>
                        <a:rPr lang="en-US" sz="2400" i="1" baseline="0" dirty="0" smtClean="0">
                          <a:sym typeface="Symbol"/>
                        </a:rPr>
                        <a:t>x</a:t>
                      </a:r>
                      <a:r>
                        <a:rPr lang="en-US" sz="2400" baseline="0" dirty="0" smtClean="0">
                          <a:sym typeface="Symbol"/>
                        </a:rPr>
                        <a:t> + </a:t>
                      </a:r>
                      <a:r>
                        <a:rPr lang="en-US" sz="2400" i="1" baseline="0" dirty="0" smtClean="0">
                          <a:sym typeface="Symbol"/>
                        </a:rPr>
                        <a:t>y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Pergeseran</a:t>
                      </a:r>
                      <a:r>
                        <a:rPr lang="en-US" sz="2400" dirty="0" smtClean="0"/>
                        <a:t> 0</a:t>
                      </a:r>
                      <a:r>
                        <a:rPr lang="en-US" sz="2400" i="1" baseline="30000" dirty="0" smtClean="0"/>
                        <a:t>y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kiri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Symbol"/>
                        </a:rPr>
                        <a:t>(</a:t>
                      </a:r>
                      <a:r>
                        <a:rPr lang="en-US" sz="2400" i="1" dirty="0" smtClean="0">
                          <a:sym typeface="Symbol"/>
                        </a:rPr>
                        <a:t>x</a:t>
                      </a:r>
                      <a:r>
                        <a:rPr lang="en-US" sz="2400" dirty="0" smtClean="0">
                          <a:sym typeface="Symbol"/>
                        </a:rPr>
                        <a:t>,</a:t>
                      </a:r>
                      <a:r>
                        <a:rPr lang="en-US" sz="2400" baseline="0" dirty="0" smtClean="0">
                          <a:sym typeface="Symbol"/>
                        </a:rPr>
                        <a:t> </a:t>
                      </a:r>
                      <a:r>
                        <a:rPr lang="en-US" sz="2400" i="1" baseline="0" dirty="0" smtClean="0">
                          <a:sym typeface="Symbol"/>
                        </a:rPr>
                        <a:t>y</a:t>
                      </a:r>
                      <a:r>
                        <a:rPr lang="en-US" sz="2400" baseline="0" dirty="0" smtClean="0">
                          <a:sym typeface="Symbol"/>
                        </a:rPr>
                        <a:t>) = </a:t>
                      </a:r>
                      <a:r>
                        <a:rPr lang="en-US" sz="2400" i="1" baseline="0" dirty="0" smtClean="0">
                          <a:sym typeface="Symbol"/>
                        </a:rPr>
                        <a:t>x 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Salin</a:t>
                      </a:r>
                      <a:r>
                        <a:rPr lang="en-US" sz="2400" dirty="0" smtClean="0"/>
                        <a:t> 0</a:t>
                      </a:r>
                      <a:r>
                        <a:rPr lang="en-US" sz="2400" i="1" baseline="30000" dirty="0" smtClean="0"/>
                        <a:t>x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sebanyak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i="1" baseline="0" dirty="0" smtClean="0"/>
                        <a:t>y</a:t>
                      </a:r>
                      <a:r>
                        <a:rPr lang="en-US" sz="2400" baseline="0" dirty="0" smtClean="0"/>
                        <a:t> kali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Symbol"/>
                        </a:rPr>
                        <a:t>E(</a:t>
                      </a:r>
                      <a:r>
                        <a:rPr lang="en-US" sz="2400" i="1" dirty="0" smtClean="0">
                          <a:sym typeface="Symbol"/>
                        </a:rPr>
                        <a:t>x</a:t>
                      </a:r>
                      <a:r>
                        <a:rPr lang="en-US" sz="2400" dirty="0" smtClean="0">
                          <a:sym typeface="Symbol"/>
                        </a:rPr>
                        <a:t>,</a:t>
                      </a:r>
                      <a:r>
                        <a:rPr lang="en-US" sz="2400" baseline="0" dirty="0" smtClean="0">
                          <a:sym typeface="Symbol"/>
                        </a:rPr>
                        <a:t> </a:t>
                      </a:r>
                      <a:r>
                        <a:rPr lang="en-US" sz="2400" i="1" baseline="0" dirty="0" smtClean="0">
                          <a:sym typeface="Symbol"/>
                        </a:rPr>
                        <a:t>y</a:t>
                      </a:r>
                      <a:r>
                        <a:rPr lang="en-US" sz="2400" baseline="0" dirty="0" smtClean="0">
                          <a:sym typeface="Symbol"/>
                        </a:rPr>
                        <a:t>) = </a:t>
                      </a:r>
                      <a:r>
                        <a:rPr lang="en-US" sz="2400" i="1" baseline="0" dirty="0" err="1" smtClean="0">
                          <a:sym typeface="Symbol"/>
                        </a:rPr>
                        <a:t>x</a:t>
                      </a:r>
                      <a:r>
                        <a:rPr lang="en-US" sz="2400" i="1" baseline="30000" dirty="0" err="1" smtClean="0">
                          <a:sym typeface="Symbol"/>
                        </a:rPr>
                        <a:t>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Perkalian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smtClean="0">
                          <a:sym typeface="Symbol"/>
                        </a:rPr>
                        <a:t>(</a:t>
                      </a:r>
                      <a:r>
                        <a:rPr lang="en-US" sz="2400" i="1" dirty="0" smtClean="0">
                          <a:sym typeface="Symbol"/>
                        </a:rPr>
                        <a:t>x</a:t>
                      </a:r>
                      <a:r>
                        <a:rPr lang="en-US" sz="2400" dirty="0" smtClean="0">
                          <a:sym typeface="Symbol"/>
                        </a:rPr>
                        <a:t>,</a:t>
                      </a:r>
                      <a:r>
                        <a:rPr lang="en-US" sz="2400" baseline="0" dirty="0" smtClean="0">
                          <a:sym typeface="Symbol"/>
                        </a:rPr>
                        <a:t> </a:t>
                      </a:r>
                      <a:r>
                        <a:rPr lang="en-US" sz="2400" i="1" baseline="0" dirty="0" smtClean="0">
                          <a:sym typeface="Symbol"/>
                        </a:rPr>
                        <a:t>x</a:t>
                      </a:r>
                      <a:r>
                        <a:rPr lang="en-US" sz="2400" baseline="0" dirty="0" smtClean="0">
                          <a:sym typeface="Symbol"/>
                        </a:rPr>
                        <a:t>)  </a:t>
                      </a:r>
                      <a:r>
                        <a:rPr lang="en-US" sz="2400" baseline="0" dirty="0" err="1" smtClean="0">
                          <a:sym typeface="Symbol"/>
                        </a:rPr>
                        <a:t>berulang</a:t>
                      </a:r>
                      <a:r>
                        <a:rPr lang="en-US" sz="2400" baseline="0" dirty="0" smtClean="0">
                          <a:sym typeface="Symbol"/>
                        </a:rPr>
                        <a:t> kali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F(x) = </a:t>
                      </a:r>
                      <a:r>
                        <a:rPr lang="en-US" sz="2400" i="1" dirty="0" smtClean="0"/>
                        <a:t>x</a:t>
                      </a:r>
                      <a:r>
                        <a:rPr lang="en-US" sz="2400" dirty="0" smtClean="0"/>
                        <a:t>!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Perkalian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i="1" dirty="0" smtClean="0"/>
                        <a:t>x</a:t>
                      </a: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x</a:t>
                      </a:r>
                      <a:r>
                        <a:rPr lang="en-US" sz="2400" baseline="0" dirty="0" smtClean="0"/>
                        <a:t> – 1)(</a:t>
                      </a:r>
                      <a:r>
                        <a:rPr lang="en-US" sz="2400" i="1" baseline="0" dirty="0" smtClean="0"/>
                        <a:t>x</a:t>
                      </a:r>
                      <a:r>
                        <a:rPr lang="en-US" sz="2400" baseline="0" dirty="0" smtClean="0"/>
                        <a:t> – 2) … 2 </a:t>
                      </a:r>
                      <a:r>
                        <a:rPr lang="en-US" sz="2400" baseline="0" dirty="0" smtClean="0">
                          <a:sym typeface="Symbol"/>
                        </a:rPr>
                        <a:t> 1</a:t>
                      </a:r>
                      <a:r>
                        <a:rPr lang="en-US" sz="2400" baseline="0" dirty="0" smtClean="0"/>
                        <a:t>  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Pemanfaatan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lain </a:t>
            </a:r>
            <a:r>
              <a:rPr lang="en-US" sz="2400" dirty="0" err="1" smtClean="0"/>
              <a:t>mirip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pemanggilan</a:t>
            </a:r>
            <a:r>
              <a:rPr lang="en-US" sz="2400" dirty="0" smtClean="0"/>
              <a:t> </a:t>
            </a:r>
            <a:r>
              <a:rPr lang="en-US" sz="2400" dirty="0" err="1" smtClean="0"/>
              <a:t>prosedur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i="1" dirty="0" smtClean="0"/>
              <a:t>subroutine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program lain (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dijelaskan</a:t>
            </a:r>
            <a:r>
              <a:rPr lang="en-US" sz="2400" dirty="0" smtClean="0"/>
              <a:t> </a:t>
            </a:r>
            <a:r>
              <a:rPr lang="en-US" sz="2400" dirty="0" err="1" smtClean="0"/>
              <a:t>nanti</a:t>
            </a:r>
            <a:r>
              <a:rPr lang="en-US" sz="2400" dirty="0" smtClean="0"/>
              <a:t>).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Selain</a:t>
            </a:r>
            <a:r>
              <a:rPr lang="en-US" sz="2400" dirty="0" smtClean="0"/>
              <a:t> </a:t>
            </a:r>
            <a:r>
              <a:rPr lang="en-US" sz="2400" dirty="0" err="1" smtClean="0"/>
              <a:t>pemanggilan</a:t>
            </a:r>
            <a:r>
              <a:rPr lang="en-US" sz="2400" dirty="0" smtClean="0"/>
              <a:t> </a:t>
            </a:r>
            <a:r>
              <a:rPr lang="en-US" sz="2400" i="1" dirty="0" smtClean="0"/>
              <a:t>subroutine</a:t>
            </a:r>
            <a:r>
              <a:rPr lang="en-US" sz="2400" dirty="0" smtClean="0"/>
              <a:t>, </a:t>
            </a:r>
            <a:r>
              <a:rPr lang="en-US" sz="2400" dirty="0" err="1" smtClean="0"/>
              <a:t>cara</a:t>
            </a:r>
            <a:r>
              <a:rPr lang="en-US" sz="2400" dirty="0" smtClean="0"/>
              <a:t> lain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membentuk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“</a:t>
            </a:r>
            <a:r>
              <a:rPr lang="en-US" sz="2400" dirty="0" err="1" smtClean="0"/>
              <a:t>besar</a:t>
            </a:r>
            <a:r>
              <a:rPr lang="en-US" sz="2400" dirty="0" smtClean="0"/>
              <a:t>”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sejumlah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sederhana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komposisi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Peranan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 err="1" smtClean="0"/>
              <a:t>Bahasa</a:t>
            </a:r>
            <a:r>
              <a:rPr lang="en-US" sz="2600" dirty="0" smtClean="0"/>
              <a:t> yang </a:t>
            </a:r>
            <a:r>
              <a:rPr lang="en-US" sz="2600" dirty="0" err="1" smtClean="0"/>
              <a:t>diterima</a:t>
            </a:r>
            <a:r>
              <a:rPr lang="en-US" sz="2600" dirty="0" smtClean="0"/>
              <a:t> </a:t>
            </a:r>
            <a:r>
              <a:rPr lang="en-US" sz="2600" dirty="0" err="1" smtClean="0"/>
              <a:t>oleh</a:t>
            </a:r>
            <a:r>
              <a:rPr lang="en-US" sz="2600" dirty="0" smtClean="0"/>
              <a:t> </a:t>
            </a:r>
            <a:r>
              <a:rPr lang="en-US" sz="2600" dirty="0" err="1" smtClean="0"/>
              <a:t>mesin</a:t>
            </a:r>
            <a:r>
              <a:rPr lang="en-US" sz="2600" dirty="0" smtClean="0"/>
              <a:t> Turing </a:t>
            </a:r>
            <a:r>
              <a:rPr lang="en-US" sz="2600" dirty="0" err="1" smtClean="0"/>
              <a:t>dinamakan</a:t>
            </a:r>
            <a:r>
              <a:rPr lang="en-US" sz="2600" dirty="0" smtClean="0"/>
              <a:t> </a:t>
            </a:r>
            <a:r>
              <a:rPr lang="en-US" sz="2600" i="1" dirty="0" smtClean="0"/>
              <a:t>recursively enumerable </a:t>
            </a:r>
            <a:r>
              <a:rPr lang="en-US" sz="2600" dirty="0" smtClean="0"/>
              <a:t>(</a:t>
            </a:r>
            <a:r>
              <a:rPr lang="en-US" sz="2600" dirty="0" err="1" smtClean="0"/>
              <a:t>r.e</a:t>
            </a:r>
            <a:r>
              <a:rPr lang="en-US" sz="2600" dirty="0" smtClean="0"/>
              <a:t>).</a:t>
            </a:r>
          </a:p>
          <a:p>
            <a:endParaRPr lang="en-US" sz="2600" dirty="0" smtClean="0"/>
          </a:p>
          <a:p>
            <a:r>
              <a:rPr lang="en-US" sz="2600" dirty="0" err="1" smtClean="0"/>
              <a:t>Istilah</a:t>
            </a:r>
            <a:r>
              <a:rPr lang="en-US" sz="2600" dirty="0" smtClean="0"/>
              <a:t> </a:t>
            </a:r>
            <a:r>
              <a:rPr lang="en-US" sz="2600" i="1" dirty="0" smtClean="0"/>
              <a:t>enumerable</a:t>
            </a:r>
            <a:r>
              <a:rPr lang="en-US" sz="2600" dirty="0" smtClean="0"/>
              <a:t> </a:t>
            </a:r>
            <a:r>
              <a:rPr lang="en-US" sz="2600" dirty="0" err="1" smtClean="0"/>
              <a:t>digunakan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menunjukkan</a:t>
            </a:r>
            <a:r>
              <a:rPr lang="en-US" sz="2600" dirty="0" smtClean="0"/>
              <a:t> </a:t>
            </a:r>
            <a:r>
              <a:rPr lang="en-US" sz="2600" dirty="0" err="1" smtClean="0"/>
              <a:t>sifat</a:t>
            </a:r>
            <a:r>
              <a:rPr lang="en-US" sz="2600" dirty="0" smtClean="0"/>
              <a:t> </a:t>
            </a:r>
            <a:r>
              <a:rPr lang="en-US" sz="2600" dirty="0" err="1" smtClean="0"/>
              <a:t>bahwa</a:t>
            </a:r>
            <a:r>
              <a:rPr lang="en-US" sz="2600" dirty="0" smtClean="0"/>
              <a:t> </a:t>
            </a:r>
            <a:r>
              <a:rPr lang="en-US" sz="2600" dirty="0" err="1" smtClean="0"/>
              <a:t>himpunan</a:t>
            </a:r>
            <a:r>
              <a:rPr lang="en-US" sz="2600" dirty="0" smtClean="0"/>
              <a:t> </a:t>
            </a:r>
            <a:r>
              <a:rPr lang="en-US" sz="2600" dirty="0" err="1" smtClean="0"/>
              <a:t>jenis</a:t>
            </a:r>
            <a:r>
              <a:rPr lang="en-US" sz="2600" dirty="0" smtClean="0"/>
              <a:t> </a:t>
            </a:r>
            <a:r>
              <a:rPr lang="en-US" sz="2600" dirty="0" err="1" smtClean="0"/>
              <a:t>ini</a:t>
            </a:r>
            <a:r>
              <a:rPr lang="en-US" sz="2600" dirty="0" smtClean="0"/>
              <a:t> </a:t>
            </a:r>
            <a:r>
              <a:rPr lang="en-US" sz="2600" dirty="0" err="1" smtClean="0"/>
              <a:t>anggota-anggtotanya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didaftarkan</a:t>
            </a:r>
            <a:r>
              <a:rPr lang="en-US" sz="2600" dirty="0" smtClean="0"/>
              <a:t> (</a:t>
            </a:r>
            <a:r>
              <a:rPr lang="en-US" sz="2600" dirty="0" err="1" smtClean="0"/>
              <a:t>di-enumerasi</a:t>
            </a:r>
            <a:r>
              <a:rPr lang="en-US" sz="2600" dirty="0" smtClean="0"/>
              <a:t>) </a:t>
            </a:r>
            <a:r>
              <a:rPr lang="en-US" sz="2600" dirty="0" err="1" smtClean="0"/>
              <a:t>oleh</a:t>
            </a:r>
            <a:r>
              <a:rPr lang="en-US" sz="2600" dirty="0" smtClean="0"/>
              <a:t> </a:t>
            </a:r>
            <a:r>
              <a:rPr lang="en-US" sz="2600" dirty="0" err="1" smtClean="0"/>
              <a:t>sebuah</a:t>
            </a:r>
            <a:r>
              <a:rPr lang="en-US" sz="2600" dirty="0" smtClean="0"/>
              <a:t> </a:t>
            </a:r>
            <a:r>
              <a:rPr lang="en-US" sz="2600" dirty="0" err="1" smtClean="0"/>
              <a:t>mesin</a:t>
            </a:r>
            <a:r>
              <a:rPr lang="en-US" sz="2600" dirty="0" smtClean="0"/>
              <a:t> Turing.</a:t>
            </a:r>
          </a:p>
          <a:p>
            <a:endParaRPr lang="en-US" sz="2600" dirty="0" smtClean="0"/>
          </a:p>
          <a:p>
            <a:r>
              <a:rPr lang="en-US" sz="2600" dirty="0" err="1" smtClean="0"/>
              <a:t>Pengertian</a:t>
            </a:r>
            <a:r>
              <a:rPr lang="en-US" sz="2600" dirty="0" smtClean="0"/>
              <a:t> </a:t>
            </a:r>
            <a:r>
              <a:rPr lang="en-US" sz="2600" i="1" dirty="0" smtClean="0"/>
              <a:t>recursive</a:t>
            </a:r>
            <a:r>
              <a:rPr lang="en-US" sz="2600" dirty="0" smtClean="0"/>
              <a:t> </a:t>
            </a:r>
            <a:r>
              <a:rPr lang="en-US" sz="2600" dirty="0" err="1" smtClean="0"/>
              <a:t>sama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i="1" dirty="0" smtClean="0"/>
              <a:t>recursion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i="1" dirty="0" smtClean="0"/>
              <a:t>programming</a:t>
            </a:r>
            <a:r>
              <a:rPr lang="en-US" sz="2600" dirty="0" smtClean="0"/>
              <a:t>.</a:t>
            </a:r>
          </a:p>
          <a:p>
            <a:endParaRPr lang="en-US" sz="2600" dirty="0" smtClean="0"/>
          </a:p>
          <a:p>
            <a:r>
              <a:rPr lang="en-US" sz="2600" dirty="0" err="1" smtClean="0"/>
              <a:t>Kelas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bahasa</a:t>
            </a:r>
            <a:r>
              <a:rPr lang="en-US" sz="2600" dirty="0" smtClean="0"/>
              <a:t> </a:t>
            </a:r>
            <a:r>
              <a:rPr lang="en-US" sz="2600" dirty="0" err="1" smtClean="0"/>
              <a:t>r.e</a:t>
            </a:r>
            <a:r>
              <a:rPr lang="en-US" sz="2600" dirty="0" smtClean="0"/>
              <a:t> </a:t>
            </a:r>
            <a:r>
              <a:rPr lang="en-US" sz="2600" dirty="0" err="1" smtClean="0"/>
              <a:t>sangat</a:t>
            </a:r>
            <a:r>
              <a:rPr lang="en-US" sz="2600" dirty="0" smtClean="0"/>
              <a:t> </a:t>
            </a:r>
            <a:r>
              <a:rPr lang="en-US" sz="2600" dirty="0" err="1" smtClean="0"/>
              <a:t>luas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mencakup</a:t>
            </a:r>
            <a:r>
              <a:rPr lang="en-US" sz="2600" dirty="0" smtClean="0"/>
              <a:t> </a:t>
            </a:r>
            <a:r>
              <a:rPr lang="en-US" sz="2600" dirty="0" err="1" smtClean="0"/>
              <a:t>bahasa</a:t>
            </a:r>
            <a:r>
              <a:rPr lang="en-US" sz="2600" dirty="0" smtClean="0"/>
              <a:t> yang </a:t>
            </a: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ditentukan</a:t>
            </a:r>
            <a:r>
              <a:rPr lang="en-US" sz="2600" dirty="0" smtClean="0"/>
              <a:t> </a:t>
            </a:r>
            <a:r>
              <a:rPr lang="en-US" sz="2600" dirty="0" err="1" smtClean="0"/>
              <a:t>keanggotaannya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Komposisi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err="1" smtClean="0"/>
              <a:t>Bagaimana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= </a:t>
            </a:r>
            <a:r>
              <a:rPr lang="en-US" sz="2400" i="1" dirty="0" smtClean="0"/>
              <a:t>g</a:t>
            </a:r>
            <a:r>
              <a:rPr lang="en-US" sz="2400" dirty="0" smtClean="0"/>
              <a:t>(</a:t>
            </a:r>
            <a:r>
              <a:rPr lang="en-US" sz="2400" i="1" dirty="0" smtClean="0"/>
              <a:t>h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))? </a:t>
            </a:r>
          </a:p>
          <a:p>
            <a:r>
              <a:rPr lang="en-US" sz="2400" dirty="0" err="1" smtClean="0"/>
              <a:t>Misalkan</a:t>
            </a:r>
            <a:r>
              <a:rPr lang="en-US" sz="2400" dirty="0" smtClean="0"/>
              <a:t>: </a:t>
            </a:r>
            <a:r>
              <a:rPr lang="en-US" sz="2400" i="1" dirty="0" smtClean="0"/>
              <a:t>h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</a:t>
            </a:r>
            <a:r>
              <a:rPr lang="en-US" sz="2400" dirty="0" err="1" smtClean="0"/>
              <a:t>dihitung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H  </a:t>
            </a:r>
          </a:p>
          <a:p>
            <a:pPr>
              <a:buNone/>
            </a:pPr>
            <a:r>
              <a:rPr lang="en-US" sz="2400" i="1" dirty="0" smtClean="0"/>
              <a:t>		          g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</a:t>
            </a:r>
            <a:r>
              <a:rPr lang="en-US" sz="2400" dirty="0" err="1" smtClean="0"/>
              <a:t>dihitung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G </a:t>
            </a:r>
          </a:p>
          <a:p>
            <a:pPr>
              <a:buNone/>
            </a:pPr>
            <a:endParaRPr lang="en-US" sz="2400" i="1" dirty="0" smtClean="0"/>
          </a:p>
          <a:p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):  </a:t>
            </a:r>
          </a:p>
          <a:p>
            <a:pPr marL="690563" indent="-690563">
              <a:buNone/>
              <a:tabLst>
                <a:tab pos="690563" algn="l"/>
              </a:tabLst>
            </a:pPr>
            <a:r>
              <a:rPr lang="en-US" sz="2400" dirty="0" smtClean="0"/>
              <a:t>     1. 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input 0</a:t>
            </a:r>
            <a:r>
              <a:rPr lang="en-US" sz="2400" i="1" baseline="30000" dirty="0" smtClean="0"/>
              <a:t>x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F</a:t>
            </a:r>
            <a:r>
              <a:rPr lang="en-US" sz="2400" dirty="0" smtClean="0"/>
              <a:t> </a:t>
            </a:r>
            <a:r>
              <a:rPr lang="en-US" sz="2400" dirty="0" err="1" smtClean="0"/>
              <a:t>mensimulasikan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. </a:t>
            </a:r>
          </a:p>
          <a:p>
            <a:pPr marL="690563" indent="-690563">
              <a:buNone/>
            </a:pPr>
            <a:r>
              <a:rPr lang="en-US" sz="2400" dirty="0" smtClean="0"/>
              <a:t>     2. 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selesai</a:t>
            </a:r>
            <a:r>
              <a:rPr lang="en-US" sz="2400" dirty="0" smtClean="0"/>
              <a:t>, output </a:t>
            </a:r>
            <a:r>
              <a:rPr lang="en-US" sz="2400" i="1" dirty="0" smtClean="0"/>
              <a:t>h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tertera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h</a:t>
            </a:r>
            <a:r>
              <a:rPr lang="en-US" sz="2400" baseline="30000" dirty="0" smtClean="0"/>
              <a:t>(</a:t>
            </a:r>
            <a:r>
              <a:rPr lang="en-US" sz="2400" i="1" baseline="30000" dirty="0" smtClean="0"/>
              <a:t>x</a:t>
            </a:r>
            <a:r>
              <a:rPr lang="en-US" sz="2400" baseline="30000" dirty="0" smtClean="0"/>
              <a:t>)</a:t>
            </a:r>
            <a:r>
              <a:rPr lang="en-US" sz="2400" dirty="0" smtClean="0"/>
              <a:t>. </a:t>
            </a:r>
          </a:p>
          <a:p>
            <a:pPr marL="690563" indent="-690563">
              <a:buNone/>
            </a:pPr>
            <a:r>
              <a:rPr lang="en-US" sz="2400" dirty="0" smtClean="0"/>
              <a:t>     3. 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mensimulasikan</a:t>
            </a:r>
            <a:r>
              <a:rPr lang="en-US" sz="2400" dirty="0" smtClean="0"/>
              <a:t> </a:t>
            </a:r>
            <a:r>
              <a:rPr lang="en-US" sz="2400" i="1" dirty="0" smtClean="0"/>
              <a:t>G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input 0</a:t>
            </a:r>
            <a:r>
              <a:rPr lang="en-US" sz="2400" i="1" baseline="30000" dirty="0" smtClean="0"/>
              <a:t>h</a:t>
            </a:r>
            <a:r>
              <a:rPr lang="en-US" sz="2400" baseline="30000" dirty="0" smtClean="0"/>
              <a:t>(</a:t>
            </a:r>
            <a:r>
              <a:rPr lang="en-US" sz="2400" i="1" baseline="30000" dirty="0" smtClean="0"/>
              <a:t>x</a:t>
            </a:r>
            <a:r>
              <a:rPr lang="en-US" sz="2400" baseline="30000" dirty="0" smtClean="0"/>
              <a:t>)</a:t>
            </a:r>
            <a:r>
              <a:rPr lang="en-US" sz="2400" dirty="0" smtClean="0"/>
              <a:t>  yang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tertera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pita. </a:t>
            </a:r>
          </a:p>
          <a:p>
            <a:pPr marL="690563" indent="-690563">
              <a:buNone/>
            </a:pPr>
            <a:r>
              <a:rPr lang="en-US" sz="2400" dirty="0" smtClean="0"/>
              <a:t>     4. 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G</a:t>
            </a:r>
            <a:r>
              <a:rPr lang="en-US" sz="2400" dirty="0" smtClean="0"/>
              <a:t> </a:t>
            </a:r>
            <a:r>
              <a:rPr lang="en-US" sz="2400" dirty="0" err="1" smtClean="0"/>
              <a:t>selesai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pita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tertera</a:t>
            </a:r>
            <a:r>
              <a:rPr lang="en-US" sz="2400" dirty="0" smtClean="0"/>
              <a:t> output </a:t>
            </a:r>
            <a:r>
              <a:rPr lang="en-US" sz="2400" i="1" dirty="0" smtClean="0"/>
              <a:t>g</a:t>
            </a:r>
            <a:r>
              <a:rPr lang="en-US" sz="2400" dirty="0" smtClean="0"/>
              <a:t>(</a:t>
            </a:r>
            <a:r>
              <a:rPr lang="en-US" sz="2400" i="1" dirty="0" smtClean="0"/>
              <a:t>h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)).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demikian</a:t>
            </a:r>
            <a:r>
              <a:rPr lang="en-US" sz="2400" dirty="0" smtClean="0"/>
              <a:t>,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 yang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g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komposisi</a:t>
            </a:r>
            <a:r>
              <a:rPr lang="en-US" sz="2400" dirty="0" smtClean="0"/>
              <a:t> </a:t>
            </a:r>
            <a:r>
              <a:rPr lang="en-US" sz="2400" i="1" dirty="0" smtClean="0"/>
              <a:t>g</a:t>
            </a:r>
            <a:r>
              <a:rPr lang="en-US" sz="2400" dirty="0" smtClean="0"/>
              <a:t>(</a:t>
            </a:r>
            <a:r>
              <a:rPr lang="en-US" sz="2400" i="1" dirty="0" smtClean="0"/>
              <a:t>h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))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diimplementasikan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membungkus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baru</a:t>
            </a:r>
            <a:r>
              <a:rPr lang="en-US" sz="2400" dirty="0" smtClean="0"/>
              <a:t> </a:t>
            </a:r>
            <a:r>
              <a:rPr lang="en-US" sz="2400" i="1" dirty="0" smtClean="0"/>
              <a:t>F</a:t>
            </a:r>
            <a:r>
              <a:rPr lang="en-US" sz="2400" dirty="0" smtClean="0"/>
              <a:t> yang </a:t>
            </a:r>
            <a:r>
              <a:rPr lang="en-US" sz="2400" dirty="0" err="1" smtClean="0"/>
              <a:t>tugasnya</a:t>
            </a:r>
            <a:r>
              <a:rPr lang="en-US" sz="2400" dirty="0" smtClean="0"/>
              <a:t> </a:t>
            </a:r>
            <a:r>
              <a:rPr lang="en-US" sz="2400" dirty="0" err="1" smtClean="0"/>
              <a:t>mengaktifkan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G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urutan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benar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Aksi</a:t>
            </a:r>
            <a:r>
              <a:rPr lang="en-US" sz="2400" dirty="0" smtClean="0"/>
              <a:t> </a:t>
            </a:r>
            <a:r>
              <a:rPr lang="en-US" sz="2400" dirty="0" err="1" smtClean="0"/>
              <a:t>pengaktifan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dipandang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pemanggilan</a:t>
            </a:r>
            <a:r>
              <a:rPr lang="en-US" sz="2400" dirty="0" smtClean="0"/>
              <a:t> </a:t>
            </a:r>
            <a:r>
              <a:rPr lang="en-US" sz="2400" dirty="0" err="1" smtClean="0"/>
              <a:t>upa</a:t>
            </a:r>
            <a:r>
              <a:rPr lang="en-US" sz="2400" dirty="0" smtClean="0"/>
              <a:t>-program yang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Pemanggilan</a:t>
            </a:r>
            <a:r>
              <a:rPr lang="en-US" dirty="0" smtClean="0"/>
              <a:t> </a:t>
            </a:r>
            <a:r>
              <a:rPr lang="en-US" i="1" dirty="0" smtClean="0"/>
              <a:t>Subroutine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penghitungan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, </a:t>
            </a:r>
            <a:r>
              <a:rPr lang="en-US" sz="2400" dirty="0" err="1" smtClean="0"/>
              <a:t>terlihat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B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Aksi</a:t>
            </a:r>
            <a:r>
              <a:rPr lang="en-US" sz="2400" dirty="0" smtClean="0"/>
              <a:t> </a:t>
            </a:r>
            <a:r>
              <a:rPr lang="en-US" sz="2400" dirty="0" err="1" smtClean="0"/>
              <a:t>pensimulasikan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dipandang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pemanggilan</a:t>
            </a:r>
            <a:r>
              <a:rPr lang="en-US" sz="2400" dirty="0" smtClean="0"/>
              <a:t> </a:t>
            </a:r>
            <a:r>
              <a:rPr lang="en-US" sz="2400" i="1" dirty="0" smtClean="0"/>
              <a:t>subroutine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Hal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saling</a:t>
            </a:r>
            <a:r>
              <a:rPr lang="en-US" sz="2400" dirty="0" smtClean="0"/>
              <a:t> </a:t>
            </a:r>
            <a:r>
              <a:rPr lang="en-US" sz="2400" dirty="0" err="1" smtClean="0"/>
              <a:t>lepas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memanggil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memasuki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. </a:t>
            </a:r>
            <a:r>
              <a:rPr lang="en-US" sz="2400" dirty="0" err="1" smtClean="0"/>
              <a:t>Transisi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otomatis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transisi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Dari status yang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keadaan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memasuki</a:t>
            </a:r>
            <a:r>
              <a:rPr lang="en-US" sz="2400" dirty="0" smtClean="0"/>
              <a:t> status yang </a:t>
            </a:r>
            <a:r>
              <a:rPr lang="en-US" sz="2400" dirty="0" err="1" smtClean="0"/>
              <a:t>dimilikinya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K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err="1" smtClean="0"/>
              <a:t>perkalian</a:t>
            </a:r>
            <a:r>
              <a:rPr lang="en-US" sz="2400" dirty="0" smtClean="0"/>
              <a:t> </a:t>
            </a:r>
            <a:r>
              <a:rPr lang="en-US" sz="2400" i="1" dirty="0" smtClean="0"/>
              <a:t>integer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 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. </a:t>
            </a:r>
          </a:p>
          <a:p>
            <a:pPr marL="0" indent="0"/>
            <a:r>
              <a:rPr lang="en-US" sz="2400" dirty="0" smtClean="0">
                <a:sym typeface="Symbol"/>
              </a:rPr>
              <a:t>   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K </a:t>
            </a:r>
            <a:r>
              <a:rPr lang="en-US" sz="2400" dirty="0" err="1" smtClean="0">
                <a:sym typeface="Symbol"/>
              </a:rPr>
              <a:t>menerima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masukan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dalam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bentuk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/>
              <a:t>0</a:t>
            </a:r>
            <a:r>
              <a:rPr lang="en-US" sz="2400" i="1" baseline="30000" dirty="0" smtClean="0"/>
              <a:t>m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.  </a:t>
            </a:r>
          </a:p>
          <a:p>
            <a:pPr marL="288925" indent="-288925"/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,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tertera</a:t>
            </a:r>
            <a:r>
              <a:rPr lang="en-US" sz="2400" dirty="0" smtClean="0"/>
              <a:t> </a:t>
            </a:r>
            <a:r>
              <a:rPr lang="en-US" sz="2400" dirty="0" err="1" smtClean="0"/>
              <a:t>luaran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mn</a:t>
            </a:r>
            <a:r>
              <a:rPr lang="en-US" sz="2400" dirty="0" smtClean="0"/>
              <a:t>. </a:t>
            </a:r>
          </a:p>
          <a:p>
            <a:pPr marL="0" indent="0"/>
            <a:r>
              <a:rPr lang="en-US" sz="2400" dirty="0" smtClean="0"/>
              <a:t>  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perkalian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 </a:t>
            </a:r>
          </a:p>
          <a:p>
            <a:pPr marL="0" indent="0">
              <a:buNone/>
            </a:pPr>
            <a:r>
              <a:rPr lang="en-US" sz="2400" dirty="0" smtClean="0"/>
              <a:t>    1.  </a:t>
            </a:r>
            <a:r>
              <a:rPr lang="en-US" sz="2400" dirty="0" err="1" smtClean="0"/>
              <a:t>Tuliskan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‘1’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m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.  </a:t>
            </a:r>
          </a:p>
          <a:p>
            <a:pPr marL="625475" indent="-625475">
              <a:buNone/>
            </a:pPr>
            <a:r>
              <a:rPr lang="en-US" sz="2400" dirty="0" smtClean="0"/>
              <a:t>    2.  </a:t>
            </a:r>
            <a:r>
              <a:rPr lang="en-US" sz="2400" dirty="0" err="1" smtClean="0"/>
              <a:t>Salin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sebelah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‘1’ </a:t>
            </a:r>
            <a:r>
              <a:rPr lang="en-US" sz="2400" dirty="0" err="1" smtClean="0"/>
              <a:t>sebanyak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kali. </a:t>
            </a:r>
          </a:p>
          <a:p>
            <a:pPr marL="625475" indent="-625475">
              <a:buNone/>
            </a:pPr>
            <a:r>
              <a:rPr lang="en-US" sz="2400" dirty="0" smtClean="0"/>
              <a:t>    3. 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kali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penyalinan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hapus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‘0’ </a:t>
            </a:r>
            <a:r>
              <a:rPr lang="en-US" sz="2400" dirty="0" err="1" smtClean="0"/>
              <a:t>dari</a:t>
            </a:r>
            <a:r>
              <a:rPr lang="en-US" sz="2400" dirty="0" smtClean="0"/>
              <a:t>  0</a:t>
            </a:r>
            <a:r>
              <a:rPr lang="en-US" sz="2400" i="1" baseline="30000" dirty="0" smtClean="0"/>
              <a:t>m</a:t>
            </a:r>
            <a:r>
              <a:rPr lang="en-US" sz="2400" dirty="0" smtClean="0"/>
              <a:t> . </a:t>
            </a:r>
          </a:p>
          <a:p>
            <a:pPr marL="625475" indent="-625475">
              <a:buNone/>
            </a:pPr>
            <a:r>
              <a:rPr lang="en-US" sz="2400" dirty="0" smtClean="0"/>
              <a:t>    4. 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penyalinan</a:t>
            </a:r>
            <a:r>
              <a:rPr lang="en-US" sz="2400" dirty="0" smtClean="0"/>
              <a:t> </a:t>
            </a:r>
            <a:r>
              <a:rPr lang="en-US" sz="2400" dirty="0" err="1" smtClean="0"/>
              <a:t>dihentikan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lagi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‘0’ </a:t>
            </a:r>
            <a:r>
              <a:rPr lang="en-US" sz="2400" dirty="0" err="1" smtClean="0"/>
              <a:t>pada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m</a:t>
            </a:r>
            <a:r>
              <a:rPr lang="en-US" sz="2400" dirty="0" smtClean="0"/>
              <a:t> 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akhir</a:t>
            </a:r>
            <a:r>
              <a:rPr lang="en-US" sz="2400" dirty="0" smtClean="0"/>
              <a:t> </a:t>
            </a:r>
            <a:r>
              <a:rPr lang="en-US" sz="2400" dirty="0" err="1" smtClean="0"/>
              <a:t>siklus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tertera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mn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yang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perkalian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penyalinan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lokasi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sebelah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C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C</a:t>
            </a:r>
            <a:r>
              <a:rPr lang="en-US" sz="2400" dirty="0" smtClean="0"/>
              <a:t> </a:t>
            </a:r>
            <a:r>
              <a:rPr lang="en-US" sz="2400" dirty="0" err="1" smtClean="0"/>
              <a:t>mulai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sesaat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m</a:t>
            </a:r>
            <a:r>
              <a:rPr lang="en-US" sz="2400" dirty="0" smtClean="0"/>
              <a:t>1</a:t>
            </a:r>
            <a:r>
              <a:rPr lang="en-US" sz="2400" i="1" dirty="0" smtClean="0"/>
              <a:t>a</a:t>
            </a:r>
            <a:r>
              <a:rPr lang="en-US" sz="2400" dirty="0" smtClean="0"/>
              <a:t>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i</a:t>
            </a:r>
            <a:r>
              <a:rPr lang="en-US" sz="2400" baseline="300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berakhir</a:t>
            </a:r>
            <a:r>
              <a:rPr lang="en-US" sz="2400" dirty="0" smtClean="0"/>
              <a:t> 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sesaat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m</a:t>
            </a:r>
            <a:r>
              <a:rPr lang="en-US" sz="2400" dirty="0" smtClean="0"/>
              <a:t>1</a:t>
            </a:r>
            <a:r>
              <a:rPr lang="en-US" sz="2400" i="1" dirty="0" smtClean="0"/>
              <a:t>e</a:t>
            </a:r>
            <a:r>
              <a:rPr lang="en-US" sz="2400" dirty="0" smtClean="0"/>
              <a:t>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i</a:t>
            </a:r>
            <a:r>
              <a:rPr lang="en-US" sz="2400" baseline="30000" dirty="0" smtClean="0"/>
              <a:t>+</a:t>
            </a:r>
            <a:r>
              <a:rPr lang="en-US" sz="2400" i="1" baseline="30000" dirty="0" smtClean="0"/>
              <a:t>n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.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,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e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akhir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C</a:t>
            </a:r>
            <a:r>
              <a:rPr lang="en-US" sz="2400" dirty="0" smtClean="0"/>
              <a:t> </a:t>
            </a:r>
            <a:r>
              <a:rPr lang="en-US" sz="2400" dirty="0" err="1" smtClean="0"/>
              <a:t>diperlihatkan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1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3581400"/>
          <a:ext cx="815340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219200"/>
                <a:gridCol w="1371600"/>
                <a:gridCol w="1295400"/>
                <a:gridCol w="1295400"/>
                <a:gridCol w="20574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Keterangan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a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2,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0" dirty="0" smtClean="0"/>
                        <a:t>(</a:t>
                      </a:r>
                      <a:r>
                        <a:rPr lang="en-US" sz="2400" i="1" dirty="0" smtClean="0"/>
                        <a:t>d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Status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awal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b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b="0" i="0" dirty="0" smtClean="0"/>
                        <a:t>0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c</a:t>
                      </a:r>
                      <a:r>
                        <a:rPr lang="en-US" sz="2400" dirty="0" smtClean="0"/>
                        <a:t>, 0,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Cari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i="1" dirty="0" smtClean="0"/>
                        <a:t>B</a:t>
                      </a:r>
                      <a:r>
                        <a:rPr lang="en-US" sz="2000" dirty="0" smtClean="0"/>
                        <a:t>, </a:t>
                      </a:r>
                      <a:r>
                        <a:rPr lang="en-US" sz="2000" dirty="0" err="1" smtClean="0"/>
                        <a:t>ganti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dengan</a:t>
                      </a:r>
                      <a:r>
                        <a:rPr lang="en-US" sz="2000" dirty="0" smtClean="0"/>
                        <a:t> 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c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c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0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0" dirty="0" smtClean="0"/>
                        <a:t>(</a:t>
                      </a:r>
                      <a:r>
                        <a:rPr lang="en-US" sz="2400" i="1" dirty="0" smtClean="0"/>
                        <a:t>c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a</a:t>
                      </a:r>
                      <a:r>
                        <a:rPr lang="en-US" sz="2400" dirty="0" smtClean="0"/>
                        <a:t>, 2,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Cari</a:t>
                      </a:r>
                      <a:r>
                        <a:rPr lang="en-US" sz="2000" baseline="0" dirty="0" smtClean="0"/>
                        <a:t> 2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d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0" dirty="0" smtClean="0"/>
                        <a:t>(</a:t>
                      </a:r>
                      <a:r>
                        <a:rPr lang="en-US" sz="2400" i="1" dirty="0" smtClean="0"/>
                        <a:t>e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0" dirty="0" smtClean="0"/>
                        <a:t>(</a:t>
                      </a:r>
                      <a:r>
                        <a:rPr lang="en-US" sz="2400" i="1" dirty="0" smtClean="0"/>
                        <a:t>d</a:t>
                      </a:r>
                      <a:r>
                        <a:rPr lang="en-US" sz="2400" dirty="0" smtClean="0"/>
                        <a:t>, 0,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Cari</a:t>
                      </a:r>
                      <a:r>
                        <a:rPr lang="en-US" sz="2000" dirty="0" smtClean="0"/>
                        <a:t> 2 </a:t>
                      </a:r>
                      <a:r>
                        <a:rPr lang="en-US" sz="2000" dirty="0" err="1" smtClean="0"/>
                        <a:t>dengan</a:t>
                      </a:r>
                      <a:r>
                        <a:rPr lang="en-US" sz="2000" dirty="0" smtClean="0"/>
                        <a:t> 0, </a:t>
                      </a:r>
                      <a:r>
                        <a:rPr lang="en-US" sz="2000" dirty="0" err="1" smtClean="0"/>
                        <a:t>sampai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ketemu</a:t>
                      </a:r>
                      <a:r>
                        <a:rPr lang="en-US" sz="2000" dirty="0" smtClean="0"/>
                        <a:t> 1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62400" y="3124200"/>
            <a:ext cx="1069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Tabel</a:t>
            </a:r>
            <a:r>
              <a:rPr lang="en-US" sz="2400" dirty="0" smtClean="0">
                <a:solidFill>
                  <a:srgbClr val="FF0000"/>
                </a:solidFill>
              </a:rPr>
              <a:t> 1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K </a:t>
            </a:r>
            <a:r>
              <a:rPr lang="en-US" sz="2400" dirty="0" err="1" smtClean="0"/>
              <a:t>mulai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status </a:t>
            </a:r>
            <a:r>
              <a:rPr lang="en-US" sz="2400" i="1" dirty="0" smtClean="0"/>
              <a:t>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ditempatkan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paling </a:t>
            </a:r>
            <a:r>
              <a:rPr lang="en-US" sz="2400" dirty="0" err="1" smtClean="0"/>
              <a:t>kiri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C </a:t>
            </a:r>
            <a:r>
              <a:rPr lang="en-US" sz="2400" dirty="0" err="1" smtClean="0"/>
              <a:t>diaktifkan</a:t>
            </a:r>
            <a:r>
              <a:rPr lang="en-US" sz="2400" dirty="0" smtClean="0"/>
              <a:t>, </a:t>
            </a:r>
            <a:r>
              <a:rPr lang="en-US" sz="2400" dirty="0" err="1" smtClean="0"/>
              <a:t>posis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ditempatkan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disalin</a:t>
            </a:r>
            <a:r>
              <a:rPr lang="en-US" sz="2400" dirty="0" smtClean="0"/>
              <a:t>. 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Pengaktifan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C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memasuki</a:t>
            </a:r>
            <a:r>
              <a:rPr lang="en-US" sz="2400" dirty="0" smtClean="0"/>
              <a:t> status </a:t>
            </a:r>
            <a:r>
              <a:rPr lang="en-US" sz="2400" i="1" dirty="0" smtClean="0"/>
              <a:t>a</a:t>
            </a:r>
            <a:r>
              <a:rPr lang="en-US" sz="2400" dirty="0" smtClean="0"/>
              <a:t>, status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i="1" dirty="0" smtClean="0"/>
              <a:t>C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demikian</a:t>
            </a:r>
            <a:r>
              <a:rPr lang="en-US" sz="2400" dirty="0" smtClean="0"/>
              <a:t>, </a:t>
            </a:r>
            <a:r>
              <a:rPr lang="en-US" sz="2400" dirty="0" err="1" smtClean="0"/>
              <a:t>sebelum</a:t>
            </a:r>
            <a:r>
              <a:rPr lang="en-US" sz="2400" dirty="0" smtClean="0"/>
              <a:t> </a:t>
            </a:r>
            <a:r>
              <a:rPr lang="en-US" sz="2400" i="1" dirty="0" smtClean="0"/>
              <a:t>C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dipanggil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K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aksi</a:t>
            </a:r>
            <a:r>
              <a:rPr lang="en-US" sz="2400" dirty="0" smtClean="0"/>
              <a:t> </a:t>
            </a:r>
            <a:r>
              <a:rPr lang="en-US" sz="2400" dirty="0" err="1" smtClean="0"/>
              <a:t>tambahan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2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. </a:t>
            </a:r>
            <a:r>
              <a:rPr lang="en-US" sz="2400" dirty="0" err="1" smtClean="0"/>
              <a:t>Aksi-aksi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mengubah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‘0’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  </a:t>
            </a:r>
            <a:r>
              <a:rPr lang="en-US" sz="2400" dirty="0" err="1" smtClean="0"/>
              <a:t>lalu</a:t>
            </a:r>
            <a:r>
              <a:rPr lang="en-US" sz="2400" dirty="0" smtClean="0"/>
              <a:t> </a:t>
            </a:r>
            <a:r>
              <a:rPr lang="en-US" sz="2400" dirty="0" err="1" smtClean="0"/>
              <a:t>bergerak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dijumpai</a:t>
            </a:r>
            <a:r>
              <a:rPr lang="en-US" sz="2400" dirty="0" smtClean="0"/>
              <a:t> ‘1’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memasuki</a:t>
            </a:r>
            <a:r>
              <a:rPr lang="en-US" sz="2400" dirty="0" smtClean="0"/>
              <a:t> status </a:t>
            </a:r>
            <a:r>
              <a:rPr lang="en-US" sz="2400" i="1" dirty="0" smtClean="0"/>
              <a:t>a</a:t>
            </a:r>
            <a:r>
              <a:rPr lang="en-US" sz="2400" dirty="0" smtClean="0"/>
              <a:t>, status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C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sesaat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i="1" dirty="0" smtClean="0"/>
              <a:t>s</a:t>
            </a:r>
            <a:r>
              <a:rPr lang="en-US" sz="2400" dirty="0" smtClean="0"/>
              <a:t>0</a:t>
            </a:r>
            <a:r>
              <a:rPr lang="en-US" sz="2400" i="1" baseline="30000" dirty="0" smtClean="0"/>
              <a:t>m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n 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penyalinan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C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penyalinan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C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status </a:t>
            </a:r>
            <a:r>
              <a:rPr lang="en-US" sz="2400" i="1" dirty="0" smtClean="0"/>
              <a:t>e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sesaat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i="1" baseline="30000" dirty="0" smtClean="0"/>
              <a:t>i </a:t>
            </a:r>
            <a:r>
              <a:rPr lang="en-US" sz="2400" dirty="0" smtClean="0"/>
              <a:t>0</a:t>
            </a:r>
            <a:r>
              <a:rPr lang="en-US" sz="2400" i="1" baseline="30000" dirty="0" smtClean="0"/>
              <a:t>m – </a:t>
            </a:r>
            <a:r>
              <a:rPr lang="en-US" sz="2400" i="1" baseline="30000" dirty="0" err="1" smtClean="0"/>
              <a:t>i</a:t>
            </a:r>
            <a:r>
              <a:rPr lang="en-US" sz="2400" i="1" baseline="30000" dirty="0" smtClean="0"/>
              <a:t> </a:t>
            </a:r>
            <a:r>
              <a:rPr lang="en-US" sz="2400" dirty="0" smtClean="0"/>
              <a:t>1</a:t>
            </a:r>
            <a:r>
              <a:rPr lang="en-US" sz="2400" i="1" dirty="0" smtClean="0"/>
              <a:t>e</a:t>
            </a:r>
            <a:r>
              <a:rPr lang="en-US" sz="2400" dirty="0" smtClean="0"/>
              <a:t>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ni</a:t>
            </a:r>
            <a:r>
              <a:rPr lang="en-US" sz="2400" baseline="30000" dirty="0" smtClean="0"/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371600"/>
          <a:ext cx="8153400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219200"/>
                <a:gridCol w="1371600"/>
                <a:gridCol w="1066800"/>
                <a:gridCol w="1295400"/>
                <a:gridCol w="22860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Keterangan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S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f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‘0’ </a:t>
                      </a:r>
                      <a:r>
                        <a:rPr lang="en-US" sz="2000" dirty="0" err="1" smtClean="0"/>
                        <a:t>pertama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diganti</a:t>
                      </a:r>
                      <a:r>
                        <a:rPr lang="en-US" sz="2000" baseline="0" dirty="0" smtClean="0"/>
                        <a:t> ‘B’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f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f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b="0" i="0" dirty="0" smtClean="0"/>
                        <a:t>0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a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Cari</a:t>
                      </a:r>
                      <a:r>
                        <a:rPr lang="en-US" sz="2000" dirty="0" smtClean="0"/>
                        <a:t> 1 </a:t>
                      </a:r>
                      <a:r>
                        <a:rPr lang="en-US" sz="2000" dirty="0" err="1" smtClean="0"/>
                        <a:t>ke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kanan</a:t>
                      </a:r>
                      <a:r>
                        <a:rPr lang="en-US" sz="2000" dirty="0" smtClean="0"/>
                        <a:t>, </a:t>
                      </a:r>
                      <a:r>
                        <a:rPr lang="en-US" sz="2000" dirty="0" err="1" smtClean="0"/>
                        <a:t>lalu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panggil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mesin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i="1" dirty="0" smtClean="0"/>
                        <a:t>C</a:t>
                      </a:r>
                      <a:endParaRPr lang="en-US" sz="2000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28800" y="685800"/>
            <a:ext cx="51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Tabel</a:t>
            </a:r>
            <a:r>
              <a:rPr lang="en-US" sz="2400" b="1" dirty="0" smtClean="0">
                <a:solidFill>
                  <a:srgbClr val="FF0000"/>
                </a:solidFill>
              </a:rPr>
              <a:t> 2.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Persiapan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pemanggilan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oleh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K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2879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melanjutkan</a:t>
            </a:r>
            <a:r>
              <a:rPr lang="en-US" sz="2400" dirty="0" smtClean="0"/>
              <a:t> </a:t>
            </a:r>
            <a:r>
              <a:rPr lang="en-US" sz="2400" dirty="0" err="1" smtClean="0"/>
              <a:t>mengulangi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penyalinan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1,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sesaat</a:t>
            </a:r>
            <a:r>
              <a:rPr lang="en-US" sz="2400" dirty="0" smtClean="0"/>
              <a:t> </a:t>
            </a:r>
            <a:r>
              <a:rPr lang="en-US" sz="2400" dirty="0" err="1" smtClean="0"/>
              <a:t>terakhir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diubah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i="1" dirty="0" smtClean="0"/>
              <a:t>B</a:t>
            </a:r>
            <a:r>
              <a:rPr lang="en-US" sz="2400" i="1" baseline="30000" dirty="0" smtClean="0"/>
              <a:t>i – 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0</a:t>
            </a:r>
            <a:r>
              <a:rPr lang="en-US" sz="2400" i="1" baseline="30000" dirty="0" smtClean="0"/>
              <a:t>m – I</a:t>
            </a:r>
            <a:r>
              <a:rPr lang="en-US" sz="2400" baseline="30000" dirty="0" smtClean="0"/>
              <a:t> – 1 </a:t>
            </a:r>
            <a:r>
              <a:rPr lang="en-US" sz="2400" i="1" baseline="30000" dirty="0" smtClean="0"/>
              <a:t> </a:t>
            </a:r>
            <a:r>
              <a:rPr lang="en-US" sz="2400" dirty="0" smtClean="0"/>
              <a:t>1</a:t>
            </a:r>
            <a:r>
              <a:rPr lang="en-US" sz="2400" i="1" dirty="0" smtClean="0"/>
              <a:t>a</a:t>
            </a:r>
            <a:r>
              <a:rPr lang="en-US" sz="2400" dirty="0" smtClean="0"/>
              <a:t>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ni</a:t>
            </a:r>
            <a:r>
              <a:rPr lang="en-US" sz="2400" baseline="30000" dirty="0" smtClean="0"/>
              <a:t>  </a:t>
            </a:r>
            <a:r>
              <a:rPr lang="en-US" sz="2400" dirty="0" smtClean="0"/>
              <a:t>. Hal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3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2286000"/>
          <a:ext cx="8153400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219200"/>
                <a:gridCol w="1371600"/>
                <a:gridCol w="1066800"/>
                <a:gridCol w="1371600"/>
                <a:gridCol w="2209800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Keterangan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e 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g</a:t>
                      </a:r>
                      <a:r>
                        <a:rPr lang="en-US" sz="2400" dirty="0" smtClean="0"/>
                        <a:t>, 0,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Skip 0 </a:t>
                      </a:r>
                      <a:r>
                        <a:rPr lang="en-US" sz="2000" dirty="0" err="1" smtClean="0"/>
                        <a:t>tunggal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kiri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baseline="0" dirty="0" smtClean="0"/>
                        <a:t> </a:t>
                      </a:r>
                      <a:r>
                        <a:rPr lang="en-US" sz="2400" i="1" dirty="0" smtClean="0"/>
                        <a:t>g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h</a:t>
                      </a:r>
                      <a:r>
                        <a:rPr lang="en-US" sz="2400" dirty="0" smtClean="0"/>
                        <a:t>, 1,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Skip 1 </a:t>
                      </a:r>
                      <a:r>
                        <a:rPr lang="en-US" sz="2000" dirty="0" err="1" smtClean="0"/>
                        <a:t>tunggal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kiri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h 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err="1" smtClean="0"/>
                        <a:t>i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0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j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Skip </a:t>
                      </a:r>
                      <a:r>
                        <a:rPr lang="en-US" sz="2000" dirty="0" err="1" smtClean="0"/>
                        <a:t>rangkaian</a:t>
                      </a:r>
                      <a:r>
                        <a:rPr lang="en-US" sz="2000" dirty="0" smtClean="0"/>
                        <a:t> 0</a:t>
                      </a:r>
                      <a:r>
                        <a:rPr lang="en-US" sz="2000" i="1" baseline="30000" dirty="0" smtClean="0"/>
                        <a:t>m – I</a:t>
                      </a:r>
                      <a:r>
                        <a:rPr lang="en-US" sz="2000" baseline="30000" dirty="0" smtClean="0"/>
                        <a:t>  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jika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ada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 smtClean="0"/>
                        <a:t>i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err="1" smtClean="0"/>
                        <a:t>i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0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s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Skip </a:t>
                      </a:r>
                      <a:r>
                        <a:rPr lang="en-US" sz="2000" dirty="0" err="1" smtClean="0"/>
                        <a:t>rangkaian</a:t>
                      </a:r>
                      <a:r>
                        <a:rPr lang="en-US" sz="2000" dirty="0" smtClean="0"/>
                        <a:t> 0</a:t>
                      </a:r>
                      <a:r>
                        <a:rPr lang="en-US" sz="2000" i="1" baseline="30000" dirty="0" smtClean="0"/>
                        <a:t>m – I</a:t>
                      </a:r>
                      <a:r>
                        <a:rPr lang="en-US" sz="2000" baseline="30000" dirty="0" smtClean="0"/>
                        <a:t>  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sampai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ketemu</a:t>
                      </a:r>
                      <a:r>
                        <a:rPr lang="en-US" sz="2000" baseline="0" dirty="0" smtClean="0"/>
                        <a:t> B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J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k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Status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i="1" baseline="0" dirty="0" smtClean="0"/>
                        <a:t>j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dan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i="1" baseline="0" dirty="0" smtClean="0"/>
                        <a:t>k</a:t>
                      </a:r>
                      <a:r>
                        <a:rPr lang="en-US" sz="2000" baseline="0" dirty="0" smtClean="0"/>
                        <a:t>: </a:t>
                      </a:r>
                      <a:r>
                        <a:rPr lang="en-US" sz="2000" baseline="0" dirty="0" err="1" smtClean="0"/>
                        <a:t>bersihkan</a:t>
                      </a:r>
                      <a:r>
                        <a:rPr lang="en-US" sz="2000" baseline="0" dirty="0" smtClean="0"/>
                        <a:t> 10</a:t>
                      </a:r>
                      <a:r>
                        <a:rPr lang="en-US" sz="2000" i="1" baseline="30000" dirty="0" smtClean="0"/>
                        <a:t>n</a:t>
                      </a:r>
                      <a:r>
                        <a:rPr lang="en-US" sz="2000" baseline="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k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k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76400" y="1828800"/>
            <a:ext cx="5175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Tabel</a:t>
            </a:r>
            <a:r>
              <a:rPr lang="en-US" sz="2400" b="1" dirty="0" smtClean="0">
                <a:solidFill>
                  <a:srgbClr val="FF0000"/>
                </a:solidFill>
              </a:rPr>
              <a:t> 3.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Penyiapan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pemanggilan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ulang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C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Sumber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en-US" sz="2400" dirty="0" smtClean="0"/>
              <a:t>1. </a:t>
            </a:r>
            <a:r>
              <a:rPr lang="en-GB" sz="2400" dirty="0" smtClean="0"/>
              <a:t>John E. </a:t>
            </a:r>
            <a:r>
              <a:rPr lang="en-GB" sz="2400" dirty="0" err="1" smtClean="0"/>
              <a:t>Hopcroft</a:t>
            </a:r>
            <a:r>
              <a:rPr lang="en-GB" sz="2400" dirty="0" smtClean="0"/>
              <a:t>, Rajeev </a:t>
            </a:r>
            <a:r>
              <a:rPr lang="en-GB" sz="2400" dirty="0" err="1" smtClean="0"/>
              <a:t>Motwani</a:t>
            </a:r>
            <a:r>
              <a:rPr lang="en-GB" sz="2400" dirty="0" smtClean="0"/>
              <a:t>, Jeffrey D. </a:t>
            </a:r>
            <a:r>
              <a:rPr lang="en-GB" sz="2400" dirty="0" err="1" smtClean="0"/>
              <a:t>Ullman</a:t>
            </a:r>
            <a:r>
              <a:rPr lang="en-GB" sz="2400" dirty="0" smtClean="0"/>
              <a:t>, </a:t>
            </a:r>
            <a:endParaRPr lang="en-US" sz="2400" dirty="0" smtClean="0"/>
          </a:p>
          <a:p>
            <a:pPr marL="234950" indent="55563">
              <a:buNone/>
            </a:pPr>
            <a:r>
              <a:rPr lang="en-GB" sz="2400" i="1" dirty="0" smtClean="0"/>
              <a:t>Introduction To Automata Theory , </a:t>
            </a:r>
            <a:r>
              <a:rPr lang="en-GB" sz="2400" i="1" dirty="0" err="1" smtClean="0"/>
              <a:t>Languanges</a:t>
            </a:r>
            <a:r>
              <a:rPr lang="en-GB" sz="2400" i="1" dirty="0" smtClean="0"/>
              <a:t>, and Computation 3rd Edition, </a:t>
            </a:r>
            <a:r>
              <a:rPr lang="en-GB" sz="2400" dirty="0" smtClean="0"/>
              <a:t>Addison Wesley, 2007.</a:t>
            </a:r>
          </a:p>
          <a:p>
            <a:pPr marL="0" indent="0">
              <a:buNone/>
            </a:pPr>
            <a:endParaRPr lang="en-GB" sz="2400" dirty="0" smtClean="0"/>
          </a:p>
          <a:p>
            <a:pPr marL="290513" indent="-290513">
              <a:buNone/>
            </a:pPr>
            <a:r>
              <a:rPr lang="en-GB" sz="2400" dirty="0" smtClean="0"/>
              <a:t>2. Hans </a:t>
            </a:r>
            <a:r>
              <a:rPr lang="en-GB" sz="2400" dirty="0" err="1" smtClean="0"/>
              <a:t>Dulimarta</a:t>
            </a:r>
            <a:r>
              <a:rPr lang="en-GB" sz="2400" dirty="0" smtClean="0"/>
              <a:t>, </a:t>
            </a:r>
            <a:r>
              <a:rPr lang="en-GB" sz="2400" i="1" dirty="0" err="1" smtClean="0"/>
              <a:t>Catatan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Kuliah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Matematika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Informatika</a:t>
            </a:r>
            <a:r>
              <a:rPr lang="en-GB" sz="2400" i="1" dirty="0" smtClean="0"/>
              <a:t> (</a:t>
            </a:r>
            <a:r>
              <a:rPr lang="en-GB" sz="2400" i="1" dirty="0" err="1" smtClean="0"/>
              <a:t>Bagian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Mesin</a:t>
            </a:r>
            <a:r>
              <a:rPr lang="en-GB" sz="2400" i="1" dirty="0" smtClean="0"/>
              <a:t> Turing)</a:t>
            </a:r>
            <a:r>
              <a:rPr lang="en-GB" sz="2400" dirty="0" smtClean="0"/>
              <a:t>, Program Magister </a:t>
            </a:r>
            <a:r>
              <a:rPr lang="en-GB" sz="2400" dirty="0" err="1" smtClean="0"/>
              <a:t>Informatika</a:t>
            </a:r>
            <a:r>
              <a:rPr lang="en-GB" sz="2400" dirty="0" smtClean="0"/>
              <a:t> ITB, 2003</a:t>
            </a:r>
            <a:r>
              <a:rPr lang="en-GB" sz="2400" dirty="0" smtClean="0"/>
              <a:t>.</a:t>
            </a:r>
          </a:p>
          <a:p>
            <a:pPr marL="290513" indent="-290513">
              <a:buNone/>
            </a:pPr>
            <a:endParaRPr lang="en-GB" sz="2400" dirty="0" smtClean="0"/>
          </a:p>
          <a:p>
            <a:pPr marL="290513" indent="-290513">
              <a:buNone/>
            </a:pPr>
            <a:r>
              <a:rPr lang="en-GB" sz="2400" dirty="0" smtClean="0"/>
              <a:t>3.  </a:t>
            </a:r>
            <a:r>
              <a:rPr lang="en-GB" sz="2400" dirty="0" err="1" smtClean="0"/>
              <a:t>Judhi</a:t>
            </a:r>
            <a:r>
              <a:rPr lang="en-GB" sz="2400" dirty="0" smtClean="0"/>
              <a:t> </a:t>
            </a:r>
            <a:r>
              <a:rPr lang="en-GB" sz="2400" dirty="0" err="1" smtClean="0"/>
              <a:t>Santoso</a:t>
            </a:r>
            <a:r>
              <a:rPr lang="en-GB" sz="2400" dirty="0" smtClean="0"/>
              <a:t>, </a:t>
            </a:r>
            <a:r>
              <a:rPr lang="en-GB" sz="2400" i="1" dirty="0" err="1" smtClean="0"/>
              <a:t>Catatan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Kuliah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Teori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Komputasi</a:t>
            </a:r>
            <a:r>
              <a:rPr lang="en-GB" sz="2400" dirty="0" smtClean="0"/>
              <a:t>, Program Magister </a:t>
            </a:r>
            <a:r>
              <a:rPr lang="en-GB" sz="2400" dirty="0" err="1" smtClean="0"/>
              <a:t>Informatika</a:t>
            </a:r>
            <a:r>
              <a:rPr lang="en-GB" sz="2400" dirty="0" smtClean="0"/>
              <a:t> ITB</a:t>
            </a: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rmAutofit lnSpcReduction="10000"/>
          </a:bodyPr>
          <a:lstStyle/>
          <a:p>
            <a:r>
              <a:rPr lang="en-US" sz="2600" dirty="0" err="1" smtClean="0"/>
              <a:t>Jika</a:t>
            </a:r>
            <a:r>
              <a:rPr lang="en-US" sz="2600" dirty="0" smtClean="0"/>
              <a:t> L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bahasa</a:t>
            </a:r>
            <a:r>
              <a:rPr lang="en-US" sz="2600" dirty="0" smtClean="0"/>
              <a:t> </a:t>
            </a:r>
            <a:r>
              <a:rPr lang="en-US" sz="2600" i="1" dirty="0" smtClean="0"/>
              <a:t>recursive enumerable</a:t>
            </a:r>
            <a:r>
              <a:rPr lang="en-US" sz="2600" dirty="0" smtClean="0"/>
              <a:t>, </a:t>
            </a:r>
            <a:r>
              <a:rPr lang="en-US" sz="2600" dirty="0" err="1" smtClean="0"/>
              <a:t>maka</a:t>
            </a:r>
            <a:r>
              <a:rPr lang="en-US" sz="2600" dirty="0" smtClean="0"/>
              <a:t> </a:t>
            </a:r>
            <a:r>
              <a:rPr lang="en-US" sz="2600" dirty="0" err="1" smtClean="0"/>
              <a:t>bila</a:t>
            </a:r>
            <a:r>
              <a:rPr lang="en-US" sz="2600" dirty="0" smtClean="0"/>
              <a:t> </a:t>
            </a:r>
            <a:r>
              <a:rPr lang="en-US" sz="2600" i="1" dirty="0" smtClean="0"/>
              <a:t>string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i="1" dirty="0" smtClean="0"/>
              <a:t>L</a:t>
            </a:r>
            <a:r>
              <a:rPr lang="en-US" sz="2600" dirty="0" smtClean="0"/>
              <a:t> </a:t>
            </a:r>
            <a:r>
              <a:rPr lang="en-US" sz="2600" dirty="0" err="1" smtClean="0"/>
              <a:t>dikenali</a:t>
            </a:r>
            <a:r>
              <a:rPr lang="en-US" sz="2600" dirty="0" smtClean="0"/>
              <a:t> </a:t>
            </a:r>
            <a:r>
              <a:rPr lang="en-US" sz="2600" dirty="0" err="1" smtClean="0"/>
              <a:t>oleh</a:t>
            </a:r>
            <a:r>
              <a:rPr lang="en-US" sz="2600" dirty="0" smtClean="0"/>
              <a:t> </a:t>
            </a:r>
            <a:r>
              <a:rPr lang="en-US" sz="2600" i="1" dirty="0" smtClean="0"/>
              <a:t>M</a:t>
            </a:r>
            <a:r>
              <a:rPr lang="en-US" sz="2600" dirty="0" smtClean="0"/>
              <a:t>, </a:t>
            </a:r>
            <a:r>
              <a:rPr lang="en-US" sz="2600" dirty="0" err="1" smtClean="0"/>
              <a:t>maka</a:t>
            </a:r>
            <a:r>
              <a:rPr lang="en-US" sz="2600" dirty="0" smtClean="0"/>
              <a:t> </a:t>
            </a:r>
            <a:r>
              <a:rPr lang="en-US" sz="2600" i="1" dirty="0" smtClean="0"/>
              <a:t>M</a:t>
            </a:r>
            <a:r>
              <a:rPr lang="en-US" sz="2600" dirty="0" smtClean="0"/>
              <a:t> </a:t>
            </a:r>
            <a:r>
              <a:rPr lang="en-US" sz="2600" dirty="0" err="1" smtClean="0"/>
              <a:t>akan</a:t>
            </a:r>
            <a:r>
              <a:rPr lang="en-US" sz="2600" dirty="0" smtClean="0"/>
              <a:t> </a:t>
            </a:r>
            <a:r>
              <a:rPr lang="en-US" sz="2600" dirty="0" err="1" smtClean="0"/>
              <a:t>berhenti</a:t>
            </a:r>
            <a:r>
              <a:rPr lang="en-US" sz="2600" dirty="0" smtClean="0"/>
              <a:t>.</a:t>
            </a:r>
          </a:p>
          <a:p>
            <a:endParaRPr lang="en-US" sz="2600" dirty="0" smtClean="0"/>
          </a:p>
          <a:p>
            <a:r>
              <a:rPr lang="en-US" sz="2600" dirty="0" err="1" smtClean="0"/>
              <a:t>Sebaliknya</a:t>
            </a:r>
            <a:r>
              <a:rPr lang="en-US" sz="2600" dirty="0" smtClean="0"/>
              <a:t> </a:t>
            </a:r>
            <a:r>
              <a:rPr lang="en-US" sz="2600" dirty="0" err="1" smtClean="0"/>
              <a:t>bika</a:t>
            </a:r>
            <a:r>
              <a:rPr lang="en-US" sz="2600" dirty="0" smtClean="0"/>
              <a:t> </a:t>
            </a:r>
            <a:r>
              <a:rPr lang="en-US" sz="2600" i="1" dirty="0" smtClean="0"/>
              <a:t>string</a:t>
            </a:r>
            <a:r>
              <a:rPr lang="en-US" sz="2600" dirty="0" smtClean="0"/>
              <a:t> </a:t>
            </a:r>
            <a:r>
              <a:rPr lang="en-US" sz="2600" dirty="0" err="1" smtClean="0"/>
              <a:t>bukan</a:t>
            </a:r>
            <a:r>
              <a:rPr lang="en-US" sz="2600" dirty="0" smtClean="0"/>
              <a:t> </a:t>
            </a:r>
            <a:r>
              <a:rPr lang="en-US" sz="2600" dirty="0" err="1" smtClean="0"/>
              <a:t>anggota</a:t>
            </a:r>
            <a:r>
              <a:rPr lang="en-US" sz="2600" dirty="0" smtClean="0"/>
              <a:t> </a:t>
            </a:r>
            <a:r>
              <a:rPr lang="en-US" sz="2600" i="1" dirty="0" smtClean="0"/>
              <a:t>L</a:t>
            </a:r>
            <a:r>
              <a:rPr lang="en-US" sz="2600" dirty="0" smtClean="0"/>
              <a:t>, </a:t>
            </a:r>
            <a:r>
              <a:rPr lang="en-US" sz="2600" dirty="0" err="1" smtClean="0"/>
              <a:t>maka</a:t>
            </a:r>
            <a:r>
              <a:rPr lang="en-US" sz="2600" dirty="0" smtClean="0"/>
              <a:t> </a:t>
            </a:r>
            <a:r>
              <a:rPr lang="en-US" sz="2600" dirty="0" err="1" smtClean="0"/>
              <a:t>mesin</a:t>
            </a:r>
            <a:r>
              <a:rPr lang="en-US" sz="2600" dirty="0" smtClean="0"/>
              <a:t> Turing </a:t>
            </a:r>
            <a:r>
              <a:rPr lang="en-US" sz="2600" dirty="0" err="1" smtClean="0"/>
              <a:t>gagal</a:t>
            </a:r>
            <a:r>
              <a:rPr lang="en-US" sz="2600" dirty="0" smtClean="0"/>
              <a:t> </a:t>
            </a:r>
            <a:r>
              <a:rPr lang="en-US" sz="2600" dirty="0" err="1" smtClean="0"/>
              <a:t>mengenali</a:t>
            </a:r>
            <a:r>
              <a:rPr lang="en-US" sz="2600" dirty="0" smtClean="0"/>
              <a:t> (</a:t>
            </a:r>
            <a:r>
              <a:rPr lang="en-US" sz="2600" dirty="0" err="1" smtClean="0"/>
              <a:t>mesin</a:t>
            </a:r>
            <a:r>
              <a:rPr lang="en-US" sz="2600" dirty="0" smtClean="0"/>
              <a:t> Turing </a:t>
            </a: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dirty="0" err="1" smtClean="0"/>
              <a:t>akan</a:t>
            </a:r>
            <a:r>
              <a:rPr lang="en-US" sz="2600" dirty="0" smtClean="0"/>
              <a:t> </a:t>
            </a:r>
            <a:r>
              <a:rPr lang="en-US" sz="2600" dirty="0" err="1" smtClean="0"/>
              <a:t>berhenti</a:t>
            </a:r>
            <a:r>
              <a:rPr lang="en-US" sz="2600" dirty="0" smtClean="0"/>
              <a:t>).</a:t>
            </a:r>
          </a:p>
          <a:p>
            <a:endParaRPr lang="en-US" sz="2600" dirty="0" smtClean="0"/>
          </a:p>
          <a:p>
            <a:r>
              <a:rPr lang="en-US" sz="2600" dirty="0" err="1" smtClean="0"/>
              <a:t>Salah</a:t>
            </a:r>
            <a:r>
              <a:rPr lang="en-US" sz="2600" dirty="0" smtClean="0"/>
              <a:t> </a:t>
            </a:r>
            <a:r>
              <a:rPr lang="en-US" sz="2600" dirty="0" err="1" smtClean="0"/>
              <a:t>satu</a:t>
            </a:r>
            <a:r>
              <a:rPr lang="en-US" sz="2600" dirty="0" smtClean="0"/>
              <a:t> </a:t>
            </a:r>
            <a:r>
              <a:rPr lang="en-US" sz="2600" dirty="0" err="1" smtClean="0"/>
              <a:t>contoh</a:t>
            </a:r>
            <a:r>
              <a:rPr lang="en-US" sz="2600" dirty="0" smtClean="0"/>
              <a:t> </a:t>
            </a:r>
            <a:r>
              <a:rPr lang="en-US" sz="2600" dirty="0" err="1" smtClean="0"/>
              <a:t>kelas</a:t>
            </a:r>
            <a:r>
              <a:rPr lang="en-US" sz="2600" dirty="0" smtClean="0"/>
              <a:t> </a:t>
            </a:r>
            <a:r>
              <a:rPr lang="en-US" sz="2600" dirty="0" err="1" smtClean="0"/>
              <a:t>r.e</a:t>
            </a:r>
            <a:r>
              <a:rPr lang="en-US" sz="2600" dirty="0" smtClean="0"/>
              <a:t>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himpunan</a:t>
            </a:r>
            <a:r>
              <a:rPr lang="en-US" sz="2600" dirty="0" smtClean="0"/>
              <a:t> </a:t>
            </a:r>
            <a:r>
              <a:rPr lang="en-US" sz="2600" dirty="0" err="1" smtClean="0"/>
              <a:t>rekursif</a:t>
            </a:r>
            <a:r>
              <a:rPr lang="en-US" sz="2600" dirty="0" smtClean="0"/>
              <a:t>, yang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hal</a:t>
            </a:r>
            <a:r>
              <a:rPr lang="en-US" sz="2600" dirty="0" smtClean="0"/>
              <a:t> </a:t>
            </a:r>
            <a:r>
              <a:rPr lang="en-US" sz="2600" dirty="0" err="1" smtClean="0"/>
              <a:t>ini</a:t>
            </a:r>
            <a:r>
              <a:rPr lang="en-US" sz="2600" dirty="0" smtClean="0"/>
              <a:t> </a:t>
            </a:r>
            <a:r>
              <a:rPr lang="en-US" sz="2600" dirty="0" err="1" smtClean="0"/>
              <a:t>semua</a:t>
            </a:r>
            <a:r>
              <a:rPr lang="en-US" sz="2600" dirty="0" smtClean="0"/>
              <a:t> </a:t>
            </a:r>
            <a:r>
              <a:rPr lang="en-US" sz="2600" i="1" dirty="0" smtClean="0"/>
              <a:t>string</a:t>
            </a:r>
            <a:r>
              <a:rPr lang="en-US" sz="2600" dirty="0" smtClean="0"/>
              <a:t> yang </a:t>
            </a:r>
            <a:r>
              <a:rPr lang="en-US" sz="2600" dirty="0" err="1" smtClean="0"/>
              <a:t>menjadi</a:t>
            </a:r>
            <a:r>
              <a:rPr lang="en-US" sz="2600" dirty="0" smtClean="0"/>
              <a:t> </a:t>
            </a:r>
            <a:r>
              <a:rPr lang="en-US" sz="2600" dirty="0" err="1" smtClean="0"/>
              <a:t>anggotanya</a:t>
            </a:r>
            <a:r>
              <a:rPr lang="en-US" sz="2600" dirty="0" smtClean="0"/>
              <a:t> </a:t>
            </a:r>
            <a:r>
              <a:rPr lang="en-US" sz="2600" dirty="0" err="1" smtClean="0"/>
              <a:t>akan</a:t>
            </a:r>
            <a:r>
              <a:rPr lang="en-US" sz="2600" dirty="0" smtClean="0"/>
              <a:t> </a:t>
            </a:r>
            <a:r>
              <a:rPr lang="en-US" sz="2600" dirty="0" err="1" smtClean="0"/>
              <a:t>dikenali</a:t>
            </a:r>
            <a:r>
              <a:rPr lang="en-US" sz="2600" dirty="0" smtClean="0"/>
              <a:t> </a:t>
            </a:r>
            <a:r>
              <a:rPr lang="en-US" sz="2600" dirty="0" err="1" smtClean="0"/>
              <a:t>oleh</a:t>
            </a:r>
            <a:r>
              <a:rPr lang="en-US" sz="2600" dirty="0" smtClean="0"/>
              <a:t> </a:t>
            </a:r>
            <a:r>
              <a:rPr lang="en-US" sz="2600" dirty="0" err="1" smtClean="0"/>
              <a:t>sekurang-kurangnya</a:t>
            </a:r>
            <a:r>
              <a:rPr lang="en-US" sz="2600" dirty="0" smtClean="0"/>
              <a:t> </a:t>
            </a:r>
            <a:r>
              <a:rPr lang="en-US" sz="2600" dirty="0" err="1" smtClean="0"/>
              <a:t>satu</a:t>
            </a:r>
            <a:r>
              <a:rPr lang="en-US" sz="2600" dirty="0" smtClean="0"/>
              <a:t> </a:t>
            </a:r>
            <a:r>
              <a:rPr lang="en-US" sz="2600" dirty="0" err="1" smtClean="0"/>
              <a:t>mesin</a:t>
            </a:r>
            <a:r>
              <a:rPr lang="en-US" sz="2600" dirty="0" smtClean="0"/>
              <a:t> Turing. </a:t>
            </a:r>
          </a:p>
          <a:p>
            <a:endParaRPr lang="en-US" sz="2600" dirty="0" smtClean="0"/>
          </a:p>
          <a:p>
            <a:r>
              <a:rPr lang="en-US" sz="2600" dirty="0" err="1" smtClean="0"/>
              <a:t>Kelas</a:t>
            </a:r>
            <a:r>
              <a:rPr lang="en-US" sz="2600" dirty="0" smtClean="0"/>
              <a:t> </a:t>
            </a:r>
            <a:r>
              <a:rPr lang="en-US" sz="2600" dirty="0" err="1" smtClean="0"/>
              <a:t>himpunan</a:t>
            </a:r>
            <a:r>
              <a:rPr lang="en-US" sz="2600" dirty="0" smtClean="0"/>
              <a:t> </a:t>
            </a:r>
            <a:r>
              <a:rPr lang="en-US" sz="2600" dirty="0" err="1" smtClean="0"/>
              <a:t>rekursif</a:t>
            </a:r>
            <a:r>
              <a:rPr lang="en-US" sz="2600" dirty="0" smtClean="0"/>
              <a:t> </a:t>
            </a:r>
            <a:r>
              <a:rPr lang="en-US" sz="2600" dirty="0" err="1" smtClean="0"/>
              <a:t>merupakan</a:t>
            </a:r>
            <a:r>
              <a:rPr lang="en-US" sz="2600" dirty="0" smtClean="0"/>
              <a:t> </a:t>
            </a:r>
            <a:r>
              <a:rPr lang="en-US" sz="2600" i="1" dirty="0" smtClean="0"/>
              <a:t>proper</a:t>
            </a:r>
            <a:r>
              <a:rPr lang="en-US" sz="2600" dirty="0" smtClean="0"/>
              <a:t> </a:t>
            </a:r>
            <a:r>
              <a:rPr lang="en-US" sz="2600" dirty="0" err="1" smtClean="0"/>
              <a:t>subkelas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kelas</a:t>
            </a:r>
            <a:r>
              <a:rPr lang="en-US" sz="2600" dirty="0" smtClean="0"/>
              <a:t> </a:t>
            </a:r>
            <a:r>
              <a:rPr lang="en-US" sz="2600" dirty="0" err="1" smtClean="0"/>
              <a:t>r.e</a:t>
            </a:r>
            <a:r>
              <a:rPr lang="en-US" sz="2600" dirty="0" smtClean="0"/>
              <a:t>.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382000" cy="56388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pita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dibaca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Turing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menirukan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i="1" dirty="0" smtClean="0"/>
              <a:t>Finite State Automata</a:t>
            </a:r>
            <a:r>
              <a:rPr lang="en-US" dirty="0" smtClean="0"/>
              <a:t>  (FSA)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i="1" dirty="0" smtClean="0"/>
              <a:t>Push Down Automata </a:t>
            </a:r>
            <a:r>
              <a:rPr lang="en-US" dirty="0" smtClean="0"/>
              <a:t>(PDA).</a:t>
            </a:r>
          </a:p>
          <a:p>
            <a:endParaRPr lang="en-US" dirty="0" smtClean="0"/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kemampuannya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Turing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mengenali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formal yang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regular (</a:t>
            </a:r>
            <a:r>
              <a:rPr lang="en-US" dirty="0" err="1" smtClean="0"/>
              <a:t>bahasa</a:t>
            </a:r>
            <a:r>
              <a:rPr lang="en-US" dirty="0" smtClean="0"/>
              <a:t> yang </a:t>
            </a:r>
            <a:r>
              <a:rPr lang="en-US" dirty="0" err="1" smtClean="0"/>
              <a:t>dikenali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FSA),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(</a:t>
            </a:r>
            <a:r>
              <a:rPr lang="en-US" dirty="0" err="1" smtClean="0"/>
              <a:t>bahasa</a:t>
            </a:r>
            <a:r>
              <a:rPr lang="en-US" dirty="0" smtClean="0"/>
              <a:t> yang </a:t>
            </a:r>
            <a:r>
              <a:rPr lang="en-US" dirty="0" err="1" smtClean="0"/>
              <a:t>dikenali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PDA).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formal yang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pengenal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yang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kela</a:t>
            </a:r>
            <a:r>
              <a:rPr lang="en-US" dirty="0" smtClean="0"/>
              <a:t> </a:t>
            </a:r>
            <a:r>
              <a:rPr lang="en-US" dirty="0" err="1" smtClean="0"/>
              <a:t>r.e</a:t>
            </a:r>
            <a:r>
              <a:rPr lang="en-US" dirty="0" smtClean="0"/>
              <a:t>, </a:t>
            </a:r>
            <a:r>
              <a:rPr lang="en-US" dirty="0" err="1" smtClean="0"/>
              <a:t>mesin</a:t>
            </a:r>
            <a:r>
              <a:rPr lang="en-US" dirty="0" smtClean="0"/>
              <a:t> Turing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1.  </a:t>
            </a:r>
            <a:r>
              <a:rPr lang="en-US" dirty="0" err="1" smtClean="0"/>
              <a:t>Menyalin</a:t>
            </a:r>
            <a:r>
              <a:rPr lang="en-US" dirty="0" smtClean="0"/>
              <a:t> (</a:t>
            </a:r>
            <a:r>
              <a:rPr lang="en-US" i="1" dirty="0" smtClean="0"/>
              <a:t>copy</a:t>
            </a:r>
            <a:r>
              <a:rPr lang="en-US" dirty="0" smtClean="0"/>
              <a:t>) </a:t>
            </a:r>
            <a:r>
              <a:rPr lang="en-US" dirty="0" err="1" smtClean="0"/>
              <a:t>simbol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2. </a:t>
            </a:r>
            <a:r>
              <a:rPr lang="en-US" dirty="0" err="1" smtClean="0"/>
              <a:t>Penghitung</a:t>
            </a:r>
            <a:r>
              <a:rPr lang="en-US" dirty="0" smtClean="0"/>
              <a:t> </a:t>
            </a:r>
            <a:r>
              <a:rPr lang="en-US" dirty="0" err="1" smtClean="0"/>
              <a:t>fungsi-fungsi</a:t>
            </a:r>
            <a:r>
              <a:rPr lang="en-US" dirty="0" smtClean="0"/>
              <a:t> </a:t>
            </a:r>
            <a:r>
              <a:rPr lang="en-US" i="1" dirty="0" smtClean="0"/>
              <a:t>integer</a:t>
            </a:r>
          </a:p>
          <a:p>
            <a:pPr>
              <a:buNone/>
            </a:pPr>
            <a:r>
              <a:rPr lang="en-US" dirty="0" smtClean="0"/>
              <a:t>	3. </a:t>
            </a:r>
            <a:r>
              <a:rPr lang="en-US" dirty="0" err="1" smtClean="0"/>
              <a:t>Mengeksekusi</a:t>
            </a:r>
            <a:r>
              <a:rPr lang="en-US" dirty="0" smtClean="0"/>
              <a:t> </a:t>
            </a:r>
            <a:r>
              <a:rPr lang="en-US" dirty="0" err="1" smtClean="0"/>
              <a:t>prosedur</a:t>
            </a:r>
            <a:r>
              <a:rPr lang="en-US" dirty="0" smtClean="0"/>
              <a:t> (</a:t>
            </a:r>
            <a:r>
              <a:rPr lang="en-US" i="1" dirty="0" smtClean="0"/>
              <a:t>subroutine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Mesin</a:t>
            </a:r>
            <a:r>
              <a:rPr lang="en-US" dirty="0" smtClean="0"/>
              <a:t> Turing </a:t>
            </a:r>
            <a:r>
              <a:rPr lang="en-US" dirty="0" err="1" smtClean="0"/>
              <a:t>Penyalin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pengenal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1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terlihat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CARI X (</a:t>
            </a:r>
            <a:r>
              <a:rPr lang="en-US" sz="2400" dirty="0" err="1" smtClean="0"/>
              <a:t>pencarian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pita)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mendasar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penanganan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penyalinan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Kita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merancang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menyalin</a:t>
            </a:r>
            <a:r>
              <a:rPr lang="en-US" sz="2400" dirty="0" smtClean="0"/>
              <a:t> </a:t>
            </a:r>
            <a:r>
              <a:rPr lang="en-US" sz="2400" i="1" dirty="0" smtClean="0"/>
              <a:t>string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terletak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i="1" dirty="0" smtClean="0"/>
              <a:t>P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Q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ditandai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i="1" dirty="0" smtClean="0"/>
              <a:t>q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penyalinan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 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disalin</a:t>
            </a:r>
            <a:r>
              <a:rPr lang="en-US" sz="2400" dirty="0" smtClean="0"/>
              <a:t> </a:t>
            </a:r>
            <a:r>
              <a:rPr lang="en-US" sz="2400" dirty="0" err="1" smtClean="0"/>
              <a:t>ditandai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khusus</a:t>
            </a: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err="1" smtClean="0"/>
              <a:t>Gerakkan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</a:t>
            </a:r>
            <a:r>
              <a:rPr lang="en-US" sz="2400" dirty="0" err="1" smtClean="0"/>
              <a:t>hingga</a:t>
            </a:r>
            <a:r>
              <a:rPr lang="en-US" sz="2400" dirty="0" smtClean="0"/>
              <a:t> </a:t>
            </a:r>
            <a:r>
              <a:rPr lang="en-US" sz="2400" dirty="0" err="1" smtClean="0"/>
              <a:t>dijumpai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dirty="0" err="1" smtClean="0"/>
              <a:t>penyalinan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tepat</a:t>
            </a:r>
            <a:r>
              <a:rPr lang="en-US" sz="24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Tuliskan</a:t>
            </a:r>
            <a:r>
              <a:rPr lang="en-US" sz="2400" dirty="0" smtClean="0"/>
              <a:t> 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disalin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Gerakkan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dijumpai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khusus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Ganti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khusus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semula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8288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P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2860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7432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2004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6576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…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1148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Q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720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0292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M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5486400" y="13716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486400" y="18288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715000" y="14478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51" name="Freeform 50"/>
          <p:cNvSpPr/>
          <p:nvPr/>
        </p:nvSpPr>
        <p:spPr>
          <a:xfrm>
            <a:off x="3124200" y="228600"/>
            <a:ext cx="2819400" cy="625642"/>
          </a:xfrm>
          <a:custGeom>
            <a:avLst/>
            <a:gdLst>
              <a:gd name="connsiteX0" fmla="*/ 0 w 3048000"/>
              <a:gd name="connsiteY0" fmla="*/ 609600 h 625642"/>
              <a:gd name="connsiteX1" fmla="*/ 16042 w 3048000"/>
              <a:gd name="connsiteY1" fmla="*/ 561474 h 625642"/>
              <a:gd name="connsiteX2" fmla="*/ 80211 w 3048000"/>
              <a:gd name="connsiteY2" fmla="*/ 513348 h 625642"/>
              <a:gd name="connsiteX3" fmla="*/ 176463 w 3048000"/>
              <a:gd name="connsiteY3" fmla="*/ 465221 h 625642"/>
              <a:gd name="connsiteX4" fmla="*/ 256674 w 3048000"/>
              <a:gd name="connsiteY4" fmla="*/ 401053 h 625642"/>
              <a:gd name="connsiteX5" fmla="*/ 368969 w 3048000"/>
              <a:gd name="connsiteY5" fmla="*/ 352927 h 625642"/>
              <a:gd name="connsiteX6" fmla="*/ 513348 w 3048000"/>
              <a:gd name="connsiteY6" fmla="*/ 272716 h 625642"/>
              <a:gd name="connsiteX7" fmla="*/ 545432 w 3048000"/>
              <a:gd name="connsiteY7" fmla="*/ 224590 h 625642"/>
              <a:gd name="connsiteX8" fmla="*/ 641684 w 3048000"/>
              <a:gd name="connsiteY8" fmla="*/ 176464 h 625642"/>
              <a:gd name="connsiteX9" fmla="*/ 721895 w 3048000"/>
              <a:gd name="connsiteY9" fmla="*/ 160421 h 625642"/>
              <a:gd name="connsiteX10" fmla="*/ 770021 w 3048000"/>
              <a:gd name="connsiteY10" fmla="*/ 144379 h 625642"/>
              <a:gd name="connsiteX11" fmla="*/ 866274 w 3048000"/>
              <a:gd name="connsiteY11" fmla="*/ 128337 h 625642"/>
              <a:gd name="connsiteX12" fmla="*/ 978569 w 3048000"/>
              <a:gd name="connsiteY12" fmla="*/ 96253 h 625642"/>
              <a:gd name="connsiteX13" fmla="*/ 1058779 w 3048000"/>
              <a:gd name="connsiteY13" fmla="*/ 80211 h 625642"/>
              <a:gd name="connsiteX14" fmla="*/ 1155032 w 3048000"/>
              <a:gd name="connsiteY14" fmla="*/ 48127 h 625642"/>
              <a:gd name="connsiteX15" fmla="*/ 1203158 w 3048000"/>
              <a:gd name="connsiteY15" fmla="*/ 32085 h 625642"/>
              <a:gd name="connsiteX16" fmla="*/ 1507958 w 3048000"/>
              <a:gd name="connsiteY16" fmla="*/ 0 h 625642"/>
              <a:gd name="connsiteX17" fmla="*/ 2181727 w 3048000"/>
              <a:gd name="connsiteY17" fmla="*/ 16042 h 625642"/>
              <a:gd name="connsiteX18" fmla="*/ 2245895 w 3048000"/>
              <a:gd name="connsiteY18" fmla="*/ 32085 h 625642"/>
              <a:gd name="connsiteX19" fmla="*/ 2390274 w 3048000"/>
              <a:gd name="connsiteY19" fmla="*/ 48127 h 625642"/>
              <a:gd name="connsiteX20" fmla="*/ 2566737 w 3048000"/>
              <a:gd name="connsiteY20" fmla="*/ 80211 h 625642"/>
              <a:gd name="connsiteX21" fmla="*/ 2695074 w 3048000"/>
              <a:gd name="connsiteY21" fmla="*/ 112295 h 625642"/>
              <a:gd name="connsiteX22" fmla="*/ 2743200 w 3048000"/>
              <a:gd name="connsiteY22" fmla="*/ 176464 h 625642"/>
              <a:gd name="connsiteX23" fmla="*/ 2791327 w 3048000"/>
              <a:gd name="connsiteY23" fmla="*/ 192506 h 625642"/>
              <a:gd name="connsiteX24" fmla="*/ 2855495 w 3048000"/>
              <a:gd name="connsiteY24" fmla="*/ 256674 h 625642"/>
              <a:gd name="connsiteX25" fmla="*/ 2919663 w 3048000"/>
              <a:gd name="connsiteY25" fmla="*/ 352927 h 625642"/>
              <a:gd name="connsiteX26" fmla="*/ 2951748 w 3048000"/>
              <a:gd name="connsiteY26" fmla="*/ 401053 h 625642"/>
              <a:gd name="connsiteX27" fmla="*/ 2983832 w 3048000"/>
              <a:gd name="connsiteY27" fmla="*/ 497306 h 625642"/>
              <a:gd name="connsiteX28" fmla="*/ 3015916 w 3048000"/>
              <a:gd name="connsiteY28" fmla="*/ 545432 h 625642"/>
              <a:gd name="connsiteX29" fmla="*/ 3031958 w 3048000"/>
              <a:gd name="connsiteY29" fmla="*/ 593558 h 625642"/>
              <a:gd name="connsiteX30" fmla="*/ 3048000 w 3048000"/>
              <a:gd name="connsiteY30" fmla="*/ 625642 h 62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048000" h="625642">
                <a:moveTo>
                  <a:pt x="0" y="609600"/>
                </a:moveTo>
                <a:cubicBezTo>
                  <a:pt x="5347" y="593558"/>
                  <a:pt x="5217" y="574464"/>
                  <a:pt x="16042" y="561474"/>
                </a:cubicBezTo>
                <a:cubicBezTo>
                  <a:pt x="33159" y="540934"/>
                  <a:pt x="58454" y="528888"/>
                  <a:pt x="80211" y="513348"/>
                </a:cubicBezTo>
                <a:cubicBezTo>
                  <a:pt x="134633" y="474476"/>
                  <a:pt x="116865" y="485088"/>
                  <a:pt x="176463" y="465221"/>
                </a:cubicBezTo>
                <a:cubicBezTo>
                  <a:pt x="206305" y="435380"/>
                  <a:pt x="216202" y="421289"/>
                  <a:pt x="256674" y="401053"/>
                </a:cubicBezTo>
                <a:cubicBezTo>
                  <a:pt x="389433" y="334673"/>
                  <a:pt x="202069" y="453067"/>
                  <a:pt x="368969" y="352927"/>
                </a:cubicBezTo>
                <a:cubicBezTo>
                  <a:pt x="506874" y="270184"/>
                  <a:pt x="416543" y="304984"/>
                  <a:pt x="513348" y="272716"/>
                </a:cubicBezTo>
                <a:cubicBezTo>
                  <a:pt x="524043" y="256674"/>
                  <a:pt x="531799" y="238223"/>
                  <a:pt x="545432" y="224590"/>
                </a:cubicBezTo>
                <a:cubicBezTo>
                  <a:pt x="571571" y="198451"/>
                  <a:pt x="606891" y="185163"/>
                  <a:pt x="641684" y="176464"/>
                </a:cubicBezTo>
                <a:cubicBezTo>
                  <a:pt x="668136" y="169851"/>
                  <a:pt x="695443" y="167034"/>
                  <a:pt x="721895" y="160421"/>
                </a:cubicBezTo>
                <a:cubicBezTo>
                  <a:pt x="738300" y="156320"/>
                  <a:pt x="753514" y="148047"/>
                  <a:pt x="770021" y="144379"/>
                </a:cubicBezTo>
                <a:cubicBezTo>
                  <a:pt x="801773" y="137323"/>
                  <a:pt x="834379" y="134716"/>
                  <a:pt x="866274" y="128337"/>
                </a:cubicBezTo>
                <a:cubicBezTo>
                  <a:pt x="1016297" y="98333"/>
                  <a:pt x="856259" y="126830"/>
                  <a:pt x="978569" y="96253"/>
                </a:cubicBezTo>
                <a:cubicBezTo>
                  <a:pt x="1005021" y="89640"/>
                  <a:pt x="1032474" y="87385"/>
                  <a:pt x="1058779" y="80211"/>
                </a:cubicBezTo>
                <a:cubicBezTo>
                  <a:pt x="1091407" y="71312"/>
                  <a:pt x="1122948" y="58822"/>
                  <a:pt x="1155032" y="48127"/>
                </a:cubicBezTo>
                <a:cubicBezTo>
                  <a:pt x="1171074" y="42780"/>
                  <a:pt x="1186352" y="33952"/>
                  <a:pt x="1203158" y="32085"/>
                </a:cubicBezTo>
                <a:cubicBezTo>
                  <a:pt x="1400949" y="10107"/>
                  <a:pt x="1299355" y="20860"/>
                  <a:pt x="1507958" y="0"/>
                </a:cubicBezTo>
                <a:lnTo>
                  <a:pt x="2181727" y="16042"/>
                </a:lnTo>
                <a:cubicBezTo>
                  <a:pt x="2203754" y="17000"/>
                  <a:pt x="2224104" y="28732"/>
                  <a:pt x="2245895" y="32085"/>
                </a:cubicBezTo>
                <a:cubicBezTo>
                  <a:pt x="2293754" y="39448"/>
                  <a:pt x="2342148" y="42780"/>
                  <a:pt x="2390274" y="48127"/>
                </a:cubicBezTo>
                <a:cubicBezTo>
                  <a:pt x="2488447" y="80851"/>
                  <a:pt x="2398299" y="54298"/>
                  <a:pt x="2566737" y="80211"/>
                </a:cubicBezTo>
                <a:cubicBezTo>
                  <a:pt x="2638641" y="91273"/>
                  <a:pt x="2636516" y="92776"/>
                  <a:pt x="2695074" y="112295"/>
                </a:cubicBezTo>
                <a:cubicBezTo>
                  <a:pt x="2711116" y="133685"/>
                  <a:pt x="2722660" y="159347"/>
                  <a:pt x="2743200" y="176464"/>
                </a:cubicBezTo>
                <a:cubicBezTo>
                  <a:pt x="2756191" y="187290"/>
                  <a:pt x="2777567" y="182677"/>
                  <a:pt x="2791327" y="192506"/>
                </a:cubicBezTo>
                <a:cubicBezTo>
                  <a:pt x="2815942" y="210088"/>
                  <a:pt x="2836599" y="233053"/>
                  <a:pt x="2855495" y="256674"/>
                </a:cubicBezTo>
                <a:cubicBezTo>
                  <a:pt x="2879583" y="286785"/>
                  <a:pt x="2898273" y="320843"/>
                  <a:pt x="2919663" y="352927"/>
                </a:cubicBezTo>
                <a:lnTo>
                  <a:pt x="2951748" y="401053"/>
                </a:lnTo>
                <a:cubicBezTo>
                  <a:pt x="2962443" y="433137"/>
                  <a:pt x="2965072" y="469166"/>
                  <a:pt x="2983832" y="497306"/>
                </a:cubicBezTo>
                <a:cubicBezTo>
                  <a:pt x="2994527" y="513348"/>
                  <a:pt x="3007294" y="528187"/>
                  <a:pt x="3015916" y="545432"/>
                </a:cubicBezTo>
                <a:cubicBezTo>
                  <a:pt x="3023478" y="560557"/>
                  <a:pt x="3025678" y="577858"/>
                  <a:pt x="3031958" y="593558"/>
                </a:cubicBezTo>
                <a:cubicBezTo>
                  <a:pt x="3036399" y="604660"/>
                  <a:pt x="3042653" y="614947"/>
                  <a:pt x="3048000" y="625642"/>
                </a:cubicBezTo>
              </a:path>
            </a:pathLst>
          </a:cu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Left Brace 51"/>
          <p:cNvSpPr/>
          <p:nvPr/>
        </p:nvSpPr>
        <p:spPr>
          <a:xfrm rot="5400000">
            <a:off x="3048000" y="228600"/>
            <a:ext cx="304800" cy="16764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Left Brace 52"/>
          <p:cNvSpPr/>
          <p:nvPr/>
        </p:nvSpPr>
        <p:spPr>
          <a:xfrm rot="5400000">
            <a:off x="5715000" y="228600"/>
            <a:ext cx="304800" cy="16764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686800" cy="6629400"/>
          </a:xfrm>
        </p:spPr>
        <p:txBody>
          <a:bodyPr/>
          <a:lstStyle/>
          <a:p>
            <a:pPr>
              <a:buNone/>
            </a:pP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pergerakan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Turing: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Longkap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P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0)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, ,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Tandai</a:t>
            </a:r>
            <a:r>
              <a:rPr lang="en-US" sz="2400" dirty="0" smtClean="0">
                <a:sym typeface="Symbol"/>
              </a:rPr>
              <a:t> 0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*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, *,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Longkap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kanan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simbol-simbol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selain</a:t>
            </a:r>
            <a:r>
              <a:rPr lang="en-US" sz="2400" dirty="0" smtClean="0">
                <a:sym typeface="Symbol"/>
              </a:rPr>
              <a:t> M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4</a:t>
            </a:r>
            <a:r>
              <a:rPr lang="en-US" sz="2400" dirty="0" smtClean="0">
                <a:sym typeface="Symbol"/>
              </a:rPr>
              <a:t>, 0,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Ganti</a:t>
            </a:r>
            <a:r>
              <a:rPr lang="en-US" sz="2400" dirty="0" smtClean="0">
                <a:sym typeface="Symbol"/>
              </a:rPr>
              <a:t> ‘M’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0 yang </a:t>
            </a:r>
            <a:r>
              <a:rPr lang="en-US" sz="2400" dirty="0" err="1" smtClean="0">
                <a:sym typeface="Symbol"/>
              </a:rPr>
              <a:t>sedang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disalin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4</a:t>
            </a:r>
            <a:r>
              <a:rPr lang="en-US" sz="2400" dirty="0" smtClean="0">
                <a:sym typeface="Symbol"/>
              </a:rPr>
              <a:t>, *)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5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Tulis</a:t>
            </a:r>
            <a:r>
              <a:rPr lang="en-US" sz="2400" dirty="0" smtClean="0">
                <a:sym typeface="Symbol"/>
              </a:rPr>
              <a:t> ‘M’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posisi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baru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5</a:t>
            </a:r>
            <a:r>
              <a:rPr lang="en-US" sz="2400" dirty="0" smtClean="0">
                <a:sym typeface="Symbol"/>
              </a:rPr>
              <a:t>, *)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5</a:t>
            </a:r>
            <a:r>
              <a:rPr lang="en-US" sz="2400" dirty="0" smtClean="0">
                <a:sym typeface="Symbol"/>
              </a:rPr>
              <a:t>, *,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Longkap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kiri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selain</a:t>
            </a:r>
            <a:r>
              <a:rPr lang="en-US" sz="2400" dirty="0" smtClean="0">
                <a:sym typeface="Symbol"/>
              </a:rPr>
              <a:t> 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5</a:t>
            </a:r>
            <a:r>
              <a:rPr lang="en-US" sz="2400" dirty="0" smtClean="0">
                <a:sym typeface="Symbol"/>
              </a:rPr>
              <a:t>, )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0,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kembalikan</a:t>
            </a:r>
            <a:r>
              <a:rPr lang="en-US" sz="2400" dirty="0" smtClean="0">
                <a:sym typeface="Symbol"/>
              </a:rPr>
              <a:t>  </a:t>
            </a:r>
            <a:r>
              <a:rPr lang="en-US" sz="2400" dirty="0" err="1" smtClean="0">
                <a:sym typeface="Symbol"/>
              </a:rPr>
              <a:t>menjadi</a:t>
            </a:r>
            <a:r>
              <a:rPr lang="en-US" sz="2400" dirty="0" smtClean="0">
                <a:sym typeface="Symbol"/>
              </a:rPr>
              <a:t> 0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1)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6</a:t>
            </a:r>
            <a:r>
              <a:rPr lang="en-US" sz="2400" dirty="0" smtClean="0">
                <a:sym typeface="Symbol"/>
              </a:rPr>
              <a:t>, ,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Tandai</a:t>
            </a:r>
            <a:r>
              <a:rPr lang="en-US" sz="2400" dirty="0" smtClean="0">
                <a:sym typeface="Symbol"/>
              </a:rPr>
              <a:t> 1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6</a:t>
            </a:r>
            <a:r>
              <a:rPr lang="en-US" sz="2400" dirty="0" smtClean="0">
                <a:sym typeface="Symbol"/>
              </a:rPr>
              <a:t>, *)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6</a:t>
            </a:r>
            <a:r>
              <a:rPr lang="en-US" sz="2400" dirty="0" smtClean="0">
                <a:sym typeface="Symbol"/>
              </a:rPr>
              <a:t>, *,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Longkap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kanan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selain</a:t>
            </a:r>
            <a:r>
              <a:rPr lang="en-US" sz="2400" dirty="0" smtClean="0">
                <a:sym typeface="Symbol"/>
              </a:rPr>
              <a:t> M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6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7</a:t>
            </a:r>
            <a:r>
              <a:rPr lang="en-US" sz="2400" dirty="0" smtClean="0">
                <a:sym typeface="Symbol"/>
              </a:rPr>
              <a:t>, 1,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Ganti</a:t>
            </a:r>
            <a:r>
              <a:rPr lang="en-US" sz="2400" dirty="0" smtClean="0">
                <a:sym typeface="Symbol"/>
              </a:rPr>
              <a:t> M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1 yang </a:t>
            </a:r>
            <a:r>
              <a:rPr lang="en-US" sz="2400" dirty="0" err="1" smtClean="0">
                <a:sym typeface="Symbol"/>
              </a:rPr>
              <a:t>sedang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disalin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7</a:t>
            </a:r>
            <a:r>
              <a:rPr lang="en-US" sz="2400" dirty="0" smtClean="0">
                <a:sym typeface="Symbol"/>
              </a:rPr>
              <a:t>, *)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8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Tulis</a:t>
            </a:r>
            <a:r>
              <a:rPr lang="en-US" sz="2400" dirty="0" smtClean="0">
                <a:sym typeface="Symbol"/>
              </a:rPr>
              <a:t> M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posisi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baru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8</a:t>
            </a:r>
            <a:r>
              <a:rPr lang="en-US" sz="2400" dirty="0" smtClean="0">
                <a:sym typeface="Symbol"/>
              </a:rPr>
              <a:t>, *)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8</a:t>
            </a:r>
            <a:r>
              <a:rPr lang="en-US" sz="2400" dirty="0" smtClean="0">
                <a:sym typeface="Symbol"/>
              </a:rPr>
              <a:t>, *,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Longkap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kiri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selain</a:t>
            </a:r>
            <a:r>
              <a:rPr lang="en-US" sz="2400" dirty="0" smtClean="0">
                <a:sym typeface="Symbol"/>
              </a:rPr>
              <a:t> 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8</a:t>
            </a:r>
            <a:r>
              <a:rPr lang="en-US" sz="2400" dirty="0" smtClean="0">
                <a:sym typeface="Symbol"/>
              </a:rPr>
              <a:t>, )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1,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	</a:t>
            </a:r>
            <a:r>
              <a:rPr lang="en-US" sz="2400" dirty="0" err="1" smtClean="0">
                <a:sym typeface="Symbol"/>
              </a:rPr>
              <a:t>Kembalikan</a:t>
            </a:r>
            <a:r>
              <a:rPr lang="en-US" sz="2400" dirty="0" smtClean="0">
                <a:sym typeface="Symbol"/>
              </a:rPr>
              <a:t>  </a:t>
            </a:r>
            <a:r>
              <a:rPr lang="en-US" sz="2400" dirty="0" err="1" smtClean="0">
                <a:sym typeface="Symbol"/>
              </a:rPr>
              <a:t>menjadi</a:t>
            </a:r>
            <a:r>
              <a:rPr lang="en-US" sz="2400" dirty="0" smtClean="0">
                <a:sym typeface="Symbol"/>
              </a:rPr>
              <a:t> 1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9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	Q </a:t>
            </a:r>
            <a:r>
              <a:rPr lang="en-US" sz="2400" dirty="0" err="1" smtClean="0">
                <a:sym typeface="Symbol"/>
              </a:rPr>
              <a:t>menandakan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akhir</a:t>
            </a:r>
            <a:r>
              <a:rPr lang="en-US" sz="2400" dirty="0" smtClean="0">
                <a:sym typeface="Symbol"/>
              </a:rPr>
              <a:t> data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3581400"/>
            <a:ext cx="891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914400"/>
            <a:ext cx="891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Mesin</a:t>
            </a:r>
            <a:r>
              <a:rPr lang="en-US" dirty="0" smtClean="0"/>
              <a:t> Turing </a:t>
            </a:r>
            <a:r>
              <a:rPr lang="en-US" dirty="0" err="1" smtClean="0"/>
              <a:t>Penghitung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Bulat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dipandang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[</a:t>
            </a:r>
            <a:r>
              <a:rPr lang="en-US" sz="2400" dirty="0" err="1" smtClean="0"/>
              <a:t>enghitung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bulat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bulat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penghitungan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dibuat</a:t>
            </a:r>
            <a:r>
              <a:rPr lang="en-US" sz="2400" dirty="0" smtClean="0"/>
              <a:t> </a:t>
            </a:r>
            <a:r>
              <a:rPr lang="en-US" sz="2400" dirty="0" err="1" smtClean="0"/>
              <a:t>konvensi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 marL="625475" indent="-625475">
              <a:buNone/>
            </a:pPr>
            <a:r>
              <a:rPr lang="en-US" sz="2400" dirty="0" smtClean="0"/>
              <a:t>     1. </a:t>
            </a:r>
            <a:r>
              <a:rPr lang="en-US" sz="2400" i="1" dirty="0" smtClean="0"/>
              <a:t>Integer</a:t>
            </a:r>
            <a:r>
              <a:rPr lang="en-US" sz="2400" dirty="0" smtClean="0"/>
              <a:t> </a:t>
            </a:r>
            <a:r>
              <a:rPr lang="en-US" sz="2400" dirty="0" err="1" smtClean="0"/>
              <a:t>bernilai</a:t>
            </a:r>
            <a:r>
              <a:rPr lang="en-US" sz="2400" dirty="0" smtClean="0"/>
              <a:t> </a:t>
            </a:r>
            <a:r>
              <a:rPr lang="en-US" sz="2400" i="1" dirty="0" smtClean="0"/>
              <a:t>k </a:t>
            </a:r>
            <a:r>
              <a:rPr lang="en-US" sz="2400" dirty="0" err="1" smtClean="0"/>
              <a:t>direpresentasikan</a:t>
            </a:r>
            <a:r>
              <a:rPr lang="en-US" sz="2400" dirty="0" smtClean="0"/>
              <a:t> </a:t>
            </a:r>
            <a:r>
              <a:rPr lang="en-US" sz="2400" dirty="0" err="1" smtClean="0"/>
              <a:t>sebgai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k</a:t>
            </a:r>
            <a:r>
              <a:rPr lang="en-US" sz="2400" dirty="0" smtClean="0"/>
              <a:t> (</a:t>
            </a:r>
            <a:r>
              <a:rPr lang="en-US" sz="2400" i="1" dirty="0" smtClean="0"/>
              <a:t>string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“0” </a:t>
            </a:r>
            <a:r>
              <a:rPr lang="en-US" sz="2400" dirty="0" err="1" smtClean="0"/>
              <a:t>sebanyak</a:t>
            </a:r>
            <a:r>
              <a:rPr lang="en-US" sz="2400" dirty="0" smtClean="0"/>
              <a:t> </a:t>
            </a:r>
            <a:r>
              <a:rPr lang="en-US" sz="2400" i="1" dirty="0" smtClean="0"/>
              <a:t>k</a:t>
            </a:r>
            <a:r>
              <a:rPr lang="en-US" sz="2400" dirty="0" smtClean="0"/>
              <a:t> kali)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.</a:t>
            </a:r>
          </a:p>
          <a:p>
            <a:pPr marL="625475" indent="-625475">
              <a:buNone/>
            </a:pPr>
            <a:r>
              <a:rPr lang="en-US" sz="2400" dirty="0" smtClean="0"/>
              <a:t>     2.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argumen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input (</a:t>
            </a:r>
            <a:r>
              <a:rPr lang="en-US" sz="2400" i="1" dirty="0" smtClean="0"/>
              <a:t>i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i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…, </a:t>
            </a:r>
            <a:r>
              <a:rPr lang="en-US" sz="2400" i="1" dirty="0" err="1" smtClean="0"/>
              <a:t>i</a:t>
            </a:r>
            <a:r>
              <a:rPr lang="en-US" sz="2400" i="1" baseline="-25000" dirty="0" err="1" smtClean="0"/>
              <a:t>m</a:t>
            </a:r>
            <a:r>
              <a:rPr lang="en-US" sz="2400" dirty="0" smtClean="0"/>
              <a:t>),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bulat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dituliskan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</a:t>
            </a:r>
            <a:r>
              <a:rPr lang="en-US" sz="2400" dirty="0" err="1" smtClean="0"/>
              <a:t>dibatasi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“1”, </a:t>
            </a:r>
            <a:r>
              <a:rPr lang="en-US" sz="2400" dirty="0" err="1" smtClean="0"/>
              <a:t>dituliskan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i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10</a:t>
            </a:r>
            <a:r>
              <a:rPr lang="en-US" sz="2400" i="1" baseline="30000" dirty="0" smtClean="0"/>
              <a:t>i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1…10</a:t>
            </a:r>
            <a:r>
              <a:rPr lang="en-US" sz="2400" i="1" baseline="30000" dirty="0" smtClean="0"/>
              <a:t>im  </a:t>
            </a:r>
          </a:p>
          <a:p>
            <a:pPr marL="625475" indent="-625475">
              <a:buNone/>
            </a:pPr>
            <a:r>
              <a:rPr lang="en-US" sz="2400" dirty="0" smtClean="0"/>
              <a:t>     3.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penghitungan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(</a:t>
            </a:r>
            <a:r>
              <a:rPr lang="en-US" sz="2400" dirty="0" err="1" smtClean="0"/>
              <a:t>berupa</a:t>
            </a:r>
            <a:r>
              <a:rPr lang="en-US" sz="2400" dirty="0" smtClean="0"/>
              <a:t> </a:t>
            </a:r>
            <a:r>
              <a:rPr lang="en-US" sz="2400" i="1" dirty="0" smtClean="0"/>
              <a:t>integer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)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dituliskan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p</a:t>
            </a:r>
            <a:r>
              <a:rPr lang="en-US" sz="2400" dirty="0" smtClean="0"/>
              <a:t>.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contoh</a:t>
            </a:r>
            <a:r>
              <a:rPr lang="en-US" sz="2400" dirty="0" smtClean="0"/>
              <a:t>, </a:t>
            </a:r>
            <a:r>
              <a:rPr lang="en-US" sz="2400" dirty="0" err="1" smtClean="0"/>
              <a:t>argumen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f(3, 7, 5)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	00010000000100000 </a:t>
            </a:r>
          </a:p>
          <a:p>
            <a:pPr>
              <a:buNone/>
            </a:pPr>
            <a:r>
              <a:rPr lang="en-US" sz="2400" dirty="0" smtClean="0"/>
              <a:t>		   </a:t>
            </a:r>
            <a:r>
              <a:rPr lang="en-US" sz="2400" baseline="-25000" dirty="0" smtClean="0"/>
              <a:t>3	     7	         5 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rangakian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merepresentasikan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argumen</a:t>
            </a:r>
            <a:r>
              <a:rPr lang="en-US" sz="2400" dirty="0" smtClean="0"/>
              <a:t>,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	(</a:t>
            </a:r>
            <a:r>
              <a:rPr lang="en-US" sz="2400" i="1" dirty="0" smtClean="0"/>
              <a:t>i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i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…, </a:t>
            </a:r>
            <a:r>
              <a:rPr lang="en-US" sz="2400" i="1" dirty="0" err="1" smtClean="0"/>
              <a:t>i</a:t>
            </a:r>
            <a:r>
              <a:rPr lang="en-US" sz="2400" i="1" baseline="-25000" dirty="0" err="1" smtClean="0"/>
              <a:t>m</a:t>
            </a:r>
            <a:r>
              <a:rPr lang="en-US" sz="2400" dirty="0" smtClean="0"/>
              <a:t>)</a:t>
            </a:r>
          </a:p>
          <a:p>
            <a:pPr>
              <a:buNone/>
            </a:pPr>
            <a:endParaRPr lang="en-US" sz="2400" dirty="0" smtClean="0"/>
          </a:p>
          <a:p>
            <a:pPr indent="-6350">
              <a:buNone/>
            </a:pP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p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didefinisikan</a:t>
            </a:r>
            <a:r>
              <a:rPr lang="en-US" sz="2400" dirty="0" smtClean="0"/>
              <a:t>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i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i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…, </a:t>
            </a:r>
            <a:r>
              <a:rPr lang="en-US" sz="2400" i="1" dirty="0" err="1" smtClean="0"/>
              <a:t>i</a:t>
            </a:r>
            <a:r>
              <a:rPr lang="en-US" sz="2400" i="1" baseline="-25000" dirty="0" err="1" smtClean="0"/>
              <a:t>m</a:t>
            </a:r>
            <a:r>
              <a:rPr lang="en-US" sz="2400" dirty="0" smtClean="0"/>
              <a:t>) = </a:t>
            </a:r>
            <a:r>
              <a:rPr lang="en-US" sz="2400" i="1" dirty="0" smtClean="0"/>
              <a:t>p</a:t>
            </a:r>
            <a:r>
              <a:rPr lang="en-US" sz="2400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Left Brace 4"/>
          <p:cNvSpPr/>
          <p:nvPr/>
        </p:nvSpPr>
        <p:spPr>
          <a:xfrm rot="16200000">
            <a:off x="1543050" y="1809750"/>
            <a:ext cx="304800" cy="4953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 rot="16200000">
            <a:off x="2514600" y="1524000"/>
            <a:ext cx="304800" cy="10668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 rot="16200000">
            <a:off x="3619500" y="1638300"/>
            <a:ext cx="228600" cy="7620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1947</Words>
  <Application>Microsoft Office PowerPoint</Application>
  <PresentationFormat>On-screen Show (4:3)</PresentationFormat>
  <Paragraphs>328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2. Mesin Turing (Bagian 2)</vt:lpstr>
      <vt:lpstr>Peranan Mesin Turing</vt:lpstr>
      <vt:lpstr>Slide 3</vt:lpstr>
      <vt:lpstr>Slide 4</vt:lpstr>
      <vt:lpstr>Mesin Turing Penyalin Simbol</vt:lpstr>
      <vt:lpstr>Slide 6</vt:lpstr>
      <vt:lpstr>Slide 7</vt:lpstr>
      <vt:lpstr>Mesin Turing Penghitung Fungsi Bilangan Bulat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Komposisi Fungsi</vt:lpstr>
      <vt:lpstr>Slide 21</vt:lpstr>
      <vt:lpstr>Pemanggilan Subroutine</vt:lpstr>
      <vt:lpstr>Slide 23</vt:lpstr>
      <vt:lpstr>Slide 24</vt:lpstr>
      <vt:lpstr>Slide 25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Mesin Turing (Bagian 2)</dc:title>
  <dc:creator>AXIOO</dc:creator>
  <cp:lastModifiedBy>AXIOO</cp:lastModifiedBy>
  <cp:revision>88</cp:revision>
  <dcterms:created xsi:type="dcterms:W3CDTF">2014-09-01T00:05:04Z</dcterms:created>
  <dcterms:modified xsi:type="dcterms:W3CDTF">2014-09-13T09:40:38Z</dcterms:modified>
</cp:coreProperties>
</file>