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8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76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B73F7-2A51-4EE7-AEE0-DDFCD71E4BE3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DE62E-80D6-431B-B8A8-2CFBB1C15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227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978A-47D2-484B-8A64-E3712FA1AAB6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CED0-4546-47FA-966E-D8D204172617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91E1-2BAE-4AAE-AC3F-36BF419A8962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0B52-7467-4C62-944E-4A36032A8C02}" type="datetime1">
              <a:rPr lang="en-US" smtClean="0"/>
              <a:pPr>
                <a:defRPr/>
              </a:pPr>
              <a:t>9/2/2014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CDF8F-9908-492F-B1CE-A4667AE16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A4C6-6B4D-45C5-A998-8ACCDB5A776D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342CF-BD8B-49C3-9C8C-CC9384F98768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219C-8966-4410-B0A2-25FADF6B51E4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138B-16CA-43BD-AC37-03A4686A46B9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CD02-3DBE-4616-9247-9DFFE92A6211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1166-44E0-4C3E-A50D-0E4E9E7F52D0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243-F8B4-49F4-B796-8380D4726227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56AF-8543-4621-A324-C40719EC04E2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E08D-C608-4FC6-8022-0EA198F51E3C}" type="datetime1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uring_machine" TargetMode="External"/><Relationship Id="rId3" Type="http://schemas.openxmlformats.org/officeDocument/2006/relationships/hyperlink" Target="http://en.wikipedia.org/wiki/Logician" TargetMode="External"/><Relationship Id="rId7" Type="http://schemas.openxmlformats.org/officeDocument/2006/relationships/hyperlink" Target="http://en.wikipedia.org/wiki/Algorithm" TargetMode="External"/><Relationship Id="rId2" Type="http://schemas.openxmlformats.org/officeDocument/2006/relationships/hyperlink" Target="http://en.wikipedia.org/wiki/Mathematicia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n.wikipedia.org/wiki/Computer_science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en.wikipedia.org/wiki/Computer_scientist" TargetMode="External"/><Relationship Id="rId10" Type="http://schemas.openxmlformats.org/officeDocument/2006/relationships/hyperlink" Target="http://en.wikipedia.org/wiki/Alan_turing" TargetMode="External"/><Relationship Id="rId4" Type="http://schemas.openxmlformats.org/officeDocument/2006/relationships/hyperlink" Target="http://en.wikipedia.org/wiki/Cryptanalyst" TargetMode="External"/><Relationship Id="rId9" Type="http://schemas.openxmlformats.org/officeDocument/2006/relationships/hyperlink" Target="http://en.wikipedia.org/wiki/Artificial_intellige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1)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bergerak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kanan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‘1’ ,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menjumpai</a:t>
            </a:r>
            <a:r>
              <a:rPr lang="en-US" sz="2800" dirty="0" smtClean="0"/>
              <a:t> </a:t>
            </a:r>
            <a:r>
              <a:rPr lang="en-US" sz="2800" dirty="0" err="1" smtClean="0"/>
              <a:t>simbol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‘0’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‘1’. 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Kesimpulannya</a:t>
            </a:r>
            <a:r>
              <a:rPr lang="en-US" sz="2800" dirty="0" smtClean="0"/>
              <a:t>, 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masukan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bergerak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kiri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menjumpai</a:t>
            </a:r>
            <a:r>
              <a:rPr lang="en-US" sz="2800" dirty="0" smtClean="0"/>
              <a:t> </a:t>
            </a:r>
            <a:r>
              <a:rPr lang="en-US" sz="2800" dirty="0" err="1" smtClean="0"/>
              <a:t>lagi</a:t>
            </a:r>
            <a:r>
              <a:rPr lang="en-US" sz="2800" dirty="0" smtClean="0"/>
              <a:t> ‘0’, </a:t>
            </a:r>
            <a:r>
              <a:rPr lang="en-US" sz="2800" dirty="0" err="1" smtClean="0"/>
              <a:t>maka</a:t>
            </a:r>
            <a:r>
              <a:rPr lang="en-US" sz="2800" dirty="0" smtClean="0"/>
              <a:t> 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memeriksa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‘1’.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habis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(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(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),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 (</a:t>
            </a:r>
            <a:r>
              <a:rPr lang="en-US" sz="2800" dirty="0" err="1" smtClean="0"/>
              <a:t>ditolak</a:t>
            </a:r>
            <a:r>
              <a:rPr lang="en-US" sz="2800" dirty="0" smtClean="0"/>
              <a:t>)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kemungkinan</a:t>
            </a:r>
            <a:r>
              <a:rPr lang="en-US" sz="2800" dirty="0" smtClean="0"/>
              <a:t> </a:t>
            </a:r>
            <a:r>
              <a:rPr lang="en-US" sz="2800" i="1" dirty="0" smtClean="0"/>
              <a:t>M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 (</a:t>
            </a:r>
            <a:r>
              <a:rPr lang="en-US" sz="2800" i="1" dirty="0" smtClean="0"/>
              <a:t>looping</a:t>
            </a:r>
            <a:r>
              <a:rPr lang="en-US" sz="2800" dirty="0" smtClean="0"/>
              <a:t>).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String </a:t>
            </a:r>
            <a:r>
              <a:rPr lang="en-US" dirty="0" err="1" smtClean="0"/>
              <a:t>masukan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000111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182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1447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9" name="Flowchart: Off-page Connector 48"/>
          <p:cNvSpPr/>
          <p:nvPr/>
        </p:nvSpPr>
        <p:spPr>
          <a:xfrm rot="10800000">
            <a:off x="1905000" y="18288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27432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2004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6576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1148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5720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0292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5486400" y="5105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486400" y="5562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715000" y="5181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8288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7" name="Flowchart: Off-page Connector 106"/>
          <p:cNvSpPr/>
          <p:nvPr/>
        </p:nvSpPr>
        <p:spPr>
          <a:xfrm rot="10800000">
            <a:off x="2362200" y="55626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/>
          <p:cNvCxnSpPr/>
          <p:nvPr/>
        </p:nvCxnSpPr>
        <p:spPr>
          <a:xfrm rot="10800000">
            <a:off x="1905000" y="57150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2860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6576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1148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5720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0292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Connector 116"/>
          <p:cNvCxnSpPr/>
          <p:nvPr/>
        </p:nvCxnSpPr>
        <p:spPr>
          <a:xfrm>
            <a:off x="5486400" y="38862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486400" y="4343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715000" y="3962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1" name="Flowchart: Off-page Connector 120"/>
          <p:cNvSpPr/>
          <p:nvPr/>
        </p:nvSpPr>
        <p:spPr>
          <a:xfrm rot="10800000">
            <a:off x="1905000" y="43434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/>
          <p:nvPr/>
        </p:nvCxnSpPr>
        <p:spPr>
          <a:xfrm rot="10800000">
            <a:off x="2362200" y="44958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6576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1148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5720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0292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5486400" y="2667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486400" y="31242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715000" y="27432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3" name="Flowchart: Off-page Connector 132"/>
          <p:cNvSpPr/>
          <p:nvPr/>
        </p:nvSpPr>
        <p:spPr>
          <a:xfrm rot="10800000">
            <a:off x="3276600" y="31242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rot="10800000">
            <a:off x="2362200" y="3352800"/>
            <a:ext cx="6096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956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672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638800" y="914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388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7400" y="990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9812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84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3352800" y="15240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Off-page Connector 30"/>
          <p:cNvSpPr/>
          <p:nvPr/>
        </p:nvSpPr>
        <p:spPr>
          <a:xfrm rot="10800000">
            <a:off x="3886200" y="13716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8956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528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672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244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16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638800" y="2209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800" y="2667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67400" y="2286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9812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384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Flowchart: Off-page Connector 43"/>
          <p:cNvSpPr/>
          <p:nvPr/>
        </p:nvSpPr>
        <p:spPr>
          <a:xfrm rot="10800000">
            <a:off x="2514600" y="2667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>
            <a:off x="2895600" y="28194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528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100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2672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244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816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638800" y="3352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638800" y="3810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67400" y="3429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384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8" name="Flowchart: Off-page Connector 57"/>
          <p:cNvSpPr/>
          <p:nvPr/>
        </p:nvSpPr>
        <p:spPr>
          <a:xfrm rot="10800000">
            <a:off x="2971800" y="3810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956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rot="10800000">
            <a:off x="2514600" y="3962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3528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8100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7244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1816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5638800" y="4495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38800" y="4953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867400" y="4572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19812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4384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2" name="Flowchart: Off-page Connector 71"/>
          <p:cNvSpPr/>
          <p:nvPr/>
        </p:nvSpPr>
        <p:spPr>
          <a:xfrm rot="10800000">
            <a:off x="4343400" y="4953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8956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rot="10800000">
            <a:off x="3810000" y="5105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2672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47800" y="6396335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 smtClean="0"/>
              <a:t>Kesimpulan</a:t>
            </a:r>
            <a:r>
              <a:rPr lang="en-US" sz="2400" dirty="0" smtClean="0"/>
              <a:t>: string ‘000111’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27" name="Rectangle 126"/>
          <p:cNvSpPr/>
          <p:nvPr/>
        </p:nvSpPr>
        <p:spPr>
          <a:xfrm>
            <a:off x="33528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8100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7244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1816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638800" y="563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638800" y="6096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5867400" y="5715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19812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4384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6" name="Flowchart: Off-page Connector 135"/>
          <p:cNvSpPr/>
          <p:nvPr/>
        </p:nvSpPr>
        <p:spPr>
          <a:xfrm rot="10800000">
            <a:off x="4800600" y="6096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28956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>
            <a:off x="3048000" y="6248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2672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40" name="Straight Arrow Connector 139"/>
          <p:cNvCxnSpPr/>
          <p:nvPr/>
        </p:nvCxnSpPr>
        <p:spPr>
          <a:xfrm rot="10800000">
            <a:off x="3810000" y="62484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Dari </a:t>
            </a:r>
            <a:r>
              <a:rPr lang="en-US" sz="2800" dirty="0" err="1" smtClean="0"/>
              <a:t>penjelasan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, </a:t>
            </a:r>
            <a:r>
              <a:rPr lang="en-US" sz="2800" dirty="0" err="1" smtClean="0"/>
              <a:t>terlihat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empat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Turing: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(status), </a:t>
            </a:r>
            <a:r>
              <a:rPr lang="en-US" sz="2800" dirty="0" err="1" smtClean="0"/>
              <a:t>aksi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/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simbol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pita.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(status)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berbeda-beda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Perilaku</a:t>
            </a:r>
            <a:r>
              <a:rPr lang="en-US" sz="2800" dirty="0" smtClean="0"/>
              <a:t>/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 yang </a:t>
            </a:r>
            <a:r>
              <a:rPr lang="en-US" sz="2800" dirty="0" err="1" smtClean="0"/>
              <a:t>lengkap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pengenal</a:t>
            </a:r>
            <a:r>
              <a:rPr lang="en-US" sz="2800" dirty="0" smtClean="0"/>
              <a:t> 0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1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ditunjukkan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5754787"/>
              </p:ext>
            </p:extLst>
          </p:nvPr>
        </p:nvGraphicFramePr>
        <p:xfrm>
          <a:off x="914400" y="1219200"/>
          <a:ext cx="7162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20"/>
                <a:gridCol w="1440180"/>
                <a:gridCol w="464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Aksi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Keterangan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JUMPA 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Menemukan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‘0’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CARI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‘1’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arah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CARI 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X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arah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SISA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Memeriksa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yang </a:t>
                      </a:r>
                      <a:r>
                        <a:rPr lang="en-US" sz="2000" dirty="0" err="1" smtClean="0"/>
                        <a:t>tersisa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pada</a:t>
                      </a:r>
                      <a:r>
                        <a:rPr lang="en-US" sz="2000" dirty="0" smtClean="0"/>
                        <a:t> pita </a:t>
                      </a:r>
                      <a:r>
                        <a:rPr lang="en-US" sz="2000" dirty="0" err="1" smtClean="0"/>
                        <a:t>masukan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295400"/>
          <a:ext cx="8153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451252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JUMPA 0 (</a:t>
                      </a:r>
                      <a:r>
                        <a:rPr lang="en-US" sz="2000" i="1" dirty="0" smtClean="0"/>
                        <a:t>a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b</a:t>
                      </a:r>
                    </a:p>
                    <a:p>
                      <a:pPr algn="ctr"/>
                      <a:r>
                        <a:rPr lang="en-US" sz="2000" dirty="0" err="1" smtClean="0"/>
                        <a:t>tulis</a:t>
                      </a:r>
                      <a:r>
                        <a:rPr lang="en-US" sz="2000" dirty="0" smtClean="0"/>
                        <a:t> ‘X’</a:t>
                      </a:r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d</a:t>
                      </a:r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CARI 1 </a:t>
                      </a:r>
                    </a:p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b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c</a:t>
                      </a:r>
                    </a:p>
                    <a:p>
                      <a:pPr algn="ctr"/>
                      <a:r>
                        <a:rPr lang="en-US" sz="2000" dirty="0" err="1" smtClean="0"/>
                        <a:t>tulis</a:t>
                      </a:r>
                      <a:r>
                        <a:rPr lang="en-US" sz="2000" dirty="0" smtClean="0"/>
                        <a:t> ‘Y’</a:t>
                      </a:r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CARI X </a:t>
                      </a:r>
                    </a:p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c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a</a:t>
                      </a:r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SISA</a:t>
                      </a:r>
                    </a:p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d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e</a:t>
                      </a:r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5486400"/>
            <a:ext cx="8514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Cara </a:t>
            </a:r>
            <a:r>
              <a:rPr lang="en-US" u="sng" dirty="0" err="1" smtClean="0"/>
              <a:t>membaca</a:t>
            </a:r>
            <a:r>
              <a:rPr lang="en-US" u="sng" dirty="0" smtClean="0"/>
              <a:t> </a:t>
            </a:r>
            <a:r>
              <a:rPr lang="en-US" u="sng" dirty="0" err="1" smtClean="0"/>
              <a:t>tabel</a:t>
            </a:r>
            <a:r>
              <a:rPr lang="en-US" u="sng" dirty="0" smtClean="0"/>
              <a:t> </a:t>
            </a:r>
            <a:r>
              <a:rPr lang="en-US" u="sng" dirty="0" err="1" smtClean="0"/>
              <a:t>ini</a:t>
            </a:r>
            <a:r>
              <a:rPr lang="en-US" dirty="0" smtClean="0"/>
              <a:t>: </a:t>
            </a: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status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‘0’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status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‘0’ </a:t>
            </a:r>
            <a:r>
              <a:rPr lang="en-US" dirty="0" err="1" smtClean="0"/>
              <a:t>dengan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i="1" dirty="0" smtClean="0"/>
              <a:t>head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kanan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53271" y="5181600"/>
            <a:ext cx="1490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n-US" dirty="0" err="1" smtClean="0">
                <a:solidFill>
                  <a:srgbClr val="FF0000"/>
                </a:solidFill>
              </a:rPr>
              <a:t>dikenali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58200" y="4648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8496300" y="4914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Notasi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ringkas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Tripel</a:t>
            </a:r>
            <a:r>
              <a:rPr lang="en-US" sz="2400" dirty="0" smtClean="0"/>
              <a:t>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 smtClean="0"/>
              <a:t>D</a:t>
            </a:r>
            <a:r>
              <a:rPr lang="en-US" sz="2400" dirty="0" smtClean="0"/>
              <a:t>)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status 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D.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5686585"/>
              </p:ext>
            </p:extLst>
          </p:nvPr>
        </p:nvGraphicFramePr>
        <p:xfrm>
          <a:off x="609600" y="2895600"/>
          <a:ext cx="8153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1422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b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c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d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Definisi</a:t>
            </a:r>
            <a:r>
              <a:rPr lang="en-US" dirty="0" smtClean="0"/>
              <a:t> Formal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notasi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lvl="2" indent="-517525">
              <a:buNone/>
            </a:pPr>
            <a:r>
              <a:rPr lang="en-US" dirty="0" smtClean="0"/>
              <a:t>         </a:t>
            </a: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</a:t>
            </a:r>
          </a:p>
          <a:p>
            <a:pPr lvl="2" indent="-806450">
              <a:buNone/>
            </a:pPr>
            <a:r>
              <a:rPr lang="en-US" dirty="0" smtClean="0">
                <a:sym typeface="Symbol"/>
              </a:rPr>
              <a:t>yang </a:t>
            </a:r>
            <a:r>
              <a:rPr lang="en-US" dirty="0" err="1" smtClean="0">
                <a:sym typeface="Symbol"/>
              </a:rPr>
              <a:t>dalam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hal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ini</a:t>
            </a:r>
            <a:r>
              <a:rPr lang="en-US" dirty="0" smtClean="0">
                <a:sym typeface="Symbol"/>
              </a:rPr>
              <a:t>,</a:t>
            </a:r>
          </a:p>
          <a:p>
            <a:pPr lvl="2" indent="-565150">
              <a:buNone/>
            </a:pPr>
            <a:r>
              <a:rPr lang="en-US" dirty="0" smtClean="0"/>
              <a:t>Q : </a:t>
            </a:r>
            <a:r>
              <a:rPr lang="en-US" dirty="0" err="1" smtClean="0"/>
              <a:t>himpungan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status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…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 …)</a:t>
            </a:r>
          </a:p>
          <a:p>
            <a:pPr lvl="2" indent="-565150">
              <a:buNone/>
            </a:pPr>
            <a:r>
              <a:rPr lang="en-US" dirty="0" smtClean="0">
                <a:sym typeface="Symbol"/>
              </a:rPr>
              <a:t> : </a:t>
            </a:r>
            <a:r>
              <a:rPr lang="en-US" dirty="0" err="1" smtClean="0">
                <a:sym typeface="Symbol"/>
              </a:rPr>
              <a:t>himpunan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berhingga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simbol-simbol</a:t>
            </a:r>
            <a:r>
              <a:rPr lang="en-US" dirty="0" smtClean="0">
                <a:sym typeface="Symbol"/>
              </a:rPr>
              <a:t> yang </a:t>
            </a:r>
            <a:r>
              <a:rPr lang="en-US" dirty="0" err="1" smtClean="0">
                <a:sym typeface="Symbol"/>
              </a:rPr>
              <a:t>muncul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di</a:t>
            </a:r>
            <a:r>
              <a:rPr lang="en-US" dirty="0" smtClean="0">
                <a:sym typeface="Symbol"/>
              </a:rPr>
              <a:t> pita</a:t>
            </a:r>
          </a:p>
          <a:p>
            <a:pPr lvl="2" indent="-565150">
              <a:buNone/>
            </a:pP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: </a:t>
            </a:r>
            <a:r>
              <a:rPr lang="en-US" dirty="0" err="1" smtClean="0">
                <a:sym typeface="Symbol"/>
              </a:rPr>
              <a:t>melambangkan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simbol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blank </a:t>
            </a:r>
            <a:endParaRPr lang="en-US" i="1" dirty="0" smtClean="0"/>
          </a:p>
          <a:p>
            <a:pPr>
              <a:buNone/>
            </a:pPr>
            <a:r>
              <a:rPr lang="en-US" sz="2400" dirty="0" smtClean="0"/>
              <a:t> 	    </a:t>
            </a:r>
            <a:r>
              <a:rPr lang="en-US" sz="2400" dirty="0" smtClean="0">
                <a:sym typeface="Symbol"/>
              </a:rPr>
              <a:t> :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simbol-simbol</a:t>
            </a:r>
            <a:r>
              <a:rPr lang="en-US" sz="2400" dirty="0" smtClean="0">
                <a:sym typeface="Symbol"/>
              </a:rPr>
              <a:t>, subset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 , </a:t>
            </a:r>
            <a:r>
              <a:rPr lang="en-US" sz="2400" dirty="0" err="1" smtClean="0">
                <a:sym typeface="Symbol"/>
              </a:rPr>
              <a:t>termasuk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</a:t>
            </a:r>
            <a:r>
              <a:rPr lang="en-US" sz="2400" dirty="0" err="1" smtClean="0">
                <a:sym typeface="Symbol"/>
              </a:rPr>
              <a:t>dalamnya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  	    </a:t>
            </a:r>
            <a:r>
              <a:rPr lang="en-US" sz="2400" dirty="0" smtClean="0">
                <a:sym typeface="Symbol"/>
              </a:rPr>
              <a:t> : </a:t>
            </a:r>
            <a:r>
              <a:rPr lang="en-US" sz="2400" dirty="0" err="1" smtClean="0">
                <a:sym typeface="Symbol"/>
              </a:rPr>
              <a:t>fungsi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pergerakan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memetakan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  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   {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}</a:t>
            </a:r>
            <a:r>
              <a:rPr lang="en-US" sz="2400" baseline="30000" dirty="0" smtClean="0">
                <a:sym typeface="Symbol"/>
              </a:rPr>
              <a:t>*)</a:t>
            </a:r>
          </a:p>
          <a:p>
            <a:pPr>
              <a:buNone/>
            </a:pPr>
            <a:r>
              <a:rPr lang="en-US" sz="2400" i="1" dirty="0" smtClean="0"/>
              <a:t>       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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: status </a:t>
            </a:r>
            <a:r>
              <a:rPr lang="en-US" sz="2400" dirty="0" err="1" smtClean="0">
                <a:sym typeface="Symbol"/>
              </a:rPr>
              <a:t>awal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  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: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akhir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endParaRPr lang="en-US" sz="2400" i="1" dirty="0" smtClean="0"/>
          </a:p>
          <a:p>
            <a:pPr algn="r">
              <a:buNone/>
            </a:pPr>
            <a:r>
              <a:rPr lang="en-US" sz="2400" i="1" dirty="0" smtClean="0"/>
              <a:t>			</a:t>
            </a:r>
            <a:r>
              <a:rPr lang="en-US" sz="2000" i="1" baseline="30000" dirty="0" smtClean="0"/>
              <a:t>*) </a:t>
            </a:r>
            <a:r>
              <a:rPr lang="en-US" sz="2000" i="1" dirty="0" smtClean="0"/>
              <a:t>L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R </a:t>
            </a:r>
            <a:r>
              <a:rPr lang="en-US" sz="2000" i="1" dirty="0" err="1" smtClean="0"/>
              <a:t>menyatakan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gerakan</a:t>
            </a:r>
            <a:r>
              <a:rPr lang="en-US" sz="2000" i="1" dirty="0" smtClean="0"/>
              <a:t> head </a:t>
            </a:r>
            <a:r>
              <a:rPr lang="en-US" sz="2000" i="1" dirty="0" err="1" smtClean="0"/>
              <a:t>ke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kiri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kanan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notasi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L </a:t>
            </a:r>
            <a:r>
              <a:rPr lang="en-US" sz="2400" dirty="0" smtClean="0"/>
              <a:t>= {0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|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1}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ditulis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sbb</a:t>
            </a:r>
            <a:r>
              <a:rPr lang="en-US" sz="2400" dirty="0" smtClean="0">
                <a:sym typeface="Symbol"/>
              </a:rPr>
              <a:t>:</a:t>
            </a:r>
          </a:p>
          <a:p>
            <a:pPr lvl="2" indent="-517525">
              <a:buNone/>
            </a:pP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</a:t>
            </a:r>
          </a:p>
          <a:p>
            <a:pPr lvl="2" indent="-806450">
              <a:buNone/>
            </a:pPr>
            <a:r>
              <a:rPr lang="en-US" dirty="0" smtClean="0">
                <a:sym typeface="Symbol"/>
              </a:rPr>
              <a:t>yang </a:t>
            </a:r>
            <a:r>
              <a:rPr lang="en-US" dirty="0" err="1" smtClean="0">
                <a:sym typeface="Symbol"/>
              </a:rPr>
              <a:t>dalam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hal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ini</a:t>
            </a:r>
            <a:r>
              <a:rPr lang="en-US" dirty="0" smtClean="0">
                <a:sym typeface="Symbol"/>
              </a:rPr>
              <a:t>,</a:t>
            </a:r>
          </a:p>
          <a:p>
            <a:pPr lvl="2" indent="-565150">
              <a:buNone/>
            </a:pPr>
            <a:r>
              <a:rPr lang="en-US" dirty="0" smtClean="0"/>
              <a:t>Q 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dirty="0" smtClean="0"/>
              <a:t>}</a:t>
            </a:r>
          </a:p>
          <a:p>
            <a:pPr lvl="2" indent="-565150">
              <a:buFont typeface="Symbol"/>
              <a:buChar char="G"/>
            </a:pPr>
            <a:r>
              <a:rPr lang="en-US" dirty="0" smtClean="0">
                <a:sym typeface="Symbol"/>
              </a:rPr>
              <a:t>= {0, 1,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}</a:t>
            </a:r>
          </a:p>
          <a:p>
            <a:pPr lvl="2" indent="-565150">
              <a:buFont typeface="Symbol"/>
              <a:buChar char="å"/>
            </a:pPr>
            <a:r>
              <a:rPr lang="en-US" sz="2400" dirty="0" smtClean="0">
                <a:sym typeface="Symbol"/>
              </a:rPr>
              <a:t>= {0, 1,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 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    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 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 = {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}  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  	   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	    (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    (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   (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   (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    (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c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</a:t>
            </a:r>
            <a:endParaRPr lang="en-US" sz="2400" baseline="30000" dirty="0" smtClean="0">
              <a:sym typeface="Symbol"/>
            </a:endParaRPr>
          </a:p>
          <a:p>
            <a:pPr>
              <a:buNone/>
            </a:pPr>
            <a:r>
              <a:rPr lang="en-US" sz="2400" i="1" dirty="0" smtClean="0"/>
              <a:t>       </a:t>
            </a:r>
            <a:r>
              <a:rPr lang="en-US" sz="2400" dirty="0" smtClean="0">
                <a:sym typeface="Symbol"/>
              </a:rPr>
              <a:t>  (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(</a:t>
            </a:r>
            <a:r>
              <a:rPr lang="en-US" sz="2400" i="1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dicirikan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Status 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/</a:t>
            </a:r>
            <a:r>
              <a:rPr lang="en-US" sz="2400" dirty="0" err="1" smtClean="0"/>
              <a:t>dibaca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3.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(“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”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4038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en-US" sz="24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6200" y="4038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sym typeface="Symbol"/>
              </a:rPr>
              <a:t>a</a:t>
            </a:r>
            <a:endParaRPr lang="en-US" sz="2400" i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4038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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6200" y="3810000"/>
            <a:ext cx="23622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29200" y="3429000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en-US" baseline="-25000" dirty="0" smtClean="0">
                <a:solidFill>
                  <a:schemeClr val="tx1"/>
                </a:solidFill>
                <a:sym typeface="Symbol"/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5105400"/>
            <a:ext cx="1295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q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3924300" y="4762500"/>
            <a:ext cx="381000" cy="1588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287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= </a:t>
            </a:r>
            <a:r>
              <a:rPr lang="en-US" sz="2800" i="1" dirty="0" smtClean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, </a:t>
            </a:r>
            <a:r>
              <a:rPr lang="en-US" sz="2800" dirty="0" err="1" smtClean="0">
                <a:sym typeface="Symbol"/>
              </a:rPr>
              <a:t>maka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konfigurasi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Turing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gambar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atas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dapat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dinyatakan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secara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tekstual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oleh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deskripsi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instantaneous description</a:t>
            </a:r>
            <a:r>
              <a:rPr lang="en-US" sz="2800" dirty="0" smtClean="0">
                <a:sym typeface="Symbol"/>
              </a:rPr>
              <a:t>):</a:t>
            </a:r>
          </a:p>
          <a:p>
            <a:endParaRPr lang="en-US" sz="2800" dirty="0" smtClean="0">
              <a:sym typeface="Symbol"/>
            </a:endParaRPr>
          </a:p>
          <a:p>
            <a:pPr>
              <a:buNone/>
            </a:pPr>
            <a:r>
              <a:rPr lang="en-US" sz="2800" dirty="0" smtClean="0">
                <a:sym typeface="Symbol"/>
              </a:rPr>
              <a:t>			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1 </a:t>
            </a:r>
            <a:r>
              <a:rPr lang="en-US" sz="2800" i="1" dirty="0" smtClean="0">
                <a:sym typeface="Symbol"/>
              </a:rPr>
              <a:t>q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</a:p>
          <a:p>
            <a:pPr>
              <a:buNone/>
            </a:pPr>
            <a:endParaRPr lang="en-US" sz="2800" baseline="-25000" dirty="0">
              <a:sym typeface="Symbol"/>
            </a:endParaRPr>
          </a:p>
          <a:p>
            <a:pPr>
              <a:buNone/>
            </a:pPr>
            <a:r>
              <a:rPr lang="en-US" sz="2800" baseline="-25000" dirty="0" smtClean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yang </a:t>
            </a:r>
            <a:r>
              <a:rPr lang="en-US" sz="2800" dirty="0" err="1" smtClean="0">
                <a:sym typeface="Symbol"/>
              </a:rPr>
              <a:t>artinya</a:t>
            </a:r>
            <a:r>
              <a:rPr lang="en-US" sz="28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sedang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status </a:t>
            </a:r>
            <a:r>
              <a:rPr lang="en-US" sz="2800" i="1" dirty="0" smtClean="0">
                <a:sym typeface="Symbol"/>
              </a:rPr>
              <a:t>q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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string yang </a:t>
            </a:r>
            <a:r>
              <a:rPr lang="en-US" sz="2800" dirty="0" err="1" smtClean="0">
                <a:sym typeface="Symbol"/>
              </a:rPr>
              <a:t>tertera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pita 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sedang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membaca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simbol</a:t>
            </a:r>
            <a:r>
              <a:rPr lang="en-US" sz="2800" dirty="0" smtClean="0">
                <a:sym typeface="Symbol"/>
              </a:rPr>
              <a:t> paling </a:t>
            </a:r>
            <a:r>
              <a:rPr lang="en-US" sz="2800" dirty="0" err="1" smtClean="0">
                <a:sym typeface="Symbol"/>
              </a:rPr>
              <a:t>kiri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dari</a:t>
            </a:r>
            <a:r>
              <a:rPr lang="en-US" sz="2800" dirty="0" smtClean="0">
                <a:sym typeface="Symbol"/>
              </a:rPr>
              <a:t> 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Diusulkan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1936 </a:t>
            </a:r>
            <a:r>
              <a:rPr lang="en-US" sz="2400" dirty="0" err="1" smtClean="0"/>
              <a:t>oleh</a:t>
            </a:r>
            <a:r>
              <a:rPr lang="en-US" sz="2400" dirty="0" smtClean="0"/>
              <a:t> Alan Turing,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matematikawan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model </a:t>
            </a:r>
            <a:r>
              <a:rPr lang="en-US" sz="2400" dirty="0" err="1" smtClean="0"/>
              <a:t>matematis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general-purpose.</a:t>
            </a:r>
          </a:p>
          <a:p>
            <a:endParaRPr lang="en-US" sz="2400" i="1" dirty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(</a:t>
            </a:r>
            <a:r>
              <a:rPr lang="en-US" sz="2400" i="1" dirty="0" smtClean="0"/>
              <a:t>partial recursive function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 </a:t>
            </a:r>
            <a:r>
              <a:rPr lang="en-US" sz="2400" baseline="-25000" dirty="0" smtClean="0">
                <a:sym typeface="Symbol"/>
              </a:rPr>
              <a:t>– 1</a:t>
            </a:r>
            <a:r>
              <a:rPr lang="en-US" sz="2400" i="1" dirty="0" smtClean="0">
                <a:sym typeface="Symbol"/>
              </a:rPr>
              <a:t>p 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baseline="-2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X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1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X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2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 …  </a:t>
            </a:r>
            <a:r>
              <a:rPr lang="en-US" sz="2400" i="1" dirty="0" err="1" smtClean="0">
                <a:latin typeface="+mj-lt"/>
                <a:ea typeface="KaiTi"/>
                <a:sym typeface="Symbol"/>
              </a:rPr>
              <a:t>qX</a:t>
            </a:r>
            <a:r>
              <a:rPr lang="en-US" sz="2400" i="1" baseline="-25000" dirty="0" err="1" smtClean="0">
                <a:latin typeface="+mj-lt"/>
                <a:ea typeface="KaiTi"/>
                <a:sym typeface="Symbol"/>
              </a:rPr>
              <a:t>i</a:t>
            </a:r>
            <a:r>
              <a:rPr lang="en-US" sz="2400" i="1" baseline="-25000" dirty="0" smtClean="0">
                <a:latin typeface="+mj-lt"/>
                <a:ea typeface="KaiTi"/>
                <a:sym typeface="Symbol"/>
              </a:rPr>
              <a:t> 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– 1  </a:t>
            </a:r>
            <a:r>
              <a:rPr lang="en-US" sz="2400" i="1" dirty="0" smtClean="0">
                <a:latin typeface="+mj-lt"/>
                <a:ea typeface="KaiTi"/>
                <a:sym typeface="Symbol"/>
              </a:rPr>
              <a:t>Y  X</a:t>
            </a:r>
            <a:r>
              <a:rPr lang="en-US" sz="2400" i="1" baseline="-25000" dirty="0" smtClean="0">
                <a:latin typeface="+mj-lt"/>
                <a:ea typeface="KaiTi"/>
                <a:sym typeface="Symbol"/>
              </a:rPr>
              <a:t>i 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+ 1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 … </a:t>
            </a:r>
            <a:r>
              <a:rPr lang="en-US" sz="2400" i="1" dirty="0" err="1" smtClean="0">
                <a:latin typeface="KaiTi"/>
                <a:ea typeface="KaiTi"/>
                <a:sym typeface="Symbol"/>
              </a:rPr>
              <a:t>X</a:t>
            </a:r>
            <a:r>
              <a:rPr lang="en-US" sz="2400" i="1" baseline="-25000" dirty="0" err="1" smtClean="0">
                <a:latin typeface="KaiTi"/>
                <a:ea typeface="KaiTi"/>
                <a:sym typeface="Symbol"/>
              </a:rPr>
              <a:t>n</a:t>
            </a:r>
            <a:r>
              <a:rPr lang="en-US" sz="2400" i="1" baseline="-25000" dirty="0" smtClean="0">
                <a:latin typeface="KaiTi"/>
                <a:ea typeface="KaiTi"/>
                <a:sym typeface="Symbol"/>
              </a:rPr>
              <a:t> </a:t>
            </a:r>
          </a:p>
          <a:p>
            <a:pPr>
              <a:buNone/>
            </a:pPr>
            <a:endParaRPr lang="en-US" sz="2400" i="1" baseline="-25000" dirty="0">
              <a:latin typeface="KaiTi"/>
              <a:ea typeface="KaiTi"/>
              <a:sym typeface="Symbol"/>
            </a:endParaRP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 </a:t>
            </a:r>
            <a:r>
              <a:rPr lang="en-US" sz="2400" baseline="-25000" dirty="0" smtClean="0">
                <a:sym typeface="Symbol"/>
              </a:rPr>
              <a:t>– 1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baseline="-2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ea typeface="KaiTi"/>
                <a:sym typeface="Symbol"/>
              </a:rPr>
              <a:t>X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X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 …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baseline="-25000" dirty="0" smtClean="0">
                <a:ea typeface="KaiTi"/>
                <a:sym typeface="Symbol"/>
              </a:rPr>
              <a:t>i </a:t>
            </a:r>
            <a:r>
              <a:rPr lang="en-US" sz="2400" baseline="-25000" dirty="0" smtClean="0">
                <a:ea typeface="KaiTi"/>
                <a:sym typeface="Symbol"/>
              </a:rPr>
              <a:t>– 1  </a:t>
            </a:r>
            <a:r>
              <a:rPr lang="en-US" sz="2400" i="1" dirty="0">
                <a:ea typeface="KaiTi"/>
                <a:sym typeface="Symbol"/>
              </a:rPr>
              <a:t>Y  </a:t>
            </a:r>
            <a:r>
              <a:rPr lang="en-US" sz="2400" i="1" dirty="0" smtClean="0">
                <a:ea typeface="KaiTi"/>
                <a:sym typeface="Symbol"/>
              </a:rPr>
              <a:t>q X</a:t>
            </a:r>
            <a:r>
              <a:rPr lang="en-US" sz="2400" i="1" baseline="-25000" dirty="0" smtClean="0">
                <a:ea typeface="KaiTi"/>
                <a:sym typeface="Symbol"/>
              </a:rPr>
              <a:t>i </a:t>
            </a:r>
            <a:r>
              <a:rPr lang="en-US" sz="2400" baseline="-25000" dirty="0">
                <a:ea typeface="KaiTi"/>
                <a:sym typeface="Symbol"/>
              </a:rPr>
              <a:t>+ 1</a:t>
            </a:r>
            <a:r>
              <a:rPr lang="en-US" sz="2400" dirty="0">
                <a:ea typeface="KaiTi"/>
                <a:sym typeface="Symbol"/>
              </a:rPr>
              <a:t> … </a:t>
            </a:r>
            <a:r>
              <a:rPr lang="en-US" sz="2400" i="1" dirty="0" err="1" smtClean="0">
                <a:latin typeface="KaiTi"/>
                <a:ea typeface="KaiTi"/>
                <a:sym typeface="Symbol"/>
              </a:rPr>
              <a:t>X</a:t>
            </a:r>
            <a:r>
              <a:rPr lang="en-US" sz="2400" i="1" baseline="-25000" dirty="0" err="1" smtClean="0">
                <a:latin typeface="KaiTi"/>
                <a:ea typeface="KaiTi"/>
                <a:sym typeface="Symbol"/>
              </a:rPr>
              <a:t>n</a:t>
            </a:r>
            <a:endParaRPr lang="en-US" sz="2400" i="1" baseline="-25000" dirty="0" smtClean="0"/>
          </a:p>
          <a:p>
            <a:pPr>
              <a:buNone/>
            </a:pPr>
            <a:endParaRPr lang="en-US" sz="2400" i="1" dirty="0" smtClean="0"/>
          </a:p>
          <a:p>
            <a:pPr marL="290513" lvl="2" indent="-290513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(</a:t>
            </a:r>
            <a:r>
              <a:rPr lang="en-US" sz="2400" dirty="0" err="1" smtClean="0"/>
              <a:t>kalimat</a:t>
            </a:r>
            <a:r>
              <a:rPr lang="en-US" sz="2400" dirty="0" smtClean="0"/>
              <a:t>)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 </a:t>
            </a:r>
            <a:r>
              <a:rPr lang="en-US" dirty="0" err="1" smtClean="0">
                <a:sym typeface="Symbol"/>
              </a:rPr>
              <a:t>jika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mesin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tersebut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mencapai</a:t>
            </a:r>
            <a:r>
              <a:rPr lang="en-US" dirty="0" smtClean="0">
                <a:sym typeface="Symbol"/>
              </a:rPr>
              <a:t> status </a:t>
            </a:r>
            <a:r>
              <a:rPr lang="en-US" dirty="0" err="1" smtClean="0">
                <a:sym typeface="Symbol"/>
              </a:rPr>
              <a:t>akhir</a:t>
            </a:r>
            <a:r>
              <a:rPr lang="en-US" dirty="0" smtClean="0">
                <a:sym typeface="Symbol"/>
              </a:rPr>
              <a:t>. </a:t>
            </a:r>
            <a:r>
              <a:rPr lang="en-US" dirty="0" err="1" smtClean="0">
                <a:sym typeface="Symbol"/>
              </a:rPr>
              <a:t>Dengan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kata</a:t>
            </a:r>
            <a:r>
              <a:rPr lang="en-US" dirty="0" smtClean="0">
                <a:sym typeface="Symbol"/>
              </a:rPr>
              <a:t> lain </a:t>
            </a:r>
            <a:r>
              <a:rPr lang="en-US" dirty="0" err="1" smtClean="0">
                <a:sym typeface="Symbol"/>
              </a:rPr>
              <a:t>suatu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kalimat</a:t>
            </a:r>
            <a:r>
              <a:rPr lang="en-US" dirty="0" smtClean="0">
                <a:sym typeface="Symbol"/>
              </a:rPr>
              <a:t> w </a:t>
            </a:r>
            <a:r>
              <a:rPr lang="en-US" dirty="0" err="1" smtClean="0">
                <a:sym typeface="Symbol"/>
              </a:rPr>
              <a:t>diterima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oleh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jika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terdapat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rangkaian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deskripsi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sesaat</a:t>
            </a:r>
            <a:r>
              <a:rPr lang="en-US" dirty="0" smtClean="0">
                <a:sym typeface="Symbol"/>
              </a:rPr>
              <a:t>:</a:t>
            </a:r>
          </a:p>
          <a:p>
            <a:pPr marL="290513" lvl="2" indent="-290513">
              <a:spcBef>
                <a:spcPts val="0"/>
              </a:spcBef>
              <a:buNone/>
            </a:pPr>
            <a:r>
              <a:rPr lang="en-US" dirty="0" smtClean="0">
                <a:sym typeface="Symbol"/>
              </a:rPr>
              <a:t>				           </a:t>
            </a:r>
            <a:r>
              <a:rPr lang="en-US" baseline="-25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	</a:t>
            </a:r>
          </a:p>
          <a:p>
            <a:pPr marL="747713" lvl="3" indent="-290513">
              <a:spcBef>
                <a:spcPts val="0"/>
              </a:spcBef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		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w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1 </a:t>
            </a:r>
            <a:r>
              <a:rPr lang="en-US" sz="2400" i="1" dirty="0" smtClean="0">
                <a:sym typeface="Symbol"/>
              </a:rPr>
              <a:t>p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2 </a:t>
            </a:r>
          </a:p>
          <a:p>
            <a:pPr marL="747713" lvl="3" indent="-290513">
              <a:spcBef>
                <a:spcPts val="0"/>
              </a:spcBef>
              <a:buNone/>
            </a:pPr>
            <a:endParaRPr lang="en-US" sz="2400" dirty="0" smtClean="0">
              <a:sym typeface="Symbol"/>
            </a:endParaRPr>
          </a:p>
          <a:p>
            <a:pPr marL="747713" lvl="3" indent="-290513">
              <a:spcBef>
                <a:spcPts val="0"/>
              </a:spcBef>
              <a:buNone/>
            </a:pPr>
            <a:r>
              <a:rPr lang="en-US" sz="2400" dirty="0" smtClean="0">
                <a:sym typeface="Symbol"/>
              </a:rPr>
              <a:t>yang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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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 </a:t>
            </a:r>
            <a:r>
              <a:rPr lang="en-US" sz="2400" baseline="30000" dirty="0" smtClean="0">
                <a:sym typeface="Symbol"/>
              </a:rPr>
              <a:t>*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0" name="Equation" r:id="rId3" imgW="114151" imgH="215619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914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2057400"/>
            <a:ext cx="304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057400"/>
            <a:ext cx="304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1" name="Equation" r:id="rId4" imgW="114151" imgH="215619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346075" lvl="2" indent="-290513"/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dirty="0" smtClean="0"/>
              <a:t>Q  = {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dirty="0" smtClean="0"/>
              <a:t>},  </a:t>
            </a:r>
            <a:r>
              <a:rPr lang="en-US" dirty="0" smtClean="0">
                <a:sym typeface="Symbol"/>
              </a:rPr>
              <a:t>= {0, 1,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},  = </a:t>
            </a:r>
            <a:r>
              <a:rPr lang="en-US" dirty="0">
                <a:sym typeface="Symbol"/>
              </a:rPr>
              <a:t>{0, 1,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} 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a, 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 = {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fungsi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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tabel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  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 marL="401638" indent="-111125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string ‘0011’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M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401638" indent="-111125">
              <a:buNone/>
            </a:pPr>
            <a:r>
              <a:rPr lang="en-US" sz="2400" i="1" dirty="0" smtClean="0"/>
              <a:t> a</a:t>
            </a:r>
            <a:r>
              <a:rPr lang="en-US" sz="2400" dirty="0" smtClean="0"/>
              <a:t>0011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Xb</a:t>
            </a:r>
            <a:r>
              <a:rPr lang="en-US" sz="2400" dirty="0" smtClean="0">
                <a:ea typeface="KaiTi"/>
                <a:sym typeface="Symbol"/>
              </a:rPr>
              <a:t>011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11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i="1" dirty="0" smtClean="0">
                <a:ea typeface="KaiTi"/>
                <a:sym typeface="Symbol"/>
              </a:rPr>
              <a:t>Xc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cX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</a:p>
          <a:p>
            <a:pPr marL="401638" indent="-111125">
              <a:buNone/>
            </a:pPr>
            <a:r>
              <a:rPr lang="en-US" sz="2400" i="1" dirty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Xa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XXbY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XXYa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err="1" smtClean="0">
                <a:ea typeface="KaiTi"/>
                <a:sym typeface="Symbol"/>
              </a:rPr>
              <a:t>XXcYY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 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err="1" smtClean="0">
                <a:ea typeface="KaiTi"/>
                <a:sym typeface="Symbol"/>
              </a:rPr>
              <a:t>XcXYY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 </a:t>
            </a:r>
            <a:r>
              <a:rPr lang="en-US" sz="2400" i="1" dirty="0" err="1" smtClean="0">
                <a:ea typeface="KaiTi"/>
                <a:sym typeface="Symbol"/>
              </a:rPr>
              <a:t>XXaYY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err="1" smtClean="0">
                <a:ea typeface="KaiTi"/>
                <a:sym typeface="Symbol"/>
              </a:rPr>
              <a:t>XXYdY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err="1" smtClean="0">
                <a:ea typeface="KaiTi"/>
                <a:sym typeface="Symbol"/>
              </a:rPr>
              <a:t>XXYYd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err="1" smtClean="0">
                <a:ea typeface="KaiTi"/>
                <a:sym typeface="Symbol"/>
              </a:rPr>
              <a:t>XXYYBe</a:t>
            </a:r>
            <a:r>
              <a:rPr lang="en-US" sz="2400" dirty="0" smtClean="0">
                <a:ea typeface="KaiTi"/>
                <a:sym typeface="Symbol"/>
              </a:rPr>
              <a:t>   (</a:t>
            </a:r>
            <a:r>
              <a:rPr lang="en-US" sz="2400" i="1" dirty="0" smtClean="0">
                <a:solidFill>
                  <a:srgbClr val="FF0000"/>
                </a:solidFill>
                <a:ea typeface="KaiTi"/>
                <a:sym typeface="Symbol"/>
              </a:rPr>
              <a:t>accepted!</a:t>
            </a:r>
            <a:r>
              <a:rPr lang="en-US" sz="2400" dirty="0" smtClean="0">
                <a:ea typeface="KaiTi"/>
                <a:sym typeface="Symbol"/>
              </a:rPr>
              <a:t>)</a:t>
            </a: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828800"/>
          <a:ext cx="8153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b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c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d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Latihan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rangkaian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sesaat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 input string 000.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i="1" dirty="0" smtClean="0"/>
              <a:t>M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 err="1" smtClean="0"/>
              <a:t>kesimpulan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?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Ulangi</a:t>
            </a:r>
            <a:r>
              <a:rPr lang="en-US" sz="2800" dirty="0" smtClean="0"/>
              <a:t> a </a:t>
            </a:r>
            <a:r>
              <a:rPr lang="en-US" sz="2800" dirty="0" err="1" smtClean="0"/>
              <a:t>untuk</a:t>
            </a:r>
            <a:r>
              <a:rPr lang="en-US" sz="2800" dirty="0" smtClean="0"/>
              <a:t> input 0010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Unrestricted Grammar </a:t>
            </a:r>
            <a:r>
              <a:rPr lang="en-US" sz="3600" b="1" dirty="0" smtClean="0">
                <a:sym typeface="Wingdings" pitchFamily="2" charset="2"/>
              </a:rPr>
              <a:t> </a:t>
            </a:r>
            <a:r>
              <a:rPr lang="en-US" sz="3600" b="1" dirty="0" err="1" smtClean="0">
                <a:sym typeface="Wingdings" pitchFamily="2" charset="2"/>
              </a:rPr>
              <a:t>Mesin</a:t>
            </a:r>
            <a:r>
              <a:rPr lang="en-US" sz="3600" b="1" dirty="0" smtClean="0">
                <a:sym typeface="Wingdings" pitchFamily="2" charset="2"/>
              </a:rPr>
              <a:t> Turing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G</a:t>
            </a:r>
            <a:r>
              <a:rPr lang="en-US" sz="2400" dirty="0" smtClean="0"/>
              <a:t> = (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).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i="1" dirty="0" smtClean="0"/>
              <a:t>Input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dirty="0" err="1" smtClean="0"/>
              <a:t>#</a:t>
            </a:r>
            <a:r>
              <a:rPr lang="en-US" sz="2400" i="1" dirty="0" err="1" smtClean="0"/>
              <a:t>S</a:t>
            </a:r>
            <a:r>
              <a:rPr lang="en-US" sz="2400" dirty="0" smtClean="0"/>
              <a:t>#</a:t>
            </a:r>
          </a:p>
          <a:p>
            <a:endParaRPr lang="en-US" sz="2400" dirty="0" smtClean="0"/>
          </a:p>
          <a:p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‘#’  </a:t>
            </a:r>
            <a:r>
              <a:rPr lang="en-US" sz="2400" dirty="0" err="1" smtClean="0"/>
              <a:t>sehingga</a:t>
            </a:r>
            <a:r>
              <a:rPr lang="en-US" sz="2400" dirty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dirty="0" err="1" smtClean="0"/>
              <a:t>#</a:t>
            </a:r>
            <a:r>
              <a:rPr lang="en-US" sz="2400" i="1" dirty="0" err="1" smtClean="0"/>
              <a:t>w</a:t>
            </a:r>
            <a:r>
              <a:rPr lang="en-US" sz="2400" dirty="0" smtClean="0"/>
              <a:t>#</a:t>
            </a:r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err="1" smtClean="0">
                <a:sym typeface="Symbol"/>
              </a:rPr>
              <a:t>ACaB</a:t>
            </a: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err="1" smtClean="0">
                <a:sym typeface="Symbol"/>
              </a:rPr>
              <a:t>aD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Da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aaC</a:t>
            </a:r>
            <a:r>
              <a:rPr lang="en-US" sz="2400" i="1" dirty="0" smtClean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AD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AC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DB</a:t>
            </a: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err="1" smtClean="0">
                <a:sym typeface="Symbol"/>
              </a:rPr>
              <a:t>aE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Ea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			</a:t>
            </a:r>
            <a:r>
              <a:rPr lang="en-US" sz="2400" i="1" dirty="0" smtClean="0">
                <a:sym typeface="Symbol"/>
              </a:rPr>
              <a:t>AE</a:t>
            </a:r>
            <a:r>
              <a:rPr lang="en-US" sz="2400" dirty="0" smtClean="0">
                <a:sym typeface="Symbol"/>
              </a:rPr>
              <a:t>  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i="1" dirty="0" err="1" smtClean="0">
                <a:sym typeface="Symbol"/>
              </a:rPr>
              <a:t>aaaa</a:t>
            </a:r>
            <a:r>
              <a:rPr lang="en-US" sz="2400" dirty="0" err="1" smtClean="0">
                <a:sym typeface="Symbol"/>
              </a:rPr>
              <a:t>#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#  </a:t>
            </a:r>
            <a:r>
              <a:rPr lang="en-US" sz="2400" i="1" dirty="0" err="1" smtClean="0">
                <a:sym typeface="Symbol"/>
              </a:rPr>
              <a:t>aaaa#ACaB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</a:t>
            </a:r>
            <a:r>
              <a:rPr lang="en-US" sz="2400" dirty="0" err="1" smtClean="0">
                <a:sym typeface="Symbol"/>
              </a:rPr>
              <a:t>#</a:t>
            </a:r>
            <a:r>
              <a:rPr lang="en-US" sz="2400" i="1" dirty="0" err="1" smtClean="0">
                <a:sym typeface="Symbol"/>
              </a:rPr>
              <a:t>AaaCB</a:t>
            </a:r>
            <a:r>
              <a:rPr lang="en-US" sz="2400" dirty="0" smtClean="0">
                <a:sym typeface="Symbol"/>
              </a:rPr>
              <a:t>#  </a:t>
            </a:r>
          </a:p>
          <a:p>
            <a:pPr marL="0" indent="0">
              <a:buNone/>
            </a:pPr>
            <a:r>
              <a:rPr lang="en-US" sz="2400" i="1" dirty="0" smtClean="0">
                <a:sym typeface="Symbol"/>
              </a:rPr>
              <a:t>     </a:t>
            </a:r>
            <a:r>
              <a:rPr lang="en-US" sz="2400" i="1" dirty="0" err="1" smtClean="0">
                <a:sym typeface="Symbol"/>
              </a:rPr>
              <a:t>aaaa#AaaDB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aaaa#AaDaB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aaaa#ADaaB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     </a:t>
            </a:r>
          </a:p>
          <a:p>
            <a:pPr marL="0" indent="0">
              <a:buNone/>
            </a:pPr>
            <a:r>
              <a:rPr lang="en-US" sz="2400" i="1" dirty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   </a:t>
            </a:r>
            <a:r>
              <a:rPr lang="en-US" sz="2400" i="1" dirty="0" err="1" smtClean="0">
                <a:sym typeface="Symbol"/>
              </a:rPr>
              <a:t>aaaa#ACaaB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aaaa#AaaCaB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aaaa#AaaaaCB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 </a:t>
            </a:r>
          </a:p>
          <a:p>
            <a:pPr marL="0" indent="0">
              <a:buNone/>
            </a:pPr>
            <a:r>
              <a:rPr lang="en-US" sz="2400" i="1" dirty="0" smtClean="0">
                <a:sym typeface="Symbol"/>
              </a:rPr>
              <a:t>     </a:t>
            </a:r>
            <a:r>
              <a:rPr lang="en-US" sz="2400" i="1" dirty="0" err="1" smtClean="0">
                <a:sym typeface="Symbol"/>
              </a:rPr>
              <a:t>aaaa#AaaaaE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aaaa#AaaaEa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aaaa#AaaEaa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</a:p>
          <a:p>
            <a:pPr marL="0" indent="0">
              <a:buNone/>
            </a:pPr>
            <a:r>
              <a:rPr lang="en-US" sz="2400" i="1" dirty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   </a:t>
            </a:r>
            <a:r>
              <a:rPr lang="en-US" sz="2400" i="1" dirty="0" err="1" smtClean="0">
                <a:sym typeface="Symbol"/>
              </a:rPr>
              <a:t>aaaa#AaEaaa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aaaa#AEaaaa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aaaa#aaaa</a:t>
            </a:r>
            <a:r>
              <a:rPr lang="en-US" sz="2400" i="1" dirty="0" smtClean="0">
                <a:sym typeface="Symbol"/>
              </a:rPr>
              <a:t>#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Rancanglah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yang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string bit ‘0’ </a:t>
            </a:r>
            <a:r>
              <a:rPr lang="en-US" sz="2800" dirty="0" err="1" smtClean="0"/>
              <a:t>dan</a:t>
            </a:r>
            <a:r>
              <a:rPr lang="en-US" sz="2800" dirty="0" smtClean="0"/>
              <a:t> ‘1’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(a)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pengenalan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input</a:t>
            </a:r>
          </a:p>
          <a:p>
            <a:pPr>
              <a:buNone/>
            </a:pPr>
            <a:r>
              <a:rPr lang="en-US" sz="2800" dirty="0" smtClean="0"/>
              <a:t>	(b)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 </a:t>
            </a:r>
            <a:r>
              <a:rPr lang="en-US" sz="2800" i="1" dirty="0" smtClean="0"/>
              <a:t>M</a:t>
            </a:r>
            <a:r>
              <a:rPr lang="en-US" sz="2800" dirty="0" smtClean="0"/>
              <a:t> = (Q, </a:t>
            </a:r>
            <a:r>
              <a:rPr lang="en-US" sz="2800" dirty="0" smtClean="0">
                <a:sym typeface="Symbol"/>
              </a:rPr>
              <a:t>, , , </a:t>
            </a:r>
            <a:r>
              <a:rPr lang="en-US" sz="2800" i="1" dirty="0" smtClean="0">
                <a:sym typeface="Symbol"/>
              </a:rPr>
              <a:t>q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,  </a:t>
            </a:r>
            <a:r>
              <a:rPr lang="en-US" sz="2800" i="1" dirty="0" smtClean="0">
                <a:sym typeface="Symbol"/>
              </a:rPr>
              <a:t>F</a:t>
            </a:r>
            <a:r>
              <a:rPr lang="en-US" sz="28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(c) </a:t>
            </a:r>
            <a:r>
              <a:rPr lang="en-US" sz="2800" dirty="0" err="1" smtClean="0">
                <a:sym typeface="Symbol"/>
              </a:rPr>
              <a:t>Tuliskan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rangkaian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deskripsi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untuk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string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masukan</a:t>
            </a:r>
            <a:r>
              <a:rPr lang="en-US" sz="2800" dirty="0" smtClean="0">
                <a:sym typeface="Symbol"/>
              </a:rPr>
              <a:t> 010101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Sumber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1. </a:t>
            </a:r>
            <a:r>
              <a:rPr lang="en-GB" sz="2400" dirty="0" smtClean="0"/>
              <a:t>John E. </a:t>
            </a:r>
            <a:r>
              <a:rPr lang="en-GB" sz="2400" dirty="0" err="1" smtClean="0"/>
              <a:t>Hopcroft</a:t>
            </a:r>
            <a:r>
              <a:rPr lang="en-GB" sz="2400" dirty="0" smtClean="0"/>
              <a:t>, Rajeev </a:t>
            </a:r>
            <a:r>
              <a:rPr lang="en-GB" sz="2400" dirty="0" err="1" smtClean="0"/>
              <a:t>Motwani</a:t>
            </a:r>
            <a:r>
              <a:rPr lang="en-GB" sz="2400" dirty="0" smtClean="0"/>
              <a:t>, Jeffrey D. </a:t>
            </a:r>
            <a:r>
              <a:rPr lang="en-GB" sz="2400" dirty="0" err="1" smtClean="0"/>
              <a:t>Ullman</a:t>
            </a:r>
            <a:r>
              <a:rPr lang="en-GB" sz="2400" dirty="0" smtClean="0"/>
              <a:t>, </a:t>
            </a:r>
            <a:endParaRPr lang="en-US" sz="2400" dirty="0" smtClean="0"/>
          </a:p>
          <a:p>
            <a:pPr marL="234950" indent="55563">
              <a:buNone/>
            </a:pPr>
            <a:r>
              <a:rPr lang="en-GB" sz="2400" i="1" dirty="0" smtClean="0"/>
              <a:t>Introduction To Automata Theory , </a:t>
            </a:r>
            <a:r>
              <a:rPr lang="en-GB" sz="2400" i="1" dirty="0" err="1" smtClean="0"/>
              <a:t>Languanges</a:t>
            </a:r>
            <a:r>
              <a:rPr lang="en-GB" sz="2400" i="1" dirty="0" smtClean="0"/>
              <a:t>, and Computation 3rd Edition, </a:t>
            </a:r>
            <a:r>
              <a:rPr lang="en-GB" sz="2400" dirty="0" smtClean="0"/>
              <a:t>Addison Wesley, 2007.</a:t>
            </a:r>
          </a:p>
          <a:p>
            <a:pPr marL="0" indent="0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2. Hans </a:t>
            </a:r>
            <a:r>
              <a:rPr lang="en-GB" sz="2400" dirty="0" err="1" smtClean="0"/>
              <a:t>Dulimarta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Matematika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Informatika</a:t>
            </a:r>
            <a:r>
              <a:rPr lang="en-GB" sz="2400" i="1" dirty="0" smtClean="0"/>
              <a:t> (</a:t>
            </a:r>
            <a:r>
              <a:rPr lang="en-GB" sz="2400" i="1" dirty="0" err="1" smtClean="0"/>
              <a:t>Bagian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Mesin</a:t>
            </a:r>
            <a:r>
              <a:rPr lang="en-GB" sz="2400" i="1" dirty="0" smtClean="0"/>
              <a:t> Turing)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ITB, 2003.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609600"/>
            <a:ext cx="5105400" cy="5516563"/>
          </a:xfrm>
        </p:spPr>
        <p:txBody>
          <a:bodyPr>
            <a:normAutofit lnSpcReduction="10000"/>
          </a:bodyPr>
          <a:lstStyle/>
          <a:p>
            <a:r>
              <a:rPr lang="en-US" sz="2400" b="1" smtClean="0"/>
              <a:t>Alan Mathison Turing</a:t>
            </a:r>
            <a:r>
              <a:rPr lang="en-US" sz="2400" smtClean="0"/>
              <a:t>, (23 June 1912 – 7 June 1954), was an English </a:t>
            </a:r>
            <a:r>
              <a:rPr lang="en-US" sz="2400" smtClean="0">
                <a:hlinkClick r:id="rId2" tooltip="Mathematician"/>
              </a:rPr>
              <a:t>mathematician</a:t>
            </a:r>
            <a:r>
              <a:rPr lang="en-US" sz="2400" smtClean="0"/>
              <a:t>, </a:t>
            </a:r>
            <a:r>
              <a:rPr lang="en-US" sz="2400" smtClean="0">
                <a:hlinkClick r:id="rId3" tooltip="Logician"/>
              </a:rPr>
              <a:t>logician</a:t>
            </a:r>
            <a:r>
              <a:rPr lang="en-US" sz="2400" smtClean="0"/>
              <a:t>, </a:t>
            </a:r>
            <a:r>
              <a:rPr lang="en-US" sz="2400" smtClean="0">
                <a:hlinkClick r:id="rId4" tooltip="Cryptanalyst"/>
              </a:rPr>
              <a:t>cryptanalyst</a:t>
            </a:r>
            <a:r>
              <a:rPr lang="en-US" sz="2400" smtClean="0"/>
              <a:t>, and </a:t>
            </a:r>
            <a:r>
              <a:rPr lang="en-US" sz="2400" smtClean="0">
                <a:hlinkClick r:id="rId5" tooltip="Computer scientist"/>
              </a:rPr>
              <a:t>computer scientist</a:t>
            </a:r>
            <a:r>
              <a:rPr lang="en-US" sz="2400" smtClean="0"/>
              <a:t>. He was highly influential in the development of </a:t>
            </a:r>
            <a:r>
              <a:rPr lang="en-US" sz="2400" smtClean="0">
                <a:hlinkClick r:id="rId6" tooltip="Computer science"/>
              </a:rPr>
              <a:t>computer science</a:t>
            </a:r>
            <a:r>
              <a:rPr lang="en-US" sz="2400" smtClean="0"/>
              <a:t>, providing a formalisation of the concepts of "</a:t>
            </a:r>
            <a:r>
              <a:rPr lang="en-US" sz="2400" smtClean="0">
                <a:hlinkClick r:id="rId7" tooltip="Algorithm"/>
              </a:rPr>
              <a:t>algorithm</a:t>
            </a:r>
            <a:r>
              <a:rPr lang="en-US" sz="2400" smtClean="0"/>
              <a:t>" and "computation" with the </a:t>
            </a:r>
            <a:r>
              <a:rPr lang="en-US" sz="2400" smtClean="0">
                <a:hlinkClick r:id="rId8" tooltip="Turing machine"/>
              </a:rPr>
              <a:t>Turing machine</a:t>
            </a:r>
            <a:r>
              <a:rPr lang="en-US" sz="2400" smtClean="0"/>
              <a:t>, which played a significant role in the creation of the modern computer. Turing is widely considered to be the father of computer science and </a:t>
            </a:r>
            <a:r>
              <a:rPr lang="en-US" sz="2400" smtClean="0">
                <a:hlinkClick r:id="rId9" tooltip="Artificial intelligence"/>
              </a:rPr>
              <a:t>artificial intelligence</a:t>
            </a:r>
            <a:r>
              <a:rPr lang="en-US" sz="2400" smtClean="0"/>
              <a:t>.</a:t>
            </a:r>
            <a:r>
              <a:rPr lang="en-US" sz="2400" baseline="30000" smtClean="0">
                <a:hlinkClick r:id="rId10"/>
              </a:rPr>
              <a:t>[3]</a:t>
            </a:r>
            <a:endParaRPr lang="en-US" sz="2400" smtClean="0"/>
          </a:p>
          <a:p>
            <a:endParaRPr lang="en-US" sz="2000" smtClean="0"/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C1E61-9246-4ACE-92E8-CE801C4223A7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11" cstate="print"/>
          <a:srcRect/>
          <a:stretch>
            <a:fillRect/>
          </a:stretch>
        </p:blipFill>
        <p:spPr>
          <a:xfrm>
            <a:off x="5867400" y="533400"/>
            <a:ext cx="2971800" cy="3721100"/>
          </a:xfrm>
          <a:noFill/>
        </p:spPr>
      </p:pic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2971800" y="6248400"/>
            <a:ext cx="2519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Sumber: Wikipedia.org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Finite State Automata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Push Down Automata </a:t>
            </a:r>
            <a:r>
              <a:rPr lang="en-US" sz="2400" dirty="0" smtClean="0"/>
              <a:t>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berperan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tanpa-pembatasan</a:t>
            </a:r>
            <a:r>
              <a:rPr lang="en-US" sz="2400" dirty="0" smtClean="0"/>
              <a:t> (</a:t>
            </a:r>
            <a:r>
              <a:rPr lang="en-US" sz="2400" i="1" dirty="0" smtClean="0"/>
              <a:t>non-restricted language</a:t>
            </a:r>
            <a:r>
              <a:rPr lang="en-US" sz="2400" dirty="0" smtClean="0"/>
              <a:t>), yang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terenumerasi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(</a:t>
            </a:r>
            <a:r>
              <a:rPr lang="en-US" sz="2400" i="1" dirty="0" smtClean="0"/>
              <a:t>recursively enumerable set</a:t>
            </a:r>
            <a:r>
              <a:rPr lang="en-US" sz="2400" dirty="0" smtClean="0"/>
              <a:t>). 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(2)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dirty="0" err="1" smtClean="0"/>
              <a:t>Pengendali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(</a:t>
            </a:r>
            <a:r>
              <a:rPr lang="en-US" sz="2400" i="1" dirty="0" smtClean="0"/>
              <a:t>finite control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:</a:t>
            </a:r>
          </a:p>
          <a:p>
            <a:pPr marL="914400" indent="-914400"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panjangnya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(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,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-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-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  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kosong</a:t>
            </a:r>
            <a:r>
              <a:rPr lang="en-US" sz="2400" dirty="0" smtClean="0"/>
              <a:t> (</a:t>
            </a:r>
            <a:r>
              <a:rPr lang="en-US" sz="2400" i="1" dirty="0" smtClean="0"/>
              <a:t>blank</a:t>
            </a:r>
            <a:r>
              <a:rPr lang="en-US" sz="2400" dirty="0" smtClean="0"/>
              <a:t> = B)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(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).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B.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050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i="1" baseline="-25000" dirty="0" smtClean="0">
                <a:solidFill>
                  <a:schemeClr val="tx1"/>
                </a:solidFill>
              </a:rPr>
              <a:t>n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054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562600" y="2057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62600" y="2514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1200" y="2133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9" name="Flowchart: Off-page Connector 18"/>
          <p:cNvSpPr/>
          <p:nvPr/>
        </p:nvSpPr>
        <p:spPr>
          <a:xfrm rot="10800000">
            <a:off x="2895600" y="25908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971800" y="3962400"/>
            <a:ext cx="2438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Finite State Control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40" name="Curved Connector 39"/>
          <p:cNvCxnSpPr>
            <a:stCxn id="19" idx="0"/>
            <a:endCxn id="20" idx="0"/>
          </p:cNvCxnSpPr>
          <p:nvPr/>
        </p:nvCxnSpPr>
        <p:spPr>
          <a:xfrm rot="16200000" flipH="1">
            <a:off x="3105150" y="2876550"/>
            <a:ext cx="1066800" cy="1104900"/>
          </a:xfrm>
          <a:prstGeom prst="curvedConnector3">
            <a:avLst>
              <a:gd name="adj1" fmla="val 50000"/>
            </a:avLst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76600" y="2819400"/>
            <a:ext cx="1021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R/W head</a:t>
            </a:r>
            <a:endParaRPr lang="en-US" sz="1600" i="1" dirty="0"/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2057400" y="27432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3429000" y="2743200"/>
            <a:ext cx="6096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FSA </a:t>
            </a:r>
            <a:r>
              <a:rPr lang="en-US" sz="2800" dirty="0" err="1" smtClean="0"/>
              <a:t>dan</a:t>
            </a:r>
            <a:r>
              <a:rPr lang="en-US" sz="2800" dirty="0" smtClean="0"/>
              <a:t> PDA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(3)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590800"/>
          <a:ext cx="7467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FSA/PDA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Mesin</a:t>
                      </a:r>
                      <a:r>
                        <a:rPr lang="en-US" sz="2400" dirty="0" smtClean="0"/>
                        <a:t> Turing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1.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dibaca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1.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dibaca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ditulis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2. </a:t>
                      </a:r>
                      <a:r>
                        <a:rPr lang="en-US" sz="2000" i="1" dirty="0" smtClean="0"/>
                        <a:t>Head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digerakkan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2. </a:t>
                      </a:r>
                      <a:r>
                        <a:rPr lang="en-US" sz="2000" i="1" dirty="0" smtClean="0"/>
                        <a:t>Head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digerakkan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kiri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maupun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kanan</a:t>
                      </a:r>
                      <a:r>
                        <a:rPr lang="en-US" sz="2000" baseline="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3.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berisi</a:t>
                      </a:r>
                      <a:r>
                        <a:rPr lang="en-US" sz="2000" dirty="0" smtClean="0"/>
                        <a:t> string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3.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juga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berfungsi</a:t>
                      </a:r>
                      <a:r>
                        <a:rPr lang="en-US" sz="2000" baseline="0" dirty="0" smtClean="0"/>
                        <a:t>  </a:t>
                      </a:r>
                      <a:r>
                        <a:rPr lang="en-US" sz="2000" baseline="0" dirty="0" err="1" smtClean="0"/>
                        <a:t>sebagai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tempat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penyimpanan</a:t>
                      </a:r>
                      <a:r>
                        <a:rPr lang="en-US" sz="2000" baseline="0" dirty="0" smtClean="0"/>
                        <a:t> yang </a:t>
                      </a:r>
                      <a:r>
                        <a:rPr lang="en-US" sz="2000" baseline="0" dirty="0" err="1" smtClean="0"/>
                        <a:t>pada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pengaksesannya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tidak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dibatasi</a:t>
                      </a:r>
                      <a:r>
                        <a:rPr lang="en-US" sz="2000" baseline="0" dirty="0" smtClean="0"/>
                        <a:t>. </a:t>
                      </a:r>
                      <a:r>
                        <a:rPr lang="en-US" sz="2000" baseline="30000" dirty="0" smtClean="0"/>
                        <a:t>*)</a:t>
                      </a:r>
                      <a:endParaRPr lang="en-US" sz="20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6172200"/>
            <a:ext cx="8557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 *)</a:t>
            </a:r>
            <a:r>
              <a:rPr lang="en-US" dirty="0" smtClean="0"/>
              <a:t> </a:t>
            </a: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PDA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stack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baca</a:t>
            </a:r>
            <a:r>
              <a:rPr lang="en-US" sz="2400" dirty="0" smtClean="0"/>
              <a:t>/</a:t>
            </a:r>
            <a:r>
              <a:rPr lang="en-US" sz="2400" dirty="0" err="1" smtClean="0"/>
              <a:t>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Finite Control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status.</a:t>
            </a:r>
          </a:p>
          <a:p>
            <a:pPr marL="346075" indent="-346075">
              <a:buNone/>
            </a:pPr>
            <a:r>
              <a:rPr lang="en-US" sz="2400" dirty="0"/>
              <a:t>	</a:t>
            </a:r>
            <a:r>
              <a:rPr lang="en-US" sz="2400" dirty="0" smtClean="0"/>
              <a:t>2.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.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</a:p>
          <a:p>
            <a:pPr marL="346075" indent="-346075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.</a:t>
            </a:r>
          </a:p>
          <a:p>
            <a:pPr marL="346075" indent="-346075">
              <a:buNone/>
            </a:pPr>
            <a:r>
              <a:rPr lang="en-US" sz="2400" dirty="0"/>
              <a:t>	</a:t>
            </a:r>
            <a:r>
              <a:rPr lang="en-US" sz="2400" dirty="0" smtClean="0"/>
              <a:t>3.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  </a:t>
            </a:r>
            <a:r>
              <a:rPr lang="en-US" sz="2400" i="1" dirty="0" smtClean="0"/>
              <a:t>L </a:t>
            </a:r>
            <a:r>
              <a:rPr lang="en-US" sz="2400" dirty="0" smtClean="0"/>
              <a:t>= {0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|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1}. </a:t>
            </a:r>
            <a:r>
              <a:rPr lang="en-US" sz="2400" dirty="0" err="1" smtClean="0">
                <a:sym typeface="Symbol"/>
              </a:rPr>
              <a:t>Contoh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string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misalnya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	01, 0011, 000111, 00001111, </a:t>
            </a:r>
            <a:r>
              <a:rPr lang="en-US" sz="2400" dirty="0" err="1" smtClean="0">
                <a:sym typeface="Symbol"/>
              </a:rPr>
              <a:t>dst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 marL="0" indent="0">
              <a:buNone/>
            </a:pPr>
            <a:r>
              <a:rPr lang="en-US" sz="2400" dirty="0" smtClean="0">
                <a:sym typeface="Symbol"/>
              </a:rPr>
              <a:t>Cara </a:t>
            </a:r>
            <a:r>
              <a:rPr lang="en-US" sz="2400" dirty="0" err="1" smtClean="0">
                <a:sym typeface="Symbol"/>
              </a:rPr>
              <a:t>kerja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algoritma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/>
              <a:t>1. 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‘X’.</a:t>
            </a:r>
          </a:p>
          <a:p>
            <a:pPr>
              <a:buNone/>
            </a:pPr>
            <a:r>
              <a:rPr lang="en-US" sz="2400" dirty="0" smtClean="0"/>
              <a:t>2. 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‘1’.</a:t>
            </a:r>
          </a:p>
          <a:p>
            <a:pPr>
              <a:buNone/>
            </a:pPr>
            <a:r>
              <a:rPr lang="en-US" sz="2400" dirty="0" smtClean="0"/>
              <a:t>3. 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‘Y’</a:t>
            </a:r>
          </a:p>
          <a:p>
            <a:pPr>
              <a:buNone/>
            </a:pPr>
            <a:r>
              <a:rPr lang="en-US" sz="2400" dirty="0" smtClean="0"/>
              <a:t>4. 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‘X’</a:t>
            </a:r>
          </a:p>
          <a:p>
            <a:pPr>
              <a:buNone/>
            </a:pPr>
            <a:r>
              <a:rPr lang="en-US" sz="2400" dirty="0" smtClean="0"/>
              <a:t>5.  </a:t>
            </a:r>
            <a:r>
              <a:rPr lang="en-US" sz="2400" dirty="0" err="1" smtClean="0"/>
              <a:t>Geser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‘0’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6. 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1.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1226</Words>
  <Application>Microsoft Office PowerPoint</Application>
  <PresentationFormat>On-screen Show (4:3)</PresentationFormat>
  <Paragraphs>400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2. Mesin Turing (Bagian 1)</vt:lpstr>
      <vt:lpstr>Sejarah Mesin Turing (1)</vt:lpstr>
      <vt:lpstr>Slide 3</vt:lpstr>
      <vt:lpstr>Sejarah Mesin Turing (2)</vt:lpstr>
      <vt:lpstr>Model Mesin Turing (1)</vt:lpstr>
      <vt:lpstr>Model Mesin Turing (2)</vt:lpstr>
      <vt:lpstr>Model Mesin Turing (3)</vt:lpstr>
      <vt:lpstr>Aksi Mesin Turing</vt:lpstr>
      <vt:lpstr>Slide 9</vt:lpstr>
      <vt:lpstr>Slide 10</vt:lpstr>
      <vt:lpstr>Slide 11</vt:lpstr>
      <vt:lpstr>Slide 12</vt:lpstr>
      <vt:lpstr>Slide 13</vt:lpstr>
      <vt:lpstr>Slide 14</vt:lpstr>
      <vt:lpstr>Slide 15</vt:lpstr>
      <vt:lpstr>Definisi Formal Mesin Turing</vt:lpstr>
      <vt:lpstr>Slide 17</vt:lpstr>
      <vt:lpstr>Deskripsi Sesaat</vt:lpstr>
      <vt:lpstr>Slide 19</vt:lpstr>
      <vt:lpstr>Slide 20</vt:lpstr>
      <vt:lpstr>Slide 21</vt:lpstr>
      <vt:lpstr>Slide 22</vt:lpstr>
      <vt:lpstr>Unrestricted Grammar  Mesin Turing</vt:lpstr>
      <vt:lpstr>Slide 24</vt:lpstr>
      <vt:lpstr>Pekerjaan Rumah 1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Mesin Turing</dc:title>
  <dc:creator>AXIOO</dc:creator>
  <cp:lastModifiedBy>rn</cp:lastModifiedBy>
  <cp:revision>63</cp:revision>
  <dcterms:created xsi:type="dcterms:W3CDTF">2014-08-27T01:10:53Z</dcterms:created>
  <dcterms:modified xsi:type="dcterms:W3CDTF">2014-09-02T10:01:48Z</dcterms:modified>
</cp:coreProperties>
</file>