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79" r:id="rId3"/>
    <p:sldId id="280" r:id="rId4"/>
    <p:sldId id="281" r:id="rId5"/>
    <p:sldId id="283" r:id="rId6"/>
    <p:sldId id="290" r:id="rId7"/>
    <p:sldId id="284" r:id="rId8"/>
    <p:sldId id="293" r:id="rId9"/>
    <p:sldId id="282" r:id="rId10"/>
    <p:sldId id="285" r:id="rId11"/>
    <p:sldId id="286" r:id="rId12"/>
    <p:sldId id="287" r:id="rId13"/>
    <p:sldId id="291" r:id="rId14"/>
    <p:sldId id="292" r:id="rId15"/>
    <p:sldId id="295" r:id="rId16"/>
    <p:sldId id="296" r:id="rId17"/>
    <p:sldId id="297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A771A5C-1899-4A20-A4BB-120315A516C6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119797C-F2FB-4075-9EB5-76CBEC7EC7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369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9797C-F2FB-4075-9EB5-76CBEC7EC7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98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7933-ED7B-47BF-BE0B-C7FD17FED428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714A-0724-416D-8A17-E3FADF8669A4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8B1-F945-4297-9992-C1D9F6A33AD1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FEA4-6024-4E69-92D1-B1D94C480EE3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9C37-198F-407A-9729-F50094173593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B08F-5A95-45D0-95A6-4F1A11F3C48F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1E2E-D7C9-435D-B707-D02B9345CF01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DCD4-2112-4E2A-8747-C45712FE5F92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FAB8-F894-44E6-9A8D-6EA39FB52E2F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3179-871A-45E5-B107-03649A59F663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1996-9677-4747-99D1-8AC4BAB9FC3C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A20FF-3514-4F76-B737-69137C1D8E89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4.  </a:t>
            </a:r>
            <a:r>
              <a:rPr lang="en-US" b="1" dirty="0" err="1" smtClean="0"/>
              <a:t>Undecidabality</a:t>
            </a:r>
            <a:r>
              <a:rPr lang="en-US" b="1" dirty="0" smtClean="0"/>
              <a:t> (</a:t>
            </a:r>
            <a:r>
              <a:rPr lang="en-US" b="1" dirty="0" err="1" smtClean="0"/>
              <a:t>Bagian</a:t>
            </a:r>
            <a:r>
              <a:rPr lang="en-US" b="1" dirty="0" smtClean="0"/>
              <a:t> 3)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505200"/>
            <a:ext cx="6400800" cy="1295400"/>
          </a:xfrm>
        </p:spPr>
        <p:txBody>
          <a:bodyPr/>
          <a:lstStyle/>
          <a:p>
            <a:endParaRPr lang="en-US" dirty="0"/>
          </a:p>
          <a:p>
            <a:r>
              <a:rPr lang="en-US" dirty="0" err="1" smtClean="0"/>
              <a:t>Oleh</a:t>
            </a:r>
            <a:r>
              <a:rPr lang="en-US" dirty="0" smtClean="0"/>
              <a:t>: </a:t>
            </a:r>
            <a:r>
              <a:rPr lang="en-US" dirty="0" err="1" smtClean="0"/>
              <a:t>Rinaldi</a:t>
            </a:r>
            <a:r>
              <a:rPr lang="en-US" dirty="0" smtClean="0"/>
              <a:t> </a:t>
            </a:r>
            <a:r>
              <a:rPr lang="en-US" dirty="0" err="1" smtClean="0"/>
              <a:t>Munir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6096000"/>
            <a:ext cx="5923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Program  </a:t>
            </a:r>
            <a:r>
              <a:rPr lang="en-US" sz="2400" b="1" dirty="0" err="1" smtClean="0"/>
              <a:t>Studi</a:t>
            </a:r>
            <a:r>
              <a:rPr lang="en-US" sz="2400" b="1" dirty="0" smtClean="0"/>
              <a:t> Magister </a:t>
            </a:r>
            <a:r>
              <a:rPr lang="en-US" sz="2400" b="1" dirty="0" err="1" smtClean="0"/>
              <a:t>Informatika</a:t>
            </a:r>
            <a:r>
              <a:rPr lang="en-US" sz="2400" b="1" dirty="0" smtClean="0"/>
              <a:t> STEI-ITB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2209800" y="990600"/>
            <a:ext cx="41621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IF5110 </a:t>
            </a:r>
            <a:r>
              <a:rPr lang="en-US" sz="3200" b="1" dirty="0" err="1" smtClean="0">
                <a:solidFill>
                  <a:srgbClr val="FF0000"/>
                </a:solidFill>
              </a:rPr>
              <a:t>Teori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Komputasi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57912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reduksi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A. </a:t>
            </a:r>
            <a:r>
              <a:rPr lang="en-US" sz="2400" b="1" dirty="0" err="1" smtClean="0"/>
              <a:t>Konstruksi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instans</a:t>
            </a:r>
            <a:r>
              <a:rPr lang="en-US" sz="2400" b="1" dirty="0" smtClean="0"/>
              <a:t> P1, </a:t>
            </a:r>
            <a:r>
              <a:rPr lang="en-US" sz="2400" b="1" dirty="0" err="1" smtClean="0"/>
              <a:t>yaitu</a:t>
            </a:r>
            <a:r>
              <a:rPr lang="en-US" sz="2400" b="1" dirty="0" smtClean="0"/>
              <a:t> &lt;P, x&gt; </a:t>
            </a:r>
            <a:r>
              <a:rPr lang="en-US" sz="2400" b="1" dirty="0" err="1" smtClean="0"/>
              <a:t>menjadi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instans</a:t>
            </a:r>
            <a:r>
              <a:rPr lang="en-US" sz="2400" b="1" dirty="0" smtClean="0"/>
              <a:t> P2, </a:t>
            </a:r>
            <a:r>
              <a:rPr lang="en-US" sz="2400" b="1" dirty="0" err="1" smtClean="0"/>
              <a:t>yaitu</a:t>
            </a:r>
            <a:r>
              <a:rPr lang="en-US" sz="2400" b="1" dirty="0" smtClean="0"/>
              <a:t> &lt;</a:t>
            </a:r>
            <a:r>
              <a:rPr lang="en-US" sz="2400" b="1" dirty="0" err="1" smtClean="0"/>
              <a:t>Q,y</a:t>
            </a:r>
            <a:r>
              <a:rPr lang="en-US" sz="2400" b="1" dirty="0" smtClean="0"/>
              <a:t>&gt;.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konstruksi</a:t>
            </a:r>
            <a:r>
              <a:rPr lang="en-US" sz="2400" dirty="0" smtClean="0"/>
              <a:t> 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program R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input z, </a:t>
            </a:r>
            <a:r>
              <a:rPr lang="en-US" sz="2400" dirty="0" err="1" smtClean="0"/>
              <a:t>atau</a:t>
            </a:r>
            <a:r>
              <a:rPr lang="en-US" sz="2400" dirty="0" smtClean="0"/>
              <a:t> &lt;</a:t>
            </a:r>
            <a:r>
              <a:rPr lang="en-US" sz="2400" dirty="0" err="1" smtClean="0"/>
              <a:t>R,z</a:t>
            </a:r>
            <a:r>
              <a:rPr lang="en-US" sz="2400" dirty="0" smtClean="0"/>
              <a:t>&gt;.  Program </a:t>
            </a:r>
            <a:r>
              <a:rPr lang="en-US" sz="2400" i="1" dirty="0" smtClean="0"/>
              <a:t>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input </a:t>
            </a:r>
            <a:r>
              <a:rPr lang="en-US" sz="2400" i="1" dirty="0" smtClean="0"/>
              <a:t>z</a:t>
            </a:r>
            <a:r>
              <a:rPr lang="en-US" sz="2400" dirty="0" smtClean="0"/>
              <a:t> </a:t>
            </a:r>
            <a:r>
              <a:rPr lang="en-US" sz="2400" dirty="0" err="1" smtClean="0"/>
              <a:t>memanggil</a:t>
            </a:r>
            <a:r>
              <a:rPr lang="en-US" sz="2400" dirty="0" smtClean="0"/>
              <a:t> </a:t>
            </a:r>
            <a:r>
              <a:rPr lang="en-US" sz="2400" i="1" dirty="0" err="1" smtClean="0"/>
              <a:t>foo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Q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input  </a:t>
            </a:r>
            <a:r>
              <a:rPr lang="en-US" sz="2400" i="1" dirty="0" smtClean="0"/>
              <a:t>y</a:t>
            </a:r>
            <a:r>
              <a:rPr lang="en-US" sz="2400" dirty="0" smtClean="0"/>
              <a:t> </a:t>
            </a:r>
            <a:r>
              <a:rPr lang="en-US" sz="2400" dirty="0" err="1" smtClean="0"/>
              <a:t>mencetak</a:t>
            </a:r>
            <a:r>
              <a:rPr lang="en-US" sz="2400" dirty="0" smtClean="0"/>
              <a:t> “Hello, world!”.	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konstruksi</a:t>
            </a:r>
            <a:r>
              <a:rPr lang="en-US" sz="2400" dirty="0" smtClean="0"/>
              <a:t>  R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 </a:t>
            </a:r>
          </a:p>
          <a:p>
            <a:pPr>
              <a:buNone/>
            </a:pPr>
            <a:endParaRPr lang="en-US" sz="2400" dirty="0" smtClean="0"/>
          </a:p>
          <a:p>
            <a:pPr marL="625475" indent="-625475">
              <a:buNone/>
            </a:pPr>
            <a:r>
              <a:rPr lang="en-US" sz="2400" dirty="0" smtClean="0"/>
              <a:t>      1. </a:t>
            </a:r>
            <a:r>
              <a:rPr lang="en-US" sz="2400" dirty="0" err="1" smtClean="0"/>
              <a:t>Jika</a:t>
            </a:r>
            <a:r>
              <a:rPr lang="en-US" sz="2400" dirty="0" smtClean="0"/>
              <a:t> Q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memanggil</a:t>
            </a:r>
            <a:r>
              <a:rPr lang="en-US" sz="2400" dirty="0" smtClean="0"/>
              <a:t> </a:t>
            </a:r>
            <a:r>
              <a:rPr lang="en-US" sz="2400" i="1" dirty="0" err="1" smtClean="0"/>
              <a:t>foo</a:t>
            </a:r>
            <a:r>
              <a:rPr lang="en-US" sz="2400" dirty="0" smtClean="0"/>
              <a:t>, </a:t>
            </a:r>
            <a:r>
              <a:rPr lang="en-US" sz="2400" dirty="0" err="1" smtClean="0"/>
              <a:t>ubah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(</a:t>
            </a:r>
            <a:r>
              <a:rPr lang="en-US" sz="2400" i="1" dirty="0" smtClean="0"/>
              <a:t>rename</a:t>
            </a:r>
            <a:r>
              <a:rPr lang="en-US" sz="2400" dirty="0" smtClean="0"/>
              <a:t>)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pemanggilan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</a:t>
            </a:r>
            <a:r>
              <a:rPr lang="en-US" sz="2400" dirty="0" err="1" smtClean="0"/>
              <a:t>Sebut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modifikasi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Q1.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pPr marL="690563" indent="-690563">
              <a:buNone/>
            </a:pPr>
            <a:r>
              <a:rPr lang="en-US" sz="2400" dirty="0" smtClean="0"/>
              <a:t>     2.  </a:t>
            </a:r>
            <a:r>
              <a:rPr lang="en-US" sz="2400" dirty="0" err="1" smtClean="0"/>
              <a:t>Tambahkan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i="1" dirty="0" err="1" smtClean="0"/>
              <a:t>foo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Q1.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dipanggil</a:t>
            </a:r>
            <a:r>
              <a:rPr lang="en-US" sz="2400" dirty="0" smtClean="0"/>
              <a:t>. </a:t>
            </a:r>
            <a:r>
              <a:rPr lang="en-US" sz="2400" dirty="0" err="1" smtClean="0"/>
              <a:t>Sebut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modifikasi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Q2.</a:t>
            </a:r>
          </a:p>
          <a:p>
            <a:pPr marL="690563" indent="-690563">
              <a:buNone/>
            </a:pPr>
            <a:endParaRPr lang="en-US" sz="2400" dirty="0" smtClean="0"/>
          </a:p>
          <a:p>
            <a:pPr marL="690563" indent="-690563">
              <a:buNone/>
            </a:pPr>
            <a:r>
              <a:rPr lang="en-US" sz="2400" dirty="0" smtClean="0"/>
              <a:t>    3. 	</a:t>
            </a:r>
            <a:r>
              <a:rPr lang="en-US" sz="2400" dirty="0" err="1" smtClean="0"/>
              <a:t>Modifikasi</a:t>
            </a:r>
            <a:r>
              <a:rPr lang="en-US" sz="2400" dirty="0" smtClean="0"/>
              <a:t> Q2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mengingat</a:t>
            </a:r>
            <a:r>
              <a:rPr lang="en-US" sz="2400" dirty="0" smtClean="0"/>
              <a:t> string “Hello, world!”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cetak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menyimpan</a:t>
            </a:r>
            <a:r>
              <a:rPr lang="en-US" sz="2400" dirty="0" smtClean="0"/>
              <a:t> string “Hello, world!” </a:t>
            </a:r>
            <a:r>
              <a:rPr lang="en-US" sz="2400" dirty="0" err="1" smtClean="0"/>
              <a:t>sepanjang</a:t>
            </a:r>
            <a:r>
              <a:rPr lang="en-US" sz="2400" dirty="0" smtClean="0"/>
              <a:t> 13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larik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.  </a:t>
            </a:r>
            <a:r>
              <a:rPr lang="en-US" sz="2400" dirty="0" err="1" smtClean="0"/>
              <a:t>Sebut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modifikasi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Q3. </a:t>
            </a:r>
          </a:p>
          <a:p>
            <a:pPr marL="690563" indent="-690563">
              <a:buNone/>
            </a:pPr>
            <a:endParaRPr lang="en-US" sz="2400" dirty="0" smtClean="0"/>
          </a:p>
          <a:p>
            <a:pPr marL="690563" indent="-466725">
              <a:buAutoNum type="arabicPeriod" startAt="4"/>
            </a:pPr>
            <a:r>
              <a:rPr lang="en-US" sz="2400" dirty="0" err="1" smtClean="0"/>
              <a:t>Modifikasi</a:t>
            </a:r>
            <a:r>
              <a:rPr lang="en-US" sz="2400" dirty="0" smtClean="0"/>
              <a:t> Q3 </a:t>
            </a:r>
            <a:r>
              <a:rPr lang="en-US" sz="2400" dirty="0" err="1" smtClean="0"/>
              <a:t>sedemikian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mengeksekusi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cetak</a:t>
            </a:r>
            <a:r>
              <a:rPr lang="en-US" sz="2400" dirty="0" smtClean="0"/>
              <a:t>,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memeriksa</a:t>
            </a:r>
            <a:r>
              <a:rPr lang="en-US" sz="2400" dirty="0" smtClean="0"/>
              <a:t> </a:t>
            </a:r>
            <a:r>
              <a:rPr lang="en-US" sz="2400" dirty="0" err="1" smtClean="0"/>
              <a:t>larik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melihat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mencetak</a:t>
            </a:r>
            <a:r>
              <a:rPr lang="en-US" sz="2400" dirty="0" smtClean="0"/>
              <a:t> string </a:t>
            </a:r>
            <a:r>
              <a:rPr lang="en-US" sz="2400" dirty="0" err="1" smtClean="0"/>
              <a:t>sepanjang</a:t>
            </a:r>
            <a:r>
              <a:rPr lang="en-US" sz="2400" dirty="0" smtClean="0"/>
              <a:t> 13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ya</a:t>
            </a:r>
            <a:r>
              <a:rPr lang="en-US" sz="2400" dirty="0" smtClean="0"/>
              <a:t>, </a:t>
            </a:r>
            <a:r>
              <a:rPr lang="en-US" sz="2400" dirty="0" err="1" smtClean="0"/>
              <a:t>periksa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string yang </a:t>
            </a:r>
            <a:r>
              <a:rPr lang="en-US" sz="2400" dirty="0" err="1" smtClean="0"/>
              <a:t>dicetak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“Hello, world!”. 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ya</a:t>
            </a:r>
            <a:r>
              <a:rPr lang="en-US" sz="2400" dirty="0" smtClean="0"/>
              <a:t>, </a:t>
            </a:r>
            <a:r>
              <a:rPr lang="en-US" sz="2400" dirty="0" err="1" smtClean="0"/>
              <a:t>panggil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i="1" dirty="0" err="1" smtClean="0"/>
              <a:t>foo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ditambahkan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2. </a:t>
            </a:r>
          </a:p>
          <a:p>
            <a:pPr marL="690563" indent="-466725">
              <a:buAutoNum type="arabicPeriod" startAt="4"/>
            </a:pPr>
            <a:endParaRPr lang="en-US" sz="2400" dirty="0" smtClean="0"/>
          </a:p>
          <a:p>
            <a:pPr marL="690563" indent="-466725">
              <a:buAutoNum type="arabicPeriod" startAt="4"/>
            </a:pPr>
            <a:r>
              <a:rPr lang="en-US" sz="2400" dirty="0" smtClean="0"/>
              <a:t>Program yang </a:t>
            </a:r>
            <a:r>
              <a:rPr lang="en-US" sz="2400" dirty="0" err="1" smtClean="0"/>
              <a:t>dihasilkan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1 s/d 4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smtClean="0"/>
              <a:t>R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input </a:t>
            </a:r>
            <a:r>
              <a:rPr lang="en-US" sz="2400" i="1" dirty="0" smtClean="0"/>
              <a:t>z</a:t>
            </a:r>
            <a:r>
              <a:rPr lang="en-US" sz="2400" dirty="0" smtClean="0"/>
              <a:t> = </a:t>
            </a:r>
            <a:r>
              <a:rPr lang="en-US" sz="2400" i="1" dirty="0" smtClean="0"/>
              <a:t>y</a:t>
            </a:r>
            <a:r>
              <a:rPr lang="en-US" sz="2400" dirty="0" smtClean="0"/>
              <a:t>.</a:t>
            </a:r>
          </a:p>
          <a:p>
            <a:pPr marL="690563" indent="-690563">
              <a:buNone/>
            </a:pPr>
            <a:endParaRPr lang="en-US" sz="2400" dirty="0" smtClean="0"/>
          </a:p>
          <a:p>
            <a:pPr marL="690563" indent="-690563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 marL="346075" indent="-346075">
              <a:buAutoNum type="alphaUcPeriod" startAt="2"/>
              <a:tabLst>
                <a:tab pos="290513" algn="l"/>
              </a:tabLst>
            </a:pPr>
            <a:r>
              <a:rPr lang="en-US" sz="2400" b="1" dirty="0" smtClean="0"/>
              <a:t>Decides </a:t>
            </a:r>
          </a:p>
          <a:p>
            <a:pPr marL="346075" indent="-346075">
              <a:tabLst>
                <a:tab pos="346075" algn="l"/>
              </a:tabLst>
            </a:pPr>
            <a:r>
              <a:rPr lang="en-US" sz="2400" dirty="0" err="1" smtClean="0"/>
              <a:t>Asumsikan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Wingdings" pitchFamily="2" charset="2"/>
              </a:rPr>
              <a:t>Call-foo </a:t>
            </a:r>
            <a:r>
              <a:rPr lang="en-US" sz="2400" dirty="0" err="1" smtClean="0">
                <a:sym typeface="Wingdings" pitchFamily="2" charset="2"/>
              </a:rPr>
              <a:t>adalah</a:t>
            </a:r>
            <a:r>
              <a:rPr lang="en-US" sz="2400" dirty="0" smtClean="0"/>
              <a:t> </a:t>
            </a:r>
            <a:r>
              <a:rPr lang="en-US" sz="2400" i="1" dirty="0" smtClean="0"/>
              <a:t>decidable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memecahkan</a:t>
            </a:r>
            <a:r>
              <a:rPr lang="en-US" sz="2400" dirty="0" smtClean="0"/>
              <a:t> </a:t>
            </a:r>
            <a:r>
              <a:rPr lang="en-US" sz="2400" dirty="0" err="1" smtClean="0">
                <a:sym typeface="Wingdings" pitchFamily="2" charset="2"/>
              </a:rPr>
              <a:t>Persoalan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i="1" dirty="0" smtClean="0">
                <a:sym typeface="Wingdings" pitchFamily="2" charset="2"/>
              </a:rPr>
              <a:t>Call-foo</a:t>
            </a:r>
            <a:r>
              <a:rPr lang="en-US" sz="2400" dirty="0" smtClean="0"/>
              <a:t>. </a:t>
            </a:r>
          </a:p>
          <a:p>
            <a:pPr marL="457200" indent="-457200"/>
            <a:endParaRPr lang="en-US" sz="2400" dirty="0" smtClean="0"/>
          </a:p>
          <a:p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i="1" dirty="0" smtClean="0"/>
              <a:t>Q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input </a:t>
            </a:r>
            <a:r>
              <a:rPr lang="en-US" sz="2400" i="1" dirty="0" smtClean="0"/>
              <a:t>y</a:t>
            </a:r>
            <a:r>
              <a:rPr lang="en-US" sz="2400" dirty="0" smtClean="0"/>
              <a:t> </a:t>
            </a:r>
            <a:r>
              <a:rPr lang="en-US" sz="2400" dirty="0" err="1" smtClean="0"/>
              <a:t>mencetak</a:t>
            </a:r>
            <a:r>
              <a:rPr lang="en-US" sz="2400" dirty="0" smtClean="0"/>
              <a:t> “Hello, world!”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luaran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pertamanya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i="1" dirty="0" smtClean="0"/>
              <a:t>R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memanggil</a:t>
            </a:r>
            <a:r>
              <a:rPr lang="en-US" sz="2400" dirty="0" smtClean="0"/>
              <a:t> </a:t>
            </a:r>
            <a:r>
              <a:rPr lang="en-US" sz="2400" i="1" dirty="0" err="1" smtClean="0"/>
              <a:t>foo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Namun</a:t>
            </a:r>
            <a:r>
              <a:rPr lang="en-US" sz="2400" dirty="0" smtClean="0"/>
              <a:t>, </a:t>
            </a:r>
            <a:r>
              <a:rPr lang="en-US" sz="2400" dirty="0" err="1" smtClean="0"/>
              <a:t>jika</a:t>
            </a:r>
            <a:r>
              <a:rPr lang="en-US" sz="2400" dirty="0" smtClean="0"/>
              <a:t> Q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input </a:t>
            </a:r>
            <a:r>
              <a:rPr lang="en-US" sz="2400" i="1" dirty="0" smtClean="0"/>
              <a:t>y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mencetak</a:t>
            </a:r>
            <a:r>
              <a:rPr lang="en-US" sz="2400" dirty="0" smtClean="0"/>
              <a:t> “Hello, world”, </a:t>
            </a:r>
            <a:r>
              <a:rPr lang="en-US" sz="2400" dirty="0" err="1" smtClean="0"/>
              <a:t>maka</a:t>
            </a:r>
            <a:r>
              <a:rPr lang="en-US" sz="2400" dirty="0" smtClean="0"/>
              <a:t>  R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pernah</a:t>
            </a:r>
            <a:r>
              <a:rPr lang="en-US" sz="2400" dirty="0" smtClean="0"/>
              <a:t> </a:t>
            </a:r>
            <a:r>
              <a:rPr lang="en-US" sz="2400" dirty="0" err="1" smtClean="0"/>
              <a:t>memanggil</a:t>
            </a:r>
            <a:r>
              <a:rPr lang="en-US" sz="2400" dirty="0" smtClean="0"/>
              <a:t> </a:t>
            </a:r>
            <a:r>
              <a:rPr lang="en-US" sz="2400" i="1" dirty="0" err="1" smtClean="0"/>
              <a:t>foo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memutuskan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R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input </a:t>
            </a:r>
            <a:r>
              <a:rPr lang="en-US" sz="2400" i="1" dirty="0" smtClean="0"/>
              <a:t>z</a:t>
            </a:r>
            <a:r>
              <a:rPr lang="en-US" sz="2400" dirty="0" smtClean="0"/>
              <a:t> </a:t>
            </a:r>
            <a:r>
              <a:rPr lang="en-US" sz="2400" dirty="0" err="1" smtClean="0"/>
              <a:t>memanggil</a:t>
            </a:r>
            <a:r>
              <a:rPr lang="en-US" sz="2400" dirty="0" smtClean="0"/>
              <a:t> </a:t>
            </a:r>
            <a:r>
              <a:rPr lang="en-US" sz="2400" i="1" dirty="0" err="1" smtClean="0"/>
              <a:t>foo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tahu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i="1" dirty="0" smtClean="0"/>
              <a:t>Q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input </a:t>
            </a:r>
            <a:r>
              <a:rPr lang="en-US" sz="2400" i="1" dirty="0" smtClean="0"/>
              <a:t>z</a:t>
            </a:r>
            <a:r>
              <a:rPr lang="en-US" sz="2400" dirty="0" smtClean="0"/>
              <a:t> (</a:t>
            </a:r>
            <a:r>
              <a:rPr lang="en-US" sz="2400" dirty="0" err="1" smtClean="0"/>
              <a:t>ingat</a:t>
            </a:r>
            <a:r>
              <a:rPr lang="en-US" sz="2400" dirty="0" smtClean="0"/>
              <a:t> </a:t>
            </a:r>
            <a:r>
              <a:rPr lang="en-US" sz="2400" i="1" dirty="0" smtClean="0"/>
              <a:t>y</a:t>
            </a:r>
            <a:r>
              <a:rPr lang="en-US" sz="2400" dirty="0" smtClean="0"/>
              <a:t> = </a:t>
            </a:r>
            <a:r>
              <a:rPr lang="en-US" sz="2400" i="1" dirty="0" smtClean="0"/>
              <a:t>z</a:t>
            </a:r>
            <a:r>
              <a:rPr lang="en-US" sz="2400" dirty="0" smtClean="0"/>
              <a:t>) </a:t>
            </a:r>
            <a:r>
              <a:rPr lang="en-US" sz="2400" dirty="0" err="1" smtClean="0"/>
              <a:t>mencetak</a:t>
            </a:r>
            <a:r>
              <a:rPr lang="en-US" sz="2400" dirty="0" smtClean="0"/>
              <a:t> “Hello, world!”. </a:t>
            </a:r>
          </a:p>
          <a:p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tahu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memecahkan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i="1" dirty="0" smtClean="0"/>
              <a:t>Hello-world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asumsi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memecahkan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i="1" dirty="0" smtClean="0"/>
              <a:t>call-</a:t>
            </a:r>
            <a:r>
              <a:rPr lang="en-US" sz="2400" i="1" dirty="0" err="1" smtClean="0"/>
              <a:t>foo</a:t>
            </a:r>
            <a:r>
              <a:rPr lang="en-US" sz="2400" dirty="0" smtClean="0"/>
              <a:t> </a:t>
            </a:r>
            <a:r>
              <a:rPr lang="en-US" sz="2400" dirty="0" err="1" smtClean="0"/>
              <a:t>tenyata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memecahkan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i="1" dirty="0" smtClean="0"/>
              <a:t>call-</a:t>
            </a:r>
            <a:r>
              <a:rPr lang="en-US" sz="2400" i="1" dirty="0" err="1" smtClean="0"/>
              <a:t>foo</a:t>
            </a:r>
            <a:r>
              <a:rPr lang="en-US" sz="2400" dirty="0" smtClean="0"/>
              <a:t>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kata</a:t>
            </a:r>
            <a:r>
              <a:rPr lang="en-US" sz="2400" dirty="0" smtClean="0"/>
              <a:t> lain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i="1" dirty="0" smtClean="0"/>
              <a:t>call-</a:t>
            </a:r>
            <a:r>
              <a:rPr lang="en-US" sz="2400" i="1" dirty="0" err="1" smtClean="0"/>
              <a:t>foo</a:t>
            </a:r>
            <a:r>
              <a:rPr lang="en-US" sz="2400" i="1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err="1" smtClean="0"/>
              <a:t>undecidable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r>
              <a:rPr lang="en-US" sz="2400" b="1" dirty="0" err="1" smtClean="0"/>
              <a:t>Contoh</a:t>
            </a:r>
            <a:r>
              <a:rPr lang="en-US" sz="2400" dirty="0" smtClean="0"/>
              <a:t>:  Kita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i="1" dirty="0" smtClean="0"/>
              <a:t>membership problem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err="1" smtClean="0"/>
              <a:t>undecidable</a:t>
            </a:r>
            <a:r>
              <a:rPr lang="en-US" sz="2400" dirty="0" smtClean="0"/>
              <a:t>.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berkorepsonden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smtClean="0"/>
              <a:t>membership</a:t>
            </a:r>
            <a:r>
              <a:rPr lang="en-US" sz="2400" dirty="0" smtClean="0"/>
              <a:t> </a:t>
            </a:r>
            <a:r>
              <a:rPr lang="en-US" sz="2400" i="1" dirty="0" smtClean="0"/>
              <a:t>problem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i="1" dirty="0" smtClean="0"/>
              <a:t>: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L1 = L(M) = </a:t>
            </a:r>
            <a:r>
              <a:rPr lang="sv-SE" sz="2400" dirty="0" smtClean="0"/>
              <a:t>{ &lt;M,w&gt;|  Mesin Turing M menerima  w } </a:t>
            </a:r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r>
              <a:rPr lang="en-US" sz="2400" dirty="0" smtClean="0"/>
              <a:t>	Kita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berkoresponden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smtClean="0"/>
              <a:t>halting problem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undecidable</a:t>
            </a:r>
            <a:r>
              <a:rPr lang="en-US" sz="2400" i="1" dirty="0" smtClean="0"/>
              <a:t>: </a:t>
            </a:r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r>
              <a:rPr lang="en-US" sz="2400" i="1" dirty="0" smtClean="0"/>
              <a:t>		</a:t>
            </a:r>
            <a:r>
              <a:rPr lang="en-US" sz="2400" dirty="0" smtClean="0"/>
              <a:t> L2 = L(M) = </a:t>
            </a:r>
            <a:r>
              <a:rPr lang="sv-SE" sz="2400" dirty="0" smtClean="0"/>
              <a:t>{ &lt;M,w&gt;| Mesin Turing M berhenti  pada </a:t>
            </a:r>
          </a:p>
          <a:p>
            <a:pPr>
              <a:buNone/>
            </a:pPr>
            <a:r>
              <a:rPr lang="sv-SE" sz="2400" dirty="0" smtClean="0"/>
              <a:t>			                           input  w }  </a:t>
            </a:r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r>
              <a:rPr lang="sv-SE" sz="2400" dirty="0" smtClean="0"/>
              <a:t>	Kita akan menunjukkan bahwa L1 dapat direduksi menjadi L2.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reduksinya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 marL="285750" indent="-285750">
              <a:lnSpc>
                <a:spcPct val="90000"/>
              </a:lnSpc>
            </a:pPr>
            <a:r>
              <a:rPr lang="sv-SE" sz="2400" dirty="0" smtClean="0"/>
              <a:t>Asumsikan L2 </a:t>
            </a:r>
            <a:r>
              <a:rPr lang="sv-SE" sz="2400" i="1" dirty="0" smtClean="0"/>
              <a:t>decidable</a:t>
            </a:r>
            <a:r>
              <a:rPr lang="sv-SE" sz="2400" dirty="0" smtClean="0"/>
              <a:t>, yaitu terdapat mesin Turing R yang mensimulasikan L2 dan memberikan jawaban ”yes” atau ”no”. </a:t>
            </a:r>
          </a:p>
          <a:p>
            <a:pPr marL="285750" indent="-285750">
              <a:lnSpc>
                <a:spcPct val="90000"/>
              </a:lnSpc>
            </a:pPr>
            <a:r>
              <a:rPr lang="sv-SE" sz="2400" dirty="0" smtClean="0"/>
              <a:t>Konversi input &lt;M, w&gt; menjadi &lt;M2, w2&gt;, dalam hal ini M2 = M dan w2 = w.</a:t>
            </a:r>
          </a:p>
          <a:p>
            <a:pPr marL="285750" indent="-285750">
              <a:lnSpc>
                <a:spcPct val="90000"/>
              </a:lnSpc>
            </a:pPr>
            <a:r>
              <a:rPr lang="sv-SE" sz="2400" dirty="0" smtClean="0"/>
              <a:t>Jalankan R dengan input &lt;M2, w2&gt;</a:t>
            </a:r>
          </a:p>
          <a:p>
            <a:pPr marL="285750" indent="-285750">
              <a:lnSpc>
                <a:spcPct val="90000"/>
              </a:lnSpc>
              <a:buNone/>
            </a:pPr>
            <a:r>
              <a:rPr lang="sv-SE" sz="2400" dirty="0" smtClean="0"/>
              <a:t>	a)  Jika R  menolak &lt;M2, w2&gt;, maka ”decides” </a:t>
            </a:r>
            <a:r>
              <a:rPr lang="sv-SE" sz="2400" dirty="0" smtClean="0">
                <a:sym typeface="Wingdings" pitchFamily="2" charset="2"/>
              </a:rPr>
              <a:t> ”no”</a:t>
            </a:r>
            <a:endParaRPr lang="sv-SE" sz="2400" dirty="0" smtClean="0"/>
          </a:p>
          <a:p>
            <a:pPr marL="692150" indent="-692150">
              <a:lnSpc>
                <a:spcPct val="90000"/>
              </a:lnSpc>
              <a:buNone/>
            </a:pPr>
            <a:r>
              <a:rPr lang="sv-SE" sz="2400" dirty="0" smtClean="0"/>
              <a:t>    b)  Jika R menerima &lt;M2, w2&gt;, yaitu M2 berhenti pada w2, maka jalankan M2 dengan input w2, ada dua kemungkinan:</a:t>
            </a:r>
          </a:p>
          <a:p>
            <a:pPr marL="1123950" lvl="1" indent="-457200">
              <a:lnSpc>
                <a:spcPct val="90000"/>
              </a:lnSpc>
            </a:pPr>
            <a:r>
              <a:rPr lang="sv-SE" sz="2400" dirty="0" smtClean="0"/>
              <a:t>M2 menerima w2, maka ”decides” </a:t>
            </a:r>
            <a:r>
              <a:rPr lang="sv-SE" sz="2400" dirty="0" smtClean="0">
                <a:sym typeface="Wingdings" pitchFamily="2" charset="2"/>
              </a:rPr>
              <a:t> ”yes”</a:t>
            </a:r>
            <a:endParaRPr lang="sv-SE" sz="2400" dirty="0" smtClean="0"/>
          </a:p>
          <a:p>
            <a:pPr marL="1123950" lvl="1" indent="-457200">
              <a:lnSpc>
                <a:spcPct val="90000"/>
              </a:lnSpc>
            </a:pPr>
            <a:r>
              <a:rPr lang="sv-SE" sz="2400" dirty="0" smtClean="0"/>
              <a:t>M2 menolak w2, maka ”decides” </a:t>
            </a:r>
            <a:r>
              <a:rPr lang="sv-SE" sz="2400" dirty="0" smtClean="0">
                <a:sym typeface="Wingdings" pitchFamily="2" charset="2"/>
              </a:rPr>
              <a:t> ”no”</a:t>
            </a:r>
            <a:endParaRPr lang="sv-SE" sz="2400" dirty="0" smtClean="0"/>
          </a:p>
          <a:p>
            <a:pPr marL="285750" indent="-285750">
              <a:lnSpc>
                <a:spcPct val="90000"/>
              </a:lnSpc>
              <a:buNone/>
            </a:pPr>
            <a:r>
              <a:rPr lang="sv-SE" sz="2400" dirty="0" smtClean="0"/>
              <a:t> </a:t>
            </a:r>
          </a:p>
          <a:p>
            <a:pPr marL="285750" indent="-285750">
              <a:lnSpc>
                <a:spcPct val="90000"/>
              </a:lnSpc>
              <a:buNone/>
            </a:pPr>
            <a:r>
              <a:rPr lang="sv-SE" sz="2400" dirty="0" smtClean="0"/>
              <a:t>	</a:t>
            </a:r>
            <a:endParaRPr lang="en-GB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E4E925-5ED4-425F-8DB0-0550FE1542AE}" type="slidenum">
              <a:rPr lang="en-US" altLang="en-US">
                <a:latin typeface="Times New Roman" pitchFamily="18" charset="0"/>
              </a:rPr>
              <a:pPr/>
              <a:t>15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27666" name="Text Box 29"/>
          <p:cNvSpPr txBox="1">
            <a:spLocks noChangeArrowheads="1"/>
          </p:cNvSpPr>
          <p:nvPr/>
        </p:nvSpPr>
        <p:spPr bwMode="auto">
          <a:xfrm>
            <a:off x="5410200" y="3733800"/>
            <a:ext cx="1500732" cy="707886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       </a:t>
            </a:r>
            <a:r>
              <a:rPr lang="en-US" sz="2000" dirty="0" smtClean="0"/>
              <a:t>M2 halts</a:t>
            </a:r>
            <a:endParaRPr lang="en-US" sz="2000" dirty="0"/>
          </a:p>
          <a:p>
            <a:r>
              <a:rPr lang="en-US" sz="2000" dirty="0"/>
              <a:t>and accepts</a:t>
            </a:r>
          </a:p>
        </p:txBody>
      </p:sp>
      <p:sp>
        <p:nvSpPr>
          <p:cNvPr id="27667" name="Rectangle 2"/>
          <p:cNvSpPr>
            <a:spLocks noChangeArrowheads="1"/>
          </p:cNvSpPr>
          <p:nvPr/>
        </p:nvSpPr>
        <p:spPr bwMode="auto">
          <a:xfrm>
            <a:off x="1981200" y="1752600"/>
            <a:ext cx="27432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68" name="Rectangle 3"/>
          <p:cNvSpPr>
            <a:spLocks noChangeArrowheads="1"/>
          </p:cNvSpPr>
          <p:nvPr/>
        </p:nvSpPr>
        <p:spPr bwMode="auto">
          <a:xfrm>
            <a:off x="2667000" y="3810000"/>
            <a:ext cx="26670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69" name="Text Box 5"/>
          <p:cNvSpPr txBox="1">
            <a:spLocks noChangeArrowheads="1"/>
          </p:cNvSpPr>
          <p:nvPr/>
        </p:nvSpPr>
        <p:spPr bwMode="auto">
          <a:xfrm>
            <a:off x="2057400" y="213360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 </a:t>
            </a:r>
            <a:r>
              <a:rPr lang="en-US" sz="2800" i="1" dirty="0" smtClean="0">
                <a:solidFill>
                  <a:srgbClr val="CC0099"/>
                </a:solidFill>
              </a:rPr>
              <a:t>L2 </a:t>
            </a:r>
            <a:r>
              <a:rPr lang="en-US" sz="2800" dirty="0" smtClean="0">
                <a:solidFill>
                  <a:srgbClr val="009900"/>
                </a:solidFill>
              </a:rPr>
              <a:t>halts </a:t>
            </a:r>
            <a:r>
              <a:rPr lang="en-US" sz="2800" dirty="0">
                <a:solidFill>
                  <a:srgbClr val="009900"/>
                </a:solidFill>
              </a:rPr>
              <a:t>on   </a:t>
            </a:r>
            <a:r>
              <a:rPr lang="en-US" sz="2800" dirty="0" smtClean="0">
                <a:solidFill>
                  <a:srgbClr val="009900"/>
                </a:solidFill>
              </a:rPr>
              <a:t>w ?</a:t>
            </a:r>
            <a:endParaRPr lang="en-US" sz="2800" dirty="0">
              <a:solidFill>
                <a:srgbClr val="009900"/>
              </a:solidFill>
            </a:endParaRPr>
          </a:p>
        </p:txBody>
      </p:sp>
      <p:sp>
        <p:nvSpPr>
          <p:cNvPr id="27670" name="Line 7"/>
          <p:cNvSpPr>
            <a:spLocks noChangeShapeType="1"/>
          </p:cNvSpPr>
          <p:nvPr/>
        </p:nvSpPr>
        <p:spPr bwMode="auto">
          <a:xfrm>
            <a:off x="15240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71" name="Line 8"/>
          <p:cNvSpPr>
            <a:spLocks noChangeShapeType="1"/>
          </p:cNvSpPr>
          <p:nvPr/>
        </p:nvSpPr>
        <p:spPr bwMode="auto">
          <a:xfrm>
            <a:off x="903288" y="3048000"/>
            <a:ext cx="10779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72" name="Line 9"/>
          <p:cNvSpPr>
            <a:spLocks noChangeShapeType="1"/>
          </p:cNvSpPr>
          <p:nvPr/>
        </p:nvSpPr>
        <p:spPr bwMode="auto">
          <a:xfrm>
            <a:off x="4724400" y="2057400"/>
            <a:ext cx="2427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73" name="Text Box 10"/>
          <p:cNvSpPr txBox="1">
            <a:spLocks noChangeArrowheads="1"/>
          </p:cNvSpPr>
          <p:nvPr/>
        </p:nvSpPr>
        <p:spPr bwMode="auto">
          <a:xfrm>
            <a:off x="4724400" y="2590800"/>
            <a:ext cx="979488" cy="5794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YES</a:t>
            </a:r>
          </a:p>
        </p:txBody>
      </p:sp>
      <p:sp>
        <p:nvSpPr>
          <p:cNvPr id="27674" name="Text Box 11"/>
          <p:cNvSpPr txBox="1">
            <a:spLocks noChangeArrowheads="1"/>
          </p:cNvSpPr>
          <p:nvPr/>
        </p:nvSpPr>
        <p:spPr bwMode="auto">
          <a:xfrm>
            <a:off x="4876800" y="1600200"/>
            <a:ext cx="831850" cy="5794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27675" name="Text Box 15"/>
          <p:cNvSpPr txBox="1">
            <a:spLocks noChangeArrowheads="1"/>
          </p:cNvSpPr>
          <p:nvPr/>
        </p:nvSpPr>
        <p:spPr bwMode="auto">
          <a:xfrm>
            <a:off x="2743200" y="4267200"/>
            <a:ext cx="2362200" cy="95410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Run   </a:t>
            </a:r>
            <a:r>
              <a:rPr lang="en-US" sz="2800" dirty="0" smtClean="0">
                <a:solidFill>
                  <a:schemeClr val="tx1"/>
                </a:solidFill>
              </a:rPr>
              <a:t>M2    </a:t>
            </a:r>
            <a:endParaRPr lang="en-US" sz="2800" dirty="0">
              <a:solidFill>
                <a:schemeClr val="tx1"/>
              </a:solidFill>
            </a:endParaRP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with </a:t>
            </a:r>
            <a:r>
              <a:rPr lang="en-US" sz="2800" dirty="0" smtClean="0">
                <a:solidFill>
                  <a:schemeClr val="tx1"/>
                </a:solidFill>
              </a:rPr>
              <a:t>input w2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7676" name="Text Box 19"/>
          <p:cNvSpPr txBox="1">
            <a:spLocks noChangeArrowheads="1"/>
          </p:cNvSpPr>
          <p:nvPr/>
        </p:nvSpPr>
        <p:spPr bwMode="auto">
          <a:xfrm>
            <a:off x="7189788" y="1752600"/>
            <a:ext cx="1369029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9900"/>
                </a:solidFill>
              </a:rPr>
              <a:t>reject w2</a:t>
            </a:r>
            <a:endParaRPr lang="en-US" sz="2400" b="1" dirty="0">
              <a:solidFill>
                <a:srgbClr val="009900"/>
              </a:solidFill>
            </a:endParaRPr>
          </a:p>
        </p:txBody>
      </p:sp>
      <p:sp>
        <p:nvSpPr>
          <p:cNvPr id="27677" name="Line 21"/>
          <p:cNvSpPr>
            <a:spLocks noChangeShapeType="1"/>
          </p:cNvSpPr>
          <p:nvPr/>
        </p:nvSpPr>
        <p:spPr bwMode="auto">
          <a:xfrm>
            <a:off x="5334000" y="4114800"/>
            <a:ext cx="1817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78" name="Line 22"/>
          <p:cNvSpPr>
            <a:spLocks noChangeShapeType="1"/>
          </p:cNvSpPr>
          <p:nvPr/>
        </p:nvSpPr>
        <p:spPr bwMode="auto">
          <a:xfrm>
            <a:off x="5334000" y="5486400"/>
            <a:ext cx="1817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79" name="Text Box 23"/>
          <p:cNvSpPr txBox="1">
            <a:spLocks noChangeArrowheads="1"/>
          </p:cNvSpPr>
          <p:nvPr/>
        </p:nvSpPr>
        <p:spPr bwMode="auto">
          <a:xfrm>
            <a:off x="7113588" y="3733800"/>
            <a:ext cx="1473865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9900"/>
                </a:solidFill>
              </a:rPr>
              <a:t>accept w2</a:t>
            </a:r>
            <a:endParaRPr lang="en-US" sz="2400" b="1" dirty="0">
              <a:solidFill>
                <a:srgbClr val="009900"/>
              </a:solidFill>
            </a:endParaRPr>
          </a:p>
        </p:txBody>
      </p:sp>
      <p:sp>
        <p:nvSpPr>
          <p:cNvPr id="27680" name="Text Box 25"/>
          <p:cNvSpPr txBox="1">
            <a:spLocks noChangeArrowheads="1"/>
          </p:cNvSpPr>
          <p:nvPr/>
        </p:nvSpPr>
        <p:spPr bwMode="auto">
          <a:xfrm>
            <a:off x="7113588" y="5105400"/>
            <a:ext cx="1369029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9900"/>
                </a:solidFill>
              </a:rPr>
              <a:t>reject w2</a:t>
            </a:r>
            <a:endParaRPr lang="en-US" sz="2400" b="1" dirty="0">
              <a:solidFill>
                <a:srgbClr val="009900"/>
              </a:solidFill>
            </a:endParaRPr>
          </a:p>
        </p:txBody>
      </p:sp>
      <p:sp>
        <p:nvSpPr>
          <p:cNvPr id="27681" name="Rectangle 31"/>
          <p:cNvSpPr>
            <a:spLocks noChangeArrowheads="1"/>
          </p:cNvSpPr>
          <p:nvPr/>
        </p:nvSpPr>
        <p:spPr bwMode="auto">
          <a:xfrm>
            <a:off x="1143000" y="838200"/>
            <a:ext cx="5703888" cy="5410200"/>
          </a:xfrm>
          <a:prstGeom prst="rect">
            <a:avLst/>
          </a:prstGeom>
          <a:noFill/>
          <a:ln w="38100">
            <a:solidFill>
              <a:srgbClr val="CC0099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82" name="Text Box 32"/>
          <p:cNvSpPr txBox="1">
            <a:spLocks noChangeArrowheads="1"/>
          </p:cNvSpPr>
          <p:nvPr/>
        </p:nvSpPr>
        <p:spPr bwMode="auto">
          <a:xfrm>
            <a:off x="2286000" y="152400"/>
            <a:ext cx="2514856" cy="58477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C0099"/>
                </a:solidFill>
              </a:rPr>
              <a:t>Decider </a:t>
            </a:r>
            <a:r>
              <a:rPr lang="en-US" sz="3200" dirty="0" smtClean="0">
                <a:solidFill>
                  <a:srgbClr val="CC0099"/>
                </a:solidFill>
              </a:rPr>
              <a:t>for </a:t>
            </a:r>
            <a:r>
              <a:rPr lang="en-US" sz="3200" i="1" dirty="0" smtClean="0">
                <a:solidFill>
                  <a:srgbClr val="CC0099"/>
                </a:solidFill>
              </a:rPr>
              <a:t>L2</a:t>
            </a:r>
            <a:endParaRPr lang="en-US" sz="3200" i="1" dirty="0">
              <a:solidFill>
                <a:srgbClr val="CC0099"/>
              </a:solidFill>
            </a:endParaRPr>
          </a:p>
        </p:txBody>
      </p:sp>
      <p:sp>
        <p:nvSpPr>
          <p:cNvPr id="27683" name="Text Box 36"/>
          <p:cNvSpPr txBox="1">
            <a:spLocks noChangeArrowheads="1"/>
          </p:cNvSpPr>
          <p:nvPr/>
        </p:nvSpPr>
        <p:spPr bwMode="auto">
          <a:xfrm>
            <a:off x="0" y="3476625"/>
            <a:ext cx="1171575" cy="103187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9900"/>
                </a:solidFill>
              </a:rPr>
              <a:t>Input</a:t>
            </a:r>
          </a:p>
          <a:p>
            <a:r>
              <a:rPr lang="en-US" sz="2800">
                <a:solidFill>
                  <a:srgbClr val="009900"/>
                </a:solidFill>
              </a:rPr>
              <a:t>string</a:t>
            </a:r>
          </a:p>
        </p:txBody>
      </p:sp>
      <p:sp>
        <p:nvSpPr>
          <p:cNvPr id="27684" name="Rectangle 37"/>
          <p:cNvSpPr>
            <a:spLocks noChangeArrowheads="1"/>
          </p:cNvSpPr>
          <p:nvPr/>
        </p:nvSpPr>
        <p:spPr bwMode="auto">
          <a:xfrm>
            <a:off x="3581400" y="914400"/>
            <a:ext cx="444352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chemeClr val="tx1"/>
                </a:solidFill>
              </a:rPr>
              <a:t>R</a:t>
            </a:r>
            <a:endParaRPr lang="en-US" sz="3600" b="1" i="1" dirty="0">
              <a:solidFill>
                <a:schemeClr val="tx1"/>
              </a:solidFill>
            </a:endParaRPr>
          </a:p>
        </p:txBody>
      </p:sp>
      <p:sp>
        <p:nvSpPr>
          <p:cNvPr id="27685" name="Text Box 42"/>
          <p:cNvSpPr txBox="1">
            <a:spLocks noChangeArrowheads="1"/>
          </p:cNvSpPr>
          <p:nvPr/>
        </p:nvSpPr>
        <p:spPr bwMode="auto">
          <a:xfrm>
            <a:off x="7299325" y="2255838"/>
            <a:ext cx="1207382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dirty="0"/>
              <a:t>and halt</a:t>
            </a:r>
          </a:p>
        </p:txBody>
      </p:sp>
      <p:sp>
        <p:nvSpPr>
          <p:cNvPr id="27686" name="Freeform 43"/>
          <p:cNvSpPr>
            <a:spLocks/>
          </p:cNvSpPr>
          <p:nvPr/>
        </p:nvSpPr>
        <p:spPr bwMode="auto">
          <a:xfrm>
            <a:off x="4724400" y="3124200"/>
            <a:ext cx="304800" cy="685800"/>
          </a:xfrm>
          <a:custGeom>
            <a:avLst/>
            <a:gdLst>
              <a:gd name="T0" fmla="*/ 0 w 192"/>
              <a:gd name="T1" fmla="*/ 0 h 432"/>
              <a:gd name="T2" fmla="*/ 192 w 192"/>
              <a:gd name="T3" fmla="*/ 0 h 432"/>
              <a:gd name="T4" fmla="*/ 192 w 192"/>
              <a:gd name="T5" fmla="*/ 432 h 432"/>
              <a:gd name="T6" fmla="*/ 0 60000 65536"/>
              <a:gd name="T7" fmla="*/ 0 60000 65536"/>
              <a:gd name="T8" fmla="*/ 0 60000 65536"/>
              <a:gd name="T9" fmla="*/ 0 w 192"/>
              <a:gd name="T10" fmla="*/ 0 h 432"/>
              <a:gd name="T11" fmla="*/ 192 w 192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32">
                <a:moveTo>
                  <a:pt x="0" y="0"/>
                </a:moveTo>
                <a:lnTo>
                  <a:pt x="192" y="0"/>
                </a:lnTo>
                <a:lnTo>
                  <a:pt x="192" y="43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7687" name="Text Box 44"/>
          <p:cNvSpPr txBox="1">
            <a:spLocks noChangeArrowheads="1"/>
          </p:cNvSpPr>
          <p:nvPr/>
        </p:nvSpPr>
        <p:spPr bwMode="auto">
          <a:xfrm>
            <a:off x="5334000" y="5105400"/>
            <a:ext cx="1500732" cy="707886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 dirty="0"/>
              <a:t>       </a:t>
            </a:r>
            <a:r>
              <a:rPr lang="en-US" sz="2000" dirty="0" smtClean="0"/>
              <a:t>M2 halts</a:t>
            </a:r>
            <a:endParaRPr lang="en-US" sz="2000" dirty="0"/>
          </a:p>
          <a:p>
            <a:r>
              <a:rPr lang="en-US" sz="2000" dirty="0"/>
              <a:t>and rejects</a:t>
            </a:r>
          </a:p>
        </p:txBody>
      </p:sp>
      <p:sp>
        <p:nvSpPr>
          <p:cNvPr id="27688" name="Text Box 46"/>
          <p:cNvSpPr txBox="1">
            <a:spLocks noChangeArrowheads="1"/>
          </p:cNvSpPr>
          <p:nvPr/>
        </p:nvSpPr>
        <p:spPr bwMode="auto">
          <a:xfrm>
            <a:off x="7315200" y="4191000"/>
            <a:ext cx="1207382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dirty="0"/>
              <a:t>and halt</a:t>
            </a:r>
          </a:p>
        </p:txBody>
      </p:sp>
      <p:sp>
        <p:nvSpPr>
          <p:cNvPr id="27689" name="Text Box 47"/>
          <p:cNvSpPr txBox="1">
            <a:spLocks noChangeArrowheads="1"/>
          </p:cNvSpPr>
          <p:nvPr/>
        </p:nvSpPr>
        <p:spPr bwMode="auto">
          <a:xfrm>
            <a:off x="7315200" y="5638800"/>
            <a:ext cx="1207382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dirty="0"/>
              <a:t>and halt</a:t>
            </a:r>
          </a:p>
        </p:txBody>
      </p:sp>
      <p:sp>
        <p:nvSpPr>
          <p:cNvPr id="42" name="Text Box 32"/>
          <p:cNvSpPr txBox="1">
            <a:spLocks noChangeArrowheads="1"/>
          </p:cNvSpPr>
          <p:nvPr/>
        </p:nvSpPr>
        <p:spPr bwMode="auto">
          <a:xfrm>
            <a:off x="228600" y="2743200"/>
            <a:ext cx="686406" cy="58477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C0099"/>
                </a:solidFill>
              </a:rPr>
              <a:t>w</a:t>
            </a:r>
            <a:r>
              <a:rPr lang="en-US" sz="3200" i="1" dirty="0" smtClean="0">
                <a:solidFill>
                  <a:srgbClr val="CC0099"/>
                </a:solidFill>
              </a:rPr>
              <a:t>2</a:t>
            </a:r>
            <a:endParaRPr lang="en-US" sz="3200" i="1" dirty="0">
              <a:solidFill>
                <a:srgbClr val="CC0099"/>
              </a:solidFill>
            </a:endParaRPr>
          </a:p>
        </p:txBody>
      </p:sp>
      <p:sp>
        <p:nvSpPr>
          <p:cNvPr id="43" name="Text Box 32"/>
          <p:cNvSpPr txBox="1">
            <a:spLocks noChangeArrowheads="1"/>
          </p:cNvSpPr>
          <p:nvPr/>
        </p:nvSpPr>
        <p:spPr bwMode="auto">
          <a:xfrm>
            <a:off x="1143000" y="1524000"/>
            <a:ext cx="744114" cy="58477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C0099"/>
                </a:solidFill>
              </a:rPr>
              <a:t>M</a:t>
            </a:r>
            <a:r>
              <a:rPr lang="en-US" sz="3200" i="1" dirty="0" smtClean="0">
                <a:solidFill>
                  <a:srgbClr val="CC0099"/>
                </a:solidFill>
              </a:rPr>
              <a:t>2</a:t>
            </a:r>
            <a:endParaRPr lang="en-US" sz="3200" i="1" dirty="0">
              <a:solidFill>
                <a:srgbClr val="CC0099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285750" indent="-285750">
              <a:lnSpc>
                <a:spcPct val="90000"/>
              </a:lnSpc>
              <a:buNone/>
            </a:pPr>
            <a:r>
              <a:rPr lang="sv-SE" dirty="0" smtClean="0"/>
              <a:t>	Jadi, R dapat memberikan jawaban ”yes” atau ”no”.</a:t>
            </a:r>
          </a:p>
          <a:p>
            <a:pPr marL="285750" indent="-285750">
              <a:lnSpc>
                <a:spcPct val="90000"/>
              </a:lnSpc>
              <a:buNone/>
            </a:pPr>
            <a:endParaRPr lang="sv-SE" dirty="0" smtClean="0"/>
          </a:p>
          <a:p>
            <a:pPr marL="285750" indent="-285750">
              <a:lnSpc>
                <a:spcPct val="90000"/>
              </a:lnSpc>
              <a:buNone/>
            </a:pPr>
            <a:r>
              <a:rPr lang="sv-SE" dirty="0" smtClean="0"/>
              <a:t>	Namun, kita mengetahui bahwa  L1  </a:t>
            </a:r>
            <a:r>
              <a:rPr lang="sv-SE" i="1" dirty="0" smtClean="0"/>
              <a:t>undecidable</a:t>
            </a:r>
            <a:r>
              <a:rPr lang="sv-SE" dirty="0" smtClean="0"/>
              <a:t>.</a:t>
            </a:r>
          </a:p>
          <a:p>
            <a:pPr marL="285750" indent="-285750">
              <a:lnSpc>
                <a:spcPct val="90000"/>
              </a:lnSpc>
              <a:buNone/>
            </a:pPr>
            <a:endParaRPr lang="sv-SE" dirty="0" smtClean="0"/>
          </a:p>
          <a:p>
            <a:pPr marL="285750" indent="-285750">
              <a:lnSpc>
                <a:spcPct val="90000"/>
              </a:lnSpc>
              <a:buNone/>
            </a:pPr>
            <a:r>
              <a:rPr lang="sv-SE" dirty="0" smtClean="0"/>
              <a:t>	Jadi, R tidak mungkin ada, sehingga L2  haruslah </a:t>
            </a:r>
            <a:r>
              <a:rPr lang="sv-SE" i="1" dirty="0" smtClean="0"/>
              <a:t>undecidable.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GB" sz="2800" dirty="0" smtClean="0"/>
              <a:t>John E. </a:t>
            </a:r>
            <a:r>
              <a:rPr lang="en-GB" sz="2800" dirty="0" err="1" smtClean="0"/>
              <a:t>Hopcroft</a:t>
            </a:r>
            <a:r>
              <a:rPr lang="en-GB" sz="2800" dirty="0" smtClean="0"/>
              <a:t>, Rajeev </a:t>
            </a:r>
            <a:r>
              <a:rPr lang="en-GB" sz="2800" dirty="0" err="1" smtClean="0"/>
              <a:t>Motwani</a:t>
            </a:r>
            <a:r>
              <a:rPr lang="en-GB" sz="2800" dirty="0" smtClean="0"/>
              <a:t>, Jeffrey D. </a:t>
            </a:r>
            <a:r>
              <a:rPr lang="en-GB" sz="2800" dirty="0" err="1" smtClean="0"/>
              <a:t>Ullman</a:t>
            </a:r>
            <a:r>
              <a:rPr lang="en-GB" sz="2800" dirty="0" smtClean="0"/>
              <a:t>, </a:t>
            </a:r>
            <a:endParaRPr lang="en-US" sz="2800" dirty="0" smtClean="0"/>
          </a:p>
          <a:p>
            <a:pPr marL="234950" indent="55563">
              <a:buNone/>
            </a:pPr>
            <a:r>
              <a:rPr lang="en-GB" sz="2800" i="1" dirty="0" smtClean="0"/>
              <a:t>Introduction To Automata Theory , </a:t>
            </a:r>
            <a:r>
              <a:rPr lang="en-GB" sz="2800" i="1" dirty="0" err="1" smtClean="0"/>
              <a:t>Languanges</a:t>
            </a:r>
            <a:r>
              <a:rPr lang="en-GB" sz="2800" i="1" dirty="0" smtClean="0"/>
              <a:t>, and Computation 3rd Edition, </a:t>
            </a:r>
            <a:r>
              <a:rPr lang="en-GB" sz="2800" dirty="0" smtClean="0"/>
              <a:t>Addison Wesley, 2007. </a:t>
            </a:r>
          </a:p>
          <a:p>
            <a:pPr marL="234950" indent="55563">
              <a:buNone/>
            </a:pPr>
            <a:endParaRPr lang="en-GB" sz="2800" dirty="0" smtClean="0"/>
          </a:p>
          <a:p>
            <a:pPr marL="234950" indent="-234950">
              <a:buNone/>
            </a:pPr>
            <a:r>
              <a:rPr lang="en-GB" sz="2800" dirty="0" smtClean="0"/>
              <a:t>2. </a:t>
            </a:r>
            <a:r>
              <a:rPr lang="en-US" altLang="en-US" sz="2800" dirty="0" smtClean="0">
                <a:latin typeface="Times New Roman" pitchFamily="18" charset="0"/>
              </a:rPr>
              <a:t>Costas Busch – RPI, Fall 2006, </a:t>
            </a:r>
            <a:r>
              <a:rPr lang="en-US" sz="2800" i="1" dirty="0" err="1" smtClean="0"/>
              <a:t>Undecidable</a:t>
            </a:r>
            <a:r>
              <a:rPr lang="en-US" sz="2800" i="1" dirty="0" smtClean="0"/>
              <a:t> Problems (unsolvable problems) and Decidable Languages</a:t>
            </a:r>
            <a:endParaRPr lang="en-GB" sz="2800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Reduksi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direduksi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lain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jawaban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Misalnya</a:t>
            </a:r>
            <a:r>
              <a:rPr lang="en-US" sz="2400" dirty="0" smtClean="0"/>
              <a:t>,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err="1" smtClean="0"/>
              <a:t>perkalian</a:t>
            </a:r>
            <a:r>
              <a:rPr lang="en-US" sz="2400" dirty="0" smtClean="0"/>
              <a:t> </a:t>
            </a:r>
            <a:r>
              <a:rPr lang="en-US" sz="2400" dirty="0" err="1" smtClean="0"/>
              <a:t>direduksi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err="1" smtClean="0"/>
              <a:t>penjumlahan</a:t>
            </a:r>
            <a:r>
              <a:rPr lang="en-US" sz="2400" dirty="0" smtClean="0"/>
              <a:t>.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: 5 x 6 = 6 + 6 + 6 + 6 + 6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Reduksi</a:t>
            </a:r>
            <a:r>
              <a:rPr lang="en-US" sz="2400" dirty="0" smtClean="0"/>
              <a:t> </a:t>
            </a:r>
            <a:r>
              <a:rPr lang="en-US" sz="2400" dirty="0" err="1" smtClean="0"/>
              <a:t>berguna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membuktikan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undecidable</a:t>
            </a:r>
            <a:r>
              <a:rPr lang="en-US" sz="2400" dirty="0" smtClean="0"/>
              <a:t>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lain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i="1" dirty="0" err="1" smtClean="0"/>
              <a:t>undecidable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Misalkan</a:t>
            </a:r>
            <a:r>
              <a:rPr lang="en-US" sz="2400" dirty="0" smtClean="0"/>
              <a:t> P1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i="1" dirty="0" err="1" smtClean="0"/>
              <a:t>undecidable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membuktikan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, P2, </a:t>
            </a:r>
            <a:r>
              <a:rPr lang="en-US" sz="2400" i="1" dirty="0" err="1" smtClean="0"/>
              <a:t>undecidable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Caranya</a:t>
            </a:r>
            <a:r>
              <a:rPr lang="en-US" sz="2400" dirty="0" smtClean="0"/>
              <a:t>: </a:t>
            </a:r>
            <a:r>
              <a:rPr lang="en-US" sz="2400" dirty="0" err="1" smtClean="0"/>
              <a:t>Reduksi</a:t>
            </a:r>
            <a:r>
              <a:rPr lang="en-US" sz="2400" dirty="0" smtClean="0"/>
              <a:t> P1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P2 (</a:t>
            </a:r>
            <a:r>
              <a:rPr lang="en-US" sz="2400" dirty="0" err="1" smtClean="0"/>
              <a:t>instans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P1 </a:t>
            </a:r>
            <a:r>
              <a:rPr lang="en-US" sz="2400" dirty="0" err="1" smtClean="0"/>
              <a:t>dikonversi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instans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P2)	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038600"/>
            <a:ext cx="538162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838200" y="2895600"/>
            <a:ext cx="4600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Kita </a:t>
            </a:r>
            <a:r>
              <a:rPr lang="en-US" sz="2400" dirty="0" err="1" smtClean="0"/>
              <a:t>katakan</a:t>
            </a:r>
            <a:r>
              <a:rPr lang="en-US" sz="2400" dirty="0" smtClean="0"/>
              <a:t>: </a:t>
            </a:r>
            <a:r>
              <a:rPr lang="en-US" sz="2400" i="1" dirty="0" smtClean="0"/>
              <a:t>P1 reduced to P2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r>
              <a:rPr lang="en-US" sz="2200" dirty="0" err="1" smtClean="0"/>
              <a:t>Kotak</a:t>
            </a:r>
            <a:r>
              <a:rPr lang="en-US" sz="2200" dirty="0" smtClean="0"/>
              <a:t> </a:t>
            </a:r>
            <a:r>
              <a:rPr lang="en-US" sz="2200" i="1" dirty="0" smtClean="0"/>
              <a:t>diamond</a:t>
            </a:r>
            <a:r>
              <a:rPr lang="en-US" sz="2200" dirty="0" smtClean="0"/>
              <a:t> </a:t>
            </a:r>
            <a:r>
              <a:rPr lang="en-US" sz="2200" dirty="0" err="1" smtClean="0"/>
              <a:t>berlabel</a:t>
            </a:r>
            <a:r>
              <a:rPr lang="en-US" sz="2200" dirty="0" smtClean="0"/>
              <a:t> “Decide” 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program yang </a:t>
            </a:r>
            <a:r>
              <a:rPr lang="en-US" sz="2200" dirty="0" err="1" smtClean="0"/>
              <a:t>mencetak</a:t>
            </a:r>
            <a:r>
              <a:rPr lang="en-US" sz="2200" dirty="0" smtClean="0"/>
              <a:t> “yes” </a:t>
            </a:r>
            <a:r>
              <a:rPr lang="en-US" sz="2200" dirty="0" err="1" smtClean="0"/>
              <a:t>atau</a:t>
            </a:r>
            <a:r>
              <a:rPr lang="en-US" sz="2200" dirty="0" smtClean="0"/>
              <a:t> “no”, </a:t>
            </a:r>
            <a:r>
              <a:rPr lang="en-US" sz="2200" dirty="0" err="1" smtClean="0"/>
              <a:t>bergantung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apakah</a:t>
            </a:r>
            <a:r>
              <a:rPr lang="en-US" sz="2200" dirty="0" smtClean="0"/>
              <a:t> </a:t>
            </a:r>
            <a:r>
              <a:rPr lang="en-US" sz="2200" dirty="0" err="1" smtClean="0"/>
              <a:t>instans</a:t>
            </a:r>
            <a:r>
              <a:rPr lang="en-US" sz="2200" dirty="0" smtClean="0"/>
              <a:t> </a:t>
            </a:r>
            <a:r>
              <a:rPr lang="en-US" sz="2200" dirty="0" err="1" smtClean="0"/>
              <a:t>persoalan</a:t>
            </a:r>
            <a:r>
              <a:rPr lang="en-US" sz="2200" dirty="0" smtClean="0"/>
              <a:t> P2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anggota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bukan</a:t>
            </a:r>
            <a:r>
              <a:rPr lang="en-US" sz="2200" dirty="0" smtClean="0"/>
              <a:t> </a:t>
            </a:r>
            <a:r>
              <a:rPr lang="en-US" sz="2200" dirty="0" err="1" smtClean="0"/>
              <a:t>anggota</a:t>
            </a:r>
            <a:r>
              <a:rPr lang="en-US" sz="2200" dirty="0" smtClean="0"/>
              <a:t> </a:t>
            </a:r>
            <a:r>
              <a:rPr lang="en-US" sz="2200" dirty="0" err="1" smtClean="0"/>
              <a:t>bahasa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berkoresponden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persoalan</a:t>
            </a:r>
            <a:r>
              <a:rPr lang="en-US" sz="2200" dirty="0" smtClean="0"/>
              <a:t> P2 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. </a:t>
            </a:r>
          </a:p>
          <a:p>
            <a:endParaRPr lang="en-US" sz="2200" dirty="0" smtClean="0"/>
          </a:p>
          <a:p>
            <a:r>
              <a:rPr lang="en-US" sz="2200" dirty="0" err="1" smtClean="0"/>
              <a:t>Proses</a:t>
            </a:r>
            <a:r>
              <a:rPr lang="en-US" sz="2200" dirty="0" smtClean="0"/>
              <a:t> </a:t>
            </a:r>
            <a:r>
              <a:rPr lang="en-US" sz="2200" dirty="0" err="1" smtClean="0"/>
              <a:t>reduksi</a:t>
            </a:r>
            <a:r>
              <a:rPr lang="en-US" sz="2200" dirty="0" smtClean="0"/>
              <a:t> </a:t>
            </a:r>
            <a:r>
              <a:rPr lang="en-US" sz="2200" dirty="0" err="1" smtClean="0"/>
              <a:t>memberikan</a:t>
            </a:r>
            <a:r>
              <a:rPr lang="en-US" sz="2200" dirty="0" smtClean="0"/>
              <a:t> </a:t>
            </a:r>
            <a:r>
              <a:rPr lang="en-US" sz="2200" dirty="0" err="1" smtClean="0"/>
              <a:t>jawaban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</a:t>
            </a:r>
            <a:r>
              <a:rPr lang="en-US" sz="2200" dirty="0" smtClean="0"/>
              <a:t>:</a:t>
            </a:r>
          </a:p>
          <a:p>
            <a:pPr marL="512763" indent="-512763">
              <a:buNone/>
            </a:pPr>
            <a:r>
              <a:rPr lang="en-US" sz="2200" dirty="0" smtClean="0"/>
              <a:t>      - </a:t>
            </a:r>
            <a:r>
              <a:rPr lang="en-US" sz="2200" dirty="0" err="1" smtClean="0"/>
              <a:t>Jika</a:t>
            </a:r>
            <a:r>
              <a:rPr lang="en-US" sz="2200" dirty="0" smtClean="0"/>
              <a:t> P1 </a:t>
            </a:r>
            <a:r>
              <a:rPr lang="en-US" sz="2200" dirty="0" err="1" smtClean="0"/>
              <a:t>memberikan</a:t>
            </a:r>
            <a:r>
              <a:rPr lang="en-US" sz="2200" dirty="0" smtClean="0"/>
              <a:t> </a:t>
            </a:r>
            <a:r>
              <a:rPr lang="en-US" sz="2200" dirty="0" err="1" smtClean="0"/>
              <a:t>jawaban</a:t>
            </a:r>
            <a:r>
              <a:rPr lang="en-US" sz="2200" dirty="0" smtClean="0"/>
              <a:t> “yes”, </a:t>
            </a:r>
            <a:r>
              <a:rPr lang="en-US" sz="2200" dirty="0" err="1" smtClean="0"/>
              <a:t>maka</a:t>
            </a:r>
            <a:r>
              <a:rPr lang="en-US" sz="2200" dirty="0" smtClean="0"/>
              <a:t> </a:t>
            </a:r>
            <a:r>
              <a:rPr lang="en-US" sz="2200" dirty="0" err="1" smtClean="0"/>
              <a:t>jawaban</a:t>
            </a:r>
            <a:r>
              <a:rPr lang="en-US" sz="2200" dirty="0" smtClean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 </a:t>
            </a:r>
            <a:r>
              <a:rPr lang="en-US" sz="2200" dirty="0" err="1" smtClean="0"/>
              <a:t>dikembalikan</a:t>
            </a:r>
            <a:r>
              <a:rPr lang="en-US" sz="2200" dirty="0" smtClean="0"/>
              <a:t>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</a:t>
            </a:r>
            <a:r>
              <a:rPr lang="en-US" sz="2200" dirty="0" err="1" smtClean="0"/>
              <a:t>jawaban</a:t>
            </a:r>
            <a:r>
              <a:rPr lang="en-US" sz="2200" dirty="0" smtClean="0"/>
              <a:t> P2 </a:t>
            </a:r>
            <a:r>
              <a:rPr lang="en-US" sz="2200" dirty="0" err="1" smtClean="0"/>
              <a:t>juga</a:t>
            </a:r>
            <a:r>
              <a:rPr lang="en-US" sz="2200" dirty="0" smtClean="0"/>
              <a:t> (Decide </a:t>
            </a:r>
            <a:r>
              <a:rPr lang="en-US" sz="2200" dirty="0" smtClean="0">
                <a:sym typeface="Wingdings" pitchFamily="2" charset="2"/>
              </a:rPr>
              <a:t> “yes”)</a:t>
            </a:r>
          </a:p>
          <a:p>
            <a:pPr marL="512763" indent="-512763">
              <a:buNone/>
              <a:tabLst>
                <a:tab pos="512763" algn="l"/>
              </a:tabLst>
            </a:pPr>
            <a:r>
              <a:rPr lang="en-US" sz="2200" dirty="0" smtClean="0">
                <a:sym typeface="Wingdings" pitchFamily="2" charset="2"/>
              </a:rPr>
              <a:t>      - </a:t>
            </a:r>
            <a:r>
              <a:rPr lang="en-US" sz="2200" dirty="0" err="1" smtClean="0">
                <a:sym typeface="Wingdings" pitchFamily="2" charset="2"/>
              </a:rPr>
              <a:t>Jika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smtClean="0">
                <a:sym typeface="Wingdings" pitchFamily="2" charset="2"/>
              </a:rPr>
              <a:t>P1 </a:t>
            </a:r>
            <a:r>
              <a:rPr lang="en-US" sz="2200" dirty="0" err="1" smtClean="0">
                <a:sym typeface="Wingdings" pitchFamily="2" charset="2"/>
              </a:rPr>
              <a:t>memberikan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jawaban</a:t>
            </a:r>
            <a:r>
              <a:rPr lang="en-US" sz="2200" dirty="0" smtClean="0">
                <a:sym typeface="Wingdings" pitchFamily="2" charset="2"/>
              </a:rPr>
              <a:t> “no”, </a:t>
            </a:r>
            <a:r>
              <a:rPr lang="en-US" sz="2200" dirty="0" err="1" smtClean="0">
                <a:sym typeface="Wingdings" pitchFamily="2" charset="2"/>
              </a:rPr>
              <a:t>maka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jawaban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tersebut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dikembalikan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menjadi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n-US" sz="2200" dirty="0" err="1" smtClean="0">
                <a:sym typeface="Wingdings" pitchFamily="2" charset="2"/>
              </a:rPr>
              <a:t>jawaban</a:t>
            </a:r>
            <a:r>
              <a:rPr lang="en-US" sz="2200" dirty="0" smtClean="0">
                <a:sym typeface="Wingdings" pitchFamily="2" charset="2"/>
              </a:rPr>
              <a:t> P2 </a:t>
            </a:r>
            <a:r>
              <a:rPr lang="en-US" sz="2200" dirty="0" err="1" smtClean="0">
                <a:sym typeface="Wingdings" pitchFamily="2" charset="2"/>
              </a:rPr>
              <a:t>juga</a:t>
            </a:r>
            <a:r>
              <a:rPr lang="en-US" sz="2200" dirty="0" smtClean="0">
                <a:sym typeface="Wingdings" pitchFamily="2" charset="2"/>
              </a:rPr>
              <a:t> (Decide  “no”)</a:t>
            </a:r>
            <a:endParaRPr lang="en-US" sz="22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495800"/>
            <a:ext cx="4050804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10600" cy="5867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reduksi</a:t>
            </a:r>
            <a:r>
              <a:rPr lang="en-US" sz="2400" dirty="0" smtClean="0"/>
              <a:t>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langkah-langkah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 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instans</a:t>
            </a:r>
            <a:r>
              <a:rPr lang="en-US" sz="2400" dirty="0" smtClean="0"/>
              <a:t> P1,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string </a:t>
            </a:r>
            <a:r>
              <a:rPr lang="en-US" sz="2400" i="1" dirty="0" smtClean="0"/>
              <a:t>w, </a:t>
            </a:r>
            <a:r>
              <a:rPr lang="en-US" sz="2400" dirty="0" smtClean="0"/>
              <a:t> </a:t>
            </a:r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konstruksi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string </a:t>
            </a:r>
            <a:r>
              <a:rPr lang="en-US" sz="2400" i="1" dirty="0" smtClean="0"/>
              <a:t>x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Asumsikan</a:t>
            </a:r>
            <a:r>
              <a:rPr lang="en-US" sz="2400" dirty="0" smtClean="0"/>
              <a:t> P2 </a:t>
            </a:r>
            <a:r>
              <a:rPr lang="en-US" sz="2400" i="1" dirty="0" smtClean="0"/>
              <a:t>decidable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P2,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jawaban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P1:</a:t>
            </a:r>
          </a:p>
          <a:p>
            <a:pPr marL="457200" indent="-457200">
              <a:buNone/>
            </a:pPr>
            <a:r>
              <a:rPr lang="en-US" sz="2400" dirty="0" smtClean="0"/>
              <a:t>	-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P1,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P2, </a:t>
            </a:r>
            <a:r>
              <a:rPr lang="en-US" sz="2400" dirty="0" err="1" smtClean="0"/>
              <a:t>dan</a:t>
            </a:r>
            <a:r>
              <a:rPr lang="en-US" sz="2400" dirty="0" smtClean="0"/>
              <a:t> “Decide”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jawaban</a:t>
            </a:r>
            <a:r>
              <a:rPr lang="en-US" sz="2400" dirty="0" smtClean="0"/>
              <a:t> “yes”.</a:t>
            </a:r>
          </a:p>
          <a:p>
            <a:pPr marL="457200" indent="-457200">
              <a:buNone/>
            </a:pPr>
            <a:r>
              <a:rPr lang="en-US" sz="2400" dirty="0" smtClean="0"/>
              <a:t>	-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en-US" sz="2400" dirty="0" smtClean="0"/>
              <a:t> 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P1,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dirty="0" smtClean="0"/>
              <a:t> 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P2, </a:t>
            </a:r>
            <a:r>
              <a:rPr lang="en-US" sz="2400" dirty="0" err="1" smtClean="0"/>
              <a:t>dan</a:t>
            </a:r>
            <a:r>
              <a:rPr lang="en-US" sz="2400" dirty="0" smtClean="0"/>
              <a:t>  “Decide”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jawaban</a:t>
            </a:r>
            <a:r>
              <a:rPr lang="en-US" sz="2400" dirty="0" smtClean="0"/>
              <a:t> “no” .</a:t>
            </a:r>
          </a:p>
          <a:p>
            <a:pPr marL="457200" indent="-457200"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Jadi</a:t>
            </a:r>
            <a:r>
              <a:rPr lang="en-US" sz="2400" dirty="0" smtClean="0"/>
              <a:t>,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P2 </a:t>
            </a:r>
            <a:r>
              <a:rPr lang="en-US" sz="2400" i="1" dirty="0" smtClean="0"/>
              <a:t>decidable</a:t>
            </a:r>
            <a:r>
              <a:rPr lang="en-US" sz="2400" dirty="0" smtClean="0"/>
              <a:t>.</a:t>
            </a:r>
          </a:p>
          <a:p>
            <a:pPr marL="401638" indent="-401638">
              <a:buNone/>
            </a:pPr>
            <a:endParaRPr lang="en-US" sz="2400" dirty="0" smtClean="0"/>
          </a:p>
          <a:p>
            <a:pPr marL="401638" indent="-401638">
              <a:buNone/>
            </a:pPr>
            <a:r>
              <a:rPr lang="en-US" sz="2400" dirty="0" smtClean="0"/>
              <a:t>      Hal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kontradiksi</a:t>
            </a:r>
            <a:r>
              <a:rPr lang="en-US" sz="2400" dirty="0" smtClean="0"/>
              <a:t>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P1 </a:t>
            </a:r>
            <a:r>
              <a:rPr lang="en-US" sz="2400" i="1" dirty="0" err="1" smtClean="0"/>
              <a:t>undecidable</a:t>
            </a:r>
            <a:r>
              <a:rPr lang="en-US" sz="2400" i="1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keanggotaan</a:t>
            </a:r>
            <a:r>
              <a:rPr lang="en-US" sz="2400" dirty="0" smtClean="0"/>
              <a:t> string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P1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pernah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– </a:t>
            </a:r>
            <a:r>
              <a:rPr lang="en-US" sz="2400" dirty="0" err="1" smtClean="0"/>
              <a:t>ingatlah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i="1" dirty="0" smtClean="0"/>
              <a:t>membership problem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err="1" smtClean="0"/>
              <a:t>undecidable</a:t>
            </a:r>
            <a:r>
              <a:rPr lang="en-US" sz="2400" dirty="0" smtClean="0"/>
              <a:t>),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P2 </a:t>
            </a:r>
            <a:r>
              <a:rPr lang="en-US" sz="2400" dirty="0" err="1" smtClean="0"/>
              <a:t>haruslah</a:t>
            </a:r>
            <a:r>
              <a:rPr lang="en-US" sz="2400" dirty="0" smtClean="0"/>
              <a:t> </a:t>
            </a:r>
            <a:r>
              <a:rPr lang="en-US" sz="2400" i="1" dirty="0" err="1" smtClean="0"/>
              <a:t>undecidable</a:t>
            </a:r>
            <a:r>
              <a:rPr lang="en-US" sz="2400" dirty="0" smtClean="0"/>
              <a:t>. 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Secara</a:t>
            </a:r>
            <a:r>
              <a:rPr lang="en-US" sz="2400" dirty="0" smtClean="0"/>
              <a:t> formal, </a:t>
            </a:r>
            <a:r>
              <a:rPr lang="en-US" sz="2400" dirty="0" err="1" smtClean="0"/>
              <a:t>reduksi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P1 </a:t>
            </a:r>
            <a:r>
              <a:rPr lang="en-US" sz="2400" dirty="0" err="1" smtClean="0"/>
              <a:t>ke</a:t>
            </a:r>
            <a:r>
              <a:rPr lang="en-US" sz="2400" dirty="0" smtClean="0"/>
              <a:t> P2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yang </a:t>
            </a:r>
            <a:r>
              <a:rPr lang="en-US" sz="2400" dirty="0" err="1" smtClean="0"/>
              <a:t>mengambil</a:t>
            </a:r>
            <a:r>
              <a:rPr lang="en-US" sz="2400" dirty="0" smtClean="0"/>
              <a:t> </a:t>
            </a:r>
            <a:r>
              <a:rPr lang="en-US" sz="2400" dirty="0" err="1" smtClean="0"/>
              <a:t>instans</a:t>
            </a:r>
            <a:r>
              <a:rPr lang="en-US" sz="2400" dirty="0" smtClean="0"/>
              <a:t> P1 yang </a:t>
            </a:r>
            <a:r>
              <a:rPr lang="en-US" sz="2400" dirty="0" err="1" smtClean="0"/>
              <a:t>tertulis</a:t>
            </a:r>
            <a:r>
              <a:rPr lang="en-US" sz="2400" dirty="0" smtClean="0"/>
              <a:t> 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pitanya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instans</a:t>
            </a:r>
            <a:r>
              <a:rPr lang="en-US" sz="2400" dirty="0" smtClean="0"/>
              <a:t> P2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pitanya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praktik</a:t>
            </a:r>
            <a:r>
              <a:rPr lang="en-US" sz="2400" dirty="0" smtClean="0"/>
              <a:t>, </a:t>
            </a:r>
            <a:r>
              <a:rPr lang="en-US" sz="2400" dirty="0" err="1" smtClean="0"/>
              <a:t>reduksi</a:t>
            </a:r>
            <a:r>
              <a:rPr lang="en-US" sz="2400" dirty="0" smtClean="0"/>
              <a:t> </a:t>
            </a:r>
            <a:r>
              <a:rPr lang="en-US" sz="2400" dirty="0" err="1" smtClean="0"/>
              <a:t>digambarkan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program yang  </a:t>
            </a:r>
            <a:r>
              <a:rPr lang="en-US" sz="2400" dirty="0" err="1" smtClean="0"/>
              <a:t>mengambil</a:t>
            </a:r>
            <a:r>
              <a:rPr lang="en-US" sz="2400" dirty="0" smtClean="0"/>
              <a:t> </a:t>
            </a:r>
            <a:r>
              <a:rPr lang="en-US" sz="2400" dirty="0" err="1" smtClean="0"/>
              <a:t>instans</a:t>
            </a:r>
            <a:r>
              <a:rPr lang="en-US" sz="2400" dirty="0" smtClean="0"/>
              <a:t> P1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input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instans</a:t>
            </a:r>
            <a:r>
              <a:rPr lang="en-US" sz="2400" dirty="0" smtClean="0"/>
              <a:t> P2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output.</a:t>
            </a:r>
          </a:p>
          <a:p>
            <a:endParaRPr lang="en-US" sz="2400" dirty="0" smtClean="0"/>
          </a:p>
          <a:p>
            <a:r>
              <a:rPr lang="en-US" sz="2400" b="1" dirty="0" err="1" smtClean="0"/>
              <a:t>Teorema</a:t>
            </a:r>
            <a:r>
              <a:rPr lang="en-US" sz="2400" dirty="0" smtClean="0"/>
              <a:t>: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reduksi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P1 </a:t>
            </a:r>
            <a:r>
              <a:rPr lang="en-US" sz="2400" dirty="0" err="1" smtClean="0"/>
              <a:t>ke</a:t>
            </a:r>
            <a:r>
              <a:rPr lang="en-US" sz="2400" dirty="0" smtClean="0"/>
              <a:t> P2, </a:t>
            </a:r>
            <a:r>
              <a:rPr lang="en-US" sz="2400" dirty="0" err="1" smtClean="0"/>
              <a:t>maka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a) </a:t>
            </a:r>
            <a:r>
              <a:rPr lang="en-US" sz="2400" dirty="0" err="1" smtClean="0"/>
              <a:t>Jika</a:t>
            </a:r>
            <a:r>
              <a:rPr lang="en-US" sz="2400" dirty="0" smtClean="0"/>
              <a:t> P1 </a:t>
            </a:r>
            <a:r>
              <a:rPr lang="en-US" sz="2400" i="1" dirty="0" err="1" smtClean="0"/>
              <a:t>undecidable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P2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undecidable</a:t>
            </a:r>
            <a:endParaRPr lang="en-US" sz="2400" i="1" dirty="0" smtClean="0"/>
          </a:p>
          <a:p>
            <a:pPr>
              <a:buNone/>
            </a:pPr>
            <a:r>
              <a:rPr lang="en-US" sz="2400" dirty="0" smtClean="0"/>
              <a:t>	b) </a:t>
            </a:r>
            <a:r>
              <a:rPr lang="en-US" sz="2400" dirty="0" err="1" smtClean="0"/>
              <a:t>Jika</a:t>
            </a:r>
            <a:r>
              <a:rPr lang="en-US" sz="2400" dirty="0" smtClean="0"/>
              <a:t> P1 non-RE, </a:t>
            </a:r>
            <a:r>
              <a:rPr lang="en-US" sz="2400" dirty="0" err="1" smtClean="0"/>
              <a:t>maka</a:t>
            </a:r>
            <a:r>
              <a:rPr lang="en-US" sz="2400" dirty="0" smtClean="0"/>
              <a:t> P2 </a:t>
            </a:r>
            <a:r>
              <a:rPr lang="en-US" sz="2400" dirty="0" err="1" smtClean="0"/>
              <a:t>juga</a:t>
            </a:r>
            <a:r>
              <a:rPr lang="en-US" sz="2400" dirty="0" smtClean="0"/>
              <a:t> non-RE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Misalkan</a:t>
            </a:r>
            <a:r>
              <a:rPr lang="en-US" sz="2400" dirty="0" smtClean="0"/>
              <a:t>,</a:t>
            </a:r>
          </a:p>
          <a:p>
            <a:pPr>
              <a:buNone/>
            </a:pPr>
            <a:r>
              <a:rPr lang="en-US" sz="2400" dirty="0" smtClean="0"/>
              <a:t>	  P1 :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i="1" dirty="0" smtClean="0"/>
              <a:t>Hello-World</a:t>
            </a:r>
          </a:p>
          <a:p>
            <a:pPr>
              <a:buNone/>
            </a:pPr>
            <a:r>
              <a:rPr lang="en-US" sz="2400" dirty="0" smtClean="0"/>
              <a:t>		 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program </a:t>
            </a:r>
            <a:r>
              <a:rPr lang="en-US" sz="2400" i="1" dirty="0" smtClean="0"/>
              <a:t>P </a:t>
            </a:r>
            <a:r>
              <a:rPr lang="en-US" sz="2400" dirty="0" err="1" smtClean="0"/>
              <a:t>dan</a:t>
            </a:r>
            <a:r>
              <a:rPr lang="en-US" sz="2400" dirty="0" smtClean="0"/>
              <a:t> input </a:t>
            </a:r>
            <a:r>
              <a:rPr lang="en-US" sz="2400" i="1" dirty="0" smtClean="0"/>
              <a:t>x</a:t>
            </a:r>
            <a:r>
              <a:rPr lang="en-US" sz="2400" dirty="0" smtClean="0"/>
              <a:t>.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,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		 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input </a:t>
            </a:r>
            <a:r>
              <a:rPr lang="en-US" sz="2400" i="1" dirty="0" smtClean="0"/>
              <a:t>x</a:t>
            </a:r>
            <a:r>
              <a:rPr lang="en-US" sz="2400" dirty="0" smtClean="0"/>
              <a:t>, </a:t>
            </a:r>
            <a:r>
              <a:rPr lang="en-US" sz="2400" i="1" dirty="0" smtClean="0"/>
              <a:t> </a:t>
            </a:r>
            <a:r>
              <a:rPr lang="en-US" sz="2400" dirty="0" err="1" smtClean="0"/>
              <a:t>mencetak</a:t>
            </a:r>
            <a:r>
              <a:rPr lang="en-US" sz="2400" dirty="0" smtClean="0"/>
              <a:t> “Hello, world!”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              </a:t>
            </a:r>
            <a:r>
              <a:rPr lang="en-US" sz="2400" dirty="0" err="1" smtClean="0"/>
              <a:t>luaran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pertamanya</a:t>
            </a:r>
            <a:r>
              <a:rPr lang="en-US" sz="2400" dirty="0" smtClean="0"/>
              <a:t>?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Sudah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dibuktikan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i="1" dirty="0" err="1" smtClean="0">
                <a:sym typeface="Wingdings" pitchFamily="2" charset="2"/>
              </a:rPr>
              <a:t>undecidable</a:t>
            </a:r>
            <a:endParaRPr lang="en-US" sz="2400" i="1" dirty="0" smtClean="0">
              <a:sym typeface="Wingdings" pitchFamily="2" charset="2"/>
            </a:endParaRPr>
          </a:p>
          <a:p>
            <a:pPr>
              <a:buNone/>
            </a:pP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0" y="4038600"/>
            <a:ext cx="1676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H1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3962400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</a:t>
            </a:r>
            <a:endParaRPr lang="en-US" sz="2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514600" y="4876800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x</a:t>
            </a:r>
            <a:endParaRPr lang="en-US" sz="2400" i="1" dirty="0"/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>
            <a:off x="2781764" y="4193233"/>
            <a:ext cx="952036" cy="3025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819400" y="4876800"/>
            <a:ext cx="9144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77000" y="4038600"/>
            <a:ext cx="39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ya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77000" y="4876800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tidak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486400" y="4267200"/>
            <a:ext cx="9906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5486400" y="4648200"/>
            <a:ext cx="990600" cy="4132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 P2: </a:t>
            </a:r>
            <a:r>
              <a:rPr lang="en-US" sz="2400" dirty="0" err="1" smtClean="0">
                <a:sym typeface="Wingdings" pitchFamily="2" charset="2"/>
              </a:rPr>
              <a:t>Persoalan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i="1" dirty="0" smtClean="0">
                <a:sym typeface="Wingdings" pitchFamily="2" charset="2"/>
              </a:rPr>
              <a:t>Call-</a:t>
            </a:r>
            <a:r>
              <a:rPr lang="en-US" sz="2400" i="1" dirty="0" err="1" smtClean="0">
                <a:sym typeface="Wingdings" pitchFamily="2" charset="2"/>
              </a:rPr>
              <a:t>foo</a:t>
            </a:r>
            <a:endParaRPr lang="en-US" sz="2400" i="1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	</a:t>
            </a:r>
            <a:r>
              <a:rPr lang="en-US" sz="2400" dirty="0" err="1" smtClean="0">
                <a:sym typeface="Wingdings" pitchFamily="2" charset="2"/>
              </a:rPr>
              <a:t>Diberikan</a:t>
            </a:r>
            <a:r>
              <a:rPr lang="en-US" sz="2400" dirty="0" smtClean="0">
                <a:sym typeface="Wingdings" pitchFamily="2" charset="2"/>
              </a:rPr>
              <a:t> program </a:t>
            </a:r>
            <a:r>
              <a:rPr lang="en-US" sz="2400" i="1" dirty="0" smtClean="0">
                <a:sym typeface="Wingdings" pitchFamily="2" charset="2"/>
              </a:rPr>
              <a:t>Q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dan</a:t>
            </a:r>
            <a:r>
              <a:rPr lang="en-US" sz="2400" dirty="0" smtClean="0">
                <a:sym typeface="Wingdings" pitchFamily="2" charset="2"/>
              </a:rPr>
              <a:t> input </a:t>
            </a:r>
            <a:r>
              <a:rPr lang="en-US" sz="2400" i="1" dirty="0" smtClean="0">
                <a:sym typeface="Wingdings" pitchFamily="2" charset="2"/>
              </a:rPr>
              <a:t>y</a:t>
            </a:r>
            <a:r>
              <a:rPr lang="en-US" sz="2400" dirty="0" smtClean="0">
                <a:sym typeface="Wingdings" pitchFamily="2" charset="2"/>
              </a:rPr>
              <a:t>. </a:t>
            </a:r>
            <a:r>
              <a:rPr lang="en-US" sz="2400" dirty="0" err="1" smtClean="0">
                <a:sym typeface="Wingdings" pitchFamily="2" charset="2"/>
              </a:rPr>
              <a:t>Apakah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i="1" dirty="0" smtClean="0">
                <a:sym typeface="Wingdings" pitchFamily="2" charset="2"/>
              </a:rPr>
              <a:t>Q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bila</a:t>
            </a:r>
            <a:r>
              <a:rPr lang="en-US" sz="2400" dirty="0" smtClean="0"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	</a:t>
            </a:r>
            <a:r>
              <a:rPr lang="en-US" sz="2400" dirty="0" err="1" smtClean="0">
                <a:sym typeface="Wingdings" pitchFamily="2" charset="2"/>
              </a:rPr>
              <a:t>diberikan</a:t>
            </a:r>
            <a:r>
              <a:rPr lang="en-US" sz="2400" dirty="0" smtClean="0">
                <a:sym typeface="Wingdings" pitchFamily="2" charset="2"/>
              </a:rPr>
              <a:t> input </a:t>
            </a:r>
            <a:r>
              <a:rPr lang="en-US" sz="2400" i="1" dirty="0" smtClean="0">
                <a:sym typeface="Wingdings" pitchFamily="2" charset="2"/>
              </a:rPr>
              <a:t>y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pernah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memanggil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fungsi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i="1" dirty="0" err="1" smtClean="0">
                <a:sym typeface="Wingdings" pitchFamily="2" charset="2"/>
              </a:rPr>
              <a:t>foo</a:t>
            </a:r>
            <a:r>
              <a:rPr lang="en-US" sz="2400" dirty="0" smtClean="0">
                <a:sym typeface="Wingdings" pitchFamily="2" charset="2"/>
              </a:rPr>
              <a:t>?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	 </a:t>
            </a:r>
            <a:r>
              <a:rPr lang="en-US" sz="2400" dirty="0" err="1" smtClean="0">
                <a:sym typeface="Wingdings" pitchFamily="2" charset="2"/>
              </a:rPr>
              <a:t>Akan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ditunjukkan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i="1" dirty="0" err="1" smtClean="0">
                <a:sym typeface="Wingdings" pitchFamily="2" charset="2"/>
              </a:rPr>
              <a:t>undecidable</a:t>
            </a:r>
            <a:endParaRPr lang="en-US" sz="2400" i="1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	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81400" y="3505200"/>
            <a:ext cx="1676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H2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34290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Q</a:t>
            </a:r>
            <a:endParaRPr lang="en-US" sz="2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4343400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y</a:t>
            </a:r>
            <a:endParaRPr lang="en-US" sz="2400" i="1" dirty="0"/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>
            <a:off x="2599650" y="3659833"/>
            <a:ext cx="905550" cy="3025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590800" y="4343400"/>
            <a:ext cx="9144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248400" y="3505200"/>
            <a:ext cx="39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ya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4343400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tidak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257800" y="3733800"/>
            <a:ext cx="9906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5257800" y="4114800"/>
            <a:ext cx="990600" cy="4132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(char*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{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("%s",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Kasus</a:t>
            </a:r>
            <a:r>
              <a:rPr lang="en-US" sz="2400" dirty="0" smtClean="0"/>
              <a:t> 1: Program </a:t>
            </a:r>
            <a:r>
              <a:rPr lang="en-US" sz="2400" i="1" dirty="0" smtClean="0"/>
              <a:t>Q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i="1" dirty="0" err="1" smtClean="0"/>
              <a:t>foo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jawaban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No </a:t>
            </a:r>
          </a:p>
          <a:p>
            <a:pPr>
              <a:buNone/>
            </a:pP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dirty="0" err="1" smtClean="0">
                <a:sym typeface="Wingdings" pitchFamily="2" charset="2"/>
              </a:rPr>
              <a:t>Kasus</a:t>
            </a:r>
            <a:r>
              <a:rPr lang="en-US" sz="2400" dirty="0" smtClean="0">
                <a:sym typeface="Wingdings" pitchFamily="2" charset="2"/>
              </a:rPr>
              <a:t> 2: Program </a:t>
            </a:r>
            <a:r>
              <a:rPr lang="en-US" sz="2400" i="1" dirty="0" smtClean="0">
                <a:sym typeface="Wingdings" pitchFamily="2" charset="2"/>
              </a:rPr>
              <a:t>Q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memiliki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fungsi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i="1" dirty="0" err="1" smtClean="0">
                <a:sym typeface="Wingdings" pitchFamily="2" charset="2"/>
              </a:rPr>
              <a:t>foo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tetapi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mungkin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pernah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atau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pernah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dipanggil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dengan</a:t>
            </a:r>
            <a:r>
              <a:rPr lang="en-US" sz="2400" dirty="0" smtClean="0">
                <a:sym typeface="Wingdings" pitchFamily="2" charset="2"/>
              </a:rPr>
              <a:t> input </a:t>
            </a:r>
            <a:r>
              <a:rPr lang="en-US" sz="2400" i="1" dirty="0" smtClean="0">
                <a:sym typeface="Wingdings" pitchFamily="2" charset="2"/>
              </a:rPr>
              <a:t>y</a:t>
            </a:r>
            <a:r>
              <a:rPr lang="en-US" sz="2400" dirty="0" smtClean="0">
                <a:sym typeface="Wingdings" pitchFamily="2" charset="2"/>
              </a:rPr>
              <a:t>. 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dirty="0" err="1" smtClean="0">
                <a:sym typeface="Wingdings" pitchFamily="2" charset="2"/>
              </a:rPr>
              <a:t>Contoh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pemanggilan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: if (y % 2 == 0) 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	       {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foo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(“Hello, world!”);  }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		 </a:t>
            </a:r>
            <a:r>
              <a:rPr lang="en-US" sz="2400" dirty="0" err="1" smtClean="0">
                <a:sym typeface="Wingdings" pitchFamily="2" charset="2"/>
              </a:rPr>
              <a:t>jika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i="1" dirty="0" smtClean="0">
                <a:sym typeface="Wingdings" pitchFamily="2" charset="2"/>
              </a:rPr>
              <a:t>x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ganjil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maka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i="1" dirty="0" err="1" smtClean="0">
                <a:sym typeface="Wingdings" pitchFamily="2" charset="2"/>
              </a:rPr>
              <a:t>foo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pernah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dipanggil</a:t>
            </a:r>
            <a:r>
              <a:rPr lang="en-US" sz="2400" dirty="0" smtClean="0">
                <a:sym typeface="Wingdings" pitchFamily="2" charset="2"/>
              </a:rPr>
              <a:t>	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685800"/>
            <a:ext cx="43434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4948</TotalTime>
  <Words>699</Words>
  <Application>Microsoft Office PowerPoint</Application>
  <PresentationFormat>On-screen Show (4:3)</PresentationFormat>
  <Paragraphs>160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Courier New</vt:lpstr>
      <vt:lpstr>Times New Roman</vt:lpstr>
      <vt:lpstr>Wingdings</vt:lpstr>
      <vt:lpstr>Office Theme</vt:lpstr>
      <vt:lpstr>4.  Undecidabality (Bagian 3)</vt:lpstr>
      <vt:lpstr>Reduksi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Mesin Turing (Bagian 2)</dc:title>
  <dc:creator>AXIOO</dc:creator>
  <cp:lastModifiedBy>rinaldi-irk</cp:lastModifiedBy>
  <cp:revision>461</cp:revision>
  <dcterms:created xsi:type="dcterms:W3CDTF">2014-09-01T00:05:04Z</dcterms:created>
  <dcterms:modified xsi:type="dcterms:W3CDTF">2015-10-07T05:50:54Z</dcterms:modified>
</cp:coreProperties>
</file>