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2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A771A5C-1899-4A20-A4BB-120315A516C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119797C-F2FB-4075-9EB5-76CBEC7EC7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3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797C-F2FB-4075-9EB5-76CBEC7EC7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39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7933-ED7B-47BF-BE0B-C7FD17FED428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714A-0724-416D-8A17-E3FADF8669A4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78B1-F945-4297-9992-C1D9F6A33AD1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FEA4-6024-4E69-92D1-B1D94C480EE3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C37-198F-407A-9729-F50094173593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B08F-5A95-45D0-95A6-4F1A11F3C48F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1E2E-D7C9-435D-B707-D02B9345CF01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DCD4-2112-4E2A-8747-C45712FE5F92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AB8-F894-44E6-9A8D-6EA39FB52E2F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3179-871A-45E5-B107-03649A59F663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1996-9677-4747-99D1-8AC4BAB9FC3C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A20FF-3514-4F76-B737-69137C1D8E89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4.  </a:t>
            </a:r>
            <a:r>
              <a:rPr lang="en-US" b="1" dirty="0" err="1" smtClean="0"/>
              <a:t>Undecidabality</a:t>
            </a:r>
            <a:r>
              <a:rPr lang="en-US" b="1" dirty="0" smtClean="0"/>
              <a:t> (</a:t>
            </a:r>
            <a:r>
              <a:rPr lang="en-US" b="1" dirty="0" err="1" smtClean="0"/>
              <a:t>Bagian</a:t>
            </a:r>
            <a:r>
              <a:rPr lang="en-US" b="1" dirty="0" smtClean="0"/>
              <a:t> 2)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339559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04800" y="4953000"/>
            <a:ext cx="8433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string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seterusnya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L</a:t>
            </a:r>
            <a:r>
              <a:rPr lang="en-US" i="1" baseline="-25000" dirty="0" smtClean="0"/>
              <a:t>d</a:t>
            </a:r>
            <a:r>
              <a:rPr lang="en-US" dirty="0" smtClean="0"/>
              <a:t>  </a:t>
            </a:r>
            <a:r>
              <a:rPr lang="en-US" dirty="0" err="1" smtClean="0"/>
              <a:t>bukan</a:t>
            </a:r>
            <a:r>
              <a:rPr lang="en-US" dirty="0" smtClean="0"/>
              <a:t> 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dirty="0" smtClean="0"/>
              <a:t> 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RE (non RE),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dirty="0" smtClean="0"/>
              <a:t> 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81200"/>
            <a:ext cx="6886575" cy="459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7912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Pembuktian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kontradiksi</a:t>
            </a:r>
            <a:r>
              <a:rPr lang="en-US" sz="2400" dirty="0" smtClean="0"/>
              <a:t>: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RE,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tulis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=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dirty="0" smtClean="0"/>
              <a:t>).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alfabet</a:t>
            </a:r>
            <a:r>
              <a:rPr lang="en-US" sz="2400" dirty="0" smtClean="0"/>
              <a:t> {0, 1},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=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string.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: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dirty="0" smtClean="0"/>
              <a:t> ? </a:t>
            </a:r>
          </a:p>
          <a:p>
            <a:pPr>
              <a:buNone/>
            </a:pPr>
            <a:r>
              <a:rPr lang="en-US" sz="2400" dirty="0" smtClean="0"/>
              <a:t>	1.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k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)   </a:t>
            </a:r>
            <a:r>
              <a:rPr lang="en-US" sz="2400" dirty="0" smtClean="0">
                <a:sym typeface="Symbol"/>
              </a:rPr>
              <a:t>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T</a:t>
            </a:r>
            <a:r>
              <a:rPr lang="en-US" sz="2400" dirty="0" smtClean="0">
                <a:sym typeface="Wingdings" pitchFamily="2" charset="2"/>
              </a:rPr>
              <a:t>[</a:t>
            </a:r>
            <a:r>
              <a:rPr lang="en-US" sz="2400" i="1" dirty="0" err="1" smtClean="0">
                <a:sym typeface="Wingdings" pitchFamily="2" charset="2"/>
              </a:rPr>
              <a:t>k</a:t>
            </a:r>
            <a:r>
              <a:rPr lang="en-US" sz="2400" dirty="0" err="1" smtClean="0">
                <a:sym typeface="Wingdings" pitchFamily="2" charset="2"/>
              </a:rPr>
              <a:t>,</a:t>
            </a:r>
            <a:r>
              <a:rPr lang="en-US" sz="2400" i="1" dirty="0" err="1" smtClean="0">
                <a:sym typeface="Wingdings" pitchFamily="2" charset="2"/>
              </a:rPr>
              <a:t>k</a:t>
            </a:r>
            <a:r>
              <a:rPr lang="en-US" sz="2400" dirty="0" smtClean="0">
                <a:sym typeface="Wingdings" pitchFamily="2" charset="2"/>
              </a:rPr>
              <a:t>] =  1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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dirty="0" smtClean="0">
                <a:sym typeface="Wingdings" pitchFamily="2" charset="2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kontradiksi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2.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k </a:t>
            </a:r>
            <a:r>
              <a:rPr lang="en-US" sz="2400" dirty="0" smtClean="0">
                <a:sym typeface="Symbol"/>
              </a:rPr>
              <a:t>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)   </a:t>
            </a:r>
            <a:r>
              <a:rPr lang="en-US" sz="2400" dirty="0" smtClean="0">
                <a:sym typeface="Symbol"/>
              </a:rPr>
              <a:t>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T</a:t>
            </a:r>
            <a:r>
              <a:rPr lang="en-US" sz="2400" dirty="0" smtClean="0">
                <a:sym typeface="Wingdings" pitchFamily="2" charset="2"/>
              </a:rPr>
              <a:t>[</a:t>
            </a:r>
            <a:r>
              <a:rPr lang="en-US" sz="2400" i="1" dirty="0" err="1" smtClean="0">
                <a:sym typeface="Wingdings" pitchFamily="2" charset="2"/>
              </a:rPr>
              <a:t>k</a:t>
            </a:r>
            <a:r>
              <a:rPr lang="en-US" sz="2400" dirty="0" err="1" smtClean="0">
                <a:sym typeface="Wingdings" pitchFamily="2" charset="2"/>
              </a:rPr>
              <a:t>,</a:t>
            </a:r>
            <a:r>
              <a:rPr lang="en-US" sz="2400" i="1" dirty="0" err="1" smtClean="0">
                <a:sym typeface="Wingdings" pitchFamily="2" charset="2"/>
              </a:rPr>
              <a:t>k</a:t>
            </a:r>
            <a:r>
              <a:rPr lang="en-US" sz="2400" dirty="0" smtClean="0">
                <a:sym typeface="Wingdings" pitchFamily="2" charset="2"/>
              </a:rPr>
              <a:t>] =  0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kontradiksi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KONTRADIKSI!!! 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</a:p>
          <a:p>
            <a:pPr>
              <a:buNone/>
            </a:pPr>
            <a:r>
              <a:rPr lang="en-US" sz="2400" i="1" dirty="0" smtClean="0">
                <a:sym typeface="Wingdings" pitchFamily="2" charset="2"/>
              </a:rPr>
              <a:t>	</a:t>
            </a:r>
            <a:r>
              <a:rPr lang="en-US" sz="2400" i="1" dirty="0" err="1" smtClean="0">
                <a:sym typeface="Wingdings" pitchFamily="2" charset="2"/>
              </a:rPr>
              <a:t>Kesimpulan</a:t>
            </a:r>
            <a:r>
              <a:rPr lang="en-US" sz="2400" i="1" dirty="0" smtClean="0">
                <a:sym typeface="Wingdings" pitchFamily="2" charset="2"/>
              </a:rPr>
              <a:t>: </a:t>
            </a:r>
            <a:r>
              <a:rPr lang="en-US" sz="2400" i="1" dirty="0" err="1" smtClean="0">
                <a:sym typeface="Wingdings" pitchFamily="2" charset="2"/>
              </a:rPr>
              <a:t>Mesin</a:t>
            </a:r>
            <a:r>
              <a:rPr lang="en-US" sz="2400" i="1" dirty="0" smtClean="0">
                <a:sym typeface="Wingdings" pitchFamily="2" charset="2"/>
              </a:rPr>
              <a:t> Turing </a:t>
            </a:r>
            <a:r>
              <a:rPr lang="en-US" sz="2400" i="1" dirty="0" err="1" smtClean="0">
                <a:sym typeface="Wingdings" pitchFamily="2" charset="2"/>
              </a:rPr>
              <a:t>untuk</a:t>
            </a:r>
            <a:r>
              <a:rPr lang="en-US" sz="2400" i="1" dirty="0" smtClean="0">
                <a:sym typeface="Wingdings" pitchFamily="2" charset="2"/>
              </a:rPr>
              <a:t> L</a:t>
            </a:r>
            <a:r>
              <a:rPr lang="en-US" sz="2400" i="1" baseline="-25000" dirty="0" smtClean="0">
                <a:sym typeface="Wingdings" pitchFamily="2" charset="2"/>
              </a:rPr>
              <a:t>d  </a:t>
            </a:r>
            <a:r>
              <a:rPr lang="en-US" sz="2400" i="1" dirty="0" err="1" smtClean="0">
                <a:sym typeface="Wingdings" pitchFamily="2" charset="2"/>
              </a:rPr>
              <a:t>tidak</a:t>
            </a:r>
            <a:r>
              <a:rPr lang="en-US" sz="2400" i="1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ada</a:t>
            </a:r>
            <a:r>
              <a:rPr lang="en-US" sz="2400" i="1" dirty="0" smtClean="0">
                <a:sym typeface="Wingdings" pitchFamily="2" charset="2"/>
              </a:rPr>
              <a:t>, </a:t>
            </a:r>
            <a:r>
              <a:rPr lang="en-US" sz="2400" i="1" dirty="0" err="1" smtClean="0">
                <a:sym typeface="Wingdings" pitchFamily="2" charset="2"/>
              </a:rPr>
              <a:t>sehingga</a:t>
            </a:r>
            <a:r>
              <a:rPr lang="en-US" sz="2400" i="1" dirty="0" smtClean="0">
                <a:sym typeface="Wingdings" pitchFamily="2" charset="2"/>
              </a:rPr>
              <a:t> L</a:t>
            </a:r>
            <a:r>
              <a:rPr lang="en-US" sz="2400" i="1" baseline="-25000" dirty="0" smtClean="0">
                <a:sym typeface="Wingdings" pitchFamily="2" charset="2"/>
              </a:rPr>
              <a:t>d</a:t>
            </a:r>
            <a:r>
              <a:rPr lang="en-US" sz="2400" i="1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bukan</a:t>
            </a:r>
            <a:r>
              <a:rPr lang="en-US" sz="2400" i="1" dirty="0" smtClean="0">
                <a:sym typeface="Wingdings" pitchFamily="2" charset="2"/>
              </a:rPr>
              <a:t> RE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Bahasa</a:t>
            </a:r>
            <a:r>
              <a:rPr lang="en-US" dirty="0" smtClean="0"/>
              <a:t> 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Bahasa</a:t>
            </a:r>
            <a:r>
              <a:rPr lang="en-US" sz="2400" dirty="0" smtClean="0"/>
              <a:t> universal (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u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&lt;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dirty="0" smtClean="0"/>
              <a:t>&gt;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i="1" dirty="0" smtClean="0"/>
              <a:t>	L</a:t>
            </a:r>
            <a:r>
              <a:rPr lang="en-US" sz="2400" i="1" baseline="-25000" dirty="0" smtClean="0"/>
              <a:t>u</a:t>
            </a:r>
            <a:r>
              <a:rPr lang="en-US" sz="2400" i="1" dirty="0" smtClean="0"/>
              <a:t> </a:t>
            </a:r>
            <a:r>
              <a:rPr lang="en-US" sz="2400" dirty="0" smtClean="0"/>
              <a:t>= { &lt;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dirty="0" smtClean="0"/>
              <a:t>&gt;|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w}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u</a:t>
            </a:r>
            <a:r>
              <a:rPr lang="en-US" sz="2400" i="1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 Turing </a:t>
            </a:r>
            <a:r>
              <a:rPr lang="en-US" sz="2400" dirty="0" err="1" smtClean="0"/>
              <a:t>dan</a:t>
            </a:r>
            <a:r>
              <a:rPr lang="en-US" sz="2400" dirty="0" smtClean="0"/>
              <a:t> input yang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Bahasa</a:t>
            </a:r>
            <a:r>
              <a:rPr lang="en-US" sz="2400" dirty="0" smtClean="0"/>
              <a:t> universal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universal </a:t>
            </a:r>
            <a:r>
              <a:rPr lang="en-US" sz="2400" i="1" dirty="0" smtClean="0"/>
              <a:t>U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u</a:t>
            </a:r>
            <a:r>
              <a:rPr lang="en-US" sz="2400" i="1" dirty="0" smtClean="0"/>
              <a:t> </a:t>
            </a:r>
            <a:r>
              <a:rPr lang="en-US" sz="2400" dirty="0" smtClean="0"/>
              <a:t>= </a:t>
            </a:r>
            <a:r>
              <a:rPr lang="en-US" sz="2400" i="1" dirty="0" smtClean="0"/>
              <a:t>L(U</a:t>
            </a:r>
            <a:r>
              <a:rPr lang="en-US" sz="2400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2400" dirty="0" err="1" smtClean="0"/>
              <a:t>Karena</a:t>
            </a:r>
            <a:r>
              <a:rPr lang="en-US" sz="2400" dirty="0" smtClean="0"/>
              <a:t> input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j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kanonik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Turing universal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input </a:t>
            </a:r>
            <a:r>
              <a:rPr lang="en-US" sz="2400" i="1" dirty="0" smtClean="0"/>
              <a:t>w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&lt;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dirty="0" smtClean="0"/>
              <a:t>&gt;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M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Andaikan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universal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pengenalan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	  M</a:t>
            </a:r>
            <a:r>
              <a:rPr lang="en-US" sz="2400" dirty="0" smtClean="0"/>
              <a:t> = (</a:t>
            </a:r>
            <a:r>
              <a:rPr lang="en-US" sz="2400" i="1" dirty="0" smtClean="0"/>
              <a:t>Q</a:t>
            </a:r>
            <a:r>
              <a:rPr lang="en-US" sz="2400" dirty="0" smtClean="0"/>
              <a:t>, {0, 1}, {0, 1, </a:t>
            </a:r>
            <a:r>
              <a:rPr lang="en-US" sz="2400" i="1" dirty="0" smtClean="0"/>
              <a:t>B</a:t>
            </a:r>
            <a:r>
              <a:rPr lang="en-US" sz="2400" dirty="0" smtClean="0"/>
              <a:t>}, </a:t>
            </a:r>
            <a:r>
              <a:rPr lang="en-US" sz="2400" dirty="0" smtClean="0">
                <a:sym typeface="Symbol"/>
              </a:rPr>
              <a:t>,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{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})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kerjanya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dilengkapi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pita. </a:t>
            </a:r>
          </a:p>
          <a:p>
            <a:endParaRPr lang="en-US" sz="2400" dirty="0" smtClean="0"/>
          </a:p>
          <a:p>
            <a:r>
              <a:rPr lang="en-US" sz="2400" dirty="0" smtClean="0"/>
              <a:t>Pita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,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kini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6096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476500" y="8001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9906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57600" y="60960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w</a:t>
            </a:r>
            <a:endParaRPr lang="en-US" sz="2000" i="1" dirty="0"/>
          </a:p>
        </p:txBody>
      </p:sp>
      <p:sp>
        <p:nvSpPr>
          <p:cNvPr id="12" name="Rectangle 11"/>
          <p:cNvSpPr/>
          <p:nvPr/>
        </p:nvSpPr>
        <p:spPr>
          <a:xfrm>
            <a:off x="3124200" y="1676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M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3" name="Up-Down Arrow 12"/>
          <p:cNvSpPr/>
          <p:nvPr/>
        </p:nvSpPr>
        <p:spPr>
          <a:xfrm>
            <a:off x="3810000" y="990600"/>
            <a:ext cx="228600" cy="6858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0800" y="33528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M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0" y="3733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0" y="3352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381500" y="35433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76800" y="335280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w</a:t>
            </a:r>
            <a:endParaRPr lang="en-US" sz="2000" i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90800" y="40386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90800" y="44196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400300" y="42291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90800" y="4038600"/>
            <a:ext cx="1237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status </a:t>
            </a:r>
            <a:r>
              <a:rPr lang="en-US" sz="2000" dirty="0" err="1" smtClean="0"/>
              <a:t>kini</a:t>
            </a:r>
            <a:endParaRPr lang="en-US" sz="2000" i="1" dirty="0"/>
          </a:p>
        </p:txBody>
      </p:sp>
      <p:sp>
        <p:nvSpPr>
          <p:cNvPr id="29" name="Rectangle 28"/>
          <p:cNvSpPr/>
          <p:nvPr/>
        </p:nvSpPr>
        <p:spPr>
          <a:xfrm>
            <a:off x="3581400" y="49530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U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32" name="Curved Connector 31"/>
          <p:cNvCxnSpPr>
            <a:stCxn id="12" idx="2"/>
          </p:cNvCxnSpPr>
          <p:nvPr/>
        </p:nvCxnSpPr>
        <p:spPr>
          <a:xfrm rot="5400000">
            <a:off x="3390900" y="2857500"/>
            <a:ext cx="609600" cy="3810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16200000" flipH="1">
            <a:off x="4114800" y="1752600"/>
            <a:ext cx="2362200" cy="8382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9" idx="0"/>
            <a:endCxn id="22" idx="2"/>
          </p:cNvCxnSpPr>
          <p:nvPr/>
        </p:nvCxnSpPr>
        <p:spPr>
          <a:xfrm rot="5400000" flipH="1" flipV="1">
            <a:off x="4101907" y="3994403"/>
            <a:ext cx="1200090" cy="71710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0"/>
          </p:cNvCxnSpPr>
          <p:nvPr/>
        </p:nvCxnSpPr>
        <p:spPr>
          <a:xfrm rot="16200000" flipV="1">
            <a:off x="3733800" y="4343400"/>
            <a:ext cx="457200" cy="762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9" idx="0"/>
          </p:cNvCxnSpPr>
          <p:nvPr/>
        </p:nvCxnSpPr>
        <p:spPr>
          <a:xfrm rot="16200000" flipV="1">
            <a:off x="3619500" y="4229100"/>
            <a:ext cx="1066800" cy="381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76400" y="6172200"/>
            <a:ext cx="5453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Simulasi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mesin</a:t>
            </a:r>
            <a:r>
              <a:rPr lang="en-US" sz="2400" b="1" dirty="0" smtClean="0"/>
              <a:t> Turing Universal </a:t>
            </a:r>
            <a:r>
              <a:rPr lang="en-US" sz="2400" b="1" i="1" dirty="0" smtClean="0"/>
              <a:t>U</a:t>
            </a:r>
            <a:endParaRPr lang="en-US" sz="2400" b="1" i="1" dirty="0"/>
          </a:p>
        </p:txBody>
      </p:sp>
      <p:sp>
        <p:nvSpPr>
          <p:cNvPr id="30" name="Oval 29"/>
          <p:cNvSpPr/>
          <p:nvPr/>
        </p:nvSpPr>
        <p:spPr>
          <a:xfrm>
            <a:off x="2514600" y="2971800"/>
            <a:ext cx="304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572000" y="3048000"/>
            <a:ext cx="304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86000" y="3886200"/>
            <a:ext cx="304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Mesin</a:t>
            </a:r>
            <a:r>
              <a:rPr lang="en-US" sz="2400" dirty="0" smtClean="0"/>
              <a:t> Turing universal U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625475" indent="-625475">
              <a:buNone/>
            </a:pPr>
            <a:r>
              <a:rPr lang="en-US" sz="2400" dirty="0" smtClean="0"/>
              <a:t>     1. Pita 2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diinisialiasi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</a:t>
            </a:r>
            <a:r>
              <a:rPr lang="en-US" sz="2400" i="1" dirty="0" smtClean="0"/>
              <a:t>w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diisi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 marL="625475" indent="-288925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Jika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pensimulasikan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U </a:t>
            </a:r>
            <a:r>
              <a:rPr lang="en-US" sz="2400" dirty="0" err="1" smtClean="0"/>
              <a:t>dihentikan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,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 marL="625475" indent="-288925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2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kini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.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pita 1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110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j</a:t>
            </a:r>
            <a:r>
              <a:rPr lang="en-US" sz="2400" dirty="0" smtClean="0"/>
              <a:t>1 (yang </a:t>
            </a:r>
            <a:r>
              <a:rPr lang="en-US" sz="2400" dirty="0" err="1" smtClean="0"/>
              <a:t>menandakan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)). </a:t>
            </a:r>
            <a:r>
              <a:rPr lang="en-US" sz="2400" dirty="0" err="1" smtClean="0">
                <a:sym typeface="Symbol"/>
              </a:rPr>
              <a:t>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kemungkinan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kasus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terjadi</a:t>
            </a:r>
            <a:r>
              <a:rPr lang="en-US" sz="2400" dirty="0" smtClean="0">
                <a:sym typeface="Symbol"/>
              </a:rPr>
              <a:t>: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u="sng" dirty="0" err="1" smtClean="0"/>
              <a:t>Kasus</a:t>
            </a:r>
            <a:r>
              <a:rPr lang="en-US" sz="2400" u="sng" dirty="0" smtClean="0"/>
              <a:t> 1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ditemukan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simulasi</a:t>
            </a:r>
            <a:r>
              <a:rPr lang="en-US" sz="2400" dirty="0" smtClean="0"/>
              <a:t> </a:t>
            </a:r>
            <a:r>
              <a:rPr lang="en-US" sz="2400" dirty="0" err="1" smtClean="0"/>
              <a:t>dihentikan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input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err="1" smtClean="0"/>
              <a:t>Kasus</a:t>
            </a:r>
            <a:r>
              <a:rPr lang="en-US" sz="2400" u="sng" dirty="0" smtClean="0"/>
              <a:t> 2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ditemukan</a:t>
            </a:r>
            <a:r>
              <a:rPr lang="en-US" sz="2400" dirty="0" smtClean="0"/>
              <a:t>, string 110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j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l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(a) </a:t>
            </a:r>
            <a:r>
              <a:rPr lang="en-US" sz="2400" dirty="0" err="1" smtClean="0"/>
              <a:t>simpan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3</a:t>
            </a:r>
          </a:p>
          <a:p>
            <a:pPr>
              <a:buNone/>
            </a:pPr>
            <a:r>
              <a:rPr lang="en-US" sz="2400" dirty="0" smtClean="0"/>
              <a:t>	(b) </a:t>
            </a:r>
            <a:r>
              <a:rPr lang="en-US" sz="2400" dirty="0" err="1" smtClean="0"/>
              <a:t>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2</a:t>
            </a:r>
          </a:p>
          <a:p>
            <a:pPr>
              <a:buNone/>
            </a:pPr>
            <a:r>
              <a:rPr lang="en-US" sz="2400" dirty="0" smtClean="0"/>
              <a:t>	(c) </a:t>
            </a: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2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800" i="1" baseline="30000" dirty="0" smtClean="0"/>
              <a:t>	</a:t>
            </a:r>
            <a:endParaRPr lang="en-US" sz="2800" i="1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Teorema</a:t>
            </a:r>
            <a:r>
              <a:rPr lang="en-US" sz="2800" dirty="0" smtClean="0"/>
              <a:t>. </a:t>
            </a:r>
            <a:r>
              <a:rPr lang="en-US" sz="2800" i="1" dirty="0" smtClean="0"/>
              <a:t>L</a:t>
            </a:r>
            <a:r>
              <a:rPr lang="en-US" sz="2800" i="1" baseline="-25000" dirty="0" smtClean="0"/>
              <a:t>u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RE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rekursif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600200"/>
            <a:ext cx="369540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Mengenumerasi</a:t>
            </a:r>
            <a:r>
              <a:rPr lang="en-US" dirty="0" smtClean="0"/>
              <a:t> String </a:t>
            </a:r>
            <a:r>
              <a:rPr lang="en-US" dirty="0" err="1" smtClean="0"/>
              <a:t>Biner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integer.</a:t>
            </a:r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1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smtClean="0"/>
              <a:t>i</a:t>
            </a:r>
            <a:r>
              <a:rPr lang="en-US" sz="2400" dirty="0" smtClean="0"/>
              <a:t>,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- 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ke-1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w</a:t>
            </a:r>
            <a:r>
              <a:rPr lang="en-US" sz="2400" baseline="-25000" dirty="0" smtClean="0">
                <a:sym typeface="Wingdings" pitchFamily="2" charset="2"/>
              </a:rPr>
              <a:t>1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1</a:t>
            </a:r>
            <a:r>
              <a:rPr lang="en-US" sz="2400" dirty="0" smtClean="0">
                <a:sym typeface="Symbol"/>
              </a:rPr>
              <a:t> = 1)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- 0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ke-2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w</a:t>
            </a:r>
            <a:r>
              <a:rPr lang="en-US" sz="2400" baseline="-25000" dirty="0" smtClean="0">
                <a:sym typeface="Wingdings" pitchFamily="2" charset="2"/>
              </a:rPr>
              <a:t>2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10</a:t>
            </a:r>
            <a:r>
              <a:rPr lang="en-US" sz="2400" dirty="0" smtClean="0">
                <a:sym typeface="Symbol"/>
              </a:rPr>
              <a:t> = 2)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- 1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ke-3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w</a:t>
            </a:r>
            <a:r>
              <a:rPr lang="en-US" sz="2400" baseline="-25000" dirty="0" smtClean="0">
                <a:sym typeface="Wingdings" pitchFamily="2" charset="2"/>
              </a:rPr>
              <a:t>3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11</a:t>
            </a:r>
            <a:r>
              <a:rPr lang="en-US" sz="2400" dirty="0" smtClean="0">
                <a:sym typeface="Symbol"/>
              </a:rPr>
              <a:t> = 3)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- 00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ke-4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w</a:t>
            </a:r>
            <a:r>
              <a:rPr lang="en-US" sz="2400" baseline="-25000" dirty="0" smtClean="0">
                <a:sym typeface="Wingdings" pitchFamily="2" charset="2"/>
              </a:rPr>
              <a:t>4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100</a:t>
            </a:r>
            <a:r>
              <a:rPr lang="en-US" sz="2400" dirty="0" smtClean="0">
                <a:sym typeface="Symbol"/>
              </a:rPr>
              <a:t> = 4)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- 01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ke-5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w</a:t>
            </a:r>
            <a:r>
              <a:rPr lang="en-US" sz="2400" baseline="-25000" dirty="0" smtClean="0">
                <a:sym typeface="Wingdings" pitchFamily="2" charset="2"/>
              </a:rPr>
              <a:t>5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101</a:t>
            </a:r>
            <a:r>
              <a:rPr lang="en-US" sz="2400" dirty="0" smtClean="0">
                <a:sym typeface="Symbol"/>
              </a:rPr>
              <a:t> = 5)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- 101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ke-13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w</a:t>
            </a:r>
            <a:r>
              <a:rPr lang="en-US" sz="2400" baseline="-25000" dirty="0" smtClean="0">
                <a:sym typeface="Wingdings" pitchFamily="2" charset="2"/>
              </a:rPr>
              <a:t>13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1101</a:t>
            </a:r>
            <a:r>
              <a:rPr lang="en-US" sz="2400" dirty="0" smtClean="0">
                <a:sym typeface="Symbol"/>
              </a:rPr>
              <a:t> = 13)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- 0101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ke-21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w</a:t>
            </a:r>
            <a:r>
              <a:rPr lang="en-US" sz="2400" baseline="-25000" dirty="0" smtClean="0">
                <a:sym typeface="Wingdings" pitchFamily="2" charset="2"/>
              </a:rPr>
              <a:t>21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10101</a:t>
            </a:r>
            <a:r>
              <a:rPr lang="en-US" sz="2400" dirty="0" smtClean="0">
                <a:sym typeface="Symbol"/>
              </a:rPr>
              <a:t> = 21)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 lvl="1"/>
            <a:endParaRPr lang="en-US" sz="2000" dirty="0" smtClean="0">
              <a:sym typeface="Wingdings" pitchFamily="2" charset="2"/>
            </a:endParaRP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Ringkasan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i="1" baseline="-25000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i="1" baseline="-25000" dirty="0" smtClean="0"/>
              <a:t>u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L</a:t>
            </a:r>
            <a:r>
              <a:rPr lang="en-US" i="1" baseline="-25000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err="1" smtClean="0"/>
              <a:t>undecidable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rekursif</a:t>
            </a:r>
            <a:r>
              <a:rPr lang="en-US" dirty="0" smtClean="0"/>
              <a:t>),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smtClean="0"/>
              <a:t>RE (non-RE)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L</a:t>
            </a:r>
            <a:r>
              <a:rPr lang="en-US" i="1" baseline="-25000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err="1" smtClean="0"/>
              <a:t>undecidable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RE.</a:t>
            </a:r>
          </a:p>
          <a:p>
            <a:pPr marL="514350" indent="-514350">
              <a:buAutoNum type="arabicPeriod"/>
            </a:pPr>
            <a:r>
              <a:rPr lang="en-US" dirty="0" smtClean="0"/>
              <a:t>     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i="1" baseline="-25000" dirty="0" smtClean="0"/>
              <a:t>d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smtClean="0"/>
              <a:t>RE (non-RE).</a:t>
            </a:r>
          </a:p>
          <a:p>
            <a:pPr marL="514350" indent="-514350">
              <a:buAutoNum type="arabicPeriod"/>
            </a:pPr>
            <a:r>
              <a:rPr lang="en-US" dirty="0" smtClean="0"/>
              <a:t>     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i="1" baseline="-25000" dirty="0" smtClean="0"/>
              <a:t>u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RE.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2895600"/>
          <a:ext cx="457200" cy="609600"/>
        </p:xfrm>
        <a:graphic>
          <a:graphicData uri="http://schemas.openxmlformats.org/presentationml/2006/ole">
            <p:oleObj spid="_x0000_s1030" name="Equation" r:id="rId3" imgW="190417" imgH="25389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66800" y="3505200"/>
          <a:ext cx="487362" cy="609600"/>
        </p:xfrm>
        <a:graphic>
          <a:graphicData uri="http://schemas.openxmlformats.org/presentationml/2006/ole">
            <p:oleObj spid="_x0000_s1031" name="Equation" r:id="rId4" imgW="203024" imgH="2537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(</a:t>
            </a:r>
            <a:r>
              <a:rPr lang="en-US" i="1" dirty="0" smtClean="0"/>
              <a:t>L</a:t>
            </a:r>
            <a:r>
              <a:rPr lang="en-US" i="1" baseline="-25000" dirty="0" smtClean="0"/>
              <a:t>e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BahasaTidak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(</a:t>
            </a:r>
            <a:r>
              <a:rPr lang="en-US" i="1" dirty="0" err="1" smtClean="0"/>
              <a:t>L</a:t>
            </a:r>
            <a:r>
              <a:rPr lang="en-US" i="1" baseline="-25000" dirty="0" err="1" smtClean="0"/>
              <a:t>ne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, </a:t>
            </a:r>
            <a:r>
              <a:rPr lang="en-US" sz="2400" dirty="0" err="1" smtClean="0">
                <a:sym typeface="Symbol"/>
              </a:rPr>
              <a:t>artinya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menerima</a:t>
            </a:r>
            <a:r>
              <a:rPr lang="en-US" sz="2400" dirty="0" smtClean="0">
                <a:sym typeface="Symbol"/>
              </a:rPr>
              <a:t> input </a:t>
            </a:r>
            <a:r>
              <a:rPr lang="en-US" sz="2400" dirty="0" err="1" smtClean="0">
                <a:sym typeface="Symbol"/>
              </a:rPr>
              <a:t>apapun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w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elemen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i="1" baseline="-25000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. </a:t>
            </a:r>
          </a:p>
          <a:p>
            <a:r>
              <a:rPr lang="en-US" sz="2400" dirty="0" err="1" smtClean="0">
                <a:sym typeface="Symbol"/>
              </a:rPr>
              <a:t>Jadi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i="1" baseline="-25000" dirty="0" smtClean="0">
                <a:sym typeface="Symbol"/>
              </a:rPr>
              <a:t>e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berisi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semua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kode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yang 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kosong</a:t>
            </a:r>
            <a:r>
              <a:rPr lang="en-US" sz="2400" dirty="0" smtClean="0">
                <a:sym typeface="Symbol"/>
              </a:rPr>
              <a:t>.</a:t>
            </a:r>
          </a:p>
          <a:p>
            <a:pPr>
              <a:buNone/>
            </a:pPr>
            <a:r>
              <a:rPr lang="en-US" sz="2400" i="1" dirty="0" smtClean="0"/>
              <a:t>	  L</a:t>
            </a:r>
            <a:r>
              <a:rPr lang="en-US" sz="2400" i="1" baseline="-25000" dirty="0" smtClean="0"/>
              <a:t>e</a:t>
            </a:r>
            <a:r>
              <a:rPr lang="en-US" sz="2400" i="1" dirty="0" smtClean="0"/>
              <a:t> </a:t>
            </a:r>
            <a:r>
              <a:rPr lang="en-US" sz="2400" dirty="0" smtClean="0"/>
              <a:t>= { </a:t>
            </a:r>
            <a:r>
              <a:rPr lang="en-US" sz="2400" i="1" dirty="0" smtClean="0"/>
              <a:t>M </a:t>
            </a:r>
            <a:r>
              <a:rPr lang="en-US" sz="2400" dirty="0" smtClean="0"/>
              <a:t>|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 }  </a:t>
            </a:r>
          </a:p>
          <a:p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,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w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elemen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L</a:t>
            </a:r>
            <a:r>
              <a:rPr lang="en-US" sz="2400" i="1" baseline="-25000" dirty="0" err="1" smtClean="0">
                <a:sym typeface="Symbol"/>
              </a:rPr>
              <a:t>ne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ne</a:t>
            </a:r>
            <a:r>
              <a:rPr lang="en-US" sz="2400" i="1" dirty="0" smtClean="0"/>
              <a:t> </a:t>
            </a:r>
            <a:r>
              <a:rPr lang="en-US" sz="2400" dirty="0" smtClean="0"/>
              <a:t>= { </a:t>
            </a:r>
            <a:r>
              <a:rPr lang="en-US" sz="2400" i="1" dirty="0" smtClean="0"/>
              <a:t>M </a:t>
            </a:r>
            <a:r>
              <a:rPr lang="en-US" sz="2400" dirty="0" smtClean="0"/>
              <a:t>|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 } </a:t>
            </a:r>
          </a:p>
          <a:p>
            <a:r>
              <a:rPr lang="en-US" sz="2400" dirty="0" err="1" smtClean="0">
                <a:sym typeface="Symbol"/>
              </a:rPr>
              <a:t>Baik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i="1" baseline="-25000" dirty="0" smtClean="0">
                <a:sym typeface="Symbol"/>
              </a:rPr>
              <a:t>e </a:t>
            </a:r>
            <a:r>
              <a:rPr lang="en-US" sz="2400" dirty="0" err="1" smtClean="0">
                <a:sym typeface="Symbol"/>
              </a:rPr>
              <a:t>maupun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L</a:t>
            </a:r>
            <a:r>
              <a:rPr lang="en-US" sz="2400" i="1" baseline="-25000" dirty="0" err="1" smtClean="0">
                <a:sym typeface="Symbol"/>
              </a:rPr>
              <a:t>ne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saling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komplemen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sama</a:t>
            </a:r>
            <a:r>
              <a:rPr lang="en-US" sz="2400" dirty="0" smtClean="0">
                <a:sym typeface="Symbol"/>
              </a:rPr>
              <a:t> lain. </a:t>
            </a:r>
          </a:p>
          <a:p>
            <a:endParaRPr lang="en-US" sz="2400" dirty="0" smtClean="0">
              <a:sym typeface="Symbol"/>
            </a:endParaRP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Teorema-teorema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mengenai</a:t>
            </a:r>
            <a:r>
              <a:rPr lang="en-US" sz="2800" b="1" dirty="0" smtClean="0"/>
              <a:t> </a:t>
            </a:r>
            <a:r>
              <a:rPr lang="en-US" sz="2800" i="1" dirty="0" smtClean="0"/>
              <a:t>L</a:t>
            </a:r>
            <a:r>
              <a:rPr lang="en-US" sz="2800" i="1" baseline="-25000" dirty="0" smtClean="0"/>
              <a:t>e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L</a:t>
            </a:r>
            <a:r>
              <a:rPr lang="en-US" sz="2800" i="1" baseline="-25000" dirty="0" err="1" smtClean="0"/>
              <a:t>ne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err="1" smtClean="0"/>
              <a:t>Teorema</a:t>
            </a:r>
            <a:r>
              <a:rPr lang="en-US" sz="2800" dirty="0" smtClean="0"/>
              <a:t>. </a:t>
            </a:r>
            <a:r>
              <a:rPr lang="en-US" sz="2800" i="1" dirty="0" err="1" smtClean="0"/>
              <a:t>L</a:t>
            </a:r>
            <a:r>
              <a:rPr lang="en-US" sz="2800" i="1" baseline="-25000" dirty="0" err="1" smtClean="0"/>
              <a:t>ne</a:t>
            </a:r>
            <a:r>
              <a:rPr lang="en-US" sz="2800" i="1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RE 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err="1" smtClean="0"/>
              <a:t>Teorema</a:t>
            </a:r>
            <a:r>
              <a:rPr lang="en-US" sz="2800" dirty="0" smtClean="0"/>
              <a:t>. </a:t>
            </a:r>
            <a:r>
              <a:rPr lang="en-US" sz="2800" i="1" dirty="0" err="1" smtClean="0"/>
              <a:t>L</a:t>
            </a:r>
            <a:r>
              <a:rPr lang="en-US" sz="2800" i="1" baseline="-25000" dirty="0" err="1" smtClean="0"/>
              <a:t>ne</a:t>
            </a:r>
            <a:r>
              <a:rPr lang="en-US" sz="2800" i="1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rekursif</a:t>
            </a:r>
            <a:r>
              <a:rPr lang="en-US" sz="2800" dirty="0" smtClean="0"/>
              <a:t>  </a:t>
            </a:r>
          </a:p>
          <a:p>
            <a:endParaRPr lang="en-US" sz="2800" dirty="0" smtClean="0"/>
          </a:p>
          <a:p>
            <a:r>
              <a:rPr lang="en-US" sz="2800" b="1" dirty="0" err="1" smtClean="0"/>
              <a:t>Teorema</a:t>
            </a:r>
            <a:r>
              <a:rPr lang="en-US" sz="2800" dirty="0" smtClean="0"/>
              <a:t>. </a:t>
            </a:r>
            <a:r>
              <a:rPr lang="en-US" sz="2800" i="1" dirty="0" smtClean="0"/>
              <a:t>L</a:t>
            </a:r>
            <a:r>
              <a:rPr lang="en-US" sz="2800" i="1" baseline="-25000" dirty="0" smtClean="0"/>
              <a:t>e</a:t>
            </a:r>
            <a:r>
              <a:rPr lang="en-US" sz="2800" i="1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smtClean="0"/>
              <a:t> non-RE  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lain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Misalnya</a:t>
            </a:r>
            <a:r>
              <a:rPr lang="en-US" sz="2400" dirty="0" smtClean="0"/>
              <a:t>,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direduksi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5 x 6 = 6 + 6 + 6 + 6 + 6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berguna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smtClean="0"/>
              <a:t>P1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, P2,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Caranya</a:t>
            </a:r>
            <a:r>
              <a:rPr lang="en-US" sz="2400" dirty="0" smtClean="0"/>
              <a:t>: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smtClean="0"/>
              <a:t>P1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smtClean="0"/>
              <a:t>P2 </a:t>
            </a:r>
            <a:r>
              <a:rPr lang="en-US" sz="2400" dirty="0" smtClean="0"/>
              <a:t>(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smtClean="0"/>
              <a:t>P1 </a:t>
            </a:r>
            <a:r>
              <a:rPr lang="en-US" sz="2400" dirty="0" err="1" smtClean="0"/>
              <a:t>dikonversi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smtClean="0"/>
              <a:t>P2)</a:t>
            </a:r>
            <a:r>
              <a:rPr lang="en-US" sz="2400" dirty="0" smtClean="0"/>
              <a:t>	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048000"/>
            <a:ext cx="53816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33684" y="5181600"/>
            <a:ext cx="8257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P2 </a:t>
            </a:r>
            <a:r>
              <a:rPr lang="en-US" sz="2400" dirty="0" err="1" smtClean="0"/>
              <a:t>sedikitnya</a:t>
            </a:r>
            <a:r>
              <a:rPr lang="en-US" sz="2400" dirty="0" smtClean="0"/>
              <a:t> </a:t>
            </a:r>
            <a:r>
              <a:rPr lang="en-US" sz="2400" dirty="0" err="1" smtClean="0"/>
              <a:t>sesukar</a:t>
            </a:r>
            <a:r>
              <a:rPr lang="en-US" sz="2400" dirty="0" smtClean="0"/>
              <a:t> P1,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P1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P2</a:t>
            </a:r>
          </a:p>
          <a:p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P1 non-RE,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P2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RE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Kotak</a:t>
            </a:r>
            <a:r>
              <a:rPr lang="en-US" sz="2400" dirty="0" smtClean="0"/>
              <a:t> </a:t>
            </a:r>
            <a:r>
              <a:rPr lang="en-US" sz="2400" i="1" dirty="0" smtClean="0"/>
              <a:t>diamond</a:t>
            </a:r>
            <a:r>
              <a:rPr lang="en-US" sz="2400" dirty="0" smtClean="0"/>
              <a:t> </a:t>
            </a:r>
            <a:r>
              <a:rPr lang="en-US" sz="2400" dirty="0" err="1" smtClean="0"/>
              <a:t>berlabel</a:t>
            </a:r>
            <a:r>
              <a:rPr lang="en-US" sz="2400" dirty="0" smtClean="0"/>
              <a:t> “Decide”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program yang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“yes” </a:t>
            </a:r>
            <a:r>
              <a:rPr lang="en-US" sz="2400" dirty="0" err="1" smtClean="0"/>
              <a:t>atau</a:t>
            </a:r>
            <a:r>
              <a:rPr lang="en-US" sz="2400" dirty="0" smtClean="0"/>
              <a:t> “no”,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P2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berkoresponden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P2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konstruksi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P1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P2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Cara </a:t>
            </a:r>
            <a:r>
              <a:rPr lang="en-US" sz="2400" dirty="0" err="1" smtClean="0"/>
              <a:t>konstruksinya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P1 </a:t>
            </a:r>
            <a:r>
              <a:rPr lang="en-US" sz="2400" dirty="0" err="1" smtClean="0"/>
              <a:t>dikonversi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 string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P2,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alfabet</a:t>
            </a:r>
            <a:r>
              <a:rPr lang="en-US" sz="2400" dirty="0" smtClean="0"/>
              <a:t> P1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P1 </a:t>
            </a:r>
            <a:r>
              <a:rPr lang="en-US" sz="2400" dirty="0" err="1" smtClean="0"/>
              <a:t>dikonversi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string yang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P2.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P1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P1,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string </a:t>
            </a:r>
            <a:r>
              <a:rPr lang="en-US" sz="2400" i="1" dirty="0" smtClean="0"/>
              <a:t>w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/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P1.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konstruksi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string </a:t>
            </a:r>
            <a:r>
              <a:rPr lang="en-US" sz="2400" i="1" dirty="0" smtClean="0"/>
              <a:t>x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P2,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P1.</a:t>
            </a:r>
          </a:p>
          <a:p>
            <a:pPr marL="457200" indent="-457200"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P1,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P2, </a:t>
            </a:r>
            <a:r>
              <a:rPr lang="en-US" sz="2400" dirty="0" err="1" smtClean="0"/>
              <a:t>dan</a:t>
            </a:r>
            <a:r>
              <a:rPr lang="en-US" sz="2400" dirty="0" smtClean="0"/>
              <a:t> “Decide”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“yes”.</a:t>
            </a:r>
          </a:p>
          <a:p>
            <a:pPr marL="457200" indent="-45720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P1,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 </a:t>
            </a:r>
            <a:r>
              <a:rPr lang="en-US" sz="2400" dirty="0" err="1" smtClean="0"/>
              <a:t>bukan</a:t>
            </a:r>
            <a:r>
              <a:rPr lang="en-US" sz="2400" dirty="0" smtClean="0"/>
              <a:t> anggotaP2, </a:t>
            </a:r>
            <a:r>
              <a:rPr lang="en-US" sz="2400" dirty="0" err="1" smtClean="0"/>
              <a:t>dan</a:t>
            </a:r>
            <a:r>
              <a:rPr lang="en-US" sz="2400" dirty="0" smtClean="0"/>
              <a:t>  “Decide”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“no” .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P2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.</a:t>
            </a:r>
          </a:p>
          <a:p>
            <a:pPr marL="401638" indent="-401638">
              <a:buNone/>
            </a:pPr>
            <a:r>
              <a:rPr lang="en-US" sz="2400" dirty="0" smtClean="0"/>
              <a:t>     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kontradiksi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P1 </a:t>
            </a:r>
            <a:r>
              <a:rPr lang="en-US" sz="2400" i="1" dirty="0" err="1" smtClean="0"/>
              <a:t>undecidable</a:t>
            </a:r>
            <a:r>
              <a:rPr lang="en-US" sz="2400" i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keanggotaan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P1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– </a:t>
            </a:r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membership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),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P2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void </a:t>
            </a:r>
            <a:r>
              <a:rPr lang="en-US" dirty="0" err="1" smtClean="0"/>
              <a:t>foo</a:t>
            </a:r>
            <a:r>
              <a:rPr lang="en-US" dirty="0" smtClean="0"/>
              <a:t>(char* bar) { </a:t>
            </a:r>
            <a:r>
              <a:rPr lang="en-US" dirty="0" err="1" smtClean="0"/>
              <a:t>printf</a:t>
            </a:r>
            <a:r>
              <a:rPr lang="en-US" smtClean="0"/>
              <a:t>("%s", bar);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2400" dirty="0" smtClean="0"/>
              <a:t>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37</a:t>
            </a:r>
            <a:r>
              <a:rPr lang="en-US" sz="2400" dirty="0" smtClean="0"/>
              <a:t>?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Jawaban</a:t>
            </a:r>
            <a:r>
              <a:rPr lang="en-US" sz="2400" dirty="0" smtClean="0"/>
              <a:t>:  37 = 100101</a:t>
            </a:r>
          </a:p>
          <a:p>
            <a:pPr>
              <a:buNone/>
            </a:pPr>
            <a:r>
              <a:rPr lang="en-US" sz="2400" dirty="0" smtClean="0"/>
              <a:t>		         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membuang</a:t>
            </a:r>
            <a:r>
              <a:rPr lang="en-US" sz="2400" dirty="0" smtClean="0"/>
              <a:t> 1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 smtClean="0"/>
              <a:t>		         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37</a:t>
            </a:r>
            <a:r>
              <a:rPr lang="en-US" sz="2400" dirty="0" smtClean="0"/>
              <a:t> = 00101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100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Pengurutan</a:t>
            </a:r>
            <a:r>
              <a:rPr lang="en-US" sz="2400" dirty="0" smtClean="0"/>
              <a:t> </a:t>
            </a:r>
            <a:r>
              <a:rPr lang="en-US" sz="2400" dirty="0" err="1" smtClean="0"/>
              <a:t>kanonik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- { </a:t>
            </a:r>
            <a:r>
              <a:rPr lang="en-US" sz="2400" dirty="0" smtClean="0">
                <a:sym typeface="Symbol"/>
              </a:rPr>
              <a:t>, 0, 1, 00, 01, 10, 11, 000, 100, 101, 110, … }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- {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, … 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Pengkodean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dikodekan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smtClean="0"/>
              <a:t>Review</a:t>
            </a:r>
            <a:r>
              <a:rPr lang="en-US" sz="2400" dirty="0" smtClean="0"/>
              <a:t>: </a:t>
            </a:r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 </a:t>
            </a:r>
            <a:r>
              <a:rPr lang="en-US" sz="2400" i="1" dirty="0" smtClean="0"/>
              <a:t>T</a:t>
            </a:r>
            <a:r>
              <a:rPr lang="en-US" sz="2400" dirty="0" smtClean="0"/>
              <a:t> = (</a:t>
            </a:r>
            <a:r>
              <a:rPr lang="en-US" sz="2400" i="1" dirty="0" smtClean="0"/>
              <a:t>Q</a:t>
            </a:r>
            <a:r>
              <a:rPr lang="en-US" sz="2400" dirty="0" smtClean="0"/>
              <a:t>, {0, 1}, {0, 1, </a:t>
            </a:r>
            <a:r>
              <a:rPr lang="en-US" sz="2400" i="1" dirty="0" smtClean="0"/>
              <a:t>B</a:t>
            </a:r>
            <a:r>
              <a:rPr lang="en-US" sz="2400" dirty="0" smtClean="0"/>
              <a:t>}, </a:t>
            </a:r>
            <a:r>
              <a:rPr lang="en-US" sz="2400" dirty="0" smtClean="0">
                <a:sym typeface="Symbol"/>
              </a:rPr>
              <a:t>,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{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}) </a:t>
            </a:r>
            <a:r>
              <a:rPr lang="en-US" sz="2400" dirty="0" err="1" smtClean="0">
                <a:sym typeface="Symbol"/>
              </a:rPr>
              <a:t>f</a:t>
            </a:r>
            <a:r>
              <a:rPr lang="en-US" sz="2400" dirty="0" err="1" smtClean="0"/>
              <a:t>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:</a:t>
            </a:r>
          </a:p>
          <a:p>
            <a:pPr marL="738188" indent="-738188">
              <a:buNone/>
            </a:pPr>
            <a:r>
              <a:rPr lang="en-US" sz="2400" dirty="0" smtClean="0"/>
              <a:t>     (a)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0, 1,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berturut-turut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. 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dikodekan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seterusnya</a:t>
            </a:r>
            <a:r>
              <a:rPr lang="en-US" sz="2400" dirty="0" smtClean="0"/>
              <a:t>.</a:t>
            </a:r>
          </a:p>
          <a:p>
            <a:pPr marL="738188" indent="-738188">
              <a:buNone/>
            </a:pPr>
            <a:r>
              <a:rPr lang="en-US" sz="2400" dirty="0" smtClean="0"/>
              <a:t>     (b)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850900" indent="-850900">
              <a:buNone/>
            </a:pPr>
            <a:r>
              <a:rPr lang="en-US" sz="2400" dirty="0" smtClean="0"/>
              <a:t>     (c) 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i="1" baseline="-25000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),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dituliskan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5-t</a:t>
            </a:r>
            <a:r>
              <a:rPr lang="en-US" sz="2400" i="1" dirty="0" smtClean="0">
                <a:sym typeface="Symbol"/>
              </a:rPr>
              <a:t>upl</a:t>
            </a:r>
            <a:r>
              <a:rPr lang="en-US" sz="2400" dirty="0" smtClean="0">
                <a:sym typeface="Symbol"/>
              </a:rPr>
              <a:t>e (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 yang </a:t>
            </a:r>
            <a:r>
              <a:rPr lang="en-US" sz="2400" dirty="0" err="1" smtClean="0">
                <a:sym typeface="Symbol"/>
              </a:rPr>
              <a:t>dikodekan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smtClean="0">
                <a:sym typeface="Symbol"/>
              </a:rPr>
              <a:t>0</a:t>
            </a:r>
            <a:r>
              <a:rPr lang="en-US" sz="2400" i="1" baseline="30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m</a:t>
            </a:r>
            <a:endParaRPr lang="en-US" sz="2400" dirty="0" smtClean="0"/>
          </a:p>
          <a:p>
            <a:pPr marL="738188" indent="-738188">
              <a:buNone/>
            </a:pPr>
            <a:r>
              <a:rPr lang="en-US" sz="2400" dirty="0" smtClean="0"/>
              <a:t>     (d)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dikodekan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    	  	        </a:t>
            </a:r>
            <a:r>
              <a:rPr lang="en-US" sz="2400" i="1" dirty="0" smtClean="0"/>
              <a:t>C 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11</a:t>
            </a:r>
            <a:r>
              <a:rPr lang="en-US" sz="2400" i="1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11…11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r</a:t>
            </a:r>
            <a:endParaRPr lang="en-US" sz="2400" dirty="0" smtClean="0"/>
          </a:p>
          <a:p>
            <a:endParaRPr lang="en-US" sz="2400" b="1" dirty="0" smtClean="0"/>
          </a:p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4572000"/>
          <a:ext cx="5435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/>
                        <a:t>, 0, </a:t>
                      </a:r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/>
                        <a:t>, 1, </a:t>
                      </a:r>
                      <a:r>
                        <a:rPr lang="en-US" sz="2000" i="1" dirty="0" smtClean="0"/>
                        <a:t>L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/>
                        <a:t>, 1, </a:t>
                      </a:r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/>
                        <a:t>, 1, </a:t>
                      </a:r>
                      <a:r>
                        <a:rPr lang="en-US" sz="2000" i="1" dirty="0" smtClean="0"/>
                        <a:t>L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4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i="1" dirty="0" smtClean="0"/>
                        <a:t>0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/>
                        <a:t>, 1, </a:t>
                      </a:r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4</a:t>
                      </a:r>
                      <a:r>
                        <a:rPr lang="en-US" sz="2000" dirty="0" smtClean="0"/>
                        <a:t>, 0, </a:t>
                      </a:r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4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Pengkodean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	010010010100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0010100010010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00100100100100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001000100010010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000101000010100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00010010001001  0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00010001000010100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1066800"/>
          <a:ext cx="6934201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1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Gerakan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Kode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, 1)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, 0,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0  1  00  1  00</a:t>
                      </a:r>
                      <a:r>
                        <a:rPr lang="en-US" sz="2000" baseline="0" dirty="0" smtClean="0"/>
                        <a:t>  1  0  1  00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, 0)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>
                          <a:sym typeface="Symbol"/>
                        </a:rPr>
                        <a:t>, 1,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00  1  0  1  000  1  00  1  0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, 1)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, 1,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00  1  00  1  00  1  00  1  00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>
                          <a:sym typeface="Symbol"/>
                        </a:rPr>
                        <a:t>, 1,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00  1  000  1  000  1  00  1  0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>
                          <a:sym typeface="Symbol"/>
                        </a:rPr>
                        <a:t>, 0)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4</a:t>
                      </a:r>
                      <a:r>
                        <a:rPr lang="en-US" sz="2000" dirty="0" smtClean="0">
                          <a:sym typeface="Symbol"/>
                        </a:rPr>
                        <a:t>, 0,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000  1  0  1  0000  1  0  1  00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>
                          <a:sym typeface="Symbol"/>
                        </a:rPr>
                        <a:t>, 1)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>
                          <a:sym typeface="Symbol"/>
                        </a:rPr>
                        <a:t>, 1,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000  1  00  1  000  1  00  1  0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3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baseline="-25000" dirty="0" smtClean="0">
                          <a:sym typeface="Symbol"/>
                        </a:rPr>
                        <a:t>4</a:t>
                      </a:r>
                      <a:r>
                        <a:rPr lang="en-US" sz="2000" dirty="0" smtClean="0">
                          <a:sym typeface="Symbol"/>
                        </a:rPr>
                        <a:t>, 0,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000  1  000  1  0000  1  0  1  00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       01001001010011 0010100010010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kodenya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Pengurutan</a:t>
            </a:r>
            <a:r>
              <a:rPr lang="en-US" sz="2400" dirty="0" smtClean="0"/>
              <a:t> </a:t>
            </a:r>
            <a:r>
              <a:rPr lang="en-US" sz="2400" dirty="0" err="1" smtClean="0"/>
              <a:t>kanonik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Turing:</a:t>
            </a:r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sz="2400" dirty="0" smtClean="0">
                <a:sym typeface="Symbol"/>
              </a:rPr>
              <a:t> {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 …,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, … }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47800" y="2362200"/>
            <a:ext cx="411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24200" y="2438400"/>
            <a:ext cx="84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5344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berkoresponden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Turing.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11001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bukan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kode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Turing, 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dimulai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 	           </a:t>
            </a:r>
            <a:r>
              <a:rPr lang="en-US" sz="2400" dirty="0" err="1" smtClean="0">
                <a:sym typeface="Wingdings" pitchFamily="2" charset="2"/>
              </a:rPr>
              <a:t>dengan</a:t>
            </a:r>
            <a:r>
              <a:rPr lang="en-US" sz="2400" dirty="0" smtClean="0">
                <a:sym typeface="Wingdings" pitchFamily="2" charset="2"/>
              </a:rPr>
              <a:t> 0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        0010111010010100 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valid </a:t>
            </a:r>
            <a:r>
              <a:rPr lang="en-US" sz="2400" dirty="0" err="1" smtClean="0">
                <a:sym typeface="Wingdings" pitchFamily="2" charset="2"/>
              </a:rPr>
              <a:t>karena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memiliki</a:t>
            </a:r>
            <a:r>
              <a:rPr lang="en-US" sz="2400" dirty="0" smtClean="0">
                <a:sym typeface="Wingdings" pitchFamily="2" charset="2"/>
              </a:rPr>
              <a:t> 111 </a:t>
            </a: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err="1" smtClean="0">
                <a:sym typeface="Wingdings" pitchFamily="2" charset="2"/>
              </a:rPr>
              <a:t>Jika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valid,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katakan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(</a:t>
            </a:r>
            <a:r>
              <a:rPr lang="en-US" sz="2400" i="1" dirty="0" smtClean="0"/>
              <a:t>no move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 </a:t>
            </a:r>
            <a:r>
              <a:rPr lang="en-US" sz="2400" dirty="0" err="1" smtClean="0"/>
              <a:t>aadalah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segera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apapun</a:t>
            </a:r>
            <a:r>
              <a:rPr lang="en-US" sz="2400" dirty="0" smtClean="0"/>
              <a:t> input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. </a:t>
            </a:r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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gagal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valid.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Diagonalisasi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diagonalisasi</a:t>
            </a:r>
            <a:r>
              <a:rPr lang="en-US" sz="2400" dirty="0" smtClean="0"/>
              <a:t> (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string 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.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i="1" dirty="0" smtClean="0"/>
              <a:t>	L</a:t>
            </a:r>
            <a:r>
              <a:rPr lang="en-US" sz="2400" i="1" baseline="-25000" dirty="0" smtClean="0"/>
              <a:t>d</a:t>
            </a:r>
            <a:r>
              <a:rPr lang="en-US" sz="2400" i="1" dirty="0" smtClean="0"/>
              <a:t> </a:t>
            </a:r>
            <a:r>
              <a:rPr lang="en-US" sz="2400" dirty="0" smtClean="0"/>
              <a:t>= {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|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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)}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diagonalisasi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berkoresponden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 (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).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d</a:t>
            </a:r>
            <a:r>
              <a:rPr lang="en-US" sz="2400" i="1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string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</a:t>
            </a:r>
            <a:r>
              <a:rPr lang="en-US" sz="2400" i="1" dirty="0" smtClean="0"/>
              <a:t> M </a:t>
            </a:r>
            <a:r>
              <a:rPr lang="en-US" sz="2400" dirty="0" smtClean="0"/>
              <a:t>yang </a:t>
            </a:r>
            <a:r>
              <a:rPr lang="en-US" sz="2400" dirty="0" err="1" smtClean="0"/>
              <a:t>kodenya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 input.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4520</TotalTime>
  <Words>1054</Words>
  <Application>Microsoft Office PowerPoint</Application>
  <PresentationFormat>On-screen Show (4:3)</PresentationFormat>
  <Paragraphs>259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4.  Undecidabality (Bagian 2)</vt:lpstr>
      <vt:lpstr>Mengenumerasi String Biner</vt:lpstr>
      <vt:lpstr>Slide 3</vt:lpstr>
      <vt:lpstr>Pengkodean Mesin Turing</vt:lpstr>
      <vt:lpstr>Slide 5</vt:lpstr>
      <vt:lpstr>Slide 6</vt:lpstr>
      <vt:lpstr>Slide 7</vt:lpstr>
      <vt:lpstr>Slide 8</vt:lpstr>
      <vt:lpstr>Bahasa Diagonalisasi</vt:lpstr>
      <vt:lpstr>Slide 10</vt:lpstr>
      <vt:lpstr>Ld  bukan RE</vt:lpstr>
      <vt:lpstr>Slide 12</vt:lpstr>
      <vt:lpstr>Bahasa Universal</vt:lpstr>
      <vt:lpstr>Slide 14</vt:lpstr>
      <vt:lpstr>Simulasi oleh Mesin Turing Universal</vt:lpstr>
      <vt:lpstr>Slide 16</vt:lpstr>
      <vt:lpstr>Slide 17</vt:lpstr>
      <vt:lpstr>Slide 18</vt:lpstr>
      <vt:lpstr>Slide 19</vt:lpstr>
      <vt:lpstr>Slide 20</vt:lpstr>
      <vt:lpstr>Bahasa Kosong (Le) dan BahasaTidak Kosong (Lne)</vt:lpstr>
      <vt:lpstr>Slide 22</vt:lpstr>
      <vt:lpstr>Reduksi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Mesin Turing (Bagian 2)</dc:title>
  <dc:creator>AXIOO</dc:creator>
  <cp:lastModifiedBy>AXIOO</cp:lastModifiedBy>
  <cp:revision>413</cp:revision>
  <dcterms:created xsi:type="dcterms:W3CDTF">2014-09-01T00:05:04Z</dcterms:created>
  <dcterms:modified xsi:type="dcterms:W3CDTF">2014-10-05T14:27:02Z</dcterms:modified>
</cp:coreProperties>
</file>