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7" r:id="rId2"/>
    <p:sldId id="258" r:id="rId3"/>
    <p:sldId id="259" r:id="rId4"/>
    <p:sldId id="269" r:id="rId5"/>
    <p:sldId id="270" r:id="rId6"/>
    <p:sldId id="261" r:id="rId7"/>
    <p:sldId id="262" r:id="rId8"/>
    <p:sldId id="263" r:id="rId9"/>
    <p:sldId id="264" r:id="rId10"/>
    <p:sldId id="265" r:id="rId11"/>
    <p:sldId id="260" r:id="rId12"/>
    <p:sldId id="268" r:id="rId13"/>
    <p:sldId id="267" r:id="rId14"/>
    <p:sldId id="319" r:id="rId15"/>
    <p:sldId id="320" r:id="rId16"/>
    <p:sldId id="286" r:id="rId17"/>
    <p:sldId id="302" r:id="rId18"/>
    <p:sldId id="301" r:id="rId19"/>
    <p:sldId id="303" r:id="rId20"/>
    <p:sldId id="300" r:id="rId21"/>
    <p:sldId id="311" r:id="rId22"/>
    <p:sldId id="312" r:id="rId23"/>
    <p:sldId id="318" r:id="rId24"/>
    <p:sldId id="317" r:id="rId25"/>
    <p:sldId id="295" r:id="rId26"/>
    <p:sldId id="338" r:id="rId27"/>
    <p:sldId id="321" r:id="rId28"/>
    <p:sldId id="322" r:id="rId29"/>
    <p:sldId id="337" r:id="rId30"/>
    <p:sldId id="340" r:id="rId31"/>
    <p:sldId id="323" r:id="rId32"/>
    <p:sldId id="327" r:id="rId33"/>
    <p:sldId id="324" r:id="rId34"/>
    <p:sldId id="325" r:id="rId35"/>
    <p:sldId id="326" r:id="rId36"/>
    <p:sldId id="328" r:id="rId37"/>
    <p:sldId id="336" r:id="rId38"/>
    <p:sldId id="329" r:id="rId39"/>
    <p:sldId id="330" r:id="rId40"/>
    <p:sldId id="331" r:id="rId41"/>
    <p:sldId id="332" r:id="rId42"/>
    <p:sldId id="333" r:id="rId43"/>
    <p:sldId id="334" r:id="rId44"/>
    <p:sldId id="335" r:id="rId4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A771A5C-1899-4A20-A4BB-120315A516C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119797C-F2FB-4075-9EB5-76CBEC7EC7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636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797C-F2FB-4075-9EB5-76CBEC7EC7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639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7933-ED7B-47BF-BE0B-C7FD17FED428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714A-0724-416D-8A17-E3FADF8669A4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78B1-F945-4297-9992-C1D9F6A33AD1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EFEA4-6024-4E69-92D1-B1D94C480EE3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C37-198F-407A-9729-F50094173593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CB08F-5A95-45D0-95A6-4F1A11F3C48F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1E2E-D7C9-435D-B707-D02B9345CF01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DCD4-2112-4E2A-8747-C45712FE5F92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AB8-F894-44E6-9A8D-6EA39FB52E2F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3179-871A-45E5-B107-03649A59F663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1996-9677-4747-99D1-8AC4BAB9FC3C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A20FF-3514-4F76-B737-69137C1D8E89}" type="datetime1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png"/><Relationship Id="rId4" Type="http://schemas.openxmlformats.org/officeDocument/2006/relationships/oleObject" Target="../embeddings/oleObject5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4.  </a:t>
            </a:r>
            <a:r>
              <a:rPr lang="en-US" b="1" dirty="0" err="1" smtClean="0"/>
              <a:t>Undecidabality</a:t>
            </a:r>
            <a:r>
              <a:rPr lang="en-US" b="1" dirty="0" smtClean="0"/>
              <a:t> (</a:t>
            </a:r>
            <a:r>
              <a:rPr lang="en-US" b="1" dirty="0" err="1" smtClean="0"/>
              <a:t>Bagian</a:t>
            </a:r>
            <a:r>
              <a:rPr lang="en-US" b="1" dirty="0" smtClean="0"/>
              <a:t> 1)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Selanjutnya</a:t>
            </a:r>
            <a:r>
              <a:rPr lang="en-US" sz="2400" dirty="0" smtClean="0"/>
              <a:t>, </a:t>
            </a:r>
            <a:r>
              <a:rPr lang="en-US" sz="2400" dirty="0" err="1" smtClean="0"/>
              <a:t>modifikasi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i="1" dirty="0" smtClean="0"/>
              <a:t>	-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</a:p>
          <a:p>
            <a:pPr marL="512763" indent="-512763">
              <a:buNone/>
            </a:pPr>
            <a:r>
              <a:rPr lang="en-US" sz="2400" dirty="0" smtClean="0"/>
              <a:t>     -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dan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masukannya</a:t>
            </a:r>
            <a:r>
              <a:rPr lang="en-US" sz="2400" dirty="0" smtClean="0"/>
              <a:t> </a:t>
            </a:r>
            <a:r>
              <a:rPr lang="en-US" sz="2400" dirty="0" err="1" smtClean="0"/>
              <a:t>keduanya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</a:p>
          <a:p>
            <a:pPr marL="512763" indent="-512763">
              <a:buNone/>
            </a:pPr>
            <a:r>
              <a:rPr lang="en-US" sz="2400" dirty="0" smtClean="0"/>
              <a:t>      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(P) =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)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352800" y="3657600"/>
            <a:ext cx="1676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H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8800" y="4038600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endParaRPr lang="en-US" sz="2400" i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09800" y="4267200"/>
            <a:ext cx="1066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019800" y="3657600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19800" y="4495800"/>
            <a:ext cx="1393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Hello, world!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5029200" y="3886200"/>
            <a:ext cx="990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7" idx="1"/>
          </p:cNvCxnSpPr>
          <p:nvPr/>
        </p:nvCxnSpPr>
        <p:spPr>
          <a:xfrm>
            <a:off x="5029200" y="4267200"/>
            <a:ext cx="9906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3400" y="5181600"/>
            <a:ext cx="8077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Gambar</a:t>
            </a:r>
            <a:r>
              <a:rPr lang="en-US" b="1" dirty="0" smtClean="0">
                <a:solidFill>
                  <a:srgbClr val="FF0000"/>
                </a:solidFill>
              </a:rPr>
              <a:t> 3.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berlaku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seperti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tetapi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masukannya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sebagai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sekaligus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i="1" dirty="0" smtClean="0">
                <a:solidFill>
                  <a:srgbClr val="FF0000"/>
                </a:solidFill>
              </a:rPr>
              <a:t>I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memodifikasi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dirty="0" err="1" smtClean="0"/>
              <a:t>caranya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690563" indent="-690563">
              <a:buNone/>
            </a:pPr>
            <a:r>
              <a:rPr lang="en-US" sz="2400" dirty="0" smtClean="0"/>
              <a:t>     1.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mula-mula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program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larik</a:t>
            </a:r>
            <a:r>
              <a:rPr lang="en-US" sz="2400" dirty="0" smtClean="0"/>
              <a:t> (</a:t>
            </a:r>
            <a:r>
              <a:rPr lang="en-US" sz="2400" i="1" dirty="0" smtClean="0"/>
              <a:t>array</a:t>
            </a:r>
            <a:r>
              <a:rPr lang="en-US" sz="2400" dirty="0" smtClean="0"/>
              <a:t>) </a:t>
            </a:r>
            <a:r>
              <a:rPr lang="en-US" sz="2400" i="1" dirty="0" smtClean="0"/>
              <a:t>A</a:t>
            </a:r>
            <a:r>
              <a:rPr lang="en-US" sz="2400" dirty="0" smtClean="0"/>
              <a:t>. </a:t>
            </a:r>
          </a:p>
          <a:p>
            <a:pPr marL="625475" indent="-625475">
              <a:buNone/>
            </a:pPr>
            <a:r>
              <a:rPr lang="en-US" sz="2400" dirty="0" smtClean="0"/>
              <a:t>     2.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i="1" dirty="0" smtClean="0"/>
              <a:t>input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(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I</a:t>
            </a:r>
            <a:r>
              <a:rPr lang="en-US" sz="2400" dirty="0" smtClean="0"/>
              <a:t>),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langkahnya</a:t>
            </a:r>
            <a:r>
              <a:rPr lang="en-US" sz="2400" dirty="0" smtClean="0"/>
              <a:t> </a:t>
            </a:r>
            <a:r>
              <a:rPr lang="en-US" sz="2400" dirty="0" err="1" smtClean="0"/>
              <a:t>diganti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string yang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</a:t>
            </a:r>
            <a:r>
              <a:rPr lang="en-US" sz="2400" dirty="0" err="1" smtClean="0"/>
              <a:t>disimpan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larik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3,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program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masukannya</a:t>
            </a:r>
            <a:r>
              <a:rPr lang="en-US" sz="2400" dirty="0" smtClean="0"/>
              <a:t>,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luaran</a:t>
            </a:r>
            <a:r>
              <a:rPr lang="en-US" sz="2400" dirty="0" smtClean="0"/>
              <a:t> “</a:t>
            </a:r>
            <a:r>
              <a:rPr lang="en-US" sz="2400" dirty="0" err="1" smtClean="0"/>
              <a:t>ya</a:t>
            </a:r>
            <a:r>
              <a:rPr lang="en-US" sz="2400" dirty="0" smtClean="0"/>
              <a:t>”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world”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(yang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) </a:t>
            </a:r>
            <a:r>
              <a:rPr lang="en-US" sz="2400" dirty="0" err="1" smtClean="0"/>
              <a:t>tidak</a:t>
            </a:r>
            <a:r>
              <a:rPr lang="en-US" sz="2400" dirty="0" smtClean="0"/>
              <a:t> 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luarannya</a:t>
            </a:r>
            <a:r>
              <a:rPr lang="en-US" sz="24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, </a:t>
            </a:r>
            <a:r>
              <a:rPr lang="en-US" sz="2400" dirty="0" err="1" smtClean="0"/>
              <a:t>akibatnya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kesimpulannya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.  </a:t>
            </a:r>
          </a:p>
          <a:p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pembuktiannya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membayangkan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(</a:t>
            </a:r>
            <a:r>
              <a:rPr lang="en-US" sz="2400" dirty="0" err="1" smtClean="0"/>
              <a:t>Gambar</a:t>
            </a:r>
            <a:r>
              <a:rPr lang="en-US" sz="2400" dirty="0" smtClean="0"/>
              <a:t> 4).</a:t>
            </a:r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24200" y="3733800"/>
            <a:ext cx="1676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H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4000" y="4114800"/>
            <a:ext cx="481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981200" y="4343400"/>
            <a:ext cx="1066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91200" y="3733800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91200" y="4572000"/>
            <a:ext cx="1393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Hello, world!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800600" y="3962400"/>
            <a:ext cx="990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2" idx="1"/>
          </p:cNvCxnSpPr>
          <p:nvPr/>
        </p:nvCxnSpPr>
        <p:spPr>
          <a:xfrm>
            <a:off x="4800600" y="4343400"/>
            <a:ext cx="9906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3400" y="5257800"/>
            <a:ext cx="7933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Gambar</a:t>
            </a:r>
            <a:r>
              <a:rPr lang="en-US" b="1" dirty="0" smtClean="0">
                <a:solidFill>
                  <a:srgbClr val="FF0000"/>
                </a:solidFill>
              </a:rPr>
              <a:t> 4.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Apa</a:t>
            </a:r>
            <a:r>
              <a:rPr lang="en-US" dirty="0" smtClean="0">
                <a:solidFill>
                  <a:srgbClr val="FF0000"/>
                </a:solidFill>
              </a:rPr>
              <a:t>  yang </a:t>
            </a:r>
            <a:r>
              <a:rPr lang="en-US" dirty="0" err="1" smtClean="0">
                <a:solidFill>
                  <a:srgbClr val="FF0000"/>
                </a:solidFill>
              </a:rPr>
              <a:t>dilakukan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menerima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dirinya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sendiri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6172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/>
              <a:t>1)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“</a:t>
            </a:r>
            <a:r>
              <a:rPr lang="en-US" sz="2400" dirty="0" err="1" smtClean="0"/>
              <a:t>ya</a:t>
            </a:r>
            <a:r>
              <a:rPr lang="en-US" sz="2400" dirty="0" smtClean="0"/>
              <a:t>” 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data </a:t>
            </a:r>
            <a:r>
              <a:rPr lang="en-US" sz="2400" dirty="0" err="1" smtClean="0"/>
              <a:t>masukannya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Namun</a:t>
            </a:r>
            <a:r>
              <a:rPr lang="en-US" sz="2400" dirty="0" smtClean="0"/>
              <a:t>,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</a:t>
            </a:r>
            <a:r>
              <a:rPr lang="en-US" sz="2400" i="1" dirty="0" smtClean="0"/>
              <a:t>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</a:t>
            </a:r>
            <a:r>
              <a:rPr lang="en-US" sz="2400" i="1" dirty="0" smtClean="0"/>
              <a:t>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</a:t>
            </a:r>
            <a:r>
              <a:rPr lang="en-US" sz="2400" dirty="0" err="1" smtClean="0"/>
              <a:t>ya</a:t>
            </a:r>
            <a:r>
              <a:rPr lang="en-US" sz="2400" dirty="0" smtClean="0"/>
              <a:t>”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pertamanya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(yang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data), 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“</a:t>
            </a:r>
            <a:r>
              <a:rPr lang="en-US" sz="2400" dirty="0" err="1" smtClean="0"/>
              <a:t>ya</a:t>
            </a:r>
            <a:r>
              <a:rPr lang="en-US" sz="2400" dirty="0" smtClean="0"/>
              <a:t>”  </a:t>
            </a:r>
            <a:r>
              <a:rPr lang="en-US" sz="2400" dirty="0" err="1" smtClean="0"/>
              <a:t>mengimplikasikan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“Hello, world!”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2) </a:t>
            </a:r>
            <a:r>
              <a:rPr lang="en-US" sz="2400" dirty="0" err="1" smtClean="0"/>
              <a:t>Tetapi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“Hello, world!” 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</a:t>
            </a:r>
            <a:r>
              <a:rPr lang="en-US" sz="2400" i="1" dirty="0" smtClean="0"/>
              <a:t>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“Hello, world!”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</a:t>
            </a:r>
            <a:r>
              <a:rPr lang="en-US" sz="2400" i="1" dirty="0" smtClean="0"/>
              <a:t>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“</a:t>
            </a:r>
            <a:r>
              <a:rPr lang="en-US" sz="2400" dirty="0" err="1" smtClean="0"/>
              <a:t>tidak</a:t>
            </a:r>
            <a:r>
              <a:rPr lang="en-US" sz="2400" dirty="0" smtClean="0"/>
              <a:t>”.  (</a:t>
            </a:r>
            <a:r>
              <a:rPr lang="en-US" sz="2400" dirty="0" err="1" smtClean="0"/>
              <a:t>maksudnya</a:t>
            </a:r>
            <a:r>
              <a:rPr lang="en-US" sz="2400" dirty="0" smtClean="0"/>
              <a:t>,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</a:t>
            </a:r>
            <a:r>
              <a:rPr lang="en-US" sz="2400" dirty="0" err="1" smtClean="0"/>
              <a:t>tidak</a:t>
            </a:r>
            <a:r>
              <a:rPr lang="en-US" sz="2400" dirty="0" smtClean="0"/>
              <a:t>”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pertamanya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(yang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data),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word!” (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</a:t>
            </a:r>
            <a:r>
              <a:rPr lang="en-US" sz="2400" dirty="0" err="1" smtClean="0"/>
              <a:t>ya</a:t>
            </a:r>
            <a:r>
              <a:rPr lang="en-US" sz="2400" dirty="0" smtClean="0"/>
              <a:t>”)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“Hello, world!” </a:t>
            </a:r>
            <a:r>
              <a:rPr lang="en-US" sz="2400" dirty="0" err="1" smtClean="0"/>
              <a:t>mengimplikasikan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 =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 “</a:t>
            </a:r>
            <a:r>
              <a:rPr lang="en-US" sz="2400" dirty="0" err="1" smtClean="0"/>
              <a:t>ya</a:t>
            </a:r>
            <a:r>
              <a:rPr lang="en-US" sz="2400" dirty="0" smtClean="0"/>
              <a:t>”  </a:t>
            </a:r>
          </a:p>
          <a:p>
            <a:pPr>
              <a:buNone/>
            </a:pPr>
            <a:endParaRPr lang="en-US" sz="2400" dirty="0" smtClean="0"/>
          </a:p>
          <a:p>
            <a:pPr marL="290513" indent="-290513"/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paradoks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disimpulkan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, </a:t>
            </a:r>
            <a:r>
              <a:rPr lang="en-US" sz="2400" dirty="0" err="1" smtClean="0"/>
              <a:t>akibatnya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,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kesimpulannya</a:t>
            </a:r>
            <a:r>
              <a:rPr lang="en-US" sz="2400" dirty="0" smtClean="0"/>
              <a:t> 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. </a:t>
            </a:r>
          </a:p>
          <a:p>
            <a:pPr marL="290513" indent="-290513"/>
            <a:endParaRPr lang="en-US" sz="2400" dirty="0" smtClean="0"/>
          </a:p>
          <a:p>
            <a:pPr marL="290513" indent="-290513"/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program </a:t>
            </a:r>
            <a:r>
              <a:rPr lang="en-US" sz="2400" i="1" dirty="0" smtClean="0"/>
              <a:t>P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i="1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luarannya</a:t>
            </a:r>
            <a:r>
              <a:rPr lang="en-US" sz="2400" dirty="0" smtClean="0"/>
              <a:t>.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Bahasa</a:t>
            </a:r>
            <a:r>
              <a:rPr lang="en-US" dirty="0" smtClean="0"/>
              <a:t> vs. </a:t>
            </a:r>
            <a:r>
              <a:rPr lang="en-US" dirty="0" err="1" smtClean="0"/>
              <a:t>Persoalan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Ingatlah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</a:p>
          <a:p>
            <a:pPr algn="ctr">
              <a:buNone/>
            </a:pPr>
            <a:r>
              <a:rPr lang="en-US" sz="2400" b="1" i="1" dirty="0" err="1" smtClean="0">
                <a:solidFill>
                  <a:srgbClr val="FF0000"/>
                </a:solidFill>
              </a:rPr>
              <a:t>Bahasa</a:t>
            </a:r>
            <a:r>
              <a:rPr lang="en-US" sz="2400" i="1" dirty="0" smtClean="0">
                <a:solidFill>
                  <a:srgbClr val="FF0000"/>
                </a:solidFill>
              </a:rPr>
              <a:t> (</a:t>
            </a:r>
            <a:r>
              <a:rPr lang="en-US" sz="2400" i="1" dirty="0" err="1" smtClean="0">
                <a:solidFill>
                  <a:srgbClr val="FF0000"/>
                </a:solidFill>
              </a:rPr>
              <a:t>pada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alfabet</a:t>
            </a:r>
            <a:r>
              <a:rPr lang="en-US" sz="2400" i="1" dirty="0" smtClean="0">
                <a:solidFill>
                  <a:srgbClr val="FF0000"/>
                </a:solidFill>
              </a:rPr>
              <a:t> A) </a:t>
            </a:r>
            <a:r>
              <a:rPr lang="en-US" sz="2400" i="1" dirty="0" err="1" smtClean="0">
                <a:solidFill>
                  <a:srgbClr val="FF0000"/>
                </a:solidFill>
              </a:rPr>
              <a:t>adalah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himpunan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bagian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dari</a:t>
            </a:r>
            <a:r>
              <a:rPr lang="en-US" sz="2400" i="1" dirty="0" smtClean="0">
                <a:solidFill>
                  <a:srgbClr val="FF0000"/>
                </a:solidFill>
              </a:rPr>
              <a:t> A</a:t>
            </a:r>
            <a:r>
              <a:rPr lang="en-US" sz="2400" i="1" baseline="30000" dirty="0" smtClean="0">
                <a:solidFill>
                  <a:srgbClr val="FF0000"/>
                </a:solidFill>
              </a:rPr>
              <a:t>*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(</a:t>
            </a:r>
            <a:r>
              <a:rPr lang="en-US" sz="2400" i="1" dirty="0" smtClean="0"/>
              <a:t>problem</a:t>
            </a:r>
            <a:r>
              <a:rPr lang="en-US" sz="2400" dirty="0" smtClean="0"/>
              <a:t>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diekspresikan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 string  </a:t>
            </a:r>
            <a:r>
              <a:rPr lang="en-US" sz="2400" b="1" dirty="0" smtClean="0"/>
              <a:t>&lt;</a:t>
            </a:r>
            <a:r>
              <a:rPr lang="en-US" sz="2400" b="1" dirty="0" err="1" smtClean="0"/>
              <a:t>input,output</a:t>
            </a:r>
            <a:r>
              <a:rPr lang="en-US" sz="2400" b="1" dirty="0" smtClean="0"/>
              <a:t>&gt;.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Misalnya</a:t>
            </a:r>
            <a:r>
              <a:rPr lang="en-US" sz="2400" dirty="0" smtClean="0"/>
              <a:t>,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a</a:t>
            </a:r>
            <a:r>
              <a:rPr lang="en-US" sz="2400" dirty="0" err="1" smtClean="0"/>
              <a:t>+</a:t>
            </a:r>
            <a:r>
              <a:rPr lang="en-US" sz="2400" i="1" dirty="0" err="1" smtClean="0"/>
              <a:t>b</a:t>
            </a:r>
            <a:r>
              <a:rPr lang="en-US" sz="2400" dirty="0" smtClean="0"/>
              <a:t>) </a:t>
            </a:r>
            <a:r>
              <a:rPr lang="en-US" sz="2400" dirty="0" err="1" smtClean="0"/>
              <a:t>ekivalen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string  yang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 {</a:t>
            </a:r>
            <a:r>
              <a:rPr lang="en-US" sz="2400" i="1" dirty="0" smtClean="0"/>
              <a:t>a</a:t>
            </a:r>
            <a:r>
              <a:rPr lang="en-US" sz="2400" dirty="0" smtClean="0"/>
              <a:t>1</a:t>
            </a:r>
            <a:r>
              <a:rPr lang="en-US" sz="2400" i="1" dirty="0" smtClean="0"/>
              <a:t>b</a:t>
            </a:r>
            <a:r>
              <a:rPr lang="en-US" sz="2400" dirty="0" smtClean="0"/>
              <a:t>11</a:t>
            </a:r>
            <a:r>
              <a:rPr lang="en-US" sz="2400" i="1" dirty="0" smtClean="0"/>
              <a:t>a</a:t>
            </a:r>
            <a:r>
              <a:rPr lang="en-US" sz="2400" dirty="0" smtClean="0"/>
              <a:t>+</a:t>
            </a:r>
            <a:r>
              <a:rPr lang="en-US" sz="2400" i="1" dirty="0" smtClean="0"/>
              <a:t>b</a:t>
            </a:r>
            <a:r>
              <a:rPr lang="en-US" sz="2400" dirty="0" smtClean="0"/>
              <a:t>}. Integer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b</a:t>
            </a:r>
            <a:r>
              <a:rPr lang="en-US" sz="2400" dirty="0" smtClean="0"/>
              <a:t>,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a</a:t>
            </a:r>
            <a:r>
              <a:rPr lang="en-US" sz="2400" dirty="0" err="1" smtClean="0"/>
              <a:t>+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a</a:t>
            </a:r>
            <a:r>
              <a:rPr lang="en-US" sz="2400" baseline="30000" dirty="0" smtClean="0"/>
              <a:t>+</a:t>
            </a:r>
            <a:r>
              <a:rPr lang="en-US" sz="2400" i="1" baseline="30000" dirty="0" smtClean="0"/>
              <a:t>b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{0001001100000, 000001000110000000}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: 0001001100000”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3 + 2 = 5?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YA </a:t>
            </a:r>
            <a:r>
              <a:rPr lang="en-US" sz="2400" dirty="0" err="1" smtClean="0"/>
              <a:t>atau</a:t>
            </a:r>
            <a:r>
              <a:rPr lang="en-US" sz="2400" dirty="0" smtClean="0"/>
              <a:t> TIDAK	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string-string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alfabet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endParaRPr lang="en-US" sz="2400" dirty="0" smtClean="0"/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Jadi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setiap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persoalan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berkoresponden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dengan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bahasa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4403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 lain: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</a:t>
            </a:r>
            <a:r>
              <a:rPr lang="en-US" sz="2400" dirty="0" smtClean="0"/>
              <a:t> (yang </a:t>
            </a:r>
            <a:r>
              <a:rPr lang="en-US" sz="2400" dirty="0" err="1" smtClean="0"/>
              <a:t>dibahas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 </a:t>
            </a:r>
            <a:r>
              <a:rPr lang="en-US" sz="2400" dirty="0" err="1" smtClean="0"/>
              <a:t>direpresentasikan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program </a:t>
            </a:r>
            <a:r>
              <a:rPr lang="en-US" sz="2400" i="1" dirty="0" smtClean="0"/>
              <a:t>hello-world </a:t>
            </a:r>
            <a:r>
              <a:rPr lang="en-US" sz="2400" dirty="0" smtClean="0"/>
              <a:t>(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C) </a:t>
            </a:r>
            <a:r>
              <a:rPr lang="en-US" sz="2400" dirty="0" err="1" smtClean="0"/>
              <a:t>diikuti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(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alfabet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karakter-karakter</a:t>
            </a:r>
            <a:r>
              <a:rPr lang="en-US" sz="2400" dirty="0" smtClean="0"/>
              <a:t> ASCII.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{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main(){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(“Hello, world!\n”);}##’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Hello,world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2000" dirty="0" smtClean="0"/>
              <a:t> }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: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kode-kode</a:t>
            </a:r>
            <a:r>
              <a:rPr lang="en-US" sz="2400" dirty="0" smtClean="0"/>
              <a:t> program C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luaran</a:t>
            </a:r>
            <a:r>
              <a:rPr lang="en-US" sz="2400" dirty="0" smtClean="0"/>
              <a:t> “</a:t>
            </a:r>
            <a:r>
              <a:rPr lang="en-US" sz="2400" dirty="0" err="1" smtClean="0"/>
              <a:t>Hello,world</a:t>
            </a:r>
            <a:r>
              <a:rPr lang="en-US" sz="2400" dirty="0" smtClean="0"/>
              <a:t>!”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luaran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pertamanya</a:t>
            </a:r>
            <a:r>
              <a:rPr lang="en-US" sz="2400" dirty="0" smtClean="0"/>
              <a:t>?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YA </a:t>
            </a:r>
            <a:r>
              <a:rPr lang="en-US" sz="2400" dirty="0" err="1" smtClean="0"/>
              <a:t>atau</a:t>
            </a:r>
            <a:r>
              <a:rPr lang="en-US" sz="2400" dirty="0" smtClean="0"/>
              <a:t> TIDAK.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(MT)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input string:</a:t>
            </a:r>
          </a:p>
          <a:p>
            <a:pPr marL="690563" indent="-690563">
              <a:buNone/>
            </a:pPr>
            <a:r>
              <a:rPr lang="en-US" sz="2400" dirty="0" smtClean="0"/>
              <a:t>     1.  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i="1" dirty="0" smtClean="0"/>
              <a:t>input</a:t>
            </a:r>
            <a:r>
              <a:rPr lang="en-US" sz="2400" dirty="0" smtClean="0"/>
              <a:t> string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,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memperhatikan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(</a:t>
            </a:r>
            <a:r>
              <a:rPr lang="en-US" sz="2400" i="1" dirty="0" smtClean="0"/>
              <a:t>accept</a:t>
            </a:r>
            <a:r>
              <a:rPr lang="en-US" sz="2400" dirty="0" smtClean="0"/>
              <a:t>)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i="1" dirty="0" smtClean="0"/>
              <a:t>string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pPr marL="690563" indent="-690563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 yang </a:t>
            </a:r>
            <a:r>
              <a:rPr lang="en-US" sz="2400" dirty="0" err="1" smtClean="0">
                <a:sym typeface="Wingdings" pitchFamily="2" charset="2"/>
              </a:rPr>
              <a:t>diselesaikan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oleh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Turing </a:t>
            </a:r>
            <a:r>
              <a:rPr lang="en-US" sz="2400" dirty="0" err="1" smtClean="0">
                <a:sym typeface="Wingdings" pitchFamily="2" charset="2"/>
              </a:rPr>
              <a:t>tipe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disebut</a:t>
            </a:r>
            <a:r>
              <a:rPr lang="en-US" sz="2400" dirty="0" smtClean="0">
                <a:sym typeface="Wingdings" pitchFamily="2" charset="2"/>
              </a:rPr>
              <a:t>  </a:t>
            </a:r>
            <a:r>
              <a:rPr lang="en-US" sz="2400" i="1" dirty="0" smtClean="0">
                <a:sym typeface="Wingdings" pitchFamily="2" charset="2"/>
              </a:rPr>
              <a:t>decidable problems.</a:t>
            </a:r>
          </a:p>
          <a:p>
            <a:pPr marL="690563" indent="-690563">
              <a:buNone/>
            </a:pPr>
            <a:r>
              <a:rPr lang="en-US" sz="2400" i="1" dirty="0" smtClean="0"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Dengan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kata</a:t>
            </a:r>
            <a:r>
              <a:rPr lang="en-US" sz="2400" dirty="0" smtClean="0">
                <a:sym typeface="Wingdings" pitchFamily="2" charset="2"/>
              </a:rPr>
              <a:t> lain, </a:t>
            </a:r>
            <a:r>
              <a:rPr lang="en-US" sz="2400" dirty="0" err="1" smtClean="0">
                <a:sym typeface="Wingdings" pitchFamily="2" charset="2"/>
              </a:rPr>
              <a:t>sebuah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disebut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err="1" smtClean="0">
                <a:sym typeface="Wingdings" pitchFamily="2" charset="2"/>
              </a:rPr>
              <a:t>dedicable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jika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Turing </a:t>
            </a:r>
            <a:r>
              <a:rPr lang="en-US" sz="2400" dirty="0" err="1" smtClean="0">
                <a:sym typeface="Wingdings" pitchFamily="2" charset="2"/>
              </a:rPr>
              <a:t>dapat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memecahkan</a:t>
            </a:r>
            <a:r>
              <a:rPr lang="en-US" sz="2400" dirty="0" smtClean="0">
                <a:sym typeface="Wingdings" pitchFamily="2" charset="2"/>
              </a:rPr>
              <a:t> (</a:t>
            </a:r>
            <a:r>
              <a:rPr lang="en-US" sz="2400" i="1" dirty="0" smtClean="0">
                <a:sym typeface="Wingdings" pitchFamily="2" charset="2"/>
              </a:rPr>
              <a:t>solve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atau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decide</a:t>
            </a:r>
            <a:r>
              <a:rPr lang="en-US" sz="2400" dirty="0" smtClean="0">
                <a:sym typeface="Wingdings" pitchFamily="2" charset="2"/>
              </a:rPr>
              <a:t>) )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tersebut</a:t>
            </a:r>
            <a:r>
              <a:rPr lang="en-US" sz="2400" dirty="0" smtClean="0">
                <a:sym typeface="Wingdings" pitchFamily="2" charset="2"/>
              </a:rPr>
              <a:t> </a:t>
            </a:r>
          </a:p>
          <a:p>
            <a:pPr marL="690563" indent="-690563">
              <a:buNone/>
            </a:pPr>
            <a:r>
              <a:rPr lang="en-US" sz="2400" i="1" dirty="0" smtClean="0"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Turing </a:t>
            </a:r>
            <a:r>
              <a:rPr lang="en-US" sz="2400" dirty="0" err="1" smtClean="0">
                <a:sym typeface="Wingdings" pitchFamily="2" charset="2"/>
              </a:rPr>
              <a:t>dalam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hal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dapat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disebut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sebagai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sebuah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algoritma</a:t>
            </a:r>
            <a:r>
              <a:rPr lang="en-US" sz="2400" b="1" dirty="0" smtClean="0">
                <a:sym typeface="Wingdings" pitchFamily="2" charset="2"/>
              </a:rPr>
              <a:t>.</a:t>
            </a:r>
          </a:p>
          <a:p>
            <a:pPr marL="690563" indent="-690563">
              <a:buNone/>
            </a:pPr>
            <a:r>
              <a:rPr lang="en-US" sz="2400" b="1" dirty="0" smtClean="0"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Bahasa</a:t>
            </a:r>
            <a:r>
              <a:rPr lang="en-US" sz="2400" dirty="0" smtClean="0">
                <a:sym typeface="Wingdings" pitchFamily="2" charset="2"/>
              </a:rPr>
              <a:t> yang </a:t>
            </a:r>
            <a:r>
              <a:rPr lang="en-US" sz="2400" dirty="0" err="1" smtClean="0">
                <a:sym typeface="Wingdings" pitchFamily="2" charset="2"/>
              </a:rPr>
              <a:t>diterima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oleh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Turing </a:t>
            </a:r>
            <a:r>
              <a:rPr lang="en-US" sz="2400" dirty="0" err="1" smtClean="0">
                <a:sym typeface="Wingdings" pitchFamily="2" charset="2"/>
              </a:rPr>
              <a:t>tipe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disebut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bahasa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rekursif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recursive language</a:t>
            </a:r>
            <a:r>
              <a:rPr lang="en-US" sz="2400" dirty="0" smtClean="0">
                <a:sym typeface="Wingdings" pitchFamily="2" charset="2"/>
              </a:rPr>
              <a:t>)</a:t>
            </a:r>
            <a:endParaRPr lang="en-US" sz="2400" dirty="0" smtClean="0"/>
          </a:p>
          <a:p>
            <a:pPr marL="690563" indent="-690563">
              <a:buNone/>
            </a:pPr>
            <a:endParaRPr lang="en-US" sz="2400" b="1" dirty="0" smtClean="0">
              <a:sym typeface="Wingdings" pitchFamily="2" charset="2"/>
            </a:endParaRPr>
          </a:p>
          <a:p>
            <a:pPr marL="690563" indent="-690563">
              <a:buNone/>
            </a:pPr>
            <a:endParaRPr lang="en-US" sz="2400" b="1" dirty="0" smtClean="0">
              <a:sym typeface="Wingdings" pitchFamily="2" charset="2"/>
            </a:endParaRPr>
          </a:p>
          <a:p>
            <a:pPr marL="690563" indent="-690563">
              <a:buNone/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>
              <a:buNone/>
              <a:tabLst>
                <a:tab pos="803275" algn="l"/>
                <a:tab pos="914400" algn="l"/>
              </a:tabLst>
            </a:pPr>
            <a:r>
              <a:rPr lang="en-US" dirty="0" smtClean="0">
                <a:sym typeface="Wingdings" pitchFamily="2" charset="2"/>
              </a:rPr>
              <a:t>	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r>
              <a:rPr lang="en-US" sz="2400" dirty="0" smtClean="0">
                <a:sym typeface="Wingdings" pitchFamily="2" charset="2"/>
              </a:rPr>
              <a:t>		</a:t>
            </a: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62400" y="2057400"/>
            <a:ext cx="17526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Mesin</a:t>
            </a:r>
            <a:r>
              <a:rPr lang="en-US" sz="2400" dirty="0" smtClean="0">
                <a:solidFill>
                  <a:schemeClr val="tx1"/>
                </a:solidFill>
              </a:rPr>
              <a:t> Turing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endCxn id="5" idx="1"/>
          </p:cNvCxnSpPr>
          <p:nvPr/>
        </p:nvCxnSpPr>
        <p:spPr>
          <a:xfrm>
            <a:off x="2819400" y="2590800"/>
            <a:ext cx="11430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0" y="2286000"/>
            <a:ext cx="12094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Instans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err="1" smtClean="0"/>
              <a:t>persoalan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715000" y="2362200"/>
            <a:ext cx="11430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15000" y="2819400"/>
            <a:ext cx="11430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58000" y="2209800"/>
            <a:ext cx="4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0" y="2667000"/>
            <a:ext cx="747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TIDAK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90600" y="6096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Turing </a:t>
            </a:r>
            <a:r>
              <a:rPr lang="en-US" sz="2400" dirty="0" err="1" smtClean="0">
                <a:sym typeface="Wingdings" pitchFamily="2" charset="2"/>
              </a:rPr>
              <a:t>tipe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memberikan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jawaban</a:t>
            </a:r>
            <a:r>
              <a:rPr lang="en-US" sz="2400" dirty="0" smtClean="0">
                <a:sym typeface="Wingdings" pitchFamily="2" charset="2"/>
              </a:rPr>
              <a:t> “YA” (</a:t>
            </a:r>
            <a:r>
              <a:rPr lang="en-US" sz="2400" i="1" dirty="0" smtClean="0">
                <a:sym typeface="Wingdings" pitchFamily="2" charset="2"/>
              </a:rPr>
              <a:t>accept</a:t>
            </a:r>
            <a:r>
              <a:rPr lang="en-US" sz="2400" dirty="0" smtClean="0">
                <a:sym typeface="Wingdings" pitchFamily="2" charset="2"/>
              </a:rPr>
              <a:t>)</a:t>
            </a:r>
          </a:p>
          <a:p>
            <a:r>
              <a:rPr lang="en-US" sz="2400" dirty="0" smtClean="0">
                <a:sym typeface="Wingdings" pitchFamily="2" charset="2"/>
              </a:rPr>
              <a:t>      </a:t>
            </a:r>
            <a:r>
              <a:rPr lang="en-US" sz="2400" dirty="0" err="1" smtClean="0">
                <a:sym typeface="Wingdings" pitchFamily="2" charset="2"/>
              </a:rPr>
              <a:t>atau</a:t>
            </a:r>
            <a:r>
              <a:rPr lang="en-US" sz="2400" dirty="0" smtClean="0">
                <a:sym typeface="Wingdings" pitchFamily="2" charset="2"/>
              </a:rPr>
              <a:t> “TIDAK” (</a:t>
            </a:r>
            <a:r>
              <a:rPr lang="en-US" sz="2400" i="1" dirty="0" smtClean="0">
                <a:sym typeface="Wingdings" pitchFamily="2" charset="2"/>
              </a:rPr>
              <a:t>reject</a:t>
            </a:r>
            <a:r>
              <a:rPr lang="en-US" sz="2400" dirty="0" smtClean="0">
                <a:sym typeface="Wingdings" pitchFamily="2" charset="2"/>
              </a:rPr>
              <a:t>) </a:t>
            </a:r>
            <a:r>
              <a:rPr lang="en-US" sz="2400" dirty="0" err="1" smtClean="0">
                <a:sym typeface="Wingdings" pitchFamily="2" charset="2"/>
              </a:rPr>
              <a:t>untuk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setiap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instans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. 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2286000" y="38100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  <a:tabLst>
                <a:tab pos="803275" algn="l"/>
                <a:tab pos="914400" algn="l"/>
              </a:tabLst>
            </a:pPr>
            <a:r>
              <a:rPr lang="en-US" sz="2400" dirty="0" smtClean="0">
                <a:sym typeface="Wingdings" pitchFamily="2" charset="2"/>
              </a:rPr>
              <a:t>if </a:t>
            </a:r>
            <a:r>
              <a:rPr lang="en-US" sz="2400" dirty="0" err="1" smtClean="0">
                <a:sym typeface="Wingdings" pitchFamily="2" charset="2"/>
              </a:rPr>
              <a:t>jawaban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adalah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YA</a:t>
            </a:r>
          </a:p>
          <a:p>
            <a:pPr>
              <a:buNone/>
              <a:tabLst>
                <a:tab pos="803275" algn="l"/>
                <a:tab pos="914400" algn="l"/>
              </a:tabLst>
            </a:pP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berhenti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status 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ya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endParaRPr 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  <a:tabLst>
                <a:tab pos="803275" algn="l"/>
                <a:tab pos="914400" algn="l"/>
              </a:tabLst>
            </a:pPr>
            <a:r>
              <a:rPr lang="en-US" sz="2400" dirty="0" smtClean="0">
                <a:sym typeface="Wingdings" pitchFamily="2" charset="2"/>
              </a:rPr>
              <a:t>if </a:t>
            </a:r>
            <a:r>
              <a:rPr lang="en-US" sz="2400" dirty="0" err="1" smtClean="0">
                <a:sym typeface="Wingdings" pitchFamily="2" charset="2"/>
              </a:rPr>
              <a:t>jawaban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adalah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TIDAK</a:t>
            </a:r>
          </a:p>
          <a:p>
            <a:pPr>
              <a:buNone/>
              <a:tabLst>
                <a:tab pos="803275" algn="l"/>
                <a:tab pos="914400" algn="l"/>
              </a:tabLst>
            </a:pP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berhenti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status TIDAK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1026"/>
          <p:cNvSpPr>
            <a:spLocks noChangeArrowheads="1"/>
          </p:cNvSpPr>
          <p:nvPr/>
        </p:nvSpPr>
        <p:spPr bwMode="auto">
          <a:xfrm>
            <a:off x="990600" y="609600"/>
            <a:ext cx="6629400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Oval 1027"/>
          <p:cNvSpPr>
            <a:spLocks noChangeArrowheads="1"/>
          </p:cNvSpPr>
          <p:nvPr/>
        </p:nvSpPr>
        <p:spPr bwMode="auto">
          <a:xfrm>
            <a:off x="4114800" y="1371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Oval 1028"/>
          <p:cNvSpPr>
            <a:spLocks noChangeArrowheads="1"/>
          </p:cNvSpPr>
          <p:nvPr/>
        </p:nvSpPr>
        <p:spPr bwMode="auto">
          <a:xfrm>
            <a:off x="5029200" y="1371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Oval 1029"/>
          <p:cNvSpPr>
            <a:spLocks noChangeArrowheads="1"/>
          </p:cNvSpPr>
          <p:nvPr/>
        </p:nvSpPr>
        <p:spPr bwMode="auto">
          <a:xfrm>
            <a:off x="4572000" y="2057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Oval 1030"/>
          <p:cNvSpPr>
            <a:spLocks noChangeArrowheads="1"/>
          </p:cNvSpPr>
          <p:nvPr/>
        </p:nvSpPr>
        <p:spPr bwMode="auto">
          <a:xfrm>
            <a:off x="5715000" y="1905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Oval 1031"/>
          <p:cNvSpPr>
            <a:spLocks noChangeArrowheads="1"/>
          </p:cNvSpPr>
          <p:nvPr/>
        </p:nvSpPr>
        <p:spPr bwMode="auto">
          <a:xfrm>
            <a:off x="4114800" y="3657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Oval 1032"/>
          <p:cNvSpPr>
            <a:spLocks noChangeArrowheads="1"/>
          </p:cNvSpPr>
          <p:nvPr/>
        </p:nvSpPr>
        <p:spPr bwMode="auto">
          <a:xfrm>
            <a:off x="4572000" y="4419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Oval 1033"/>
          <p:cNvSpPr>
            <a:spLocks noChangeArrowheads="1"/>
          </p:cNvSpPr>
          <p:nvPr/>
        </p:nvSpPr>
        <p:spPr bwMode="auto">
          <a:xfrm>
            <a:off x="5105400" y="3657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Oval 1034"/>
          <p:cNvSpPr>
            <a:spLocks noChangeArrowheads="1"/>
          </p:cNvSpPr>
          <p:nvPr/>
        </p:nvSpPr>
        <p:spPr bwMode="auto">
          <a:xfrm>
            <a:off x="5638800" y="4495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Oval 1037"/>
          <p:cNvSpPr>
            <a:spLocks noChangeArrowheads="1"/>
          </p:cNvSpPr>
          <p:nvPr/>
        </p:nvSpPr>
        <p:spPr bwMode="auto">
          <a:xfrm>
            <a:off x="3657600" y="42672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Oval 1038"/>
          <p:cNvSpPr>
            <a:spLocks noChangeArrowheads="1"/>
          </p:cNvSpPr>
          <p:nvPr/>
        </p:nvSpPr>
        <p:spPr bwMode="auto">
          <a:xfrm>
            <a:off x="1447800" y="2895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042"/>
          <p:cNvSpPr>
            <a:spLocks noChangeShapeType="1"/>
          </p:cNvSpPr>
          <p:nvPr/>
        </p:nvSpPr>
        <p:spPr bwMode="auto">
          <a:xfrm>
            <a:off x="1143000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" name="Line 1043"/>
          <p:cNvSpPr>
            <a:spLocks noChangeShapeType="1"/>
          </p:cNvSpPr>
          <p:nvPr/>
        </p:nvSpPr>
        <p:spPr bwMode="auto">
          <a:xfrm>
            <a:off x="3657600" y="152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" name="Line 1044"/>
          <p:cNvSpPr>
            <a:spLocks noChangeShapeType="1"/>
          </p:cNvSpPr>
          <p:nvPr/>
        </p:nvSpPr>
        <p:spPr bwMode="auto">
          <a:xfrm flipV="1">
            <a:off x="4267200" y="2286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" name="Line 1045"/>
          <p:cNvSpPr>
            <a:spLocks noChangeShapeType="1"/>
          </p:cNvSpPr>
          <p:nvPr/>
        </p:nvSpPr>
        <p:spPr bwMode="auto">
          <a:xfrm>
            <a:off x="4800600" y="1295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" name="Line 1046"/>
          <p:cNvSpPr>
            <a:spLocks noChangeShapeType="1"/>
          </p:cNvSpPr>
          <p:nvPr/>
        </p:nvSpPr>
        <p:spPr bwMode="auto">
          <a:xfrm flipV="1">
            <a:off x="5486400" y="2286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Line 1047"/>
          <p:cNvSpPr>
            <a:spLocks noChangeShapeType="1"/>
          </p:cNvSpPr>
          <p:nvPr/>
        </p:nvSpPr>
        <p:spPr bwMode="auto">
          <a:xfrm>
            <a:off x="4038600" y="3352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Line 1048"/>
          <p:cNvSpPr>
            <a:spLocks noChangeShapeType="1"/>
          </p:cNvSpPr>
          <p:nvPr/>
        </p:nvSpPr>
        <p:spPr bwMode="auto">
          <a:xfrm>
            <a:off x="4953000" y="3505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" name="Line 1049"/>
          <p:cNvSpPr>
            <a:spLocks noChangeShapeType="1"/>
          </p:cNvSpPr>
          <p:nvPr/>
        </p:nvSpPr>
        <p:spPr bwMode="auto">
          <a:xfrm flipV="1">
            <a:off x="3429000" y="45720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" name="Line 1050"/>
          <p:cNvSpPr>
            <a:spLocks noChangeShapeType="1"/>
          </p:cNvSpPr>
          <p:nvPr/>
        </p:nvSpPr>
        <p:spPr bwMode="auto">
          <a:xfrm flipV="1">
            <a:off x="4343400" y="4800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" name="Line 1051"/>
          <p:cNvSpPr>
            <a:spLocks noChangeShapeType="1"/>
          </p:cNvSpPr>
          <p:nvPr/>
        </p:nvSpPr>
        <p:spPr bwMode="auto">
          <a:xfrm>
            <a:off x="5410200" y="4419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Oval 1052"/>
          <p:cNvSpPr>
            <a:spLocks noChangeArrowheads="1"/>
          </p:cNvSpPr>
          <p:nvPr/>
        </p:nvSpPr>
        <p:spPr bwMode="auto">
          <a:xfrm>
            <a:off x="3276600" y="838200"/>
            <a:ext cx="3886200" cy="19050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1053"/>
          <p:cNvSpPr>
            <a:spLocks noChangeArrowheads="1"/>
          </p:cNvSpPr>
          <p:nvPr/>
        </p:nvSpPr>
        <p:spPr bwMode="auto">
          <a:xfrm>
            <a:off x="2971800" y="3124200"/>
            <a:ext cx="4114800" cy="24384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Text Box 1054"/>
          <p:cNvSpPr txBox="1">
            <a:spLocks noChangeArrowheads="1"/>
          </p:cNvSpPr>
          <p:nvPr/>
        </p:nvSpPr>
        <p:spPr bwMode="auto">
          <a:xfrm>
            <a:off x="5638800" y="1066800"/>
            <a:ext cx="1042658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Status YA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 Box 1055"/>
          <p:cNvSpPr txBox="1">
            <a:spLocks noChangeArrowheads="1"/>
          </p:cNvSpPr>
          <p:nvPr/>
        </p:nvSpPr>
        <p:spPr bwMode="auto">
          <a:xfrm>
            <a:off x="5791200" y="3581400"/>
            <a:ext cx="137698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Status TIDAK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Oval 1058"/>
          <p:cNvSpPr>
            <a:spLocks noChangeArrowheads="1"/>
          </p:cNvSpPr>
          <p:nvPr/>
        </p:nvSpPr>
        <p:spPr bwMode="auto">
          <a:xfrm>
            <a:off x="4495800" y="4343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" name="Oval 1059"/>
          <p:cNvSpPr>
            <a:spLocks noChangeArrowheads="1"/>
          </p:cNvSpPr>
          <p:nvPr/>
        </p:nvSpPr>
        <p:spPr bwMode="auto">
          <a:xfrm>
            <a:off x="5638800" y="1828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Freeform 1061"/>
          <p:cNvSpPr>
            <a:spLocks/>
          </p:cNvSpPr>
          <p:nvPr/>
        </p:nvSpPr>
        <p:spPr bwMode="auto">
          <a:xfrm>
            <a:off x="1727200" y="1752600"/>
            <a:ext cx="1549400" cy="1143000"/>
          </a:xfrm>
          <a:custGeom>
            <a:avLst/>
            <a:gdLst>
              <a:gd name="T0" fmla="*/ 16 w 976"/>
              <a:gd name="T1" fmla="*/ 720 h 720"/>
              <a:gd name="T2" fmla="*/ 64 w 976"/>
              <a:gd name="T3" fmla="*/ 384 h 720"/>
              <a:gd name="T4" fmla="*/ 400 w 976"/>
              <a:gd name="T5" fmla="*/ 480 h 720"/>
              <a:gd name="T6" fmla="*/ 544 w 976"/>
              <a:gd name="T7" fmla="*/ 48 h 720"/>
              <a:gd name="T8" fmla="*/ 832 w 976"/>
              <a:gd name="T9" fmla="*/ 192 h 720"/>
              <a:gd name="T10" fmla="*/ 976 w 976"/>
              <a:gd name="T11" fmla="*/ 48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76"/>
              <a:gd name="T19" fmla="*/ 0 h 720"/>
              <a:gd name="T20" fmla="*/ 976 w 976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76" h="720">
                <a:moveTo>
                  <a:pt x="16" y="720"/>
                </a:moveTo>
                <a:cubicBezTo>
                  <a:pt x="8" y="572"/>
                  <a:pt x="0" y="424"/>
                  <a:pt x="64" y="384"/>
                </a:cubicBezTo>
                <a:cubicBezTo>
                  <a:pt x="128" y="344"/>
                  <a:pt x="320" y="536"/>
                  <a:pt x="400" y="480"/>
                </a:cubicBezTo>
                <a:cubicBezTo>
                  <a:pt x="480" y="424"/>
                  <a:pt x="472" y="96"/>
                  <a:pt x="544" y="48"/>
                </a:cubicBezTo>
                <a:cubicBezTo>
                  <a:pt x="616" y="0"/>
                  <a:pt x="760" y="192"/>
                  <a:pt x="832" y="192"/>
                </a:cubicBezTo>
                <a:cubicBezTo>
                  <a:pt x="904" y="192"/>
                  <a:pt x="940" y="120"/>
                  <a:pt x="976" y="48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3" name="Freeform 1062"/>
          <p:cNvSpPr>
            <a:spLocks/>
          </p:cNvSpPr>
          <p:nvPr/>
        </p:nvSpPr>
        <p:spPr bwMode="auto">
          <a:xfrm>
            <a:off x="1485900" y="3276600"/>
            <a:ext cx="1485900" cy="1358900"/>
          </a:xfrm>
          <a:custGeom>
            <a:avLst/>
            <a:gdLst>
              <a:gd name="T0" fmla="*/ 120 w 936"/>
              <a:gd name="T1" fmla="*/ 0 h 856"/>
              <a:gd name="T2" fmla="*/ 72 w 936"/>
              <a:gd name="T3" fmla="*/ 336 h 856"/>
              <a:gd name="T4" fmla="*/ 552 w 936"/>
              <a:gd name="T5" fmla="*/ 144 h 856"/>
              <a:gd name="T6" fmla="*/ 456 w 936"/>
              <a:gd name="T7" fmla="*/ 528 h 856"/>
              <a:gd name="T8" fmla="*/ 744 w 936"/>
              <a:gd name="T9" fmla="*/ 480 h 856"/>
              <a:gd name="T10" fmla="*/ 792 w 936"/>
              <a:gd name="T11" fmla="*/ 816 h 856"/>
              <a:gd name="T12" fmla="*/ 936 w 936"/>
              <a:gd name="T13" fmla="*/ 720 h 8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36"/>
              <a:gd name="T22" fmla="*/ 0 h 856"/>
              <a:gd name="T23" fmla="*/ 936 w 936"/>
              <a:gd name="T24" fmla="*/ 856 h 8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36" h="856">
                <a:moveTo>
                  <a:pt x="120" y="0"/>
                </a:moveTo>
                <a:cubicBezTo>
                  <a:pt x="60" y="156"/>
                  <a:pt x="0" y="312"/>
                  <a:pt x="72" y="336"/>
                </a:cubicBezTo>
                <a:cubicBezTo>
                  <a:pt x="144" y="360"/>
                  <a:pt x="488" y="112"/>
                  <a:pt x="552" y="144"/>
                </a:cubicBezTo>
                <a:cubicBezTo>
                  <a:pt x="616" y="176"/>
                  <a:pt x="424" y="472"/>
                  <a:pt x="456" y="528"/>
                </a:cubicBezTo>
                <a:cubicBezTo>
                  <a:pt x="488" y="584"/>
                  <a:pt x="688" y="432"/>
                  <a:pt x="744" y="480"/>
                </a:cubicBezTo>
                <a:cubicBezTo>
                  <a:pt x="800" y="528"/>
                  <a:pt x="760" y="776"/>
                  <a:pt x="792" y="816"/>
                </a:cubicBezTo>
                <a:cubicBezTo>
                  <a:pt x="824" y="856"/>
                  <a:pt x="880" y="788"/>
                  <a:pt x="936" y="72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62000" y="6019800"/>
            <a:ext cx="7843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Status YA </a:t>
            </a:r>
            <a:r>
              <a:rPr lang="en-US" sz="2400" dirty="0" err="1" smtClean="0"/>
              <a:t>dan</a:t>
            </a:r>
            <a:r>
              <a:rPr lang="en-US" sz="2400" dirty="0" smtClean="0"/>
              <a:t> status TIDAK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(</a:t>
            </a:r>
            <a:r>
              <a:rPr lang="en-US" sz="2400" i="1" dirty="0" smtClean="0"/>
              <a:t>final state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  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Contoh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i="1" dirty="0" smtClean="0">
                <a:sym typeface="Wingdings" pitchFamily="2" charset="2"/>
              </a:rPr>
              <a:t>decidable problem</a:t>
            </a:r>
            <a:r>
              <a:rPr lang="en-US" sz="2800" dirty="0" smtClean="0">
                <a:sym typeface="Wingdings" pitchFamily="2" charset="2"/>
              </a:rPr>
              <a:t>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 Box 1026"/>
          <p:cNvSpPr txBox="1">
            <a:spLocks noChangeArrowheads="1"/>
          </p:cNvSpPr>
          <p:nvPr/>
        </p:nvSpPr>
        <p:spPr bwMode="auto">
          <a:xfrm>
            <a:off x="1143000" y="1524000"/>
            <a:ext cx="7174149" cy="95410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rgbClr val="CC0099"/>
                </a:solidFill>
              </a:rPr>
              <a:t>Apakah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</a:rPr>
              <a:t>jawaban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</a:rPr>
              <a:t>persoalan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</a:rPr>
              <a:t>di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</a:rPr>
              <a:t>bawah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</a:rPr>
              <a:t>ini</a:t>
            </a:r>
            <a:r>
              <a:rPr lang="en-US" sz="2800" dirty="0" smtClean="0">
                <a:solidFill>
                  <a:srgbClr val="CC0099"/>
                </a:solidFill>
              </a:rPr>
              <a:t>, YA </a:t>
            </a:r>
            <a:r>
              <a:rPr lang="en-US" sz="2800" dirty="0" err="1" smtClean="0">
                <a:solidFill>
                  <a:srgbClr val="CC0099"/>
                </a:solidFill>
              </a:rPr>
              <a:t>atau</a:t>
            </a:r>
            <a:r>
              <a:rPr lang="en-US" sz="2800" dirty="0" smtClean="0">
                <a:solidFill>
                  <a:srgbClr val="CC0099"/>
                </a:solidFill>
              </a:rPr>
              <a:t> TIDAK?</a:t>
            </a:r>
            <a:endParaRPr lang="en-US" sz="2800" dirty="0">
              <a:solidFill>
                <a:srgbClr val="CC0099"/>
              </a:solidFill>
            </a:endParaRPr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1447800" y="2590800"/>
            <a:ext cx="511043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status?</a:t>
            </a:r>
            <a:endParaRPr lang="en-US" sz="2400" dirty="0"/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1447800" y="3276600"/>
            <a:ext cx="5370381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string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graphicFrame>
        <p:nvGraphicFramePr>
          <p:cNvPr id="10" name="Object 1034"/>
          <p:cNvGraphicFramePr>
            <a:graphicFrameLocks noChangeAspect="1"/>
          </p:cNvGraphicFramePr>
          <p:nvPr/>
        </p:nvGraphicFramePr>
        <p:xfrm>
          <a:off x="4168775" y="4438650"/>
          <a:ext cx="228600" cy="520700"/>
        </p:xfrm>
        <a:graphic>
          <a:graphicData uri="http://schemas.openxmlformats.org/presentationml/2006/ole">
            <p:oleObj spid="_x0000_s1028" name="Equation" r:id="rId3" imgW="228600" imgH="520560" progId="Equation.3">
              <p:embed/>
            </p:oleObj>
          </a:graphicData>
        </a:graphic>
      </p:graphicFrame>
      <p:sp>
        <p:nvSpPr>
          <p:cNvPr id="11" name="Text Box 1036"/>
          <p:cNvSpPr txBox="1">
            <a:spLocks noChangeArrowheads="1"/>
          </p:cNvSpPr>
          <p:nvPr/>
        </p:nvSpPr>
        <p:spPr bwMode="auto">
          <a:xfrm>
            <a:off x="1524000" y="4038600"/>
            <a:ext cx="6082114" cy="83099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DFA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sembarang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string?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i="1" dirty="0" err="1" smtClean="0"/>
              <a:t>Undecidabality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>
            <a:normAutofit fontScale="92500"/>
          </a:bodyPr>
          <a:lstStyle/>
          <a:p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(</a:t>
            </a:r>
            <a:r>
              <a:rPr lang="en-US" sz="2400" i="1" dirty="0" smtClean="0"/>
              <a:t>decision problem</a:t>
            </a:r>
            <a:r>
              <a:rPr lang="en-US" sz="2400" dirty="0" smtClean="0"/>
              <a:t>):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jawabannya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: “</a:t>
            </a:r>
            <a:r>
              <a:rPr lang="en-US" sz="2400" dirty="0" err="1" smtClean="0"/>
              <a:t>ya</a:t>
            </a:r>
            <a:r>
              <a:rPr lang="en-US" sz="2400" dirty="0" smtClean="0"/>
              <a:t>” (</a:t>
            </a:r>
            <a:r>
              <a:rPr lang="en-US" sz="2400" i="1" dirty="0" smtClean="0"/>
              <a:t>yes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“</a:t>
            </a:r>
            <a:r>
              <a:rPr lang="en-US" sz="2400" dirty="0" err="1" smtClean="0"/>
              <a:t>tidak</a:t>
            </a:r>
            <a:r>
              <a:rPr lang="en-US" sz="2400" dirty="0" smtClean="0"/>
              <a:t>” (</a:t>
            </a:r>
            <a:r>
              <a:rPr lang="en-US" sz="2400" i="1" dirty="0" smtClean="0"/>
              <a:t>no</a:t>
            </a:r>
            <a:r>
              <a:rPr lang="en-US" sz="2400" dirty="0" smtClean="0"/>
              <a:t>),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ekivalen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 </a:t>
            </a:r>
            <a:r>
              <a:rPr lang="en-US" sz="2400" dirty="0" err="1" smtClean="0"/>
              <a:t>atau</a:t>
            </a:r>
            <a:r>
              <a:rPr lang="en-US" sz="2400" dirty="0" smtClean="0"/>
              <a:t> 0 (</a:t>
            </a:r>
            <a:r>
              <a:rPr lang="en-US" sz="2400" i="1" dirty="0" smtClean="0"/>
              <a:t>true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smtClean="0"/>
              <a:t>false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.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prima? </a:t>
            </a:r>
            <a:r>
              <a:rPr lang="en-US" sz="2400" dirty="0" err="1" smtClean="0"/>
              <a:t>Jawabanya</a:t>
            </a:r>
            <a:r>
              <a:rPr lang="en-US" sz="2400" dirty="0" smtClean="0"/>
              <a:t>: </a:t>
            </a:r>
            <a:r>
              <a:rPr lang="en-US" sz="2400" dirty="0" err="1" smtClean="0"/>
              <a:t>ya</a:t>
            </a:r>
            <a:r>
              <a:rPr lang="en-US" sz="2400" dirty="0" smtClean="0"/>
              <a:t> (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prima)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(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prima)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(</a:t>
            </a:r>
            <a:r>
              <a:rPr lang="en-US" sz="2400" i="1" dirty="0" smtClean="0"/>
              <a:t>problem</a:t>
            </a:r>
            <a:r>
              <a:rPr lang="en-US" sz="2400" dirty="0" smtClean="0"/>
              <a:t>)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diselesaikan</a:t>
            </a:r>
            <a:r>
              <a:rPr lang="en-US" sz="2400" dirty="0" smtClean="0"/>
              <a:t> (</a:t>
            </a:r>
            <a:r>
              <a:rPr lang="en-US" sz="2400" i="1" dirty="0" smtClean="0"/>
              <a:t>solved</a:t>
            </a:r>
            <a:r>
              <a:rPr lang="en-US" sz="2400" dirty="0" smtClean="0"/>
              <a:t>)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undecidable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tidak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dapat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diputuskan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jawabannya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 “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ya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” 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atau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 “</a:t>
            </a:r>
            <a:r>
              <a:rPr lang="en-US" sz="2400" dirty="0" err="1" smtClean="0">
                <a:solidFill>
                  <a:srgbClr val="FF0000"/>
                </a:solidFill>
                <a:sym typeface="Wingdings" pitchFamily="2" charset="2"/>
              </a:rPr>
              <a:t>tidak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”.</a:t>
            </a:r>
          </a:p>
          <a:p>
            <a:r>
              <a:rPr lang="en-US" sz="2400" dirty="0" err="1" smtClean="0">
                <a:sym typeface="Wingdings" pitchFamily="2" charset="2"/>
              </a:rPr>
              <a:t>Sebaliknya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keputusan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disebuat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decidable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jika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terdapat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algoritma</a:t>
            </a:r>
            <a:r>
              <a:rPr lang="en-US" sz="2400" dirty="0" smtClean="0">
                <a:sym typeface="Wingdings" pitchFamily="2" charset="2"/>
              </a:rPr>
              <a:t> yang </a:t>
            </a:r>
            <a:r>
              <a:rPr lang="en-US" sz="2400" dirty="0" err="1" smtClean="0">
                <a:sym typeface="Wingdings" pitchFamily="2" charset="2"/>
              </a:rPr>
              <a:t>apabila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diberikan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instansiasi</a:t>
            </a:r>
            <a:r>
              <a:rPr lang="en-US" sz="2400" dirty="0" smtClean="0">
                <a:sym typeface="Wingdings" pitchFamily="2" charset="2"/>
              </a:rPr>
              <a:t> (</a:t>
            </a:r>
            <a:r>
              <a:rPr lang="en-US" sz="2400" i="1" dirty="0" smtClean="0">
                <a:sym typeface="Wingdings" pitchFamily="2" charset="2"/>
              </a:rPr>
              <a:t>instance</a:t>
            </a:r>
            <a:r>
              <a:rPr lang="en-US" sz="2400" dirty="0" smtClean="0">
                <a:sym typeface="Wingdings" pitchFamily="2" charset="2"/>
              </a:rPr>
              <a:t>)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tersebut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memberikan</a:t>
            </a:r>
            <a:r>
              <a:rPr lang="en-US" sz="2400" dirty="0" smtClean="0">
                <a:sym typeface="Wingdings" pitchFamily="2" charset="2"/>
              </a:rPr>
              <a:t>  </a:t>
            </a:r>
            <a:r>
              <a:rPr lang="en-US" sz="2400" dirty="0" err="1" smtClean="0">
                <a:sym typeface="Wingdings" pitchFamily="2" charset="2"/>
              </a:rPr>
              <a:t>jawaban</a:t>
            </a:r>
            <a:r>
              <a:rPr lang="en-US" sz="2400" dirty="0" smtClean="0">
                <a:sym typeface="Wingdings" pitchFamily="2" charset="2"/>
              </a:rPr>
              <a:t> “</a:t>
            </a:r>
            <a:r>
              <a:rPr lang="en-US" sz="2400" dirty="0" err="1" smtClean="0">
                <a:sym typeface="Wingdings" pitchFamily="2" charset="2"/>
              </a:rPr>
              <a:t>ya</a:t>
            </a:r>
            <a:r>
              <a:rPr lang="en-US" sz="2400" dirty="0" smtClean="0">
                <a:sym typeface="Wingdings" pitchFamily="2" charset="2"/>
              </a:rPr>
              <a:t>” </a:t>
            </a:r>
            <a:r>
              <a:rPr lang="en-US" sz="2400" dirty="0" err="1" smtClean="0">
                <a:sym typeface="Wingdings" pitchFamily="2" charset="2"/>
              </a:rPr>
              <a:t>atau</a:t>
            </a:r>
            <a:r>
              <a:rPr lang="en-US" sz="2400" dirty="0" smtClean="0">
                <a:sym typeface="Wingdings" pitchFamily="2" charset="2"/>
              </a:rPr>
              <a:t> “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”.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690563" indent="-401638"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2.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Turing yang </a:t>
            </a:r>
            <a:r>
              <a:rPr lang="en-US" sz="2400" dirty="0" err="1" smtClean="0">
                <a:sym typeface="Wingdings" pitchFamily="2" charset="2"/>
              </a:rPr>
              <a:t>hanya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berhenti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jika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menerima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string</a:t>
            </a:r>
            <a:r>
              <a:rPr lang="en-US" sz="2400" dirty="0" smtClean="0">
                <a:sym typeface="Wingdings" pitchFamily="2" charset="2"/>
              </a:rPr>
              <a:t> yang </a:t>
            </a:r>
            <a:r>
              <a:rPr lang="en-US" sz="2400" dirty="0" err="1" smtClean="0">
                <a:sym typeface="Wingdings" pitchFamily="2" charset="2"/>
              </a:rPr>
              <a:t>diberikan</a:t>
            </a:r>
            <a:r>
              <a:rPr lang="en-US" sz="2400" dirty="0" smtClean="0">
                <a:sym typeface="Wingdings" pitchFamily="2" charset="2"/>
              </a:rPr>
              <a:t> (</a:t>
            </a:r>
            <a:r>
              <a:rPr lang="en-US" sz="2400" dirty="0" err="1" smtClean="0">
                <a:sym typeface="Wingdings" pitchFamily="2" charset="2"/>
              </a:rPr>
              <a:t>dinyatakan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oleh</a:t>
            </a:r>
            <a:r>
              <a:rPr lang="en-US" sz="2400" dirty="0" smtClean="0">
                <a:sym typeface="Wingdings" pitchFamily="2" charset="2"/>
              </a:rPr>
              <a:t> status </a:t>
            </a:r>
            <a:r>
              <a:rPr lang="en-US" sz="2400" dirty="0" err="1" smtClean="0">
                <a:sym typeface="Wingdings" pitchFamily="2" charset="2"/>
              </a:rPr>
              <a:t>akhir</a:t>
            </a:r>
            <a:r>
              <a:rPr lang="en-US" sz="2400" dirty="0" smtClean="0">
                <a:sym typeface="Wingdings" pitchFamily="2" charset="2"/>
              </a:rPr>
              <a:t>). </a:t>
            </a:r>
            <a:r>
              <a:rPr lang="en-US" sz="2400" dirty="0" err="1" smtClean="0">
                <a:sym typeface="Wingdings" pitchFamily="2" charset="2"/>
              </a:rPr>
              <a:t>Jika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menerima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berhenti</a:t>
            </a:r>
            <a:r>
              <a:rPr lang="en-US" sz="2400" dirty="0" smtClean="0">
                <a:sym typeface="Wingdings" pitchFamily="2" charset="2"/>
              </a:rPr>
              <a:t> (</a:t>
            </a:r>
            <a:r>
              <a:rPr lang="en-US" sz="2400" i="1" dirty="0" smtClean="0">
                <a:sym typeface="Wingdings" pitchFamily="2" charset="2"/>
              </a:rPr>
              <a:t>infinite loop</a:t>
            </a:r>
            <a:r>
              <a:rPr lang="en-US" sz="2400" dirty="0" smtClean="0">
                <a:sym typeface="Wingdings" pitchFamily="2" charset="2"/>
              </a:rPr>
              <a:t>)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   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Jadi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kita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pernah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yakin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apakah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string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tersebut</a:t>
            </a:r>
            <a:r>
              <a:rPr lang="en-US" sz="2400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  </a:t>
            </a:r>
            <a:r>
              <a:rPr lang="en-US" sz="2400" dirty="0" err="1" smtClean="0">
                <a:sym typeface="Wingdings" pitchFamily="2" charset="2"/>
              </a:rPr>
              <a:t>diterima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atau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ditolak</a:t>
            </a:r>
            <a:r>
              <a:rPr lang="en-US" sz="2400" dirty="0" smtClean="0">
                <a:sym typeface="Wingdings" pitchFamily="2" charset="2"/>
              </a:rPr>
              <a:t>. </a:t>
            </a:r>
          </a:p>
          <a:p>
            <a:pPr marL="1025525" indent="-1025525">
              <a:buNone/>
            </a:pPr>
            <a:r>
              <a:rPr lang="en-US" sz="2400" i="1" dirty="0" smtClean="0">
                <a:sym typeface="Wingdings" pitchFamily="2" charset="2"/>
              </a:rPr>
              <a:t>         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Bahasa</a:t>
            </a:r>
            <a:r>
              <a:rPr lang="en-US" sz="2400" dirty="0" smtClean="0">
                <a:sym typeface="Wingdings" pitchFamily="2" charset="2"/>
              </a:rPr>
              <a:t> yang </a:t>
            </a:r>
            <a:r>
              <a:rPr lang="en-US" sz="2400" dirty="0" err="1" smtClean="0">
                <a:sym typeface="Wingdings" pitchFamily="2" charset="2"/>
              </a:rPr>
              <a:t>diterima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oleh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Turing </a:t>
            </a:r>
            <a:r>
              <a:rPr lang="en-US" sz="2400" dirty="0" err="1" smtClean="0">
                <a:sym typeface="Wingdings" pitchFamily="2" charset="2"/>
              </a:rPr>
              <a:t>tipe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disebut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bahasa</a:t>
            </a:r>
            <a:r>
              <a:rPr lang="en-US" sz="2400" b="1" dirty="0" smtClean="0">
                <a:sym typeface="Wingdings" pitchFamily="2" charset="2"/>
              </a:rPr>
              <a:t> yang </a:t>
            </a:r>
            <a:r>
              <a:rPr lang="en-US" sz="2400" b="1" dirty="0" err="1" smtClean="0">
                <a:sym typeface="Wingdings" pitchFamily="2" charset="2"/>
              </a:rPr>
              <a:t>dapat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dienumerasi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secara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rekursif</a:t>
            </a:r>
            <a:r>
              <a:rPr lang="en-US" sz="2400" b="1" dirty="0" smtClean="0">
                <a:sym typeface="Wingdings" pitchFamily="2" charset="2"/>
              </a:rPr>
              <a:t>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recursively enumerable language</a:t>
            </a:r>
            <a:r>
              <a:rPr lang="en-US" sz="2400" dirty="0" smtClean="0">
                <a:sym typeface="Wingdings" pitchFamily="2" charset="2"/>
              </a:rPr>
              <a:t>)</a:t>
            </a:r>
          </a:p>
          <a:p>
            <a:pPr marL="1025525" indent="-1025525">
              <a:buNone/>
            </a:pPr>
            <a:r>
              <a:rPr lang="en-US" sz="2400" dirty="0" smtClean="0">
                <a:sym typeface="Wingdings" pitchFamily="2" charset="2"/>
              </a:rPr>
              <a:t>           </a:t>
            </a:r>
            <a:r>
              <a:rPr lang="en-US" sz="2400" dirty="0" err="1" smtClean="0">
                <a:sym typeface="Wingdings" pitchFamily="2" charset="2"/>
              </a:rPr>
              <a:t>Mesin</a:t>
            </a:r>
            <a:r>
              <a:rPr lang="en-US" sz="2400" dirty="0" smtClean="0">
                <a:sym typeface="Wingdings" pitchFamily="2" charset="2"/>
              </a:rPr>
              <a:t> Turing </a:t>
            </a:r>
            <a:r>
              <a:rPr lang="en-US" sz="2400" dirty="0" err="1" smtClean="0">
                <a:sym typeface="Wingdings" pitchFamily="2" charset="2"/>
              </a:rPr>
              <a:t>tipe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sering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diacu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sebagai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prosedur</a:t>
            </a:r>
            <a:r>
              <a:rPr lang="en-US" sz="2400" dirty="0" smtClean="0">
                <a:sym typeface="Wingdings" pitchFamily="2" charset="2"/>
              </a:rPr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Recursive Languages vs. Recursively Enumerable (RE) Languages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formal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(</a:t>
            </a:r>
            <a:r>
              <a:rPr lang="en-US" sz="2400" i="1" dirty="0" smtClean="0"/>
              <a:t>recursive </a:t>
            </a:r>
            <a:r>
              <a:rPr lang="en-US" sz="2400" i="1" dirty="0" err="1" smtClean="0"/>
              <a:t>lanauage</a:t>
            </a:r>
            <a:r>
              <a:rPr lang="en-US" sz="2400" dirty="0" smtClean="0"/>
              <a:t>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input </a:t>
            </a:r>
            <a:r>
              <a:rPr lang="en-US" sz="2400" i="1" dirty="0" smtClean="0"/>
              <a:t>string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Sembarang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terlihat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: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343400"/>
            <a:ext cx="7010400" cy="1506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formal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i="1" dirty="0" smtClean="0"/>
              <a:t>recursively enumerable </a:t>
            </a:r>
            <a:r>
              <a:rPr lang="en-US" sz="2400" dirty="0" smtClean="0"/>
              <a:t>(RE)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(</a:t>
            </a:r>
            <a:r>
              <a:rPr lang="en-US" sz="2400" i="1" dirty="0" smtClean="0"/>
              <a:t>accept</a:t>
            </a:r>
            <a:r>
              <a:rPr lang="en-US" sz="2400" dirty="0" smtClean="0"/>
              <a:t>) input </a:t>
            </a:r>
            <a:r>
              <a:rPr lang="en-US" sz="2400" i="1" dirty="0" smtClean="0"/>
              <a:t>string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Sembarang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RE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terlihat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: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4038600"/>
            <a:ext cx="60102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Istilah</a:t>
            </a:r>
            <a:r>
              <a:rPr lang="en-US" sz="2400" dirty="0" smtClean="0"/>
              <a:t> “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” </a:t>
            </a:r>
            <a:r>
              <a:rPr lang="en-US" sz="2400" dirty="0" err="1" smtClean="0"/>
              <a:t>sinonim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decidable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pemrograman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>,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pasti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memecahkannya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Istilah</a:t>
            </a:r>
            <a:r>
              <a:rPr lang="en-US" sz="2400" dirty="0" smtClean="0"/>
              <a:t> “</a:t>
            </a:r>
            <a:r>
              <a:rPr lang="en-US" sz="2400" i="1" dirty="0" smtClean="0"/>
              <a:t>recursively enumerable</a:t>
            </a:r>
            <a:r>
              <a:rPr lang="en-US" sz="2400" dirty="0" smtClean="0"/>
              <a:t>” 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 </a:t>
            </a:r>
            <a:r>
              <a:rPr lang="en-US" sz="2400" dirty="0" err="1" smtClean="0"/>
              <a:t>makna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serupa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. 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mendaftarkan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yang “</a:t>
            </a:r>
            <a:r>
              <a:rPr lang="en-US" sz="2400" dirty="0" err="1" smtClean="0"/>
              <a:t>mengenumerasi</a:t>
            </a:r>
            <a:r>
              <a:rPr lang="en-US" sz="2400" dirty="0" smtClean="0"/>
              <a:t>”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anggota-anggotanya</a:t>
            </a:r>
            <a:r>
              <a:rPr lang="en-US" sz="2400" dirty="0" smtClean="0"/>
              <a:t> </a:t>
            </a:r>
            <a:r>
              <a:rPr lang="en-US" sz="2400" dirty="0" err="1" smtClean="0"/>
              <a:t>didaftarkan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Turing, </a:t>
            </a:r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 </a:t>
            </a:r>
            <a:r>
              <a:rPr lang="en-US" sz="2400" i="1" dirty="0" smtClean="0"/>
              <a:t>infinite loop </a:t>
            </a:r>
            <a:r>
              <a:rPr lang="en-US" sz="2400" dirty="0" err="1" smtClean="0"/>
              <a:t>pada</a:t>
            </a:r>
            <a:r>
              <a:rPr lang="en-US" sz="2400" dirty="0" smtClean="0"/>
              <a:t> input string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terima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Formal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8925" indent="-288925"/>
            <a:r>
              <a:rPr lang="en-US" sz="2600" b="1" dirty="0" err="1" smtClean="0"/>
              <a:t>Definisi</a:t>
            </a:r>
            <a:r>
              <a:rPr lang="en-US" sz="2600" dirty="0" smtClean="0"/>
              <a:t>. </a:t>
            </a:r>
            <a:r>
              <a:rPr lang="en-US" sz="2600" dirty="0" err="1" smtClean="0"/>
              <a:t>Misalkan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 </a:t>
            </a:r>
            <a:r>
              <a:rPr lang="en-US" sz="2600" dirty="0" err="1" smtClean="0">
                <a:sym typeface="Symbol"/>
              </a:rPr>
              <a:t>adalah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alfabet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L </a:t>
            </a:r>
            <a:r>
              <a:rPr lang="en-US" sz="2600" dirty="0" smtClean="0">
                <a:sym typeface="Symbol"/>
              </a:rPr>
              <a:t> * </a:t>
            </a:r>
            <a:r>
              <a:rPr lang="en-US" sz="2600" dirty="0" err="1" smtClean="0">
                <a:sym typeface="Symbol"/>
              </a:rPr>
              <a:t>adalah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sebuah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bahasa</a:t>
            </a:r>
            <a:r>
              <a:rPr lang="en-US" sz="2600" dirty="0" smtClean="0">
                <a:sym typeface="Symbol"/>
              </a:rPr>
              <a:t>. Kita </a:t>
            </a:r>
            <a:r>
              <a:rPr lang="en-US" sz="2600" dirty="0" err="1" smtClean="0">
                <a:sym typeface="Symbol"/>
              </a:rPr>
              <a:t>katakan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bahasa</a:t>
            </a:r>
            <a:r>
              <a:rPr lang="en-US" sz="2600" dirty="0" smtClean="0">
                <a:sym typeface="Symbol"/>
              </a:rPr>
              <a:t> L </a:t>
            </a:r>
            <a:r>
              <a:rPr lang="en-US" sz="2600" dirty="0" err="1" smtClean="0">
                <a:sym typeface="Symbol"/>
              </a:rPr>
              <a:t>adalah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err="1" smtClean="0">
                <a:sym typeface="Symbol"/>
              </a:rPr>
              <a:t>rekursif</a:t>
            </a:r>
            <a:r>
              <a:rPr lang="en-US" sz="2600" dirty="0" smtClean="0">
                <a:sym typeface="Symbol"/>
              </a:rPr>
              <a:t>  </a:t>
            </a:r>
            <a:r>
              <a:rPr lang="en-US" sz="2600" dirty="0" err="1" smtClean="0">
                <a:sym typeface="Symbol"/>
              </a:rPr>
              <a:t>jika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L</a:t>
            </a:r>
            <a:r>
              <a:rPr lang="en-US" sz="2600" dirty="0" smtClean="0">
                <a:sym typeface="Symbol"/>
              </a:rPr>
              <a:t> = </a:t>
            </a:r>
            <a:r>
              <a:rPr lang="en-US" sz="2600" i="1" dirty="0" smtClean="0">
                <a:sym typeface="Symbol"/>
              </a:rPr>
              <a:t>L</a:t>
            </a:r>
            <a:r>
              <a:rPr lang="en-US" sz="2600" dirty="0" smtClean="0">
                <a:sym typeface="Symbol"/>
              </a:rPr>
              <a:t>(</a:t>
            </a:r>
            <a:r>
              <a:rPr lang="en-US" sz="2600" i="1" dirty="0" smtClean="0">
                <a:sym typeface="Symbol"/>
              </a:rPr>
              <a:t>M</a:t>
            </a:r>
            <a:r>
              <a:rPr lang="en-US" sz="2600" dirty="0" smtClean="0">
                <a:sym typeface="Symbol"/>
              </a:rPr>
              <a:t>) </a:t>
            </a:r>
            <a:r>
              <a:rPr lang="en-US" sz="2600" dirty="0" err="1" smtClean="0">
                <a:sym typeface="Symbol"/>
              </a:rPr>
              <a:t>untuk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Turing </a:t>
            </a:r>
            <a:r>
              <a:rPr lang="en-US" sz="2600" i="1" dirty="0" smtClean="0">
                <a:sym typeface="Symbol"/>
              </a:rPr>
              <a:t>M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sedemikian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sehingga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untuk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setiap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w</a:t>
            </a:r>
            <a:r>
              <a:rPr lang="en-US" sz="2600" dirty="0" smtClean="0">
                <a:sym typeface="Symbol"/>
              </a:rPr>
              <a:t> * </a:t>
            </a:r>
            <a:r>
              <a:rPr lang="en-US" sz="2600" dirty="0" err="1" smtClean="0">
                <a:sym typeface="Symbol"/>
              </a:rPr>
              <a:t>berlaku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kondisi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berikut</a:t>
            </a:r>
            <a:r>
              <a:rPr lang="en-US" sz="2600" dirty="0" smtClean="0">
                <a:sym typeface="Symbol"/>
              </a:rPr>
              <a:t>:</a:t>
            </a:r>
          </a:p>
          <a:p>
            <a:pPr marL="577850" indent="-288925">
              <a:buAutoNum type="arabicPeriod"/>
            </a:pPr>
            <a:r>
              <a:rPr lang="en-US" sz="2600" dirty="0" err="1" smtClean="0">
                <a:sym typeface="Symbol"/>
              </a:rPr>
              <a:t>Jika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w</a:t>
            </a:r>
            <a:r>
              <a:rPr lang="en-US" sz="2600" dirty="0" smtClean="0">
                <a:sym typeface="Symbol"/>
              </a:rPr>
              <a:t>  </a:t>
            </a:r>
            <a:r>
              <a:rPr lang="en-US" sz="2600" i="1" dirty="0" smtClean="0">
                <a:sym typeface="Symbol"/>
              </a:rPr>
              <a:t>L</a:t>
            </a:r>
            <a:r>
              <a:rPr lang="en-US" sz="2600" dirty="0" smtClean="0">
                <a:sym typeface="Symbol"/>
              </a:rPr>
              <a:t>, </a:t>
            </a:r>
            <a:r>
              <a:rPr lang="en-US" sz="2600" dirty="0" err="1" smtClean="0">
                <a:sym typeface="Symbol"/>
              </a:rPr>
              <a:t>maka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komputasi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Turing </a:t>
            </a:r>
            <a:r>
              <a:rPr lang="en-US" sz="2600" i="1" dirty="0" smtClean="0">
                <a:sym typeface="Symbol"/>
              </a:rPr>
              <a:t>M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terhadap</a:t>
            </a:r>
            <a:r>
              <a:rPr lang="en-US" sz="2600" dirty="0" smtClean="0">
                <a:sym typeface="Symbol"/>
              </a:rPr>
              <a:t> input string </a:t>
            </a:r>
            <a:r>
              <a:rPr lang="en-US" sz="2600" i="1" dirty="0" smtClean="0">
                <a:sym typeface="Symbol"/>
              </a:rPr>
              <a:t>w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berhenti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status </a:t>
            </a:r>
            <a:r>
              <a:rPr lang="en-US" sz="2600" dirty="0" err="1" smtClean="0">
                <a:sym typeface="Symbol"/>
              </a:rPr>
              <a:t>diterima</a:t>
            </a:r>
            <a:r>
              <a:rPr lang="en-US" sz="2600" dirty="0" smtClean="0">
                <a:sym typeface="Symbol"/>
              </a:rPr>
              <a:t> (</a:t>
            </a:r>
            <a:r>
              <a:rPr lang="en-US" sz="2600" i="1" dirty="0" smtClean="0">
                <a:sym typeface="Symbol"/>
              </a:rPr>
              <a:t>accept status</a:t>
            </a:r>
            <a:r>
              <a:rPr lang="en-US" sz="2600" dirty="0" smtClean="0">
                <a:sym typeface="Symbol"/>
              </a:rPr>
              <a:t>).</a:t>
            </a:r>
          </a:p>
          <a:p>
            <a:pPr marL="577850" indent="-288925">
              <a:buAutoNum type="arabicPeriod"/>
            </a:pPr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i="1" dirty="0" smtClean="0"/>
              <a:t>w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</a:t>
            </a:r>
            <a:r>
              <a:rPr lang="en-US" sz="2600" i="1" dirty="0" smtClean="0">
                <a:sym typeface="Symbol"/>
              </a:rPr>
              <a:t>L</a:t>
            </a:r>
            <a:r>
              <a:rPr lang="en-US" sz="2600" dirty="0" smtClean="0">
                <a:sym typeface="Symbol"/>
              </a:rPr>
              <a:t>, </a:t>
            </a:r>
            <a:r>
              <a:rPr lang="en-US" sz="2600" dirty="0" err="1" smtClean="0">
                <a:sym typeface="Symbol"/>
              </a:rPr>
              <a:t>maka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komputasi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Turing </a:t>
            </a:r>
            <a:r>
              <a:rPr lang="en-US" sz="2600" i="1" dirty="0" smtClean="0">
                <a:sym typeface="Symbol"/>
              </a:rPr>
              <a:t>M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terhadap</a:t>
            </a:r>
            <a:r>
              <a:rPr lang="en-US" sz="2600" dirty="0" smtClean="0">
                <a:sym typeface="Symbol"/>
              </a:rPr>
              <a:t> input string </a:t>
            </a:r>
            <a:r>
              <a:rPr lang="en-US" sz="2600" i="1" dirty="0" smtClean="0">
                <a:sym typeface="Symbol"/>
              </a:rPr>
              <a:t>w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berhenti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status </a:t>
            </a:r>
            <a:r>
              <a:rPr lang="en-US" sz="2600" dirty="0" err="1" smtClean="0">
                <a:sym typeface="Symbol"/>
              </a:rPr>
              <a:t>ditolak</a:t>
            </a:r>
            <a:r>
              <a:rPr lang="en-US" sz="2600" dirty="0" smtClean="0">
                <a:sym typeface="Symbol"/>
              </a:rPr>
              <a:t> (</a:t>
            </a:r>
            <a:r>
              <a:rPr lang="en-US" sz="2600" i="1" dirty="0" smtClean="0">
                <a:sym typeface="Symbol"/>
              </a:rPr>
              <a:t>reject status</a:t>
            </a:r>
            <a:r>
              <a:rPr lang="en-US" sz="2600" dirty="0" smtClean="0">
                <a:sym typeface="Symbol"/>
              </a:rPr>
              <a:t>).  </a:t>
            </a:r>
          </a:p>
          <a:p>
            <a:pPr marL="577850" indent="-288925">
              <a:buAutoNum type="arabicPeriod"/>
            </a:pPr>
            <a:endParaRPr lang="en-US" sz="2400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6172200"/>
            <a:ext cx="6866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ym typeface="Symbol"/>
              </a:rPr>
              <a:t>Keterangan</a:t>
            </a:r>
            <a:r>
              <a:rPr lang="en-US" i="1" dirty="0" smtClean="0">
                <a:sym typeface="Symbol"/>
              </a:rPr>
              <a:t>: L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) </a:t>
            </a:r>
            <a:r>
              <a:rPr lang="en-US" dirty="0" err="1" smtClean="0">
                <a:sym typeface="Symbol"/>
              </a:rPr>
              <a:t>artinya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bahasa</a:t>
            </a:r>
            <a:r>
              <a:rPr lang="en-US" dirty="0" smtClean="0">
                <a:sym typeface="Symbol"/>
              </a:rPr>
              <a:t> yang </a:t>
            </a:r>
            <a:r>
              <a:rPr lang="en-US" dirty="0" err="1" smtClean="0">
                <a:sym typeface="Symbol"/>
              </a:rPr>
              <a:t>diterima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oleh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mesin</a:t>
            </a:r>
            <a:r>
              <a:rPr lang="en-US" dirty="0" smtClean="0">
                <a:sym typeface="Symbol"/>
              </a:rPr>
              <a:t> Turing </a:t>
            </a:r>
            <a:r>
              <a:rPr lang="en-US" i="1" dirty="0" smtClean="0">
                <a:sym typeface="Symbol"/>
              </a:rPr>
              <a:t>M</a:t>
            </a:r>
            <a:endParaRPr lang="en-US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err="1" smtClean="0"/>
              <a:t>Mesin</a:t>
            </a:r>
            <a:r>
              <a:rPr lang="en-US" sz="2600" dirty="0" smtClean="0"/>
              <a:t>  Turing </a:t>
            </a:r>
            <a:r>
              <a:rPr lang="en-US" sz="2600" i="1" dirty="0" smtClean="0"/>
              <a:t>M</a:t>
            </a:r>
            <a:r>
              <a:rPr lang="en-US" sz="2600" dirty="0" smtClean="0"/>
              <a:t> yang </a:t>
            </a:r>
            <a:r>
              <a:rPr lang="en-US" sz="2600" dirty="0" err="1" smtClean="0"/>
              <a:t>bertipe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dianggap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“</a:t>
            </a:r>
            <a:r>
              <a:rPr lang="en-US" sz="2600" dirty="0" err="1" smtClean="0"/>
              <a:t>algoritma</a:t>
            </a:r>
            <a:r>
              <a:rPr lang="en-US" sz="2600" dirty="0" smtClean="0"/>
              <a:t>”. </a:t>
            </a:r>
            <a:r>
              <a:rPr lang="en-US" sz="2600" dirty="0" err="1" smtClean="0"/>
              <a:t>Algoritma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urutan</a:t>
            </a:r>
            <a:r>
              <a:rPr lang="en-US" sz="2600" dirty="0" smtClean="0"/>
              <a:t> </a:t>
            </a:r>
            <a:r>
              <a:rPr lang="en-US" sz="2600" dirty="0" err="1" smtClean="0"/>
              <a:t>langkah-langkah</a:t>
            </a:r>
            <a:r>
              <a:rPr lang="en-US" sz="2600" dirty="0" smtClean="0"/>
              <a:t> yang </a:t>
            </a:r>
            <a:r>
              <a:rPr lang="en-US" sz="2600" dirty="0" err="1" smtClean="0"/>
              <a:t>terdefinisi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selalu</a:t>
            </a:r>
            <a:r>
              <a:rPr lang="en-US" sz="2600" dirty="0" smtClean="0"/>
              <a:t> </a:t>
            </a:r>
            <a:r>
              <a:rPr lang="en-US" sz="2600" dirty="0" err="1" smtClean="0"/>
              <a:t>berhenti</a:t>
            </a:r>
            <a:r>
              <a:rPr lang="en-US" sz="2600" dirty="0" smtClean="0"/>
              <a:t> 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menghasilkan</a:t>
            </a:r>
            <a:r>
              <a:rPr lang="en-US" sz="2600" dirty="0" smtClean="0"/>
              <a:t> </a:t>
            </a:r>
            <a:r>
              <a:rPr lang="en-US" sz="2600" dirty="0" err="1" smtClean="0"/>
              <a:t>jawaban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karena</a:t>
            </a:r>
            <a:r>
              <a:rPr lang="en-US" sz="2600" dirty="0" smtClean="0"/>
              <a:t>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</a:t>
            </a:r>
            <a:r>
              <a:rPr lang="en-US" sz="2600" dirty="0" err="1" smtClean="0"/>
              <a:t>persoalan</a:t>
            </a:r>
            <a:r>
              <a:rPr lang="en-US" sz="2600" dirty="0" smtClean="0"/>
              <a:t> </a:t>
            </a:r>
            <a:r>
              <a:rPr lang="en-US" sz="2600" dirty="0" err="1" smtClean="0"/>
              <a:t>berkoresponden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persoalan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 </a:t>
            </a:r>
            <a:r>
              <a:rPr lang="en-US" sz="2600" dirty="0" err="1" smtClean="0"/>
              <a:t>disebut</a:t>
            </a:r>
            <a:r>
              <a:rPr lang="en-US" sz="2600" dirty="0" smtClean="0"/>
              <a:t> </a:t>
            </a:r>
            <a:r>
              <a:rPr lang="en-US" sz="2600" i="1" dirty="0" smtClean="0"/>
              <a:t>decidable</a:t>
            </a:r>
            <a:r>
              <a:rPr lang="en-US" sz="2600" dirty="0" smtClean="0"/>
              <a:t> </a:t>
            </a:r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dirty="0" err="1" smtClean="0"/>
              <a:t>ia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dirty="0" err="1" smtClean="0"/>
              <a:t>rekursif</a:t>
            </a:r>
            <a:r>
              <a:rPr lang="en-US" sz="2600" dirty="0" smtClean="0"/>
              <a:t>. 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kata</a:t>
            </a:r>
            <a:r>
              <a:rPr lang="en-US" sz="2600" dirty="0" smtClean="0"/>
              <a:t> lain,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dirty="0" err="1" smtClean="0"/>
              <a:t>disebut</a:t>
            </a:r>
            <a:r>
              <a:rPr lang="en-US" sz="2600" dirty="0" smtClean="0"/>
              <a:t> </a:t>
            </a:r>
            <a:r>
              <a:rPr lang="en-US" sz="2600" i="1" dirty="0" err="1" smtClean="0"/>
              <a:t>dicidable</a:t>
            </a:r>
            <a:r>
              <a:rPr lang="en-US" sz="2600" dirty="0" smtClean="0"/>
              <a:t> </a:t>
            </a:r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dirty="0" err="1" smtClean="0"/>
              <a:t>terdapat</a:t>
            </a:r>
            <a:r>
              <a:rPr lang="en-US" sz="2600" dirty="0" smtClean="0"/>
              <a:t> </a:t>
            </a:r>
            <a:r>
              <a:rPr lang="en-US" sz="2600" dirty="0" err="1" smtClean="0"/>
              <a:t>algoritma</a:t>
            </a:r>
            <a:r>
              <a:rPr lang="en-US" sz="2600" dirty="0" smtClean="0"/>
              <a:t> yang:</a:t>
            </a:r>
          </a:p>
          <a:p>
            <a:pPr>
              <a:buNone/>
            </a:pPr>
            <a:r>
              <a:rPr lang="en-US" sz="2600" dirty="0" smtClean="0"/>
              <a:t>	 (</a:t>
            </a:r>
            <a:r>
              <a:rPr lang="en-US" sz="2600" dirty="0" err="1" smtClean="0"/>
              <a:t>i</a:t>
            </a:r>
            <a:r>
              <a:rPr lang="en-US" sz="2600" dirty="0" smtClean="0"/>
              <a:t>)  </a:t>
            </a:r>
            <a:r>
              <a:rPr lang="en-US" sz="2600" dirty="0" err="1" smtClean="0"/>
              <a:t>berhenti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input string </a:t>
            </a:r>
            <a:r>
              <a:rPr lang="en-US" sz="2600" i="1" dirty="0" smtClean="0"/>
              <a:t>w</a:t>
            </a:r>
            <a:r>
              <a:rPr lang="en-US" sz="2600" dirty="0" smtClean="0"/>
              <a:t>, </a:t>
            </a:r>
            <a:r>
              <a:rPr lang="en-US" sz="2600" dirty="0" err="1" smtClean="0"/>
              <a:t>dan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 (ii) </a:t>
            </a:r>
            <a:r>
              <a:rPr lang="en-US" sz="2600" dirty="0" err="1" smtClean="0"/>
              <a:t>menyimpulkan</a:t>
            </a:r>
            <a:r>
              <a:rPr lang="en-US" sz="2600" dirty="0" smtClean="0"/>
              <a:t> </a:t>
            </a:r>
            <a:r>
              <a:rPr lang="en-US" sz="2600" dirty="0" err="1" smtClean="0"/>
              <a:t>apakah</a:t>
            </a:r>
            <a:r>
              <a:rPr lang="en-US" sz="2600" dirty="0" smtClean="0"/>
              <a:t> </a:t>
            </a:r>
            <a:r>
              <a:rPr lang="en-US" sz="2600" i="1" dirty="0" smtClean="0">
                <a:sym typeface="Symbol"/>
              </a:rPr>
              <a:t>w</a:t>
            </a:r>
            <a:r>
              <a:rPr lang="en-US" sz="2600" dirty="0" smtClean="0">
                <a:sym typeface="Symbol"/>
              </a:rPr>
              <a:t>  </a:t>
            </a:r>
            <a:r>
              <a:rPr lang="en-US" sz="2600" i="1" dirty="0" smtClean="0">
                <a:sym typeface="Symbol"/>
              </a:rPr>
              <a:t>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atau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/>
              <a:t>w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 </a:t>
            </a:r>
            <a:r>
              <a:rPr lang="en-US" sz="2600" i="1" dirty="0" smtClean="0">
                <a:sym typeface="Symbol"/>
              </a:rPr>
              <a:t>L</a:t>
            </a:r>
            <a:r>
              <a:rPr lang="en-US" sz="2600" dirty="0" smtClean="0">
                <a:sym typeface="Symbol"/>
              </a:rPr>
              <a:t>.</a:t>
            </a:r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err="1" smtClean="0"/>
              <a:t>Bahasa</a:t>
            </a:r>
            <a:r>
              <a:rPr lang="en-US" sz="2600" dirty="0" smtClean="0"/>
              <a:t> yang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i="1" dirty="0" smtClean="0"/>
              <a:t>decidable</a:t>
            </a:r>
            <a:r>
              <a:rPr lang="en-US" sz="2600" dirty="0" smtClean="0"/>
              <a:t> </a:t>
            </a:r>
            <a:r>
              <a:rPr lang="en-US" sz="2600" dirty="0" err="1" smtClean="0"/>
              <a:t>disebut</a:t>
            </a:r>
            <a:r>
              <a:rPr lang="en-US" sz="2600" dirty="0" smtClean="0"/>
              <a:t> </a:t>
            </a:r>
            <a:r>
              <a:rPr lang="en-US" sz="2600" i="1" dirty="0" err="1" smtClean="0"/>
              <a:t>undecidable</a:t>
            </a:r>
            <a:r>
              <a:rPr lang="en-US" sz="2600" i="1" dirty="0" smtClean="0"/>
              <a:t> language</a:t>
            </a:r>
            <a:r>
              <a:rPr lang="en-US" sz="2600" dirty="0" smtClean="0"/>
              <a:t>.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i="1" dirty="0" err="1" smtClean="0"/>
              <a:t>undecidable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terdapat</a:t>
            </a:r>
            <a:r>
              <a:rPr lang="en-US" sz="2600" dirty="0" smtClean="0"/>
              <a:t> </a:t>
            </a:r>
            <a:r>
              <a:rPr lang="en-US" sz="2600" dirty="0" err="1" smtClean="0"/>
              <a:t>algoritma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memenuhi</a:t>
            </a:r>
            <a:r>
              <a:rPr lang="en-US" sz="2600" dirty="0" smtClean="0"/>
              <a:t> (</a:t>
            </a:r>
            <a:r>
              <a:rPr lang="en-US" sz="2600" dirty="0" err="1" smtClean="0"/>
              <a:t>i</a:t>
            </a:r>
            <a:r>
              <a:rPr lang="en-US" sz="2600" dirty="0" smtClean="0"/>
              <a:t>) </a:t>
            </a:r>
            <a:r>
              <a:rPr lang="en-US" sz="2600" dirty="0" err="1" smtClean="0"/>
              <a:t>dan</a:t>
            </a:r>
            <a:r>
              <a:rPr lang="en-US" sz="2600" dirty="0" smtClean="0"/>
              <a:t> (ii).</a:t>
            </a:r>
          </a:p>
          <a:p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Rekursif</a:t>
            </a:r>
            <a:r>
              <a:rPr lang="en-US" dirty="0" smtClean="0"/>
              <a:t>, RE, </a:t>
            </a:r>
            <a:r>
              <a:rPr lang="en-US" dirty="0" err="1" smtClean="0"/>
              <a:t>dan</a:t>
            </a:r>
            <a:r>
              <a:rPr lang="en-US" dirty="0" smtClean="0"/>
              <a:t> non-RE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600200"/>
            <a:ext cx="369540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990600" y="5562600"/>
            <a:ext cx="50985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Keteangan</a:t>
            </a:r>
            <a:r>
              <a:rPr lang="en-US" dirty="0" smtClean="0"/>
              <a:t>: </a:t>
            </a:r>
          </a:p>
          <a:p>
            <a:r>
              <a:rPr lang="en-US" i="1" dirty="0" smtClean="0"/>
              <a:t>L</a:t>
            </a:r>
            <a:r>
              <a:rPr lang="en-US" i="1" baseline="-25000" dirty="0" smtClean="0"/>
              <a:t>d</a:t>
            </a:r>
            <a:r>
              <a:rPr lang="en-US" dirty="0" smtClean="0"/>
              <a:t> =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diagonalisasi</a:t>
            </a:r>
            <a:r>
              <a:rPr lang="en-US" dirty="0" smtClean="0"/>
              <a:t> (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L</a:t>
            </a:r>
            <a:r>
              <a:rPr lang="en-US" i="1" baseline="-25000" dirty="0" smtClean="0"/>
              <a:t>u</a:t>
            </a:r>
            <a:r>
              <a:rPr lang="en-US" baseline="-25000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Bahasa</a:t>
            </a:r>
            <a:r>
              <a:rPr lang="en-US" dirty="0" smtClean="0"/>
              <a:t> Universal (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Hirarkhi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formal 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Chomsky: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2133600" y="2895600"/>
            <a:ext cx="11430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Regular</a:t>
            </a:r>
          </a:p>
          <a:p>
            <a:pPr algn="ctr"/>
            <a:r>
              <a:rPr lang="en-US" sz="1800"/>
              <a:t>(DFA)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1676400" y="2667000"/>
            <a:ext cx="3276600" cy="2514600"/>
          </a:xfrm>
          <a:prstGeom prst="ellipse">
            <a:avLst/>
          </a:prstGeom>
          <a:solidFill>
            <a:schemeClr val="accent1">
              <a:alpha val="901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2400"/>
              <a:t>Context-</a:t>
            </a:r>
            <a:br>
              <a:rPr lang="en-US" sz="2400"/>
            </a:br>
            <a:r>
              <a:rPr lang="en-US" sz="2400"/>
              <a:t>free</a:t>
            </a:r>
          </a:p>
          <a:p>
            <a:pPr algn="r"/>
            <a:r>
              <a:rPr lang="en-US" sz="2400"/>
              <a:t>(PDA)</a:t>
            </a: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1219200" y="2514600"/>
            <a:ext cx="4876800" cy="2819400"/>
          </a:xfrm>
          <a:prstGeom prst="ellipse">
            <a:avLst/>
          </a:prstGeom>
          <a:solidFill>
            <a:srgbClr val="CCFFCC">
              <a:alpha val="20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 rot="16200000">
            <a:off x="4945856" y="3588544"/>
            <a:ext cx="1173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Context</a:t>
            </a:r>
          </a:p>
          <a:p>
            <a:r>
              <a:rPr lang="en-US"/>
              <a:t>sensitive</a:t>
            </a: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990600" y="2286000"/>
            <a:ext cx="6324600" cy="3505200"/>
          </a:xfrm>
          <a:prstGeom prst="ellipse">
            <a:avLst/>
          </a:prstGeom>
          <a:solidFill>
            <a:srgbClr val="FFCC99">
              <a:alpha val="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 rot="16200000">
            <a:off x="5941220" y="4050506"/>
            <a:ext cx="1312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Recursive</a:t>
            </a: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609600" y="1905000"/>
            <a:ext cx="8229600" cy="3962400"/>
          </a:xfrm>
          <a:prstGeom prst="ellipse">
            <a:avLst/>
          </a:prstGeom>
          <a:solidFill>
            <a:srgbClr val="FFCC99">
              <a:alpha val="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 rot="16200000">
            <a:off x="6651626" y="3316287"/>
            <a:ext cx="2146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Recursively</a:t>
            </a:r>
            <a:br>
              <a:rPr lang="en-US"/>
            </a:br>
            <a:r>
              <a:rPr lang="en-US"/>
              <a:t>Enumerable (RE)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85800" y="1431925"/>
            <a:ext cx="2414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Non-RE Languages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81000" y="1295400"/>
            <a:ext cx="85344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  <p:bldP spid="14" grpId="0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Recursive, RE, </a:t>
            </a:r>
            <a:r>
              <a:rPr lang="en-US" sz="2800" i="1" dirty="0" err="1" smtClean="0"/>
              <a:t>Undecidable</a:t>
            </a:r>
            <a:r>
              <a:rPr lang="en-US" sz="2800" i="1" dirty="0" smtClean="0"/>
              <a:t> languages</a:t>
            </a:r>
            <a:endParaRPr lang="en-US" sz="2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59489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Kaidah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Komplemen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7848600" y="1295400"/>
          <a:ext cx="292100" cy="409575"/>
        </p:xfrm>
        <a:graphic>
          <a:graphicData uri="http://schemas.openxmlformats.org/presentationml/2006/ole">
            <p:oleObj spid="_x0000_s64515" name="Equation" r:id="rId3" imgW="126720" imgH="177480" progId="Equation.3">
              <p:embed/>
            </p:oleObj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Misalkan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sebuah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bahasa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alfabet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{0, 1}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komplemennya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Kaidah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Jika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rekursif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maka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juga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rekursif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4572000" y="2514600"/>
          <a:ext cx="292100" cy="409575"/>
        </p:xfrm>
        <a:graphic>
          <a:graphicData uri="http://schemas.openxmlformats.org/presentationml/2006/ole">
            <p:oleObj spid="_x0000_s64517" name="Equation" r:id="rId4" imgW="126720" imgH="177480" progId="Equation.3">
              <p:embed/>
            </p:oleObj>
          </a:graphicData>
        </a:graphic>
      </p:graphicFrame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276600"/>
            <a:ext cx="6855519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900" dirty="0" err="1" smtClean="0"/>
              <a:t>Contoh</a:t>
            </a:r>
            <a:r>
              <a:rPr lang="en-US" sz="2900" dirty="0" smtClean="0"/>
              <a:t>: </a:t>
            </a:r>
            <a:r>
              <a:rPr lang="en-US" sz="2900" dirty="0" err="1" smtClean="0"/>
              <a:t>diberikan</a:t>
            </a:r>
            <a:r>
              <a:rPr lang="en-US" sz="2900" dirty="0" smtClean="0"/>
              <a:t> program </a:t>
            </a:r>
            <a:r>
              <a:rPr lang="en-US" sz="2900" i="1" dirty="0" smtClean="0"/>
              <a:t>Hello World </a:t>
            </a:r>
            <a:r>
              <a:rPr lang="en-US" sz="2900" dirty="0" smtClean="0"/>
              <a:t>yang </a:t>
            </a:r>
            <a:r>
              <a:rPr lang="en-US" sz="2900" dirty="0" err="1" smtClean="0"/>
              <a:t>diperkenalkan</a:t>
            </a:r>
            <a:r>
              <a:rPr lang="en-US" sz="2900" dirty="0" smtClean="0"/>
              <a:t> </a:t>
            </a:r>
            <a:r>
              <a:rPr lang="en-US" sz="2900" dirty="0" err="1" smtClean="0"/>
              <a:t>oleh</a:t>
            </a:r>
            <a:r>
              <a:rPr lang="en-US" sz="2900" dirty="0" smtClean="0"/>
              <a:t> Brian </a:t>
            </a:r>
            <a:r>
              <a:rPr lang="en-US" sz="2900" dirty="0" err="1" smtClean="0"/>
              <a:t>Cernighan</a:t>
            </a:r>
            <a:r>
              <a:rPr lang="en-US" sz="2900" dirty="0" smtClean="0"/>
              <a:t> </a:t>
            </a:r>
            <a:r>
              <a:rPr lang="en-US" sz="2900" dirty="0" err="1" smtClean="0"/>
              <a:t>berikut</a:t>
            </a:r>
            <a:r>
              <a:rPr lang="en-US" sz="2900" dirty="0" smtClean="0"/>
              <a:t> </a:t>
            </a:r>
            <a:r>
              <a:rPr lang="en-US" sz="2900" dirty="0" err="1" smtClean="0"/>
              <a:t>ini</a:t>
            </a:r>
            <a:r>
              <a:rPr lang="en-US" sz="2900" dirty="0" smtClean="0"/>
              <a:t>. 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700" dirty="0" smtClean="0"/>
              <a:t> </a:t>
            </a:r>
            <a:r>
              <a:rPr lang="en-US" sz="2700" dirty="0" smtClean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>
              <a:buNone/>
            </a:pPr>
            <a:r>
              <a:rPr lang="en-US" sz="2700" dirty="0" smtClean="0">
                <a:latin typeface="Courier New" pitchFamily="49" charset="0"/>
                <a:cs typeface="Courier New" pitchFamily="49" charset="0"/>
              </a:rPr>
              <a:t>  { </a:t>
            </a:r>
          </a:p>
          <a:p>
            <a:pPr>
              <a:buNone/>
            </a:pPr>
            <a:r>
              <a:rPr lang="en-US" sz="27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7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dirty="0" smtClean="0">
                <a:latin typeface="Courier New" pitchFamily="49" charset="0"/>
                <a:cs typeface="Courier New" pitchFamily="49" charset="0"/>
              </a:rPr>
              <a:t>(“Hello, world!\n”);</a:t>
            </a:r>
          </a:p>
          <a:p>
            <a:pPr>
              <a:buNone/>
            </a:pPr>
            <a:r>
              <a:rPr lang="en-US" sz="27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2400" dirty="0" smtClean="0"/>
          </a:p>
          <a:p>
            <a:endParaRPr lang="en-US" sz="2900" dirty="0" smtClean="0"/>
          </a:p>
          <a:p>
            <a:r>
              <a:rPr lang="en-US" sz="2900" dirty="0" err="1" smtClean="0"/>
              <a:t>Tetapi</a:t>
            </a:r>
            <a:r>
              <a:rPr lang="en-US" sz="2900" dirty="0" smtClean="0"/>
              <a:t> </a:t>
            </a:r>
            <a:r>
              <a:rPr lang="en-US" sz="2900" dirty="0" err="1" smtClean="0"/>
              <a:t>ini</a:t>
            </a:r>
            <a:r>
              <a:rPr lang="en-US" sz="2900" dirty="0" smtClean="0"/>
              <a:t> </a:t>
            </a:r>
            <a:r>
              <a:rPr lang="en-US" sz="2900" dirty="0" err="1" smtClean="0"/>
              <a:t>bukan</a:t>
            </a:r>
            <a:r>
              <a:rPr lang="en-US" sz="2900" dirty="0" smtClean="0"/>
              <a:t> </a:t>
            </a:r>
            <a:r>
              <a:rPr lang="en-US" sz="2900" dirty="0" err="1" smtClean="0"/>
              <a:t>satu-satunya</a:t>
            </a:r>
            <a:r>
              <a:rPr lang="en-US" sz="2900" dirty="0" smtClean="0"/>
              <a:t> program </a:t>
            </a:r>
            <a:r>
              <a:rPr lang="en-US" sz="2900" i="1" dirty="0" smtClean="0"/>
              <a:t>Hello World </a:t>
            </a:r>
            <a:r>
              <a:rPr lang="en-US" sz="2900" dirty="0" smtClean="0"/>
              <a:t>. </a:t>
            </a:r>
            <a:r>
              <a:rPr lang="en-US" sz="2900" dirty="0" err="1" smtClean="0"/>
              <a:t>Ada</a:t>
            </a:r>
            <a:r>
              <a:rPr lang="en-US" sz="2900" dirty="0" smtClean="0"/>
              <a:t> </a:t>
            </a:r>
            <a:r>
              <a:rPr lang="en-US" sz="2900" dirty="0" err="1" smtClean="0"/>
              <a:t>banyak</a:t>
            </a:r>
            <a:r>
              <a:rPr lang="en-US" sz="2900" dirty="0" smtClean="0"/>
              <a:t> program lain yang </a:t>
            </a:r>
            <a:r>
              <a:rPr lang="en-US" sz="2900" dirty="0" err="1" smtClean="0"/>
              <a:t>juga</a:t>
            </a:r>
            <a:r>
              <a:rPr lang="en-US" sz="2900" dirty="0" smtClean="0"/>
              <a:t> </a:t>
            </a:r>
            <a:r>
              <a:rPr lang="en-US" sz="2900" dirty="0" err="1" smtClean="0"/>
              <a:t>mencetak</a:t>
            </a:r>
            <a:r>
              <a:rPr lang="en-US" sz="2900" dirty="0" smtClean="0"/>
              <a:t> “Hello world!” </a:t>
            </a:r>
            <a:r>
              <a:rPr lang="en-US" sz="2900" dirty="0" err="1" smtClean="0"/>
              <a:t>seperti</a:t>
            </a:r>
            <a:r>
              <a:rPr lang="en-US" sz="2900" dirty="0" smtClean="0"/>
              <a:t> </a:t>
            </a:r>
            <a:r>
              <a:rPr lang="en-US" sz="2900" dirty="0" err="1" smtClean="0"/>
              <a:t>di</a:t>
            </a:r>
            <a:r>
              <a:rPr lang="en-US" sz="2900" dirty="0" smtClean="0"/>
              <a:t> </a:t>
            </a:r>
            <a:r>
              <a:rPr lang="en-US" sz="2900" dirty="0" err="1" smtClean="0"/>
              <a:t>bawah</a:t>
            </a:r>
            <a:r>
              <a:rPr lang="en-US" sz="2900" dirty="0" smtClean="0"/>
              <a:t> </a:t>
            </a:r>
            <a:r>
              <a:rPr lang="en-US" sz="2900" dirty="0" err="1" smtClean="0"/>
              <a:t>ini</a:t>
            </a:r>
            <a:r>
              <a:rPr lang="en-US" sz="2900" dirty="0" smtClean="0"/>
              <a:t>: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752600"/>
            <a:ext cx="6934200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u="sng" dirty="0" err="1" smtClean="0"/>
              <a:t>Kaidah</a:t>
            </a:r>
            <a:r>
              <a:rPr lang="en-US" sz="2400" u="sng" dirty="0" smtClean="0"/>
              <a:t> 2: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   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RE,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.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Kaidah</a:t>
            </a:r>
            <a:r>
              <a:rPr lang="en-US" sz="2400" dirty="0" smtClean="0"/>
              <a:t> </a:t>
            </a:r>
            <a:r>
              <a:rPr lang="en-US" sz="2400" dirty="0" smtClean="0"/>
              <a:t>1,      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   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     = </a:t>
            </a:r>
            <a:r>
              <a:rPr lang="en-US" sz="2400" i="1" dirty="0" smtClean="0"/>
              <a:t>L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3352800" y="609600"/>
          <a:ext cx="292100" cy="409575"/>
        </p:xfrm>
        <a:graphic>
          <a:graphicData uri="http://schemas.openxmlformats.org/presentationml/2006/ole">
            <p:oleObj spid="_x0000_s67586" name="Equation" r:id="rId3" imgW="126720" imgH="177480" progId="Equation.3">
              <p:embed/>
            </p:oleObj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3276600" y="990600"/>
          <a:ext cx="292100" cy="409575"/>
        </p:xfrm>
        <a:graphic>
          <a:graphicData uri="http://schemas.openxmlformats.org/presentationml/2006/ole">
            <p:oleObj spid="_x0000_s67587" name="Equation" r:id="rId4" imgW="126720" imgH="177480" progId="Equation.3">
              <p:embed/>
            </p:oleObj>
          </a:graphicData>
        </a:graphic>
      </p:graphicFrame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2667000"/>
            <a:ext cx="7502214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4419600" y="1905000"/>
          <a:ext cx="304800" cy="427383"/>
        </p:xfrm>
        <a:graphic>
          <a:graphicData uri="http://schemas.openxmlformats.org/presentationml/2006/ole">
            <p:oleObj spid="_x0000_s67589" name="Equation" r:id="rId6" imgW="12672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Undecidable</a:t>
            </a:r>
            <a:r>
              <a:rPr lang="en-US" i="1" dirty="0" smtClean="0"/>
              <a:t> Problems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tergolong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, yang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menyelesaikan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  </a:t>
            </a:r>
            <a:r>
              <a:rPr lang="en-US" sz="2400" i="1" dirty="0" smtClean="0"/>
              <a:t>Hello-world problem</a:t>
            </a:r>
          </a:p>
          <a:p>
            <a:pPr>
              <a:buNone/>
            </a:pPr>
            <a:r>
              <a:rPr lang="en-US" sz="2400" dirty="0" smtClean="0"/>
              <a:t>		         </a:t>
            </a:r>
            <a:r>
              <a:rPr lang="en-US" sz="2400" i="1" dirty="0" smtClean="0"/>
              <a:t>Halting problem</a:t>
            </a:r>
          </a:p>
          <a:p>
            <a:pPr>
              <a:buNone/>
            </a:pPr>
            <a:r>
              <a:rPr lang="en-US" sz="2400" i="1" dirty="0" smtClean="0"/>
              <a:t>		         Membership Problem		</a:t>
            </a:r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Membership Problem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Membership problem</a:t>
            </a:r>
            <a:r>
              <a:rPr lang="en-US" dirty="0" smtClean="0"/>
              <a:t>: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string </a:t>
            </a:r>
            <a:r>
              <a:rPr lang="en-US" i="1" dirty="0" smtClean="0"/>
              <a:t>w</a:t>
            </a:r>
            <a:r>
              <a:rPr lang="en-US" dirty="0" smtClean="0"/>
              <a:t>.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dirty="0" smtClean="0"/>
              <a:t>?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lain,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)?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membership problem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pembuktian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kontradiksi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i="1" dirty="0" smtClean="0"/>
              <a:t>membership problem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43050" y="3352800"/>
            <a:ext cx="23622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781050" y="3810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781050" y="495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457450" y="4191000"/>
          <a:ext cx="481013" cy="393700"/>
        </p:xfrm>
        <a:graphic>
          <a:graphicData uri="http://schemas.openxmlformats.org/presentationml/2006/ole">
            <p:oleObj spid="_x0000_s52226" name="Equation" r:id="rId3" imgW="482400" imgH="393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04800" y="3581400"/>
          <a:ext cx="544513" cy="393700"/>
        </p:xfrm>
        <a:graphic>
          <a:graphicData uri="http://schemas.openxmlformats.org/presentationml/2006/ole">
            <p:oleObj spid="_x0000_s52227" name="Equation" r:id="rId4" imgW="545760" imgH="3934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81000" y="4800600"/>
          <a:ext cx="368300" cy="304800"/>
        </p:xfrm>
        <a:graphic>
          <a:graphicData uri="http://schemas.openxmlformats.org/presentationml/2006/ole">
            <p:oleObj spid="_x0000_s52228" name="Equation" r:id="rId5" imgW="368280" imgH="304560" progId="Equation.3">
              <p:embed/>
            </p:oleObj>
          </a:graphicData>
        </a:graphic>
      </p:graphicFrame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905250" y="3810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648200" y="3505200"/>
            <a:ext cx="591829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YA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943600" y="3505200"/>
          <a:ext cx="544513" cy="393700"/>
        </p:xfrm>
        <a:graphic>
          <a:graphicData uri="http://schemas.openxmlformats.org/presentationml/2006/ole">
            <p:oleObj spid="_x0000_s52229" name="Equation" r:id="rId6" imgW="545760" imgH="393480" progId="Equation.3">
              <p:embed/>
            </p:oleObj>
          </a:graphicData>
        </a:graphic>
      </p:graphicFrame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477000" y="3429000"/>
            <a:ext cx="1681871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dirty="0" err="1" smtClean="0"/>
              <a:t>menerima</a:t>
            </a:r>
            <a:endParaRPr lang="en-US" sz="28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8229600" y="3581400"/>
          <a:ext cx="368300" cy="304800"/>
        </p:xfrm>
        <a:graphic>
          <a:graphicData uri="http://schemas.openxmlformats.org/presentationml/2006/ole">
            <p:oleObj spid="_x0000_s52230" name="Equation" r:id="rId7" imgW="368280" imgH="304560" progId="Equation.3">
              <p:embed/>
            </p:oleObj>
          </a:graphicData>
        </a:graphic>
      </p:graphicFrame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905250" y="5029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4572000" y="4800600"/>
            <a:ext cx="1186928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TIDAK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5791200" y="3276600"/>
            <a:ext cx="2971800" cy="762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9" name="Object 22"/>
          <p:cNvGraphicFramePr>
            <a:graphicFrameLocks noChangeAspect="1"/>
          </p:cNvGraphicFramePr>
          <p:nvPr/>
        </p:nvGraphicFramePr>
        <p:xfrm>
          <a:off x="5943600" y="4953000"/>
          <a:ext cx="544513" cy="393700"/>
        </p:xfrm>
        <a:graphic>
          <a:graphicData uri="http://schemas.openxmlformats.org/presentationml/2006/ole">
            <p:oleObj spid="_x0000_s52231" name="Equation" r:id="rId8" imgW="545760" imgH="393480" progId="Equation.3">
              <p:embed/>
            </p:oleObj>
          </a:graphicData>
        </a:graphic>
      </p:graphicFrame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6477000" y="4876800"/>
            <a:ext cx="1627369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 err="1" smtClean="0"/>
              <a:t>menolak</a:t>
            </a:r>
            <a:endParaRPr lang="en-US" sz="3200" dirty="0"/>
          </a:p>
        </p:txBody>
      </p:sp>
      <p:graphicFrame>
        <p:nvGraphicFramePr>
          <p:cNvPr id="21" name="Object 24"/>
          <p:cNvGraphicFramePr>
            <a:graphicFrameLocks noChangeAspect="1"/>
          </p:cNvGraphicFramePr>
          <p:nvPr/>
        </p:nvGraphicFramePr>
        <p:xfrm>
          <a:off x="8229600" y="5029200"/>
          <a:ext cx="368300" cy="304800"/>
        </p:xfrm>
        <a:graphic>
          <a:graphicData uri="http://schemas.openxmlformats.org/presentationml/2006/ole">
            <p:oleObj spid="_x0000_s52232" name="Equation" r:id="rId9" imgW="368280" imgH="304560" progId="Equation.3">
              <p:embed/>
            </p:oleObj>
          </a:graphicData>
        </a:graphic>
      </p:graphicFrame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791200" y="4724400"/>
            <a:ext cx="2971800" cy="762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i="1" dirty="0" smtClean="0"/>
              <a:t>recursively enumerable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Kita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Kita </a:t>
            </a:r>
            <a:r>
              <a:rPr lang="en-US" sz="2400" dirty="0" err="1" smtClean="0"/>
              <a:t>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sembarang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apapun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81200" y="3657600"/>
            <a:ext cx="3048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33600" y="4267200"/>
            <a:ext cx="2920992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i="1" dirty="0" smtClean="0"/>
              <a:t>M</a:t>
            </a:r>
            <a:r>
              <a:rPr lang="en-US" sz="3200" dirty="0" smtClean="0"/>
              <a:t> </a:t>
            </a:r>
            <a:r>
              <a:rPr lang="en-US" sz="3200" dirty="0" err="1" smtClean="0"/>
              <a:t>menerima</a:t>
            </a:r>
            <a:r>
              <a:rPr lang="en-US" sz="3200" dirty="0" smtClean="0"/>
              <a:t> </a:t>
            </a:r>
            <a:r>
              <a:rPr lang="en-US" sz="3200" i="1" dirty="0" smtClean="0"/>
              <a:t>w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762000" y="51816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5029200" y="3886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181600" y="4724400"/>
            <a:ext cx="1186928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TIDAK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181600" y="3429000"/>
            <a:ext cx="591829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YA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04800" y="3505200"/>
          <a:ext cx="546100" cy="393700"/>
        </p:xfrm>
        <a:graphic>
          <a:graphicData uri="http://schemas.openxmlformats.org/presentationml/2006/ole">
            <p:oleObj spid="_x0000_s53250" name="Equation" r:id="rId3" imgW="545760" imgH="393480" progId="Equation.3">
              <p:embed/>
            </p:oleObj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304800" y="5029200"/>
          <a:ext cx="368300" cy="304800"/>
        </p:xfrm>
        <a:graphic>
          <a:graphicData uri="http://schemas.openxmlformats.org/presentationml/2006/ole">
            <p:oleObj spid="_x0000_s53251" name="Equation" r:id="rId4" imgW="368280" imgH="304560" progId="Equation.3">
              <p:embed/>
            </p:oleObj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3429000" y="3200400"/>
          <a:ext cx="482600" cy="393700"/>
        </p:xfrm>
        <a:graphic>
          <a:graphicData uri="http://schemas.openxmlformats.org/presentationml/2006/ole">
            <p:oleObj spid="_x0000_s53252" name="Equation" r:id="rId5" imgW="482400" imgH="393480" progId="Equation.3">
              <p:embed/>
            </p:oleObj>
          </a:graphicData>
        </a:graphic>
      </p:graphicFrame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477000" y="3581400"/>
            <a:ext cx="1311385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9900"/>
                </a:solidFill>
              </a:rPr>
              <a:t>terima</a:t>
            </a:r>
            <a:endParaRPr lang="en-US" sz="3200" dirty="0">
              <a:solidFill>
                <a:srgbClr val="009900"/>
              </a:solidFill>
            </a:endParaRPr>
          </a:p>
        </p:txBody>
      </p:sp>
      <p:graphicFrame>
        <p:nvGraphicFramePr>
          <p:cNvPr id="18" name="Object 5"/>
          <p:cNvGraphicFramePr>
            <a:graphicFrameLocks noChangeAspect="1"/>
          </p:cNvGraphicFramePr>
          <p:nvPr/>
        </p:nvGraphicFramePr>
        <p:xfrm>
          <a:off x="7772400" y="3733800"/>
          <a:ext cx="368300" cy="304800"/>
        </p:xfrm>
        <a:graphic>
          <a:graphicData uri="http://schemas.openxmlformats.org/presentationml/2006/ole">
            <p:oleObj spid="_x0000_s53253" name="Equation" r:id="rId6" imgW="368280" imgH="304560" progId="Equation.3">
              <p:embed/>
            </p:oleObj>
          </a:graphicData>
        </a:graphic>
      </p:graphicFrame>
      <p:sp>
        <p:nvSpPr>
          <p:cNvPr id="20" name="Line 32"/>
          <p:cNvSpPr>
            <a:spLocks noChangeShapeType="1"/>
          </p:cNvSpPr>
          <p:nvPr/>
        </p:nvSpPr>
        <p:spPr bwMode="auto">
          <a:xfrm>
            <a:off x="50292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6477000" y="4926013"/>
            <a:ext cx="1012585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9900"/>
                </a:solidFill>
              </a:rPr>
              <a:t>tolak</a:t>
            </a:r>
            <a:endParaRPr lang="en-US" sz="3200" dirty="0">
              <a:solidFill>
                <a:srgbClr val="009900"/>
              </a:solidFill>
            </a:endParaRPr>
          </a:p>
        </p:txBody>
      </p:sp>
      <p:graphicFrame>
        <p:nvGraphicFramePr>
          <p:cNvPr id="22" name="Object 7"/>
          <p:cNvGraphicFramePr>
            <a:graphicFrameLocks noChangeAspect="1"/>
          </p:cNvGraphicFramePr>
          <p:nvPr/>
        </p:nvGraphicFramePr>
        <p:xfrm>
          <a:off x="7543800" y="5105400"/>
          <a:ext cx="368300" cy="304800"/>
        </p:xfrm>
        <a:graphic>
          <a:graphicData uri="http://schemas.openxmlformats.org/presentationml/2006/ole">
            <p:oleObj spid="_x0000_s53254" name="Equation" r:id="rId7" imgW="368280" imgH="304560" progId="Equation.3">
              <p:embed/>
            </p:oleObj>
          </a:graphicData>
        </a:graphic>
      </p:graphicFrame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762000" y="40386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1066800" y="2895600"/>
            <a:ext cx="7391400" cy="3200400"/>
          </a:xfrm>
          <a:prstGeom prst="rect">
            <a:avLst/>
          </a:prstGeom>
          <a:noFill/>
          <a:ln w="38100">
            <a:solidFill>
              <a:srgbClr val="CC0099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i="1" dirty="0" smtClean="0"/>
              <a:t>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rekursif</a:t>
            </a: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i="1" dirty="0" smtClean="0"/>
              <a:t>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dipilih</a:t>
            </a:r>
            <a:r>
              <a:rPr lang="en-US" sz="2800" dirty="0" smtClean="0"/>
              <a:t> </a:t>
            </a:r>
            <a:r>
              <a:rPr lang="en-US" sz="2800" dirty="0" err="1" smtClean="0"/>
              <a:t>sembarang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i="1" dirty="0" smtClean="0"/>
              <a:t>recursively enumerable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rekursif</a:t>
            </a:r>
            <a:r>
              <a:rPr lang="en-US" sz="2800" dirty="0" smtClean="0"/>
              <a:t>.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Tetapi</a:t>
            </a:r>
            <a:r>
              <a:rPr lang="en-US" sz="2800" dirty="0" smtClean="0"/>
              <a:t>, </a:t>
            </a:r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i="1" dirty="0" smtClean="0"/>
              <a:t>recursively enumerable </a:t>
            </a:r>
            <a:r>
              <a:rPr lang="en-US" sz="2800" dirty="0" smtClean="0"/>
              <a:t>yang </a:t>
            </a:r>
            <a:r>
              <a:rPr lang="en-US" sz="2800" dirty="0" err="1" smtClean="0"/>
              <a:t>bukan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rekursif</a:t>
            </a:r>
            <a:r>
              <a:rPr lang="en-US" sz="2800" dirty="0" smtClean="0"/>
              <a:t>.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b="1" dirty="0" err="1" smtClean="0">
                <a:solidFill>
                  <a:srgbClr val="FF0000"/>
                </a:solidFill>
              </a:rPr>
              <a:t>Kontradiksi</a:t>
            </a:r>
            <a:r>
              <a:rPr lang="en-US" sz="2800" b="1" dirty="0" smtClean="0">
                <a:solidFill>
                  <a:srgbClr val="FF0000"/>
                </a:solidFill>
              </a:rPr>
              <a:t>!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Halting Problem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US" sz="2400" i="1" dirty="0" smtClean="0"/>
              <a:t>Halting problem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recursively enumerable</a:t>
            </a:r>
            <a:r>
              <a:rPr lang="en-US" sz="2400" dirty="0" smtClean="0"/>
              <a:t> yang </a:t>
            </a:r>
            <a:r>
              <a:rPr lang="en-US" sz="2400" dirty="0" err="1" smtClean="0"/>
              <a:t>juga</a:t>
            </a:r>
            <a:r>
              <a:rPr lang="en-US" sz="2400" dirty="0" smtClean="0"/>
              <a:t>  </a:t>
            </a:r>
            <a:r>
              <a:rPr lang="en-US" sz="2400" i="1" dirty="0" err="1" smtClean="0"/>
              <a:t>undecidable</a:t>
            </a:r>
            <a:r>
              <a:rPr lang="en-US" sz="2400" i="1" dirty="0" smtClean="0"/>
              <a:t>.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Halting Problem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sebuah</a:t>
            </a:r>
            <a:r>
              <a:rPr lang="en-US" sz="2400" dirty="0" smtClean="0">
                <a:solidFill>
                  <a:srgbClr val="FF0000"/>
                </a:solidFill>
              </a:rPr>
              <a:t> program </a:t>
            </a:r>
            <a:r>
              <a:rPr lang="en-US" sz="2400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masukannya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</a:rPr>
              <a:t>Tentukan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apakah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berhenti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pada</a:t>
            </a:r>
            <a:r>
              <a:rPr lang="en-US" sz="2400" dirty="0" smtClean="0">
                <a:solidFill>
                  <a:srgbClr val="FF0000"/>
                </a:solidFill>
              </a:rPr>
              <a:t> input </a:t>
            </a:r>
            <a:r>
              <a:rPr lang="en-US" sz="2400" i="1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? 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Mengingat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data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i="1" dirty="0" smtClean="0"/>
              <a:t>Halting Problem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ekivalen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Halting Problem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Turing, 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dipelajari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: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Halting Problem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mesin</a:t>
            </a:r>
            <a:r>
              <a:rPr lang="en-US" sz="2400" dirty="0" smtClean="0">
                <a:solidFill>
                  <a:srgbClr val="FF0000"/>
                </a:solidFill>
              </a:rPr>
              <a:t> Turing </a:t>
            </a:r>
            <a:r>
              <a:rPr lang="en-US" sz="2400" i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string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masukan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w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</a:rPr>
              <a:t>Tentukan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apakah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i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</a:rPr>
              <a:t>akan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berhenti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pada</a:t>
            </a:r>
            <a:r>
              <a:rPr lang="en-US" sz="2400" dirty="0" smtClean="0">
                <a:solidFill>
                  <a:srgbClr val="FF0000"/>
                </a:solidFill>
              </a:rPr>
              <a:t> input </a:t>
            </a:r>
            <a:r>
              <a:rPr lang="en-US" sz="2400" i="1" dirty="0" smtClean="0">
                <a:solidFill>
                  <a:srgbClr val="FF0000"/>
                </a:solidFill>
              </a:rPr>
              <a:t>w</a:t>
            </a:r>
            <a:r>
              <a:rPr lang="en-US" sz="2400" dirty="0" smtClean="0">
                <a:solidFill>
                  <a:srgbClr val="FF0000"/>
                </a:solidFill>
              </a:rPr>
              <a:t>?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813587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57451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Halting Problem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membuktikannya</a:t>
            </a:r>
            <a:r>
              <a:rPr lang="en-US" sz="2400" dirty="0" smtClean="0"/>
              <a:t>, </a:t>
            </a:r>
            <a:r>
              <a:rPr lang="en-US" sz="2400" dirty="0" err="1" smtClean="0"/>
              <a:t>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Halting Problem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decidable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universal </a:t>
            </a:r>
            <a:r>
              <a:rPr lang="en-US" sz="2400" i="1" dirty="0" smtClean="0"/>
              <a:t>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input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data </a:t>
            </a:r>
            <a:r>
              <a:rPr lang="en-US" sz="2400" i="1" dirty="0" smtClean="0"/>
              <a:t>w</a:t>
            </a:r>
            <a:r>
              <a:rPr lang="en-US" sz="2400" dirty="0" smtClean="0"/>
              <a:t>.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“1”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“0”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667000" y="4419600"/>
            <a:ext cx="1676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H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95400" y="4343400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M</a:t>
            </a:r>
            <a:endParaRPr lang="en-US" sz="24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1295400" y="533400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w</a:t>
            </a:r>
            <a:endParaRPr lang="en-US" sz="2400" i="1" dirty="0"/>
          </a:p>
        </p:txBody>
      </p:sp>
      <p:cxnSp>
        <p:nvCxnSpPr>
          <p:cNvPr id="22" name="Straight Arrow Connector 21"/>
          <p:cNvCxnSpPr>
            <a:stCxn id="20" idx="3"/>
          </p:cNvCxnSpPr>
          <p:nvPr/>
        </p:nvCxnSpPr>
        <p:spPr>
          <a:xfrm>
            <a:off x="1742958" y="4574233"/>
            <a:ext cx="847842" cy="302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676400" y="5257800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34000" y="4419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0" y="5257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343400" y="4648200"/>
            <a:ext cx="990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5" idx="1"/>
          </p:cNvCxnSpPr>
          <p:nvPr/>
        </p:nvCxnSpPr>
        <p:spPr>
          <a:xfrm>
            <a:off x="4343400" y="5029200"/>
            <a:ext cx="9906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96000" y="4267200"/>
            <a:ext cx="1970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endParaRPr lang="en-US" dirty="0" smtClean="0"/>
          </a:p>
          <a:p>
            <a:pPr algn="ctr"/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endParaRPr lang="en-US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6118499" y="5181600"/>
            <a:ext cx="2070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  </a:t>
            </a:r>
          </a:p>
          <a:p>
            <a:pPr algn="ctr"/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endParaRPr lang="en-US" i="1" dirty="0"/>
          </a:p>
        </p:txBody>
      </p:sp>
      <p:sp>
        <p:nvSpPr>
          <p:cNvPr id="31" name="Rectangle 30"/>
          <p:cNvSpPr/>
          <p:nvPr/>
        </p:nvSpPr>
        <p:spPr>
          <a:xfrm>
            <a:off x="6096000" y="4267200"/>
            <a:ext cx="19812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96000" y="5181600"/>
            <a:ext cx="19812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ctr">
              <a:buNone/>
            </a:pPr>
            <a:r>
              <a:rPr lang="en-US" b="1" dirty="0" err="1" smtClean="0"/>
              <a:t>Konstruksi</a:t>
            </a:r>
            <a:r>
              <a:rPr lang="en-US" b="1" dirty="0" smtClean="0"/>
              <a:t> </a:t>
            </a:r>
            <a:r>
              <a:rPr lang="en-US" b="1" i="1" dirty="0" smtClean="0"/>
              <a:t>H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39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12954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095500" y="1485900"/>
            <a:ext cx="381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0" y="16764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76600" y="129540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w</a:t>
            </a:r>
            <a:endParaRPr lang="en-US" sz="2000" i="1" dirty="0"/>
          </a:p>
        </p:txBody>
      </p:sp>
      <p:sp>
        <p:nvSpPr>
          <p:cNvPr id="9" name="Rectangle 8"/>
          <p:cNvSpPr/>
          <p:nvPr/>
        </p:nvSpPr>
        <p:spPr>
          <a:xfrm>
            <a:off x="2743200" y="23622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M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3429000" y="1676400"/>
            <a:ext cx="228600" cy="6858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09800" y="40386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M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505200" y="44196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657600" y="40386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3543300" y="42291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38600" y="4038600"/>
            <a:ext cx="84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w</a:t>
            </a:r>
            <a:endParaRPr lang="en-US" sz="2000" i="1" dirty="0"/>
          </a:p>
        </p:txBody>
      </p:sp>
      <p:sp>
        <p:nvSpPr>
          <p:cNvPr id="16" name="Rectangle 15"/>
          <p:cNvSpPr/>
          <p:nvPr/>
        </p:nvSpPr>
        <p:spPr>
          <a:xfrm>
            <a:off x="2895600" y="48768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17" name="Curved Connector 16"/>
          <p:cNvCxnSpPr>
            <a:stCxn id="9" idx="2"/>
          </p:cNvCxnSpPr>
          <p:nvPr/>
        </p:nvCxnSpPr>
        <p:spPr>
          <a:xfrm rot="5400000">
            <a:off x="3009900" y="3543300"/>
            <a:ext cx="609600" cy="3810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16200000" flipH="1">
            <a:off x="3581400" y="2590800"/>
            <a:ext cx="2286000" cy="4572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Up-Down Arrow 18"/>
          <p:cNvSpPr/>
          <p:nvPr/>
        </p:nvSpPr>
        <p:spPr>
          <a:xfrm>
            <a:off x="3352800" y="44196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0200" y="2286000"/>
            <a:ext cx="2483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Akankah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berhenti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setelah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mengolah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w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4800600"/>
            <a:ext cx="3429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i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menuliskan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pPr marL="288925" lvl="1" indent="-28892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“1” </a:t>
            </a:r>
            <a:r>
              <a:rPr lang="en-US" sz="2000" dirty="0" err="1" smtClean="0">
                <a:solidFill>
                  <a:srgbClr val="FF0000"/>
                </a:solidFill>
              </a:rPr>
              <a:t>jika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berhenti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setelah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membaca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w</a:t>
            </a:r>
          </a:p>
          <a:p>
            <a:pPr marL="288925" lvl="1" indent="-28892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“0” </a:t>
            </a:r>
            <a:r>
              <a:rPr lang="en-US" sz="2000" dirty="0" err="1" smtClean="0">
                <a:solidFill>
                  <a:srgbClr val="FF0000"/>
                </a:solidFill>
              </a:rPr>
              <a:t>jika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tidak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(”%d”, &amp;X); 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while (X != 1)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{ if (X % 2 == 0)  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/* X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genap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X = X / 2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else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X = 3*X + 1;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if (X == 1)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(“Hello, world!\n”);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}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685800"/>
            <a:ext cx="6019800" cy="457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5410200"/>
            <a:ext cx="8203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Apakah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 X?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5626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dimodifikasi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bedanya</a:t>
            </a:r>
            <a:r>
              <a:rPr lang="en-US" sz="2400" dirty="0" smtClean="0"/>
              <a:t>: </a:t>
            </a:r>
          </a:p>
          <a:p>
            <a:pPr lvl="1"/>
            <a:r>
              <a:rPr lang="en-US" sz="2400" i="1" dirty="0" smtClean="0"/>
              <a:t>H</a:t>
            </a:r>
            <a:r>
              <a:rPr lang="en-US" sz="2400" baseline="-25000" dirty="0" smtClean="0"/>
              <a:t>1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</a:p>
          <a:p>
            <a:pPr lvl="1"/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(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</a:t>
            </a:r>
            <a:r>
              <a:rPr lang="en-US" sz="2400" dirty="0" smtClean="0"/>
              <a:t>)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4" name="Slide Number Placeholder 3"/>
          <p:cNvSpPr txBox="1">
            <a:spLocks/>
          </p:cNvSpPr>
          <p:nvPr/>
        </p:nvSpPr>
        <p:spPr>
          <a:xfrm>
            <a:off x="5867400" y="52895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447800" y="35052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M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2743200" y="38862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95600" y="35052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2781300" y="36957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276600" y="3505200"/>
            <a:ext cx="84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w</a:t>
            </a:r>
            <a:endParaRPr lang="en-US" sz="2000" i="1" dirty="0"/>
          </a:p>
        </p:txBody>
      </p:sp>
      <p:sp>
        <p:nvSpPr>
          <p:cNvPr id="65" name="Rectangle 64"/>
          <p:cNvSpPr/>
          <p:nvPr/>
        </p:nvSpPr>
        <p:spPr>
          <a:xfrm>
            <a:off x="2133600" y="43434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r>
              <a:rPr lang="en-US" sz="2000" baseline="-25000" dirty="0" smtClean="0">
                <a:solidFill>
                  <a:schemeClr val="tx1"/>
                </a:solidFill>
              </a:rPr>
              <a:t>1</a:t>
            </a:r>
            <a:endParaRPr lang="en-US" sz="2000" i="1" baseline="-25000" dirty="0">
              <a:solidFill>
                <a:schemeClr val="tx1"/>
              </a:solidFill>
            </a:endParaRPr>
          </a:p>
        </p:txBody>
      </p:sp>
      <p:sp>
        <p:nvSpPr>
          <p:cNvPr id="66" name="Up-Down Arrow 65"/>
          <p:cNvSpPr/>
          <p:nvPr/>
        </p:nvSpPr>
        <p:spPr>
          <a:xfrm>
            <a:off x="2590800" y="38862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038600" y="4191000"/>
            <a:ext cx="3285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mengalami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infinite loop </a:t>
            </a:r>
            <a:r>
              <a:rPr lang="en-US" dirty="0" err="1" smtClean="0">
                <a:solidFill>
                  <a:srgbClr val="FF0000"/>
                </a:solidFill>
              </a:rPr>
              <a:t>jika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berhenti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setelah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mengolah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i="1" dirty="0" smtClean="0">
                <a:solidFill>
                  <a:srgbClr val="FF0000"/>
                </a:solidFill>
              </a:rPr>
              <a:t>w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962400" y="51054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berhenti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berhenti</a:t>
            </a:r>
            <a:r>
              <a:rPr lang="en-US" dirty="0" smtClean="0">
                <a:solidFill>
                  <a:srgbClr val="FF0000"/>
                </a:solidFill>
              </a:rPr>
              <a:t>  (</a:t>
            </a:r>
            <a:r>
              <a:rPr lang="en-US" dirty="0" err="1" smtClean="0">
                <a:solidFill>
                  <a:srgbClr val="FF0000"/>
                </a:solidFill>
              </a:rPr>
              <a:t>mengalami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infinite loop</a:t>
            </a:r>
            <a:r>
              <a:rPr lang="en-US" dirty="0" smtClean="0">
                <a:solidFill>
                  <a:srgbClr val="FF0000"/>
                </a:solidFill>
              </a:rPr>
              <a:t>)  </a:t>
            </a:r>
            <a:r>
              <a:rPr lang="en-US" dirty="0" err="1" smtClean="0">
                <a:solidFill>
                  <a:srgbClr val="FF0000"/>
                </a:solidFill>
              </a:rPr>
              <a:t>setelah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mengolah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w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382000" cy="6172200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Selanjutnya</a:t>
            </a:r>
            <a:r>
              <a:rPr lang="en-US" sz="2200" dirty="0" smtClean="0"/>
              <a:t>, </a:t>
            </a:r>
            <a:r>
              <a:rPr lang="en-US" sz="2200" dirty="0" err="1" smtClean="0"/>
              <a:t>mesin</a:t>
            </a:r>
            <a:r>
              <a:rPr lang="en-US" sz="2200" dirty="0" smtClean="0"/>
              <a:t>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</a:t>
            </a:r>
            <a:r>
              <a:rPr lang="en-US" sz="2200" dirty="0" err="1" smtClean="0"/>
              <a:t>dimodifikasi</a:t>
            </a:r>
            <a:r>
              <a:rPr lang="en-US" sz="2200" dirty="0" smtClean="0"/>
              <a:t> </a:t>
            </a:r>
            <a:r>
              <a:rPr lang="en-US" sz="2200" dirty="0" err="1" smtClean="0"/>
              <a:t>lagi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mesin</a:t>
            </a:r>
            <a:r>
              <a:rPr lang="en-US" sz="2200" dirty="0" smtClean="0"/>
              <a:t>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. </a:t>
            </a:r>
            <a:r>
              <a:rPr lang="en-US" sz="2200" dirty="0" err="1" smtClean="0"/>
              <a:t>Mesin</a:t>
            </a:r>
            <a:r>
              <a:rPr lang="en-US" sz="2200" dirty="0" smtClean="0"/>
              <a:t>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2 </a:t>
            </a:r>
            <a:r>
              <a:rPr lang="en-US" sz="2200" dirty="0" err="1" smtClean="0"/>
              <a:t>membaca</a:t>
            </a:r>
            <a:r>
              <a:rPr lang="en-US" sz="2200" dirty="0" smtClean="0"/>
              <a:t> </a:t>
            </a:r>
            <a:r>
              <a:rPr lang="en-US" sz="2200" dirty="0" err="1" smtClean="0"/>
              <a:t>hanya</a:t>
            </a:r>
            <a:r>
              <a:rPr lang="en-US" sz="2200" dirty="0" smtClean="0"/>
              <a:t> </a:t>
            </a:r>
            <a:r>
              <a:rPr lang="en-US" sz="2200" dirty="0" err="1" smtClean="0"/>
              <a:t>deskripsi</a:t>
            </a:r>
            <a:r>
              <a:rPr lang="en-US" sz="2200" dirty="0" smtClean="0"/>
              <a:t> </a:t>
            </a:r>
            <a:r>
              <a:rPr lang="en-US" sz="2200" dirty="0" err="1" smtClean="0"/>
              <a:t>perilaku</a:t>
            </a:r>
            <a:r>
              <a:rPr lang="en-US" sz="2200" dirty="0" smtClean="0"/>
              <a:t> </a:t>
            </a:r>
            <a:r>
              <a:rPr lang="en-US" sz="2200" i="1" dirty="0" smtClean="0"/>
              <a:t>M</a:t>
            </a:r>
            <a:r>
              <a:rPr lang="en-US" sz="2200" dirty="0" smtClean="0"/>
              <a:t>, </a:t>
            </a:r>
            <a:r>
              <a:rPr lang="en-US" sz="2200" dirty="0" err="1" smtClean="0"/>
              <a:t>lalu</a:t>
            </a:r>
            <a:r>
              <a:rPr lang="en-US" sz="2200" dirty="0" smtClean="0"/>
              <a:t> </a:t>
            </a:r>
            <a:r>
              <a:rPr lang="en-US" sz="2200" dirty="0" err="1" smtClean="0"/>
              <a:t>menirukan</a:t>
            </a:r>
            <a:r>
              <a:rPr lang="en-US" sz="2200" dirty="0" smtClean="0"/>
              <a:t> </a:t>
            </a:r>
            <a:r>
              <a:rPr lang="en-US" sz="2200" dirty="0" err="1" smtClean="0"/>
              <a:t>perilaku</a:t>
            </a:r>
            <a:r>
              <a:rPr lang="en-US" sz="2200" dirty="0" smtClean="0"/>
              <a:t>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. </a:t>
            </a:r>
          </a:p>
          <a:p>
            <a:r>
              <a:rPr lang="en-US" sz="2200" dirty="0" err="1" smtClean="0"/>
              <a:t>Perilaku</a:t>
            </a:r>
            <a:r>
              <a:rPr lang="en-US" sz="2200" dirty="0" smtClean="0"/>
              <a:t>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2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digambarkan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: 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diberikan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deskripsi</a:t>
            </a:r>
            <a:r>
              <a:rPr lang="en-US" sz="2200" dirty="0" smtClean="0"/>
              <a:t> </a:t>
            </a:r>
            <a:r>
              <a:rPr lang="en-US" sz="2200" dirty="0" err="1" smtClean="0"/>
              <a:t>perilaku</a:t>
            </a:r>
            <a:r>
              <a:rPr lang="en-US" sz="2200" dirty="0" smtClean="0"/>
              <a:t> </a:t>
            </a:r>
            <a:r>
              <a:rPr lang="en-US" sz="2200" dirty="0" err="1" smtClean="0"/>
              <a:t>mesin</a:t>
            </a:r>
            <a:r>
              <a:rPr lang="en-US" sz="2200" dirty="0" smtClean="0"/>
              <a:t> </a:t>
            </a:r>
            <a:r>
              <a:rPr lang="en-US" sz="2200" i="1" dirty="0" smtClean="0"/>
              <a:t>M</a:t>
            </a:r>
            <a:r>
              <a:rPr lang="en-US" sz="2200" dirty="0" smtClean="0"/>
              <a:t>, </a:t>
            </a:r>
            <a:r>
              <a:rPr lang="en-US" sz="2200" dirty="0" err="1" smtClean="0"/>
              <a:t>maka</a:t>
            </a:r>
            <a:r>
              <a:rPr lang="en-US" sz="2200" dirty="0" smtClean="0"/>
              <a:t>:</a:t>
            </a:r>
          </a:p>
          <a:p>
            <a:pPr marL="577850" indent="-176213">
              <a:buFontTx/>
              <a:buChar char="-"/>
            </a:pPr>
            <a:r>
              <a:rPr lang="en-US" sz="2200" i="1" dirty="0" smtClean="0"/>
              <a:t>H</a:t>
            </a:r>
            <a:r>
              <a:rPr lang="en-US" sz="2200" baseline="-25000" dirty="0" smtClean="0"/>
              <a:t>2 </a:t>
            </a:r>
            <a:r>
              <a:rPr lang="en-US" sz="2200" dirty="0" err="1" smtClean="0"/>
              <a:t>mengalami</a:t>
            </a:r>
            <a:r>
              <a:rPr lang="en-US" sz="2200" dirty="0" smtClean="0"/>
              <a:t> </a:t>
            </a:r>
            <a:r>
              <a:rPr lang="en-US" sz="2200" i="1" dirty="0" smtClean="0"/>
              <a:t>infinite loop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i="1" dirty="0" smtClean="0"/>
              <a:t>M </a:t>
            </a:r>
            <a:r>
              <a:rPr lang="en-US" sz="2200" dirty="0" err="1" smtClean="0"/>
              <a:t>berhenti</a:t>
            </a:r>
            <a:r>
              <a:rPr lang="en-US" sz="2200" dirty="0" smtClean="0"/>
              <a:t>  </a:t>
            </a:r>
            <a:r>
              <a:rPr lang="en-US" sz="2200" dirty="0" err="1" smtClean="0"/>
              <a:t>setelah</a:t>
            </a:r>
            <a:r>
              <a:rPr lang="en-US" sz="2200" dirty="0" smtClean="0"/>
              <a:t> </a:t>
            </a:r>
            <a:r>
              <a:rPr lang="en-US" sz="2200" dirty="0" err="1" smtClean="0"/>
              <a:t>mengolah</a:t>
            </a:r>
            <a:r>
              <a:rPr lang="en-US" sz="2200" dirty="0" smtClean="0"/>
              <a:t> </a:t>
            </a:r>
            <a:r>
              <a:rPr lang="en-US" sz="2200" dirty="0" err="1" smtClean="0"/>
              <a:t>deskripsi</a:t>
            </a:r>
            <a:r>
              <a:rPr lang="en-US" sz="2200" dirty="0" smtClean="0"/>
              <a:t> </a:t>
            </a:r>
            <a:r>
              <a:rPr lang="en-US" sz="2200" dirty="0" err="1" smtClean="0"/>
              <a:t>perilaku</a:t>
            </a:r>
            <a:r>
              <a:rPr lang="en-US" sz="2200" dirty="0" smtClean="0"/>
              <a:t> </a:t>
            </a:r>
            <a:r>
              <a:rPr lang="en-US" sz="2200" i="1" dirty="0" smtClean="0"/>
              <a:t>M</a:t>
            </a:r>
            <a:r>
              <a:rPr lang="en-US" sz="2200" dirty="0" smtClean="0"/>
              <a:t> </a:t>
            </a:r>
            <a:r>
              <a:rPr lang="en-US" sz="2200" dirty="0" err="1" smtClean="0"/>
              <a:t>sendiri</a:t>
            </a:r>
            <a:r>
              <a:rPr lang="en-US" sz="2200" dirty="0" smtClean="0"/>
              <a:t>.</a:t>
            </a:r>
          </a:p>
          <a:p>
            <a:pPr marL="577850" indent="-176213">
              <a:buFontTx/>
              <a:buChar char="-"/>
            </a:pPr>
            <a:r>
              <a:rPr lang="en-US" sz="2200" dirty="0" smtClean="0"/>
              <a:t> </a:t>
            </a:r>
            <a:r>
              <a:rPr lang="en-US" sz="2200" i="1" dirty="0" smtClean="0"/>
              <a:t>H</a:t>
            </a:r>
            <a:r>
              <a:rPr lang="en-US" sz="2200" baseline="-25000" dirty="0" smtClean="0"/>
              <a:t>2 </a:t>
            </a:r>
            <a:r>
              <a:rPr lang="en-US" sz="2200" dirty="0" smtClean="0"/>
              <a:t> </a:t>
            </a:r>
            <a:r>
              <a:rPr lang="en-US" sz="2200" dirty="0" err="1" smtClean="0"/>
              <a:t>berhenti</a:t>
            </a:r>
            <a:r>
              <a:rPr lang="en-US" sz="2200" dirty="0" smtClean="0"/>
              <a:t>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i="1" dirty="0" smtClean="0"/>
              <a:t>M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berhenti</a:t>
            </a:r>
            <a:r>
              <a:rPr lang="en-US" sz="2200" dirty="0" smtClean="0"/>
              <a:t> (</a:t>
            </a:r>
            <a:r>
              <a:rPr lang="en-US" sz="2200" dirty="0" err="1" smtClean="0"/>
              <a:t>mengalami</a:t>
            </a:r>
            <a:r>
              <a:rPr lang="en-US" sz="2200" dirty="0" smtClean="0"/>
              <a:t> </a:t>
            </a:r>
            <a:r>
              <a:rPr lang="en-US" sz="2200" i="1" dirty="0" smtClean="0"/>
              <a:t>infinite loop</a:t>
            </a:r>
            <a:r>
              <a:rPr lang="en-US" sz="2200" dirty="0" smtClean="0"/>
              <a:t>) </a:t>
            </a:r>
            <a:r>
              <a:rPr lang="en-US" sz="2200" dirty="0" err="1" smtClean="0"/>
              <a:t>setelah</a:t>
            </a:r>
            <a:r>
              <a:rPr lang="en-US" sz="2200" dirty="0" smtClean="0"/>
              <a:t> </a:t>
            </a:r>
            <a:r>
              <a:rPr lang="en-US" sz="2200" dirty="0" err="1" smtClean="0"/>
              <a:t>mengolah</a:t>
            </a:r>
            <a:r>
              <a:rPr lang="en-US" sz="2200" dirty="0" smtClean="0"/>
              <a:t> </a:t>
            </a:r>
            <a:r>
              <a:rPr lang="en-US" sz="2200" dirty="0" err="1" smtClean="0"/>
              <a:t>deskripsi</a:t>
            </a:r>
            <a:r>
              <a:rPr lang="en-US" sz="2200" dirty="0" smtClean="0"/>
              <a:t> </a:t>
            </a:r>
            <a:r>
              <a:rPr lang="en-US" sz="2200" dirty="0" err="1" smtClean="0"/>
              <a:t>perilaku</a:t>
            </a:r>
            <a:r>
              <a:rPr lang="en-US" sz="2200" dirty="0" smtClean="0"/>
              <a:t> </a:t>
            </a:r>
            <a:r>
              <a:rPr lang="en-US" sz="2200" i="1" dirty="0" smtClean="0"/>
              <a:t>M</a:t>
            </a:r>
            <a:r>
              <a:rPr lang="en-US" sz="2200" dirty="0" smtClean="0"/>
              <a:t> </a:t>
            </a:r>
            <a:r>
              <a:rPr lang="en-US" sz="2200" dirty="0" err="1" smtClean="0"/>
              <a:t>sendiri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</p:txBody>
      </p:sp>
      <p:sp>
        <p:nvSpPr>
          <p:cNvPr id="51" name="Right Arrow 50"/>
          <p:cNvSpPr/>
          <p:nvPr/>
        </p:nvSpPr>
        <p:spPr>
          <a:xfrm>
            <a:off x="3352800" y="5715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28600" y="46482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M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1524000" y="50292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676400" y="46482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1562100" y="48387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914400" y="54864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r>
              <a:rPr lang="en-US" sz="2000" baseline="-25000" dirty="0" smtClean="0">
                <a:solidFill>
                  <a:schemeClr val="tx1"/>
                </a:solidFill>
              </a:rPr>
              <a:t>2</a:t>
            </a:r>
            <a:endParaRPr lang="en-US" sz="2000" i="1" baseline="-25000" dirty="0">
              <a:solidFill>
                <a:schemeClr val="tx1"/>
              </a:solidFill>
            </a:endParaRPr>
          </a:p>
        </p:txBody>
      </p:sp>
      <p:sp>
        <p:nvSpPr>
          <p:cNvPr id="67" name="Up-Down Arrow 66"/>
          <p:cNvSpPr/>
          <p:nvPr/>
        </p:nvSpPr>
        <p:spPr>
          <a:xfrm>
            <a:off x="1371600" y="50292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838200" y="3962400"/>
            <a:ext cx="1828800" cy="625642"/>
          </a:xfrm>
          <a:custGeom>
            <a:avLst/>
            <a:gdLst>
              <a:gd name="connsiteX0" fmla="*/ 0 w 3048000"/>
              <a:gd name="connsiteY0" fmla="*/ 609600 h 625642"/>
              <a:gd name="connsiteX1" fmla="*/ 16042 w 3048000"/>
              <a:gd name="connsiteY1" fmla="*/ 561474 h 625642"/>
              <a:gd name="connsiteX2" fmla="*/ 80211 w 3048000"/>
              <a:gd name="connsiteY2" fmla="*/ 513348 h 625642"/>
              <a:gd name="connsiteX3" fmla="*/ 176463 w 3048000"/>
              <a:gd name="connsiteY3" fmla="*/ 465221 h 625642"/>
              <a:gd name="connsiteX4" fmla="*/ 256674 w 3048000"/>
              <a:gd name="connsiteY4" fmla="*/ 401053 h 625642"/>
              <a:gd name="connsiteX5" fmla="*/ 368969 w 3048000"/>
              <a:gd name="connsiteY5" fmla="*/ 352927 h 625642"/>
              <a:gd name="connsiteX6" fmla="*/ 513348 w 3048000"/>
              <a:gd name="connsiteY6" fmla="*/ 272716 h 625642"/>
              <a:gd name="connsiteX7" fmla="*/ 545432 w 3048000"/>
              <a:gd name="connsiteY7" fmla="*/ 224590 h 625642"/>
              <a:gd name="connsiteX8" fmla="*/ 641684 w 3048000"/>
              <a:gd name="connsiteY8" fmla="*/ 176464 h 625642"/>
              <a:gd name="connsiteX9" fmla="*/ 721895 w 3048000"/>
              <a:gd name="connsiteY9" fmla="*/ 160421 h 625642"/>
              <a:gd name="connsiteX10" fmla="*/ 770021 w 3048000"/>
              <a:gd name="connsiteY10" fmla="*/ 144379 h 625642"/>
              <a:gd name="connsiteX11" fmla="*/ 866274 w 3048000"/>
              <a:gd name="connsiteY11" fmla="*/ 128337 h 625642"/>
              <a:gd name="connsiteX12" fmla="*/ 978569 w 3048000"/>
              <a:gd name="connsiteY12" fmla="*/ 96253 h 625642"/>
              <a:gd name="connsiteX13" fmla="*/ 1058779 w 3048000"/>
              <a:gd name="connsiteY13" fmla="*/ 80211 h 625642"/>
              <a:gd name="connsiteX14" fmla="*/ 1155032 w 3048000"/>
              <a:gd name="connsiteY14" fmla="*/ 48127 h 625642"/>
              <a:gd name="connsiteX15" fmla="*/ 1203158 w 3048000"/>
              <a:gd name="connsiteY15" fmla="*/ 32085 h 625642"/>
              <a:gd name="connsiteX16" fmla="*/ 1507958 w 3048000"/>
              <a:gd name="connsiteY16" fmla="*/ 0 h 625642"/>
              <a:gd name="connsiteX17" fmla="*/ 2181727 w 3048000"/>
              <a:gd name="connsiteY17" fmla="*/ 16042 h 625642"/>
              <a:gd name="connsiteX18" fmla="*/ 2245895 w 3048000"/>
              <a:gd name="connsiteY18" fmla="*/ 32085 h 625642"/>
              <a:gd name="connsiteX19" fmla="*/ 2390274 w 3048000"/>
              <a:gd name="connsiteY19" fmla="*/ 48127 h 625642"/>
              <a:gd name="connsiteX20" fmla="*/ 2566737 w 3048000"/>
              <a:gd name="connsiteY20" fmla="*/ 80211 h 625642"/>
              <a:gd name="connsiteX21" fmla="*/ 2695074 w 3048000"/>
              <a:gd name="connsiteY21" fmla="*/ 112295 h 625642"/>
              <a:gd name="connsiteX22" fmla="*/ 2743200 w 3048000"/>
              <a:gd name="connsiteY22" fmla="*/ 176464 h 625642"/>
              <a:gd name="connsiteX23" fmla="*/ 2791327 w 3048000"/>
              <a:gd name="connsiteY23" fmla="*/ 192506 h 625642"/>
              <a:gd name="connsiteX24" fmla="*/ 2855495 w 3048000"/>
              <a:gd name="connsiteY24" fmla="*/ 256674 h 625642"/>
              <a:gd name="connsiteX25" fmla="*/ 2919663 w 3048000"/>
              <a:gd name="connsiteY25" fmla="*/ 352927 h 625642"/>
              <a:gd name="connsiteX26" fmla="*/ 2951748 w 3048000"/>
              <a:gd name="connsiteY26" fmla="*/ 401053 h 625642"/>
              <a:gd name="connsiteX27" fmla="*/ 2983832 w 3048000"/>
              <a:gd name="connsiteY27" fmla="*/ 497306 h 625642"/>
              <a:gd name="connsiteX28" fmla="*/ 3015916 w 3048000"/>
              <a:gd name="connsiteY28" fmla="*/ 545432 h 625642"/>
              <a:gd name="connsiteX29" fmla="*/ 3031958 w 3048000"/>
              <a:gd name="connsiteY29" fmla="*/ 593558 h 625642"/>
              <a:gd name="connsiteX30" fmla="*/ 3048000 w 3048000"/>
              <a:gd name="connsiteY30" fmla="*/ 625642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048000" h="625642">
                <a:moveTo>
                  <a:pt x="0" y="609600"/>
                </a:moveTo>
                <a:cubicBezTo>
                  <a:pt x="5347" y="593558"/>
                  <a:pt x="5217" y="574464"/>
                  <a:pt x="16042" y="561474"/>
                </a:cubicBezTo>
                <a:cubicBezTo>
                  <a:pt x="33159" y="540934"/>
                  <a:pt x="58454" y="528888"/>
                  <a:pt x="80211" y="513348"/>
                </a:cubicBezTo>
                <a:cubicBezTo>
                  <a:pt x="134633" y="474476"/>
                  <a:pt x="116865" y="485088"/>
                  <a:pt x="176463" y="465221"/>
                </a:cubicBezTo>
                <a:cubicBezTo>
                  <a:pt x="206305" y="435380"/>
                  <a:pt x="216202" y="421289"/>
                  <a:pt x="256674" y="401053"/>
                </a:cubicBezTo>
                <a:cubicBezTo>
                  <a:pt x="389433" y="334673"/>
                  <a:pt x="202069" y="453067"/>
                  <a:pt x="368969" y="352927"/>
                </a:cubicBezTo>
                <a:cubicBezTo>
                  <a:pt x="506874" y="270184"/>
                  <a:pt x="416543" y="304984"/>
                  <a:pt x="513348" y="272716"/>
                </a:cubicBezTo>
                <a:cubicBezTo>
                  <a:pt x="524043" y="256674"/>
                  <a:pt x="531799" y="238223"/>
                  <a:pt x="545432" y="224590"/>
                </a:cubicBezTo>
                <a:cubicBezTo>
                  <a:pt x="571571" y="198451"/>
                  <a:pt x="606891" y="185163"/>
                  <a:pt x="641684" y="176464"/>
                </a:cubicBezTo>
                <a:cubicBezTo>
                  <a:pt x="668136" y="169851"/>
                  <a:pt x="695443" y="167034"/>
                  <a:pt x="721895" y="160421"/>
                </a:cubicBezTo>
                <a:cubicBezTo>
                  <a:pt x="738300" y="156320"/>
                  <a:pt x="753514" y="148047"/>
                  <a:pt x="770021" y="144379"/>
                </a:cubicBezTo>
                <a:cubicBezTo>
                  <a:pt x="801773" y="137323"/>
                  <a:pt x="834379" y="134716"/>
                  <a:pt x="866274" y="128337"/>
                </a:cubicBezTo>
                <a:cubicBezTo>
                  <a:pt x="1016297" y="98333"/>
                  <a:pt x="856259" y="126830"/>
                  <a:pt x="978569" y="96253"/>
                </a:cubicBezTo>
                <a:cubicBezTo>
                  <a:pt x="1005021" y="89640"/>
                  <a:pt x="1032474" y="87385"/>
                  <a:pt x="1058779" y="80211"/>
                </a:cubicBezTo>
                <a:cubicBezTo>
                  <a:pt x="1091407" y="71312"/>
                  <a:pt x="1122948" y="58822"/>
                  <a:pt x="1155032" y="48127"/>
                </a:cubicBezTo>
                <a:cubicBezTo>
                  <a:pt x="1171074" y="42780"/>
                  <a:pt x="1186352" y="33952"/>
                  <a:pt x="1203158" y="32085"/>
                </a:cubicBezTo>
                <a:cubicBezTo>
                  <a:pt x="1400949" y="10107"/>
                  <a:pt x="1299355" y="20860"/>
                  <a:pt x="1507958" y="0"/>
                </a:cubicBezTo>
                <a:lnTo>
                  <a:pt x="2181727" y="16042"/>
                </a:lnTo>
                <a:cubicBezTo>
                  <a:pt x="2203754" y="17000"/>
                  <a:pt x="2224104" y="28732"/>
                  <a:pt x="2245895" y="32085"/>
                </a:cubicBezTo>
                <a:cubicBezTo>
                  <a:pt x="2293754" y="39448"/>
                  <a:pt x="2342148" y="42780"/>
                  <a:pt x="2390274" y="48127"/>
                </a:cubicBezTo>
                <a:cubicBezTo>
                  <a:pt x="2488447" y="80851"/>
                  <a:pt x="2398299" y="54298"/>
                  <a:pt x="2566737" y="80211"/>
                </a:cubicBezTo>
                <a:cubicBezTo>
                  <a:pt x="2638641" y="91273"/>
                  <a:pt x="2636516" y="92776"/>
                  <a:pt x="2695074" y="112295"/>
                </a:cubicBezTo>
                <a:cubicBezTo>
                  <a:pt x="2711116" y="133685"/>
                  <a:pt x="2722660" y="159347"/>
                  <a:pt x="2743200" y="176464"/>
                </a:cubicBezTo>
                <a:cubicBezTo>
                  <a:pt x="2756191" y="187290"/>
                  <a:pt x="2777567" y="182677"/>
                  <a:pt x="2791327" y="192506"/>
                </a:cubicBezTo>
                <a:cubicBezTo>
                  <a:pt x="2815942" y="210088"/>
                  <a:pt x="2836599" y="233053"/>
                  <a:pt x="2855495" y="256674"/>
                </a:cubicBezTo>
                <a:cubicBezTo>
                  <a:pt x="2879583" y="286785"/>
                  <a:pt x="2898273" y="320843"/>
                  <a:pt x="2919663" y="352927"/>
                </a:cubicBezTo>
                <a:lnTo>
                  <a:pt x="2951748" y="401053"/>
                </a:lnTo>
                <a:cubicBezTo>
                  <a:pt x="2962443" y="433137"/>
                  <a:pt x="2965072" y="469166"/>
                  <a:pt x="2983832" y="497306"/>
                </a:cubicBezTo>
                <a:cubicBezTo>
                  <a:pt x="2994527" y="513348"/>
                  <a:pt x="3007294" y="528187"/>
                  <a:pt x="3015916" y="545432"/>
                </a:cubicBezTo>
                <a:cubicBezTo>
                  <a:pt x="3023478" y="560557"/>
                  <a:pt x="3025678" y="577858"/>
                  <a:pt x="3031958" y="593558"/>
                </a:cubicBezTo>
                <a:cubicBezTo>
                  <a:pt x="3036399" y="604660"/>
                  <a:pt x="3042653" y="614947"/>
                  <a:pt x="3048000" y="625642"/>
                </a:cubicBezTo>
              </a:path>
            </a:pathLst>
          </a:cu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1752600" y="3657600"/>
            <a:ext cx="627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copy</a:t>
            </a:r>
            <a:endParaRPr lang="en-US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685800" y="3352800"/>
            <a:ext cx="2376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menyalin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perilaku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7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2DB4D39B-DF07-44A6-AF9C-F513F3F958D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3810000" y="46482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M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5105400" y="50292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57800" y="46482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5143500" y="48387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638800" y="46482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Perilaku</a:t>
            </a:r>
            <a:r>
              <a:rPr lang="en-US" sz="2000" i="1" dirty="0" smtClean="0"/>
              <a:t> M</a:t>
            </a:r>
            <a:endParaRPr lang="en-US" sz="2000" i="1" dirty="0"/>
          </a:p>
        </p:txBody>
      </p:sp>
      <p:sp>
        <p:nvSpPr>
          <p:cNvPr id="77" name="Rectangle 76"/>
          <p:cNvSpPr/>
          <p:nvPr/>
        </p:nvSpPr>
        <p:spPr>
          <a:xfrm>
            <a:off x="4495800" y="54864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r>
              <a:rPr lang="en-US" sz="2000" baseline="-25000" dirty="0" smtClean="0">
                <a:solidFill>
                  <a:schemeClr val="tx1"/>
                </a:solidFill>
              </a:rPr>
              <a:t>2</a:t>
            </a:r>
            <a:endParaRPr lang="en-US" sz="2000" i="1" baseline="-25000" dirty="0">
              <a:solidFill>
                <a:schemeClr val="tx1"/>
              </a:solidFill>
            </a:endParaRPr>
          </a:p>
        </p:txBody>
      </p:sp>
      <p:sp>
        <p:nvSpPr>
          <p:cNvPr id="78" name="Up-Down Arrow 77"/>
          <p:cNvSpPr/>
          <p:nvPr/>
        </p:nvSpPr>
        <p:spPr>
          <a:xfrm>
            <a:off x="4953000" y="50292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3810000" y="4419600"/>
            <a:ext cx="15240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334000" y="4419600"/>
            <a:ext cx="16002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038600" y="4038600"/>
            <a:ext cx="855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perilaku</a:t>
            </a:r>
            <a:endParaRPr lang="en-US" sz="1600" dirty="0"/>
          </a:p>
        </p:txBody>
      </p:sp>
      <p:sp>
        <p:nvSpPr>
          <p:cNvPr id="82" name="TextBox 81"/>
          <p:cNvSpPr txBox="1"/>
          <p:nvPr/>
        </p:nvSpPr>
        <p:spPr>
          <a:xfrm>
            <a:off x="5791200" y="4038600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input</a:t>
            </a:r>
            <a:endParaRPr lang="en-US" sz="1600" dirty="0"/>
          </a:p>
        </p:txBody>
      </p:sp>
      <p:sp>
        <p:nvSpPr>
          <p:cNvPr id="83" name="TextBox 82"/>
          <p:cNvSpPr txBox="1"/>
          <p:nvPr/>
        </p:nvSpPr>
        <p:spPr>
          <a:xfrm>
            <a:off x="4038600" y="3352800"/>
            <a:ext cx="26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   </a:t>
            </a:r>
            <a:r>
              <a:rPr lang="en-US" dirty="0" err="1" smtClean="0">
                <a:solidFill>
                  <a:srgbClr val="FF0000"/>
                </a:solidFill>
              </a:rPr>
              <a:t>menirukan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perilaku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861981" y="5105400"/>
            <a:ext cx="3285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mengalami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infinite loop </a:t>
            </a:r>
            <a:r>
              <a:rPr lang="en-US" dirty="0" err="1" smtClean="0">
                <a:solidFill>
                  <a:srgbClr val="FF0000"/>
                </a:solidFill>
              </a:rPr>
              <a:t>jika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berhenti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setelah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mengolah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019800" y="58674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berhenti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berhenti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setelah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mengolah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, </a:t>
            </a:r>
            <a:r>
              <a:rPr lang="en-US" sz="2400" dirty="0" err="1" smtClean="0"/>
              <a:t>akibatnya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kesimpulannya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 marL="346075" indent="-346075"/>
            <a:r>
              <a:rPr lang="en-US" sz="2400" dirty="0" smtClean="0"/>
              <a:t>Cara </a:t>
            </a:r>
            <a:r>
              <a:rPr lang="en-US" sz="2400" dirty="0" err="1" smtClean="0"/>
              <a:t>pembuktiannya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mengamati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.</a:t>
            </a:r>
          </a:p>
          <a:p>
            <a:pPr>
              <a:buNone/>
            </a:pPr>
            <a:r>
              <a:rPr lang="en-US" sz="2400" dirty="0" smtClean="0"/>
              <a:t> 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66800" y="38100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H</a:t>
            </a:r>
            <a:r>
              <a:rPr lang="en-US" sz="2000" baseline="-25000" dirty="0" smtClean="0">
                <a:solidFill>
                  <a:schemeClr val="tx1"/>
                </a:solidFill>
              </a:rPr>
              <a:t>2</a:t>
            </a:r>
            <a:endParaRPr lang="en-US" sz="2000" baseline="-25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2362200" y="41910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4600" y="38100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400300" y="40005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752600" y="46482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r>
              <a:rPr lang="en-US" sz="2000" baseline="-25000" dirty="0" smtClean="0">
                <a:solidFill>
                  <a:schemeClr val="tx1"/>
                </a:solidFill>
              </a:rPr>
              <a:t>2</a:t>
            </a:r>
            <a:endParaRPr lang="en-US" sz="2000" i="1" baseline="-25000" dirty="0">
              <a:solidFill>
                <a:schemeClr val="tx1"/>
              </a:solidFill>
            </a:endParaRPr>
          </a:p>
        </p:txBody>
      </p:sp>
      <p:sp>
        <p:nvSpPr>
          <p:cNvPr id="25" name="Up-Down Arrow 24"/>
          <p:cNvSpPr/>
          <p:nvPr/>
        </p:nvSpPr>
        <p:spPr>
          <a:xfrm>
            <a:off x="2209800" y="41910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257800" y="38100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r>
              <a:rPr lang="en-US" sz="2000" baseline="-25000" dirty="0" smtClean="0">
                <a:solidFill>
                  <a:schemeClr val="tx1"/>
                </a:solidFill>
              </a:rPr>
              <a:t>2</a:t>
            </a:r>
            <a:endParaRPr lang="en-US" sz="2000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553200" y="41910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705600" y="38100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6591300" y="40005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086600" y="3810000"/>
            <a:ext cx="84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H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39" name="Rectangle 38"/>
          <p:cNvSpPr/>
          <p:nvPr/>
        </p:nvSpPr>
        <p:spPr>
          <a:xfrm>
            <a:off x="5943600" y="46482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r>
              <a:rPr lang="en-US" sz="2000" baseline="-25000" dirty="0" smtClean="0">
                <a:solidFill>
                  <a:schemeClr val="tx1"/>
                </a:solidFill>
              </a:rPr>
              <a:t>2</a:t>
            </a:r>
            <a:endParaRPr lang="en-US" sz="2000" i="1" baseline="-25000" dirty="0">
              <a:solidFill>
                <a:schemeClr val="tx1"/>
              </a:solidFill>
            </a:endParaRPr>
          </a:p>
        </p:txBody>
      </p:sp>
      <p:sp>
        <p:nvSpPr>
          <p:cNvPr id="40" name="Up-Down Arrow 39"/>
          <p:cNvSpPr/>
          <p:nvPr/>
        </p:nvSpPr>
        <p:spPr>
          <a:xfrm>
            <a:off x="6400800" y="41910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4419600" y="4953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: </a:t>
            </a:r>
          </a:p>
          <a:p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Algerian" pitchFamily="82" charset="0"/>
              </a:rPr>
              <a:t>H</a:t>
            </a:r>
            <a:r>
              <a:rPr lang="en-US" sz="2400" baseline="-25000" dirty="0" smtClean="0">
                <a:latin typeface="Algerian" pitchFamily="82" charset="0"/>
              </a:rPr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Bradley Hand ITC" pitchFamily="66" charset="0"/>
              </a:rPr>
              <a:t>h</a:t>
            </a:r>
            <a:r>
              <a:rPr lang="en-US" sz="2400" baseline="-25000" dirty="0" smtClean="0">
                <a:latin typeface="Bradley Hand ITC" pitchFamily="66" charset="0"/>
              </a:rPr>
              <a:t>2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Algerian" pitchFamily="82" charset="0"/>
              </a:rPr>
              <a:t>H</a:t>
            </a:r>
            <a:r>
              <a:rPr lang="en-US" sz="2400" baseline="-25000" dirty="0" smtClean="0">
                <a:latin typeface="Algerian" pitchFamily="82" charset="0"/>
              </a:rPr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 (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</a:t>
            </a:r>
            <a:r>
              <a:rPr lang="en-US" sz="2400" dirty="0" smtClean="0"/>
              <a:t>)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Bradley Hand ITC" pitchFamily="66" charset="0"/>
              </a:rPr>
              <a:t>h</a:t>
            </a:r>
            <a:r>
              <a:rPr lang="en-US" sz="2400" baseline="-25000" dirty="0" smtClean="0">
                <a:latin typeface="Bradley Hand ITC" pitchFamily="66" charset="0"/>
              </a:rPr>
              <a:t>2</a:t>
            </a:r>
            <a:r>
              <a:rPr lang="en-US" sz="2400" dirty="0" smtClean="0"/>
              <a:t>.  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sifat-sifat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577850" indent="-176213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 </a:t>
            </a:r>
            <a:r>
              <a:rPr lang="en-US" sz="2400" dirty="0" err="1" smtClean="0"/>
              <a:t>perilakunya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endParaRPr lang="en-US" sz="2400" dirty="0" smtClean="0"/>
          </a:p>
          <a:p>
            <a:pPr marL="577850" indent="-176213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 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(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</a:t>
            </a:r>
            <a:r>
              <a:rPr lang="en-US" sz="2400" dirty="0" smtClean="0"/>
              <a:t>)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 </a:t>
            </a:r>
            <a:r>
              <a:rPr lang="en-US" sz="2400" dirty="0" err="1" smtClean="0"/>
              <a:t>perilakunya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581400" y="6096000"/>
            <a:ext cx="2056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lgerian" pitchFamily="82" charset="0"/>
                <a:cs typeface="Arial" pitchFamily="34" charset="0"/>
              </a:rPr>
              <a:t>KONTRADIKSI!!!</a:t>
            </a:r>
            <a:endParaRPr lang="en-US" sz="2000" dirty="0">
              <a:solidFill>
                <a:srgbClr val="FF0000"/>
              </a:solidFill>
              <a:latin typeface="Algerian" pitchFamily="82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590800" y="19812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r>
              <a:rPr lang="en-US" sz="2000" baseline="-25000" dirty="0" smtClean="0">
                <a:solidFill>
                  <a:schemeClr val="tx1"/>
                </a:solidFill>
              </a:rPr>
              <a:t>2</a:t>
            </a:r>
            <a:endParaRPr lang="en-US" sz="2000" baseline="-250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886200" y="23622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038600" y="19812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3924300" y="21717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19600" y="1981200"/>
            <a:ext cx="84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H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30" name="Rectangle 29"/>
          <p:cNvSpPr/>
          <p:nvPr/>
        </p:nvSpPr>
        <p:spPr>
          <a:xfrm>
            <a:off x="3276600" y="28194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r>
              <a:rPr lang="en-US" sz="2000" baseline="-25000" dirty="0" smtClean="0">
                <a:solidFill>
                  <a:schemeClr val="tx1"/>
                </a:solidFill>
              </a:rPr>
              <a:t>2</a:t>
            </a:r>
            <a:endParaRPr lang="en-US" sz="2000" i="1" baseline="-25000" dirty="0">
              <a:solidFill>
                <a:schemeClr val="tx1"/>
              </a:solidFill>
            </a:endParaRPr>
          </a:p>
        </p:txBody>
      </p:sp>
      <p:sp>
        <p:nvSpPr>
          <p:cNvPr id="31" name="Up-Down Arrow 30"/>
          <p:cNvSpPr/>
          <p:nvPr/>
        </p:nvSpPr>
        <p:spPr>
          <a:xfrm>
            <a:off x="3733800" y="23622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1600200"/>
            <a:ext cx="42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lgerian" pitchFamily="82" charset="0"/>
              </a:rPr>
              <a:t>H</a:t>
            </a:r>
            <a:r>
              <a:rPr lang="en-US" baseline="-25000" dirty="0" smtClean="0">
                <a:latin typeface="Algerian" pitchFamily="82" charset="0"/>
              </a:rPr>
              <a:t>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2000" y="1600200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Bradley Hand ITC" pitchFamily="66" charset="0"/>
              </a:rPr>
              <a:t>h</a:t>
            </a:r>
            <a:r>
              <a:rPr lang="en-US" baseline="-25000" dirty="0" smtClean="0">
                <a:latin typeface="Bradley Hand ITC" pitchFamily="66" charset="0"/>
              </a:rPr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579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Dari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terlihat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bertentangan</a:t>
            </a:r>
            <a:r>
              <a:rPr lang="en-US" sz="2400" dirty="0" smtClean="0"/>
              <a:t>: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i="1" dirty="0" smtClean="0"/>
              <a:t>	</a:t>
            </a:r>
            <a:r>
              <a:rPr lang="en-US" sz="2400" i="1" dirty="0" smtClean="0">
                <a:solidFill>
                  <a:srgbClr val="FF0000"/>
                </a:solidFill>
              </a:rPr>
              <a:t>H</a:t>
            </a:r>
            <a:r>
              <a:rPr lang="en-US" sz="2400" baseline="-25000" dirty="0" smtClean="0">
                <a:solidFill>
                  <a:srgbClr val="FF0000"/>
                </a:solidFill>
              </a:rPr>
              <a:t>2  </a:t>
            </a:r>
            <a:r>
              <a:rPr lang="en-US" sz="2400" dirty="0" err="1" smtClean="0">
                <a:solidFill>
                  <a:srgbClr val="FF0000"/>
                </a:solidFill>
              </a:rPr>
              <a:t>mengalami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infinite loop </a:t>
            </a:r>
            <a:r>
              <a:rPr lang="en-US" sz="2400" dirty="0" err="1" smtClean="0">
                <a:solidFill>
                  <a:srgbClr val="FF0000"/>
                </a:solidFill>
              </a:rPr>
              <a:t>jika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hanya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jika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H</a:t>
            </a:r>
            <a:r>
              <a:rPr lang="en-US" sz="2400" baseline="-25000" dirty="0" smtClean="0">
                <a:solidFill>
                  <a:srgbClr val="FF0000"/>
                </a:solidFill>
              </a:rPr>
              <a:t>2 </a:t>
            </a:r>
            <a:r>
              <a:rPr lang="en-US" sz="2400" dirty="0" err="1" smtClean="0">
                <a:solidFill>
                  <a:srgbClr val="FF0000"/>
                </a:solidFill>
              </a:rPr>
              <a:t>berhenti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kontradiksi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akibatnya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disimpulkan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>
                <a:solidFill>
                  <a:srgbClr val="FF0000"/>
                </a:solidFill>
              </a:rPr>
              <a:t> H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ada</a:t>
            </a:r>
            <a:r>
              <a:rPr lang="en-US" sz="2400" b="1" dirty="0" smtClean="0">
                <a:solidFill>
                  <a:srgbClr val="FF0000"/>
                </a:solidFill>
              </a:rPr>
              <a:t> ==&gt; </a:t>
            </a:r>
            <a:r>
              <a:rPr lang="en-US" sz="2400" i="1" dirty="0" smtClean="0">
                <a:solidFill>
                  <a:srgbClr val="FF0000"/>
                </a:solidFill>
              </a:rPr>
              <a:t>H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ada</a:t>
            </a:r>
            <a:r>
              <a:rPr lang="en-US" sz="2400" b="1" dirty="0" smtClean="0">
                <a:solidFill>
                  <a:srgbClr val="FF0000"/>
                </a:solidFill>
              </a:rPr>
              <a:t> ==&gt; </a:t>
            </a:r>
            <a:r>
              <a:rPr lang="en-US" sz="2400" b="1" i="1" dirty="0" smtClean="0">
                <a:solidFill>
                  <a:srgbClr val="FF0000"/>
                </a:solidFill>
              </a:rPr>
              <a:t>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menyelesaikan</a:t>
            </a:r>
            <a:r>
              <a:rPr lang="en-US" sz="2400" dirty="0" smtClean="0"/>
              <a:t> </a:t>
            </a:r>
            <a:r>
              <a:rPr lang="en-US" sz="2400" i="1" dirty="0" smtClean="0"/>
              <a:t>Halting Problem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!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i="1" dirty="0" smtClean="0"/>
              <a:t>Halting Problem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i="1" dirty="0" smtClean="0"/>
              <a:t>.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5334000" cy="4924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249279" y="152400"/>
            <a:ext cx="389472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Program </a:t>
            </a:r>
            <a:r>
              <a:rPr lang="en-US" sz="2000" dirty="0" err="1" smtClean="0"/>
              <a:t>menerima</a:t>
            </a:r>
            <a:r>
              <a:rPr lang="en-US" sz="2000" dirty="0" smtClean="0"/>
              <a:t> input </a:t>
            </a:r>
            <a:r>
              <a:rPr lang="en-US" sz="2000" i="1" dirty="0" smtClean="0"/>
              <a:t>n</a:t>
            </a:r>
          </a:p>
          <a:p>
            <a:pPr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mencari</a:t>
            </a:r>
            <a:r>
              <a:rPr lang="en-US" sz="2000" dirty="0" smtClean="0"/>
              <a:t> </a:t>
            </a:r>
            <a:r>
              <a:rPr lang="en-US" sz="2000" dirty="0" err="1" smtClean="0"/>
              <a:t>solusi</a:t>
            </a:r>
            <a:r>
              <a:rPr lang="en-US" sz="2000" dirty="0" smtClean="0"/>
              <a:t> </a:t>
            </a:r>
            <a:r>
              <a:rPr lang="en-US" sz="2000" i="1" dirty="0" smtClean="0"/>
              <a:t>integer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endParaRPr lang="en-US" sz="2000" dirty="0" smtClean="0"/>
          </a:p>
          <a:p>
            <a:r>
              <a:rPr lang="en-US" sz="2000" dirty="0" smtClean="0"/>
              <a:t>  </a:t>
            </a:r>
            <a:r>
              <a:rPr lang="en-US" sz="2000" dirty="0" err="1" smtClean="0"/>
              <a:t>persamaan</a:t>
            </a:r>
            <a:r>
              <a:rPr lang="en-US" sz="2000" dirty="0" smtClean="0"/>
              <a:t> </a:t>
            </a:r>
            <a:r>
              <a:rPr lang="en-US" sz="2000" i="1" dirty="0" err="1" smtClean="0"/>
              <a:t>x</a:t>
            </a:r>
            <a:r>
              <a:rPr lang="en-US" sz="2000" i="1" baseline="30000" dirty="0" err="1" smtClean="0"/>
              <a:t>n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+ </a:t>
            </a:r>
            <a:r>
              <a:rPr lang="en-US" sz="2000" i="1" dirty="0" err="1" smtClean="0"/>
              <a:t>y</a:t>
            </a:r>
            <a:r>
              <a:rPr lang="en-US" sz="2000" i="1" baseline="30000" dirty="0" err="1" smtClean="0"/>
              <a:t>n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z</a:t>
            </a:r>
            <a:r>
              <a:rPr lang="en-US" sz="2000" i="1" baseline="30000" dirty="0" err="1" smtClean="0"/>
              <a:t>n</a:t>
            </a:r>
            <a:r>
              <a:rPr lang="en-US" sz="2000" i="1" dirty="0" smtClean="0"/>
              <a:t>.</a:t>
            </a:r>
          </a:p>
          <a:p>
            <a:pPr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ditemukan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cetak</a:t>
            </a:r>
            <a:r>
              <a:rPr lang="en-US" sz="2000" dirty="0" smtClean="0"/>
              <a:t> </a:t>
            </a:r>
          </a:p>
          <a:p>
            <a:r>
              <a:rPr lang="en-US" sz="2000" i="1" dirty="0" smtClean="0"/>
              <a:t>  “Hello, world!”</a:t>
            </a:r>
          </a:p>
          <a:p>
            <a:pPr>
              <a:buFontTx/>
              <a:buChar char="-"/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pernah</a:t>
            </a:r>
            <a:r>
              <a:rPr lang="en-US" sz="2000" dirty="0" smtClean="0"/>
              <a:t> </a:t>
            </a:r>
            <a:r>
              <a:rPr lang="en-US" sz="2000" dirty="0" err="1" smtClean="0"/>
              <a:t>menemukan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</a:t>
            </a:r>
            <a:r>
              <a:rPr lang="en-US" sz="2000" i="1" dirty="0" smtClean="0"/>
              <a:t>x</a:t>
            </a:r>
            <a:r>
              <a:rPr lang="en-US" sz="2000" dirty="0" smtClean="0"/>
              <a:t>, </a:t>
            </a:r>
            <a:r>
              <a:rPr lang="en-US" sz="2000" i="1" dirty="0" smtClean="0"/>
              <a:t>y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i="1" dirty="0" smtClean="0"/>
              <a:t>z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memenuhi</a:t>
            </a:r>
            <a:r>
              <a:rPr lang="en-US" sz="2000" dirty="0" smtClean="0"/>
              <a:t>,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terus</a:t>
            </a:r>
            <a:r>
              <a:rPr lang="en-US" sz="2000" dirty="0" smtClean="0"/>
              <a:t> </a:t>
            </a:r>
            <a:r>
              <a:rPr lang="en-US" sz="2000" i="1" dirty="0" smtClean="0"/>
              <a:t>looping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pernah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mencetak</a:t>
            </a:r>
            <a:r>
              <a:rPr lang="en-US" sz="2000" dirty="0" smtClean="0"/>
              <a:t> “</a:t>
            </a:r>
            <a:r>
              <a:rPr lang="en-US" sz="2000" i="1" dirty="0" smtClean="0"/>
              <a:t>Hello, world!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380672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i="1" dirty="0" smtClean="0"/>
              <a:t>n </a:t>
            </a:r>
            <a:r>
              <a:rPr lang="en-US" dirty="0" smtClean="0"/>
              <a:t>= 2, </a:t>
            </a:r>
            <a:r>
              <a:rPr lang="en-US" dirty="0" err="1" smtClean="0"/>
              <a:t>solusinya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= 3, </a:t>
            </a:r>
            <a:r>
              <a:rPr lang="en-US" i="1" dirty="0" smtClean="0"/>
              <a:t>y</a:t>
            </a:r>
            <a:r>
              <a:rPr lang="en-US" dirty="0" smtClean="0"/>
              <a:t> = 4,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z</a:t>
            </a:r>
            <a:r>
              <a:rPr lang="en-US" dirty="0" smtClean="0"/>
              <a:t> = 5. </a:t>
            </a:r>
          </a:p>
          <a:p>
            <a:r>
              <a:rPr lang="en-US" dirty="0" smtClean="0"/>
              <a:t>- 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= 2 program </a:t>
            </a:r>
            <a:r>
              <a:rPr lang="en-US" dirty="0" err="1" smtClean="0"/>
              <a:t>mencetak</a:t>
            </a:r>
            <a:r>
              <a:rPr lang="en-US" dirty="0" smtClean="0"/>
              <a:t> “Hello, world!”</a:t>
            </a:r>
          </a:p>
          <a:p>
            <a:pPr>
              <a:buFontTx/>
              <a:buChar char="-"/>
            </a:pPr>
            <a:r>
              <a:rPr lang="en-US" dirty="0" smtClean="0"/>
              <a:t> 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&gt; 2 program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z</a:t>
            </a:r>
            <a:r>
              <a:rPr lang="en-US" dirty="0" smtClean="0"/>
              <a:t> yang </a:t>
            </a:r>
            <a:r>
              <a:rPr lang="en-US" dirty="0" err="1" smtClean="0"/>
              <a:t>memenuhi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err="1" smtClean="0"/>
              <a:t>mencetak</a:t>
            </a:r>
            <a:r>
              <a:rPr lang="en-US" dirty="0" smtClean="0"/>
              <a:t> “</a:t>
            </a:r>
            <a:r>
              <a:rPr lang="en-US" i="1" dirty="0" smtClean="0"/>
              <a:t>Hello, world!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228600"/>
            <a:ext cx="5029200" cy="510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458200" cy="5668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program </a:t>
            </a:r>
            <a:r>
              <a:rPr lang="en-US" sz="2400" i="1" dirty="0" smtClean="0"/>
              <a:t>Hello world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string “Hello, world!”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i="1" dirty="0" smtClean="0"/>
              <a:t>input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? </a:t>
            </a:r>
          </a:p>
          <a:p>
            <a:endParaRPr lang="en-US" sz="2400" dirty="0" smtClean="0"/>
          </a:p>
          <a:p>
            <a:r>
              <a:rPr lang="en-US" sz="2400" b="1" dirty="0" err="1" smtClean="0"/>
              <a:t>Persoalan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Hello-world </a:t>
            </a:r>
            <a:r>
              <a:rPr lang="en-US" sz="2400" b="1" dirty="0" smtClean="0"/>
              <a:t>(</a:t>
            </a:r>
            <a:r>
              <a:rPr lang="en-US" sz="2400" b="1" i="1" dirty="0" smtClean="0"/>
              <a:t>Hello-world- problem</a:t>
            </a:r>
            <a:r>
              <a:rPr lang="en-US" sz="2400" b="1" dirty="0" smtClean="0"/>
              <a:t>)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program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beserta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i="1" dirty="0" smtClean="0"/>
              <a:t>I </a:t>
            </a:r>
            <a:r>
              <a:rPr lang="en-US" sz="2400" dirty="0" smtClean="0"/>
              <a:t>(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).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program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string “Hello, world!”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luarannya</a:t>
            </a:r>
            <a:r>
              <a:rPr lang="en-US" sz="2400" dirty="0" smtClean="0"/>
              <a:t>?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>
                <a:solidFill>
                  <a:srgbClr val="FF0000"/>
                </a:solidFill>
                <a:sym typeface="Wingdings" pitchFamily="2" charset="2"/>
              </a:rPr>
              <a:t> decision problem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pPr>
              <a:buNone/>
            </a:pPr>
            <a:r>
              <a:rPr lang="en-US" sz="2400" dirty="0" smtClean="0"/>
              <a:t>			          </a:t>
            </a:r>
            <a:r>
              <a:rPr lang="en-US" sz="2400" dirty="0" err="1" smtClean="0"/>
              <a:t>ya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world!’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: </a:t>
            </a:r>
          </a:p>
          <a:p>
            <a:pPr>
              <a:buNone/>
            </a:pPr>
            <a:r>
              <a:rPr lang="en-US" sz="2400" dirty="0" smtClean="0"/>
              <a:t>			         </a:t>
            </a:r>
            <a:r>
              <a:rPr lang="en-US" sz="2400" dirty="0" err="1" smtClean="0"/>
              <a:t>tidak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 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057400" y="4495800"/>
            <a:ext cx="7620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057400" y="4876800"/>
            <a:ext cx="685800" cy="457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0" y="5867400"/>
            <a:ext cx="82798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endParaRPr lang="en-US" sz="2400" dirty="0" smtClean="0"/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i="1" dirty="0" smtClean="0"/>
              <a:t>Hello-world Tester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mengasumsikan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program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 tester</a:t>
            </a:r>
            <a:r>
              <a:rPr lang="en-US" sz="2400" dirty="0" smtClean="0"/>
              <a:t>. </a:t>
            </a:r>
          </a:p>
          <a:p>
            <a:r>
              <a:rPr lang="en-US" sz="2400" i="1" dirty="0" smtClean="0"/>
              <a:t>Hello-world tester 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program </a:t>
            </a:r>
            <a:r>
              <a:rPr lang="en-US" sz="2400" i="1" dirty="0" smtClean="0"/>
              <a:t>P </a:t>
            </a:r>
            <a:r>
              <a:rPr lang="en-US" sz="2400" dirty="0" smtClean="0"/>
              <a:t> </a:t>
            </a:r>
            <a:r>
              <a:rPr lang="en-US" sz="2400" dirty="0" err="1" smtClean="0"/>
              <a:t>beserta</a:t>
            </a:r>
            <a:r>
              <a:rPr lang="en-US" sz="2400" dirty="0" smtClean="0"/>
              <a:t>  data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i="1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string “Hello, world!”.</a:t>
            </a:r>
          </a:p>
          <a:p>
            <a:r>
              <a:rPr lang="en-US" sz="2400" dirty="0" err="1" smtClean="0"/>
              <a:t>Misalkan</a:t>
            </a:r>
            <a:r>
              <a:rPr lang="en-US" sz="2400" dirty="0" smtClean="0"/>
              <a:t> program </a:t>
            </a:r>
            <a:r>
              <a:rPr lang="en-US" sz="2400" i="1" dirty="0" smtClean="0"/>
              <a:t>tester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. Program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luaran</a:t>
            </a:r>
            <a:r>
              <a:rPr lang="en-US" sz="2400" dirty="0" smtClean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 string “</a:t>
            </a:r>
            <a:r>
              <a:rPr lang="en-US" sz="2400" dirty="0" err="1" smtClean="0"/>
              <a:t>ya</a:t>
            </a:r>
            <a:r>
              <a:rPr lang="en-US" sz="2400" dirty="0" smtClean="0"/>
              <a:t>” </a:t>
            </a:r>
            <a:r>
              <a:rPr lang="en-US" sz="2400" dirty="0" err="1" smtClean="0"/>
              <a:t>atau</a:t>
            </a:r>
            <a:r>
              <a:rPr lang="en-US" sz="2400" dirty="0" smtClean="0"/>
              <a:t> “</a:t>
            </a:r>
            <a:r>
              <a:rPr lang="en-US" sz="2400" dirty="0" err="1" smtClean="0"/>
              <a:t>tidak</a:t>
            </a:r>
            <a:r>
              <a:rPr lang="en-US" sz="2400" dirty="0" smtClean="0"/>
              <a:t>”.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7600" y="4648200"/>
            <a:ext cx="1676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H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4572000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5486400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I</a:t>
            </a:r>
            <a:endParaRPr lang="en-US" sz="2400" i="1" dirty="0"/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>
          <a:xfrm>
            <a:off x="2629364" y="4802833"/>
            <a:ext cx="952036" cy="302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667000" y="5486400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24600" y="4648200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5486400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tidak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334000" y="4876800"/>
            <a:ext cx="990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5" idx="1"/>
          </p:cNvCxnSpPr>
          <p:nvPr/>
        </p:nvCxnSpPr>
        <p:spPr>
          <a:xfrm>
            <a:off x="5334000" y="5257800"/>
            <a:ext cx="9906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05000" y="6248400"/>
            <a:ext cx="566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Gambar</a:t>
            </a:r>
            <a:r>
              <a:rPr lang="en-US" b="1" dirty="0" smtClean="0">
                <a:solidFill>
                  <a:srgbClr val="FF0000"/>
                </a:solidFill>
              </a:rPr>
              <a:t> 1.</a:t>
            </a:r>
            <a:r>
              <a:rPr lang="en-US" dirty="0" smtClean="0">
                <a:solidFill>
                  <a:srgbClr val="FF0000"/>
                </a:solidFill>
              </a:rPr>
              <a:t> Program  </a:t>
            </a:r>
            <a:r>
              <a:rPr lang="en-US" dirty="0" err="1" smtClean="0">
                <a:solidFill>
                  <a:srgbClr val="FF0000"/>
                </a:solidFill>
              </a:rPr>
              <a:t>hipotetik</a:t>
            </a:r>
            <a:r>
              <a:rPr lang="en-US" dirty="0" smtClean="0">
                <a:solidFill>
                  <a:srgbClr val="FF0000"/>
                </a:solidFill>
              </a:rPr>
              <a:t> H </a:t>
            </a:r>
            <a:r>
              <a:rPr lang="en-US" dirty="0" err="1" smtClean="0">
                <a:solidFill>
                  <a:srgbClr val="FF0000"/>
                </a:solidFill>
              </a:rPr>
              <a:t>sebagai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Hello-world tester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534400" cy="6019800"/>
          </a:xfrm>
        </p:spPr>
        <p:txBody>
          <a:bodyPr>
            <a:normAutofit fontScale="92500"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penyelesaian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“</a:t>
            </a:r>
            <a:r>
              <a:rPr lang="en-US" sz="2400" dirty="0" err="1" smtClean="0"/>
              <a:t>ya</a:t>
            </a:r>
            <a:r>
              <a:rPr lang="en-US" sz="2400" dirty="0" smtClean="0"/>
              <a:t>” </a:t>
            </a:r>
            <a:r>
              <a:rPr lang="en-US" sz="2400" dirty="0" err="1" smtClean="0"/>
              <a:t>atau</a:t>
            </a:r>
            <a:r>
              <a:rPr lang="en-US" sz="2400" dirty="0" smtClean="0"/>
              <a:t> “</a:t>
            </a:r>
            <a:r>
              <a:rPr lang="en-US" sz="2400" dirty="0" err="1" smtClean="0"/>
              <a:t>tidak</a:t>
            </a:r>
            <a:r>
              <a:rPr lang="en-US" sz="2400" dirty="0" smtClean="0"/>
              <a:t>” </a:t>
            </a:r>
            <a:r>
              <a:rPr lang="en-US" sz="2400" dirty="0" err="1" smtClean="0"/>
              <a:t>apapun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instansiasi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i="1" dirty="0" smtClean="0"/>
              <a:t>decidable</a:t>
            </a:r>
            <a:r>
              <a:rPr lang="en-US" sz="2400" dirty="0" smtClean="0"/>
              <a:t>. 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Sebaliknya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Pembuktian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 </a:t>
            </a:r>
            <a:r>
              <a:rPr lang="en-US" sz="2400" dirty="0" err="1" smtClean="0"/>
              <a:t>kontradiksi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mengasumsikan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decidable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Kontradiksi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modifikasi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.  </a:t>
            </a:r>
            <a:r>
              <a:rPr lang="en-US" sz="2400" dirty="0" err="1" smtClean="0"/>
              <a:t>Modifikasi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modifikasinya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i="1" dirty="0" smtClean="0"/>
              <a:t>statement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program </a:t>
            </a:r>
            <a:r>
              <a:rPr lang="en-US" sz="2400" i="1" dirty="0" smtClean="0"/>
              <a:t>H</a:t>
            </a:r>
            <a:r>
              <a:rPr lang="en-US" sz="24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sz="2400" dirty="0" err="1" smtClean="0"/>
              <a:t>Asumsikan</a:t>
            </a:r>
            <a:r>
              <a:rPr lang="en-US" sz="2400" dirty="0" smtClean="0"/>
              <a:t> 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Sekarang</a:t>
            </a:r>
            <a:r>
              <a:rPr lang="en-US" sz="2400" dirty="0" smtClean="0"/>
              <a:t>, </a:t>
            </a:r>
            <a:r>
              <a:rPr lang="en-US" sz="2400" dirty="0" err="1" smtClean="0"/>
              <a:t>modifikasi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, 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“</a:t>
            </a:r>
            <a:r>
              <a:rPr lang="en-US" sz="2400" dirty="0" err="1" smtClean="0"/>
              <a:t>tidak</a:t>
            </a:r>
            <a:r>
              <a:rPr lang="en-US" sz="2400" dirty="0" smtClean="0"/>
              <a:t>”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luarannya</a:t>
            </a:r>
            <a:r>
              <a:rPr lang="en-US" sz="2400" dirty="0" smtClean="0"/>
              <a:t>, </a:t>
            </a:r>
            <a:r>
              <a:rPr lang="en-US" sz="2400" dirty="0" err="1" smtClean="0"/>
              <a:t>melainkan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world!”.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i="1" dirty="0" smtClean="0"/>
          </a:p>
          <a:p>
            <a:endParaRPr lang="en-US" sz="2400" i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657600" y="3581400"/>
            <a:ext cx="1676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H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0" y="3505200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endParaRPr lang="en-US" sz="24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62200" y="4419600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I</a:t>
            </a:r>
            <a:endParaRPr lang="en-US" sz="2400" i="1" dirty="0"/>
          </a:p>
        </p:txBody>
      </p:sp>
      <p:cxnSp>
        <p:nvCxnSpPr>
          <p:cNvPr id="18" name="Straight Arrow Connector 17"/>
          <p:cNvCxnSpPr>
            <a:stCxn id="16" idx="3"/>
          </p:cNvCxnSpPr>
          <p:nvPr/>
        </p:nvCxnSpPr>
        <p:spPr>
          <a:xfrm>
            <a:off x="2629364" y="3736033"/>
            <a:ext cx="952036" cy="302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67000" y="4419600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24600" y="3581400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ya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324600" y="4419600"/>
            <a:ext cx="1393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Hello, world!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334000" y="3810000"/>
            <a:ext cx="990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21" idx="1"/>
          </p:cNvCxnSpPr>
          <p:nvPr/>
        </p:nvCxnSpPr>
        <p:spPr>
          <a:xfrm>
            <a:off x="5334000" y="4191000"/>
            <a:ext cx="9906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38200" y="5257800"/>
            <a:ext cx="7263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Gambar</a:t>
            </a:r>
            <a:r>
              <a:rPr lang="en-US" b="1" dirty="0" smtClean="0">
                <a:solidFill>
                  <a:srgbClr val="FF0000"/>
                </a:solidFill>
              </a:rPr>
              <a:t> 2.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berlaku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seperti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tetapi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1  </a:t>
            </a:r>
            <a:r>
              <a:rPr lang="en-US" dirty="0" err="1" smtClean="0">
                <a:solidFill>
                  <a:srgbClr val="FF0000"/>
                </a:solidFill>
              </a:rPr>
              <a:t>mencetak</a:t>
            </a:r>
            <a:r>
              <a:rPr lang="en-US" dirty="0" smtClean="0">
                <a:solidFill>
                  <a:srgbClr val="FF0000"/>
                </a:solidFill>
              </a:rPr>
              <a:t> “Hello, world!” </a:t>
            </a:r>
            <a:r>
              <a:rPr lang="en-US" dirty="0" err="1" smtClean="0">
                <a:solidFill>
                  <a:srgbClr val="FF0000"/>
                </a:solidFill>
              </a:rPr>
              <a:t>ketika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</a:t>
            </a:r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mencetak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3156</TotalTime>
  <Words>2107</Words>
  <Application>Microsoft Office PowerPoint</Application>
  <PresentationFormat>On-screen Show (4:3)</PresentationFormat>
  <Paragraphs>427</Paragraphs>
  <Slides>44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Office Theme</vt:lpstr>
      <vt:lpstr>Equation</vt:lpstr>
      <vt:lpstr>4.  Undecidabality (Bagian 1)</vt:lpstr>
      <vt:lpstr>Makna Undecidabality</vt:lpstr>
      <vt:lpstr>Slide 3</vt:lpstr>
      <vt:lpstr>Slide 4</vt:lpstr>
      <vt:lpstr>Slide 5</vt:lpstr>
      <vt:lpstr>Slide 6</vt:lpstr>
      <vt:lpstr>Hello-world Tester</vt:lpstr>
      <vt:lpstr>Slide 8</vt:lpstr>
      <vt:lpstr>Slide 9</vt:lpstr>
      <vt:lpstr>Slide 10</vt:lpstr>
      <vt:lpstr>Slide 11</vt:lpstr>
      <vt:lpstr>Slide 12</vt:lpstr>
      <vt:lpstr>Slide 13</vt:lpstr>
      <vt:lpstr>Bahasa vs. Persoalan</vt:lpstr>
      <vt:lpstr>Slide 15</vt:lpstr>
      <vt:lpstr>Dua Tipe Mesin Turing</vt:lpstr>
      <vt:lpstr>Slide 17</vt:lpstr>
      <vt:lpstr>Slide 18</vt:lpstr>
      <vt:lpstr>Slide 19</vt:lpstr>
      <vt:lpstr>Slide 20</vt:lpstr>
      <vt:lpstr>Recursive Languages vs. Recursively Enumerable (RE) Languages</vt:lpstr>
      <vt:lpstr>Slide 22</vt:lpstr>
      <vt:lpstr>Slide 23</vt:lpstr>
      <vt:lpstr>Definisi Formal</vt:lpstr>
      <vt:lpstr>Slide 25</vt:lpstr>
      <vt:lpstr>Hubungan Antara Bahasa Rekursif, RE, dan non-RE</vt:lpstr>
      <vt:lpstr>Slide 27</vt:lpstr>
      <vt:lpstr>Slide 28</vt:lpstr>
      <vt:lpstr>Kaidah Tentang Komplemen</vt:lpstr>
      <vt:lpstr>Slide 30</vt:lpstr>
      <vt:lpstr>Undecidable Problems</vt:lpstr>
      <vt:lpstr>Membership Problem</vt:lpstr>
      <vt:lpstr>Slide 33</vt:lpstr>
      <vt:lpstr>Slide 34</vt:lpstr>
      <vt:lpstr>Slide 35</vt:lpstr>
      <vt:lpstr>Halting Problem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Mesin Turing (Bagian 2)</dc:title>
  <dc:creator>AXIOO</dc:creator>
  <cp:lastModifiedBy>AXIOO</cp:lastModifiedBy>
  <cp:revision>333</cp:revision>
  <dcterms:created xsi:type="dcterms:W3CDTF">2014-09-01T00:05:04Z</dcterms:created>
  <dcterms:modified xsi:type="dcterms:W3CDTF">2014-10-05T10:09:18Z</dcterms:modified>
</cp:coreProperties>
</file>