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85" r:id="rId3"/>
    <p:sldId id="286" r:id="rId4"/>
    <p:sldId id="284" r:id="rId5"/>
    <p:sldId id="258" r:id="rId6"/>
    <p:sldId id="266" r:id="rId7"/>
    <p:sldId id="267" r:id="rId8"/>
    <p:sldId id="268" r:id="rId9"/>
    <p:sldId id="269" r:id="rId10"/>
    <p:sldId id="271" r:id="rId11"/>
    <p:sldId id="287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6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337EE-F901-489D-B1DC-B9DCA59B291F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5A4B6-7286-48CD-A0AD-16CB1B80E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15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A4D7-B544-46BA-B598-DD4E6526B57F}" type="datetime1">
              <a:rPr lang="en-US" smtClean="0"/>
              <a:pPr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C49B3-8A7D-4388-BD7D-1496D13EDEE4}" type="datetime1">
              <a:rPr lang="en-US" smtClean="0"/>
              <a:pPr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E8DA-18C7-4A2F-9B60-F93E1D0E31FA}" type="datetime1">
              <a:rPr lang="en-US" smtClean="0"/>
              <a:pPr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08FA-327C-41AD-BE62-5A2B60265FB6}" type="datetime1">
              <a:rPr lang="en-US" smtClean="0"/>
              <a:pPr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5057-4C24-4332-8B9A-FCE8F0F34533}" type="datetime1">
              <a:rPr lang="en-US" smtClean="0"/>
              <a:pPr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FB56-C369-4E5E-96AC-535693BAC7EB}" type="datetime1">
              <a:rPr lang="en-US" smtClean="0"/>
              <a:pPr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9973-3F93-4A5D-81F2-435AE93C69A0}" type="datetime1">
              <a:rPr lang="en-US" smtClean="0"/>
              <a:pPr/>
              <a:t>8/26/2014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2249-7B91-4781-9CAC-131D1C1B622D}" type="datetime1">
              <a:rPr lang="en-US" smtClean="0"/>
              <a:pPr/>
              <a:t>8/26/2014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A674-BB84-41A8-9FB3-161D0B07330A}" type="datetime1">
              <a:rPr lang="en-US" smtClean="0"/>
              <a:pPr/>
              <a:t>8/26/2014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52BA0-2D48-4B2C-9927-E29AEFBA2EB6}" type="datetime1">
              <a:rPr lang="en-US" smtClean="0"/>
              <a:pPr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6FA4-7231-473E-84E8-E663F18416D9}" type="datetime1">
              <a:rPr lang="en-US" smtClean="0"/>
              <a:pPr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B0B82-C99E-4C2E-AE94-C51D9E5DDCE3}" type="datetime1">
              <a:rPr lang="en-US" smtClean="0"/>
              <a:pPr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ubiquity.acm.org/article.cfm?id=188983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omputer_science#cite_note-Denning_cs_discipline-1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Pengantar</a:t>
            </a:r>
            <a:r>
              <a:rPr lang="en-US" b="1" dirty="0" smtClean="0"/>
              <a:t> </a:t>
            </a:r>
            <a:r>
              <a:rPr lang="en-US" b="1" dirty="0" err="1" smtClean="0"/>
              <a:t>Teori</a:t>
            </a:r>
            <a:r>
              <a:rPr lang="en-US" b="1" dirty="0" smtClean="0"/>
              <a:t> </a:t>
            </a:r>
            <a:r>
              <a:rPr lang="en-US" b="1" dirty="0" err="1" smtClean="0"/>
              <a:t>Komputasi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505200"/>
            <a:ext cx="6400800" cy="1295400"/>
          </a:xfrm>
        </p:spPr>
        <p:txBody>
          <a:bodyPr/>
          <a:lstStyle/>
          <a:p>
            <a:endParaRPr lang="en-US" dirty="0"/>
          </a:p>
          <a:p>
            <a:r>
              <a:rPr lang="en-US" dirty="0" err="1" smtClean="0"/>
              <a:t>Oleh</a:t>
            </a:r>
            <a:r>
              <a:rPr lang="en-US" dirty="0" smtClean="0"/>
              <a:t>: </a:t>
            </a:r>
            <a:r>
              <a:rPr lang="en-US" dirty="0" err="1" smtClean="0"/>
              <a:t>Rinaldi</a:t>
            </a:r>
            <a:r>
              <a:rPr lang="en-US" dirty="0" smtClean="0"/>
              <a:t> </a:t>
            </a:r>
            <a:r>
              <a:rPr lang="en-US" dirty="0" err="1" smtClean="0"/>
              <a:t>Munir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0" y="6096000"/>
            <a:ext cx="5923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Program  </a:t>
            </a:r>
            <a:r>
              <a:rPr lang="en-US" sz="2400" b="1" dirty="0" err="1" smtClean="0"/>
              <a:t>Studi</a:t>
            </a:r>
            <a:r>
              <a:rPr lang="en-US" sz="2400" b="1" dirty="0" smtClean="0"/>
              <a:t> Magister </a:t>
            </a:r>
            <a:r>
              <a:rPr lang="en-US" sz="2400" b="1" dirty="0" err="1" smtClean="0"/>
              <a:t>Informatika</a:t>
            </a:r>
            <a:r>
              <a:rPr lang="en-US" sz="2400" b="1" dirty="0" smtClean="0"/>
              <a:t> STEI-ITB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2209800" y="990600"/>
            <a:ext cx="41621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IF5110 </a:t>
            </a:r>
            <a:r>
              <a:rPr lang="en-US" sz="3200" b="1" dirty="0" err="1" smtClean="0">
                <a:solidFill>
                  <a:srgbClr val="FF0000"/>
                </a:solidFill>
              </a:rPr>
              <a:t>Teori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Komputasi</a:t>
            </a:r>
            <a:endParaRPr lang="en-US" sz="3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4008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teori</a:t>
            </a:r>
            <a:r>
              <a:rPr lang="en-US" sz="2400" dirty="0" smtClean="0"/>
              <a:t> </a:t>
            </a:r>
            <a:r>
              <a:rPr lang="en-US" sz="2400" dirty="0" err="1" smtClean="0"/>
              <a:t>kompleksitas</a:t>
            </a:r>
            <a:r>
              <a:rPr lang="en-US" sz="2400" dirty="0" smtClean="0"/>
              <a:t>, </a:t>
            </a:r>
            <a:r>
              <a:rPr lang="en-US" sz="2400" dirty="0" err="1" smtClean="0"/>
              <a:t>teori</a:t>
            </a:r>
            <a:r>
              <a:rPr lang="en-US" sz="2400" dirty="0" smtClean="0"/>
              <a:t> </a:t>
            </a:r>
            <a:r>
              <a:rPr lang="en-US" sz="2400" dirty="0" err="1" smtClean="0"/>
              <a:t>komputabilitas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teori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formal (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dalamnya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teori</a:t>
            </a:r>
            <a:r>
              <a:rPr lang="en-US" sz="2400" dirty="0" smtClean="0"/>
              <a:t> </a:t>
            </a:r>
            <a:r>
              <a:rPr lang="en-US" sz="2400" dirty="0" err="1" smtClean="0"/>
              <a:t>otomata</a:t>
            </a:r>
            <a:r>
              <a:rPr lang="en-US" sz="2400" dirty="0" smtClean="0"/>
              <a:t>):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</a:t>
            </a:r>
            <a:r>
              <a:rPr lang="en-US" sz="2400" dirty="0" err="1" smtClean="0"/>
              <a:t>ilmuawan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pionir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teori</a:t>
            </a:r>
            <a:r>
              <a:rPr lang="en-US" sz="2400" dirty="0" smtClean="0"/>
              <a:t> </a:t>
            </a:r>
            <a:r>
              <a:rPr lang="en-US" sz="2400" dirty="0" err="1" smtClean="0"/>
              <a:t>komputasi</a:t>
            </a:r>
            <a:r>
              <a:rPr lang="en-US" sz="2400" dirty="0" smtClean="0"/>
              <a:t>: </a:t>
            </a:r>
            <a:r>
              <a:rPr lang="en-US" sz="2400" b="1" dirty="0" smtClean="0"/>
              <a:t>Alonzo Church</a:t>
            </a:r>
            <a:r>
              <a:rPr lang="en-US" sz="2400" dirty="0" smtClean="0"/>
              <a:t>, </a:t>
            </a:r>
            <a:r>
              <a:rPr lang="en-US" sz="2400" b="1" dirty="0" smtClean="0"/>
              <a:t>Kurt Gödel</a:t>
            </a:r>
            <a:r>
              <a:rPr lang="en-US" sz="2400" dirty="0" smtClean="0"/>
              <a:t>, </a:t>
            </a:r>
            <a:r>
              <a:rPr lang="en-US" sz="2400" b="1" dirty="0" smtClean="0"/>
              <a:t>Alan Turing</a:t>
            </a:r>
            <a:r>
              <a:rPr lang="en-US" sz="2400" dirty="0" smtClean="0"/>
              <a:t>, </a:t>
            </a:r>
            <a:r>
              <a:rPr lang="en-US" sz="2400" b="1" dirty="0" smtClean="0"/>
              <a:t>Stephen </a:t>
            </a:r>
            <a:r>
              <a:rPr lang="en-US" sz="2400" b="1" dirty="0" err="1" smtClean="0"/>
              <a:t>Kleene</a:t>
            </a:r>
            <a:r>
              <a:rPr lang="en-US" sz="2400" dirty="0" smtClean="0"/>
              <a:t>, </a:t>
            </a:r>
            <a:r>
              <a:rPr lang="en-US" sz="2400" b="1" dirty="0" smtClean="0"/>
              <a:t>John von Neumann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b="1" dirty="0" smtClean="0"/>
              <a:t>Claude Shannon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6626" name="Picture 2" descr="http://upload.wikimedia.org/wikipedia/en/thumb/6/64/Theoretical_computer_science.svg/1200px-Theoretical_computer_science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447800"/>
            <a:ext cx="8515350" cy="35419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26" name="Picture 2" descr="http://upload.wikimedia.org/wikipedia/en/a/a6/Alonzo_Chur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1" y="304800"/>
            <a:ext cx="1904999" cy="2545403"/>
          </a:xfrm>
          <a:prstGeom prst="rect">
            <a:avLst/>
          </a:prstGeom>
          <a:noFill/>
        </p:spPr>
      </p:pic>
      <p:pic>
        <p:nvPicPr>
          <p:cNvPr id="1028" name="Picture 4" descr="http://upload.wikimedia.org/wikipedia/en/4/42/Kurt_g%C3%B6de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304800"/>
            <a:ext cx="2034257" cy="2590800"/>
          </a:xfrm>
          <a:prstGeom prst="rect">
            <a:avLst/>
          </a:prstGeom>
          <a:noFill/>
        </p:spPr>
      </p:pic>
      <p:pic>
        <p:nvPicPr>
          <p:cNvPr id="1030" name="Picture 6" descr="http://upload.wikimedia.org/wikipedia/en/c/c8/Alan_Turing_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304800"/>
            <a:ext cx="2010546" cy="2590800"/>
          </a:xfrm>
          <a:prstGeom prst="rect">
            <a:avLst/>
          </a:prstGeom>
          <a:noFill/>
        </p:spPr>
      </p:pic>
      <p:pic>
        <p:nvPicPr>
          <p:cNvPr id="1032" name="Picture 8" descr="http://upload.wikimedia.org/wikipedia/commons/5/5e/JohnvonNeumann-LosAlamos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2800" y="3657600"/>
            <a:ext cx="2044531" cy="2667000"/>
          </a:xfrm>
          <a:prstGeom prst="rect">
            <a:avLst/>
          </a:prstGeom>
          <a:noFill/>
        </p:spPr>
      </p:pic>
      <p:pic>
        <p:nvPicPr>
          <p:cNvPr id="1034" name="Picture 10" descr="http://math.library.wisc.edu/images/skleene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" y="3657600"/>
            <a:ext cx="1961229" cy="2667000"/>
          </a:xfrm>
          <a:prstGeom prst="rect">
            <a:avLst/>
          </a:prstGeom>
          <a:noFill/>
        </p:spPr>
      </p:pic>
      <p:pic>
        <p:nvPicPr>
          <p:cNvPr id="1036" name="Picture 12" descr="http://history-computer.com/ModernComputer/thinkers/images/shanno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72200" y="3657601"/>
            <a:ext cx="1981200" cy="25908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838200" y="2895600"/>
            <a:ext cx="15576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Alonzo Church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733800" y="2971800"/>
            <a:ext cx="1212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Kurt Gödel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477000" y="2971800"/>
            <a:ext cx="1266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Alan Turing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85800" y="6324600"/>
            <a:ext cx="16774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Stephen </a:t>
            </a:r>
            <a:r>
              <a:rPr lang="en-US" b="1" dirty="0" err="1" smtClean="0"/>
              <a:t>Kleene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352800" y="6488668"/>
            <a:ext cx="2030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John von Neumann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248400" y="6324600"/>
            <a:ext cx="1731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Claude Shannon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OOT: </a:t>
            </a:r>
            <a:r>
              <a:rPr lang="en-US" b="1" i="1" dirty="0" smtClean="0"/>
              <a:t>Computing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sz="2600" i="1" dirty="0" smtClean="0"/>
              <a:t>The ACM Computing Curricula 2005 </a:t>
            </a:r>
            <a:r>
              <a:rPr lang="en-US" sz="2600" dirty="0" err="1" smtClean="0"/>
              <a:t>mendefinisikan</a:t>
            </a:r>
            <a:r>
              <a:rPr lang="en-US" sz="2600" dirty="0" smtClean="0"/>
              <a:t> </a:t>
            </a:r>
            <a:r>
              <a:rPr lang="en-US" sz="2600" i="1" dirty="0" smtClean="0"/>
              <a:t>computing</a:t>
            </a:r>
            <a:r>
              <a:rPr lang="en-US" sz="2600" dirty="0" smtClean="0"/>
              <a:t> </a:t>
            </a:r>
            <a:r>
              <a:rPr lang="en-US" sz="2600" dirty="0" err="1" smtClean="0"/>
              <a:t>sebagai</a:t>
            </a:r>
            <a:r>
              <a:rPr lang="en-US" sz="2600" dirty="0" smtClean="0"/>
              <a:t> </a:t>
            </a:r>
            <a:r>
              <a:rPr lang="en-US" sz="2600" dirty="0" err="1" smtClean="0"/>
              <a:t>berikut</a:t>
            </a:r>
            <a:r>
              <a:rPr lang="en-US" sz="2600" dirty="0" smtClean="0"/>
              <a:t>: </a:t>
            </a:r>
          </a:p>
          <a:p>
            <a:pPr>
              <a:buFontTx/>
              <a:buNone/>
              <a:defRPr/>
            </a:pPr>
            <a:r>
              <a:rPr lang="en-US" sz="2600" dirty="0" smtClean="0"/>
              <a:t>	</a:t>
            </a:r>
            <a:r>
              <a:rPr lang="en-US" sz="2600" dirty="0" smtClean="0">
                <a:solidFill>
                  <a:srgbClr val="FF0000"/>
                </a:solidFill>
              </a:rPr>
              <a:t>“In a general way, we can define computing to mean any goal-oriented activity requiring, benefiting from, or creating computers. </a:t>
            </a:r>
          </a:p>
          <a:p>
            <a:pPr>
              <a:buFontTx/>
              <a:buNone/>
              <a:defRPr/>
            </a:pPr>
            <a:r>
              <a:rPr lang="en-US" sz="2600" dirty="0">
                <a:solidFill>
                  <a:srgbClr val="FF0000"/>
                </a:solidFill>
              </a:rPr>
              <a:t>	</a:t>
            </a:r>
            <a:r>
              <a:rPr lang="en-US" sz="2600" dirty="0" smtClean="0">
                <a:solidFill>
                  <a:srgbClr val="FF0000"/>
                </a:solidFill>
              </a:rPr>
              <a:t>Thus, computing includes </a:t>
            </a:r>
          </a:p>
          <a:p>
            <a:pPr marL="804863" indent="-409575">
              <a:buFont typeface="+mj-lt"/>
              <a:buAutoNum type="arabicParenR"/>
              <a:defRPr/>
            </a:pPr>
            <a:r>
              <a:rPr lang="en-US" sz="2600" dirty="0" smtClean="0">
                <a:solidFill>
                  <a:srgbClr val="FF0000"/>
                </a:solidFill>
              </a:rPr>
              <a:t>designing and building hardware and software systems for a wide range of purposes; </a:t>
            </a:r>
          </a:p>
          <a:p>
            <a:pPr marL="804863" indent="-409575">
              <a:buFont typeface="+mj-lt"/>
              <a:buAutoNum type="arabicParenR"/>
              <a:defRPr/>
            </a:pPr>
            <a:r>
              <a:rPr lang="en-US" sz="2600" dirty="0" smtClean="0">
                <a:solidFill>
                  <a:srgbClr val="FF0000"/>
                </a:solidFill>
              </a:rPr>
              <a:t>processing, structuring, and managing various kinds of information; doing scientific studies using computers;</a:t>
            </a:r>
          </a:p>
          <a:p>
            <a:pPr marL="804863" indent="-409575">
              <a:buFont typeface="+mj-lt"/>
              <a:buAutoNum type="arabicParenR"/>
              <a:defRPr/>
            </a:pPr>
            <a:r>
              <a:rPr lang="en-US" sz="2600" dirty="0" smtClean="0">
                <a:solidFill>
                  <a:srgbClr val="FF0000"/>
                </a:solidFill>
              </a:rPr>
              <a:t>making computer systems behave intelligently; </a:t>
            </a:r>
          </a:p>
          <a:p>
            <a:pPr marL="804863" indent="-409575">
              <a:buFont typeface="+mj-lt"/>
              <a:buAutoNum type="arabicParenR"/>
              <a:defRPr/>
            </a:pPr>
            <a:r>
              <a:rPr lang="en-US" sz="2600" dirty="0" smtClean="0">
                <a:solidFill>
                  <a:srgbClr val="FF0000"/>
                </a:solidFill>
              </a:rPr>
              <a:t>creating and using communications and entertainment media;</a:t>
            </a:r>
          </a:p>
          <a:p>
            <a:pPr marL="804863" indent="-409575">
              <a:buFont typeface="+mj-lt"/>
              <a:buAutoNum type="arabicParenR"/>
              <a:defRPr/>
            </a:pPr>
            <a:r>
              <a:rPr lang="en-US" sz="2600" dirty="0" smtClean="0">
                <a:solidFill>
                  <a:srgbClr val="FF0000"/>
                </a:solidFill>
              </a:rPr>
              <a:t>finding and gathering information relevant to any particular purpose, and so on. </a:t>
            </a:r>
          </a:p>
          <a:p>
            <a:pPr>
              <a:buFontTx/>
              <a:buNone/>
              <a:defRPr/>
            </a:pPr>
            <a:r>
              <a:rPr lang="en-US" sz="2600" dirty="0">
                <a:solidFill>
                  <a:srgbClr val="FF0000"/>
                </a:solidFill>
              </a:rPr>
              <a:t>	</a:t>
            </a:r>
            <a:r>
              <a:rPr lang="en-US" sz="2600" dirty="0" smtClean="0">
                <a:solidFill>
                  <a:srgbClr val="FF0000"/>
                </a:solidFill>
              </a:rPr>
              <a:t>The list is virtually endless, and the possibilities are vast”</a:t>
            </a:r>
            <a:r>
              <a:rPr lang="en-US" sz="2400" dirty="0" smtClean="0"/>
              <a:t>	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3533B1-07B5-40F3-8339-51EF77D0D694}" type="slidenum">
              <a:rPr lang="en-US" smtClean="0">
                <a:latin typeface="Times New Roman" pitchFamily="18" charset="0"/>
              </a:rPr>
              <a:pPr/>
              <a:t>13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Bidang-bidang</a:t>
            </a:r>
            <a:r>
              <a:rPr lang="en-US" dirty="0" smtClean="0"/>
              <a:t> </a:t>
            </a:r>
            <a:r>
              <a:rPr lang="en-US" i="1" dirty="0" smtClean="0"/>
              <a:t>Computing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98463" indent="-398463" eaLnBrk="1" hangingPunct="1">
              <a:defRPr/>
            </a:pPr>
            <a:r>
              <a:rPr lang="en-US" sz="2800" i="1" dirty="0" smtClean="0"/>
              <a:t>ACM Computing Curricula</a:t>
            </a:r>
            <a:r>
              <a:rPr lang="en-US" sz="2800" dirty="0" smtClean="0"/>
              <a:t> 2005, </a:t>
            </a:r>
            <a:r>
              <a:rPr lang="en-US" sz="2800" dirty="0" err="1" smtClean="0"/>
              <a:t>membagi</a:t>
            </a:r>
            <a:r>
              <a:rPr lang="en-US" sz="2800" dirty="0" smtClean="0"/>
              <a:t> </a:t>
            </a:r>
            <a:r>
              <a:rPr lang="en-US" sz="2800" dirty="0" err="1" smtClean="0"/>
              <a:t>bidang</a:t>
            </a:r>
            <a:r>
              <a:rPr lang="en-US" sz="2800" dirty="0" smtClean="0"/>
              <a:t> </a:t>
            </a:r>
            <a:r>
              <a:rPr lang="en-US" sz="2800" i="1" dirty="0" smtClean="0"/>
              <a:t>computing</a:t>
            </a:r>
            <a:r>
              <a:rPr lang="en-US" sz="2800" dirty="0" smtClean="0"/>
              <a:t>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5 </a:t>
            </a:r>
            <a:r>
              <a:rPr lang="en-US" sz="2800" i="1" dirty="0" smtClean="0"/>
              <a:t>domain</a:t>
            </a:r>
            <a:r>
              <a:rPr lang="en-US" sz="2800" dirty="0" smtClean="0"/>
              <a:t>:</a:t>
            </a:r>
          </a:p>
          <a:p>
            <a:pPr marL="349250" indent="-349250" eaLnBrk="1" hangingPunct="1">
              <a:buFontTx/>
              <a:buNone/>
              <a:defRPr/>
            </a:pPr>
            <a:r>
              <a:rPr lang="en-US" sz="2800" dirty="0" smtClean="0"/>
              <a:t>	1</a:t>
            </a:r>
            <a:r>
              <a:rPr lang="en-US" sz="2400" dirty="0" smtClean="0"/>
              <a:t>.  </a:t>
            </a:r>
            <a:r>
              <a:rPr lang="en-US" sz="2400" i="1" dirty="0" smtClean="0"/>
              <a:t>Computer Science</a:t>
            </a:r>
            <a:r>
              <a:rPr lang="en-US" sz="2400" dirty="0" smtClean="0"/>
              <a:t> (CS)</a:t>
            </a:r>
          </a:p>
          <a:p>
            <a:pPr marL="349250" indent="-349250" eaLnBrk="1" hangingPunct="1">
              <a:buFontTx/>
              <a:buNone/>
              <a:defRPr/>
            </a:pPr>
            <a:r>
              <a:rPr lang="en-US" sz="2400" dirty="0" smtClean="0"/>
              <a:t>	2.  </a:t>
            </a:r>
            <a:r>
              <a:rPr lang="en-US" sz="2400" i="1" dirty="0" smtClean="0"/>
              <a:t>Software Engineering</a:t>
            </a:r>
            <a:r>
              <a:rPr lang="en-US" sz="2400" dirty="0" smtClean="0"/>
              <a:t> (SE)</a:t>
            </a:r>
          </a:p>
          <a:p>
            <a:pPr marL="349250" indent="-349250" eaLnBrk="1" hangingPunct="1">
              <a:buFontTx/>
              <a:buNone/>
              <a:defRPr/>
            </a:pPr>
            <a:r>
              <a:rPr lang="en-US" sz="2400" dirty="0" smtClean="0"/>
              <a:t>	3.  </a:t>
            </a:r>
            <a:r>
              <a:rPr lang="en-US" sz="2400" i="1" dirty="0" smtClean="0"/>
              <a:t>Information System</a:t>
            </a:r>
            <a:r>
              <a:rPr lang="en-US" sz="2400" dirty="0" smtClean="0"/>
              <a:t> (IS)</a:t>
            </a:r>
          </a:p>
          <a:p>
            <a:pPr marL="349250" indent="-349250" eaLnBrk="1" hangingPunct="1">
              <a:buFontTx/>
              <a:buNone/>
              <a:defRPr/>
            </a:pPr>
            <a:r>
              <a:rPr lang="en-US" sz="2400" dirty="0" smtClean="0"/>
              <a:t>	4.  </a:t>
            </a:r>
            <a:r>
              <a:rPr lang="en-US" sz="2400" i="1" dirty="0" smtClean="0"/>
              <a:t>Computer Engineering</a:t>
            </a:r>
            <a:r>
              <a:rPr lang="en-US" sz="2400" dirty="0" smtClean="0"/>
              <a:t> (CE)</a:t>
            </a:r>
          </a:p>
          <a:p>
            <a:pPr marL="349250" indent="-349250" eaLnBrk="1" hangingPunct="1">
              <a:buFontTx/>
              <a:buNone/>
              <a:defRPr/>
            </a:pPr>
            <a:r>
              <a:rPr lang="en-US" sz="2400" dirty="0" smtClean="0"/>
              <a:t>	5.  </a:t>
            </a:r>
            <a:r>
              <a:rPr lang="en-US" sz="2400" i="1" dirty="0" smtClean="0"/>
              <a:t>Information Technology</a:t>
            </a:r>
            <a:r>
              <a:rPr lang="en-US" sz="2400" dirty="0" smtClean="0"/>
              <a:t> (IT)</a:t>
            </a:r>
          </a:p>
          <a:p>
            <a:pPr eaLnBrk="1" hangingPunct="1">
              <a:buFontTx/>
              <a:buNone/>
              <a:defRPr/>
            </a:pPr>
            <a:endParaRPr lang="en-US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3B716A-F0C8-4541-98B1-2A0AF95EC512}" type="slidenum">
              <a:rPr lang="en-US" smtClean="0">
                <a:latin typeface="Times New Roman" pitchFamily="18" charset="0"/>
              </a:rPr>
              <a:pPr/>
              <a:t>14</a:t>
            </a:fld>
            <a:endParaRPr lang="en-US" smtClean="0">
              <a:latin typeface="Times New Roman" pitchFamily="18" charset="0"/>
            </a:endParaRPr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762000"/>
            <a:ext cx="6781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5181600"/>
          </a:xfrm>
        </p:spPr>
        <p:txBody>
          <a:bodyPr>
            <a:normAutofit lnSpcReduction="10000"/>
          </a:bodyPr>
          <a:lstStyle/>
          <a:p>
            <a:pPr marL="282575" indent="-282575">
              <a:spcBef>
                <a:spcPct val="0"/>
              </a:spcBef>
            </a:pPr>
            <a:r>
              <a:rPr lang="en-US" sz="2800" b="1" i="1" dirty="0" smtClean="0"/>
              <a:t>Computer engineering </a:t>
            </a:r>
            <a:r>
              <a:rPr lang="en-US" sz="2800" dirty="0" err="1" smtClean="0"/>
              <a:t>fokus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desain</a:t>
            </a:r>
            <a:r>
              <a:rPr lang="en-US" sz="2800" dirty="0" smtClean="0"/>
              <a:t> </a:t>
            </a:r>
            <a:r>
              <a:rPr lang="en-US" sz="2800" dirty="0" err="1" smtClean="0"/>
              <a:t>konstruksi</a:t>
            </a:r>
            <a:r>
              <a:rPr lang="en-US" sz="2800" dirty="0" smtClean="0"/>
              <a:t> </a:t>
            </a:r>
            <a:r>
              <a:rPr lang="en-US" sz="2800" dirty="0" err="1" smtClean="0"/>
              <a:t>komputer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berbasis</a:t>
            </a:r>
            <a:r>
              <a:rPr lang="en-US" sz="2800" dirty="0" smtClean="0"/>
              <a:t> </a:t>
            </a:r>
            <a:r>
              <a:rPr lang="en-US" sz="2800" dirty="0" err="1" smtClean="0"/>
              <a:t>komputer</a:t>
            </a:r>
            <a:r>
              <a:rPr lang="en-US" sz="2800" dirty="0" smtClean="0"/>
              <a:t>. </a:t>
            </a:r>
          </a:p>
          <a:p>
            <a:pPr marL="282575" indent="-282575">
              <a:spcBef>
                <a:spcPct val="0"/>
              </a:spcBef>
            </a:pPr>
            <a:endParaRPr lang="en-US" sz="2800" dirty="0" smtClean="0"/>
          </a:p>
          <a:p>
            <a:pPr marL="282575" indent="-282575">
              <a:spcBef>
                <a:spcPct val="0"/>
              </a:spcBef>
            </a:pPr>
            <a:r>
              <a:rPr lang="en-US" sz="2800" b="1" i="1" dirty="0" smtClean="0"/>
              <a:t>Computer science</a:t>
            </a:r>
            <a:r>
              <a:rPr lang="en-US" sz="2800" i="1" dirty="0" smtClean="0"/>
              <a:t> </a:t>
            </a:r>
            <a:r>
              <a:rPr lang="en-US" sz="2800" dirty="0" err="1" smtClean="0"/>
              <a:t>fokus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kajian</a:t>
            </a:r>
            <a:r>
              <a:rPr lang="en-US" sz="2800" dirty="0" smtClean="0"/>
              <a:t> </a:t>
            </a:r>
            <a:r>
              <a:rPr lang="en-US" sz="2800" dirty="0" err="1" smtClean="0"/>
              <a:t>aspek</a:t>
            </a:r>
            <a:r>
              <a:rPr lang="en-US" sz="2800" dirty="0" smtClean="0"/>
              <a:t> </a:t>
            </a:r>
            <a:r>
              <a:rPr lang="en-US" sz="2800" dirty="0" err="1" smtClean="0"/>
              <a:t>teoritis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algoritmis</a:t>
            </a:r>
            <a:r>
              <a:rPr lang="en-US" sz="2800" dirty="0" smtClean="0"/>
              <a:t> </a:t>
            </a:r>
            <a:r>
              <a:rPr lang="en-US" sz="2800" dirty="0" err="1" smtClean="0"/>
              <a:t>bidang</a:t>
            </a:r>
            <a:r>
              <a:rPr lang="en-US" sz="2800" dirty="0" smtClean="0"/>
              <a:t> </a:t>
            </a:r>
            <a:r>
              <a:rPr lang="en-US" sz="2800" i="1" dirty="0" smtClean="0"/>
              <a:t>computing</a:t>
            </a:r>
            <a:r>
              <a:rPr lang="en-US" sz="2800" dirty="0" smtClean="0"/>
              <a:t> </a:t>
            </a:r>
            <a:r>
              <a:rPr lang="en-US" sz="2800" dirty="0" err="1" smtClean="0"/>
              <a:t>hingga</a:t>
            </a:r>
            <a:r>
              <a:rPr lang="en-US" sz="2800" dirty="0" smtClean="0"/>
              <a:t> </a:t>
            </a:r>
            <a:r>
              <a:rPr lang="en-US" sz="2800" dirty="0" err="1" smtClean="0"/>
              <a:t>aplikasinya</a:t>
            </a:r>
            <a:r>
              <a:rPr lang="en-US" sz="2800" dirty="0" smtClean="0"/>
              <a:t>. </a:t>
            </a:r>
          </a:p>
          <a:p>
            <a:pPr marL="282575" indent="-282575">
              <a:spcBef>
                <a:spcPct val="0"/>
              </a:spcBef>
            </a:pPr>
            <a:endParaRPr lang="en-US" sz="2800" dirty="0" smtClean="0"/>
          </a:p>
          <a:p>
            <a:pPr marL="282575" indent="-282575">
              <a:spcBef>
                <a:spcPct val="0"/>
              </a:spcBef>
            </a:pPr>
            <a:r>
              <a:rPr lang="en-US" sz="2800" b="1" i="1" dirty="0" smtClean="0"/>
              <a:t>Software engineering </a:t>
            </a:r>
            <a:r>
              <a:rPr lang="en-US" sz="2800" dirty="0" err="1" smtClean="0"/>
              <a:t>fokus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pengembangan</a:t>
            </a:r>
            <a:r>
              <a:rPr lang="en-US" sz="2800" dirty="0" smtClean="0"/>
              <a:t> (</a:t>
            </a:r>
            <a:r>
              <a:rPr lang="en-US" sz="2800" dirty="0" err="1" smtClean="0"/>
              <a:t>analisis</a:t>
            </a:r>
            <a:r>
              <a:rPr lang="en-US" sz="2800" dirty="0" smtClean="0"/>
              <a:t>, </a:t>
            </a:r>
            <a:r>
              <a:rPr lang="en-US" sz="2800" dirty="0" err="1" smtClean="0"/>
              <a:t>desain</a:t>
            </a:r>
            <a:r>
              <a:rPr lang="en-US" sz="2800" dirty="0" smtClean="0"/>
              <a:t>, </a:t>
            </a:r>
            <a:r>
              <a:rPr lang="en-US" sz="2800" dirty="0" err="1" smtClean="0"/>
              <a:t>implementasi</a:t>
            </a:r>
            <a:r>
              <a:rPr lang="en-US" sz="2800" dirty="0" smtClean="0"/>
              <a:t>, </a:t>
            </a:r>
            <a:r>
              <a:rPr lang="en-US" sz="2800" i="1" dirty="0" smtClean="0"/>
              <a:t>testing</a:t>
            </a:r>
            <a:r>
              <a:rPr lang="en-US" sz="2800" dirty="0" smtClean="0"/>
              <a:t>), </a:t>
            </a:r>
            <a:r>
              <a:rPr lang="en-US" sz="2800" dirty="0" err="1" smtClean="0"/>
              <a:t>pengoperasian</a:t>
            </a:r>
            <a:r>
              <a:rPr lang="en-US" sz="2800" dirty="0" smtClean="0"/>
              <a:t>, 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pemeliharan</a:t>
            </a:r>
            <a:r>
              <a:rPr lang="en-US" sz="2800" dirty="0" smtClean="0"/>
              <a:t> </a:t>
            </a:r>
            <a:r>
              <a:rPr lang="en-US" sz="2800" dirty="0" err="1" smtClean="0"/>
              <a:t>perangkat</a:t>
            </a:r>
            <a:r>
              <a:rPr lang="en-US" sz="2800" dirty="0" smtClean="0"/>
              <a:t> </a:t>
            </a:r>
            <a:r>
              <a:rPr lang="en-US" sz="2800" dirty="0" err="1" smtClean="0"/>
              <a:t>lunak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sistematis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terukur</a:t>
            </a:r>
            <a:r>
              <a:rPr lang="en-US" sz="2800" dirty="0" smtClean="0"/>
              <a:t>.</a:t>
            </a:r>
          </a:p>
          <a:p>
            <a:pPr marL="282575" indent="-282575">
              <a:spcBef>
                <a:spcPct val="0"/>
              </a:spcBef>
            </a:pPr>
            <a:endParaRPr lang="en-US" sz="2400" dirty="0" smtClean="0"/>
          </a:p>
          <a:p>
            <a:pPr marL="282575" indent="-282575">
              <a:spcBef>
                <a:spcPct val="0"/>
              </a:spcBef>
            </a:pPr>
            <a:endParaRPr lang="en-US" sz="2400" dirty="0" smtClean="0"/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07374B-8308-42F6-B22C-0048F7001C24}" type="slidenum">
              <a:rPr lang="en-US" smtClean="0">
                <a:latin typeface="Times New Roman" pitchFamily="18" charset="0"/>
              </a:rPr>
              <a:pPr/>
              <a:t>15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62000"/>
            <a:ext cx="7772400" cy="5334000"/>
          </a:xfrm>
        </p:spPr>
        <p:txBody>
          <a:bodyPr>
            <a:normAutofit lnSpcReduction="10000"/>
          </a:bodyPr>
          <a:lstStyle/>
          <a:p>
            <a:pPr marL="465138" indent="-465138" algn="just">
              <a:spcBef>
                <a:spcPts val="0"/>
              </a:spcBef>
              <a:defRPr/>
            </a:pPr>
            <a:r>
              <a:rPr lang="en-US" sz="2800" b="1" i="1" dirty="0" smtClean="0"/>
              <a:t>Information systems </a:t>
            </a:r>
            <a:r>
              <a:rPr lang="en-US" sz="2800" dirty="0" err="1" smtClean="0"/>
              <a:t>fokus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pengintegrasian</a:t>
            </a:r>
            <a:r>
              <a:rPr lang="en-US" sz="2800" dirty="0" smtClean="0"/>
              <a:t>  </a:t>
            </a:r>
            <a:r>
              <a:rPr lang="en-US" sz="2800" dirty="0" err="1" smtClean="0"/>
              <a:t>solusi</a:t>
            </a:r>
            <a:r>
              <a:rPr lang="en-US" sz="2800" dirty="0" smtClean="0"/>
              <a:t> </a:t>
            </a:r>
            <a:r>
              <a:rPr lang="en-US" sz="2800" dirty="0" err="1" smtClean="0"/>
              <a:t>teknologi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proses</a:t>
            </a:r>
            <a:r>
              <a:rPr lang="en-US" sz="2800" dirty="0" smtClean="0"/>
              <a:t> </a:t>
            </a:r>
            <a:r>
              <a:rPr lang="en-US" sz="2800" dirty="0" err="1" smtClean="0"/>
              <a:t>bisnis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mempertemukan</a:t>
            </a:r>
            <a:r>
              <a:rPr lang="en-US" sz="2800" dirty="0" smtClean="0"/>
              <a:t> </a:t>
            </a:r>
            <a:r>
              <a:rPr lang="en-US" sz="2800" dirty="0" err="1" smtClean="0"/>
              <a:t>kebutuhan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 </a:t>
            </a:r>
            <a:r>
              <a:rPr lang="en-US" sz="2800" dirty="0" err="1" smtClean="0"/>
              <a:t>bisnis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i="1" dirty="0" smtClean="0"/>
              <a:t>enterprise</a:t>
            </a:r>
            <a:r>
              <a:rPr lang="en-US" sz="2800" dirty="0" smtClean="0"/>
              <a:t>. </a:t>
            </a:r>
          </a:p>
          <a:p>
            <a:pPr marL="465138" indent="-465138" algn="just">
              <a:spcBef>
                <a:spcPts val="0"/>
              </a:spcBef>
              <a:defRPr/>
            </a:pPr>
            <a:endParaRPr lang="en-US" sz="2800" dirty="0" smtClean="0"/>
          </a:p>
          <a:p>
            <a:pPr marL="465138" indent="-465138" algn="just">
              <a:spcBef>
                <a:spcPts val="0"/>
              </a:spcBef>
              <a:defRPr/>
            </a:pPr>
            <a:r>
              <a:rPr lang="en-US" sz="2800" b="1" i="1" dirty="0" smtClean="0"/>
              <a:t>Information technology </a:t>
            </a:r>
            <a:r>
              <a:rPr lang="en-US" sz="2800" dirty="0" err="1" smtClean="0"/>
              <a:t>fokus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penggunaan</a:t>
            </a:r>
            <a:r>
              <a:rPr lang="en-US" sz="2800" dirty="0" smtClean="0"/>
              <a:t> </a:t>
            </a:r>
            <a:r>
              <a:rPr lang="en-US" sz="2800" dirty="0" err="1" smtClean="0"/>
              <a:t>teknologi</a:t>
            </a:r>
            <a:r>
              <a:rPr lang="en-US" sz="2800" dirty="0" smtClean="0"/>
              <a:t> </a:t>
            </a:r>
            <a:r>
              <a:rPr lang="en-US" sz="2800" dirty="0" err="1" smtClean="0"/>
              <a:t>komputer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mempertemukan</a:t>
            </a:r>
            <a:r>
              <a:rPr lang="en-US" sz="2800" dirty="0" smtClean="0"/>
              <a:t>  </a:t>
            </a:r>
            <a:r>
              <a:rPr lang="en-US" sz="2800" dirty="0" err="1" smtClean="0"/>
              <a:t>kebutuhan</a:t>
            </a:r>
            <a:r>
              <a:rPr lang="en-US" sz="2800" dirty="0" smtClean="0"/>
              <a:t> </a:t>
            </a:r>
            <a:r>
              <a:rPr lang="en-US" sz="2800" dirty="0" err="1" smtClean="0"/>
              <a:t>bisnis</a:t>
            </a:r>
            <a:r>
              <a:rPr lang="en-US" sz="2800" dirty="0" smtClean="0"/>
              <a:t>, </a:t>
            </a:r>
            <a:r>
              <a:rPr lang="en-US" sz="2800" dirty="0" err="1" smtClean="0"/>
              <a:t>pemerintahan</a:t>
            </a:r>
            <a:r>
              <a:rPr lang="en-US" sz="2800" dirty="0" smtClean="0"/>
              <a:t>,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, </a:t>
            </a:r>
            <a:r>
              <a:rPr lang="en-US" sz="2800" dirty="0" err="1" smtClean="0"/>
              <a:t>kesehatan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</a:t>
            </a:r>
            <a:r>
              <a:rPr lang="en-US" sz="2800" dirty="0" err="1" smtClean="0"/>
              <a:t>lainnya</a:t>
            </a:r>
            <a:r>
              <a:rPr lang="en-US" sz="2800" dirty="0" smtClean="0"/>
              <a:t>.</a:t>
            </a:r>
          </a:p>
          <a:p>
            <a:pPr marL="465138" indent="-465138" algn="just">
              <a:spcBef>
                <a:spcPts val="0"/>
              </a:spcBef>
              <a:defRPr/>
            </a:pPr>
            <a:endParaRPr lang="en-US" sz="2800" dirty="0" smtClean="0"/>
          </a:p>
          <a:p>
            <a:pPr marL="0" indent="0" algn="ctr">
              <a:spcBef>
                <a:spcPts val="0"/>
              </a:spcBef>
              <a:buFontTx/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When </a:t>
            </a:r>
            <a:r>
              <a:rPr lang="en-US" sz="2000" b="1" dirty="0" smtClean="0">
                <a:solidFill>
                  <a:srgbClr val="FF0000"/>
                </a:solidFill>
              </a:rPr>
              <a:t>Information Systems </a:t>
            </a:r>
            <a:r>
              <a:rPr lang="en-US" sz="2000" dirty="0" smtClean="0">
                <a:solidFill>
                  <a:srgbClr val="FF0000"/>
                </a:solidFill>
              </a:rPr>
              <a:t>focuses on the information aspects of information technology,  </a:t>
            </a:r>
            <a:r>
              <a:rPr lang="en-US" sz="2000" b="1" dirty="0" smtClean="0">
                <a:solidFill>
                  <a:srgbClr val="FF0000"/>
                </a:solidFill>
              </a:rPr>
              <a:t>Information Technology </a:t>
            </a:r>
            <a:r>
              <a:rPr lang="en-US" sz="2000" dirty="0" smtClean="0">
                <a:solidFill>
                  <a:srgbClr val="FF0000"/>
                </a:solidFill>
              </a:rPr>
              <a:t>is the complement of that perspective: its emphasis is on the technology itself more than on the information it conveys.</a:t>
            </a: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68C227-92DE-44AD-8ACB-4850565A5F67}" type="slidenum">
              <a:rPr lang="en-US" smtClean="0">
                <a:latin typeface="Times New Roman" pitchFamily="18" charset="0"/>
              </a:rPr>
              <a:pPr/>
              <a:t>16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4BE87E-8B36-4732-8783-0E89ACF173B5}" type="slidenum">
              <a:rPr lang="en-US" smtClean="0">
                <a:latin typeface="Times New Roman" pitchFamily="18" charset="0"/>
              </a:rPr>
              <a:pPr/>
              <a:t>17</a:t>
            </a:fld>
            <a:endParaRPr lang="en-US" smtClean="0">
              <a:latin typeface="Times New Roman" pitchFamily="18" charset="0"/>
            </a:endParaRP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838200"/>
            <a:ext cx="657225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196C9F-4CB9-4537-A22A-052CD5FFC794}" type="slidenum">
              <a:rPr lang="en-US" smtClean="0">
                <a:latin typeface="Times New Roman" pitchFamily="18" charset="0"/>
              </a:rPr>
              <a:pPr/>
              <a:t>18</a:t>
            </a:fld>
            <a:endParaRPr lang="en-US" smtClean="0">
              <a:latin typeface="Times New Roman" pitchFamily="18" charset="0"/>
            </a:endParaRP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3050" y="828675"/>
            <a:ext cx="6057900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0244D5-8396-4A84-BE3D-D59470E5477E}" type="slidenum">
              <a:rPr lang="en-US" smtClean="0">
                <a:latin typeface="Times New Roman" pitchFamily="18" charset="0"/>
              </a:rPr>
              <a:pPr/>
              <a:t>19</a:t>
            </a:fld>
            <a:endParaRPr lang="en-US" smtClean="0">
              <a:latin typeface="Times New Roman" pitchFamily="18" charset="0"/>
            </a:endParaRP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914400"/>
            <a:ext cx="6042025" cy="522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199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err="1" smtClean="0"/>
              <a:t>Komputasi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 </a:t>
            </a:r>
            <a:r>
              <a:rPr lang="en-US" sz="2800" dirty="0" err="1" smtClean="0">
                <a:sym typeface="Symbol"/>
              </a:rPr>
              <a:t>kalkulasi</a:t>
            </a:r>
            <a:endParaRPr lang="en-US" sz="2800" dirty="0" smtClean="0">
              <a:sym typeface="Symbol"/>
            </a:endParaRPr>
          </a:p>
          <a:p>
            <a:endParaRPr lang="en-US" sz="2800" dirty="0" smtClean="0">
              <a:sym typeface="Symbol"/>
            </a:endParaRPr>
          </a:p>
          <a:p>
            <a:r>
              <a:rPr lang="en-US" sz="2800" dirty="0" err="1" smtClean="0">
                <a:sym typeface="Symbol"/>
              </a:rPr>
              <a:t>Kalkulasi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adalah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proses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mentransformasikan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satu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atau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lebih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input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menjadi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luaran</a:t>
            </a:r>
            <a:r>
              <a:rPr lang="en-US" sz="2800" dirty="0" smtClean="0">
                <a:sym typeface="Symbol"/>
              </a:rPr>
              <a:t> (</a:t>
            </a:r>
            <a:r>
              <a:rPr lang="en-US" sz="2800" i="1" dirty="0" smtClean="0">
                <a:sym typeface="Symbol"/>
              </a:rPr>
              <a:t>output</a:t>
            </a:r>
            <a:r>
              <a:rPr lang="en-US" sz="2800" dirty="0" smtClean="0">
                <a:sym typeface="Symbol"/>
              </a:rPr>
              <a:t>).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Contoh</a:t>
            </a:r>
            <a:r>
              <a:rPr lang="en-US" sz="2400" dirty="0" smtClean="0"/>
              <a:t>:  </a:t>
            </a:r>
            <a:r>
              <a:rPr lang="en-US" sz="2400" dirty="0" err="1" smtClean="0"/>
              <a:t>Kalikan</a:t>
            </a:r>
            <a:r>
              <a:rPr lang="en-US" sz="2400" dirty="0" smtClean="0"/>
              <a:t> 20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5, </a:t>
            </a:r>
            <a:r>
              <a:rPr lang="en-US" sz="2400" dirty="0" err="1" smtClean="0"/>
              <a:t>hasilnya</a:t>
            </a:r>
            <a:r>
              <a:rPr lang="en-US" sz="2400" dirty="0" smtClean="0"/>
              <a:t> </a:t>
            </a:r>
            <a:r>
              <a:rPr lang="en-US" sz="2400" dirty="0" smtClean="0"/>
              <a:t>100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r>
              <a:rPr lang="en-US" sz="2800" dirty="0" err="1" smtClean="0"/>
              <a:t>Kalkulasi</a:t>
            </a:r>
            <a:r>
              <a:rPr lang="en-US" sz="2800" dirty="0" smtClean="0"/>
              <a:t> </a:t>
            </a:r>
            <a:r>
              <a:rPr lang="en-US" sz="2800" dirty="0" err="1" smtClean="0"/>
              <a:t>melibatkan</a:t>
            </a:r>
            <a:r>
              <a:rPr lang="en-US" sz="2800" dirty="0" smtClean="0"/>
              <a:t> </a:t>
            </a:r>
            <a:r>
              <a:rPr lang="en-US" sz="2800" dirty="0" err="1" smtClean="0"/>
              <a:t>angka-angka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kata-kata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menyatakan</a:t>
            </a:r>
            <a:r>
              <a:rPr lang="en-US" sz="2800" dirty="0" smtClean="0"/>
              <a:t> </a:t>
            </a:r>
            <a:r>
              <a:rPr lang="en-US" sz="2800" dirty="0" err="1" smtClean="0"/>
              <a:t>proses</a:t>
            </a:r>
            <a:r>
              <a:rPr lang="en-US" sz="2800" dirty="0" smtClean="0"/>
              <a:t> </a:t>
            </a:r>
            <a:r>
              <a:rPr lang="en-US" sz="2800" dirty="0" err="1" smtClean="0"/>
              <a:t>sederhana</a:t>
            </a:r>
            <a:r>
              <a:rPr lang="en-US" sz="2800" dirty="0" smtClean="0"/>
              <a:t>, </a:t>
            </a:r>
            <a:r>
              <a:rPr lang="en-US" sz="2800" dirty="0" err="1" smtClean="0"/>
              <a:t>sedangkan</a:t>
            </a:r>
            <a:r>
              <a:rPr lang="en-US" sz="2800" dirty="0" smtClean="0"/>
              <a:t> </a:t>
            </a:r>
            <a:r>
              <a:rPr lang="en-US" sz="2800" dirty="0" err="1" smtClean="0"/>
              <a:t>komputasi</a:t>
            </a:r>
            <a:r>
              <a:rPr lang="en-US" sz="2800" dirty="0" smtClean="0"/>
              <a:t>  </a:t>
            </a:r>
            <a:r>
              <a:rPr lang="en-US" sz="2800" dirty="0" err="1" smtClean="0"/>
              <a:t>menggunakan</a:t>
            </a:r>
            <a:r>
              <a:rPr lang="en-US" sz="2800" dirty="0" smtClean="0"/>
              <a:t> </a:t>
            </a:r>
            <a:r>
              <a:rPr lang="en-US" sz="2800" i="1" dirty="0" smtClean="0"/>
              <a:t>rule</a:t>
            </a:r>
            <a:r>
              <a:rPr lang="en-US" sz="2800" dirty="0" smtClean="0"/>
              <a:t>, </a:t>
            </a:r>
            <a:r>
              <a:rPr lang="en-US" sz="2800" dirty="0" err="1" smtClean="0"/>
              <a:t>bahkan</a:t>
            </a:r>
            <a:r>
              <a:rPr lang="en-US" sz="2800" dirty="0" smtClean="0"/>
              <a:t> </a:t>
            </a:r>
            <a:r>
              <a:rPr lang="en-US" sz="2800" dirty="0" err="1" smtClean="0"/>
              <a:t>bisa</a:t>
            </a:r>
            <a:r>
              <a:rPr lang="en-US" sz="2800" dirty="0" smtClean="0"/>
              <a:t> </a:t>
            </a:r>
            <a:r>
              <a:rPr lang="en-US" sz="2800" dirty="0" err="1" smtClean="0"/>
              <a:t>tanpa</a:t>
            </a:r>
            <a:r>
              <a:rPr lang="en-US" sz="2800" dirty="0" smtClean="0"/>
              <a:t> </a:t>
            </a:r>
            <a:r>
              <a:rPr lang="en-US" sz="2800" dirty="0" err="1" smtClean="0"/>
              <a:t>angka-angka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Kalkulasi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prasyarat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komputasi</a:t>
            </a:r>
            <a:r>
              <a:rPr lang="en-US" sz="2800" dirty="0" smtClean="0"/>
              <a:t>.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Komputasi</a:t>
            </a:r>
            <a:r>
              <a:rPr lang="en-US" b="1" dirty="0" smtClean="0"/>
              <a:t> </a:t>
            </a:r>
            <a:r>
              <a:rPr lang="en-US" b="1" dirty="0" err="1" smtClean="0"/>
              <a:t>vs</a:t>
            </a:r>
            <a:r>
              <a:rPr lang="en-US" b="1" dirty="0" smtClean="0"/>
              <a:t> </a:t>
            </a:r>
            <a:r>
              <a:rPr lang="en-US" b="1" dirty="0" err="1" smtClean="0"/>
              <a:t>Kalkulasi</a:t>
            </a:r>
            <a:endParaRPr lang="en-US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D1FE8E-8CB1-4E55-9C4E-47E21EA112FA}" type="slidenum">
              <a:rPr lang="en-US" smtClean="0">
                <a:latin typeface="Times New Roman" pitchFamily="18" charset="0"/>
              </a:rPr>
              <a:pPr/>
              <a:t>20</a:t>
            </a:fld>
            <a:endParaRPr lang="en-US" smtClean="0">
              <a:latin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8075" y="609600"/>
            <a:ext cx="6691313" cy="581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FD0BAF-F597-49AD-9D98-2171F1C484F8}" type="slidenum">
              <a:rPr lang="en-US" smtClean="0">
                <a:latin typeface="Times New Roman" pitchFamily="18" charset="0"/>
              </a:rPr>
              <a:pPr/>
              <a:t>21</a:t>
            </a:fld>
            <a:endParaRPr lang="en-US" smtClean="0">
              <a:latin typeface="Times New Roman" pitchFamily="18" charset="0"/>
            </a:endParaRP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838200"/>
            <a:ext cx="637381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441C0D-7AB7-4014-BC2F-3104E5391A46}" type="slidenum">
              <a:rPr lang="en-US" smtClean="0">
                <a:latin typeface="Times New Roman" pitchFamily="18" charset="0"/>
              </a:rPr>
              <a:pPr/>
              <a:t>22</a:t>
            </a:fld>
            <a:endParaRPr lang="en-US" smtClean="0">
              <a:latin typeface="Times New Roman" pitchFamily="18" charset="0"/>
            </a:endParaRP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914400"/>
            <a:ext cx="6567488" cy="564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>
            <a:normAutofit fontScale="62500" lnSpcReduction="20000"/>
          </a:bodyPr>
          <a:lstStyle/>
          <a:p>
            <a:endParaRPr lang="en-US" i="1" dirty="0" smtClean="0"/>
          </a:p>
          <a:p>
            <a:r>
              <a:rPr lang="en-US" sz="3800" i="1" dirty="0" smtClean="0"/>
              <a:t>A computation is a sequence of simple, well-defined steps that lead to the solution of a problem. The problem itself must be defined exactly and unambiguously, and each step in the computation that solves the problem must be described in very specific terms. </a:t>
            </a:r>
            <a:r>
              <a:rPr lang="en-US" sz="3800" dirty="0" smtClean="0"/>
              <a:t>(John S. </a:t>
            </a:r>
            <a:r>
              <a:rPr lang="en-US" sz="3800" dirty="0" err="1" smtClean="0"/>
              <a:t>Conery</a:t>
            </a:r>
            <a:r>
              <a:rPr lang="en-US" sz="3800" dirty="0" smtClean="0"/>
              <a:t>, 2010)</a:t>
            </a:r>
          </a:p>
          <a:p>
            <a:endParaRPr lang="en-US" sz="3800" dirty="0" smtClean="0"/>
          </a:p>
          <a:p>
            <a:r>
              <a:rPr lang="en-US" sz="3800" dirty="0" smtClean="0"/>
              <a:t>The keys to this definition, of course, are "problem" and "step." A more formal definition is that a problem, and its solution, must be encoded in the form of </a:t>
            </a:r>
            <a:r>
              <a:rPr lang="en-US" sz="3800" i="1" dirty="0" smtClean="0"/>
              <a:t>symbols</a:t>
            </a:r>
            <a:r>
              <a:rPr lang="en-US" sz="3800" dirty="0" smtClean="0"/>
              <a:t>; a step is a </a:t>
            </a:r>
            <a:r>
              <a:rPr lang="en-US" sz="3800" i="1" dirty="0" smtClean="0"/>
              <a:t>symbol manipulation</a:t>
            </a:r>
            <a:r>
              <a:rPr lang="en-US" sz="3800" dirty="0" smtClean="0"/>
              <a:t> that transforms one set of symbols into a new set of symbols. </a:t>
            </a:r>
          </a:p>
          <a:p>
            <a:pPr>
              <a:buNone/>
            </a:pPr>
            <a:r>
              <a:rPr lang="en-US" sz="3800" dirty="0" smtClean="0"/>
              <a:t>    </a:t>
            </a:r>
          </a:p>
          <a:p>
            <a:pPr>
              <a:buNone/>
            </a:pPr>
            <a:r>
              <a:rPr lang="en-US" sz="3800" dirty="0" smtClean="0"/>
              <a:t>(</a:t>
            </a:r>
            <a:r>
              <a:rPr lang="en-US" sz="3800" dirty="0" err="1" smtClean="0"/>
              <a:t>Sumber</a:t>
            </a:r>
            <a:r>
              <a:rPr lang="en-US" sz="3800" dirty="0" smtClean="0"/>
              <a:t>: </a:t>
            </a:r>
            <a:r>
              <a:rPr lang="en-US" sz="3800" dirty="0" smtClean="0">
                <a:hlinkClick r:id="rId2"/>
              </a:rPr>
              <a:t>http://ubiquity.acm.org/article.cfm?id=1889839</a:t>
            </a:r>
            <a:r>
              <a:rPr lang="en-US" sz="3800" dirty="0" smtClean="0"/>
              <a:t> )</a:t>
            </a:r>
          </a:p>
          <a:p>
            <a:endParaRPr lang="en-US" sz="3800" dirty="0" smtClean="0"/>
          </a:p>
          <a:p>
            <a:r>
              <a:rPr lang="en-US" sz="3800" dirty="0" err="1" smtClean="0"/>
              <a:t>Dengan</a:t>
            </a:r>
            <a:r>
              <a:rPr lang="en-US" sz="3800" dirty="0" smtClean="0"/>
              <a:t> </a:t>
            </a:r>
            <a:r>
              <a:rPr lang="en-US" sz="3800" dirty="0" err="1" smtClean="0"/>
              <a:t>kata</a:t>
            </a:r>
            <a:r>
              <a:rPr lang="en-US" sz="3800" dirty="0" smtClean="0"/>
              <a:t> lain, </a:t>
            </a:r>
            <a:r>
              <a:rPr lang="en-US" sz="3800" dirty="0" err="1" smtClean="0"/>
              <a:t>algoritma</a:t>
            </a:r>
            <a:r>
              <a:rPr lang="en-US" sz="3800" dirty="0" smtClean="0"/>
              <a:t> </a:t>
            </a:r>
            <a:r>
              <a:rPr lang="en-US" sz="3800" dirty="0" err="1" smtClean="0"/>
              <a:t>merepresentasikan</a:t>
            </a:r>
            <a:r>
              <a:rPr lang="en-US" sz="3800" dirty="0" smtClean="0"/>
              <a:t> </a:t>
            </a:r>
            <a:r>
              <a:rPr lang="en-US" sz="3800" dirty="0" err="1" smtClean="0"/>
              <a:t>suatu</a:t>
            </a:r>
            <a:r>
              <a:rPr lang="en-US" sz="3800" dirty="0" smtClean="0"/>
              <a:t> </a:t>
            </a:r>
            <a:r>
              <a:rPr lang="en-US" sz="3800" dirty="0" err="1" smtClean="0"/>
              <a:t>komputasi</a:t>
            </a:r>
            <a:r>
              <a:rPr lang="en-US" sz="3800" dirty="0" smtClean="0"/>
              <a:t>.</a:t>
            </a:r>
            <a:endParaRPr lang="en-US" sz="3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229600" cy="6248400"/>
          </a:xfrm>
        </p:spPr>
        <p:txBody>
          <a:bodyPr/>
          <a:lstStyle/>
          <a:p>
            <a:r>
              <a:rPr lang="en-US" sz="2400" b="1" dirty="0" err="1" smtClean="0"/>
              <a:t>Teori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komputasi</a:t>
            </a:r>
            <a:r>
              <a:rPr lang="en-US" sz="2400" b="1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theory of computation</a:t>
            </a:r>
            <a:r>
              <a:rPr lang="en-US" sz="2400" dirty="0" smtClean="0"/>
              <a:t>)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cabang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komputer</a:t>
            </a:r>
            <a:r>
              <a:rPr lang="en-US" sz="2400" dirty="0" smtClean="0"/>
              <a:t> </a:t>
            </a:r>
            <a:r>
              <a:rPr lang="en-US" sz="2400" dirty="0" err="1" smtClean="0"/>
              <a:t>teoritis</a:t>
            </a:r>
            <a:r>
              <a:rPr lang="en-US" sz="2400" dirty="0" smtClean="0"/>
              <a:t> (</a:t>
            </a:r>
            <a:r>
              <a:rPr lang="en-US" sz="2400" i="1" dirty="0" err="1" smtClean="0"/>
              <a:t>theoritical</a:t>
            </a:r>
            <a:r>
              <a:rPr lang="en-US" sz="2400" dirty="0" smtClean="0"/>
              <a:t> </a:t>
            </a:r>
            <a:r>
              <a:rPr lang="en-US" sz="2400" i="1" dirty="0" smtClean="0"/>
              <a:t>computer science</a:t>
            </a:r>
            <a:r>
              <a:rPr lang="en-US" sz="2400" dirty="0" smtClean="0"/>
              <a:t>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1295400"/>
            <a:ext cx="54194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  </a:t>
            </a:r>
            <a:r>
              <a:rPr lang="en-US" sz="2400" dirty="0" smtClean="0"/>
              <a:t>Area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Komputer</a:t>
            </a:r>
            <a:r>
              <a:rPr lang="en-US" sz="2400" dirty="0" smtClean="0"/>
              <a:t> (</a:t>
            </a:r>
            <a:r>
              <a:rPr lang="en-US" sz="2400" i="1" dirty="0" smtClean="0"/>
              <a:t>Computer Science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838200" y="1828800"/>
            <a:ext cx="4572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200" b="1" dirty="0" smtClean="0"/>
              <a:t>1.    Theoretical computer science </a:t>
            </a:r>
          </a:p>
          <a:p>
            <a:pPr marL="690563" lvl="1" indent="-233363">
              <a:buFont typeface="Courier New" pitchFamily="49" charset="0"/>
              <a:buChar char="o"/>
            </a:pPr>
            <a:r>
              <a:rPr lang="en-US" sz="2200" dirty="0" smtClean="0">
                <a:solidFill>
                  <a:srgbClr val="FF0000"/>
                </a:solidFill>
              </a:rPr>
              <a:t>Theory of computation</a:t>
            </a:r>
          </a:p>
          <a:p>
            <a:pPr marL="690563" lvl="1" indent="-233363">
              <a:buFont typeface="Courier New" pitchFamily="49" charset="0"/>
              <a:buChar char="o"/>
            </a:pPr>
            <a:r>
              <a:rPr lang="en-US" sz="2200" dirty="0" smtClean="0"/>
              <a:t>Information and coding theory</a:t>
            </a:r>
          </a:p>
          <a:p>
            <a:pPr marL="690563" lvl="1" indent="-233363">
              <a:buFont typeface="Courier New" pitchFamily="49" charset="0"/>
              <a:buChar char="o"/>
            </a:pPr>
            <a:r>
              <a:rPr lang="en-US" sz="2200" dirty="0" smtClean="0"/>
              <a:t>Algorithms and data structures</a:t>
            </a:r>
          </a:p>
          <a:p>
            <a:pPr marL="690563" lvl="1" indent="-233363">
              <a:buFont typeface="Courier New" pitchFamily="49" charset="0"/>
              <a:buChar char="o"/>
            </a:pPr>
            <a:r>
              <a:rPr lang="en-US" sz="2200" dirty="0" smtClean="0"/>
              <a:t>Programming language theory</a:t>
            </a:r>
          </a:p>
          <a:p>
            <a:pPr marL="690563" lvl="1" indent="-233363">
              <a:buFont typeface="Courier New" pitchFamily="49" charset="0"/>
              <a:buChar char="o"/>
            </a:pPr>
            <a:r>
              <a:rPr lang="en-US" sz="2200" dirty="0" smtClean="0"/>
              <a:t>Formal methods</a:t>
            </a:r>
          </a:p>
        </p:txBody>
      </p:sp>
      <p:sp>
        <p:nvSpPr>
          <p:cNvPr id="7" name="Rectangle 6"/>
          <p:cNvSpPr/>
          <p:nvPr/>
        </p:nvSpPr>
        <p:spPr>
          <a:xfrm>
            <a:off x="838200" y="4057233"/>
            <a:ext cx="4572000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200" b="1" dirty="0" smtClean="0"/>
              <a:t>2.    Applied computer science </a:t>
            </a:r>
          </a:p>
          <a:p>
            <a:pPr marL="690563" lvl="1" indent="-233363">
              <a:buFont typeface="Courier New" pitchFamily="49" charset="0"/>
              <a:buChar char="o"/>
            </a:pPr>
            <a:r>
              <a:rPr lang="en-US" sz="2200" dirty="0" smtClean="0"/>
              <a:t>Artificial intelligence</a:t>
            </a:r>
          </a:p>
          <a:p>
            <a:pPr marL="690563" lvl="1" indent="-233363">
              <a:buFont typeface="Courier New" pitchFamily="49" charset="0"/>
              <a:buChar char="o"/>
            </a:pPr>
            <a:r>
              <a:rPr lang="en-US" sz="2200" dirty="0" smtClean="0"/>
              <a:t>Computer architecture and engineering</a:t>
            </a:r>
          </a:p>
          <a:p>
            <a:pPr marL="690563" lvl="1" indent="-233363">
              <a:buFont typeface="Courier New" pitchFamily="49" charset="0"/>
              <a:buChar char="o"/>
            </a:pPr>
            <a:r>
              <a:rPr lang="en-US" sz="2200" dirty="0" smtClean="0"/>
              <a:t>Computer Performance Analysis</a:t>
            </a:r>
          </a:p>
          <a:p>
            <a:pPr marL="690563" lvl="1" indent="-233363">
              <a:buFont typeface="Courier New" pitchFamily="49" charset="0"/>
              <a:buChar char="o"/>
            </a:pPr>
            <a:r>
              <a:rPr lang="en-US" sz="2200" dirty="0" smtClean="0"/>
              <a:t>Computer graphics and vis. </a:t>
            </a:r>
          </a:p>
          <a:p>
            <a:pPr marL="690563" lvl="1" indent="-233363">
              <a:buFont typeface="Courier New" pitchFamily="49" charset="0"/>
              <a:buChar char="o"/>
            </a:pPr>
            <a:r>
              <a:rPr lang="en-US" sz="2200" dirty="0" smtClean="0"/>
              <a:t>Computational science</a:t>
            </a:r>
          </a:p>
          <a:p>
            <a:pPr marL="690563" lvl="1" indent="-233363">
              <a:buFont typeface="Courier New" pitchFamily="49" charset="0"/>
              <a:buChar char="o"/>
            </a:pPr>
            <a:r>
              <a:rPr lang="en-US" sz="2200" dirty="0" smtClean="0"/>
              <a:t>Computer networks</a:t>
            </a:r>
          </a:p>
        </p:txBody>
      </p:sp>
      <p:sp>
        <p:nvSpPr>
          <p:cNvPr id="8" name="Rectangle 7"/>
          <p:cNvSpPr/>
          <p:nvPr/>
        </p:nvSpPr>
        <p:spPr>
          <a:xfrm>
            <a:off x="5029200" y="3962401"/>
            <a:ext cx="3810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0900" lvl="1" indent="-393700">
              <a:buFont typeface="Courier New" pitchFamily="49" charset="0"/>
              <a:buChar char="o"/>
            </a:pPr>
            <a:r>
              <a:rPr lang="en-US" sz="2200" dirty="0" smtClean="0"/>
              <a:t>Concurrent, parallel and distributed systems</a:t>
            </a:r>
          </a:p>
          <a:p>
            <a:pPr marL="850900" lvl="1" indent="-393700">
              <a:buFont typeface="Courier New" pitchFamily="49" charset="0"/>
              <a:buChar char="o"/>
            </a:pPr>
            <a:r>
              <a:rPr lang="en-US" sz="2200" dirty="0" smtClean="0"/>
              <a:t>Databases</a:t>
            </a:r>
          </a:p>
          <a:p>
            <a:pPr marL="850900" lvl="1" indent="-393700">
              <a:buFont typeface="Courier New" pitchFamily="49" charset="0"/>
              <a:buChar char="o"/>
            </a:pPr>
            <a:r>
              <a:rPr lang="en-US" sz="2200" dirty="0" smtClean="0"/>
              <a:t>Health informatics</a:t>
            </a:r>
          </a:p>
          <a:p>
            <a:pPr marL="850900" lvl="1" indent="-393700">
              <a:buFont typeface="Courier New" pitchFamily="49" charset="0"/>
              <a:buChar char="o"/>
            </a:pPr>
            <a:r>
              <a:rPr lang="en-US" sz="2200" dirty="0" smtClean="0"/>
              <a:t>Information science</a:t>
            </a:r>
          </a:p>
          <a:p>
            <a:pPr marL="850900" lvl="1" indent="-393700">
              <a:buFont typeface="Courier New" pitchFamily="49" charset="0"/>
              <a:buChar char="o"/>
            </a:pPr>
            <a:r>
              <a:rPr lang="en-US" sz="2200" dirty="0" smtClean="0"/>
              <a:t>Software engineering</a:t>
            </a:r>
          </a:p>
          <a:p>
            <a:pPr marL="850900" lvl="1" indent="-393700">
              <a:buFont typeface="Courier New" pitchFamily="49" charset="0"/>
              <a:buChar char="o"/>
            </a:pPr>
            <a:r>
              <a:rPr lang="en-US" sz="2200" dirty="0" smtClean="0"/>
              <a:t>Computer security and cryptography</a:t>
            </a:r>
          </a:p>
          <a:p>
            <a:pPr marL="850900" lvl="1" indent="-393700">
              <a:buFont typeface="Courier New" pitchFamily="49" charset="0"/>
              <a:buChar char="o"/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dirty="0" err="1" smtClean="0"/>
              <a:t>Teori</a:t>
            </a:r>
            <a:r>
              <a:rPr lang="en-US" sz="2400" dirty="0" smtClean="0"/>
              <a:t> </a:t>
            </a:r>
            <a:r>
              <a:rPr lang="en-US" sz="2400" dirty="0" err="1" smtClean="0"/>
              <a:t>komputasi</a:t>
            </a:r>
            <a:r>
              <a:rPr lang="en-US" sz="2400" dirty="0" smtClean="0"/>
              <a:t> </a:t>
            </a:r>
            <a:r>
              <a:rPr lang="en-US" sz="2400" dirty="0" err="1" smtClean="0"/>
              <a:t>berkaitan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studi</a:t>
            </a:r>
            <a:r>
              <a:rPr lang="en-US" sz="2400" dirty="0" smtClean="0"/>
              <a:t> </a:t>
            </a:r>
            <a:r>
              <a:rPr lang="en-US" sz="2400" dirty="0" err="1" smtClean="0"/>
              <a:t>bagaimana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(</a:t>
            </a:r>
            <a:r>
              <a:rPr lang="en-US" sz="2400" i="1" dirty="0" smtClean="0"/>
              <a:t>problem</a:t>
            </a:r>
            <a:r>
              <a:rPr lang="en-US" sz="2400" dirty="0" smtClean="0"/>
              <a:t>)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diselesaikan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model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Model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dinamakan</a:t>
            </a:r>
            <a:r>
              <a:rPr lang="en-US" sz="2400" dirty="0" smtClean="0"/>
              <a:t> </a:t>
            </a:r>
            <a:r>
              <a:rPr lang="en-US" sz="2400" b="1" dirty="0" smtClean="0"/>
              <a:t>model </a:t>
            </a:r>
            <a:r>
              <a:rPr lang="en-US" sz="2400" b="1" dirty="0" err="1" smtClean="0"/>
              <a:t>komputasi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dibahas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selanjutnya</a:t>
            </a:r>
            <a:r>
              <a:rPr lang="en-US" sz="2400" dirty="0" smtClean="0"/>
              <a:t>)</a:t>
            </a:r>
          </a:p>
          <a:p>
            <a:endParaRPr lang="en-US" sz="2400" dirty="0"/>
          </a:p>
          <a:p>
            <a:r>
              <a:rPr lang="en-US" sz="2400" dirty="0" err="1" smtClean="0"/>
              <a:t>Teori</a:t>
            </a:r>
            <a:r>
              <a:rPr lang="en-US" sz="2400" dirty="0" smtClean="0"/>
              <a:t> </a:t>
            </a:r>
            <a:r>
              <a:rPr lang="en-US" sz="2400" dirty="0" err="1" smtClean="0"/>
              <a:t>komputasi</a:t>
            </a:r>
            <a:r>
              <a:rPr lang="en-US" sz="2400" dirty="0" smtClean="0"/>
              <a:t> </a:t>
            </a:r>
            <a:r>
              <a:rPr lang="en-US" sz="2400" dirty="0" err="1" smtClean="0"/>
              <a:t>dibagi</a:t>
            </a:r>
            <a:r>
              <a:rPr lang="en-US" sz="2400" dirty="0" smtClean="0"/>
              <a:t> </a:t>
            </a:r>
            <a:r>
              <a:rPr lang="en-US" sz="2400" dirty="0" err="1" smtClean="0"/>
              <a:t>lagi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3 ranting: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1. </a:t>
            </a:r>
            <a:r>
              <a:rPr lang="en-US" sz="2400" dirty="0" err="1" smtClean="0"/>
              <a:t>Teori</a:t>
            </a:r>
            <a:r>
              <a:rPr lang="en-US" sz="2400" dirty="0" smtClean="0"/>
              <a:t> </a:t>
            </a:r>
            <a:r>
              <a:rPr lang="en-US" sz="2400" dirty="0" err="1" smtClean="0"/>
              <a:t>otomata</a:t>
            </a:r>
            <a:r>
              <a:rPr lang="en-US" sz="2400" dirty="0" smtClean="0"/>
              <a:t> (</a:t>
            </a:r>
            <a:r>
              <a:rPr lang="en-US" sz="2400" i="1" dirty="0" smtClean="0"/>
              <a:t>automata theory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2. </a:t>
            </a:r>
            <a:r>
              <a:rPr lang="en-US" sz="2400" dirty="0" err="1" smtClean="0"/>
              <a:t>Teori</a:t>
            </a:r>
            <a:r>
              <a:rPr lang="en-US" sz="2400" dirty="0" smtClean="0"/>
              <a:t> </a:t>
            </a:r>
            <a:r>
              <a:rPr lang="en-US" sz="2400" dirty="0" err="1" smtClean="0"/>
              <a:t>komputabilitas</a:t>
            </a:r>
            <a:r>
              <a:rPr lang="en-US" sz="2400" dirty="0" smtClean="0"/>
              <a:t> (</a:t>
            </a:r>
            <a:r>
              <a:rPr lang="en-US" sz="2400" i="1" dirty="0" smtClean="0"/>
              <a:t>computability theory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3. </a:t>
            </a:r>
            <a:r>
              <a:rPr lang="en-US" sz="2400" dirty="0" err="1" smtClean="0"/>
              <a:t>Teori</a:t>
            </a:r>
            <a:r>
              <a:rPr lang="en-US" sz="2400" dirty="0" smtClean="0"/>
              <a:t> </a:t>
            </a:r>
            <a:r>
              <a:rPr lang="en-US" sz="2400" dirty="0" err="1" smtClean="0"/>
              <a:t>kompleksitas</a:t>
            </a:r>
            <a:r>
              <a:rPr lang="en-US" sz="2400" dirty="0" smtClean="0"/>
              <a:t> (</a:t>
            </a:r>
            <a:r>
              <a:rPr lang="en-US" sz="2400" i="1" dirty="0" smtClean="0"/>
              <a:t>computational</a:t>
            </a:r>
            <a:r>
              <a:rPr lang="en-US" sz="2400" dirty="0" smtClean="0"/>
              <a:t> </a:t>
            </a:r>
            <a:r>
              <a:rPr lang="en-US" sz="2400" i="1" dirty="0" smtClean="0"/>
              <a:t>complexity theory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pic>
        <p:nvPicPr>
          <p:cNvPr id="10242" name="Picture 2" descr="DFAexample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4267200"/>
            <a:ext cx="914400" cy="542926"/>
          </a:xfrm>
          <a:prstGeom prst="rect">
            <a:avLst/>
          </a:prstGeom>
          <a:noFill/>
        </p:spPr>
      </p:pic>
      <p:pic>
        <p:nvPicPr>
          <p:cNvPr id="10244" name="Picture 4" descr="Wang til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4800600"/>
            <a:ext cx="1207008" cy="31432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7924800" y="5181600"/>
            <a:ext cx="9653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 = NP</a:t>
            </a:r>
            <a:r>
              <a:rPr lang="en-US" dirty="0" smtClean="0"/>
              <a:t> ?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912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Ketiganya</a:t>
            </a:r>
            <a:r>
              <a:rPr lang="en-US" sz="2400" dirty="0" smtClean="0"/>
              <a:t> (</a:t>
            </a:r>
            <a:r>
              <a:rPr lang="en-US" sz="2400" dirty="0" err="1" smtClean="0"/>
              <a:t>otomata</a:t>
            </a:r>
            <a:r>
              <a:rPr lang="en-US" sz="2400" dirty="0" smtClean="0"/>
              <a:t>, </a:t>
            </a:r>
            <a:r>
              <a:rPr lang="en-US" sz="2400" dirty="0" err="1" smtClean="0"/>
              <a:t>komputabilitas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kompleksitas</a:t>
            </a:r>
            <a:r>
              <a:rPr lang="en-US" sz="2400" dirty="0" smtClean="0"/>
              <a:t>) </a:t>
            </a:r>
            <a:r>
              <a:rPr lang="en-US" sz="2400" dirty="0" err="1" smtClean="0"/>
              <a:t>dikaitkan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pertanyaan</a:t>
            </a:r>
            <a:r>
              <a:rPr lang="en-US" sz="2400" dirty="0" smtClean="0"/>
              <a:t>:</a:t>
            </a:r>
          </a:p>
          <a:p>
            <a:endParaRPr lang="en-US" sz="2400" dirty="0" smtClean="0"/>
          </a:p>
          <a:p>
            <a:pPr algn="ctr">
              <a:buNone/>
            </a:pPr>
            <a:r>
              <a:rPr lang="en-US" sz="2400" dirty="0" smtClean="0"/>
              <a:t>“</a:t>
            </a:r>
            <a:r>
              <a:rPr lang="id-ID" sz="2400" dirty="0" smtClean="0"/>
              <a:t>Apa </a:t>
            </a:r>
            <a:r>
              <a:rPr lang="en-US" sz="2400" dirty="0" smtClean="0"/>
              <a:t>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komputer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</a:t>
            </a:r>
            <a:r>
              <a:rPr lang="id-ID" sz="2400" dirty="0" smtClean="0"/>
              <a:t>keterbatasan</a:t>
            </a:r>
            <a:r>
              <a:rPr lang="en-US" sz="2400" dirty="0" err="1" smtClean="0"/>
              <a:t>nya</a:t>
            </a:r>
            <a:r>
              <a:rPr lang="en-US" sz="2400" dirty="0" smtClean="0"/>
              <a:t>?”</a:t>
            </a:r>
            <a:r>
              <a:rPr lang="id-ID" sz="2400" dirty="0" smtClean="0"/>
              <a:t> </a:t>
            </a:r>
            <a:endParaRPr lang="en-US" sz="2400" dirty="0" smtClean="0"/>
          </a:p>
          <a:p>
            <a:pPr algn="ctr">
              <a:buNone/>
            </a:pPr>
            <a:r>
              <a:rPr lang="en-US" sz="2200" i="1" dirty="0" smtClean="0">
                <a:solidFill>
                  <a:srgbClr val="FF0000"/>
                </a:solidFill>
              </a:rPr>
              <a:t>	(What are the fundamental capabilities and limitation of computers?)</a:t>
            </a:r>
            <a:endParaRPr lang="en-US" sz="2200" i="1" dirty="0" smtClean="0"/>
          </a:p>
          <a:p>
            <a:pPr algn="ctr">
              <a:buNone/>
            </a:pPr>
            <a:endParaRPr lang="en-US" sz="2200" i="1" dirty="0" smtClean="0"/>
          </a:p>
          <a:p>
            <a:r>
              <a:rPr lang="en-US" sz="2400" dirty="0" err="1" smtClean="0"/>
              <a:t>Pertanyaan</a:t>
            </a:r>
            <a:r>
              <a:rPr lang="en-US" sz="2400" dirty="0" smtClean="0"/>
              <a:t> </a:t>
            </a:r>
            <a:r>
              <a:rPr lang="en-US" sz="2400" dirty="0" err="1" smtClean="0"/>
              <a:t>senada</a:t>
            </a:r>
            <a:r>
              <a:rPr lang="en-US" sz="2400" dirty="0" smtClean="0"/>
              <a:t> </a:t>
            </a:r>
            <a:r>
              <a:rPr lang="en-US" sz="2400" dirty="0" err="1" smtClean="0"/>
              <a:t>dikemukakan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Peter J. Denning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tulisannya</a:t>
            </a:r>
            <a:r>
              <a:rPr lang="en-US" sz="2400" dirty="0" smtClean="0"/>
              <a:t> ("</a:t>
            </a:r>
            <a:r>
              <a:rPr lang="en-US" sz="2400" i="1" dirty="0" smtClean="0"/>
              <a:t>Computer Science: The Disciplin</a:t>
            </a:r>
            <a:r>
              <a:rPr lang="en-US" sz="2400" dirty="0" smtClean="0"/>
              <a:t>e” in </a:t>
            </a:r>
            <a:r>
              <a:rPr lang="en-US" sz="2400" i="1" dirty="0" smtClean="0"/>
              <a:t>Encyclopedia of Computer Science</a:t>
            </a:r>
            <a:r>
              <a:rPr lang="en-US" sz="2400" dirty="0" smtClean="0"/>
              <a:t>)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pertanyaan</a:t>
            </a:r>
            <a:r>
              <a:rPr lang="en-US" sz="2400" dirty="0" smtClean="0"/>
              <a:t> fundamental  yang </a:t>
            </a:r>
            <a:r>
              <a:rPr lang="en-US" sz="2400" dirty="0" err="1" smtClean="0"/>
              <a:t>mendasari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komputer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i="1" dirty="0" smtClean="0"/>
              <a:t>  	         "What can be (efficiently) automated?</a:t>
            </a:r>
            <a:r>
              <a:rPr lang="en-US" sz="2400" i="1" dirty="0" smtClean="0">
                <a:hlinkClick r:id="rId2"/>
              </a:rPr>
              <a:t>”</a:t>
            </a:r>
            <a:endParaRPr lang="en-US" sz="2400" i="1" dirty="0" smtClean="0"/>
          </a:p>
          <a:p>
            <a:pPr>
              <a:buNone/>
            </a:pPr>
            <a:r>
              <a:rPr lang="en-US" sz="2400" i="1" dirty="0" smtClean="0"/>
              <a:t>	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kata</a:t>
            </a:r>
            <a:r>
              <a:rPr lang="en-US" sz="2400" dirty="0" smtClean="0"/>
              <a:t> lain: </a:t>
            </a:r>
            <a:r>
              <a:rPr lang="en-US" sz="2400" dirty="0" err="1" smtClean="0"/>
              <a:t>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dikomputasi</a:t>
            </a:r>
            <a:r>
              <a:rPr lang="en-US" sz="2400" dirty="0" smtClean="0"/>
              <a:t>?</a:t>
            </a:r>
          </a:p>
          <a:p>
            <a:endParaRPr lang="en-US" sz="2200" i="1" dirty="0" smtClean="0"/>
          </a:p>
          <a:p>
            <a:pPr>
              <a:buNone/>
            </a:pPr>
            <a:endParaRPr lang="en-US" sz="2200" i="1" dirty="0" smtClean="0"/>
          </a:p>
          <a:p>
            <a:endParaRPr lang="en-US" sz="2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91200"/>
          </a:xfrm>
        </p:spPr>
        <p:txBody>
          <a:bodyPr>
            <a:noAutofit/>
          </a:bodyPr>
          <a:lstStyle/>
          <a:p>
            <a:r>
              <a:rPr lang="en-US" sz="2200" dirty="0" err="1" smtClean="0"/>
              <a:t>Studi</a:t>
            </a:r>
            <a:r>
              <a:rPr lang="en-US" sz="2200" dirty="0" smtClean="0"/>
              <a:t> </a:t>
            </a:r>
            <a:r>
              <a:rPr lang="en-US" sz="2200" dirty="0" err="1" smtClean="0"/>
              <a:t>teori</a:t>
            </a:r>
            <a:r>
              <a:rPr lang="en-US" sz="2200" dirty="0" smtClean="0"/>
              <a:t> </a:t>
            </a:r>
            <a:r>
              <a:rPr lang="en-US" sz="2200" dirty="0" err="1" smtClean="0"/>
              <a:t>komputasi</a:t>
            </a:r>
            <a:r>
              <a:rPr lang="en-US" sz="2200" dirty="0" smtClean="0"/>
              <a:t> </a:t>
            </a:r>
            <a:r>
              <a:rPr lang="en-US" sz="2200" dirty="0" err="1" smtClean="0"/>
              <a:t>difokuskan</a:t>
            </a:r>
            <a:r>
              <a:rPr lang="en-US" sz="2200" dirty="0" smtClean="0"/>
              <a:t> 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menjawab</a:t>
            </a:r>
            <a:r>
              <a:rPr lang="en-US" sz="2200" dirty="0" smtClean="0"/>
              <a:t> </a:t>
            </a:r>
            <a:r>
              <a:rPr lang="en-US" sz="2200" dirty="0" err="1" smtClean="0"/>
              <a:t>dua</a:t>
            </a:r>
            <a:r>
              <a:rPr lang="en-US" sz="2200" dirty="0" smtClean="0"/>
              <a:t> </a:t>
            </a:r>
            <a:r>
              <a:rPr lang="en-US" sz="2200" dirty="0" err="1" smtClean="0"/>
              <a:t>pertanyaan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atas</a:t>
            </a:r>
            <a:r>
              <a:rPr lang="en-US" sz="2200" dirty="0" smtClean="0"/>
              <a:t>:</a:t>
            </a:r>
          </a:p>
          <a:p>
            <a:pPr>
              <a:buNone/>
            </a:pPr>
            <a:r>
              <a:rPr lang="en-US" sz="2200" dirty="0" smtClean="0"/>
              <a:t>	1.  </a:t>
            </a:r>
            <a:r>
              <a:rPr lang="en-US" sz="2200" dirty="0" err="1" smtClean="0"/>
              <a:t>Apa</a:t>
            </a:r>
            <a:r>
              <a:rPr lang="en-US" sz="2200" dirty="0" smtClean="0"/>
              <a:t> yang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dikomputasi</a:t>
            </a:r>
            <a:r>
              <a:rPr lang="en-US" sz="2200" dirty="0" smtClean="0"/>
              <a:t>?</a:t>
            </a:r>
          </a:p>
          <a:p>
            <a:pPr>
              <a:buNone/>
            </a:pPr>
            <a:r>
              <a:rPr lang="en-US" sz="2200" dirty="0" smtClean="0"/>
              <a:t>	2.  </a:t>
            </a:r>
            <a:r>
              <a:rPr lang="en-US" sz="2200" dirty="0" err="1" smtClean="0"/>
              <a:t>Berapa</a:t>
            </a:r>
            <a:r>
              <a:rPr lang="en-US" sz="2200" dirty="0" smtClean="0"/>
              <a:t>  </a:t>
            </a:r>
            <a:r>
              <a:rPr lang="en-US" sz="2200" dirty="0" err="1" smtClean="0"/>
              <a:t>banyak</a:t>
            </a:r>
            <a:r>
              <a:rPr lang="en-US" sz="2200" dirty="0" smtClean="0"/>
              <a:t> </a:t>
            </a:r>
            <a:r>
              <a:rPr lang="en-US" sz="2200" dirty="0" err="1" smtClean="0"/>
              <a:t>sumberdaya</a:t>
            </a:r>
            <a:r>
              <a:rPr lang="en-US" sz="2200" dirty="0" smtClean="0"/>
              <a:t> (</a:t>
            </a:r>
            <a:r>
              <a:rPr lang="en-US" sz="2200" dirty="0" err="1" smtClean="0"/>
              <a:t>waktu</a:t>
            </a:r>
            <a:r>
              <a:rPr lang="en-US" sz="2200" dirty="0" smtClean="0"/>
              <a:t>/</a:t>
            </a:r>
            <a:r>
              <a:rPr lang="en-US" sz="2200" i="1" dirty="0" smtClean="0"/>
              <a:t>time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ruang</a:t>
            </a:r>
            <a:r>
              <a:rPr lang="en-US" sz="2200" dirty="0" smtClean="0"/>
              <a:t>/</a:t>
            </a:r>
            <a:r>
              <a:rPr lang="en-US" sz="2200" i="1" dirty="0" smtClean="0"/>
              <a:t>space </a:t>
            </a:r>
            <a:r>
              <a:rPr lang="en-US" sz="2200" dirty="0" err="1" smtClean="0"/>
              <a:t>memori</a:t>
            </a:r>
            <a:r>
              <a:rPr lang="en-US" sz="2200" dirty="0" smtClean="0"/>
              <a:t>) yang </a:t>
            </a:r>
            <a:r>
              <a:rPr lang="en-US" sz="2200" dirty="0" err="1" smtClean="0"/>
              <a:t>dibutuhkan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komputasi</a:t>
            </a:r>
            <a:r>
              <a:rPr lang="en-US" sz="2200" dirty="0" smtClean="0"/>
              <a:t> </a:t>
            </a:r>
            <a:r>
              <a:rPr lang="en-US" sz="2200" dirty="0" err="1" smtClean="0"/>
              <a:t>tersebut</a:t>
            </a:r>
            <a:r>
              <a:rPr lang="en-US" sz="2200" dirty="0" smtClean="0"/>
              <a:t>?</a:t>
            </a:r>
          </a:p>
          <a:p>
            <a:endParaRPr lang="en-US" sz="2200" dirty="0" smtClean="0"/>
          </a:p>
          <a:p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menjawab</a:t>
            </a:r>
            <a:r>
              <a:rPr lang="en-US" sz="2200" dirty="0" smtClean="0"/>
              <a:t> </a:t>
            </a:r>
            <a:r>
              <a:rPr lang="en-US" sz="2200" dirty="0" err="1" smtClean="0"/>
              <a:t>pertanyaan</a:t>
            </a:r>
            <a:r>
              <a:rPr lang="en-US" sz="2200" dirty="0" smtClean="0"/>
              <a:t> </a:t>
            </a:r>
            <a:r>
              <a:rPr lang="en-US" sz="2200" dirty="0" err="1" smtClean="0"/>
              <a:t>pertama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kedua</a:t>
            </a:r>
            <a:r>
              <a:rPr lang="en-US" sz="2200" dirty="0" smtClean="0"/>
              <a:t>, </a:t>
            </a:r>
            <a:r>
              <a:rPr lang="en-US" sz="2200" dirty="0" err="1" smtClean="0"/>
              <a:t>teori</a:t>
            </a:r>
            <a:r>
              <a:rPr lang="en-US" sz="2200" dirty="0" smtClean="0"/>
              <a:t> </a:t>
            </a:r>
            <a:r>
              <a:rPr lang="en-US" sz="2200" dirty="0" err="1" smtClean="0"/>
              <a:t>komputabilitas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teori</a:t>
            </a:r>
            <a:r>
              <a:rPr lang="en-US" sz="2200" dirty="0" smtClean="0"/>
              <a:t> </a:t>
            </a:r>
            <a:r>
              <a:rPr lang="en-US" sz="2200" dirty="0" err="1" smtClean="0"/>
              <a:t>kompleksitas</a:t>
            </a:r>
            <a:r>
              <a:rPr lang="en-US" sz="2200" dirty="0" smtClean="0"/>
              <a:t> </a:t>
            </a:r>
            <a:r>
              <a:rPr lang="en-US" sz="2200" dirty="0" err="1" smtClean="0"/>
              <a:t>sangat</a:t>
            </a:r>
            <a:r>
              <a:rPr lang="en-US" sz="2200" dirty="0" smtClean="0"/>
              <a:t> </a:t>
            </a:r>
            <a:r>
              <a:rPr lang="en-US" sz="2200" dirty="0" err="1" smtClean="0"/>
              <a:t>berhubungan</a:t>
            </a:r>
            <a:r>
              <a:rPr lang="en-US" sz="2200" dirty="0" smtClean="0"/>
              <a:t> </a:t>
            </a:r>
            <a:r>
              <a:rPr lang="en-US" sz="2200" dirty="0" err="1" smtClean="0"/>
              <a:t>erat</a:t>
            </a:r>
            <a:r>
              <a:rPr lang="en-US" sz="2200" dirty="0" smtClean="0"/>
              <a:t>.</a:t>
            </a:r>
          </a:p>
          <a:p>
            <a:endParaRPr lang="en-US" sz="2200" dirty="0"/>
          </a:p>
          <a:p>
            <a:r>
              <a:rPr lang="en-US" sz="2200" dirty="0" err="1" smtClean="0"/>
              <a:t>Teori</a:t>
            </a:r>
            <a:r>
              <a:rPr lang="en-US" sz="2200" dirty="0" smtClean="0"/>
              <a:t> </a:t>
            </a:r>
            <a:r>
              <a:rPr lang="en-US" sz="2200" dirty="0" err="1" smtClean="0"/>
              <a:t>komputabilitas</a:t>
            </a:r>
            <a:r>
              <a:rPr lang="en-US" sz="2200" dirty="0" smtClean="0"/>
              <a:t> </a:t>
            </a:r>
            <a:r>
              <a:rPr lang="en-US" sz="2200" dirty="0" err="1" smtClean="0"/>
              <a:t>bertujuan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memeriksa</a:t>
            </a:r>
            <a:r>
              <a:rPr lang="en-US" sz="2200" dirty="0" smtClean="0"/>
              <a:t> </a:t>
            </a:r>
            <a:r>
              <a:rPr lang="en-US" sz="2200" dirty="0" err="1" smtClean="0"/>
              <a:t>apakah</a:t>
            </a:r>
            <a:r>
              <a:rPr lang="en-US" sz="2200" dirty="0" smtClean="0"/>
              <a:t> </a:t>
            </a:r>
            <a:r>
              <a:rPr lang="en-US" sz="2200" dirty="0" err="1" smtClean="0"/>
              <a:t>persoalan</a:t>
            </a:r>
            <a:r>
              <a:rPr lang="en-US" sz="2200" dirty="0" smtClean="0"/>
              <a:t> </a:t>
            </a:r>
            <a:r>
              <a:rPr lang="en-US" sz="2200" dirty="0" err="1" smtClean="0"/>
              <a:t>komputasi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dipecahkan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suatu</a:t>
            </a:r>
            <a:r>
              <a:rPr lang="en-US" sz="2200" dirty="0" smtClean="0"/>
              <a:t> model </a:t>
            </a:r>
            <a:r>
              <a:rPr lang="en-US" sz="2200" dirty="0" err="1" smtClean="0"/>
              <a:t>komputasi</a:t>
            </a:r>
            <a:r>
              <a:rPr lang="en-US" sz="2200" dirty="0" smtClean="0"/>
              <a:t> </a:t>
            </a:r>
            <a:r>
              <a:rPr lang="en-US" sz="2200" dirty="0" err="1" smtClean="0"/>
              <a:t>teoritis</a:t>
            </a:r>
            <a:r>
              <a:rPr lang="en-US" sz="2200" dirty="0" smtClean="0"/>
              <a:t>.  </a:t>
            </a:r>
          </a:p>
          <a:p>
            <a:endParaRPr lang="en-US" sz="2200" dirty="0"/>
          </a:p>
          <a:p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kata</a:t>
            </a:r>
            <a:r>
              <a:rPr lang="en-US" sz="2200" dirty="0" smtClean="0"/>
              <a:t> lain, </a:t>
            </a:r>
            <a:r>
              <a:rPr lang="en-US" sz="2200" dirty="0" err="1" smtClean="0"/>
              <a:t>teori</a:t>
            </a:r>
            <a:r>
              <a:rPr lang="en-US" sz="2200" dirty="0" smtClean="0"/>
              <a:t>  </a:t>
            </a:r>
            <a:r>
              <a:rPr lang="en-US" sz="2200" dirty="0" err="1" smtClean="0"/>
              <a:t>komputabilitas</a:t>
            </a:r>
            <a:r>
              <a:rPr lang="en-US" sz="2200" dirty="0" smtClean="0"/>
              <a:t> </a:t>
            </a:r>
            <a:r>
              <a:rPr lang="en-US" sz="2200" dirty="0" err="1" smtClean="0"/>
              <a:t>mengklasifikasikan</a:t>
            </a:r>
            <a:r>
              <a:rPr lang="en-US" sz="2200" dirty="0" smtClean="0"/>
              <a:t> </a:t>
            </a:r>
            <a:r>
              <a:rPr lang="en-US" sz="2200" dirty="0" err="1" smtClean="0"/>
              <a:t>persoalan</a:t>
            </a:r>
            <a:r>
              <a:rPr lang="en-US" sz="2200" dirty="0" smtClean="0"/>
              <a:t>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dipecahkan</a:t>
            </a:r>
            <a:r>
              <a:rPr lang="en-US" sz="2200" dirty="0" smtClean="0"/>
              <a:t> (</a:t>
            </a:r>
            <a:r>
              <a:rPr lang="en-US" sz="2200" i="1" dirty="0" smtClean="0"/>
              <a:t>solvable</a:t>
            </a:r>
            <a:r>
              <a:rPr lang="en-US" sz="2200" dirty="0" smtClean="0"/>
              <a:t>) </a:t>
            </a:r>
            <a:r>
              <a:rPr lang="en-US" sz="2200" dirty="0" err="1" smtClean="0"/>
              <a:t>atau</a:t>
            </a:r>
            <a:r>
              <a:rPr lang="en-US" sz="2200" dirty="0" smtClean="0"/>
              <a:t> </a:t>
            </a:r>
            <a:r>
              <a:rPr lang="en-US" sz="2200" dirty="0" err="1" smtClean="0"/>
              <a:t>persoalan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tidak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 </a:t>
            </a:r>
            <a:r>
              <a:rPr lang="en-US" sz="2200" dirty="0" err="1" smtClean="0"/>
              <a:t>dipecahkan</a:t>
            </a:r>
            <a:r>
              <a:rPr lang="en-US" sz="2200" dirty="0" smtClean="0"/>
              <a:t>  (</a:t>
            </a:r>
            <a:r>
              <a:rPr lang="en-US" sz="2200" i="1" dirty="0" smtClean="0"/>
              <a:t>unsolvable</a:t>
            </a:r>
            <a:r>
              <a:rPr lang="en-US" sz="2200" dirty="0" smtClean="0"/>
              <a:t>).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menjawab</a:t>
            </a:r>
            <a:r>
              <a:rPr lang="en-US" sz="2400" dirty="0" smtClean="0"/>
              <a:t> </a:t>
            </a:r>
            <a:r>
              <a:rPr lang="en-US" sz="2400" dirty="0" err="1" smtClean="0"/>
              <a:t>pertanyaan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, </a:t>
            </a:r>
            <a:r>
              <a:rPr lang="en-US" sz="2400" dirty="0" err="1" smtClean="0"/>
              <a:t>teori</a:t>
            </a:r>
            <a:r>
              <a:rPr lang="en-US" sz="2400" dirty="0" smtClean="0"/>
              <a:t> </a:t>
            </a:r>
            <a:r>
              <a:rPr lang="en-US" sz="2400" dirty="0" err="1" smtClean="0"/>
              <a:t>kompleksitas</a:t>
            </a:r>
            <a:r>
              <a:rPr lang="en-US" sz="2400" dirty="0" smtClean="0"/>
              <a:t> </a:t>
            </a:r>
            <a:r>
              <a:rPr lang="en-US" sz="2400" dirty="0" err="1" smtClean="0"/>
              <a:t>bertujuan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mengkaji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ruang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memecahkan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diselesaikan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pendekatan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berbeda-beda</a:t>
            </a:r>
            <a:r>
              <a:rPr lang="en-US" sz="2400" dirty="0" smtClean="0"/>
              <a:t>. </a:t>
            </a:r>
          </a:p>
          <a:p>
            <a:endParaRPr lang="en-US" sz="2400" i="1" dirty="0"/>
          </a:p>
          <a:p>
            <a:r>
              <a:rPr lang="en-US" sz="2400" dirty="0" err="1" smtClean="0"/>
              <a:t>Dengan</a:t>
            </a:r>
            <a:r>
              <a:rPr lang="en-US" sz="2400" dirty="0" smtClean="0"/>
              <a:t>  </a:t>
            </a:r>
            <a:r>
              <a:rPr lang="en-US" sz="2400" dirty="0" err="1" smtClean="0"/>
              <a:t>kata</a:t>
            </a:r>
            <a:r>
              <a:rPr lang="en-US" sz="2400" dirty="0" smtClean="0"/>
              <a:t> lain, </a:t>
            </a:r>
            <a:r>
              <a:rPr lang="en-US" sz="2400" dirty="0" err="1" smtClean="0"/>
              <a:t>teori</a:t>
            </a:r>
            <a:r>
              <a:rPr lang="en-US" sz="2400" dirty="0" smtClean="0"/>
              <a:t> </a:t>
            </a:r>
            <a:r>
              <a:rPr lang="en-US" sz="2400" dirty="0" err="1" smtClean="0"/>
              <a:t>kompleksitas</a:t>
            </a:r>
            <a:r>
              <a:rPr lang="en-US" sz="2400" dirty="0" smtClean="0"/>
              <a:t> </a:t>
            </a:r>
            <a:r>
              <a:rPr lang="en-US" sz="2400" dirty="0" err="1" smtClean="0"/>
              <a:t>mengklasifikasikan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mudah</a:t>
            </a:r>
            <a:r>
              <a:rPr lang="en-US" sz="2400" dirty="0" smtClean="0"/>
              <a:t> (</a:t>
            </a:r>
            <a:r>
              <a:rPr lang="en-US" sz="2400" i="1" dirty="0" smtClean="0"/>
              <a:t>easy</a:t>
            </a:r>
            <a:r>
              <a:rPr lang="en-US" sz="2400" dirty="0" smtClean="0"/>
              <a:t>)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sukar</a:t>
            </a:r>
            <a:r>
              <a:rPr lang="en-US" sz="2400" dirty="0" smtClean="0"/>
              <a:t> (</a:t>
            </a:r>
            <a:r>
              <a:rPr lang="en-US" sz="2400" i="1" dirty="0" smtClean="0"/>
              <a:t>hard</a:t>
            </a:r>
            <a:r>
              <a:rPr lang="en-US" sz="2400" dirty="0" smtClean="0"/>
              <a:t>).</a:t>
            </a:r>
          </a:p>
          <a:p>
            <a:endParaRPr lang="en-US" sz="2400" dirty="0"/>
          </a:p>
          <a:p>
            <a:r>
              <a:rPr lang="en-US" sz="2400" dirty="0" err="1" smtClean="0"/>
              <a:t>Teori</a:t>
            </a:r>
            <a:r>
              <a:rPr lang="en-US" sz="2400" dirty="0" smtClean="0"/>
              <a:t> </a:t>
            </a:r>
            <a:r>
              <a:rPr lang="en-US" sz="2400" dirty="0" err="1" smtClean="0"/>
              <a:t>komputabilitas</a:t>
            </a:r>
            <a:r>
              <a:rPr lang="en-US" sz="2400" dirty="0" smtClean="0"/>
              <a:t> </a:t>
            </a:r>
            <a:r>
              <a:rPr lang="en-US" sz="2400" dirty="0" err="1" smtClean="0"/>
              <a:t>memperkenalkan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konsep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teori</a:t>
            </a:r>
            <a:r>
              <a:rPr lang="en-US" sz="2400" dirty="0" smtClean="0"/>
              <a:t> </a:t>
            </a:r>
            <a:r>
              <a:rPr lang="en-US" sz="2400" dirty="0" err="1" smtClean="0"/>
              <a:t>kompleksitas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Teori</a:t>
            </a:r>
            <a:r>
              <a:rPr lang="en-US" sz="2400" dirty="0" smtClean="0"/>
              <a:t> </a:t>
            </a:r>
            <a:r>
              <a:rPr lang="en-US" sz="2400" dirty="0" err="1" smtClean="0"/>
              <a:t>otomata</a:t>
            </a:r>
            <a:r>
              <a:rPr lang="en-US" sz="2400" dirty="0" smtClean="0"/>
              <a:t>  </a:t>
            </a:r>
            <a:r>
              <a:rPr lang="en-US" sz="2400" dirty="0" err="1" smtClean="0"/>
              <a:t>mengacu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definisi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sifat-sifat</a:t>
            </a:r>
            <a:r>
              <a:rPr lang="en-US" sz="2400" dirty="0" smtClean="0"/>
              <a:t> model </a:t>
            </a:r>
            <a:r>
              <a:rPr lang="en-US" sz="2400" dirty="0" err="1" smtClean="0"/>
              <a:t>komputasi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Beberapa</a:t>
            </a:r>
            <a:r>
              <a:rPr lang="en-US" sz="2400" dirty="0" smtClean="0"/>
              <a:t> model </a:t>
            </a:r>
            <a:r>
              <a:rPr lang="en-US" sz="2400" dirty="0" err="1" smtClean="0"/>
              <a:t>komputasi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1. </a:t>
            </a:r>
            <a:r>
              <a:rPr lang="en-US" sz="2400" i="1" dirty="0" smtClean="0"/>
              <a:t>Finite State Automata </a:t>
            </a:r>
            <a:r>
              <a:rPr lang="en-US" sz="2400" dirty="0" smtClean="0"/>
              <a:t>(</a:t>
            </a:r>
            <a:r>
              <a:rPr lang="en-US" sz="2400" i="1" dirty="0" smtClean="0"/>
              <a:t>FSA</a:t>
            </a:r>
            <a:r>
              <a:rPr lang="en-US" sz="2400" dirty="0" smtClean="0"/>
              <a:t>)/</a:t>
            </a:r>
            <a:r>
              <a:rPr lang="en-US" sz="2400" i="1" dirty="0" smtClean="0"/>
              <a:t>Finite State Machine </a:t>
            </a:r>
            <a:r>
              <a:rPr lang="en-US" sz="2400" dirty="0" smtClean="0"/>
              <a:t>(</a:t>
            </a:r>
            <a:r>
              <a:rPr lang="en-US" sz="2400" i="1" dirty="0" smtClean="0"/>
              <a:t>FSM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 smtClean="0"/>
              <a:t>	     (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tunggal</a:t>
            </a:r>
            <a:r>
              <a:rPr lang="en-US" sz="2400" dirty="0" smtClean="0"/>
              <a:t>: </a:t>
            </a:r>
            <a:r>
              <a:rPr lang="en-US" sz="2400" i="1" dirty="0" smtClean="0"/>
              <a:t>automaton</a:t>
            </a:r>
            <a:r>
              <a:rPr lang="en-US" sz="2400" dirty="0" smtClean="0"/>
              <a:t>, plural: </a:t>
            </a:r>
            <a:r>
              <a:rPr lang="en-US" sz="2400" i="1" dirty="0" smtClean="0"/>
              <a:t>automata</a:t>
            </a:r>
            <a:r>
              <a:rPr lang="en-US" sz="2400" dirty="0" smtClean="0"/>
              <a:t>)	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2.  </a:t>
            </a:r>
            <a:r>
              <a:rPr lang="en-US" sz="2400" i="1" dirty="0" smtClean="0"/>
              <a:t>Push Down Automata </a:t>
            </a:r>
            <a:r>
              <a:rPr lang="en-US" sz="2400" dirty="0" smtClean="0"/>
              <a:t>(PDA)</a:t>
            </a:r>
            <a:r>
              <a:rPr lang="en-US" sz="2400" dirty="0"/>
              <a:t>	</a:t>
            </a:r>
            <a:endParaRPr lang="en-US" sz="2400" dirty="0" smtClean="0"/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3.  </a:t>
            </a:r>
            <a:r>
              <a:rPr lang="en-US" sz="2400" i="1" dirty="0" err="1" smtClean="0"/>
              <a:t>Mesin</a:t>
            </a:r>
            <a:r>
              <a:rPr lang="en-US" sz="2400" i="1" dirty="0" smtClean="0"/>
              <a:t> Turing</a:t>
            </a:r>
            <a:r>
              <a:rPr lang="en-US" sz="2400" dirty="0" smtClean="0"/>
              <a:t> (</a:t>
            </a:r>
            <a:r>
              <a:rPr lang="en-US" sz="2400" i="1" dirty="0" smtClean="0"/>
              <a:t>Turing Machine</a:t>
            </a:r>
            <a:r>
              <a:rPr lang="en-US" sz="2400" dirty="0" smtClean="0"/>
              <a:t>) </a:t>
            </a:r>
            <a:r>
              <a:rPr lang="en-US" sz="2400" dirty="0" err="1" smtClean="0"/>
              <a:t>atau</a:t>
            </a:r>
            <a:r>
              <a:rPr lang="en-US" sz="2400" dirty="0" smtClean="0"/>
              <a:t> TM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Di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teori</a:t>
            </a:r>
            <a:r>
              <a:rPr lang="en-US" sz="2400" dirty="0" smtClean="0"/>
              <a:t> </a:t>
            </a:r>
            <a:r>
              <a:rPr lang="en-US" sz="2400" dirty="0" err="1" smtClean="0"/>
              <a:t>komputasi</a:t>
            </a:r>
            <a:r>
              <a:rPr lang="en-US" sz="2400" dirty="0" smtClean="0"/>
              <a:t>, model </a:t>
            </a:r>
            <a:r>
              <a:rPr lang="en-US" sz="2400" dirty="0" err="1" smtClean="0"/>
              <a:t>komputasi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dipakai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24578" name="Picture 2" descr="https://encrypted-tbn1.gstatic.com/images?q=tbn:ANd9GcRDIvLVIZ-tNQOPyK_qBFJYRoxVlCBwH2c3aiYoIB-gG81teq0Ih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124200"/>
            <a:ext cx="2514600" cy="130827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24000" y="4648200"/>
            <a:ext cx="5724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FSA</a:t>
            </a:r>
            <a:endParaRPr lang="en-US" sz="2000" b="1" dirty="0"/>
          </a:p>
        </p:txBody>
      </p:sp>
      <p:sp>
        <p:nvSpPr>
          <p:cNvPr id="24580" name="AutoShape 4" descr="data:image/jpeg;base64,/9j/4AAQSkZJRgABAQAAAQABAAD/2wCEAAkGBxIQEBUSExMWFRUWGRUbGBgYGB4cFRseHhkXGBgYFx4ZHCggGholGxcWITEiJSkrLi8uGR8zODMsNyguOisBCgoKDQ0OGxAQFSwlHiU3Nzc0NzQsLDcrMjg3MS43NyssLCw3MDQxMDc3Nzg1KywsNCsrKywzNzE2LCssLTgsN//AABEIAIwBEAMBIgACEQEDEQH/xAAbAAEAAgMBAQAAAAAAAAAAAAAABQYBAgQDB//EAE4QAAIBAwICBAcKCwYEBwAAAAECAwAEERIhBTEGExZUFCI1QVGT0RUjMmFxdJGUstIHFzRSU3OBkrGz4SRCYnKhtDNV09QlQ0RjgsLw/8QAFwEBAQEBAAAAAAAAAAAAAAAAAAEDAv/EAB0RAQEBAQABBQAAAAAAAAAAAAABEQIDEhMxUaH/2gAMAwEAAhEDEQA/APuNKUoFKUoFKUoFR3SGaWO0meEqJFjdlLZwMKTnb5Kka8b22EsTxkkB1ZSRzwwIOPj3oKpwAyRJYCQlmm1MWEshG8AbLB2OonHLkCcisx9KLkos7QxCE3JtyNTGU5nMCyDbSBnBK+jO/mqfTg6Dwfdv7MMJy38Tq/G29G+2K4+z8JiFt1jeLMtxzXXnrzOM7fA1gjlyHPNBCdI+JzpacTe3Oh4ZMamdm26mFsxjkh8YeKNuZ5k1JcZ6QSWohikMAnmMmGOoQqqYLMR8Jj4yDTkZLcxXZe9G4pYruJmfTdklyCMrmNI/E222QHfO+a2n4GXCM08nXRsWSUBAwyAGTSF0lCAMgj0b5AoM9GuLm6jcsF1RuULJnq32VgyahnGGG2+CCMnFdnFuIx2sEk8pIjjUsxAyQBz2HOteFJhD78ZzqbLHTsQdJUBAAACCMfLUN+EzyPe/qJP4UHT2nTu939Xf2U7Tp3e7+rv7KnahPdKZ7t4IzEBFoLo4brCjDaVGBxjUGXGnmp3FBr2nTu939Xf2U7Tp3e7+rv7KnaUEF2nTu939Xf2U7Tp3e7+rv7KnaUEF2nTu939Xf2U7Tp3e7+rv7KnaUEF2nTu939Xf2U7Tp3e7+rv7KnaUHJwriCXMKTR50OMjUCrc8bg7g7cjXXUF0H/IIfkf7bVO0ClKUClKUCq90pkuBLaCGZYw8xVsoXz71Iwzh128Xl8m+29hrmvrCOdQsi6gDkbkEHBGQQQQcEj9poIDifGp40urhWjEdoWDRlTqk0osj+PqGgkNhRg+YnOdtb7jdyhuJQYuqtpVRo9DGR1KxMSH14Vh1mw0nOPj2m5OC27OHMS5Gj04Oj4GoA4bT5sg481eCdHbcTPMya3eQSZbkGCqqkDkcacgnJBJxQS1KUoFKUoFc3Ep2jhkkVdbIjsq/nEKSF/aRiumlBV+EhvBI7zwiSeR4us0hx1cjGMsERcYAzyxvt56447uSO1tLxbh5Xne1DLkGJxMyhwigeKEDMwxvhNyd6sVtwG1il65II1kyTqCjIJ+ER6CfORzrNtwK1jlMyQRrIdXjBRnLfCI9BPnI50FT4xe3CW1/dC4fVbTN1SjAQKuglXGPHBy3PkDtipQWWeMO3WSD+zQtgNt/wAaXxcY+Dty+M1YJOHxMjoY1KyEl1I2YnGS3p5CvK84RbzSJLJEjvH8BmGSNw38QD8ozQVt725SG+u+saQ27XPUwjATxVyNeBlznP7Pj3rpctbNaOly83XyKjBiCsgZGbWgGyY06vF2xkb7YssMCpnSoGoljjzk8yfjrisOA2sDmSKCNHORlVAIBOSB+aCeYFBw9C/yeT5zef7iWvD8Jnke9/USfwqxQQLGCEUKCWYgDG7Esx+Ukk1XfwmeR739RJ/CgneJSukMjxrrdUcov5zBSVX9pwKo/BrdJbvh8sUnWzrDK11KDk4dU8STHwSZPgr5gj4Gxr6DWAKDNKUoFKUoFKUoFKUoILoP+QQ/I/22qdqC6D/kEPyP9tq9b3pLbxSmEFpZRjVHChkdc8tekEJnH97FBMUqAXjtw3weH3A/zvCo/wBJGP8ApVE6XdM+JWl9GltbmR3GZLXUJwBsFfMfjRZz58g4ztvkLTxmx8K4ssDyzpGtoX0xTSRDV1wXJ6thnbbeuvsRB+nvvrtx/wBSono3xOe54sHuLR7V/AiCjur59/G6lTy+UA/FVz4jdiGMtjJ2CgZ3J5DYE49OxwM1eZerkEF2Ig/T33124/6lcnRe1NvxO8t1lmeNYbR1Eszy4LNcBipkYkZ0ry9FdXQ5iJr2MuznrkfLAqcPDH5juBqR8CteF+W735tZfaua083i9vv079fs1JdWmlKVkpSlKBSlKBSlKBSlKBSlKBSlKBVZ/CZ5Hvf1En8Ks1Vn8Jnke9/USfwoLNSlKBSlKBSlKBSlR/GuKi2QHQZJHbTHGvwnbBOMnYAAEknkAaCQpVdEHFXwxntIf/bELy4+IyGVM/KFFevD+MTLOLa7jVHcExSRkmGXAyyjUMxyAb6DnIyQTg4Dm6NrIeEgRHEhjmEZ9Dan0n6cV1dClgFjD1C6V0+MP7/WDaXrM7mTWGDE75BrHQf8gh+R/ttXhxWF7GVryFS0Tb3USjLbDHhEQHN1Awy/3lAxuoDBZK0jjVc4AGTk4GMnzk/HSCZXVXUhlYAqRuCCMgj4sVvQVk+XB8xP88VOvZgyrKWbKggLnxN8ZOPTtz+X0mqjxrgsN5xpVmUsFsiRhmXfrwP7pFd/YCw/Rv62T71WWz4E1bcKSOeS4BbXKED5O2E1aAB5sam+moThflu9+bWX2rms9gLD9G/rZPvVwdFOExWnF72OFSq9RZnBYtuWuM7sSfMKvXV6u2i70pSuQpSlApSlApSlApSlAqt9IJGmvILIytDHJHNIxRtEkhQxr1aMN1wHLHTvy3G9WSuPinC4bpOrmjV1yGGeYYcmU81YeYjegij0G4aTlrKByebOgdj8pbJNI+g/DkOY7VIj6Ysxt+woRWTwCeMf2e+lXYALMBOg/exIT8r1hrziMHw7eG5UZy0DmOT9kcuVJP6wUGezTIB1N5dR48zSCUH5euDHHyEVXPwgRcRj4VdiSS3uIzE+pgjQyqPSBqdXI/8AjmrnwjjEV0rGMkMh0ujArIjc8Op3G24PIjcZqJ/CZ5Hvf1En8KCzUrXrB6R9NOsHpH00G1K16wekfTTrB6R9NBtStesHpH006wekfTQbVXphq4xHqHwLSUp8RaWIPj9ipU/1g9I+mofpBYvIY57dkFxBq0az4jq2OsiYjdQ2lfGGcFVODjBDkvow91NiMuViVQOas7kkBvMNICYzy1HFY6SxNHZ24Z8yRz2I1ect10aHf/ECw+RjS146sZYvZ3McjnLAL1gJ5ZDIxXG2xONsbCswLPeTpJNH1EER1JEzAyyPyV5NJKoq7kKCSSQTjAFcyY078nqkkR/RPjUkVpGrWc5QdZiSPQ6kdY2DpDawfi0mpUdLoTyhu8+jwSYf6lMf61v0HP8A4fD8j/bap2umaE6HWkkVqFkTq8vKyxkgmNGkZo4zp2BVSBgZA5AmpulKCsny4PmJ/nirNVYPlwfMT/PFWbNBmqtwvy3e/NrL7VzVozVW4X5bvfm1l9q5oLVSlKBSlKBSlKBSlKBSlKBSlKBSlKCu3ydXxW2dQB10M8cn+LQY5Is/5cy/vmp25t0lRkdQyMMMrDII9BFVTivHrf3QgDSKng/hfWliAE0xRnLehSsinNW2KQMoYZwQCMjB333B5UED2H4Z3C29SnsrPYfhncLb1KeyrBSgr/YfhncLb1KeynYfhncLb1KeyrBSgr/YfhncLb1KeynYfhncLb1KeyrBSgr/AGH4Z3C29SnsqLPAOFG4a3XhsDsmjWRFF4uoZBIJDEY84BFXSoLi3R7wieOVnTEbIy+9KZVKkNhJc5VTjBGDkEjz0EBwbgthPHK54REvVvIoAiiy2liuBv8AC23zgV43/DOGpEzpwqEuk0UTxmKLUutk3yDg+K4xg8yPjqxTdHXaOaLr8JI5dRoHikuJGD+N74hII0+LsSN61ToxiKVBIA0kkUgKxBURo+r0gIDuuYxsTnfnQb+60VqnVR27hYow7pGFxCh1YyNW58VzpXJ8U/FmdjcMAwOQQCCORB5Gq7fdFRLL1xaMysipIzwK4YKWKlAx97YayOZHLIOKsUa4AHoAH/7FBtSlKCn8Y4LbXfFkW4hjmAtHIEihgD1yDIz59z9Nd3YPhfcLb1S+yst5YX5m/wDOSpjicjLDIykhgjkEIZCCAcEIpBc/4RueVBDdg+F9wtvVL7K4ejXCoLXit5HbxJEng9kdKKFXJe7BOB59h9FWu2YlFJOSVGTp0+b807r8nmqB4d5YvPm1j9u8oLHSlKDxu7uOFdcrrGu3jOwVd+W5OK4e0ll3u39cn3qi/wAIUYa3gVgGBu7IEEZBHXJsQeYqX9wbTu0Hqk9lBp2ksu92/rk+9TtJZd7t/XJ96t/cG07tB6pPZUD0k4RbJccP0wQrm5IOI1GR4NcHBwOWQPooJvtJZd7t/XJ96naSy73b+uT71dHuTb/oIvVr7Ke5Nv8AoIvVr7KDn7SWXe7f1yfep2ksu92/rk+9XR7k2/6CL1a+ynuTb/oIvVr7KDn7SWXe7f1yfep2ksu92/rk+9XR7k2/6CL1a+yq/ccJtzxWNTBER4LMcGNcZ66HflzoJjtJZd7t/XJ96naSy73b+uT71b+4Np3aD1SeynuDad2g9UnsoPl3GuFWV30jS4e6t+oWGORvfU0s6sVRT42DuAxHxfHX07tJZd7t/XJ96q1YcHtjxu6TweHSLW1IXq1wCZJ8kDHM4H0CrR7g2ndoPVJ7KDTtJZd7t/XJ96naSy73b+uT71b+4Np3aD1SeyobgvCrcXt6ogiwDb4HVrge9742oJbtJZd7t/XJ96naSy73b+uT71dHuTb/AKCL1a+ynuTb/oIvVr7KDn7SWXe7f1yfep2ksu92/rk+9XR7k2/6CL1a+yoPpTwu3xbDqIsG5hB97XceNsdqCU7SWXe7f1yfep2ksu92/rk+9W/uDad2g9Unsp7g2ndoPVJ7KDNtxy1lYJHcwux5Ksqlj8gByakKpvSPhsMN5wwxwxxk3LglEVSR4NcHBIHLYVcqBSlKBSlKCvN5YX5m/wDOSpy5hEiMhyAwIOklWwRjYjcH4xUG3lhfmb/zkqw0GsSBVCjOAANzk7eknmar3DvLF582sft3lWOq5w7yxefNrH7d5QWOlKUFZ6ff8G3+eWX89Ks1VT8JFykVrDJIwVEu7NmY8gBMhJPxAVt+MbhPfof3v6UFpqu9Kfyjh3zo/wC2ua8PxjcJ79D+9/SoXj/TnhstxYlLuJtFwWbB5L4POuTtyyyj9tB9DrwuY5GKaHCAMC4K6tS4OVG40nODnfl8dQfbvhve4vpPsp274b3uL6T7KCbljkMqMsgEYD6005LE6dBDZ8XThtsHOrzY3yI5OtLax1ekAJp31ZJL6s8sYGnHmzmoPt3w3vcX0n2U7d8N73F9J9lBY6gJfK8fzSb+dBXn274b3uL6T7Kgrjpvw5eJxym7iCeDSrqJONRlhIHLnhT9FB9ApVW/GNwnv0P739KfjG4T36H97+lBrw7y7d/NLT+ZcVNcRRjLHkExYkLADOW8UICPRgud9sgVRLLpxw0cXuZjeRCNra2VWzsWV5iwG3MBl+mrH+MbhPfof3v6VLNSzUxwBWEChwQ25IPPJ3I38wzj9lcXBvy6++W3/l1yfjG4T36H97+lRXB+m3DvDLx/C4tLmDScnBxHg429NJMmEmTF2aOTrQwcdWFIKady2RhtWdgBkYxvnntWY45BK7FwYyE0JpwVI1ayWz42rK7YGNJ552g+3fDe9xfSfZTt3w3vcX0n2VVTdtHIpcu4cFsoAunQulRpJydR1BjnbnjG28V0q/8AS/OYf/tXj274b3uL6T7Khuk3TbhzC3Iu4sLcRMdzsBqyeVBfKVVvxjcJ79D+9/Sn4xuE9+h/e/pQZ6XflfC/nT/7a4q0V8/4n0osr2+4altcRzMtw7MEOSF8HnGT8WSB+2voFApSlApSlBTOMR3L8YVbeaOFhZsSZIjKCDOBgASJg7DfJqQ9z+Kd+tvqTf8AdVofLg+Yn+eKs1BXPc/infrb6k3/AHVR/RhZ14tercSpK/g9l4yRmNcarrA0l333O+audVbhflu9+bWX2rmgtNKUoFKUoFKUoFKUoFKUoOWK9BaQMNARwuSy4YkKRjByN2AwcH6RS14lBKGMc0bhPhlHVgv+bB25HnVS4zwySSG/TqmYS3VuQMfCXTbBiPSPFbf4jXTxeyKXV06ppjPD9OoDCllaXC5HnCnl5gaCyW3EYZXKRyxu6gFlV1LAHkSAcgGvXwlMata4zpzkY1Z06c+nO2PTVE4JGs3uWILd0a3RGkkMZjVYzAVMYbGJNblDpUkeLk8hnylikNsLYQzdYvEVkb3ttATw4S69WNJXRvsTQW616SWslzJbLNH1sZUFda5JIYlVGckjScjG1dvE7+O2ieaVgqICSSQP2DJxk8hUJaN1XE7nVE/vy22hxGShwJQ+WAwuNs5I5ipnjMBktpkUZLRyAD0kqQP9aDws+P2ssHhCzxdXhdTF1wpIB0uc4VsEbGuqDiEMkfWpKjR/nqwKej4QOOdVa34iw4fb9XA4KeDrIXt3LR+INTrGQGdlIA25ZzviofjcLCw4uxWQpJoZS6BDJ72iswAA54AyQDtQfQbS/hmLCKVJChw2hg2k+hsHY7HnWsPE4HlaFZo2lT4SB1Lr/mUHIqsrAbjiCS20bwLFbzxSO0RjDMxj6lAGAL6CrnPIZwOe3H0ZsSq2cMnXrJb4yvUAIGCFXYy6cMrEk5DZbIz56C+0pSgUpSgUpSgUpSgUpWkqkqQDpJBweeD5jvQVw+XB8xP88VZqpt50Qu2uBcJxJ0kEfVk9RGcrq1/F5637N8S/5u31aP71Bb6q3C/Ld782svtXNePZviX/ADdvq0f3q04d0Qu4p5bhuJO0kqxoT1EY2TWV2OfzzQXKlYFZoFKUoFKUoFKUoFKUoFayIGBUgEEEEHkQeYNbUoNYowqhVAAAAAHIAbAD4q2pSgUpSgV53ECyKUdQynmpGQflBr0pQKUpQKUpQKUpQKUpQKUpQKrNl0naa7e3VYB1chRkecrc4H/mCLq8FTzHjbjfI5VZq+a3nEJLjjC2UpDRxyLIjaVEqlTrChgNlyMHzkbZoLN0c4jeSyXAmiiCpKyjTMWIIRCEAMK5Xc+MSDvyrHDukrtdJazJAHdZG95uOtKFNOpJQY0KnDbEZ5HltmLspnPFLyz1kRSKZDjAcF41Q6WxkAYBHnz56jegNw1xJbFiALbr4Y0RVVNOhRlgB8LxBywNztQWzg3Gri7WOeOCPwaTdWaUiYoeUmjqsDPPTqzg+naozo90oMjNbIRcXAnudY1hRFEtw6BnIB3CgBVxk43wMmo7g1/Lb8RXhkb4t4t02BcLzEerHwBy5ZwOddw4ZHFbGdMrLFdXDq4xn3y4IkRtt0YEAj/CvnAoLrSlK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2" name="AutoShape 6" descr="data:image/jpeg;base64,/9j/4AAQSkZJRgABAQAAAQABAAD/2wCEAAkGBxIQEBUSExMWFRUWGRUbGBgYGB4cFRseHhkXGBgYFx4ZHCggGholGxcWITEiJSkrLi8uGR8zODMsNyguOisBCgoKDQ0OGxAQFSwlHiU3Nzc0NzQsLDcrMjg3MS43NyssLCw3MDQxMDc3Nzg1KywsNCsrKywzNzE2LCssLTgsN//AABEIAIwBEAMBIgACEQEDEQH/xAAbAAEAAgMBAQAAAAAAAAAAAAAABQYBAgQDB//EAE4QAAIBAwICBAcKCwYEBwAAAAECAwAEERIhBTEGExZUFCI1QVGT0RUjMmFxdJGUstIHFzRSU3OBkrGz4SRCYnKhtDNV09QlQ0RjgsLw/8QAFwEBAQEBAAAAAAAAAAAAAAAAAAEDAv/EAB0RAQEBAQABBQAAAAAAAAAAAAABEQIDEhMxUaH/2gAMAwEAAhEDEQA/APuNKUoFKUoFKUoFR3SGaWO0meEqJFjdlLZwMKTnb5Kka8b22EsTxkkB1ZSRzwwIOPj3oKpwAyRJYCQlmm1MWEshG8AbLB2OonHLkCcisx9KLkos7QxCE3JtyNTGU5nMCyDbSBnBK+jO/mqfTg6Dwfdv7MMJy38Tq/G29G+2K4+z8JiFt1jeLMtxzXXnrzOM7fA1gjlyHPNBCdI+JzpacTe3Oh4ZMamdm26mFsxjkh8YeKNuZ5k1JcZ6QSWohikMAnmMmGOoQqqYLMR8Jj4yDTkZLcxXZe9G4pYruJmfTdklyCMrmNI/E222QHfO+a2n4GXCM08nXRsWSUBAwyAGTSF0lCAMgj0b5AoM9GuLm6jcsF1RuULJnq32VgyahnGGG2+CCMnFdnFuIx2sEk8pIjjUsxAyQBz2HOteFJhD78ZzqbLHTsQdJUBAAACCMfLUN+EzyPe/qJP4UHT2nTu939Xf2U7Tp3e7+rv7KnahPdKZ7t4IzEBFoLo4brCjDaVGBxjUGXGnmp3FBr2nTu939Xf2U7Tp3e7+rv7KnaUEF2nTu939Xf2U7Tp3e7+rv7KnaUEF2nTu939Xf2U7Tp3e7+rv7KnaUEF2nTu939Xf2U7Tp3e7+rv7KnaUHJwriCXMKTR50OMjUCrc8bg7g7cjXXUF0H/IIfkf7bVO0ClKUClKUCq90pkuBLaCGZYw8xVsoXz71Iwzh128Xl8m+29hrmvrCOdQsi6gDkbkEHBGQQQQcEj9poIDifGp40urhWjEdoWDRlTqk0osj+PqGgkNhRg+YnOdtb7jdyhuJQYuqtpVRo9DGR1KxMSH14Vh1mw0nOPj2m5OC27OHMS5Gj04Oj4GoA4bT5sg481eCdHbcTPMya3eQSZbkGCqqkDkcacgnJBJxQS1KUoFKUoFc3Ep2jhkkVdbIjsq/nEKSF/aRiumlBV+EhvBI7zwiSeR4us0hx1cjGMsERcYAzyxvt56447uSO1tLxbh5Xne1DLkGJxMyhwigeKEDMwxvhNyd6sVtwG1il65II1kyTqCjIJ+ER6CfORzrNtwK1jlMyQRrIdXjBRnLfCI9BPnI50FT4xe3CW1/dC4fVbTN1SjAQKuglXGPHBy3PkDtipQWWeMO3WSD+zQtgNt/wAaXxcY+Dty+M1YJOHxMjoY1KyEl1I2YnGS3p5CvK84RbzSJLJEjvH8BmGSNw38QD8ozQVt725SG+u+saQ27XPUwjATxVyNeBlznP7Pj3rpctbNaOly83XyKjBiCsgZGbWgGyY06vF2xkb7YssMCpnSoGoljjzk8yfjrisOA2sDmSKCNHORlVAIBOSB+aCeYFBw9C/yeT5zef7iWvD8Jnke9/USfwqxQQLGCEUKCWYgDG7Esx+Ukk1XfwmeR739RJ/CgneJSukMjxrrdUcov5zBSVX9pwKo/BrdJbvh8sUnWzrDK11KDk4dU8STHwSZPgr5gj4Gxr6DWAKDNKUoFKUoFKUoFKUoILoP+QQ/I/22qdqC6D/kEPyP9tq9b3pLbxSmEFpZRjVHChkdc8tekEJnH97FBMUqAXjtw3weH3A/zvCo/wBJGP8ApVE6XdM+JWl9GltbmR3GZLXUJwBsFfMfjRZz58g4ztvkLTxmx8K4ssDyzpGtoX0xTSRDV1wXJ6thnbbeuvsRB+nvvrtx/wBSono3xOe54sHuLR7V/AiCjur59/G6lTy+UA/FVz4jdiGMtjJ2CgZ3J5DYE49OxwM1eZerkEF2Ig/T33124/6lcnRe1NvxO8t1lmeNYbR1Eszy4LNcBipkYkZ0ry9FdXQ5iJr2MuznrkfLAqcPDH5juBqR8CteF+W735tZfaua083i9vv079fs1JdWmlKVkpSlKBSlKBSlKBSlKBSlKBSlKBVZ/CZ5Hvf1En8Ks1Vn8Jnke9/USfwoLNSlKBSlKBSlKBSlR/GuKi2QHQZJHbTHGvwnbBOMnYAAEknkAaCQpVdEHFXwxntIf/bELy4+IyGVM/KFFevD+MTLOLa7jVHcExSRkmGXAyyjUMxyAb6DnIyQTg4Dm6NrIeEgRHEhjmEZ9Dan0n6cV1dClgFjD1C6V0+MP7/WDaXrM7mTWGDE75BrHQf8gh+R/ttXhxWF7GVryFS0Tb3USjLbDHhEQHN1Awy/3lAxuoDBZK0jjVc4AGTk4GMnzk/HSCZXVXUhlYAqRuCCMgj4sVvQVk+XB8xP88VOvZgyrKWbKggLnxN8ZOPTtz+X0mqjxrgsN5xpVmUsFsiRhmXfrwP7pFd/YCw/Rv62T71WWz4E1bcKSOeS4BbXKED5O2E1aAB5sam+moThflu9+bWX2rms9gLD9G/rZPvVwdFOExWnF72OFSq9RZnBYtuWuM7sSfMKvXV6u2i70pSuQpSlApSlApSlApSlAqt9IJGmvILIytDHJHNIxRtEkhQxr1aMN1wHLHTvy3G9WSuPinC4bpOrmjV1yGGeYYcmU81YeYjegij0G4aTlrKByebOgdj8pbJNI+g/DkOY7VIj6Ysxt+woRWTwCeMf2e+lXYALMBOg/exIT8r1hrziMHw7eG5UZy0DmOT9kcuVJP6wUGezTIB1N5dR48zSCUH5euDHHyEVXPwgRcRj4VdiSS3uIzE+pgjQyqPSBqdXI/8AjmrnwjjEV0rGMkMh0ujArIjc8Op3G24PIjcZqJ/CZ5Hvf1En8KCzUrXrB6R9NOsHpH00G1K16wekfTTrB6R9NBtStesHpH006wekfTQbVXphq4xHqHwLSUp8RaWIPj9ipU/1g9I+mofpBYvIY57dkFxBq0az4jq2OsiYjdQ2lfGGcFVODjBDkvow91NiMuViVQOas7kkBvMNICYzy1HFY6SxNHZ24Z8yRz2I1ect10aHf/ECw+RjS146sZYvZ3McjnLAL1gJ5ZDIxXG2xONsbCswLPeTpJNH1EER1JEzAyyPyV5NJKoq7kKCSSQTjAFcyY078nqkkR/RPjUkVpGrWc5QdZiSPQ6kdY2DpDawfi0mpUdLoTyhu8+jwSYf6lMf61v0HP8A4fD8j/bap2umaE6HWkkVqFkTq8vKyxkgmNGkZo4zp2BVSBgZA5AmpulKCsny4PmJ/nirNVYPlwfMT/PFWbNBmqtwvy3e/NrL7VzVozVW4X5bvfm1l9q5oLVSlKBSlKBSlKBSlKBSlKBSlKBSlKCu3ydXxW2dQB10M8cn+LQY5Is/5cy/vmp25t0lRkdQyMMMrDII9BFVTivHrf3QgDSKng/hfWliAE0xRnLehSsinNW2KQMoYZwQCMjB333B5UED2H4Z3C29SnsrPYfhncLb1KeyrBSgr/YfhncLb1KeynYfhncLb1KeyrBSgr/YfhncLb1KeynYfhncLb1KeyrBSgr/AGH4Z3C29SnsqLPAOFG4a3XhsDsmjWRFF4uoZBIJDEY84BFXSoLi3R7wieOVnTEbIy+9KZVKkNhJc5VTjBGDkEjz0EBwbgthPHK54REvVvIoAiiy2liuBv8AC23zgV43/DOGpEzpwqEuk0UTxmKLUutk3yDg+K4xg8yPjqxTdHXaOaLr8JI5dRoHikuJGD+N74hII0+LsSN61ToxiKVBIA0kkUgKxBURo+r0gIDuuYxsTnfnQb+60VqnVR27hYow7pGFxCh1YyNW58VzpXJ8U/FmdjcMAwOQQCCORB5Gq7fdFRLL1xaMysipIzwK4YKWKlAx97YayOZHLIOKsUa4AHoAH/7FBtSlKCn8Y4LbXfFkW4hjmAtHIEihgD1yDIz59z9Nd3YPhfcLb1S+yst5YX5m/wDOSpjicjLDIykhgjkEIZCCAcEIpBc/4RueVBDdg+F9wtvVL7K4ejXCoLXit5HbxJEng9kdKKFXJe7BOB59h9FWu2YlFJOSVGTp0+b807r8nmqB4d5YvPm1j9u8oLHSlKDxu7uOFdcrrGu3jOwVd+W5OK4e0ll3u39cn3qi/wAIUYa3gVgGBu7IEEZBHXJsQeYqX9wbTu0Hqk9lBp2ksu92/rk+9TtJZd7t/XJ96t/cG07tB6pPZUD0k4RbJccP0wQrm5IOI1GR4NcHBwOWQPooJvtJZd7t/XJ96naSy73b+uT71dHuTb/oIvVr7Ke5Nv8AoIvVr7KDn7SWXe7f1yfep2ksu92/rk+9XR7k2/6CL1a+ynuTb/oIvVr7KDn7SWXe7f1yfep2ksu92/rk+9XR7k2/6CL1a+yq/ccJtzxWNTBER4LMcGNcZ66HflzoJjtJZd7t/XJ96naSy73b+uT71b+4Np3aD1SeynuDad2g9UnsoPl3GuFWV30jS4e6t+oWGORvfU0s6sVRT42DuAxHxfHX07tJZd7t/XJ96q1YcHtjxu6TweHSLW1IXq1wCZJ8kDHM4H0CrR7g2ndoPVJ7KDTtJZd7t/XJ96naSy73b+uT71b+4Np3aD1SeyobgvCrcXt6ogiwDb4HVrge9742oJbtJZd7t/XJ96naSy73b+uT71dHuTb/AKCL1a+ynuTb/oIvVr7KDn7SWXe7f1yfep2ksu92/rk+9XR7k2/6CL1a+yoPpTwu3xbDqIsG5hB97XceNsdqCU7SWXe7f1yfep2ksu92/rk+9W/uDad2g9Unsp7g2ndoPVJ7KDNtxy1lYJHcwux5Ksqlj8gByakKpvSPhsMN5wwxwxxk3LglEVSR4NcHBIHLYVcqBSlKBSlKCvN5YX5m/wDOSpy5hEiMhyAwIOklWwRjYjcH4xUG3lhfmb/zkqw0GsSBVCjOAANzk7eknmar3DvLF582sft3lWOq5w7yxefNrH7d5QWOlKUFZ6ff8G3+eWX89Ks1VT8JFykVrDJIwVEu7NmY8gBMhJPxAVt+MbhPfof3v6UFpqu9Kfyjh3zo/wC2ua8PxjcJ79D+9/SoXj/TnhstxYlLuJtFwWbB5L4POuTtyyyj9tB9DrwuY5GKaHCAMC4K6tS4OVG40nODnfl8dQfbvhve4vpPsp274b3uL6T7KCbljkMqMsgEYD6005LE6dBDZ8XThtsHOrzY3yI5OtLax1ekAJp31ZJL6s8sYGnHmzmoPt3w3vcX0n2U7d8N73F9J9lBY6gJfK8fzSb+dBXn274b3uL6T7Kgrjpvw5eJxym7iCeDSrqJONRlhIHLnhT9FB9ApVW/GNwnv0P739KfjG4T36H97+lBrw7y7d/NLT+ZcVNcRRjLHkExYkLADOW8UICPRgud9sgVRLLpxw0cXuZjeRCNra2VWzsWV5iwG3MBl+mrH+MbhPfof3v6VLNSzUxwBWEChwQ25IPPJ3I38wzj9lcXBvy6++W3/l1yfjG4T36H97+lRXB+m3DvDLx/C4tLmDScnBxHg429NJMmEmTF2aOTrQwcdWFIKady2RhtWdgBkYxvnntWY45BK7FwYyE0JpwVI1ayWz42rK7YGNJ552g+3fDe9xfSfZTt3w3vcX0n2VVTdtHIpcu4cFsoAunQulRpJydR1BjnbnjG28V0q/8AS/OYf/tXj274b3uL6T7Khuk3TbhzC3Iu4sLcRMdzsBqyeVBfKVVvxjcJ79D+9/Sn4xuE9+h/e/pQZ6XflfC/nT/7a4q0V8/4n0osr2+4altcRzMtw7MEOSF8HnGT8WSB+2voFApSlApSlBTOMR3L8YVbeaOFhZsSZIjKCDOBgASJg7DfJqQ9z+Kd+tvqTf8AdVofLg+Yn+eKs1BXPc/infrb6k3/AHVR/RhZ14tercSpK/g9l4yRmNcarrA0l333O+audVbhflu9+bWX2rmgtNKUoFKUoFKUoFKUoFKUoOWK9BaQMNARwuSy4YkKRjByN2AwcH6RS14lBKGMc0bhPhlHVgv+bB25HnVS4zwySSG/TqmYS3VuQMfCXTbBiPSPFbf4jXTxeyKXV06ppjPD9OoDCllaXC5HnCnl5gaCyW3EYZXKRyxu6gFlV1LAHkSAcgGvXwlMata4zpzkY1Z06c+nO2PTVE4JGs3uWILd0a3RGkkMZjVYzAVMYbGJNblDpUkeLk8hnylikNsLYQzdYvEVkb3ttATw4S69WNJXRvsTQW616SWslzJbLNH1sZUFda5JIYlVGckjScjG1dvE7+O2ieaVgqICSSQP2DJxk8hUJaN1XE7nVE/vy22hxGShwJQ+WAwuNs5I5ipnjMBktpkUZLRyAD0kqQP9aDws+P2ssHhCzxdXhdTF1wpIB0uc4VsEbGuqDiEMkfWpKjR/nqwKej4QOOdVa34iw4fb9XA4KeDrIXt3LR+INTrGQGdlIA25ZzviofjcLCw4uxWQpJoZS6BDJ72iswAA54AyQDtQfQbS/hmLCKVJChw2hg2k+hsHY7HnWsPE4HlaFZo2lT4SB1Lr/mUHIqsrAbjiCS20bwLFbzxSO0RjDMxj6lAGAL6CrnPIZwOe3H0ZsSq2cMnXrJb4yvUAIGCFXYy6cMrEk5DZbIz56C+0pSgUpSgUpSgUpSgUpWkqkqQDpJBweeD5jvQVw+XB8xP88VZqpt50Qu2uBcJxJ0kEfVk9RGcrq1/F5637N8S/5u31aP71Bb6q3C/Ld782svtXNePZviX/ADdvq0f3q04d0Qu4p5bhuJO0kqxoT1EY2TWV2OfzzQXKlYFZoFKUoFKUoFKUoFKUoFayIGBUgEEEEHkQeYNbUoNYowqhVAAAAAHIAbAD4q2pSgUpSgV53ECyKUdQynmpGQflBr0pQKUpQKUpQKUpQKUpQKUpQKrNl0naa7e3VYB1chRkecrc4H/mCLq8FTzHjbjfI5VZq+a3nEJLjjC2UpDRxyLIjaVEqlTrChgNlyMHzkbZoLN0c4jeSyXAmiiCpKyjTMWIIRCEAMK5Xc+MSDvyrHDukrtdJazJAHdZG95uOtKFNOpJQY0KnDbEZ5HltmLspnPFLyz1kRSKZDjAcF41Q6WxkAYBHnz56jegNw1xJbFiALbr4Y0RVVNOhRlgB8LxBywNztQWzg3Gri7WOeOCPwaTdWaUiYoeUmjqsDPPTqzg+naozo90oMjNbIRcXAnudY1hRFEtw6BnIB3CgBVxk43wMmo7g1/Lb8RXhkb4t4t02BcLzEerHwBy5ZwOddw4ZHFbGdMrLFdXDq4xn3y4IkRtt0YEAj/CvnAoLrSlK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4586" name="Picture 10" descr="http://upload.wikimedia.org/wikipedia/commons/thumb/7/71/Pushdown-overview.svg/340px-Pushdown-overview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3200400"/>
            <a:ext cx="2362200" cy="1215838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810000" y="4648200"/>
            <a:ext cx="588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PDA</a:t>
            </a:r>
            <a:endParaRPr lang="en-US" b="1" dirty="0"/>
          </a:p>
        </p:txBody>
      </p:sp>
      <p:pic>
        <p:nvPicPr>
          <p:cNvPr id="24587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3124200"/>
            <a:ext cx="32163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6629400" y="4648200"/>
            <a:ext cx="1421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Mesin</a:t>
            </a:r>
            <a:r>
              <a:rPr lang="en-US" b="1" dirty="0" smtClean="0"/>
              <a:t> Turing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643</Words>
  <Application>Microsoft Office PowerPoint</Application>
  <PresentationFormat>On-screen Show (4:3)</PresentationFormat>
  <Paragraphs>160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1. Pengantar Teori Komputasi</vt:lpstr>
      <vt:lpstr>Komputasi vs Kalkulasi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OOT: Computing</vt:lpstr>
      <vt:lpstr>Bidang-bidang Computing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stei-itb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Teori Komputasi</dc:title>
  <dc:creator>rn</dc:creator>
  <cp:lastModifiedBy>duktek_29</cp:lastModifiedBy>
  <cp:revision>50</cp:revision>
  <dcterms:created xsi:type="dcterms:W3CDTF">2014-08-15T06:08:08Z</dcterms:created>
  <dcterms:modified xsi:type="dcterms:W3CDTF">2014-08-26T02:40:30Z</dcterms:modified>
</cp:coreProperties>
</file>