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14" r:id="rId2"/>
    <p:sldId id="345" r:id="rId3"/>
    <p:sldId id="266" r:id="rId4"/>
    <p:sldId id="275" r:id="rId5"/>
    <p:sldId id="341" r:id="rId6"/>
    <p:sldId id="350" r:id="rId7"/>
    <p:sldId id="276" r:id="rId8"/>
    <p:sldId id="349" r:id="rId9"/>
    <p:sldId id="277" r:id="rId10"/>
    <p:sldId id="279" r:id="rId11"/>
    <p:sldId id="306" r:id="rId12"/>
    <p:sldId id="308" r:id="rId13"/>
    <p:sldId id="309" r:id="rId14"/>
    <p:sldId id="280" r:id="rId15"/>
    <p:sldId id="344" r:id="rId16"/>
    <p:sldId id="301" r:id="rId17"/>
    <p:sldId id="283" r:id="rId18"/>
    <p:sldId id="290" r:id="rId19"/>
    <p:sldId id="316" r:id="rId20"/>
    <p:sldId id="339" r:id="rId21"/>
    <p:sldId id="294" r:id="rId22"/>
    <p:sldId id="300" r:id="rId23"/>
    <p:sldId id="343" r:id="rId24"/>
    <p:sldId id="346" r:id="rId25"/>
    <p:sldId id="347" r:id="rId26"/>
    <p:sldId id="348" r:id="rId27"/>
    <p:sldId id="28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18A1A-3AA1-4CC5-8426-1E023FDACF48}" type="datetimeFigureOut">
              <a:rPr lang="en-US" smtClean="0"/>
              <a:t>5/16/2026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875B9B-298B-454D-9E1B-952A8703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019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6486E-5895-48F7-B0CB-E20643304B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98DF2-7514-4009-9978-0746397A2D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9A910-8DCD-4587-8B51-019E2FC06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8603B-2BC0-4E33-8A50-C42AC6519684}" type="datetime1">
              <a:rPr lang="en-US" smtClean="0"/>
              <a:t>5/16/2026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641EC-0E52-4C00-B6F4-A3C22283A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A8BDF-4779-4765-A91E-29C4D41CF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F716-8F50-49E3-AA87-8CDF655AD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835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0839E-2E64-4B4D-8C68-6A9A6C750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D4E003-15D1-4B30-B4F1-D5BB89735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B2F04-1632-4DAD-9426-C366DB2AE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3C0A3-FE50-47FB-9072-C40E5B0BC795}" type="datetime1">
              <a:rPr lang="en-US" smtClean="0"/>
              <a:t>5/16/2026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AC543-25B7-4A73-A279-C23509071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38B9B-337C-44B0-B94D-29B15F9A8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F716-8F50-49E3-AA87-8CDF655AD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57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C987D7-FE26-43C2-8CDE-BB9D600234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E45ED9-FC27-4AA9-B68D-7F1631C194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A9B4A-0CEA-49CE-9550-B0C57FCE3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64112-9A9B-4B48-9F06-681C780EA1CF}" type="datetime1">
              <a:rPr lang="en-US" smtClean="0"/>
              <a:t>5/16/2026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AEC12-28D1-4C21-AE40-E39D5CEC0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7E8FF-0634-46C8-9929-D936551E6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F716-8F50-49E3-AA87-8CDF655AD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9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101CC-BEC4-47FF-A8E2-14D646E3A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09337-BDD8-498F-97B7-0D24F9B0D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A37D99-3B42-40BF-B4DC-2391AE5AD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F4BB0-4313-4185-B532-5959728AD10F}" type="datetime1">
              <a:rPr lang="en-US" smtClean="0"/>
              <a:t>5/16/2026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863C6-9207-4A0A-8074-5B0FBA865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81499-1EC3-4B15-A7DB-9FF275CFE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F716-8F50-49E3-AA87-8CDF655AD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7C60B-7DF4-4EC3-8874-6F50CC676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320C1-FDB9-464A-A3A6-99D2B0080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C0E58-1295-41FA-BB47-7A512B842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FE89C-2346-491C-9942-77F6AE775BD6}" type="datetime1">
              <a:rPr lang="en-US" smtClean="0"/>
              <a:t>5/16/2026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1B318-0082-40D5-89C1-6B4ED7402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1A09D-E86F-4B11-834C-0198B0E03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F716-8F50-49E3-AA87-8CDF655AD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410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62ED1-8446-4571-8A9C-04B367AD9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EE480-5C92-4E3C-9D7D-3AAE467981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9AFC30-65D9-458B-99EC-AD44A6772F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50EB30-78C5-4650-9B4E-D9C4031A6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A5E32E-3B5A-47DF-9CE8-36EF935233F3}" type="datetime1">
              <a:rPr lang="en-US" smtClean="0"/>
              <a:t>5/16/2026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8F6F74-5EBC-47BF-A2C2-2E513332C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FF2BAF-77C6-4528-BB4A-850C4C19B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F716-8F50-49E3-AA87-8CDF655AD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366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0B4E4-9BE2-488E-A3B0-07186CE06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4F47E5-FBC8-4AC2-ACB8-311F022BD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8CAF9D-2E93-4D82-A1CF-67D5AC3EF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1D98DD-D93C-4CE2-A24B-4DF43A4C37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E96A98-C6BA-4406-991E-6BFA35FF10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3A42C8-E1D2-4752-ADE7-6F488FF1B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8A96A-8C8C-47B3-8056-791EFA5D5924}" type="datetime1">
              <a:rPr lang="en-US" smtClean="0"/>
              <a:t>5/16/2026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2BE7A7-FBBE-4895-BA6C-FCDC0772C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3B8C16-ED30-47E9-863F-F8EF18EC6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F716-8F50-49E3-AA87-8CDF655AD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84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AAECD-45B6-4201-AF27-19BB09D79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0ABFE4-B36D-4AF1-9429-B791A554A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B84AE-CA48-485C-9815-B9F11C04B98D}" type="datetime1">
              <a:rPr lang="en-US" smtClean="0"/>
              <a:t>5/16/2026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EDCD24-F5C4-4A8B-8A92-E507F4113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58310F-D471-4C90-B6F9-B127D4A7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F716-8F50-49E3-AA87-8CDF655AD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4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A94ECD-C28E-41D8-9C21-5B1725D85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D5398-AED6-4545-8DED-E1E64E8F1D5A}" type="datetime1">
              <a:rPr lang="en-US" smtClean="0"/>
              <a:t>5/16/2026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C38F53-A049-49DC-A976-138B23F37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73CED9-F785-4613-8A6E-3D61CD0E0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F716-8F50-49E3-AA87-8CDF655AD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331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2AA73-B776-48A7-A4F6-D30A9A55C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CA6D7-07F0-4C29-85A7-8ED5C7267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C2E0F1-6CE7-49D2-9627-693B7CEDD1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51BE48-E9BC-4A54-BA9C-6FC5598BA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0355D-1BDC-4255-BDF7-BE6201F7CE99}" type="datetime1">
              <a:rPr lang="en-US" smtClean="0"/>
              <a:t>5/16/2026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83311-8505-43FE-B3A9-4E8A4265B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8ECD12-02BE-49C2-9B45-6F5E74772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F716-8F50-49E3-AA87-8CDF655AD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251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0CEBD-17FF-4BD6-909B-E0EC62540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7F6B99-E65A-479A-B243-9A09CE7298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7ABEB9-DC04-4B01-8D46-6326604ACC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2C2362-EAFF-4BF4-88E0-8F35F036E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CE21-ACD5-4C3A-B979-3025FD42960C}" type="datetime1">
              <a:rPr lang="en-US" smtClean="0"/>
              <a:t>5/16/2026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00D6E1-1822-482B-888A-CA18C2576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903DA2-9398-4D93-9CBF-EDA81F4E4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F716-8F50-49E3-AA87-8CDF655AD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877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84DF75-96D0-4C27-8608-A9000A85C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6059CD-0C55-4012-8264-F8B3EBAAF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90DAD-2E28-4DDF-B541-C68DE90BCB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AB049-CBF5-4AA1-A120-CD1A1BE74876}" type="datetime1">
              <a:rPr lang="en-US" smtClean="0"/>
              <a:t>5/16/2026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CEF065-D115-4890-B790-BB6206B4FD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829CF-E9E3-4849-9203-1758509A9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FF716-8F50-49E3-AA87-8CDF655AD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59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en.wikipedia.org/wiki/Stephen_Cook" TargetMode="External"/><Relationship Id="rId7" Type="http://schemas.openxmlformats.org/officeDocument/2006/relationships/hyperlink" Target="http://en.wikipedia.org/wiki/Clay_Mathematics_Institute" TargetMode="External"/><Relationship Id="rId2" Type="http://schemas.openxmlformats.org/officeDocument/2006/relationships/hyperlink" Target="http://en.wikipedia.org/wiki/List_of_unsolved_problems_in_computer_scienc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Millennium_Prize_Problems" TargetMode="External"/><Relationship Id="rId5" Type="http://schemas.openxmlformats.org/officeDocument/2006/relationships/hyperlink" Target="http://en.wikipedia.org/wiki/P_versus_NP_problem#cite_note-3" TargetMode="External"/><Relationship Id="rId4" Type="http://schemas.openxmlformats.org/officeDocument/2006/relationships/hyperlink" Target="http://en.wikipedia.org/wiki/P_versus_NP_problem#cite_note-2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>
            <a:extLst>
              <a:ext uri="{FF2B5EF4-FFF2-40B4-BE49-F238E27FC236}">
                <a16:creationId xmlns:a16="http://schemas.microsoft.com/office/drawing/2014/main" id="{89D64ACE-7A1B-4A74-8F87-5A19C8752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353913-872E-4506-83C2-74D2883613C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56C74E77-877E-42F6-99BE-84ECF491AC8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15887" y="1465814"/>
            <a:ext cx="9144000" cy="2387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 err="1"/>
              <a:t>Teori</a:t>
            </a:r>
            <a:r>
              <a:rPr lang="en-US" altLang="en-US" b="1" dirty="0"/>
              <a:t> P, NP, dan</a:t>
            </a:r>
            <a:br>
              <a:rPr lang="en-US" altLang="en-US" b="1" dirty="0"/>
            </a:br>
            <a:r>
              <a:rPr lang="en-US" altLang="en-US" b="1" dirty="0"/>
              <a:t>NP-Complete  </a:t>
            </a:r>
            <a:br>
              <a:rPr lang="en-US" altLang="en-US" b="1" dirty="0"/>
            </a:br>
            <a:r>
              <a:rPr lang="en-US" altLang="en-US" sz="4000" dirty="0"/>
              <a:t>(</a:t>
            </a:r>
            <a:r>
              <a:rPr lang="en-US" altLang="en-US" sz="4000" dirty="0" err="1"/>
              <a:t>Bagian</a:t>
            </a:r>
            <a:r>
              <a:rPr lang="en-US" altLang="en-US" sz="4000" dirty="0"/>
              <a:t> 2)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23F48DD0-B1A8-4A5E-A7BC-C8686C54CAD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4198385"/>
            <a:ext cx="9144000" cy="228192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 err="1"/>
              <a:t>Bahan</a:t>
            </a:r>
            <a:r>
              <a:rPr lang="en-US" altLang="en-US" dirty="0"/>
              <a:t> </a:t>
            </a:r>
            <a:r>
              <a:rPr lang="en-US" altLang="en-US" dirty="0" err="1"/>
              <a:t>Kuliah</a:t>
            </a:r>
            <a:r>
              <a:rPr lang="en-US" altLang="en-US" dirty="0"/>
              <a:t> IF2211 </a:t>
            </a:r>
            <a:r>
              <a:rPr lang="en-US" altLang="en-US" dirty="0" err="1"/>
              <a:t>Strategi</a:t>
            </a:r>
            <a:r>
              <a:rPr lang="en-US" altLang="en-US" dirty="0"/>
              <a:t> </a:t>
            </a:r>
            <a:r>
              <a:rPr lang="en-US" altLang="en-US" dirty="0" err="1"/>
              <a:t>Algoritma</a:t>
            </a:r>
            <a:endParaRPr lang="en-US" altLang="en-US" dirty="0"/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Oleh: Rinaldi 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Program </a:t>
            </a:r>
            <a:r>
              <a:rPr lang="en-US" altLang="en-US" dirty="0" err="1"/>
              <a:t>Studi</a:t>
            </a:r>
            <a:r>
              <a:rPr lang="en-US" altLang="en-US" dirty="0"/>
              <a:t> Teknik </a:t>
            </a:r>
            <a:r>
              <a:rPr lang="en-US" altLang="en-US" dirty="0" err="1"/>
              <a:t>Informatika</a:t>
            </a:r>
            <a:r>
              <a:rPr lang="en-US" altLang="en-US" dirty="0"/>
              <a:t> ITB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23736ED-A0D9-4695-8F16-8AA0861A3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722" y="174003"/>
            <a:ext cx="3773420" cy="232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2FD118-E2AF-5E66-C9AC-31EFB1668BB4}"/>
              </a:ext>
            </a:extLst>
          </p:cNvPr>
          <p:cNvSpPr txBox="1"/>
          <p:nvPr/>
        </p:nvSpPr>
        <p:spPr>
          <a:xfrm flipH="1">
            <a:off x="7056715" y="3346645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(Update 2026)</a:t>
            </a:r>
          </a:p>
        </p:txBody>
      </p:sp>
    </p:spTree>
    <p:extLst>
      <p:ext uri="{BB962C8B-B14F-4D97-AF65-F5344CB8AC3E}">
        <p14:creationId xmlns:p14="http://schemas.microsoft.com/office/powerpoint/2010/main" val="982631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>
            <a:extLst>
              <a:ext uri="{FF2B5EF4-FFF2-40B4-BE49-F238E27FC236}">
                <a16:creationId xmlns:a16="http://schemas.microsoft.com/office/drawing/2014/main" id="{88D10619-BEF3-4D3C-AB8E-EC907EBBA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D67590-6DA2-425F-A90E-959F2301AF2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11E801F9-4ED3-44E1-8E14-9BADB6FE95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85351" y="277273"/>
            <a:ext cx="10030296" cy="4949005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sym typeface="Symbol" panose="05050102010706020507" pitchFamily="18" charset="2"/>
              </a:rPr>
              <a:t>Karena </a:t>
            </a:r>
            <a:r>
              <a:rPr lang="en-US" altLang="en-US" sz="2400" dirty="0" err="1">
                <a:sym typeface="Symbol" panose="05050102010706020507" pitchFamily="18" charset="2"/>
              </a:rPr>
              <a:t>itu</a:t>
            </a:r>
            <a:r>
              <a:rPr lang="en-US" altLang="en-US" sz="2400" dirty="0">
                <a:sym typeface="Symbol" panose="05050102010706020507" pitchFamily="18" charset="2"/>
              </a:rPr>
              <a:t>, </a:t>
            </a:r>
            <a:r>
              <a:rPr lang="en-US" altLang="en-US" sz="2400" dirty="0" err="1">
                <a:sym typeface="Symbol" panose="05050102010706020507" pitchFamily="18" charset="2"/>
              </a:rPr>
              <a:t>jika</a:t>
            </a:r>
            <a:r>
              <a:rPr lang="en-US" altLang="en-US" sz="2400" dirty="0">
                <a:sym typeface="Symbol" panose="05050102010706020507" pitchFamily="18" charset="2"/>
              </a:rPr>
              <a:t> P = NP, </a:t>
            </a:r>
            <a:r>
              <a:rPr lang="en-US" altLang="en-US" sz="2400" dirty="0" err="1">
                <a:sym typeface="Symbol" panose="05050102010706020507" pitchFamily="18" charset="2"/>
              </a:rPr>
              <a:t>maka</a:t>
            </a:r>
            <a:r>
              <a:rPr lang="en-US" altLang="en-US" sz="2400" dirty="0">
                <a:sym typeface="Symbol" panose="05050102010706020507" pitchFamily="18" charset="2"/>
              </a:rPr>
              <a:t>  </a:t>
            </a:r>
            <a:r>
              <a:rPr lang="en-US" altLang="en-US" sz="2400" dirty="0" err="1">
                <a:sym typeface="Symbol" panose="05050102010706020507" pitchFamily="18" charset="2"/>
              </a:rPr>
              <a:t>bayangkan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betapa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id-ID" altLang="en-US" sz="2400" dirty="0">
                <a:sym typeface="Symbol" panose="05050102010706020507" pitchFamily="18" charset="2"/>
              </a:rPr>
              <a:t>banyak </a:t>
            </a:r>
            <a:r>
              <a:rPr lang="en-US" altLang="en-US" sz="2400" dirty="0" err="1">
                <a:sym typeface="Symbol" panose="05050102010706020507" pitchFamily="18" charset="2"/>
              </a:rPr>
              <a:t>persoalan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keputusan</a:t>
            </a:r>
            <a:r>
              <a:rPr lang="en-US" altLang="en-US" sz="2400" dirty="0">
                <a:sym typeface="Symbol" panose="05050102010706020507" pitchFamily="18" charset="2"/>
              </a:rPr>
              <a:t> yang </a:t>
            </a:r>
            <a:r>
              <a:rPr lang="en-US" altLang="en-US" sz="2400" dirty="0" err="1">
                <a:sym typeface="Symbol" panose="05050102010706020507" pitchFamily="18" charset="2"/>
              </a:rPr>
              <a:t>dapat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dipecahkan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secara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sangkil</a:t>
            </a:r>
            <a:r>
              <a:rPr lang="en-US" altLang="en-US" sz="2400" dirty="0">
                <a:sym typeface="Symbol" panose="05050102010706020507" pitchFamily="18" charset="2"/>
              </a:rPr>
              <a:t> (</a:t>
            </a:r>
            <a:r>
              <a:rPr lang="en-US" altLang="en-US" sz="2400" dirty="0" err="1">
                <a:sym typeface="Symbol" panose="05050102010706020507" pitchFamily="18" charset="2"/>
              </a:rPr>
              <a:t>efisien</a:t>
            </a:r>
            <a:r>
              <a:rPr lang="en-US" altLang="en-US" sz="2400" dirty="0">
                <a:sym typeface="Symbol" panose="05050102010706020507" pitchFamily="18" charset="2"/>
              </a:rPr>
              <a:t>) </a:t>
            </a:r>
            <a:r>
              <a:rPr lang="en-US" altLang="en-US" sz="2400" dirty="0" err="1">
                <a:sym typeface="Symbol" panose="05050102010706020507" pitchFamily="18" charset="2"/>
              </a:rPr>
              <a:t>dengan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algoritma</a:t>
            </a:r>
            <a:r>
              <a:rPr lang="en-US" altLang="en-US" sz="2400" dirty="0">
                <a:sym typeface="Symbol" panose="05050102010706020507" pitchFamily="18" charset="2"/>
              </a:rPr>
              <a:t> yang </a:t>
            </a:r>
            <a:r>
              <a:rPr lang="en-US" altLang="en-US" sz="2400" dirty="0" err="1">
                <a:sym typeface="Symbol" panose="05050102010706020507" pitchFamily="18" charset="2"/>
              </a:rPr>
              <a:t>kebutuhan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waktunya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polinom</a:t>
            </a:r>
            <a:r>
              <a:rPr lang="en-US" altLang="en-US" sz="2400" dirty="0">
                <a:sym typeface="Symbol" panose="05050102010706020507" pitchFamily="18" charset="2"/>
              </a:rPr>
              <a:t>.</a:t>
            </a:r>
          </a:p>
          <a:p>
            <a:pPr eaLnBrk="1" hangingPunct="1"/>
            <a:endParaRPr lang="en-US" altLang="en-US" sz="2400" dirty="0">
              <a:sym typeface="Symbol" panose="05050102010706020507" pitchFamily="18" charset="2"/>
            </a:endParaRPr>
          </a:p>
          <a:p>
            <a:pPr eaLnBrk="1" hangingPunct="1"/>
            <a:r>
              <a:rPr lang="en-US" altLang="en-US" sz="2400" dirty="0" err="1"/>
              <a:t>Namun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kenyataannya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banyak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ilmuwan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telah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gagal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menemukan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algoritma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waktu-polinom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persoalan</a:t>
            </a:r>
            <a:r>
              <a:rPr lang="en-US" altLang="en-US" sz="2400" dirty="0"/>
              <a:t> NP.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Karena </a:t>
            </a:r>
            <a:r>
              <a:rPr lang="en-US" altLang="en-US" sz="2400" dirty="0" err="1"/>
              <a:t>itu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cukup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aman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kalau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kita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mengasumsikan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bahwa</a:t>
            </a:r>
            <a:r>
              <a:rPr lang="en-US" altLang="en-US" sz="2400" dirty="0"/>
              <a:t> P </a:t>
            </a:r>
            <a:r>
              <a:rPr lang="en-US" altLang="en-US" sz="2400" dirty="0">
                <a:sym typeface="Symbol" panose="05050102010706020507" pitchFamily="18" charset="2"/>
              </a:rPr>
              <a:t> NP</a:t>
            </a:r>
          </a:p>
          <a:p>
            <a:pPr eaLnBrk="1" hangingPunct="1"/>
            <a:endParaRPr lang="en-US" altLang="en-US" sz="2400" dirty="0">
              <a:sym typeface="Symbol" panose="05050102010706020507" pitchFamily="18" charset="2"/>
            </a:endParaRPr>
          </a:p>
          <a:p>
            <a:pPr eaLnBrk="1" hangingPunct="1"/>
            <a:endParaRPr lang="en-US" altLang="en-US" dirty="0"/>
          </a:p>
        </p:txBody>
      </p:sp>
      <p:pic>
        <p:nvPicPr>
          <p:cNvPr id="40964" name="Picture 1">
            <a:extLst>
              <a:ext uri="{FF2B5EF4-FFF2-40B4-BE49-F238E27FC236}">
                <a16:creationId xmlns:a16="http://schemas.microsoft.com/office/drawing/2014/main" id="{2330882A-8260-4E8A-8B85-8433C76262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956" y="3624702"/>
            <a:ext cx="6124644" cy="3096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>
            <a:extLst>
              <a:ext uri="{FF2B5EF4-FFF2-40B4-BE49-F238E27FC236}">
                <a16:creationId xmlns:a16="http://schemas.microsoft.com/office/drawing/2014/main" id="{486ABCA7-71B2-4184-BE7F-462827C84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1" y="762001"/>
            <a:ext cx="10541000" cy="5364163"/>
          </a:xfrm>
        </p:spPr>
        <p:txBody>
          <a:bodyPr/>
          <a:lstStyle/>
          <a:p>
            <a:pPr eaLnBrk="1" hangingPunct="1"/>
            <a:r>
              <a:rPr lang="en-US" altLang="en-US" sz="2400" dirty="0" err="1"/>
              <a:t>Adakah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persoalan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tidak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termasuk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NP? </a:t>
            </a:r>
            <a:r>
              <a:rPr lang="en-US" altLang="en-US" sz="2400" dirty="0" err="1"/>
              <a:t>Cukup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banyak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yaitu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semua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persoalan</a:t>
            </a:r>
            <a:r>
              <a:rPr lang="en-US" altLang="en-US" sz="2400" dirty="0"/>
              <a:t> </a:t>
            </a:r>
            <a:r>
              <a:rPr lang="en-US" altLang="en-US" sz="2400" i="1" dirty="0"/>
              <a:t>undecidable</a:t>
            </a:r>
            <a:r>
              <a:rPr lang="en-US" altLang="en-US" sz="2400" dirty="0"/>
              <a:t>. </a:t>
            </a:r>
          </a:p>
          <a:p>
            <a:pPr marL="0" indent="0" eaLnBrk="1" hangingPunct="1">
              <a:buNone/>
            </a:pPr>
            <a:r>
              <a:rPr lang="en-US" altLang="en-US" sz="2400" dirty="0"/>
              <a:t>   </a:t>
            </a:r>
            <a:r>
              <a:rPr lang="en-US" altLang="en-US" sz="2400" dirty="0" err="1"/>
              <a:t>Contohnya</a:t>
            </a:r>
            <a:r>
              <a:rPr lang="en-US" altLang="en-US" sz="2400" dirty="0"/>
              <a:t> </a:t>
            </a:r>
            <a:r>
              <a:rPr lang="en-US" altLang="en-US" sz="2400" i="1" dirty="0"/>
              <a:t>halting problem, Post Correspondence Problem (PCP)</a:t>
            </a:r>
            <a:endParaRPr lang="en-US" altLang="en-US" sz="2400" dirty="0"/>
          </a:p>
          <a:p>
            <a:pPr eaLnBrk="1" hangingPunct="1"/>
            <a:endParaRPr lang="en-US" altLang="en-US" sz="2400" dirty="0">
              <a:sym typeface="Symbol" panose="05050102010706020507" pitchFamily="18" charset="2"/>
            </a:endParaRPr>
          </a:p>
          <a:p>
            <a:endParaRPr lang="en-US" altLang="en-US" dirty="0"/>
          </a:p>
        </p:txBody>
      </p:sp>
      <p:sp>
        <p:nvSpPr>
          <p:cNvPr id="40963" name="Slide Number Placeholder 3">
            <a:extLst>
              <a:ext uri="{FF2B5EF4-FFF2-40B4-BE49-F238E27FC236}">
                <a16:creationId xmlns:a16="http://schemas.microsoft.com/office/drawing/2014/main" id="{5B663A55-6E27-4C34-A70C-6019E3495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7B225A-05DD-499C-8E4C-891EBEB67CF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8F0B109-CEA0-5CEF-E748-50FCED7D5CAB}"/>
                  </a:ext>
                </a:extLst>
              </p:cNvPr>
              <p:cNvSpPr txBox="1"/>
              <p:nvPr/>
            </p:nvSpPr>
            <p:spPr>
              <a:xfrm>
                <a:off x="1074057" y="2303867"/>
                <a:ext cx="9956800" cy="31986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None/>
                </a:pPr>
                <a:r>
                  <a:rPr lang="en-US" sz="2000" b="1" dirty="0"/>
                  <a:t>Post Correspondence Problem (PCP)</a:t>
                </a:r>
              </a:p>
              <a:p>
                <a:pPr>
                  <a:buNone/>
                </a:pPr>
                <a:r>
                  <a:rPr lang="en-US" sz="2000" dirty="0" err="1"/>
                  <a:t>Diberikan</a:t>
                </a:r>
                <a:r>
                  <a:rPr lang="en-US" sz="2000" dirty="0"/>
                  <a:t> dua daftar string:</a:t>
                </a:r>
              </a:p>
              <a:p>
                <a:r>
                  <a:rPr lang="en-US" sz="2000" dirty="0"/>
                  <a:t>A = (a1, a2, ..., an)</a:t>
                </a:r>
                <a:br>
                  <a:rPr lang="en-US" sz="2000" dirty="0"/>
                </a:br>
                <a:r>
                  <a:rPr lang="en-US" sz="2000" dirty="0"/>
                  <a:t>B = (b1, b2, ..., bn)</a:t>
                </a:r>
              </a:p>
              <a:p>
                <a:r>
                  <a:rPr lang="en-US" sz="2000" dirty="0" err="1"/>
                  <a:t>Pertanyaan</a:t>
                </a:r>
                <a:r>
                  <a:rPr lang="en-US" sz="2000" dirty="0"/>
                  <a:t>:  </a:t>
                </a:r>
                <a:r>
                  <a:rPr lang="en-US" sz="2000" dirty="0" err="1"/>
                  <a:t>Apakah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ada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urutan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indeks</a:t>
                </a:r>
                <a:r>
                  <a:rPr lang="en-US" sz="2000" dirty="0"/>
                  <a:t> </a:t>
                </a:r>
              </a:p>
              <a:p>
                <a:r>
                  <a:rPr lang="en-US" sz="2000" dirty="0"/>
                  <a:t>                                 i</a:t>
                </a:r>
                <a:r>
                  <a:rPr lang="en-US" sz="2000" baseline="-25000" dirty="0"/>
                  <a:t>1</a:t>
                </a:r>
                <a:r>
                  <a:rPr lang="en-US" sz="2000" dirty="0"/>
                  <a:t>​, i</a:t>
                </a:r>
                <a:r>
                  <a:rPr lang="en-US" sz="2000" baseline="-25000" dirty="0"/>
                  <a:t>2</a:t>
                </a:r>
                <a:r>
                  <a:rPr lang="en-US" sz="2000" dirty="0"/>
                  <a:t>​,…, </a:t>
                </a:r>
                <a:r>
                  <a:rPr lang="en-US" sz="2000" dirty="0" err="1"/>
                  <a:t>i</a:t>
                </a:r>
                <a:r>
                  <a:rPr lang="en-US" sz="2000" baseline="-25000" dirty="0" err="1"/>
                  <a:t>k</a:t>
                </a:r>
                <a:r>
                  <a:rPr lang="en-US" sz="2000" baseline="-25000" dirty="0"/>
                  <a:t>​ </a:t>
                </a:r>
              </a:p>
              <a:p>
                <a:r>
                  <a:rPr lang="en-US" sz="2000" dirty="0" err="1"/>
                  <a:t>sehingga</a:t>
                </a:r>
                <a:r>
                  <a:rPr lang="en-US" sz="2000" dirty="0"/>
                  <a:t>:</a:t>
                </a:r>
              </a:p>
              <a:p>
                <a:pPr/>
                <a:r>
                  <a:rPr lang="en-US" sz="2000" dirty="0"/>
                  <a:t>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000"/>
                        </m:ctrlPr>
                      </m:sSubPr>
                      <m:e>
                        <m:r>
                          <a:rPr lang="ar-AE" sz="2000" i="1"/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lang="ar-AE" sz="2000" i="1"/>
                            </m:ctrlPr>
                          </m:sSubPr>
                          <m:e>
                            <m:r>
                              <a:rPr lang="ar-AE" sz="2000" i="1"/>
                              <m:t>𝑖</m:t>
                            </m:r>
                          </m:e>
                          <m:sub>
                            <m:r>
                              <a:rPr lang="ar-AE" sz="2000"/>
                              <m:t>1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ar-AE" sz="2000" i="1"/>
                        </m:ctrlPr>
                      </m:sSubPr>
                      <m:e>
                        <m:r>
                          <a:rPr lang="ar-AE" sz="2000" i="1"/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lang="ar-AE" sz="2000" i="1"/>
                            </m:ctrlPr>
                          </m:sSubPr>
                          <m:e>
                            <m:r>
                              <a:rPr lang="ar-AE" sz="2000" i="1"/>
                              <m:t>𝑖</m:t>
                            </m:r>
                          </m:e>
                          <m:sub>
                            <m:r>
                              <a:rPr lang="ar-AE" sz="2000"/>
                              <m:t>2</m:t>
                            </m:r>
                          </m:sub>
                        </m:sSub>
                      </m:sub>
                    </m:sSub>
                    <m:r>
                      <a:rPr lang="ar-AE" sz="2000"/>
                      <m:t>⋯</m:t>
                    </m:r>
                    <m:sSub>
                      <m:sSubPr>
                        <m:ctrlPr>
                          <a:rPr lang="ar-AE" sz="2000" i="1"/>
                        </m:ctrlPr>
                      </m:sSubPr>
                      <m:e>
                        <m:r>
                          <a:rPr lang="ar-AE" sz="2000" i="1"/>
                          <m:t>𝑎</m:t>
                        </m:r>
                      </m:e>
                      <m:sub>
                        <m:sSub>
                          <m:sSubPr>
                            <m:ctrlPr>
                              <a:rPr lang="ar-AE" sz="2000" i="1"/>
                            </m:ctrlPr>
                          </m:sSubPr>
                          <m:e>
                            <m:r>
                              <a:rPr lang="ar-AE" sz="2000" i="1"/>
                              <m:t>𝑖</m:t>
                            </m:r>
                          </m:e>
                          <m:sub>
                            <m:r>
                              <a:rPr lang="ar-AE" sz="2000" i="1"/>
                              <m:t>𝑘</m:t>
                            </m:r>
                          </m:sub>
                        </m:sSub>
                      </m:sub>
                    </m:sSub>
                    <m:r>
                      <a:rPr lang="ar-AE" sz="2000"/>
                      <m:t>=</m:t>
                    </m:r>
                    <m:sSub>
                      <m:sSubPr>
                        <m:ctrlPr>
                          <a:rPr lang="ar-AE" sz="2000" i="1"/>
                        </m:ctrlPr>
                      </m:sSubPr>
                      <m:e>
                        <m:r>
                          <a:rPr lang="ar-AE" sz="2000" i="1"/>
                          <m:t>𝑏</m:t>
                        </m:r>
                      </m:e>
                      <m:sub>
                        <m:sSub>
                          <m:sSubPr>
                            <m:ctrlPr>
                              <a:rPr lang="ar-AE" sz="2000" i="1"/>
                            </m:ctrlPr>
                          </m:sSubPr>
                          <m:e>
                            <m:r>
                              <a:rPr lang="ar-AE" sz="2000" i="1"/>
                              <m:t>𝑖</m:t>
                            </m:r>
                          </m:e>
                          <m:sub>
                            <m:r>
                              <a:rPr lang="ar-AE" sz="2000"/>
                              <m:t>1</m:t>
                            </m:r>
                          </m:sub>
                        </m:sSub>
                      </m:sub>
                    </m:sSub>
                    <m:sSub>
                      <m:sSubPr>
                        <m:ctrlPr>
                          <a:rPr lang="ar-AE" sz="2000" i="1"/>
                        </m:ctrlPr>
                      </m:sSubPr>
                      <m:e>
                        <m:r>
                          <a:rPr lang="ar-AE" sz="2000" i="1"/>
                          <m:t>𝑏</m:t>
                        </m:r>
                      </m:e>
                      <m:sub>
                        <m:sSub>
                          <m:sSubPr>
                            <m:ctrlPr>
                              <a:rPr lang="ar-AE" sz="2000" i="1"/>
                            </m:ctrlPr>
                          </m:sSubPr>
                          <m:e>
                            <m:r>
                              <a:rPr lang="ar-AE" sz="2000" i="1"/>
                              <m:t>𝑖</m:t>
                            </m:r>
                          </m:e>
                          <m:sub>
                            <m:r>
                              <a:rPr lang="ar-AE" sz="2000"/>
                              <m:t>2</m:t>
                            </m:r>
                          </m:sub>
                        </m:sSub>
                      </m:sub>
                    </m:sSub>
                    <m:r>
                      <a:rPr lang="ar-AE" sz="2000"/>
                      <m:t>⋯</m:t>
                    </m:r>
                    <m:sSub>
                      <m:sSubPr>
                        <m:ctrlPr>
                          <a:rPr lang="ar-AE" sz="2000" i="1"/>
                        </m:ctrlPr>
                      </m:sSubPr>
                      <m:e>
                        <m:r>
                          <a:rPr lang="ar-AE" sz="2000" i="1"/>
                          <m:t>𝑏</m:t>
                        </m:r>
                      </m:e>
                      <m:sub>
                        <m:sSub>
                          <m:sSubPr>
                            <m:ctrlPr>
                              <a:rPr lang="ar-AE" sz="2000" i="1"/>
                            </m:ctrlPr>
                          </m:sSubPr>
                          <m:e>
                            <m:r>
                              <a:rPr lang="ar-AE" sz="2000" i="1"/>
                              <m:t>𝑖</m:t>
                            </m:r>
                          </m:e>
                          <m:sub>
                            <m:r>
                              <a:rPr lang="ar-AE" sz="2000" i="1"/>
                              <m:t>𝑘</m:t>
                            </m:r>
                          </m:sub>
                        </m:sSub>
                      </m:sub>
                    </m:sSub>
                  </m:oMath>
                </a14:m>
                <a:endParaRPr lang="ar-AE" sz="2000" dirty="0"/>
              </a:p>
              <a:p>
                <a:endParaRPr lang="en-US" sz="2000" dirty="0"/>
              </a:p>
              <a:p>
                <a:pPr>
                  <a:buNone/>
                </a:pPr>
                <a:r>
                  <a:rPr lang="en-US" sz="2000" dirty="0"/>
                  <a:t>PCP </a:t>
                </a:r>
                <a:r>
                  <a:rPr lang="en-US" sz="2000" dirty="0" err="1"/>
                  <a:t>sudah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terbukti</a:t>
                </a:r>
                <a:r>
                  <a:rPr lang="en-US" sz="2000" dirty="0"/>
                  <a:t> </a:t>
                </a:r>
                <a:r>
                  <a:rPr lang="en-US" sz="2000" i="1" dirty="0"/>
                  <a:t>undecidable</a:t>
                </a:r>
                <a:r>
                  <a:rPr lang="en-US" sz="2000" dirty="0"/>
                  <a:t>.</a:t>
                </a: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8F0B109-CEA0-5CEF-E748-50FCED7D5C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057" y="2303867"/>
                <a:ext cx="9956800" cy="3198696"/>
              </a:xfrm>
              <a:prstGeom prst="rect">
                <a:avLst/>
              </a:prstGeom>
              <a:blipFill>
                <a:blip r:embed="rId2"/>
                <a:stretch>
                  <a:fillRect l="-612" t="-1143" b="-2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2">
            <a:extLst>
              <a:ext uri="{FF2B5EF4-FFF2-40B4-BE49-F238E27FC236}">
                <a16:creationId xmlns:a16="http://schemas.microsoft.com/office/drawing/2014/main" id="{BE3F5BDA-30C2-42CE-A3A2-69ECBBC7F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860" y="619540"/>
            <a:ext cx="10575235" cy="5059363"/>
          </a:xfrm>
        </p:spPr>
        <p:txBody>
          <a:bodyPr/>
          <a:lstStyle/>
          <a:p>
            <a:r>
              <a:rPr lang="en-US" altLang="en-US" sz="2600" dirty="0"/>
              <a:t>The </a:t>
            </a:r>
            <a:r>
              <a:rPr lang="en-US" altLang="en-US" sz="2600" b="1" dirty="0"/>
              <a:t>P versus NP problem</a:t>
            </a:r>
            <a:r>
              <a:rPr lang="en-US" altLang="en-US" sz="2600" dirty="0"/>
              <a:t> is a major </a:t>
            </a:r>
            <a:r>
              <a:rPr lang="en-US" altLang="en-US" sz="2600" dirty="0">
                <a:hlinkClick r:id="rId2" tooltip="List of unsolved problems in computer science"/>
              </a:rPr>
              <a:t>unsolved problem in computer science</a:t>
            </a:r>
            <a:r>
              <a:rPr lang="en-US" altLang="en-US" sz="2600" dirty="0"/>
              <a:t>. Informally, it asks whether every problem whose solution can be quickly verified by a computer can also be quickly solved by a computer. It was introduced in 1971 by </a:t>
            </a:r>
            <a:r>
              <a:rPr lang="en-US" altLang="en-US" sz="2600" dirty="0">
                <a:hlinkClick r:id="rId3" tooltip="Stephen Cook"/>
              </a:rPr>
              <a:t>Stephen Cook</a:t>
            </a:r>
            <a:r>
              <a:rPr lang="en-US" altLang="en-US" sz="2600" dirty="0"/>
              <a:t> in his seminal paper "The complexity of theorem proving procedures"</a:t>
            </a:r>
            <a:r>
              <a:rPr lang="en-US" altLang="en-US" sz="2600" baseline="30000" dirty="0">
                <a:hlinkClick r:id="rId4"/>
              </a:rPr>
              <a:t>[2]</a:t>
            </a:r>
            <a:r>
              <a:rPr lang="en-US" altLang="en-US" sz="2600" dirty="0"/>
              <a:t> and is considered by many to be the most important open problem in the field.</a:t>
            </a:r>
            <a:r>
              <a:rPr lang="en-US" altLang="en-US" sz="2600" baseline="30000" dirty="0">
                <a:hlinkClick r:id="rId5"/>
              </a:rPr>
              <a:t>[3]</a:t>
            </a:r>
            <a:r>
              <a:rPr lang="en-US" altLang="en-US" sz="2600" dirty="0"/>
              <a:t> It is one of the seven </a:t>
            </a:r>
            <a:r>
              <a:rPr lang="en-US" altLang="en-US" sz="2600" dirty="0">
                <a:hlinkClick r:id="rId6" tooltip="Millennium Prize Problems"/>
              </a:rPr>
              <a:t>Millennium Prize Problems</a:t>
            </a:r>
            <a:r>
              <a:rPr lang="en-US" altLang="en-US" sz="2600" dirty="0"/>
              <a:t> selected by the </a:t>
            </a:r>
            <a:r>
              <a:rPr lang="en-US" altLang="en-US" sz="2600" dirty="0">
                <a:hlinkClick r:id="rId7" tooltip="Clay Mathematics Institute"/>
              </a:rPr>
              <a:t>Clay Mathematics Institute</a:t>
            </a:r>
            <a:r>
              <a:rPr lang="en-US" altLang="en-US" sz="2600" dirty="0"/>
              <a:t> to carry a US$1,000,000 prize for the first correct solution. </a:t>
            </a:r>
            <a:r>
              <a:rPr lang="en-US" altLang="en-US" sz="2400" dirty="0"/>
              <a:t>(</a:t>
            </a:r>
            <a:r>
              <a:rPr lang="en-US" altLang="en-US" sz="2400" dirty="0" err="1"/>
              <a:t>Sumber</a:t>
            </a:r>
            <a:r>
              <a:rPr lang="en-US" altLang="en-US" sz="2400" dirty="0"/>
              <a:t>: Wikipedia)</a:t>
            </a:r>
          </a:p>
          <a:p>
            <a:endParaRPr lang="en-US" altLang="en-US" sz="2600" dirty="0"/>
          </a:p>
          <a:p>
            <a:r>
              <a:rPr lang="en-US" altLang="en-US" sz="2600" dirty="0" err="1"/>
              <a:t>Contoh</a:t>
            </a:r>
            <a:r>
              <a:rPr lang="en-US" altLang="en-US" sz="2600" dirty="0"/>
              <a:t>: </a:t>
            </a:r>
            <a:r>
              <a:rPr lang="en-US" altLang="en-US" sz="2600" dirty="0" err="1"/>
              <a:t>Persoalan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sirkuit</a:t>
            </a:r>
            <a:r>
              <a:rPr lang="en-US" altLang="en-US" sz="2600" dirty="0"/>
              <a:t> Hamilton</a:t>
            </a:r>
          </a:p>
          <a:p>
            <a:pPr algn="r">
              <a:buFontTx/>
              <a:buNone/>
            </a:pPr>
            <a:r>
              <a:rPr lang="en-US" altLang="en-US" dirty="0"/>
              <a:t>	</a:t>
            </a:r>
            <a:endParaRPr lang="en-US" altLang="en-US" sz="2400" dirty="0"/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8B8375FC-EB35-4D16-AD1F-AF9091397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4F2B68-99C8-4D6C-8A9F-4B58F80B994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8A62C1-7AAE-4925-BC7D-2F4A31603666}"/>
              </a:ext>
            </a:extLst>
          </p:cNvPr>
          <p:cNvSpPr txBox="1"/>
          <p:nvPr/>
        </p:nvSpPr>
        <p:spPr>
          <a:xfrm>
            <a:off x="733826" y="4833392"/>
            <a:ext cx="66537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Solusinya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: 1 – 2 – 3 – 6 – 7 – 8 – 9 – 10 – 11 – 5 – 4 – 1 </a:t>
            </a:r>
          </a:p>
          <a:p>
            <a:r>
              <a:rPr lang="en-US" sz="2000" dirty="0"/>
              <a:t>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 err="1">
                <a:sym typeface="Wingdings" panose="05000000000000000000" pitchFamily="2" charset="2"/>
              </a:rPr>
              <a:t>dapat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diverifikasi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dengan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cepat</a:t>
            </a:r>
            <a:endParaRPr lang="en-US" sz="2000" dirty="0">
              <a:sym typeface="Wingdings" panose="05000000000000000000" pitchFamily="2" charset="2"/>
            </a:endParaRPr>
          </a:p>
          <a:p>
            <a:r>
              <a:rPr lang="en-US" sz="2000" dirty="0">
                <a:sym typeface="Wingdings" panose="05000000000000000000" pitchFamily="2" charset="2"/>
              </a:rPr>
              <a:t>  </a:t>
            </a:r>
            <a:r>
              <a:rPr lang="en-US" sz="2000" dirty="0" err="1">
                <a:sym typeface="Wingdings" panose="05000000000000000000" pitchFamily="2" charset="2"/>
              </a:rPr>
              <a:t>Menemukan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solusinya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membutuhkan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waktu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eksponensial</a:t>
            </a:r>
            <a:endParaRPr lang="en-US" sz="2000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701FA4D-41F1-4E3F-91A1-C1BC14754D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21014" y="3822700"/>
            <a:ext cx="4438650" cy="2533650"/>
          </a:xfrm>
          <a:prstGeom prst="rect">
            <a:avLst/>
          </a:prstGeom>
        </p:spPr>
      </p:pic>
      <p:cxnSp>
        <p:nvCxnSpPr>
          <p:cNvPr id="41984" name="Straight Connector 41983">
            <a:extLst>
              <a:ext uri="{FF2B5EF4-FFF2-40B4-BE49-F238E27FC236}">
                <a16:creationId xmlns:a16="http://schemas.microsoft.com/office/drawing/2014/main" id="{B167CCD7-FD17-49F9-8D79-34A421869DBD}"/>
              </a:ext>
            </a:extLst>
          </p:cNvPr>
          <p:cNvCxnSpPr>
            <a:cxnSpLocks/>
          </p:cNvCxnSpPr>
          <p:nvPr/>
        </p:nvCxnSpPr>
        <p:spPr>
          <a:xfrm flipV="1">
            <a:off x="7767145" y="4084983"/>
            <a:ext cx="929594" cy="63033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F2D7C44-A88F-455E-AF50-C1D3BB7DA05B}"/>
              </a:ext>
            </a:extLst>
          </p:cNvPr>
          <p:cNvCxnSpPr>
            <a:cxnSpLocks/>
          </p:cNvCxnSpPr>
          <p:nvPr/>
        </p:nvCxnSpPr>
        <p:spPr>
          <a:xfrm>
            <a:off x="7767145" y="4796260"/>
            <a:ext cx="843455" cy="181343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8954337-EFF1-4348-9360-E008225D1EFF}"/>
              </a:ext>
            </a:extLst>
          </p:cNvPr>
          <p:cNvCxnSpPr>
            <a:cxnSpLocks/>
          </p:cNvCxnSpPr>
          <p:nvPr/>
        </p:nvCxnSpPr>
        <p:spPr>
          <a:xfrm flipV="1">
            <a:off x="9052606" y="5341223"/>
            <a:ext cx="487733" cy="520243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0B91F81-FC16-4927-A50A-92163FC735DE}"/>
              </a:ext>
            </a:extLst>
          </p:cNvPr>
          <p:cNvCxnSpPr>
            <a:cxnSpLocks/>
          </p:cNvCxnSpPr>
          <p:nvPr/>
        </p:nvCxnSpPr>
        <p:spPr>
          <a:xfrm>
            <a:off x="8797159" y="5089525"/>
            <a:ext cx="178675" cy="75953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A4732-9595-4BB1-8E6C-7257EC2F7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956" y="1722437"/>
            <a:ext cx="10147852" cy="4602163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en-US" sz="2400" dirty="0"/>
              <a:t>The Clay Mathematics Institute </a:t>
            </a:r>
            <a:r>
              <a:rPr lang="en-US" sz="2400" dirty="0" err="1"/>
              <a:t>Millenium</a:t>
            </a:r>
            <a:r>
              <a:rPr lang="en-US" sz="2400" dirty="0"/>
              <a:t> Prize Problems:</a:t>
            </a:r>
          </a:p>
          <a:p>
            <a:pPr marL="533400" indent="-533400">
              <a:lnSpc>
                <a:spcPct val="80000"/>
              </a:lnSpc>
              <a:buNone/>
              <a:defRPr/>
            </a:pPr>
            <a:endParaRPr lang="en-US" sz="2400" dirty="0"/>
          </a:p>
          <a:p>
            <a:pPr marL="533400" indent="-533400">
              <a:lnSpc>
                <a:spcPct val="80000"/>
              </a:lnSpc>
              <a:buFontTx/>
              <a:buAutoNum type="arabicPeriod"/>
              <a:defRPr/>
            </a:pPr>
            <a:r>
              <a:rPr lang="en-US" sz="2400" dirty="0"/>
              <a:t>Birch and </a:t>
            </a:r>
            <a:r>
              <a:rPr lang="en-US" sz="2400" dirty="0" err="1"/>
              <a:t>Swinnerton</a:t>
            </a:r>
            <a:r>
              <a:rPr lang="en-US" sz="2400" dirty="0"/>
              <a:t>-Dyer Conjecture 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  <a:defRPr/>
            </a:pPr>
            <a:r>
              <a:rPr lang="en-US" sz="2400" dirty="0"/>
              <a:t>Hodge Conjecture 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  <a:defRPr/>
            </a:pPr>
            <a:r>
              <a:rPr lang="en-US" sz="2400" dirty="0" err="1"/>
              <a:t>Navier</a:t>
            </a:r>
            <a:r>
              <a:rPr lang="en-US" sz="2400" dirty="0"/>
              <a:t>-Stokes Equations 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  <a:defRPr/>
            </a:pPr>
            <a:r>
              <a:rPr lang="en-US" sz="2400" dirty="0">
                <a:solidFill>
                  <a:srgbClr val="FF0000"/>
                </a:solidFill>
              </a:rPr>
              <a:t>P </a:t>
            </a:r>
            <a:r>
              <a:rPr lang="en-US" sz="2400" dirty="0" err="1">
                <a:solidFill>
                  <a:srgbClr val="FF0000"/>
                </a:solidFill>
              </a:rPr>
              <a:t>vs</a:t>
            </a:r>
            <a:r>
              <a:rPr lang="en-US" sz="2400" dirty="0">
                <a:solidFill>
                  <a:srgbClr val="FF0000"/>
                </a:solidFill>
              </a:rPr>
              <a:t> NP 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  <a:defRPr/>
            </a:pPr>
            <a:r>
              <a:rPr lang="en-US" sz="2400" dirty="0" err="1"/>
              <a:t>Poincaré</a:t>
            </a:r>
            <a:r>
              <a:rPr lang="en-US" sz="2400" dirty="0"/>
              <a:t> Conjecture 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  <a:defRPr/>
            </a:pPr>
            <a:r>
              <a:rPr lang="en-US" sz="2400" dirty="0"/>
              <a:t>Riemann Hypothesis 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  <a:defRPr/>
            </a:pPr>
            <a:r>
              <a:rPr lang="en-US" sz="2400" dirty="0"/>
              <a:t>Yang-Mills Theory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3011" name="Slide Number Placeholder 3">
            <a:extLst>
              <a:ext uri="{FF2B5EF4-FFF2-40B4-BE49-F238E27FC236}">
                <a16:creationId xmlns:a16="http://schemas.microsoft.com/office/drawing/2014/main" id="{FCA6F93E-B975-4C83-AC7D-5E2E66693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95C3FB-B825-444A-B0ED-7049292B6F7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id="{41D432E2-9532-4B00-BBAD-17CBF77BE2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6956" y="396874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The $1M question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61220F-003A-4C0D-A4C1-1AD65E183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7189" y="242887"/>
            <a:ext cx="2215367" cy="29427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B2F3D4-6C34-4D83-99E0-2806FA3B4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658" y="3398149"/>
            <a:ext cx="6816386" cy="2895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3E1684-4647-4529-BCBA-D28C577593FF}"/>
              </a:ext>
            </a:extLst>
          </p:cNvPr>
          <p:cNvSpPr txBox="1"/>
          <p:nvPr/>
        </p:nvSpPr>
        <p:spPr>
          <a:xfrm>
            <a:off x="9485974" y="1305452"/>
            <a:ext cx="496226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/>
              <a:t>vs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>
            <a:extLst>
              <a:ext uri="{FF2B5EF4-FFF2-40B4-BE49-F238E27FC236}">
                <a16:creationId xmlns:a16="http://schemas.microsoft.com/office/drawing/2014/main" id="{F75A7462-2B5E-4722-AEC4-1824EE9D2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E91209-0F1D-4CD9-9D1C-23278BEBC2B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F4FA64FC-6C22-4981-82C9-3C7B690AF5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5495" y="149198"/>
            <a:ext cx="10515600" cy="1011945"/>
          </a:xfrm>
        </p:spPr>
        <p:txBody>
          <a:bodyPr/>
          <a:lstStyle/>
          <a:p>
            <a:pPr eaLnBrk="1" hangingPunct="1"/>
            <a:r>
              <a:rPr lang="en-US" altLang="en-US" b="1" dirty="0">
                <a:latin typeface="+mn-lt"/>
              </a:rPr>
              <a:t>NP-Complete Problems</a:t>
            </a:r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FF5A9D76-5878-46D1-979A-B761C74B6F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5496" y="1161143"/>
            <a:ext cx="10875934" cy="5547659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600" dirty="0">
                <a:solidFill>
                  <a:srgbClr val="FF0000"/>
                </a:solidFill>
              </a:rPr>
              <a:t>NP-Complete (NPC)</a:t>
            </a:r>
            <a:r>
              <a:rPr lang="en-US" sz="2600" dirty="0"/>
              <a:t> </a:t>
            </a:r>
            <a:r>
              <a:rPr lang="en-US" sz="2600" dirty="0" err="1"/>
              <a:t>adalah</a:t>
            </a:r>
            <a:r>
              <a:rPr lang="en-US" sz="2600" dirty="0"/>
              <a:t> </a:t>
            </a:r>
            <a:r>
              <a:rPr lang="en-US" sz="2600" dirty="0" err="1"/>
              <a:t>persoalan</a:t>
            </a:r>
            <a:r>
              <a:rPr lang="en-US" sz="2600" dirty="0"/>
              <a:t> NP yang paling </a:t>
            </a:r>
            <a:r>
              <a:rPr lang="en-US" sz="2600" dirty="0" err="1"/>
              <a:t>sulit</a:t>
            </a:r>
            <a:r>
              <a:rPr lang="en-US" sz="2600" dirty="0"/>
              <a:t> </a:t>
            </a:r>
            <a:r>
              <a:rPr lang="en-US" sz="2600" dirty="0" err="1"/>
              <a:t>namun</a:t>
            </a:r>
            <a:r>
              <a:rPr lang="en-US" sz="2600" dirty="0"/>
              <a:t> </a:t>
            </a:r>
            <a:r>
              <a:rPr lang="en-US" sz="2600" dirty="0" err="1"/>
              <a:t>menarik</a:t>
            </a:r>
            <a:r>
              <a:rPr lang="en-US" sz="2600" dirty="0"/>
              <a:t> </a:t>
            </a:r>
            <a:r>
              <a:rPr lang="en-US" sz="2600" dirty="0" err="1"/>
              <a:t>perhatian</a:t>
            </a:r>
            <a:r>
              <a:rPr lang="en-US" sz="2600" dirty="0"/>
              <a:t>.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6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600" b="1" dirty="0" err="1"/>
              <a:t>Definisi</a:t>
            </a:r>
            <a:r>
              <a:rPr lang="en-US" sz="2600" b="1" dirty="0"/>
              <a:t> NPC. </a:t>
            </a:r>
            <a:r>
              <a:rPr lang="en-US" sz="2600" dirty="0" err="1"/>
              <a:t>Sebuah</a:t>
            </a:r>
            <a:r>
              <a:rPr lang="en-US" sz="2600" dirty="0"/>
              <a:t> </a:t>
            </a:r>
            <a:r>
              <a:rPr lang="en-US" sz="2600" dirty="0" err="1"/>
              <a:t>persoalan</a:t>
            </a:r>
            <a:r>
              <a:rPr lang="en-US" sz="2600" dirty="0"/>
              <a:t> X </a:t>
            </a:r>
            <a:r>
              <a:rPr lang="en-US" sz="2600" dirty="0" err="1"/>
              <a:t>dikatakan</a:t>
            </a:r>
            <a:r>
              <a:rPr lang="en-US" sz="2600" dirty="0"/>
              <a:t> NPC </a:t>
            </a:r>
            <a:r>
              <a:rPr lang="en-US" sz="2600" dirty="0" err="1"/>
              <a:t>jika</a:t>
            </a:r>
            <a:r>
              <a:rPr lang="en-US" sz="2600" dirty="0"/>
              <a:t>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600" dirty="0"/>
              <a:t>	  1) X </a:t>
            </a:r>
            <a:r>
              <a:rPr lang="en-US" sz="2600" dirty="0" err="1"/>
              <a:t>termasuk</a:t>
            </a:r>
            <a:r>
              <a:rPr lang="en-US" sz="2600" dirty="0"/>
              <a:t> </a:t>
            </a:r>
            <a:r>
              <a:rPr lang="en-US" sz="2600" dirty="0" err="1"/>
              <a:t>ke</a:t>
            </a:r>
            <a:r>
              <a:rPr lang="en-US" sz="2600" dirty="0"/>
              <a:t> </a:t>
            </a:r>
            <a:r>
              <a:rPr lang="en-US" sz="2600" dirty="0" err="1"/>
              <a:t>dalam</a:t>
            </a:r>
            <a:r>
              <a:rPr lang="en-US" sz="2600" dirty="0"/>
              <a:t> </a:t>
            </a:r>
            <a:r>
              <a:rPr lang="en-US" sz="2600" dirty="0" err="1"/>
              <a:t>kelas</a:t>
            </a:r>
            <a:r>
              <a:rPr lang="en-US" sz="2600" dirty="0"/>
              <a:t> NP</a:t>
            </a:r>
          </a:p>
          <a:p>
            <a:pPr marL="344488" indent="-344488">
              <a:lnSpc>
                <a:spcPct val="80000"/>
              </a:lnSpc>
              <a:buNone/>
              <a:defRPr/>
            </a:pPr>
            <a:r>
              <a:rPr lang="en-US" sz="2600" dirty="0"/>
              <a:t>	2) </a:t>
            </a:r>
            <a:r>
              <a:rPr lang="en-US" sz="2600" dirty="0" err="1"/>
              <a:t>Setiap</a:t>
            </a:r>
            <a:r>
              <a:rPr lang="en-US" sz="2600" dirty="0"/>
              <a:t> </a:t>
            </a:r>
            <a:r>
              <a:rPr lang="en-US" sz="2600" dirty="0" err="1"/>
              <a:t>persoalan</a:t>
            </a:r>
            <a:r>
              <a:rPr lang="en-US" sz="2600" dirty="0"/>
              <a:t> di </a:t>
            </a:r>
            <a:r>
              <a:rPr lang="en-US" sz="2600" dirty="0" err="1"/>
              <a:t>dalam</a:t>
            </a:r>
            <a:r>
              <a:rPr lang="en-US" sz="2600" dirty="0"/>
              <a:t> NP </a:t>
            </a:r>
            <a:r>
              <a:rPr lang="en-US" sz="2600" dirty="0" err="1"/>
              <a:t>dapat</a:t>
            </a:r>
            <a:r>
              <a:rPr lang="en-US" sz="2600" dirty="0"/>
              <a:t> </a:t>
            </a:r>
            <a:r>
              <a:rPr lang="en-US" sz="2600" dirty="0" err="1"/>
              <a:t>direduksi</a:t>
            </a:r>
            <a:r>
              <a:rPr lang="en-US" sz="2600" dirty="0"/>
              <a:t> </a:t>
            </a:r>
            <a:r>
              <a:rPr lang="en-US" sz="2600" dirty="0" err="1"/>
              <a:t>menjadi</a:t>
            </a:r>
            <a:r>
              <a:rPr lang="en-US" sz="2600" dirty="0"/>
              <a:t> X </a:t>
            </a:r>
            <a:r>
              <a:rPr lang="en-US" sz="2600" dirty="0" err="1"/>
              <a:t>dalam</a:t>
            </a:r>
            <a:r>
              <a:rPr lang="en-US" sz="2600" dirty="0"/>
              <a:t> </a:t>
            </a:r>
            <a:r>
              <a:rPr lang="en-US" sz="2600" dirty="0" err="1"/>
              <a:t>waktu</a:t>
            </a:r>
            <a:r>
              <a:rPr lang="en-US" sz="2600" dirty="0"/>
              <a:t> </a:t>
            </a:r>
            <a:r>
              <a:rPr lang="en-US" sz="2600" dirty="0" err="1"/>
              <a:t>polinom</a:t>
            </a:r>
            <a:r>
              <a:rPr lang="en-US" sz="2600" dirty="0"/>
              <a:t> </a:t>
            </a:r>
          </a:p>
          <a:p>
            <a:pPr marL="344488" indent="-344488">
              <a:lnSpc>
                <a:spcPct val="80000"/>
              </a:lnSpc>
              <a:buNone/>
              <a:defRPr/>
            </a:pPr>
            <a:endParaRPr lang="en-US" sz="2600" dirty="0"/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n-US" sz="2600" dirty="0" err="1"/>
              <a:t>Konsekuensi</a:t>
            </a:r>
            <a:r>
              <a:rPr lang="en-US" sz="2600" dirty="0"/>
              <a:t> </a:t>
            </a:r>
            <a:r>
              <a:rPr lang="en-US" sz="2600" dirty="0" err="1"/>
              <a:t>dari</a:t>
            </a:r>
            <a:r>
              <a:rPr lang="en-US" sz="2600" dirty="0"/>
              <a:t> </a:t>
            </a:r>
            <a:r>
              <a:rPr lang="en-US" sz="2600" dirty="0" err="1"/>
              <a:t>definisi</a:t>
            </a:r>
            <a:r>
              <a:rPr lang="en-US" sz="2600" dirty="0"/>
              <a:t> di </a:t>
            </a:r>
            <a:r>
              <a:rPr lang="en-US" sz="2600" dirty="0" err="1"/>
              <a:t>atas</a:t>
            </a:r>
            <a:r>
              <a:rPr lang="en-US" sz="2600" dirty="0"/>
              <a:t> </a:t>
            </a:r>
            <a:r>
              <a:rPr lang="en-US" sz="2600" dirty="0" err="1"/>
              <a:t>adalah</a:t>
            </a:r>
            <a:r>
              <a:rPr lang="en-US" sz="2600" dirty="0"/>
              <a:t> </a:t>
            </a:r>
            <a:r>
              <a:rPr lang="en-US" sz="2600" dirty="0" err="1"/>
              <a:t>jika</a:t>
            </a:r>
            <a:r>
              <a:rPr lang="en-US" sz="2600" dirty="0"/>
              <a:t> </a:t>
            </a:r>
            <a:r>
              <a:rPr lang="en-US" sz="2600" dirty="0" err="1"/>
              <a:t>kita</a:t>
            </a:r>
            <a:r>
              <a:rPr lang="en-US" sz="2600" dirty="0"/>
              <a:t> </a:t>
            </a:r>
            <a:r>
              <a:rPr lang="en-US" sz="2600" dirty="0" err="1"/>
              <a:t>dapat</a:t>
            </a:r>
            <a:r>
              <a:rPr lang="en-US" sz="2600" dirty="0"/>
              <a:t> </a:t>
            </a:r>
            <a:r>
              <a:rPr lang="en-US" sz="2600" dirty="0" err="1"/>
              <a:t>menemukan</a:t>
            </a:r>
            <a:r>
              <a:rPr lang="en-US" sz="2600" dirty="0"/>
              <a:t> </a:t>
            </a:r>
            <a:r>
              <a:rPr lang="en-US" sz="2600" dirty="0" err="1"/>
              <a:t>algoritma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waktu</a:t>
            </a:r>
            <a:r>
              <a:rPr lang="en-US" sz="2600" dirty="0"/>
              <a:t> </a:t>
            </a:r>
            <a:r>
              <a:rPr lang="en-US" sz="2600" dirty="0" err="1"/>
              <a:t>polinom</a:t>
            </a:r>
            <a:r>
              <a:rPr lang="en-US" sz="2600" dirty="0"/>
              <a:t> 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menyelesaikan</a:t>
            </a:r>
            <a:r>
              <a:rPr lang="en-US" sz="2600" dirty="0"/>
              <a:t> </a:t>
            </a:r>
            <a:r>
              <a:rPr lang="en-US" sz="2600" dirty="0" err="1"/>
              <a:t>persoalan</a:t>
            </a:r>
            <a:r>
              <a:rPr lang="en-US" sz="2600" dirty="0"/>
              <a:t> X, </a:t>
            </a:r>
            <a:r>
              <a:rPr lang="en-US" sz="2600" dirty="0" err="1"/>
              <a:t>maka</a:t>
            </a:r>
            <a:r>
              <a:rPr lang="en-US" sz="2600" dirty="0"/>
              <a:t> </a:t>
            </a:r>
            <a:r>
              <a:rPr lang="en-US" sz="2600" dirty="0" err="1"/>
              <a:t>kita</a:t>
            </a:r>
            <a:r>
              <a:rPr lang="en-US" sz="2600" dirty="0"/>
              <a:t> </a:t>
            </a:r>
            <a:r>
              <a:rPr lang="en-US" sz="2600" dirty="0" err="1"/>
              <a:t>dapat</a:t>
            </a:r>
            <a:r>
              <a:rPr lang="en-US" sz="2600" dirty="0"/>
              <a:t> </a:t>
            </a:r>
            <a:r>
              <a:rPr lang="en-US" sz="2600" dirty="0" err="1"/>
              <a:t>memecahkan</a:t>
            </a:r>
            <a:r>
              <a:rPr lang="en-US" sz="2600" dirty="0"/>
              <a:t> </a:t>
            </a:r>
            <a:r>
              <a:rPr lang="en-US" sz="2600" u="sng" dirty="0" err="1"/>
              <a:t>semua</a:t>
            </a:r>
            <a:r>
              <a:rPr lang="en-US" sz="2600" dirty="0"/>
              <a:t> </a:t>
            </a:r>
            <a:r>
              <a:rPr lang="en-US" sz="2600" dirty="0" err="1"/>
              <a:t>persoalan</a:t>
            </a:r>
            <a:r>
              <a:rPr lang="en-US" sz="2600" dirty="0"/>
              <a:t> di </a:t>
            </a:r>
            <a:r>
              <a:rPr lang="en-US" sz="2600" dirty="0" err="1"/>
              <a:t>dalam</a:t>
            </a:r>
            <a:r>
              <a:rPr lang="en-US" sz="2600" dirty="0"/>
              <a:t> </a:t>
            </a:r>
            <a:r>
              <a:rPr lang="en-US" sz="2600" dirty="0" err="1"/>
              <a:t>kelas</a:t>
            </a:r>
            <a:r>
              <a:rPr lang="en-US" sz="2600" dirty="0"/>
              <a:t> NP </a:t>
            </a:r>
            <a:r>
              <a:rPr lang="en-US" sz="2600" dirty="0" err="1"/>
              <a:t>dalam</a:t>
            </a:r>
            <a:r>
              <a:rPr lang="en-US" sz="2600" dirty="0"/>
              <a:t> </a:t>
            </a:r>
            <a:r>
              <a:rPr lang="en-US" sz="2600" dirty="0" err="1"/>
              <a:t>waktu</a:t>
            </a:r>
            <a:r>
              <a:rPr lang="en-US" sz="2600" dirty="0"/>
              <a:t> </a:t>
            </a:r>
            <a:r>
              <a:rPr lang="en-US" sz="2600" dirty="0" err="1"/>
              <a:t>polinom</a:t>
            </a:r>
            <a:r>
              <a:rPr lang="en-US" sz="2600" dirty="0"/>
              <a:t>. </a:t>
            </a:r>
          </a:p>
          <a:p>
            <a:pPr>
              <a:lnSpc>
                <a:spcPct val="120000"/>
              </a:lnSpc>
              <a:defRPr/>
            </a:pPr>
            <a:endParaRPr lang="en-US" sz="2600" dirty="0"/>
          </a:p>
          <a:p>
            <a:pPr>
              <a:lnSpc>
                <a:spcPct val="80000"/>
              </a:lnSpc>
              <a:defRPr/>
            </a:pPr>
            <a:r>
              <a:rPr lang="en-US" dirty="0"/>
              <a:t>NPC  ⊆ NP, </a:t>
            </a:r>
            <a:r>
              <a:rPr lang="en-US" dirty="0" err="1"/>
              <a:t>artinya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persoalan</a:t>
            </a:r>
            <a:r>
              <a:rPr lang="en-US" dirty="0"/>
              <a:t> NPC juga </a:t>
            </a:r>
            <a:r>
              <a:rPr lang="en-US" dirty="0" err="1"/>
              <a:t>adalah</a:t>
            </a:r>
            <a:r>
              <a:rPr lang="en-US" dirty="0"/>
              <a:t> NP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dirty="0"/>
              <a:t>   </a:t>
            </a:r>
            <a:r>
              <a:rPr lang="en-US" dirty="0" err="1"/>
              <a:t>tetapi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semua</a:t>
            </a:r>
            <a:r>
              <a:rPr lang="en-US" dirty="0"/>
              <a:t> NP </a:t>
            </a:r>
            <a:r>
              <a:rPr lang="en-US" dirty="0" err="1"/>
              <a:t>adalah</a:t>
            </a:r>
            <a:r>
              <a:rPr lang="en-US" dirty="0"/>
              <a:t> NPC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dirty="0"/>
          </a:p>
          <a:p>
            <a:pPr>
              <a:defRPr/>
            </a:pPr>
            <a:r>
              <a:rPr lang="en-US" altLang="ja-JP" sz="2600" dirty="0">
                <a:ea typeface="HGS明朝E" charset="-128"/>
              </a:rPr>
              <a:t>FYI, </a:t>
            </a:r>
            <a:r>
              <a:rPr lang="en-US" altLang="ja-JP" sz="2600" dirty="0" err="1">
                <a:ea typeface="HGS明朝E" charset="-128"/>
              </a:rPr>
              <a:t>nama</a:t>
            </a:r>
            <a:r>
              <a:rPr lang="en-US" altLang="ja-JP" sz="2600" dirty="0">
                <a:ea typeface="HGS明朝E" charset="-128"/>
              </a:rPr>
              <a:t> </a:t>
            </a:r>
            <a:r>
              <a:rPr lang="ja-JP" altLang="en-US" sz="2600" dirty="0">
                <a:ea typeface="HGS明朝E" charset="-128"/>
              </a:rPr>
              <a:t>“</a:t>
            </a:r>
            <a:r>
              <a:rPr lang="en-US" altLang="ja-JP" sz="2600" dirty="0"/>
              <a:t>NP-Complete</a:t>
            </a:r>
            <a:r>
              <a:rPr lang="ja-JP" altLang="en-US" sz="2600" dirty="0">
                <a:ea typeface="HGS明朝E" charset="-128"/>
              </a:rPr>
              <a:t>”</a:t>
            </a:r>
            <a:r>
              <a:rPr lang="en-US" altLang="ja-JP" sz="2600" dirty="0"/>
              <a:t> </a:t>
            </a:r>
            <a:r>
              <a:rPr lang="en-US" altLang="ja-JP" sz="2600" dirty="0" err="1"/>
              <a:t>berasal</a:t>
            </a:r>
            <a:r>
              <a:rPr lang="en-US" altLang="ja-JP" sz="2600" dirty="0"/>
              <a:t> </a:t>
            </a:r>
            <a:r>
              <a:rPr lang="en-US" altLang="ja-JP" sz="2600" dirty="0" err="1"/>
              <a:t>dari</a:t>
            </a:r>
            <a:r>
              <a:rPr lang="en-US" altLang="ja-JP" sz="2600" dirty="0"/>
              <a:t>: </a:t>
            </a:r>
          </a:p>
          <a:p>
            <a:pPr lvl="1">
              <a:defRPr/>
            </a:pPr>
            <a:r>
              <a:rPr lang="en-US" sz="2600" dirty="0"/>
              <a:t>  </a:t>
            </a:r>
            <a:r>
              <a:rPr lang="en-US" sz="2600" dirty="0">
                <a:solidFill>
                  <a:srgbClr val="3333FF"/>
                </a:solidFill>
              </a:rPr>
              <a:t>N</a:t>
            </a:r>
            <a:r>
              <a:rPr lang="en-US" sz="2600" dirty="0"/>
              <a:t>ondeterministic </a:t>
            </a:r>
            <a:r>
              <a:rPr lang="en-US" sz="2600" dirty="0">
                <a:solidFill>
                  <a:srgbClr val="3333FF"/>
                </a:solidFill>
              </a:rPr>
              <a:t>P</a:t>
            </a:r>
            <a:r>
              <a:rPr lang="en-US" sz="2600" dirty="0"/>
              <a:t>olynomial</a:t>
            </a:r>
          </a:p>
          <a:p>
            <a:pPr lvl="1">
              <a:defRPr/>
            </a:pPr>
            <a:r>
              <a:rPr lang="en-US" sz="2600" dirty="0"/>
              <a:t>  </a:t>
            </a:r>
            <a:r>
              <a:rPr lang="en-US" sz="2600" dirty="0">
                <a:solidFill>
                  <a:srgbClr val="3333FF"/>
                </a:solidFill>
              </a:rPr>
              <a:t>Complete</a:t>
            </a:r>
            <a:r>
              <a:rPr lang="en-US" sz="2600" dirty="0"/>
              <a:t> - </a:t>
            </a:r>
            <a:r>
              <a:rPr lang="ja-JP" altLang="en-US" sz="2600" dirty="0">
                <a:ea typeface="HGS明朝E" charset="-128"/>
              </a:rPr>
              <a:t>“</a:t>
            </a:r>
            <a:r>
              <a:rPr lang="en-US" altLang="ja-JP" sz="2600" dirty="0"/>
              <a:t>Solve one, Solve them all</a:t>
            </a:r>
            <a:r>
              <a:rPr lang="ja-JP" altLang="en-US" sz="2600" dirty="0">
                <a:ea typeface="HGS明朝E" charset="-128"/>
              </a:rPr>
              <a:t>”</a:t>
            </a:r>
            <a:endParaRPr lang="en-US" altLang="ja-JP" sz="2600" dirty="0"/>
          </a:p>
          <a:p>
            <a:pPr>
              <a:lnSpc>
                <a:spcPct val="80000"/>
              </a:lnSpc>
              <a:defRPr/>
            </a:pPr>
            <a:endParaRPr lang="en-US" sz="2600" dirty="0"/>
          </a:p>
          <a:p>
            <a:pPr marL="344488" indent="-344488">
              <a:lnSpc>
                <a:spcPct val="80000"/>
              </a:lnSpc>
              <a:buNone/>
              <a:defRPr/>
            </a:pPr>
            <a:endParaRPr lang="en-US" sz="24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dirty="0"/>
          </a:p>
        </p:txBody>
      </p:sp>
      <p:sp>
        <p:nvSpPr>
          <p:cNvPr id="20" name="Oval 4">
            <a:extLst>
              <a:ext uri="{FF2B5EF4-FFF2-40B4-BE49-F238E27FC236}">
                <a16:creationId xmlns:a16="http://schemas.microsoft.com/office/drawing/2014/main" id="{2D7480EC-DDC0-453F-957C-DBC1FF1EA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4425079"/>
            <a:ext cx="3505200" cy="23622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" name="Text Box 8">
            <a:extLst>
              <a:ext uri="{FF2B5EF4-FFF2-40B4-BE49-F238E27FC236}">
                <a16:creationId xmlns:a16="http://schemas.microsoft.com/office/drawing/2014/main" id="{1B8A1B49-9167-44F3-9E26-C8538907B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15600" y="572048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NP</a:t>
            </a:r>
          </a:p>
        </p:txBody>
      </p:sp>
      <p:sp>
        <p:nvSpPr>
          <p:cNvPr id="22" name="Oval 6">
            <a:extLst>
              <a:ext uri="{FF2B5EF4-FFF2-40B4-BE49-F238E27FC236}">
                <a16:creationId xmlns:a16="http://schemas.microsoft.com/office/drawing/2014/main" id="{6EF51B7D-D5BC-44F1-8851-555EDFD55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3900" y="5265660"/>
            <a:ext cx="1295400" cy="11430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" name="Text Box 8">
            <a:extLst>
              <a:ext uri="{FF2B5EF4-FFF2-40B4-BE49-F238E27FC236}">
                <a16:creationId xmlns:a16="http://schemas.microsoft.com/office/drawing/2014/main" id="{64855FC3-7D49-44CB-8E5F-EC620CA8B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556808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P</a:t>
            </a:r>
          </a:p>
        </p:txBody>
      </p:sp>
      <p:sp>
        <p:nvSpPr>
          <p:cNvPr id="24" name="Oval 9">
            <a:extLst>
              <a:ext uri="{FF2B5EF4-FFF2-40B4-BE49-F238E27FC236}">
                <a16:creationId xmlns:a16="http://schemas.microsoft.com/office/drawing/2014/main" id="{4BE65869-3668-4C9C-B27C-62D53979C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8800" y="4653679"/>
            <a:ext cx="1295400" cy="914400"/>
          </a:xfrm>
          <a:prstGeom prst="ellipse">
            <a:avLst/>
          </a:prstGeom>
          <a:solidFill>
            <a:srgbClr val="CC66FF">
              <a:alpha val="47842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" name="Text Box 8">
            <a:extLst>
              <a:ext uri="{FF2B5EF4-FFF2-40B4-BE49-F238E27FC236}">
                <a16:creationId xmlns:a16="http://schemas.microsoft.com/office/drawing/2014/main" id="{0C9FEE0D-E787-4ABA-8228-DE06ED592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9800" y="488228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NPC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5281F-6E63-4583-B57B-52C51A172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94522"/>
            <a:ext cx="10515600" cy="5282441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/>
              <a:t>Properti</a:t>
            </a:r>
            <a:r>
              <a:rPr lang="en-US" b="1" dirty="0"/>
              <a:t> NP-Complete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Persoalan</a:t>
            </a:r>
            <a:r>
              <a:rPr lang="en-US" dirty="0"/>
              <a:t> X </a:t>
            </a:r>
            <a:r>
              <a:rPr lang="en-US" dirty="0" err="1"/>
              <a:t>adalah</a:t>
            </a:r>
            <a:r>
              <a:rPr lang="en-US" dirty="0"/>
              <a:t> NPC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sembarang</a:t>
            </a:r>
            <a:r>
              <a:rPr lang="en-US" dirty="0"/>
              <a:t> </a:t>
            </a:r>
            <a:r>
              <a:rPr lang="en-US" dirty="0" err="1"/>
              <a:t>persoalan</a:t>
            </a:r>
            <a:r>
              <a:rPr lang="en-US" dirty="0"/>
              <a:t> lain di </a:t>
            </a:r>
            <a:r>
              <a:rPr lang="en-US" dirty="0" err="1"/>
              <a:t>dalam</a:t>
            </a:r>
            <a:r>
              <a:rPr lang="en-US" dirty="0"/>
              <a:t> NP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direduksi</a:t>
            </a:r>
            <a:r>
              <a:rPr lang="en-US" dirty="0"/>
              <a:t> (</a:t>
            </a:r>
            <a:r>
              <a:rPr lang="en-US" dirty="0" err="1"/>
              <a:t>ditransformasikan</a:t>
            </a:r>
            <a:r>
              <a:rPr lang="en-US" dirty="0"/>
              <a:t>) </a:t>
            </a:r>
            <a:r>
              <a:rPr lang="en-US" dirty="0" err="1"/>
              <a:t>menjadi</a:t>
            </a:r>
            <a:r>
              <a:rPr lang="en-US" dirty="0"/>
              <a:t> X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polinom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 startAt="2"/>
            </a:pP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persoalan</a:t>
            </a:r>
            <a:r>
              <a:rPr lang="en-US" dirty="0"/>
              <a:t> </a:t>
            </a:r>
            <a:r>
              <a:rPr lang="en-US" dirty="0" err="1"/>
              <a:t>sembarang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NPC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ditransformasikan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lain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polinom</a:t>
            </a:r>
            <a:endParaRPr lang="en-US" dirty="0"/>
          </a:p>
          <a:p>
            <a:pPr marL="914400" indent="-338138">
              <a:buFontTx/>
              <a:buChar char="-"/>
              <a:tabLst>
                <a:tab pos="854075" algn="l"/>
              </a:tabLst>
            </a:pPr>
            <a:r>
              <a:rPr lang="en-US" sz="2400" dirty="0"/>
              <a:t>X </a:t>
            </a:r>
            <a:r>
              <a:rPr lang="en-US" sz="2400" dirty="0" err="1"/>
              <a:t>ditransformasi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Y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 </a:t>
            </a:r>
            <a:r>
              <a:rPr lang="en-US" sz="2400" dirty="0" err="1"/>
              <a:t>polinom</a:t>
            </a:r>
            <a:endParaRPr lang="en-US" sz="2400" dirty="0"/>
          </a:p>
          <a:p>
            <a:pPr marL="914400" indent="-338138">
              <a:buFontTx/>
              <a:buChar char="-"/>
              <a:tabLst>
                <a:tab pos="854075" algn="l"/>
              </a:tabLst>
            </a:pPr>
            <a:r>
              <a:rPr lang="en-US" sz="2400" dirty="0"/>
              <a:t>Y </a:t>
            </a:r>
            <a:r>
              <a:rPr lang="en-US" sz="2400" dirty="0" err="1"/>
              <a:t>ditransformasi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X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 </a:t>
            </a:r>
            <a:r>
              <a:rPr lang="en-US" sz="2400" dirty="0" err="1"/>
              <a:t>polinom</a:t>
            </a:r>
            <a:r>
              <a:rPr lang="en-US" sz="2400" dirty="0"/>
              <a:t> </a:t>
            </a:r>
          </a:p>
          <a:p>
            <a:pPr marL="517525" indent="-288925">
              <a:buFontTx/>
              <a:buChar char="-"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B579CE-B3C7-486C-90F4-7D81BEED4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461" y="4942111"/>
            <a:ext cx="4929575" cy="1707169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D5A3C8-E085-77C7-FD4F-63ABC179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F716-8F50-49E3-AA87-8CDF655AD7B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172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C0D44-A945-41E6-8E5F-80490C411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644" y="551542"/>
            <a:ext cx="10923104" cy="5564683"/>
          </a:xfrm>
        </p:spPr>
        <p:txBody>
          <a:bodyPr/>
          <a:lstStyle/>
          <a:p>
            <a:pPr>
              <a:defRPr/>
            </a:pP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menunjukkan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persoalan</a:t>
            </a:r>
            <a:r>
              <a:rPr lang="en-US" sz="2400" dirty="0"/>
              <a:t> Z </a:t>
            </a:r>
            <a:r>
              <a:rPr lang="en-US" sz="2400" dirty="0" err="1"/>
              <a:t>adalah</a:t>
            </a:r>
            <a:r>
              <a:rPr lang="en-US" sz="2400" dirty="0"/>
              <a:t> NPC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menemukan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algoritma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 </a:t>
            </a:r>
            <a:r>
              <a:rPr lang="en-US" sz="2400" dirty="0" err="1"/>
              <a:t>polinom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mereduksi</a:t>
            </a:r>
            <a:r>
              <a:rPr lang="en-US" sz="2400" dirty="0"/>
              <a:t> </a:t>
            </a:r>
            <a:r>
              <a:rPr lang="en-US" sz="2400" dirty="0" err="1"/>
              <a:t>persoalan</a:t>
            </a:r>
            <a:r>
              <a:rPr lang="en-US" sz="2400" dirty="0"/>
              <a:t> NP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persoalan</a:t>
            </a:r>
            <a:r>
              <a:rPr lang="en-US" sz="2400" dirty="0"/>
              <a:t> Z. </a:t>
            </a:r>
          </a:p>
          <a:p>
            <a:pPr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 err="1"/>
              <a:t>Jadi</a:t>
            </a:r>
            <a:r>
              <a:rPr lang="en-US" sz="2400" dirty="0"/>
              <a:t>,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menunjukkan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Z </a:t>
            </a:r>
            <a:r>
              <a:rPr lang="en-US" sz="2400" dirty="0" err="1"/>
              <a:t>adalah</a:t>
            </a:r>
            <a:r>
              <a:rPr lang="en-US" sz="2400" dirty="0"/>
              <a:t> NPC, </a:t>
            </a:r>
            <a:r>
              <a:rPr lang="en-US" sz="2400" dirty="0" err="1"/>
              <a:t>caranya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:</a:t>
            </a:r>
          </a:p>
          <a:p>
            <a:pPr marL="793750" indent="-449263">
              <a:buNone/>
              <a:defRPr/>
            </a:pPr>
            <a:r>
              <a:rPr lang="en-US" sz="2400" dirty="0"/>
              <a:t>1)  </a:t>
            </a:r>
            <a:r>
              <a:rPr lang="en-US" sz="2400" dirty="0" err="1"/>
              <a:t>Tunjukkan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Z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anggota</a:t>
            </a:r>
            <a:r>
              <a:rPr lang="en-US" sz="2400" dirty="0"/>
              <a:t> NP</a:t>
            </a:r>
          </a:p>
          <a:p>
            <a:pPr marL="793750" indent="-449263">
              <a:buNone/>
              <a:defRPr/>
            </a:pPr>
            <a:r>
              <a:rPr lang="en-US" sz="2400" dirty="0"/>
              <a:t>2)  </a:t>
            </a:r>
            <a:r>
              <a:rPr lang="en-US" sz="2400" dirty="0" err="1"/>
              <a:t>Pilih</a:t>
            </a:r>
            <a:r>
              <a:rPr lang="en-US" sz="2400" dirty="0"/>
              <a:t> Y yang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koleksi</a:t>
            </a:r>
            <a:r>
              <a:rPr lang="en-US" sz="2400" dirty="0"/>
              <a:t> </a:t>
            </a:r>
            <a:r>
              <a:rPr lang="en-US" sz="2400" dirty="0" err="1"/>
              <a:t>persoalan</a:t>
            </a:r>
            <a:r>
              <a:rPr lang="en-US" sz="2400" dirty="0"/>
              <a:t> NPC.</a:t>
            </a:r>
          </a:p>
          <a:p>
            <a:pPr marL="739775" indent="-395288">
              <a:buNone/>
              <a:defRPr/>
            </a:pPr>
            <a:r>
              <a:rPr lang="en-US" sz="2400" dirty="0"/>
              <a:t>3)  </a:t>
            </a:r>
            <a:r>
              <a:rPr lang="en-US" sz="2400" dirty="0" err="1"/>
              <a:t>Tunjukkan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algoritma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 </a:t>
            </a:r>
            <a:r>
              <a:rPr lang="en-US" sz="2400" dirty="0" err="1"/>
              <a:t>polinom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 </a:t>
            </a:r>
            <a:r>
              <a:rPr lang="en-US" sz="2400" dirty="0" err="1"/>
              <a:t>mentransformasikan</a:t>
            </a:r>
            <a:r>
              <a:rPr lang="en-US" sz="2400" dirty="0"/>
              <a:t> </a:t>
            </a:r>
            <a:r>
              <a:rPr lang="en-US" sz="2400" i="1" dirty="0"/>
              <a:t>instance</a:t>
            </a:r>
            <a:r>
              <a:rPr lang="en-US" sz="2400" dirty="0"/>
              <a:t> </a:t>
            </a:r>
            <a:r>
              <a:rPr lang="en-US" sz="2400" dirty="0" err="1"/>
              <a:t>persoalan</a:t>
            </a:r>
            <a:r>
              <a:rPr lang="en-US" sz="2400" dirty="0"/>
              <a:t> Z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i="1" dirty="0"/>
              <a:t>instance</a:t>
            </a:r>
            <a:r>
              <a:rPr lang="en-US" sz="2400" dirty="0"/>
              <a:t> </a:t>
            </a:r>
            <a:r>
              <a:rPr lang="en-US" sz="2400" dirty="0" err="1"/>
              <a:t>persoalan</a:t>
            </a:r>
            <a:r>
              <a:rPr lang="en-US" sz="2400" dirty="0"/>
              <a:t> Y</a:t>
            </a:r>
          </a:p>
          <a:p>
            <a:pPr>
              <a:buFontTx/>
              <a:buNone/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dirty="0"/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ECAE0DF6-1CF4-4B7F-B185-8048454EB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3A673AE-2CDF-42DE-A926-48E8E9D36A3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79FE55-10AC-4D6C-979D-DF3A81E39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130" y="4290192"/>
            <a:ext cx="5532020" cy="233920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BB0F6B5-9A99-4E46-A457-E76EC6F4EF80}"/>
              </a:ext>
            </a:extLst>
          </p:cNvPr>
          <p:cNvSpPr/>
          <p:nvPr/>
        </p:nvSpPr>
        <p:spPr>
          <a:xfrm>
            <a:off x="8124497" y="5286703"/>
            <a:ext cx="378372" cy="388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Z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>
            <a:extLst>
              <a:ext uri="{FF2B5EF4-FFF2-40B4-BE49-F238E27FC236}">
                <a16:creationId xmlns:a16="http://schemas.microsoft.com/office/drawing/2014/main" id="{E99BAF25-83AE-464E-825F-9F2CE513C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4A1426-D9F7-4E5F-B5CF-AB8F558125D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99BED6A9-FE64-4975-AF98-31152505CF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799" y="685801"/>
            <a:ext cx="10595113" cy="5440363"/>
          </a:xfrm>
        </p:spPr>
        <p:txBody>
          <a:bodyPr/>
          <a:lstStyle/>
          <a:p>
            <a:r>
              <a:rPr lang="en-US" altLang="en-US" sz="2400" b="1" dirty="0" err="1"/>
              <a:t>Contoh</a:t>
            </a:r>
            <a:r>
              <a:rPr lang="en-US" altLang="en-US" sz="2400" dirty="0"/>
              <a:t>: Kita </a:t>
            </a:r>
            <a:r>
              <a:rPr lang="en-US" altLang="en-US" sz="2400" dirty="0" err="1"/>
              <a:t>pilih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sebuah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persoalan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NP </a:t>
            </a:r>
            <a:r>
              <a:rPr lang="en-US" altLang="en-US" sz="2400" dirty="0" err="1"/>
              <a:t>yaitu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sirkuit</a:t>
            </a:r>
            <a:r>
              <a:rPr lang="en-US" altLang="en-US" sz="2400" dirty="0"/>
              <a:t> Hamilton (</a:t>
            </a:r>
            <a:r>
              <a:rPr lang="en-US" altLang="en-US" sz="2400" i="1" dirty="0"/>
              <a:t>Hamiltonian Circuit Problem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atau</a:t>
            </a:r>
            <a:r>
              <a:rPr lang="en-US" altLang="en-US" sz="2400" dirty="0"/>
              <a:t> HPC)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menunjukkan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bahwa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persoalan</a:t>
            </a:r>
            <a:r>
              <a:rPr lang="en-US" altLang="en-US" sz="2400" dirty="0"/>
              <a:t> TSDP </a:t>
            </a:r>
            <a:r>
              <a:rPr lang="en-US" altLang="en-US" sz="2400" dirty="0" err="1"/>
              <a:t>termasuk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NPC. Jadi, di </a:t>
            </a:r>
            <a:r>
              <a:rPr lang="en-US" altLang="en-US" sz="2400" dirty="0" err="1"/>
              <a:t>sini</a:t>
            </a:r>
            <a:r>
              <a:rPr lang="en-US" altLang="en-US" sz="2400" dirty="0"/>
              <a:t> HCP </a:t>
            </a:r>
            <a:r>
              <a:rPr lang="en-US" altLang="en-US" sz="2400" dirty="0" err="1"/>
              <a:t>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direduksi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menjadi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persoalan</a:t>
            </a:r>
            <a:r>
              <a:rPr lang="en-US" altLang="en-US" sz="2400" dirty="0"/>
              <a:t> TSDP</a:t>
            </a:r>
          </a:p>
          <a:p>
            <a:pPr marL="168275" indent="-168275">
              <a:buNone/>
              <a:tabLst>
                <a:tab pos="457200" algn="l"/>
              </a:tabLst>
            </a:pPr>
            <a:r>
              <a:rPr lang="en-US" altLang="en-US" sz="2400" dirty="0">
                <a:solidFill>
                  <a:srgbClr val="0070C0"/>
                </a:solidFill>
              </a:rPr>
              <a:t>   </a:t>
            </a:r>
            <a:r>
              <a:rPr lang="en-US" altLang="en-US" sz="2400" dirty="0" err="1">
                <a:solidFill>
                  <a:srgbClr val="0070C0"/>
                </a:solidFill>
              </a:rPr>
              <a:t>Persoalan</a:t>
            </a:r>
            <a:r>
              <a:rPr lang="en-US" altLang="en-US" sz="2400" dirty="0">
                <a:solidFill>
                  <a:srgbClr val="0070C0"/>
                </a:solidFill>
              </a:rPr>
              <a:t> HCP: </a:t>
            </a:r>
            <a:r>
              <a:rPr lang="en-US" altLang="en-US" sz="2400" dirty="0" err="1">
                <a:solidFill>
                  <a:srgbClr val="0070C0"/>
                </a:solidFill>
              </a:rPr>
              <a:t>Diberikan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</a:rPr>
              <a:t>sebuah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</a:rPr>
              <a:t>graf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</a:rPr>
              <a:t>G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</a:rPr>
              <a:t>dengan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</a:rPr>
              <a:t>n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</a:rPr>
              <a:t>buah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</a:rPr>
              <a:t>simpul</a:t>
            </a:r>
            <a:r>
              <a:rPr lang="en-US" altLang="en-US" sz="2400" dirty="0">
                <a:solidFill>
                  <a:srgbClr val="0070C0"/>
                </a:solidFill>
              </a:rPr>
              <a:t>, </a:t>
            </a:r>
            <a:r>
              <a:rPr lang="en-US" altLang="en-US" sz="2400" dirty="0" err="1">
                <a:solidFill>
                  <a:srgbClr val="0070C0"/>
                </a:solidFill>
              </a:rPr>
              <a:t>tentukan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</a:rPr>
              <a:t>apakah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</a:rPr>
              <a:t>graf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</a:rPr>
              <a:t>tersebut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</a:rPr>
              <a:t>mengandung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</a:rPr>
              <a:t>sirkuit</a:t>
            </a:r>
            <a:r>
              <a:rPr lang="en-US" altLang="en-US" sz="2400" dirty="0">
                <a:solidFill>
                  <a:srgbClr val="0070C0"/>
                </a:solidFill>
              </a:rPr>
              <a:t> Hamilton. </a:t>
            </a:r>
            <a:r>
              <a:rPr lang="en-US" altLang="en-US" sz="2400" dirty="0" err="1">
                <a:solidFill>
                  <a:srgbClr val="0070C0"/>
                </a:solidFill>
              </a:rPr>
              <a:t>Sirkuit</a:t>
            </a:r>
            <a:r>
              <a:rPr lang="en-US" altLang="en-US" sz="2400" dirty="0">
                <a:solidFill>
                  <a:srgbClr val="0070C0"/>
                </a:solidFill>
              </a:rPr>
              <a:t> Hamilton </a:t>
            </a:r>
            <a:r>
              <a:rPr lang="en-US" altLang="en-US" sz="2400" dirty="0" err="1">
                <a:solidFill>
                  <a:srgbClr val="0070C0"/>
                </a:solidFill>
              </a:rPr>
              <a:t>adalah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</a:rPr>
              <a:t>sirkuit</a:t>
            </a:r>
            <a:r>
              <a:rPr lang="en-US" altLang="en-US" sz="2400" dirty="0">
                <a:solidFill>
                  <a:srgbClr val="0070C0"/>
                </a:solidFill>
              </a:rPr>
              <a:t> yang </a:t>
            </a:r>
            <a:r>
              <a:rPr lang="en-US" altLang="en-US" sz="2400" dirty="0" err="1">
                <a:solidFill>
                  <a:srgbClr val="0070C0"/>
                </a:solidFill>
              </a:rPr>
              <a:t>melalui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</a:rPr>
              <a:t>setiap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</a:rPr>
              <a:t>simpul</a:t>
            </a:r>
            <a:r>
              <a:rPr lang="en-US" altLang="en-US" sz="2400" dirty="0">
                <a:solidFill>
                  <a:srgbClr val="0070C0"/>
                </a:solidFill>
              </a:rPr>
              <a:t> di </a:t>
            </a:r>
            <a:r>
              <a:rPr lang="en-US" altLang="en-US" sz="2400" dirty="0" err="1">
                <a:solidFill>
                  <a:srgbClr val="0070C0"/>
                </a:solidFill>
              </a:rPr>
              <a:t>dalam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</a:rPr>
              <a:t>graf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</a:rPr>
              <a:t>G </a:t>
            </a:r>
            <a:r>
              <a:rPr lang="en-US" altLang="en-US" sz="2400" dirty="0">
                <a:solidFill>
                  <a:srgbClr val="0070C0"/>
                </a:solidFill>
              </a:rPr>
              <a:t>dan </a:t>
            </a:r>
            <a:r>
              <a:rPr lang="en-US" altLang="en-US" sz="2400" dirty="0" err="1">
                <a:solidFill>
                  <a:srgbClr val="0070C0"/>
                </a:solidFill>
              </a:rPr>
              <a:t>kembali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</a:rPr>
              <a:t>lagi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</a:rPr>
              <a:t>ke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</a:rPr>
              <a:t>simpul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</a:rPr>
              <a:t>semula</a:t>
            </a:r>
            <a:r>
              <a:rPr lang="en-US" altLang="en-US" sz="2400" dirty="0">
                <a:solidFill>
                  <a:srgbClr val="0070C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solidFill>
                <a:srgbClr val="0070C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dirty="0">
              <a:sym typeface="Symbol" panose="05050102010706020507" pitchFamily="18" charset="2"/>
            </a:endParaRPr>
          </a:p>
        </p:txBody>
      </p:sp>
      <p:sp>
        <p:nvSpPr>
          <p:cNvPr id="48132" name="TextBox 4">
            <a:extLst>
              <a:ext uri="{FF2B5EF4-FFF2-40B4-BE49-F238E27FC236}">
                <a16:creationId xmlns:a16="http://schemas.microsoft.com/office/drawing/2014/main" id="{B2EF64E5-0B45-463C-BE7F-A754E159F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2300" y="6011071"/>
            <a:ext cx="5867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solidFill>
                  <a:srgbClr val="FF0000"/>
                </a:solidFill>
              </a:rPr>
              <a:t>Perhatikan</a:t>
            </a:r>
            <a:r>
              <a:rPr lang="en-US" altLang="en-US" sz="1800" dirty="0">
                <a:solidFill>
                  <a:srgbClr val="FF0000"/>
                </a:solidFill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</a:rPr>
              <a:t>bahwa</a:t>
            </a:r>
            <a:r>
              <a:rPr lang="en-US" altLang="en-US" sz="1800" dirty="0">
                <a:solidFill>
                  <a:srgbClr val="FF0000"/>
                </a:solidFill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</a:rPr>
              <a:t>sirkuit</a:t>
            </a:r>
            <a:r>
              <a:rPr lang="en-US" altLang="en-US" sz="1800" dirty="0">
                <a:solidFill>
                  <a:srgbClr val="FF0000"/>
                </a:solidFill>
              </a:rPr>
              <a:t> Hamilton di </a:t>
            </a:r>
            <a:r>
              <a:rPr lang="en-US" altLang="en-US" sz="1800" dirty="0" err="1">
                <a:solidFill>
                  <a:srgbClr val="FF0000"/>
                </a:solidFill>
              </a:rPr>
              <a:t>dalam</a:t>
            </a:r>
            <a:r>
              <a:rPr lang="en-US" altLang="en-US" sz="1800" dirty="0">
                <a:solidFill>
                  <a:srgbClr val="FF0000"/>
                </a:solidFill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</a:rPr>
              <a:t>graf</a:t>
            </a:r>
            <a:r>
              <a:rPr lang="en-US" altLang="en-US" sz="1800" dirty="0">
                <a:solidFill>
                  <a:srgbClr val="FF0000"/>
                </a:solidFill>
              </a:rPr>
              <a:t> G </a:t>
            </a:r>
            <a:r>
              <a:rPr lang="en-US" altLang="en-US" sz="1800" dirty="0" err="1">
                <a:solidFill>
                  <a:srgbClr val="FF0000"/>
                </a:solidFill>
              </a:rPr>
              <a:t>dengan</a:t>
            </a:r>
            <a:r>
              <a:rPr lang="en-US" altLang="en-US" sz="1800" dirty="0">
                <a:solidFill>
                  <a:srgbClr val="FF0000"/>
                </a:solidFill>
              </a:rPr>
              <a:t> n </a:t>
            </a:r>
            <a:r>
              <a:rPr lang="en-US" altLang="en-US" sz="1800" dirty="0" err="1">
                <a:solidFill>
                  <a:srgbClr val="FF0000"/>
                </a:solidFill>
              </a:rPr>
              <a:t>simpul</a:t>
            </a:r>
            <a:r>
              <a:rPr lang="en-US" altLang="en-US" sz="1800" dirty="0">
                <a:solidFill>
                  <a:srgbClr val="FF0000"/>
                </a:solidFill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</a:rPr>
              <a:t>akan</a:t>
            </a:r>
            <a:r>
              <a:rPr lang="en-US" altLang="en-US" sz="1800" dirty="0">
                <a:solidFill>
                  <a:srgbClr val="FF0000"/>
                </a:solidFill>
              </a:rPr>
              <a:t>  </a:t>
            </a:r>
            <a:r>
              <a:rPr lang="en-US" altLang="en-US" sz="1800" dirty="0" err="1">
                <a:solidFill>
                  <a:srgbClr val="FF0000"/>
                </a:solidFill>
              </a:rPr>
              <a:t>mempunyai</a:t>
            </a:r>
            <a:r>
              <a:rPr lang="en-US" altLang="en-US" sz="1800" dirty="0">
                <a:solidFill>
                  <a:srgbClr val="FF0000"/>
                </a:solidFill>
              </a:rPr>
              <a:t> n </a:t>
            </a:r>
            <a:r>
              <a:rPr lang="en-US" altLang="en-US" sz="1800" dirty="0" err="1">
                <a:solidFill>
                  <a:srgbClr val="FF0000"/>
                </a:solidFill>
              </a:rPr>
              <a:t>buah</a:t>
            </a:r>
            <a:r>
              <a:rPr lang="en-US" altLang="en-US" sz="1800" dirty="0">
                <a:solidFill>
                  <a:srgbClr val="FF0000"/>
                </a:solidFill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</a:rPr>
              <a:t>sisi</a:t>
            </a:r>
            <a:endParaRPr lang="en-US" altLang="en-US" sz="18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E8EBB2-36B9-4A0E-9469-7512E1E14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966" y="3175000"/>
            <a:ext cx="4438650" cy="253365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36AB5B7-F489-436C-938E-E1E418E0EA24}"/>
              </a:ext>
            </a:extLst>
          </p:cNvPr>
          <p:cNvCxnSpPr>
            <a:cxnSpLocks/>
          </p:cNvCxnSpPr>
          <p:nvPr/>
        </p:nvCxnSpPr>
        <p:spPr>
          <a:xfrm flipV="1">
            <a:off x="4162097" y="3437283"/>
            <a:ext cx="929594" cy="63033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EA6542F-0D06-4824-8914-B1F035E46A93}"/>
              </a:ext>
            </a:extLst>
          </p:cNvPr>
          <p:cNvCxnSpPr>
            <a:cxnSpLocks/>
          </p:cNvCxnSpPr>
          <p:nvPr/>
        </p:nvCxnSpPr>
        <p:spPr>
          <a:xfrm>
            <a:off x="4162097" y="4148560"/>
            <a:ext cx="843455" cy="181343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2AAD070-8588-4B2C-82F7-38467E346E2A}"/>
              </a:ext>
            </a:extLst>
          </p:cNvPr>
          <p:cNvCxnSpPr>
            <a:cxnSpLocks/>
          </p:cNvCxnSpPr>
          <p:nvPr/>
        </p:nvCxnSpPr>
        <p:spPr>
          <a:xfrm flipV="1">
            <a:off x="5447558" y="4693523"/>
            <a:ext cx="487733" cy="520243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5AA9721-798B-4737-8AA9-1B64C03F114B}"/>
              </a:ext>
            </a:extLst>
          </p:cNvPr>
          <p:cNvCxnSpPr>
            <a:cxnSpLocks/>
          </p:cNvCxnSpPr>
          <p:nvPr/>
        </p:nvCxnSpPr>
        <p:spPr>
          <a:xfrm>
            <a:off x="5192111" y="4441825"/>
            <a:ext cx="178675" cy="75953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2">
            <a:extLst>
              <a:ext uri="{FF2B5EF4-FFF2-40B4-BE49-F238E27FC236}">
                <a16:creationId xmlns:a16="http://schemas.microsoft.com/office/drawing/2014/main" id="{67E7E100-77A3-4630-B756-A1E88E51C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8" y="762001"/>
            <a:ext cx="10757452" cy="53641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mentransformasikan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instans</a:t>
            </a:r>
            <a:r>
              <a:rPr lang="en-US" altLang="en-US" sz="2400" dirty="0"/>
              <a:t> HCP </a:t>
            </a:r>
            <a:r>
              <a:rPr lang="en-US" altLang="en-US" sz="2400" dirty="0" err="1"/>
              <a:t>menjadi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instans</a:t>
            </a:r>
            <a:r>
              <a:rPr lang="en-US" altLang="en-US" sz="2400" dirty="0"/>
              <a:t> TSDP, </a:t>
            </a:r>
            <a:r>
              <a:rPr lang="en-US" altLang="en-US" sz="2400" dirty="0" err="1"/>
              <a:t>maka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algoritma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transformasi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sederhana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sbb</a:t>
            </a:r>
            <a:r>
              <a:rPr lang="en-US" altLang="en-US" sz="2400" dirty="0"/>
              <a:t>: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	 </a:t>
            </a:r>
            <a:r>
              <a:rPr lang="en-US" altLang="en-US" sz="2400" dirty="0">
                <a:solidFill>
                  <a:srgbClr val="FF0000"/>
                </a:solidFill>
              </a:rPr>
              <a:t>1.</a:t>
            </a:r>
            <a:r>
              <a:rPr lang="en-US" altLang="en-US" sz="2400" dirty="0"/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Setiap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sisi</a:t>
            </a:r>
            <a:r>
              <a:rPr lang="en-US" altLang="en-US" sz="2400" dirty="0">
                <a:solidFill>
                  <a:srgbClr val="FF0000"/>
                </a:solidFill>
              </a:rPr>
              <a:t> di </a:t>
            </a:r>
            <a:r>
              <a:rPr lang="en-US" altLang="en-US" sz="2400" dirty="0" err="1">
                <a:solidFill>
                  <a:srgbClr val="FF0000"/>
                </a:solidFill>
              </a:rPr>
              <a:t>dalam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graf</a:t>
            </a:r>
            <a:r>
              <a:rPr lang="en-US" altLang="en-US" sz="2400" dirty="0">
                <a:solidFill>
                  <a:srgbClr val="FF0000"/>
                </a:solidFill>
              </a:rPr>
              <a:t> G </a:t>
            </a:r>
            <a:r>
              <a:rPr lang="en-US" altLang="en-US" sz="2400" dirty="0" err="1">
                <a:solidFill>
                  <a:srgbClr val="FF0000"/>
                </a:solidFill>
              </a:rPr>
              <a:t>diberi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nilai</a:t>
            </a:r>
            <a:r>
              <a:rPr lang="en-US" altLang="en-US" sz="2400" dirty="0">
                <a:solidFill>
                  <a:srgbClr val="FF0000"/>
                </a:solidFill>
              </a:rPr>
              <a:t> (</a:t>
            </a:r>
            <a:r>
              <a:rPr lang="en-US" altLang="en-US" sz="2400" dirty="0" err="1">
                <a:solidFill>
                  <a:srgbClr val="FF0000"/>
                </a:solidFill>
              </a:rPr>
              <a:t>bobot</a:t>
            </a:r>
            <a:r>
              <a:rPr lang="en-US" altLang="en-US" sz="2400" dirty="0">
                <a:solidFill>
                  <a:srgbClr val="FF0000"/>
                </a:solidFill>
              </a:rPr>
              <a:t>) 1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    2. </a:t>
            </a:r>
            <a:r>
              <a:rPr lang="en-US" altLang="en-US" sz="2400" dirty="0" err="1">
                <a:solidFill>
                  <a:srgbClr val="FF0000"/>
                </a:solidFill>
              </a:rPr>
              <a:t>Nyatakan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persoalan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menjadi</a:t>
            </a:r>
            <a:r>
              <a:rPr lang="en-US" altLang="en-US" sz="2400" dirty="0">
                <a:solidFill>
                  <a:srgbClr val="FF0000"/>
                </a:solidFill>
              </a:rPr>
              <a:t> TSDP, </a:t>
            </a:r>
            <a:r>
              <a:rPr lang="en-US" altLang="en-US" sz="2400" dirty="0" err="1">
                <a:solidFill>
                  <a:srgbClr val="FF0000"/>
                </a:solidFill>
              </a:rPr>
              <a:t>yaitu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id-ID" altLang="en-US" sz="2400" dirty="0">
                <a:solidFill>
                  <a:srgbClr val="FF0000"/>
                </a:solidFill>
              </a:rPr>
              <a:t>adakah</a:t>
            </a:r>
            <a:r>
              <a:rPr lang="en-US" altLang="en-US" sz="2400" dirty="0">
                <a:solidFill>
                  <a:srgbClr val="FF0000"/>
                </a:solidFill>
              </a:rPr>
              <a:t> tur </a:t>
            </a:r>
            <a:r>
              <a:rPr lang="en-US" altLang="en-US" sz="2400" dirty="0" err="1">
                <a:solidFill>
                  <a:srgbClr val="FF0000"/>
                </a:solidFill>
              </a:rPr>
              <a:t>dengan</a:t>
            </a:r>
            <a:r>
              <a:rPr lang="en-US" altLang="en-US" sz="2400" dirty="0">
                <a:solidFill>
                  <a:srgbClr val="FF0000"/>
                </a:solidFill>
              </a:rPr>
              <a:t> total </a:t>
            </a:r>
            <a:r>
              <a:rPr lang="en-US" altLang="en-US" sz="2400" dirty="0" err="1">
                <a:solidFill>
                  <a:srgbClr val="FF0000"/>
                </a:solidFill>
              </a:rPr>
              <a:t>bobot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 </a:t>
            </a:r>
            <a:r>
              <a:rPr lang="en-US" altLang="en-US" sz="2400" i="1" dirty="0">
                <a:solidFill>
                  <a:srgbClr val="FF0000"/>
                </a:solidFill>
                <a:sym typeface="Symbol" panose="05050102010706020507" pitchFamily="18" charset="2"/>
              </a:rPr>
              <a:t>n</a:t>
            </a:r>
            <a:r>
              <a:rPr lang="en-US" alt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?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sym typeface="Symbol" panose="05050102010706020507" pitchFamily="18" charset="2"/>
            </a:endParaRPr>
          </a:p>
          <a:p>
            <a:endParaRPr lang="en-US" altLang="en-US" sz="2600" dirty="0"/>
          </a:p>
        </p:txBody>
      </p:sp>
      <p:sp>
        <p:nvSpPr>
          <p:cNvPr id="49155" name="Slide Number Placeholder 3">
            <a:extLst>
              <a:ext uri="{FF2B5EF4-FFF2-40B4-BE49-F238E27FC236}">
                <a16:creationId xmlns:a16="http://schemas.microsoft.com/office/drawing/2014/main" id="{0B071A3C-079E-49EB-8CBB-874F09EF5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1F6F5A-52C4-48D0-9FFD-A3485E3EBB7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4A2706-A417-4030-8D18-F49D19EF2F6A}"/>
              </a:ext>
            </a:extLst>
          </p:cNvPr>
          <p:cNvSpPr/>
          <p:nvPr/>
        </p:nvSpPr>
        <p:spPr>
          <a:xfrm>
            <a:off x="680545" y="3344477"/>
            <a:ext cx="6096000" cy="30839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err="1">
                <a:sym typeface="Symbol" panose="05050102010706020507" pitchFamily="18" charset="2"/>
              </a:rPr>
              <a:t>Transformasi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ini</a:t>
            </a:r>
            <a:r>
              <a:rPr lang="en-US" altLang="en-US" sz="2400" dirty="0">
                <a:sym typeface="Symbol" panose="05050102010706020507" pitchFamily="18" charset="2"/>
              </a:rPr>
              <a:t> (</a:t>
            </a:r>
            <a:r>
              <a:rPr lang="en-US" altLang="en-US" sz="2400" dirty="0" err="1">
                <a:sym typeface="Symbol" panose="05050102010706020507" pitchFamily="18" charset="2"/>
              </a:rPr>
              <a:t>yaitu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memberi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bobot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setiap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sisi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dengan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nilai</a:t>
            </a:r>
            <a:r>
              <a:rPr lang="en-US" altLang="en-US" sz="2400" dirty="0">
                <a:sym typeface="Symbol" panose="05050102010706020507" pitchFamily="18" charset="2"/>
              </a:rPr>
              <a:t> 1) </a:t>
            </a:r>
            <a:r>
              <a:rPr lang="en-US" altLang="en-US" sz="2400" dirty="0" err="1">
                <a:sym typeface="Symbol" panose="05050102010706020507" pitchFamily="18" charset="2"/>
              </a:rPr>
              <a:t>membutuhkan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waktu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polinom</a:t>
            </a:r>
            <a:r>
              <a:rPr lang="en-US" altLang="en-US" sz="2400" dirty="0">
                <a:sym typeface="Symbol" panose="05050102010706020507" pitchFamily="18" charset="2"/>
              </a:rPr>
              <a:t>, </a:t>
            </a:r>
            <a:r>
              <a:rPr lang="en-US" altLang="en-US" sz="2400" dirty="0" err="1">
                <a:sym typeface="Symbol" panose="05050102010706020507" pitchFamily="18" charset="2"/>
              </a:rPr>
              <a:t>yaitu</a:t>
            </a:r>
            <a:r>
              <a:rPr lang="en-US" altLang="en-US" sz="2400" dirty="0">
                <a:sym typeface="Symbol" panose="05050102010706020507" pitchFamily="18" charset="2"/>
              </a:rPr>
              <a:t> O(</a:t>
            </a:r>
            <a:r>
              <a:rPr lang="en-US" altLang="en-US" sz="2400" i="1" dirty="0">
                <a:sym typeface="Symbol" panose="05050102010706020507" pitchFamily="18" charset="2"/>
              </a:rPr>
              <a:t>m</a:t>
            </a:r>
            <a:r>
              <a:rPr lang="en-US" altLang="en-US" sz="2400" dirty="0">
                <a:sym typeface="Symbol" panose="05050102010706020507" pitchFamily="18" charset="2"/>
              </a:rPr>
              <a:t>), </a:t>
            </a:r>
            <a:r>
              <a:rPr lang="en-US" altLang="en-US" sz="2400" i="1" dirty="0">
                <a:sym typeface="Symbol" panose="05050102010706020507" pitchFamily="18" charset="2"/>
              </a:rPr>
              <a:t>m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adalah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jumlah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sisi</a:t>
            </a:r>
            <a:r>
              <a:rPr lang="en-US" altLang="en-US" sz="2400" dirty="0">
                <a:sym typeface="Symbol" panose="05050102010706020507" pitchFamily="18" charset="2"/>
              </a:rPr>
              <a:t> di </a:t>
            </a:r>
            <a:r>
              <a:rPr lang="en-US" altLang="en-US" sz="2400" dirty="0" err="1">
                <a:sym typeface="Symbol" panose="05050102010706020507" pitchFamily="18" charset="2"/>
              </a:rPr>
              <a:t>dalam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graf</a:t>
            </a:r>
            <a:r>
              <a:rPr lang="en-US" altLang="en-US" sz="2400" dirty="0">
                <a:sym typeface="Symbol" panose="05050102010706020507" pitchFamily="18" charset="2"/>
              </a:rPr>
              <a:t>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400" dirty="0">
              <a:sym typeface="Symbol" panose="05050102010706020507" pitchFamily="18" charset="2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err="1">
                <a:sym typeface="Symbol" panose="05050102010706020507" pitchFamily="18" charset="2"/>
              </a:rPr>
              <a:t>Dengan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transformasi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ini</a:t>
            </a:r>
            <a:r>
              <a:rPr lang="en-US" altLang="en-US" sz="2400" dirty="0">
                <a:sym typeface="Symbol" panose="05050102010706020507" pitchFamily="18" charset="2"/>
              </a:rPr>
              <a:t>, </a:t>
            </a:r>
            <a:r>
              <a:rPr lang="en-US" altLang="en-US" sz="2400" dirty="0" err="1">
                <a:sym typeface="Symbol" panose="05050102010706020507" pitchFamily="18" charset="2"/>
              </a:rPr>
              <a:t>maka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persoalan</a:t>
            </a:r>
            <a:r>
              <a:rPr lang="en-US" altLang="en-US" sz="2400" dirty="0">
                <a:sym typeface="Symbol" panose="05050102010706020507" pitchFamily="18" charset="2"/>
              </a:rPr>
              <a:t> HCP </a:t>
            </a:r>
            <a:r>
              <a:rPr lang="en-US" altLang="en-US" sz="2400" dirty="0" err="1">
                <a:sym typeface="Symbol" panose="05050102010706020507" pitchFamily="18" charset="2"/>
              </a:rPr>
              <a:t>sudah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ditransformasi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menjadi</a:t>
            </a:r>
            <a:r>
              <a:rPr lang="en-US" altLang="en-US" sz="2400" dirty="0">
                <a:sym typeface="Symbol" panose="05050102010706020507" pitchFamily="18" charset="2"/>
              </a:rPr>
              <a:t>  </a:t>
            </a:r>
            <a:r>
              <a:rPr lang="en-US" altLang="en-US" sz="2400" dirty="0" err="1">
                <a:sym typeface="Symbol" panose="05050102010706020507" pitchFamily="18" charset="2"/>
              </a:rPr>
              <a:t>instans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persoalan</a:t>
            </a:r>
            <a:r>
              <a:rPr lang="en-US" altLang="en-US" sz="2400" dirty="0">
                <a:sym typeface="Symbol" panose="05050102010706020507" pitchFamily="18" charset="2"/>
              </a:rPr>
              <a:t> TSDP.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400" dirty="0">
              <a:sym typeface="Symbol" panose="05050102010706020507" pitchFamily="18" charset="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80F3D5-D182-4AF3-A439-0E95F7CBC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805" y="3284043"/>
            <a:ext cx="4438650" cy="253365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CB8331F-811C-445F-8B77-D3AF77E33F71}"/>
              </a:ext>
            </a:extLst>
          </p:cNvPr>
          <p:cNvCxnSpPr>
            <a:cxnSpLocks/>
          </p:cNvCxnSpPr>
          <p:nvPr/>
        </p:nvCxnSpPr>
        <p:spPr>
          <a:xfrm flipV="1">
            <a:off x="7518936" y="3546326"/>
            <a:ext cx="929594" cy="63033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D2F9D8E-A968-4675-AC77-4B4A1E583AF6}"/>
              </a:ext>
            </a:extLst>
          </p:cNvPr>
          <p:cNvCxnSpPr>
            <a:cxnSpLocks/>
          </p:cNvCxnSpPr>
          <p:nvPr/>
        </p:nvCxnSpPr>
        <p:spPr>
          <a:xfrm>
            <a:off x="7518936" y="4257603"/>
            <a:ext cx="843455" cy="181343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D87E481-4613-46BD-BF94-DB7080AE11B0}"/>
              </a:ext>
            </a:extLst>
          </p:cNvPr>
          <p:cNvCxnSpPr>
            <a:cxnSpLocks/>
          </p:cNvCxnSpPr>
          <p:nvPr/>
        </p:nvCxnSpPr>
        <p:spPr>
          <a:xfrm flipV="1">
            <a:off x="8804397" y="4802566"/>
            <a:ext cx="487733" cy="520243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C80647-7780-4614-B2E5-EFE80D836BE5}"/>
              </a:ext>
            </a:extLst>
          </p:cNvPr>
          <p:cNvCxnSpPr>
            <a:cxnSpLocks/>
          </p:cNvCxnSpPr>
          <p:nvPr/>
        </p:nvCxnSpPr>
        <p:spPr>
          <a:xfrm>
            <a:off x="8548950" y="4550868"/>
            <a:ext cx="178675" cy="75953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6D08F4D-D578-4670-892B-830ED4351819}"/>
              </a:ext>
            </a:extLst>
          </p:cNvPr>
          <p:cNvSpPr txBox="1"/>
          <p:nvPr/>
        </p:nvSpPr>
        <p:spPr>
          <a:xfrm>
            <a:off x="7600784" y="449670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6A5C04-DB38-4A9A-8BF9-AB174AD900BD}"/>
              </a:ext>
            </a:extLst>
          </p:cNvPr>
          <p:cNvSpPr txBox="1"/>
          <p:nvPr/>
        </p:nvSpPr>
        <p:spPr>
          <a:xfrm>
            <a:off x="8804397" y="31598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50D7F8-BE72-4048-B426-330667C8D4A5}"/>
              </a:ext>
            </a:extLst>
          </p:cNvPr>
          <p:cNvSpPr txBox="1"/>
          <p:nvPr/>
        </p:nvSpPr>
        <p:spPr>
          <a:xfrm>
            <a:off x="9641953" y="344408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D4E5B3-513A-4D7B-9124-09A943B5ACDB}"/>
              </a:ext>
            </a:extLst>
          </p:cNvPr>
          <p:cNvSpPr txBox="1"/>
          <p:nvPr/>
        </p:nvSpPr>
        <p:spPr>
          <a:xfrm>
            <a:off x="10347033" y="36768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528C0E-211B-4E26-87E8-83A5D792746C}"/>
              </a:ext>
            </a:extLst>
          </p:cNvPr>
          <p:cNvSpPr txBox="1"/>
          <p:nvPr/>
        </p:nvSpPr>
        <p:spPr>
          <a:xfrm>
            <a:off x="10980099" y="42542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ABD874-A5F7-47E4-B097-9D983CA90CB8}"/>
              </a:ext>
            </a:extLst>
          </p:cNvPr>
          <p:cNvSpPr txBox="1"/>
          <p:nvPr/>
        </p:nvSpPr>
        <p:spPr>
          <a:xfrm>
            <a:off x="10459217" y="50819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127D8D-42F1-4C9E-8CDD-8760906E992A}"/>
              </a:ext>
            </a:extLst>
          </p:cNvPr>
          <p:cNvSpPr txBox="1"/>
          <p:nvPr/>
        </p:nvSpPr>
        <p:spPr>
          <a:xfrm>
            <a:off x="9401333" y="50608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F7FD94-CD3A-44EE-8DE7-46DD84DE9477}"/>
              </a:ext>
            </a:extLst>
          </p:cNvPr>
          <p:cNvSpPr txBox="1"/>
          <p:nvPr/>
        </p:nvSpPr>
        <p:spPr>
          <a:xfrm>
            <a:off x="9009246" y="50425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CC2922-EAA5-47BB-980E-6F80F5101C5F}"/>
              </a:ext>
            </a:extLst>
          </p:cNvPr>
          <p:cNvSpPr txBox="1"/>
          <p:nvPr/>
        </p:nvSpPr>
        <p:spPr>
          <a:xfrm>
            <a:off x="7271870" y="449670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669EFA-9F23-45D9-B2EC-558584E8231B}"/>
              </a:ext>
            </a:extLst>
          </p:cNvPr>
          <p:cNvSpPr txBox="1"/>
          <p:nvPr/>
        </p:nvSpPr>
        <p:spPr>
          <a:xfrm>
            <a:off x="7956306" y="53398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5A1AC4-B851-4874-976E-4F6EF16FCB20}"/>
              </a:ext>
            </a:extLst>
          </p:cNvPr>
          <p:cNvSpPr txBox="1"/>
          <p:nvPr/>
        </p:nvSpPr>
        <p:spPr>
          <a:xfrm>
            <a:off x="8287096" y="37769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4252AAC-A6FB-4E8D-AE5A-87618CCEF34D}"/>
              </a:ext>
            </a:extLst>
          </p:cNvPr>
          <p:cNvSpPr txBox="1"/>
          <p:nvPr/>
        </p:nvSpPr>
        <p:spPr>
          <a:xfrm>
            <a:off x="7732859" y="35248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C15E3E-2AA1-41EF-B3F1-F642E2CAA6C8}"/>
              </a:ext>
            </a:extLst>
          </p:cNvPr>
          <p:cNvSpPr txBox="1"/>
          <p:nvPr/>
        </p:nvSpPr>
        <p:spPr>
          <a:xfrm>
            <a:off x="8782462" y="454406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4E57FF9-A052-4EA2-BFB7-43CDA992115A}"/>
              </a:ext>
            </a:extLst>
          </p:cNvPr>
          <p:cNvSpPr txBox="1"/>
          <p:nvPr/>
        </p:nvSpPr>
        <p:spPr>
          <a:xfrm>
            <a:off x="8379305" y="474596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379173F-5035-44E6-8D95-57AA74569893}"/>
              </a:ext>
            </a:extLst>
          </p:cNvPr>
          <p:cNvSpPr txBox="1"/>
          <p:nvPr/>
        </p:nvSpPr>
        <p:spPr>
          <a:xfrm>
            <a:off x="9730437" y="430970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B7B33CB-74EB-459C-8B2A-6C78C71F6495}"/>
              </a:ext>
            </a:extLst>
          </p:cNvPr>
          <p:cNvSpPr txBox="1"/>
          <p:nvPr/>
        </p:nvSpPr>
        <p:spPr>
          <a:xfrm>
            <a:off x="8806898" y="36221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4FD8B46-DC2F-444D-85AC-7CCD4FA862DF}"/>
              </a:ext>
            </a:extLst>
          </p:cNvPr>
          <p:cNvSpPr txBox="1"/>
          <p:nvPr/>
        </p:nvSpPr>
        <p:spPr>
          <a:xfrm>
            <a:off x="8610600" y="37122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8176E67-1270-45B4-BF0F-79EF4EA585F8}"/>
              </a:ext>
            </a:extLst>
          </p:cNvPr>
          <p:cNvSpPr txBox="1"/>
          <p:nvPr/>
        </p:nvSpPr>
        <p:spPr>
          <a:xfrm>
            <a:off x="9380408" y="41747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480A1C5-00C0-4FFB-844C-6F98ABF8CCD3}"/>
              </a:ext>
            </a:extLst>
          </p:cNvPr>
          <p:cNvSpPr txBox="1"/>
          <p:nvPr/>
        </p:nvSpPr>
        <p:spPr>
          <a:xfrm>
            <a:off x="9206099" y="37425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2">
            <a:extLst>
              <a:ext uri="{FF2B5EF4-FFF2-40B4-BE49-F238E27FC236}">
                <a16:creationId xmlns:a16="http://schemas.microsoft.com/office/drawing/2014/main" id="{C7631D2C-AC21-44EA-868F-57FF5558A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7200"/>
            <a:ext cx="10412896" cy="6019800"/>
          </a:xfrm>
        </p:spPr>
        <p:txBody>
          <a:bodyPr/>
          <a:lstStyle/>
          <a:p>
            <a:r>
              <a:rPr lang="en-US" altLang="en-US" sz="2400" dirty="0" err="1"/>
              <a:t>Misalkan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graf</a:t>
            </a:r>
            <a:r>
              <a:rPr lang="en-US" altLang="en-US" sz="2400" dirty="0"/>
              <a:t> G = (V, E), |E| = </a:t>
            </a:r>
            <a:r>
              <a:rPr lang="en-US" altLang="en-US" sz="2400" i="1" dirty="0"/>
              <a:t>m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yaitu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jumlah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sisi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graf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n. </a:t>
            </a:r>
            <a:r>
              <a:rPr lang="en-US" altLang="en-US" sz="2400" dirty="0" err="1"/>
              <a:t>Maka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algoritma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memberi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setiap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sisi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graf</a:t>
            </a:r>
            <a:r>
              <a:rPr lang="en-US" altLang="en-US" sz="2400" dirty="0"/>
              <a:t> G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1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sbb</a:t>
            </a:r>
            <a:r>
              <a:rPr lang="en-US" altLang="en-US" sz="2400" dirty="0"/>
              <a:t>: </a:t>
            </a:r>
          </a:p>
          <a:p>
            <a:endParaRPr lang="en-US" altLang="en-US" sz="2400" dirty="0"/>
          </a:p>
          <a:p>
            <a:pPr>
              <a:buFontTx/>
              <a:buNone/>
            </a:pPr>
            <a:r>
              <a:rPr lang="en-US" altLang="en-US" sz="2400" dirty="0"/>
              <a:t>		</a:t>
            </a:r>
            <a:r>
              <a:rPr lang="en-US" altLang="en-US" sz="2400" b="1" dirty="0"/>
              <a:t>for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tiap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sisi</a:t>
            </a:r>
            <a:r>
              <a:rPr lang="en-US" altLang="en-US" sz="2400" dirty="0"/>
              <a:t> (</a:t>
            </a:r>
            <a:r>
              <a:rPr lang="en-US" altLang="en-US" sz="2400" i="1" dirty="0"/>
              <a:t>u</a:t>
            </a:r>
            <a:r>
              <a:rPr lang="en-US" altLang="en-US" sz="2400" dirty="0"/>
              <a:t>, </a:t>
            </a:r>
            <a:r>
              <a:rPr lang="en-US" altLang="en-US" sz="2400" i="1" dirty="0"/>
              <a:t>v</a:t>
            </a:r>
            <a:r>
              <a:rPr lang="en-US" altLang="en-US" sz="2400" dirty="0"/>
              <a:t>) </a:t>
            </a:r>
            <a:r>
              <a:rPr lang="en-US" altLang="en-US" sz="2400" dirty="0">
                <a:sym typeface="Symbol" panose="05050102010706020507" pitchFamily="18" charset="2"/>
              </a:rPr>
              <a:t> </a:t>
            </a:r>
            <a:r>
              <a:rPr lang="en-US" altLang="en-US" sz="2400" i="1" dirty="0">
                <a:sym typeface="Symbol" panose="05050102010706020507" pitchFamily="18" charset="2"/>
              </a:rPr>
              <a:t>E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b="1" dirty="0">
                <a:sym typeface="Symbol" panose="05050102010706020507" pitchFamily="18" charset="2"/>
              </a:rPr>
              <a:t>do</a:t>
            </a:r>
          </a:p>
          <a:p>
            <a:pPr>
              <a:buFontTx/>
              <a:buNone/>
            </a:pPr>
            <a:r>
              <a:rPr lang="en-US" altLang="en-US" sz="2400" dirty="0">
                <a:sym typeface="Symbol" panose="05050102010706020507" pitchFamily="18" charset="2"/>
              </a:rPr>
              <a:t>		      (</a:t>
            </a:r>
            <a:r>
              <a:rPr lang="en-US" altLang="en-US" sz="2400" i="1" dirty="0">
                <a:sym typeface="Symbol" panose="05050102010706020507" pitchFamily="18" charset="2"/>
              </a:rPr>
              <a:t>u</a:t>
            </a:r>
            <a:r>
              <a:rPr lang="en-US" altLang="en-US" sz="2400" dirty="0">
                <a:sym typeface="Symbol" panose="05050102010706020507" pitchFamily="18" charset="2"/>
              </a:rPr>
              <a:t>, </a:t>
            </a:r>
            <a:r>
              <a:rPr lang="en-US" altLang="en-US" sz="2400" i="1" dirty="0">
                <a:sym typeface="Symbol" panose="05050102010706020507" pitchFamily="18" charset="2"/>
              </a:rPr>
              <a:t>v</a:t>
            </a:r>
            <a:r>
              <a:rPr lang="en-US" altLang="en-US" sz="2400" dirty="0">
                <a:sym typeface="Symbol" panose="05050102010706020507" pitchFamily="18" charset="2"/>
              </a:rPr>
              <a:t>)  1</a:t>
            </a:r>
          </a:p>
          <a:p>
            <a:pPr>
              <a:buFontTx/>
              <a:buNone/>
            </a:pPr>
            <a:r>
              <a:rPr lang="en-US" altLang="en-US" sz="2400" dirty="0">
                <a:sym typeface="Symbol" panose="05050102010706020507" pitchFamily="18" charset="2"/>
              </a:rPr>
              <a:t>	          </a:t>
            </a:r>
            <a:r>
              <a:rPr lang="en-US" altLang="en-US" sz="2400" b="1" dirty="0">
                <a:sym typeface="Symbol" panose="05050102010706020507" pitchFamily="18" charset="2"/>
              </a:rPr>
              <a:t>end</a:t>
            </a:r>
          </a:p>
          <a:p>
            <a:pPr>
              <a:buFontTx/>
              <a:buNone/>
            </a:pPr>
            <a:endParaRPr lang="en-US" altLang="en-US" sz="2400" b="1" dirty="0">
              <a:sym typeface="Symbol" panose="05050102010706020507" pitchFamily="18" charset="2"/>
            </a:endParaRPr>
          </a:p>
          <a:p>
            <a:pPr>
              <a:buFontTx/>
              <a:buNone/>
            </a:pPr>
            <a:r>
              <a:rPr lang="en-US" altLang="en-US" sz="2400" b="1" dirty="0">
                <a:sym typeface="Symbol" panose="05050102010706020507" pitchFamily="18" charset="2"/>
              </a:rPr>
              <a:t>	</a:t>
            </a:r>
            <a:r>
              <a:rPr lang="en-US" altLang="en-US" sz="2400" dirty="0" err="1">
                <a:sym typeface="Symbol" panose="05050102010706020507" pitchFamily="18" charset="2"/>
              </a:rPr>
              <a:t>Jumlah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pengulangan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untuk</a:t>
            </a:r>
            <a:r>
              <a:rPr lang="en-US" altLang="en-US" sz="2400" dirty="0">
                <a:sym typeface="Symbol" panose="05050102010706020507" pitchFamily="18" charset="2"/>
              </a:rPr>
              <a:t>  (</a:t>
            </a:r>
            <a:r>
              <a:rPr lang="en-US" altLang="en-US" sz="2400" i="1" dirty="0">
                <a:sym typeface="Symbol" panose="05050102010706020507" pitchFamily="18" charset="2"/>
              </a:rPr>
              <a:t>u</a:t>
            </a:r>
            <a:r>
              <a:rPr lang="en-US" altLang="en-US" sz="2400" dirty="0">
                <a:sym typeface="Symbol" panose="05050102010706020507" pitchFamily="18" charset="2"/>
              </a:rPr>
              <a:t>, </a:t>
            </a:r>
            <a:r>
              <a:rPr lang="en-US" altLang="en-US" sz="2400" i="1" dirty="0">
                <a:sym typeface="Symbol" panose="05050102010706020507" pitchFamily="18" charset="2"/>
              </a:rPr>
              <a:t>v</a:t>
            </a:r>
            <a:r>
              <a:rPr lang="en-US" altLang="en-US" sz="2400" dirty="0">
                <a:sym typeface="Symbol" panose="05050102010706020507" pitchFamily="18" charset="2"/>
              </a:rPr>
              <a:t>)  1 </a:t>
            </a:r>
            <a:r>
              <a:rPr lang="en-US" altLang="en-US" sz="2400" dirty="0" err="1">
                <a:sym typeface="Symbol" panose="05050102010706020507" pitchFamily="18" charset="2"/>
              </a:rPr>
              <a:t>adalah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sebanyak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i="1" dirty="0">
                <a:sym typeface="Symbol" panose="05050102010706020507" pitchFamily="18" charset="2"/>
              </a:rPr>
              <a:t>m</a:t>
            </a:r>
            <a:r>
              <a:rPr lang="en-US" altLang="en-US" sz="2400" dirty="0">
                <a:sym typeface="Symbol" panose="05050102010706020507" pitchFamily="18" charset="2"/>
              </a:rPr>
              <a:t> kali, </a:t>
            </a:r>
            <a:r>
              <a:rPr lang="en-US" altLang="en-US" sz="2400" dirty="0" err="1">
                <a:sym typeface="Symbol" panose="05050102010706020507" pitchFamily="18" charset="2"/>
              </a:rPr>
              <a:t>sehingga</a:t>
            </a:r>
            <a:r>
              <a:rPr lang="en-US" altLang="en-US" sz="2400" dirty="0">
                <a:sym typeface="Symbol" panose="05050102010706020507" pitchFamily="18" charset="2"/>
              </a:rPr>
              <a:t>: </a:t>
            </a:r>
            <a:r>
              <a:rPr lang="en-US" altLang="en-US" sz="2400" b="1" dirty="0">
                <a:sym typeface="Symbol" panose="05050102010706020507" pitchFamily="18" charset="2"/>
              </a:rPr>
              <a:t>	</a:t>
            </a:r>
            <a:r>
              <a:rPr lang="en-US" altLang="en-US" sz="2400" i="1" dirty="0">
                <a:sym typeface="Symbol" panose="05050102010706020507" pitchFamily="18" charset="2"/>
              </a:rPr>
              <a:t>T</a:t>
            </a:r>
            <a:r>
              <a:rPr lang="en-US" altLang="en-US" sz="2400" dirty="0">
                <a:sym typeface="Symbol" panose="05050102010706020507" pitchFamily="18" charset="2"/>
              </a:rPr>
              <a:t>(</a:t>
            </a:r>
            <a:r>
              <a:rPr lang="en-US" altLang="en-US" sz="2400" i="1" dirty="0">
                <a:sym typeface="Symbol" panose="05050102010706020507" pitchFamily="18" charset="2"/>
              </a:rPr>
              <a:t>n</a:t>
            </a:r>
            <a:r>
              <a:rPr lang="en-US" altLang="en-US" sz="2400" dirty="0">
                <a:sym typeface="Symbol" panose="05050102010706020507" pitchFamily="18" charset="2"/>
              </a:rPr>
              <a:t>) = </a:t>
            </a:r>
            <a:r>
              <a:rPr lang="en-US" altLang="en-US" sz="2400" i="1" dirty="0">
                <a:sym typeface="Symbol" panose="05050102010706020507" pitchFamily="18" charset="2"/>
              </a:rPr>
              <a:t>m</a:t>
            </a:r>
            <a:r>
              <a:rPr lang="en-US" altLang="en-US" sz="2400" dirty="0">
                <a:sym typeface="Symbol" panose="05050102010706020507" pitchFamily="18" charset="2"/>
              </a:rPr>
              <a:t> = </a:t>
            </a:r>
            <a:r>
              <a:rPr lang="en-US" altLang="en-US" sz="2400" i="1" dirty="0">
                <a:sym typeface="Symbol" panose="05050102010706020507" pitchFamily="18" charset="2"/>
              </a:rPr>
              <a:t>O</a:t>
            </a:r>
            <a:r>
              <a:rPr lang="en-US" altLang="en-US" sz="2400" dirty="0">
                <a:sym typeface="Symbol" panose="05050102010706020507" pitchFamily="18" charset="2"/>
              </a:rPr>
              <a:t>(</a:t>
            </a:r>
            <a:r>
              <a:rPr lang="en-US" altLang="en-US" sz="2400" i="1" dirty="0">
                <a:sym typeface="Symbol" panose="05050102010706020507" pitchFamily="18" charset="2"/>
              </a:rPr>
              <a:t>m</a:t>
            </a:r>
            <a:r>
              <a:rPr lang="en-US" altLang="en-US" sz="2400" dirty="0">
                <a:sym typeface="Symbol" panose="05050102010706020507" pitchFamily="18" charset="2"/>
              </a:rPr>
              <a:t>) </a:t>
            </a:r>
            <a:r>
              <a:rPr lang="en-US" altLang="en-US" sz="2400" dirty="0">
                <a:sym typeface="Wingdings" panose="05000000000000000000" pitchFamily="2" charset="2"/>
              </a:rPr>
              <a:t> </a:t>
            </a:r>
            <a:r>
              <a:rPr lang="en-US" altLang="en-US" sz="2400" dirty="0" err="1">
                <a:sym typeface="Wingdings" panose="05000000000000000000" pitchFamily="2" charset="2"/>
              </a:rPr>
              <a:t>polinomial</a:t>
            </a:r>
            <a:endParaRPr lang="en-US" altLang="en-US" sz="2400" dirty="0">
              <a:sym typeface="Wingdings" panose="05000000000000000000" pitchFamily="2" charset="2"/>
            </a:endParaRPr>
          </a:p>
          <a:p>
            <a:pPr>
              <a:buFontTx/>
              <a:buNone/>
            </a:pPr>
            <a:endParaRPr lang="en-US" altLang="en-US" sz="2400" dirty="0">
              <a:sym typeface="Wingdings" panose="05000000000000000000" pitchFamily="2" charset="2"/>
            </a:endParaRPr>
          </a:p>
          <a:p>
            <a:r>
              <a:rPr lang="en-US" altLang="en-US" sz="2400" dirty="0" err="1"/>
              <a:t>Transformasi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memberi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sugesti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bahwa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jika</a:t>
            </a:r>
            <a:r>
              <a:rPr lang="en-US" altLang="en-US" sz="2400" dirty="0"/>
              <a:t> TSDP </a:t>
            </a:r>
            <a:r>
              <a:rPr lang="en-US" altLang="en-US" sz="2400" dirty="0" err="1"/>
              <a:t>dapat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diselesaikan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waktu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polinom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maka</a:t>
            </a:r>
            <a:r>
              <a:rPr lang="en-US" altLang="en-US" sz="2400" dirty="0"/>
              <a:t> HCP juga </a:t>
            </a:r>
            <a:r>
              <a:rPr lang="en-US" altLang="en-US" sz="2400" dirty="0" err="1"/>
              <a:t>dapat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diselesaikan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waktu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polinom</a:t>
            </a:r>
            <a:r>
              <a:rPr lang="en-US" altLang="en-US" sz="2400" dirty="0"/>
              <a:t>.</a:t>
            </a:r>
          </a:p>
          <a:p>
            <a:pPr>
              <a:buFontTx/>
              <a:buNone/>
            </a:pPr>
            <a:endParaRPr lang="en-US" altLang="en-US" sz="2400" dirty="0">
              <a:sym typeface="Wingdings" panose="05000000000000000000" pitchFamily="2" charset="2"/>
            </a:endParaRPr>
          </a:p>
          <a:p>
            <a:pPr>
              <a:buFontTx/>
              <a:buNone/>
            </a:pPr>
            <a:endParaRPr lang="en-US" altLang="en-US" sz="2400" dirty="0"/>
          </a:p>
        </p:txBody>
      </p:sp>
      <p:sp>
        <p:nvSpPr>
          <p:cNvPr id="50179" name="Slide Number Placeholder 3">
            <a:extLst>
              <a:ext uri="{FF2B5EF4-FFF2-40B4-BE49-F238E27FC236}">
                <a16:creationId xmlns:a16="http://schemas.microsoft.com/office/drawing/2014/main" id="{3A158CD2-D2C8-477C-91DD-6A6D6312E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FDFEF2-5500-4B6F-A3B0-1A8E2ECE20E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ED6F0-B167-4CF7-BDDF-42E7D2E00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+mn-lt"/>
              </a:rPr>
              <a:t>Ikhtisar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ED693-F7F6-4770-A229-4D3BA0AD0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 Problem</a:t>
            </a:r>
          </a:p>
          <a:p>
            <a:r>
              <a:rPr lang="en-US" dirty="0"/>
              <a:t>NP Problem</a:t>
            </a:r>
          </a:p>
          <a:p>
            <a:r>
              <a:rPr lang="en-US" dirty="0"/>
              <a:t>NP-Complete Problem</a:t>
            </a:r>
          </a:p>
          <a:p>
            <a:r>
              <a:rPr lang="en-US" dirty="0"/>
              <a:t>NP-hard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EC31D0-BF35-BD67-1FEB-385B6F754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F716-8F50-49E3-AA87-8CDF655AD7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6369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>
            <a:extLst>
              <a:ext uri="{FF2B5EF4-FFF2-40B4-BE49-F238E27FC236}">
                <a16:creationId xmlns:a16="http://schemas.microsoft.com/office/drawing/2014/main" id="{25DC429F-4E28-4A74-991E-EA31F3C1F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CAB8E5-7204-495B-9213-78153FCA312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784490-EB45-425E-A954-548E2352A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559" y="1341652"/>
            <a:ext cx="8444651" cy="417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602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ontent Placeholder 2">
            <a:extLst>
              <a:ext uri="{FF2B5EF4-FFF2-40B4-BE49-F238E27FC236}">
                <a16:creationId xmlns:a16="http://schemas.microsoft.com/office/drawing/2014/main" id="{CEBF9F11-6FBC-47F9-BBDE-E543FFC05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4291" y="785018"/>
            <a:ext cx="9798326" cy="5287963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z="2400" dirty="0" err="1"/>
              <a:t>Sejauh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ini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lebih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300 </a:t>
            </a:r>
            <a:r>
              <a:rPr lang="en-US" altLang="en-US" sz="2400" dirty="0" err="1"/>
              <a:t>persoalan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sudah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terbukti</a:t>
            </a:r>
            <a:r>
              <a:rPr lang="en-US" altLang="en-US" sz="2400" dirty="0"/>
              <a:t> NP-complete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Daftar </a:t>
            </a:r>
            <a:r>
              <a:rPr lang="en-US" altLang="en-US" sz="2400" dirty="0" err="1"/>
              <a:t>persoalan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ternasuk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NP-Complete:</a:t>
            </a:r>
          </a:p>
          <a:p>
            <a:pPr lvl="1" eaLnBrk="1" hangingPunct="1"/>
            <a:endParaRPr lang="en-US" altLang="en-US" dirty="0"/>
          </a:p>
          <a:p>
            <a:pPr lvl="1" eaLnBrk="1" hangingPunct="1"/>
            <a:r>
              <a:rPr lang="en-US" altLang="en-US" dirty="0"/>
              <a:t>SAT (satisfiable problem)</a:t>
            </a:r>
          </a:p>
          <a:p>
            <a:pPr lvl="1" eaLnBrk="1" hangingPunct="1"/>
            <a:r>
              <a:rPr lang="en-US" altLang="en-US" dirty="0"/>
              <a:t>TSP decision problem, </a:t>
            </a:r>
            <a:r>
              <a:rPr lang="en-US" altLang="en-US" dirty="0" err="1"/>
              <a:t>atau</a:t>
            </a:r>
            <a:r>
              <a:rPr lang="en-US" altLang="en-US" dirty="0"/>
              <a:t> TSDP</a:t>
            </a:r>
          </a:p>
          <a:p>
            <a:pPr lvl="1" eaLnBrk="1" hangingPunct="1"/>
            <a:r>
              <a:rPr lang="en-US" altLang="en-US" dirty="0"/>
              <a:t>HAMILTONIAN CYCLE problem</a:t>
            </a:r>
          </a:p>
          <a:p>
            <a:pPr lvl="1" eaLnBrk="1" hangingPunct="1"/>
            <a:r>
              <a:rPr lang="en-US" altLang="en-US" dirty="0"/>
              <a:t>PARTITION problem</a:t>
            </a:r>
          </a:p>
          <a:p>
            <a:pPr lvl="1" eaLnBrk="1" hangingPunct="1"/>
            <a:r>
              <a:rPr lang="en-US" altLang="en-US" dirty="0"/>
              <a:t>SUM OF SUBSET problem</a:t>
            </a:r>
          </a:p>
          <a:p>
            <a:pPr lvl="1" eaLnBrk="1" hangingPunct="1"/>
            <a:r>
              <a:rPr lang="en-US" altLang="en-US" dirty="0"/>
              <a:t>CLIQUE problem</a:t>
            </a:r>
          </a:p>
          <a:p>
            <a:pPr lvl="1" eaLnBrk="1" hangingPunct="1"/>
            <a:r>
              <a:rPr lang="en-US" altLang="en-US" dirty="0"/>
              <a:t>GRAPH COLORING problem (decision problem)</a:t>
            </a:r>
          </a:p>
          <a:p>
            <a:pPr lvl="1" eaLnBrk="1" hangingPunct="1"/>
            <a:r>
              <a:rPr lang="en-US" altLang="en-US" dirty="0"/>
              <a:t>SAT (Satisfiability problem)</a:t>
            </a:r>
          </a:p>
          <a:p>
            <a:pPr lvl="1" eaLnBrk="1" hangingPunct="1"/>
            <a:r>
              <a:rPr lang="en-US" altLang="en-US" dirty="0"/>
              <a:t>Vertex cover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N-PUZZLE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Knapsack problem  (decision problem)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Subgraph isomorphism problem </a:t>
            </a:r>
          </a:p>
          <a:p>
            <a:pPr lvl="1" eaLnBrk="1" hangingPunct="1"/>
            <a:r>
              <a:rPr lang="en-US" altLang="en-US" dirty="0"/>
              <a:t>MINESWEEPER </a:t>
            </a:r>
          </a:p>
          <a:p>
            <a:pPr lvl="1" eaLnBrk="1" hangingPunct="1"/>
            <a:endParaRPr lang="en-US" altLang="en-US" dirty="0"/>
          </a:p>
          <a:p>
            <a:endParaRPr lang="en-US" altLang="en-US" sz="2400" dirty="0"/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09B3B8AC-EE65-4E72-8BDE-8690B79D8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4D7143-1629-4972-8B63-9484B74A775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>
            <a:extLst>
              <a:ext uri="{FF2B5EF4-FFF2-40B4-BE49-F238E27FC236}">
                <a16:creationId xmlns:a16="http://schemas.microsoft.com/office/drawing/2014/main" id="{CC7CA1AC-E660-4774-9B7C-899FEE7ED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62DDC8-031E-45CC-81AA-619FABEF643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8276BE46-B4E8-4403-9D28-87B67DB5A4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5861" y="457200"/>
            <a:ext cx="10605052" cy="5867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 err="1"/>
              <a:t>Tinjau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kembali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definisi</a:t>
            </a:r>
            <a:r>
              <a:rPr lang="en-US" altLang="en-US" sz="2400" dirty="0"/>
              <a:t> NPC. </a:t>
            </a:r>
            <a:r>
              <a:rPr lang="en-US" altLang="en-US" sz="2400" dirty="0" err="1"/>
              <a:t>Sebuah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persoalan</a:t>
            </a:r>
            <a:r>
              <a:rPr lang="en-US" altLang="en-US" sz="2400" dirty="0"/>
              <a:t> X </a:t>
            </a:r>
            <a:r>
              <a:rPr lang="en-US" altLang="en-US" sz="2400" dirty="0" err="1"/>
              <a:t>dikatakan</a:t>
            </a:r>
            <a:r>
              <a:rPr lang="en-US" altLang="en-US" sz="2400" dirty="0"/>
              <a:t> NPC </a:t>
            </a:r>
            <a:r>
              <a:rPr lang="en-US" altLang="en-US" sz="2400" dirty="0" err="1"/>
              <a:t>jika</a:t>
            </a:r>
            <a:r>
              <a:rPr lang="en-US" altLang="en-US" sz="2400" dirty="0"/>
              <a:t>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	1. X </a:t>
            </a:r>
            <a:r>
              <a:rPr lang="en-US" altLang="en-US" sz="2400" dirty="0" err="1"/>
              <a:t>termasuk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kelas</a:t>
            </a:r>
            <a:r>
              <a:rPr lang="en-US" altLang="en-US" sz="2400" dirty="0"/>
              <a:t> NP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	2. </a:t>
            </a:r>
            <a:r>
              <a:rPr lang="en-US" altLang="en-US" sz="2400" dirty="0" err="1"/>
              <a:t>Setiap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persoalan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NP </a:t>
            </a:r>
            <a:r>
              <a:rPr lang="en-US" altLang="en-US" sz="2400" dirty="0" err="1"/>
              <a:t>dapat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direduksi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waktu</a:t>
            </a:r>
            <a:r>
              <a:rPr lang="en-US" altLang="en-US" sz="2400" dirty="0"/>
              <a:t>  </a:t>
            </a:r>
            <a:r>
              <a:rPr lang="en-US" altLang="en-US" sz="2400" dirty="0" err="1"/>
              <a:t>polinom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menjadi</a:t>
            </a:r>
            <a:r>
              <a:rPr lang="en-US" altLang="en-US" sz="2400" dirty="0"/>
              <a:t> X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 err="1"/>
              <a:t>Definisi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menyatakan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jika</a:t>
            </a:r>
            <a:r>
              <a:rPr lang="en-US" altLang="en-US" sz="2400" dirty="0"/>
              <a:t>  </a:t>
            </a:r>
            <a:r>
              <a:rPr lang="en-US" altLang="en-US" sz="2400" dirty="0" err="1"/>
              <a:t>transformasi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persoalan</a:t>
            </a:r>
            <a:r>
              <a:rPr lang="en-US" altLang="en-US" sz="2400" dirty="0"/>
              <a:t> NP </a:t>
            </a:r>
            <a:r>
              <a:rPr lang="en-US" altLang="en-US" sz="2400" dirty="0" err="1"/>
              <a:t>menjadi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persoalan</a:t>
            </a:r>
            <a:r>
              <a:rPr lang="en-US" altLang="en-US" sz="2400" dirty="0"/>
              <a:t> NPC </a:t>
            </a:r>
            <a:r>
              <a:rPr lang="en-US" altLang="en-US" sz="2400" dirty="0" err="1"/>
              <a:t>dapat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dilakukan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maka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jika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algoritma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waktu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polinom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ditemukan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X, </a:t>
            </a:r>
            <a:r>
              <a:rPr lang="en-US" altLang="en-US" sz="2400" dirty="0" err="1"/>
              <a:t>maka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semua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persoalan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NP </a:t>
            </a:r>
            <a:r>
              <a:rPr lang="en-US" altLang="en-US" sz="2400" dirty="0" err="1"/>
              <a:t>dapat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diselesaikan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sangkil</a:t>
            </a:r>
            <a:r>
              <a:rPr lang="en-US" altLang="en-US" sz="2400" dirty="0"/>
              <a:t>.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 err="1"/>
              <a:t>Dengan</a:t>
            </a:r>
            <a:r>
              <a:rPr lang="en-US" altLang="en-US" sz="2400" dirty="0"/>
              <a:t> kata lain, </a:t>
            </a:r>
            <a:r>
              <a:rPr lang="en-US" altLang="en-US" sz="2400" dirty="0" err="1"/>
              <a:t>jika</a:t>
            </a:r>
            <a:r>
              <a:rPr lang="en-US" altLang="en-US" sz="2400" dirty="0"/>
              <a:t> X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NPC dan </a:t>
            </a:r>
            <a:r>
              <a:rPr lang="en-US" altLang="en-US" sz="2400" dirty="0" err="1"/>
              <a:t>memiliki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waktu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polinom</a:t>
            </a:r>
            <a:r>
              <a:rPr lang="en-US" altLang="en-US" sz="2400" dirty="0"/>
              <a:t> (</a:t>
            </a:r>
            <a:r>
              <a:rPr lang="en-US" altLang="en-US" sz="2400" dirty="0" err="1"/>
              <a:t>yaitu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algoritma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waktu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polinom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X </a:t>
            </a:r>
            <a:r>
              <a:rPr lang="en-US" altLang="en-US" sz="2400" dirty="0" err="1"/>
              <a:t>ditemukan</a:t>
            </a:r>
            <a:r>
              <a:rPr lang="en-US" altLang="en-US" sz="2400" dirty="0"/>
              <a:t>)  </a:t>
            </a:r>
            <a:r>
              <a:rPr lang="en-US" altLang="en-US" sz="2400" dirty="0" err="1"/>
              <a:t>maka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terjawablah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bahwa</a:t>
            </a:r>
            <a:r>
              <a:rPr lang="en-US" altLang="en-US" sz="2400" dirty="0"/>
              <a:t> P = NP. </a:t>
            </a:r>
          </a:p>
          <a:p>
            <a:pPr eaLnBrk="1" hangingPunct="1"/>
            <a:endParaRPr lang="en-US" alt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5C79BE-9051-49AB-BC51-4E8FD197C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1464" y="4482548"/>
            <a:ext cx="2553846" cy="237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4892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0CD7E-511C-4E53-BCC4-DA998E645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NP-Hard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12232-62C9-4B18-AA2F-1BA59048E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567" y="1690688"/>
            <a:ext cx="5394434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NP-hard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himpunan</a:t>
            </a:r>
            <a:r>
              <a:rPr lang="en-US" dirty="0"/>
              <a:t> </a:t>
            </a:r>
            <a:r>
              <a:rPr lang="en-US" dirty="0" err="1"/>
              <a:t>persoalan</a:t>
            </a:r>
            <a:r>
              <a:rPr lang="en-US" dirty="0"/>
              <a:t> yang </a:t>
            </a:r>
            <a:r>
              <a:rPr lang="en-US" dirty="0" err="1"/>
              <a:t>sesukar</a:t>
            </a:r>
            <a:r>
              <a:rPr lang="en-US" dirty="0"/>
              <a:t> NPC,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persoalan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,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persoalan</a:t>
            </a:r>
            <a:r>
              <a:rPr lang="en-US" dirty="0"/>
              <a:t> </a:t>
            </a:r>
            <a:r>
              <a:rPr lang="en-US" dirty="0" err="1"/>
              <a:t>apapun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 err="1"/>
              <a:t>Umumnya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kompleksitas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eksponensial</a:t>
            </a:r>
            <a:r>
              <a:rPr lang="en-US" dirty="0"/>
              <a:t>.  </a:t>
            </a:r>
          </a:p>
          <a:p>
            <a:endParaRPr lang="en-US" dirty="0"/>
          </a:p>
          <a:p>
            <a:r>
              <a:rPr lang="en-US" dirty="0" err="1"/>
              <a:t>Contoh</a:t>
            </a:r>
            <a:r>
              <a:rPr lang="en-US" dirty="0"/>
              <a:t>: TSP optimization (</a:t>
            </a:r>
            <a:r>
              <a:rPr lang="en-US" i="1" dirty="0"/>
              <a:t>non decision problem</a:t>
            </a:r>
            <a:r>
              <a:rPr lang="en-US" dirty="0"/>
              <a:t>), </a:t>
            </a:r>
            <a:r>
              <a:rPr lang="en-US" i="1" dirty="0"/>
              <a:t>halting problem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E1AAD8-86F8-4E14-94F7-0A94975D3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6903" y="1583091"/>
            <a:ext cx="6339691" cy="411223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16D778-9B76-5F12-CE2F-44D3F5EA5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F716-8F50-49E3-AA87-8CDF655AD7B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2683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1DC86-96EB-4700-A956-DB15A8239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 (</a:t>
            </a:r>
            <a:r>
              <a:rPr lang="en-US" dirty="0" err="1"/>
              <a:t>diambil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soal-soal</a:t>
            </a:r>
            <a:r>
              <a:rPr lang="en-US" dirty="0"/>
              <a:t> UAS)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D0CC4-1D09-40F2-ACDF-A4EEEB7A3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505"/>
            <a:ext cx="10515600" cy="435133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400" dirty="0"/>
              <a:t>1. </a:t>
            </a:r>
            <a:r>
              <a:rPr lang="en-US" sz="2400" b="0" i="0" u="none" strike="noStrike" baseline="0" dirty="0" err="1">
                <a:solidFill>
                  <a:srgbClr val="18191C"/>
                </a:solidFill>
                <a:latin typeface="CairoFont-1-0"/>
              </a:rPr>
              <a:t>Diberikan</a:t>
            </a:r>
            <a:r>
              <a:rPr lang="en-US" sz="2400" b="0" i="0" u="none" strike="noStrike" baseline="0" dirty="0">
                <a:solidFill>
                  <a:srgbClr val="18191C"/>
                </a:solidFill>
                <a:latin typeface="CairoFont-1-0"/>
              </a:rPr>
              <a:t> </a:t>
            </a:r>
            <a:r>
              <a:rPr lang="en-US" sz="2400" b="0" i="0" u="none" strike="noStrike" baseline="0" dirty="0" err="1">
                <a:solidFill>
                  <a:srgbClr val="18191C"/>
                </a:solidFill>
                <a:latin typeface="CairoFont-1-0"/>
              </a:rPr>
              <a:t>beberapa</a:t>
            </a:r>
            <a:r>
              <a:rPr lang="en-US" sz="2400" b="0" i="0" u="none" strike="noStrike" baseline="0" dirty="0">
                <a:solidFill>
                  <a:srgbClr val="18191C"/>
                </a:solidFill>
                <a:latin typeface="CairoFont-1-0"/>
              </a:rPr>
              <a:t> </a:t>
            </a:r>
            <a:r>
              <a:rPr lang="en-US" sz="2400" b="0" i="0" u="none" strike="noStrike" baseline="0" dirty="0" err="1">
                <a:solidFill>
                  <a:srgbClr val="18191C"/>
                </a:solidFill>
                <a:latin typeface="CairoFont-1-0"/>
              </a:rPr>
              <a:t>pernyataan</a:t>
            </a:r>
            <a:r>
              <a:rPr lang="en-US" sz="2400" b="0" i="0" u="none" strike="noStrike" baseline="0" dirty="0">
                <a:solidFill>
                  <a:srgbClr val="18191C"/>
                </a:solidFill>
                <a:latin typeface="CairoFont-1-0"/>
              </a:rPr>
              <a:t> pada </a:t>
            </a:r>
            <a:r>
              <a:rPr lang="en-US" sz="2400" b="0" i="0" u="none" strike="noStrike" baseline="0" dirty="0" err="1">
                <a:solidFill>
                  <a:srgbClr val="18191C"/>
                </a:solidFill>
                <a:latin typeface="CairoFont-1-0"/>
              </a:rPr>
              <a:t>gambar</a:t>
            </a:r>
            <a:r>
              <a:rPr lang="en-US" sz="2400" b="0" i="0" u="none" strike="noStrike" baseline="0" dirty="0">
                <a:solidFill>
                  <a:srgbClr val="18191C"/>
                </a:solidFill>
                <a:latin typeface="CairoFont-1-0"/>
              </a:rPr>
              <a:t> </a:t>
            </a:r>
            <a:r>
              <a:rPr lang="en-US" sz="2400" b="0" i="0" u="none" strike="noStrike" baseline="0" dirty="0" err="1">
                <a:solidFill>
                  <a:srgbClr val="18191C"/>
                </a:solidFill>
                <a:latin typeface="CairoFont-1-0"/>
              </a:rPr>
              <a:t>berikut</a:t>
            </a:r>
            <a:r>
              <a:rPr lang="en-US" sz="2400" b="0" i="0" u="none" strike="noStrike" baseline="0" dirty="0">
                <a:solidFill>
                  <a:srgbClr val="18191C"/>
                </a:solidFill>
                <a:latin typeface="CairoFont-1-0"/>
              </a:rPr>
              <a:t> </a:t>
            </a:r>
            <a:r>
              <a:rPr lang="en-US" sz="2400" b="0" i="0" u="none" strike="noStrike" baseline="0" dirty="0" err="1">
                <a:solidFill>
                  <a:srgbClr val="18191C"/>
                </a:solidFill>
                <a:latin typeface="CairoFont-1-0"/>
              </a:rPr>
              <a:t>terkait</a:t>
            </a:r>
            <a:r>
              <a:rPr lang="en-US" sz="2400" b="0" i="0" u="none" strike="noStrike" baseline="0" dirty="0">
                <a:solidFill>
                  <a:srgbClr val="18191C"/>
                </a:solidFill>
                <a:latin typeface="CairoFont-1-0"/>
              </a:rPr>
              <a:t> P, NP, dan NP-complete. </a:t>
            </a:r>
            <a:r>
              <a:rPr lang="en-US" sz="2400" b="0" i="0" u="none" strike="noStrike" baseline="0" dirty="0" err="1">
                <a:solidFill>
                  <a:srgbClr val="18191C"/>
                </a:solidFill>
                <a:latin typeface="CairoFont-1-0"/>
              </a:rPr>
              <a:t>Tentukan</a:t>
            </a:r>
            <a:r>
              <a:rPr lang="en-US" sz="2400" b="0" i="0" u="none" strike="noStrike" baseline="0" dirty="0">
                <a:solidFill>
                  <a:srgbClr val="18191C"/>
                </a:solidFill>
                <a:latin typeface="CairoFont-1-0"/>
              </a:rPr>
              <a:t> </a:t>
            </a:r>
            <a:r>
              <a:rPr lang="en-US" sz="2400" b="0" i="0" u="none" strike="noStrike" baseline="0" dirty="0" err="1">
                <a:solidFill>
                  <a:srgbClr val="18191C"/>
                </a:solidFill>
                <a:latin typeface="CairoFont-1-0"/>
              </a:rPr>
              <a:t>apakah</a:t>
            </a:r>
            <a:r>
              <a:rPr lang="en-US" sz="2400" b="0" i="0" u="none" strike="noStrike" baseline="0" dirty="0">
                <a:solidFill>
                  <a:srgbClr val="18191C"/>
                </a:solidFill>
                <a:latin typeface="CairoFont-1-0"/>
              </a:rPr>
              <a:t> </a:t>
            </a:r>
            <a:r>
              <a:rPr lang="en-US" sz="2400" b="0" i="0" u="none" strike="noStrike" baseline="0" dirty="0" err="1">
                <a:solidFill>
                  <a:srgbClr val="18191C"/>
                </a:solidFill>
                <a:latin typeface="CairoFont-1-0"/>
              </a:rPr>
              <a:t>setiap</a:t>
            </a:r>
            <a:r>
              <a:rPr lang="en-US" sz="2400" b="0" i="0" u="none" strike="noStrike" baseline="0" dirty="0">
                <a:solidFill>
                  <a:srgbClr val="18191C"/>
                </a:solidFill>
                <a:latin typeface="CairoFont-1-0"/>
              </a:rPr>
              <a:t> </a:t>
            </a:r>
            <a:r>
              <a:rPr lang="en-US" sz="2400" b="0" i="0" u="none" strike="noStrike" baseline="0" dirty="0" err="1">
                <a:solidFill>
                  <a:srgbClr val="18191C"/>
                </a:solidFill>
                <a:latin typeface="CairoFont-1-0"/>
              </a:rPr>
              <a:t>pernyataan</a:t>
            </a:r>
            <a:r>
              <a:rPr lang="en-US" sz="2400" b="0" i="0" u="none" strike="noStrike" baseline="0" dirty="0">
                <a:solidFill>
                  <a:srgbClr val="18191C"/>
                </a:solidFill>
                <a:latin typeface="CairoFont-1-0"/>
              </a:rPr>
              <a:t> </a:t>
            </a:r>
            <a:r>
              <a:rPr lang="en-US" sz="2400" b="0" i="0" u="none" strike="noStrike" baseline="0" dirty="0" err="1">
                <a:solidFill>
                  <a:srgbClr val="18191C"/>
                </a:solidFill>
                <a:latin typeface="CairoFont-1-0"/>
              </a:rPr>
              <a:t>benar</a:t>
            </a:r>
            <a:r>
              <a:rPr lang="en-US" sz="2400" b="0" i="0" u="none" strike="noStrike" baseline="0" dirty="0">
                <a:solidFill>
                  <a:srgbClr val="18191C"/>
                </a:solidFill>
                <a:latin typeface="CairoFont-1-0"/>
              </a:rPr>
              <a:t> </a:t>
            </a:r>
            <a:r>
              <a:rPr lang="en-US" sz="2400" b="0" i="0" u="none" strike="noStrike" baseline="0" dirty="0" err="1">
                <a:solidFill>
                  <a:srgbClr val="18191C"/>
                </a:solidFill>
                <a:latin typeface="CairoFont-1-0"/>
              </a:rPr>
              <a:t>atau</a:t>
            </a:r>
            <a:r>
              <a:rPr lang="en-US" sz="2400" b="0" i="0" u="none" strike="noStrike" baseline="0" dirty="0">
                <a:solidFill>
                  <a:srgbClr val="18191C"/>
                </a:solidFill>
                <a:latin typeface="CairoFont-1-0"/>
              </a:rPr>
              <a:t> salah.</a:t>
            </a:r>
            <a:endParaRPr lang="en-US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FF93F2-D1A0-41FC-B8FA-AC695DE8F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16136"/>
            <a:ext cx="10515600" cy="454186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E4FAF4-8156-B283-AF43-3AE48209F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F716-8F50-49E3-AA87-8CDF655AD7B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4555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62B56-1E5E-4C87-91B8-D69018703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/>
          <a:lstStyle/>
          <a:p>
            <a:pPr marL="284163" indent="-284163">
              <a:buNone/>
            </a:pPr>
            <a:r>
              <a:rPr lang="en-US" sz="2400" dirty="0"/>
              <a:t>2. </a:t>
            </a:r>
            <a:r>
              <a:rPr lang="en-US" sz="2400" dirty="0" err="1"/>
              <a:t>Misalkan</a:t>
            </a:r>
            <a:r>
              <a:rPr lang="en-US" sz="2400" dirty="0"/>
              <a:t> </a:t>
            </a:r>
            <a:r>
              <a:rPr lang="en-US" sz="2400" dirty="0" err="1"/>
              <a:t>persoalan</a:t>
            </a:r>
            <a:r>
              <a:rPr lang="en-US" sz="2400" dirty="0"/>
              <a:t> A </a:t>
            </a:r>
            <a:r>
              <a:rPr lang="en-US" sz="2400" dirty="0" err="1"/>
              <a:t>adalah</a:t>
            </a:r>
            <a:r>
              <a:rPr lang="en-US" sz="2400" dirty="0"/>
              <a:t> NP-complete dan </a:t>
            </a:r>
            <a:r>
              <a:rPr lang="en-US" sz="2400" dirty="0" err="1"/>
              <a:t>persoalan</a:t>
            </a:r>
            <a:r>
              <a:rPr lang="en-US" sz="2400" dirty="0"/>
              <a:t> B </a:t>
            </a:r>
            <a:r>
              <a:rPr lang="en-US" sz="2400" dirty="0" err="1"/>
              <a:t>adalah</a:t>
            </a:r>
            <a:r>
              <a:rPr lang="en-US" sz="2400" dirty="0"/>
              <a:t> NP </a:t>
            </a:r>
            <a:r>
              <a:rPr lang="en-US" sz="2400" dirty="0" err="1"/>
              <a:t>tapi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perlu</a:t>
            </a:r>
            <a:r>
              <a:rPr lang="en-US" sz="2400" dirty="0"/>
              <a:t> NP-complete. </a:t>
            </a:r>
            <a:r>
              <a:rPr lang="en-US" sz="2400" dirty="0" err="1"/>
              <a:t>Manakah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pernyataan-pernyatan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 yang </a:t>
            </a:r>
            <a:r>
              <a:rPr lang="en-US" sz="2400" dirty="0" err="1"/>
              <a:t>benar</a:t>
            </a:r>
            <a:r>
              <a:rPr lang="en-US" sz="2400" dirty="0"/>
              <a:t>? </a:t>
            </a:r>
            <a:r>
              <a:rPr lang="en-US" sz="2400" dirty="0" err="1"/>
              <a:t>Jawaban</a:t>
            </a:r>
            <a:r>
              <a:rPr lang="en-US" sz="2400" dirty="0"/>
              <a:t>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. </a:t>
            </a:r>
            <a:r>
              <a:rPr lang="en-US" sz="2400" dirty="0" err="1"/>
              <a:t>Jelaskan</a:t>
            </a:r>
            <a:r>
              <a:rPr lang="en-US" sz="2400" dirty="0"/>
              <a:t> </a:t>
            </a:r>
            <a:r>
              <a:rPr lang="en-US" sz="2400" dirty="0" err="1"/>
              <a:t>alasannya</a:t>
            </a:r>
            <a:r>
              <a:rPr lang="en-US" sz="2400" dirty="0"/>
              <a:t>.</a:t>
            </a:r>
          </a:p>
          <a:p>
            <a:pPr marL="284163" indent="0">
              <a:buNone/>
            </a:pPr>
            <a:r>
              <a:rPr lang="en-US" sz="2400" dirty="0"/>
              <a:t>I. </a:t>
            </a:r>
            <a:r>
              <a:rPr lang="en-US" sz="2400" dirty="0" err="1"/>
              <a:t>Algoritma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 </a:t>
            </a:r>
            <a:r>
              <a:rPr lang="en-US" sz="2400" dirty="0" err="1"/>
              <a:t>polinom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A </a:t>
            </a:r>
            <a:r>
              <a:rPr lang="en-US" sz="2400" dirty="0" err="1"/>
              <a:t>mengimplikasikan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P = NP.</a:t>
            </a:r>
          </a:p>
          <a:p>
            <a:pPr marL="284163" indent="0">
              <a:buNone/>
            </a:pPr>
            <a:r>
              <a:rPr lang="en-US" sz="2400" dirty="0"/>
              <a:t>II. </a:t>
            </a:r>
            <a:r>
              <a:rPr lang="en-US" sz="2400" dirty="0" err="1"/>
              <a:t>Algoritma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 </a:t>
            </a:r>
            <a:r>
              <a:rPr lang="en-US" sz="2400" dirty="0" err="1"/>
              <a:t>polinom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B </a:t>
            </a:r>
            <a:r>
              <a:rPr lang="en-US" sz="2400" dirty="0" err="1"/>
              <a:t>mengimplikasikan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P = NP.</a:t>
            </a:r>
          </a:p>
          <a:p>
            <a:pPr marL="630238" indent="-346075">
              <a:buNone/>
            </a:pPr>
            <a:r>
              <a:rPr lang="en-US" sz="2400" dirty="0"/>
              <a:t>III. </a:t>
            </a:r>
            <a:r>
              <a:rPr lang="en-US" sz="2400" dirty="0" err="1"/>
              <a:t>Algoritma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 </a:t>
            </a:r>
            <a:r>
              <a:rPr lang="en-US" sz="2400" dirty="0" err="1"/>
              <a:t>polinom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A </a:t>
            </a:r>
            <a:r>
              <a:rPr lang="en-US" sz="2400" dirty="0" err="1"/>
              <a:t>mengimplikasikan</a:t>
            </a:r>
            <a:r>
              <a:rPr lang="en-US" sz="2400" dirty="0"/>
              <a:t> </a:t>
            </a:r>
            <a:r>
              <a:rPr lang="en-US" sz="2400" dirty="0" err="1"/>
              <a:t>algoritma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 </a:t>
            </a:r>
            <a:r>
              <a:rPr lang="en-US" sz="2400" dirty="0" err="1"/>
              <a:t>polinom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B.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5C4340-91A8-C018-3F44-27378D71E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F716-8F50-49E3-AA87-8CDF655AD7B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7667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3F9201-7F58-464D-838A-487FE888A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946" y="468626"/>
            <a:ext cx="7357205" cy="62064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E81D20-5A39-4186-A4E6-AD9061F2A921}"/>
              </a:ext>
            </a:extLst>
          </p:cNvPr>
          <p:cNvSpPr txBox="1"/>
          <p:nvPr/>
        </p:nvSpPr>
        <p:spPr>
          <a:xfrm>
            <a:off x="1117600" y="356866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DAC648-7844-4573-BF1E-E1D835B1851C}"/>
              </a:ext>
            </a:extLst>
          </p:cNvPr>
          <p:cNvSpPr txBox="1"/>
          <p:nvPr/>
        </p:nvSpPr>
        <p:spPr>
          <a:xfrm>
            <a:off x="9398000" y="5781040"/>
            <a:ext cx="1738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Sumber:Levitin</a:t>
            </a:r>
            <a:r>
              <a:rPr lang="en-US" dirty="0"/>
              <a:t>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A6D74B-F5AF-AE65-FF8E-5B615A47A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F716-8F50-49E3-AA87-8CDF655AD7B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2691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5">
            <a:extLst>
              <a:ext uri="{FF2B5EF4-FFF2-40B4-BE49-F238E27FC236}">
                <a16:creationId xmlns:a16="http://schemas.microsoft.com/office/drawing/2014/main" id="{668B7A7C-5309-4B54-AA5C-E0153ADFD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B5A6265-7A27-4512-A792-E60D5CE9E79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64515" name="Rectangle 4">
            <a:extLst>
              <a:ext uri="{FF2B5EF4-FFF2-40B4-BE49-F238E27FC236}">
                <a16:creationId xmlns:a16="http://schemas.microsoft.com/office/drawing/2014/main" id="{58C2155D-BF27-4C3B-A821-39A078F8E9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53000" y="2590800"/>
            <a:ext cx="2743200" cy="60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/>
              <a:t>T A M A 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>
            <a:extLst>
              <a:ext uri="{FF2B5EF4-FFF2-40B4-BE49-F238E27FC236}">
                <a16:creationId xmlns:a16="http://schemas.microsoft.com/office/drawing/2014/main" id="{2119E289-952F-4830-87AB-AE6C5F721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51821A-DB6B-437B-8E26-9E45C054616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6524FCAE-BD8F-4222-AD89-C67BA4B00A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b="1" i="1"/>
              <a:t>P</a:t>
            </a:r>
            <a:r>
              <a:rPr lang="en-US" altLang="en-US" b="1"/>
              <a:t> </a:t>
            </a:r>
            <a:r>
              <a:rPr lang="en-US" altLang="en-US" b="1" i="1"/>
              <a:t>Problems</a:t>
            </a:r>
          </a:p>
        </p:txBody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333AE91F-9EFC-4690-B74B-41EC2C5FE9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600" i="1" dirty="0">
                <a:solidFill>
                  <a:srgbClr val="FF0000"/>
                </a:solidFill>
              </a:rPr>
              <a:t>P Problems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adalah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himpunan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semua</a:t>
            </a:r>
            <a:r>
              <a:rPr lang="en-US" altLang="en-US" sz="2600" dirty="0"/>
              <a:t> </a:t>
            </a:r>
            <a:r>
              <a:rPr lang="en-US" altLang="en-US" sz="2600" b="1" dirty="0" err="1"/>
              <a:t>persoalan</a:t>
            </a:r>
            <a:r>
              <a:rPr lang="en-US" altLang="en-US" sz="2600" b="1" dirty="0"/>
              <a:t> </a:t>
            </a:r>
            <a:r>
              <a:rPr lang="en-US" altLang="en-US" sz="2600" b="1" dirty="0" err="1"/>
              <a:t>keputusan</a:t>
            </a:r>
            <a:r>
              <a:rPr lang="en-US" altLang="en-US" sz="2600" b="1" dirty="0"/>
              <a:t> </a:t>
            </a:r>
            <a:r>
              <a:rPr lang="en-US" altLang="en-US" sz="2600" dirty="0"/>
              <a:t>yang </a:t>
            </a:r>
            <a:r>
              <a:rPr lang="en-US" altLang="en-US" sz="2600" dirty="0" err="1"/>
              <a:t>dapat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dipecahkan</a:t>
            </a:r>
            <a:r>
              <a:rPr lang="en-US" altLang="en-US" sz="2600" dirty="0"/>
              <a:t> oleh </a:t>
            </a:r>
            <a:r>
              <a:rPr lang="en-US" altLang="en-US" sz="2600" dirty="0" err="1"/>
              <a:t>algoritma</a:t>
            </a:r>
            <a:r>
              <a:rPr lang="en-US" altLang="en-US" sz="2600" dirty="0"/>
              <a:t> (deterministic) </a:t>
            </a:r>
            <a:r>
              <a:rPr lang="en-US" altLang="en-US" sz="2600" dirty="0" err="1"/>
              <a:t>dalam</a:t>
            </a:r>
            <a:r>
              <a:rPr lang="en-US" altLang="en-US" sz="2600" dirty="0"/>
              <a:t> </a:t>
            </a:r>
            <a:r>
              <a:rPr lang="en-US" altLang="en-US" sz="2600" dirty="0" err="1"/>
              <a:t>waktu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polinom</a:t>
            </a:r>
            <a:r>
              <a:rPr lang="en-US" altLang="en-US" sz="2600" dirty="0"/>
              <a:t>.</a:t>
            </a:r>
          </a:p>
          <a:p>
            <a:pPr eaLnBrk="1" hangingPunct="1"/>
            <a:endParaRPr lang="en-US" altLang="en-US" sz="2600" dirty="0"/>
          </a:p>
          <a:p>
            <a:pPr eaLnBrk="1" hangingPunct="1"/>
            <a:r>
              <a:rPr lang="en-US" altLang="en-US" sz="2600" dirty="0" err="1"/>
              <a:t>Semua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persoalan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keputusan</a:t>
            </a:r>
            <a:r>
              <a:rPr lang="en-US" altLang="en-US" sz="2600" dirty="0"/>
              <a:t> yang </a:t>
            </a:r>
            <a:r>
              <a:rPr lang="en-US" altLang="en-US" sz="2600" dirty="0" err="1"/>
              <a:t>dapat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diselesakan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dalam</a:t>
            </a:r>
            <a:r>
              <a:rPr lang="en-US" altLang="en-US" sz="2600" dirty="0"/>
              <a:t> </a:t>
            </a:r>
            <a:r>
              <a:rPr lang="en-US" altLang="en-US" sz="2600" dirty="0" err="1"/>
              <a:t>waktu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polinom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adalah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anggota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himpunan</a:t>
            </a:r>
            <a:r>
              <a:rPr lang="en-US" altLang="en-US" sz="2600" dirty="0"/>
              <a:t> </a:t>
            </a:r>
            <a:r>
              <a:rPr lang="en-US" altLang="en-US" sz="2600" i="1" dirty="0"/>
              <a:t>P</a:t>
            </a:r>
            <a:r>
              <a:rPr lang="en-US" altLang="en-US" sz="2600" dirty="0"/>
              <a:t>.</a:t>
            </a:r>
          </a:p>
          <a:p>
            <a:pPr eaLnBrk="1" hangingPunct="1">
              <a:buFontTx/>
              <a:buNone/>
            </a:pPr>
            <a:r>
              <a:rPr lang="en-US" altLang="en-US" sz="2600" dirty="0"/>
              <a:t>	</a:t>
            </a:r>
            <a:r>
              <a:rPr lang="en-US" altLang="en-US" sz="2600" dirty="0" err="1"/>
              <a:t>Contoh</a:t>
            </a:r>
            <a:r>
              <a:rPr lang="en-US" altLang="en-US" sz="2600" dirty="0"/>
              <a:t>: </a:t>
            </a:r>
          </a:p>
          <a:p>
            <a:pPr eaLnBrk="1" hangingPunct="1">
              <a:buFontTx/>
              <a:buNone/>
            </a:pPr>
            <a:r>
              <a:rPr lang="en-US" altLang="en-US" sz="2600" dirty="0"/>
              <a:t>	1. </a:t>
            </a:r>
            <a:r>
              <a:rPr lang="en-US" altLang="en-US" sz="2400" dirty="0" err="1"/>
              <a:t>Persoalan</a:t>
            </a:r>
            <a:r>
              <a:rPr lang="en-US" altLang="en-US" sz="2400" dirty="0"/>
              <a:t> </a:t>
            </a:r>
            <a:r>
              <a:rPr lang="en-US" altLang="en-US" sz="2400" i="1" dirty="0"/>
              <a:t>searching</a:t>
            </a:r>
            <a:r>
              <a:rPr lang="en-US" altLang="en-US" sz="2400" dirty="0"/>
              <a:t>: </a:t>
            </a:r>
            <a:r>
              <a:rPr lang="en-US" altLang="en-US" sz="2400" dirty="0" err="1"/>
              <a:t>apakah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terdapat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elemen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bernilai</a:t>
            </a:r>
            <a:r>
              <a:rPr lang="en-US" altLang="en-US" sz="2400" dirty="0"/>
              <a:t> x di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larik</a:t>
            </a:r>
            <a:r>
              <a:rPr lang="en-US" altLang="en-US" sz="2400" dirty="0"/>
              <a:t> A?</a:t>
            </a:r>
            <a:endParaRPr lang="en-US" altLang="en-US" sz="2400" i="1" dirty="0"/>
          </a:p>
          <a:p>
            <a:pPr eaLnBrk="1" hangingPunct="1">
              <a:buFontTx/>
              <a:buNone/>
            </a:pPr>
            <a:r>
              <a:rPr lang="en-US" altLang="en-US" sz="2400" dirty="0"/>
              <a:t>	2. </a:t>
            </a:r>
            <a:r>
              <a:rPr lang="en-US" altLang="en-US" sz="2400" dirty="0" err="1"/>
              <a:t>Persoalan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bilangan</a:t>
            </a:r>
            <a:r>
              <a:rPr lang="en-US" altLang="en-US" sz="2400" dirty="0"/>
              <a:t> prima: </a:t>
            </a:r>
            <a:r>
              <a:rPr lang="en-US" altLang="en-US" sz="2400" dirty="0" err="1"/>
              <a:t>apakah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sebuah</a:t>
            </a:r>
            <a:r>
              <a:rPr lang="en-US" altLang="en-US" sz="2400" dirty="0"/>
              <a:t> integer n </a:t>
            </a:r>
            <a:r>
              <a:rPr lang="en-US" altLang="en-US" sz="2400" dirty="0" err="1"/>
              <a:t>bilangan</a:t>
            </a:r>
            <a:r>
              <a:rPr lang="en-US" altLang="en-US" sz="2400" dirty="0"/>
              <a:t> prima?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	3. </a:t>
            </a:r>
            <a:r>
              <a:rPr lang="en-US" altLang="en-US" sz="2400" dirty="0" err="1"/>
              <a:t>Persoalan</a:t>
            </a:r>
            <a:r>
              <a:rPr lang="en-US" altLang="en-US" sz="2400" dirty="0"/>
              <a:t> uji </a:t>
            </a:r>
            <a:r>
              <a:rPr lang="en-US" altLang="en-US" sz="2400" dirty="0" err="1"/>
              <a:t>kesamaan</a:t>
            </a:r>
            <a:r>
              <a:rPr lang="en-US" altLang="en-US" sz="2400" dirty="0"/>
              <a:t> dua </a:t>
            </a:r>
            <a:r>
              <a:rPr lang="en-US" altLang="en-US" sz="2400" dirty="0" err="1"/>
              <a:t>buah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matriks</a:t>
            </a:r>
            <a:r>
              <a:rPr lang="en-US" altLang="en-US" sz="2400" dirty="0"/>
              <a:t>: </a:t>
            </a:r>
            <a:r>
              <a:rPr lang="en-US" altLang="en-US" sz="2400" dirty="0" err="1"/>
              <a:t>apakah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matriks</a:t>
            </a:r>
            <a:r>
              <a:rPr lang="en-US" altLang="en-US" sz="2400" dirty="0"/>
              <a:t> A dan B </a:t>
            </a:r>
            <a:r>
              <a:rPr lang="en-US" altLang="en-US" sz="2400" dirty="0" err="1"/>
              <a:t>sama</a:t>
            </a:r>
            <a:r>
              <a:rPr lang="en-US" altLang="en-US" sz="2400" dirty="0"/>
              <a:t>?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   4. </a:t>
            </a:r>
            <a:r>
              <a:rPr lang="en-US" altLang="en-US" sz="2400" dirty="0" err="1"/>
              <a:t>Persoalan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lintasan</a:t>
            </a:r>
            <a:r>
              <a:rPr lang="en-US" altLang="en-US" sz="2400" dirty="0"/>
              <a:t>: </a:t>
            </a:r>
            <a:r>
              <a:rPr lang="en-US" altLang="en-US" sz="2400" dirty="0" err="1"/>
              <a:t>apakah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terdapat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lintasan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s </a:t>
            </a:r>
            <a:r>
              <a:rPr lang="en-US" altLang="en-US" sz="2400" dirty="0" err="1"/>
              <a:t>ke</a:t>
            </a:r>
            <a:r>
              <a:rPr lang="en-US" altLang="en-US" sz="2400" dirty="0"/>
              <a:t> t di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graf</a:t>
            </a:r>
            <a:r>
              <a:rPr lang="en-US" altLang="en-US" sz="2400" dirty="0"/>
              <a:t> G?</a:t>
            </a:r>
          </a:p>
          <a:p>
            <a:pPr eaLnBrk="1" hangingPunct="1">
              <a:buFontTx/>
              <a:buNone/>
            </a:pPr>
            <a:endParaRPr lang="en-US" altLang="en-US" sz="2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>
            <a:extLst>
              <a:ext uri="{FF2B5EF4-FFF2-40B4-BE49-F238E27FC236}">
                <a16:creationId xmlns:a16="http://schemas.microsoft.com/office/drawing/2014/main" id="{BEAD1A6D-37F7-45FE-B190-EF99F719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500273-421E-494C-8D6E-390DD5468AF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E8F0B468-C095-4EA0-AA93-5C9D8A13C6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970189"/>
          </a:xfrm>
        </p:spPr>
        <p:txBody>
          <a:bodyPr/>
          <a:lstStyle/>
          <a:p>
            <a:pPr eaLnBrk="1" hangingPunct="1"/>
            <a:r>
              <a:rPr lang="en-US" altLang="en-US" b="1" dirty="0"/>
              <a:t>NP Problems</a:t>
            </a:r>
          </a:p>
        </p:txBody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89737778-67DF-4EDE-A2F9-A29168F98C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199" y="1480457"/>
            <a:ext cx="10990944" cy="5241018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i="1" dirty="0"/>
              <a:t>NP</a:t>
            </a:r>
            <a:r>
              <a:rPr lang="en-US" altLang="en-US" sz="2400" dirty="0"/>
              <a:t> = </a:t>
            </a:r>
            <a:r>
              <a:rPr lang="en-US" altLang="en-US" sz="2400" i="1" dirty="0"/>
              <a:t>non-deterministic polynomial</a:t>
            </a:r>
          </a:p>
          <a:p>
            <a:pPr eaLnBrk="1" hangingPunct="1"/>
            <a:r>
              <a:rPr lang="en-US" altLang="en-US" sz="2400" i="1" dirty="0">
                <a:solidFill>
                  <a:srgbClr val="FF0000"/>
                </a:solidFill>
              </a:rPr>
              <a:t>Non-deterministic polynomial-time algorithm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algoritma</a:t>
            </a:r>
            <a:r>
              <a:rPr lang="en-US" altLang="en-US" sz="2400" dirty="0"/>
              <a:t> non-</a:t>
            </a:r>
            <a:r>
              <a:rPr lang="en-US" altLang="en-US" sz="2400" dirty="0" err="1"/>
              <a:t>deterministik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tahap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verifikasinya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dilakukan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waktu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polinomial</a:t>
            </a:r>
            <a:r>
              <a:rPr lang="en-US" altLang="en-US" sz="2400" dirty="0"/>
              <a:t>.</a:t>
            </a:r>
          </a:p>
          <a:p>
            <a:pPr eaLnBrk="1" hangingPunct="1"/>
            <a:endParaRPr lang="en-US" altLang="en-US" sz="2400" i="1" dirty="0"/>
          </a:p>
          <a:p>
            <a:pPr eaLnBrk="1" hangingPunct="1"/>
            <a:r>
              <a:rPr lang="en-US" altLang="en-US" sz="2400" dirty="0" err="1"/>
              <a:t>Verifikasi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waktu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polinom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artinya</a:t>
            </a:r>
            <a:r>
              <a:rPr lang="en-US" altLang="en-US" sz="2400" dirty="0"/>
              <a:t>: </a:t>
            </a:r>
          </a:p>
          <a:p>
            <a:pPr marL="0" indent="0" eaLnBrk="1" hangingPunct="1">
              <a:buNone/>
            </a:pPr>
            <a:r>
              <a:rPr lang="en-US" altLang="en-US" sz="2400" dirty="0"/>
              <a:t>    - Jika </a:t>
            </a:r>
            <a:r>
              <a:rPr lang="en-US" altLang="en-US" sz="2400" dirty="0" err="1"/>
              <a:t>diberikan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sebuah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kandidat</a:t>
            </a:r>
            <a:r>
              <a:rPr lang="en-US" altLang="en-US" sz="2400" dirty="0"/>
              <a:t> solusi, </a:t>
            </a:r>
            <a:r>
              <a:rPr lang="en-US" altLang="en-US" sz="2400" dirty="0" err="1"/>
              <a:t>kita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memeriksa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apakah</a:t>
            </a:r>
            <a:r>
              <a:rPr lang="en-US" altLang="en-US" sz="2400" dirty="0"/>
              <a:t> solusi </a:t>
            </a:r>
            <a:r>
              <a:rPr lang="en-US" altLang="en-US" sz="2400" dirty="0" err="1"/>
              <a:t>tersebut</a:t>
            </a:r>
            <a:endParaRPr lang="en-US" altLang="en-US" sz="2400" dirty="0"/>
          </a:p>
          <a:p>
            <a:pPr marL="0" indent="0" eaLnBrk="1" hangingPunct="1">
              <a:buNone/>
            </a:pPr>
            <a:r>
              <a:rPr lang="en-US" altLang="en-US" sz="2400" dirty="0"/>
              <a:t>       </a:t>
            </a:r>
            <a:r>
              <a:rPr lang="en-US" altLang="en-US" sz="2400" dirty="0" err="1"/>
              <a:t>benar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waktu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polinom</a:t>
            </a:r>
            <a:r>
              <a:rPr lang="en-US" altLang="en-US" sz="2400" dirty="0"/>
              <a:t>.</a:t>
            </a:r>
          </a:p>
          <a:p>
            <a:pPr marL="0" indent="0" eaLnBrk="1" hangingPunct="1">
              <a:buNone/>
            </a:pPr>
            <a:r>
              <a:rPr lang="en-US" altLang="en-US" sz="2400" dirty="0"/>
              <a:t>   - Ini </a:t>
            </a:r>
            <a:r>
              <a:rPr lang="en-US" altLang="en-US" sz="2400" dirty="0" err="1"/>
              <a:t>berbeda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menemukan</a:t>
            </a:r>
            <a:r>
              <a:rPr lang="en-US" altLang="en-US" sz="2400" dirty="0"/>
              <a:t> solusi </a:t>
            </a:r>
            <a:r>
              <a:rPr lang="en-US" altLang="en-US" sz="2400" dirty="0" err="1"/>
              <a:t>persoalan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tersebut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waktu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polinom</a:t>
            </a:r>
            <a:r>
              <a:rPr lang="en-US" altLang="en-US" sz="2400" dirty="0"/>
              <a:t> </a:t>
            </a:r>
          </a:p>
          <a:p>
            <a:pPr marL="0" indent="0" eaLnBrk="1" hangingPunct="1">
              <a:buNone/>
            </a:pPr>
            <a:endParaRPr lang="en-US" altLang="en-US" sz="2400" dirty="0"/>
          </a:p>
          <a:p>
            <a:r>
              <a:rPr lang="en-US" altLang="en-US" sz="2400" i="1" dirty="0">
                <a:solidFill>
                  <a:srgbClr val="FF0000"/>
                </a:solidFill>
              </a:rPr>
              <a:t>NP Problems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himpunan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persoalan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keputusan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dapat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diselesaikan</a:t>
            </a:r>
            <a:r>
              <a:rPr lang="en-US" altLang="en-US" sz="2400" dirty="0"/>
              <a:t> oleh </a:t>
            </a:r>
            <a:r>
              <a:rPr lang="en-US" altLang="en-US" sz="2400" i="1" dirty="0">
                <a:solidFill>
                  <a:srgbClr val="FF0000"/>
                </a:solidFill>
              </a:rPr>
              <a:t>non-deterministic polynomial-time algorithm. </a:t>
            </a:r>
            <a:r>
              <a:rPr lang="en-US" altLang="en-US" sz="2400" dirty="0"/>
              <a:t>Atau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kata lain, </a:t>
            </a:r>
            <a:r>
              <a:rPr lang="en-US" altLang="en-US" sz="2400" i="1" dirty="0"/>
              <a:t>NP Problem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persoalan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keputusan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solusinya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diverifikasi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waktu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polinom</a:t>
            </a:r>
            <a:r>
              <a:rPr lang="en-US" altLang="en-US" sz="2400" dirty="0"/>
              <a:t>.</a:t>
            </a:r>
            <a:endParaRPr lang="en-US" altLang="en-US" sz="2400" i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BEB42-0ABB-4BD8-ACE7-3BBE17C90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505" y="566530"/>
            <a:ext cx="11138452" cy="5391772"/>
          </a:xfrm>
        </p:spPr>
        <p:txBody>
          <a:bodyPr/>
          <a:lstStyle/>
          <a:p>
            <a:r>
              <a:rPr lang="en-US" sz="2400" dirty="0" err="1"/>
              <a:t>Contoh</a:t>
            </a:r>
            <a:r>
              <a:rPr lang="en-US" sz="2400" dirty="0"/>
              <a:t>  1 (</a:t>
            </a:r>
            <a:r>
              <a:rPr lang="en-US" sz="2400" dirty="0" err="1"/>
              <a:t>Pewarnaan</a:t>
            </a:r>
            <a:r>
              <a:rPr lang="en-US" sz="2400" dirty="0"/>
              <a:t> </a:t>
            </a:r>
            <a:r>
              <a:rPr lang="en-US" sz="2400" dirty="0" err="1"/>
              <a:t>graf</a:t>
            </a:r>
            <a:r>
              <a:rPr lang="en-US" sz="2400" dirty="0"/>
              <a:t>):  </a:t>
            </a:r>
            <a:r>
              <a:rPr lang="en-US" sz="2400" dirty="0" err="1"/>
              <a:t>Apakah</a:t>
            </a:r>
            <a:r>
              <a:rPr lang="en-US" sz="2400" dirty="0"/>
              <a:t> </a:t>
            </a:r>
            <a:r>
              <a:rPr lang="en-US" sz="2400" dirty="0" err="1"/>
              <a:t>graf</a:t>
            </a:r>
            <a:r>
              <a:rPr lang="en-US" sz="2400" dirty="0"/>
              <a:t> G= (V, E) di </a:t>
            </a:r>
            <a:r>
              <a:rPr lang="en-US" sz="2400" dirty="0" err="1"/>
              <a:t>bawah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diwarnai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tiga</a:t>
            </a:r>
            <a:r>
              <a:rPr lang="en-US" sz="2400" dirty="0"/>
              <a:t> </a:t>
            </a:r>
            <a:r>
              <a:rPr lang="en-US" sz="2400" dirty="0" err="1"/>
              <a:t>warna</a:t>
            </a:r>
            <a:r>
              <a:rPr lang="en-US" sz="2400" dirty="0"/>
              <a:t>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dua </a:t>
            </a:r>
            <a:r>
              <a:rPr lang="en-US" sz="2400" dirty="0" err="1"/>
              <a:t>simpul</a:t>
            </a:r>
            <a:r>
              <a:rPr lang="en-US" sz="2400" dirty="0"/>
              <a:t> </a:t>
            </a:r>
            <a:r>
              <a:rPr lang="en-US" sz="2400" dirty="0" err="1"/>
              <a:t>bertetangga</a:t>
            </a:r>
            <a:r>
              <a:rPr lang="en-US" sz="2400" dirty="0"/>
              <a:t> </a:t>
            </a:r>
            <a:r>
              <a:rPr lang="en-US" sz="2400" dirty="0" err="1"/>
              <a:t>berwarna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?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Contoh</a:t>
            </a:r>
            <a:r>
              <a:rPr lang="en-US" sz="2400" dirty="0"/>
              <a:t> 2 (</a:t>
            </a:r>
            <a:r>
              <a:rPr lang="en-US" sz="2400" i="1" dirty="0"/>
              <a:t>Satisfiable Problem </a:t>
            </a:r>
            <a:r>
              <a:rPr lang="en-US" sz="2400" dirty="0" err="1"/>
              <a:t>atau</a:t>
            </a:r>
            <a:r>
              <a:rPr lang="en-US" sz="2400" dirty="0"/>
              <a:t> SAT): 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8BFD5F-0315-45D0-96BC-CDB1F4278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533" y="1382484"/>
            <a:ext cx="2149153" cy="19622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AC4B96-45E1-4C4E-A602-41CFB10CB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1299" y="2189591"/>
            <a:ext cx="1453307" cy="143776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FC05535-4ACB-4164-8CB9-61D22A6587D3}"/>
              </a:ext>
            </a:extLst>
          </p:cNvPr>
          <p:cNvSpPr/>
          <p:nvPr/>
        </p:nvSpPr>
        <p:spPr>
          <a:xfrm>
            <a:off x="6227395" y="2554530"/>
            <a:ext cx="5815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Memeriksa</a:t>
            </a:r>
            <a:r>
              <a:rPr lang="en-US" sz="2000" dirty="0"/>
              <a:t> </a:t>
            </a:r>
            <a:r>
              <a:rPr lang="en-US" sz="2000" dirty="0" err="1"/>
              <a:t>apakah</a:t>
            </a:r>
            <a:r>
              <a:rPr lang="en-US" sz="2000" dirty="0"/>
              <a:t> </a:t>
            </a:r>
            <a:r>
              <a:rPr lang="en-US" sz="2000" dirty="0" err="1"/>
              <a:t>dua</a:t>
            </a:r>
            <a:r>
              <a:rPr lang="en-US" sz="2000" dirty="0"/>
              <a:t> </a:t>
            </a:r>
            <a:r>
              <a:rPr lang="en-US" sz="2000" dirty="0" err="1"/>
              <a:t>simpul</a:t>
            </a:r>
            <a:r>
              <a:rPr lang="en-US" sz="2000" dirty="0"/>
              <a:t> </a:t>
            </a:r>
            <a:r>
              <a:rPr lang="en-US" sz="2000" dirty="0" err="1"/>
              <a:t>bertetangga</a:t>
            </a:r>
            <a:r>
              <a:rPr lang="en-US" sz="2000" dirty="0"/>
              <a:t> </a:t>
            </a:r>
            <a:r>
              <a:rPr lang="en-US" sz="2000" dirty="0" err="1"/>
              <a:t>berwarna</a:t>
            </a:r>
            <a:endParaRPr lang="en-US" sz="2000" dirty="0"/>
          </a:p>
          <a:p>
            <a:r>
              <a:rPr lang="en-US" sz="2000" dirty="0"/>
              <a:t> </a:t>
            </a:r>
            <a:r>
              <a:rPr lang="en-US" sz="2000" dirty="0" err="1"/>
              <a:t>sama</a:t>
            </a:r>
            <a:r>
              <a:rPr lang="en-US" sz="2000" dirty="0"/>
              <a:t> </a:t>
            </a:r>
            <a:r>
              <a:rPr lang="en-US" sz="2000" dirty="0" err="1"/>
              <a:t>kompleksitasnya</a:t>
            </a:r>
            <a:r>
              <a:rPr lang="en-US" sz="2000" dirty="0"/>
              <a:t> O(|E|)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 err="1">
                <a:sym typeface="Wingdings" panose="05000000000000000000" pitchFamily="2" charset="2"/>
              </a:rPr>
              <a:t>polinomial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endParaRPr lang="en-US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59A091-C0AB-4345-9D6C-13FD0547D8E2}"/>
              </a:ext>
            </a:extLst>
          </p:cNvPr>
          <p:cNvSpPr/>
          <p:nvPr/>
        </p:nvSpPr>
        <p:spPr>
          <a:xfrm>
            <a:off x="4291219" y="1382484"/>
            <a:ext cx="6652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err="1"/>
              <a:t>Verifikasi</a:t>
            </a:r>
            <a:r>
              <a:rPr lang="en-US" sz="2400" u="sng" dirty="0"/>
              <a:t> </a:t>
            </a:r>
            <a:r>
              <a:rPr lang="en-US" sz="2400" u="sng" dirty="0" err="1"/>
              <a:t>jawaban</a:t>
            </a:r>
            <a:r>
              <a:rPr lang="en-US" sz="2400" dirty="0"/>
              <a:t>: </a:t>
            </a:r>
            <a:r>
              <a:rPr lang="en-US" sz="2400" i="1" dirty="0"/>
              <a:t>Assignment</a:t>
            </a:r>
            <a:r>
              <a:rPr lang="en-US" sz="2400" dirty="0"/>
              <a:t> </a:t>
            </a:r>
            <a:r>
              <a:rPr lang="en-US" sz="2400" dirty="0" err="1"/>
              <a:t>simpul-simpul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tiga</a:t>
            </a:r>
            <a:r>
              <a:rPr lang="en-US" sz="2400" dirty="0"/>
              <a:t> </a:t>
            </a:r>
            <a:r>
              <a:rPr lang="en-US" sz="2400" dirty="0" err="1"/>
              <a:t>warna</a:t>
            </a:r>
            <a:r>
              <a:rPr lang="en-US" sz="2400" dirty="0"/>
              <a:t> </a:t>
            </a:r>
            <a:r>
              <a:rPr lang="en-US" sz="2400" dirty="0" err="1"/>
              <a:t>apakah</a:t>
            </a:r>
            <a:r>
              <a:rPr lang="en-US" sz="2400" dirty="0"/>
              <a:t> </a:t>
            </a:r>
            <a:r>
              <a:rPr lang="en-US" sz="2400" dirty="0" err="1"/>
              <a:t>benar</a:t>
            </a:r>
            <a:r>
              <a:rPr lang="en-US" sz="2400" dirty="0"/>
              <a:t> solusi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bukan</a:t>
            </a:r>
            <a:endParaRPr lang="en-US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8A006BF-58C7-4F2D-A586-C73F1C2B3D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096" y="4280946"/>
            <a:ext cx="6134100" cy="120967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96E84D0-3A3B-4DD0-B19C-72B8467DFA81}"/>
              </a:ext>
            </a:extLst>
          </p:cNvPr>
          <p:cNvSpPr/>
          <p:nvPr/>
        </p:nvSpPr>
        <p:spPr>
          <a:xfrm>
            <a:off x="7396329" y="4019310"/>
            <a:ext cx="35474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err="1"/>
              <a:t>Verifikasi</a:t>
            </a:r>
            <a:r>
              <a:rPr lang="en-US" sz="2400" u="sng" dirty="0"/>
              <a:t> </a:t>
            </a:r>
            <a:r>
              <a:rPr lang="en-US" sz="2400" u="sng" dirty="0" err="1"/>
              <a:t>jawaban</a:t>
            </a:r>
            <a:r>
              <a:rPr lang="en-US" sz="2400" dirty="0"/>
              <a:t>:</a:t>
            </a:r>
          </a:p>
          <a:p>
            <a:r>
              <a:rPr lang="en-US" sz="2400" i="1" dirty="0"/>
              <a:t>Assignment</a:t>
            </a:r>
            <a:r>
              <a:rPr lang="en-US" sz="2400" dirty="0"/>
              <a:t> C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nilai-nilai</a:t>
            </a:r>
            <a:r>
              <a:rPr lang="en-US" sz="2400" dirty="0"/>
              <a:t> </a:t>
            </a:r>
            <a:r>
              <a:rPr lang="en-US" sz="2400" dirty="0" err="1"/>
              <a:t>kebenaran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, </a:t>
            </a:r>
            <a:r>
              <a:rPr lang="en-US" sz="2400" dirty="0" err="1"/>
              <a:t>menghasilkan</a:t>
            </a:r>
            <a:r>
              <a:rPr lang="en-US" sz="2400" dirty="0"/>
              <a:t> C = true</a:t>
            </a:r>
          </a:p>
          <a:p>
            <a:r>
              <a:rPr lang="en-US" sz="2400" dirty="0">
                <a:sym typeface="Wingdings" panose="05000000000000000000" pitchFamily="2" charset="2"/>
              </a:rPr>
              <a:t> O(1)</a:t>
            </a:r>
            <a:endParaRPr lang="en-US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575797-3393-451D-BEB1-C87BCE2E0894}"/>
              </a:ext>
            </a:extLst>
          </p:cNvPr>
          <p:cNvSpPr/>
          <p:nvPr/>
        </p:nvSpPr>
        <p:spPr>
          <a:xfrm>
            <a:off x="547979" y="6006831"/>
            <a:ext cx="116440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FF0000"/>
                </a:solidFill>
              </a:rPr>
              <a:t>Sayangnya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u="sng" dirty="0" err="1">
                <a:solidFill>
                  <a:srgbClr val="FF0000"/>
                </a:solidFill>
              </a:rPr>
              <a:t>menemukan</a:t>
            </a:r>
            <a:r>
              <a:rPr lang="en-US" sz="2400" dirty="0">
                <a:solidFill>
                  <a:srgbClr val="FF0000"/>
                </a:solidFill>
              </a:rPr>
              <a:t> solusi </a:t>
            </a:r>
            <a:r>
              <a:rPr lang="en-US" sz="2400" dirty="0" err="1">
                <a:solidFill>
                  <a:srgbClr val="FF0000"/>
                </a:solidFill>
              </a:rPr>
              <a:t>untuk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kedua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persoalan</a:t>
            </a:r>
            <a:r>
              <a:rPr lang="en-US" sz="2400" dirty="0">
                <a:solidFill>
                  <a:srgbClr val="FF0000"/>
                </a:solidFill>
              </a:rPr>
              <a:t> di </a:t>
            </a:r>
            <a:r>
              <a:rPr lang="en-US" sz="2400" dirty="0" err="1">
                <a:solidFill>
                  <a:srgbClr val="FF0000"/>
                </a:solidFill>
              </a:rPr>
              <a:t>atas</a:t>
            </a:r>
            <a:r>
              <a:rPr lang="en-US" sz="2400" dirty="0">
                <a:solidFill>
                  <a:srgbClr val="FF0000"/>
                </a:solidFill>
              </a:rPr>
              <a:t> sangat </a:t>
            </a:r>
            <a:r>
              <a:rPr lang="en-US" sz="2400" dirty="0" err="1">
                <a:solidFill>
                  <a:srgbClr val="FF0000"/>
                </a:solidFill>
              </a:rPr>
              <a:t>sukar</a:t>
            </a:r>
            <a:r>
              <a:rPr lang="en-US" sz="2400" dirty="0">
                <a:solidFill>
                  <a:srgbClr val="FF0000"/>
                </a:solidFill>
              </a:rPr>
              <a:t> (</a:t>
            </a:r>
            <a:r>
              <a:rPr lang="en-US" sz="2400" dirty="0" err="1">
                <a:solidFill>
                  <a:srgbClr val="FF0000"/>
                </a:solidFill>
              </a:rPr>
              <a:t>tidak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polinom</a:t>
            </a:r>
            <a:r>
              <a:rPr lang="en-US" sz="2400" dirty="0">
                <a:solidFill>
                  <a:srgbClr val="FF0000"/>
                </a:solidFill>
              </a:rPr>
              <a:t>)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978E067-F1F2-4DDB-BE11-DB4B4EF602AE}"/>
              </a:ext>
            </a:extLst>
          </p:cNvPr>
          <p:cNvSpPr/>
          <p:nvPr/>
        </p:nvSpPr>
        <p:spPr>
          <a:xfrm>
            <a:off x="4644572" y="2262010"/>
            <a:ext cx="232228" cy="237357"/>
          </a:xfrm>
          <a:prstGeom prst="ellipse">
            <a:avLst/>
          </a:prstGeom>
          <a:solidFill>
            <a:srgbClr val="FF00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BD3B0E-A39F-2C89-02A8-6620200C6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F716-8F50-49E3-AA87-8CDF655AD7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222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320D5A-6363-D9F0-3AF5-E89CFD9497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870857"/>
                <a:ext cx="10515600" cy="5306106"/>
              </a:xfrm>
            </p:spPr>
            <p:txBody>
              <a:bodyPr/>
              <a:lstStyle/>
              <a:p>
                <a:r>
                  <a:rPr lang="en-US" sz="2400" dirty="0" err="1"/>
                  <a:t>Contoh</a:t>
                </a:r>
                <a:r>
                  <a:rPr lang="en-US" sz="2400" dirty="0"/>
                  <a:t> 3 (</a:t>
                </a:r>
                <a:r>
                  <a:rPr lang="en-US" sz="2400" dirty="0" err="1"/>
                  <a:t>Sirkuit</a:t>
                </a:r>
                <a:r>
                  <a:rPr lang="en-US" sz="2400" dirty="0"/>
                  <a:t> Hamilton): </a:t>
                </a:r>
                <a:r>
                  <a:rPr lang="en-US" sz="2400" dirty="0" err="1"/>
                  <a:t>Diberikan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graf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/>
                      <m:t>𝐺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dengan</a:t>
                </a:r>
                <a:r>
                  <a:rPr lang="en-US" sz="2400" dirty="0"/>
                  <a:t> n </a:t>
                </a:r>
                <a:r>
                  <a:rPr lang="en-US" sz="2400" dirty="0" err="1"/>
                  <a:t>simpul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apakah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terdapat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sirkuit</a:t>
                </a:r>
                <a:r>
                  <a:rPr lang="en-US" sz="2400" dirty="0"/>
                  <a:t> Hamilton di </a:t>
                </a:r>
                <a:r>
                  <a:rPr lang="en-US" sz="2400" dirty="0" err="1"/>
                  <a:t>dalam</a:t>
                </a:r>
                <a:r>
                  <a:rPr lang="en-US" sz="2400" dirty="0"/>
                  <a:t> G?</a:t>
                </a:r>
              </a:p>
              <a:p>
                <a:pPr marL="231775" indent="-231775">
                  <a:buNone/>
                </a:pPr>
                <a:r>
                  <a:rPr lang="en-US" sz="2400" dirty="0"/>
                  <a:t>   Jika </a:t>
                </a:r>
                <a:r>
                  <a:rPr lang="en-US" sz="2400" dirty="0" err="1"/>
                  <a:t>diberikan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sebuah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urutan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simpul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400"/>
                        </m:ctrlPr>
                      </m:sSubPr>
                      <m:e>
                        <m:r>
                          <a:rPr lang="ar-AE" sz="2400" i="1"/>
                          <m:t>𝑣</m:t>
                        </m:r>
                      </m:e>
                      <m:sub>
                        <m:r>
                          <a:rPr lang="ar-AE" sz="2400"/>
                          <m:t>1</m:t>
                        </m:r>
                      </m:sub>
                    </m:sSub>
                    <m:r>
                      <a:rPr lang="ar-AE" sz="2400"/>
                      <m:t>,</m:t>
                    </m:r>
                    <m:sSub>
                      <m:sSubPr>
                        <m:ctrlPr>
                          <a:rPr lang="ar-AE" sz="2400" i="1"/>
                        </m:ctrlPr>
                      </m:sSubPr>
                      <m:e>
                        <m:r>
                          <a:rPr lang="ar-AE" sz="2400" i="1"/>
                          <m:t>𝑣</m:t>
                        </m:r>
                      </m:e>
                      <m:sub>
                        <m:r>
                          <a:rPr lang="ar-AE" sz="2400"/>
                          <m:t>2</m:t>
                        </m:r>
                      </m:sub>
                    </m:sSub>
                    <m:r>
                      <a:rPr lang="ar-AE" sz="2400"/>
                      <m:t>,…,</m:t>
                    </m:r>
                    <m:sSub>
                      <m:sSubPr>
                        <m:ctrlPr>
                          <a:rPr lang="ar-AE" sz="2400" i="1"/>
                        </m:ctrlPr>
                      </m:sSubPr>
                      <m:e>
                        <m:r>
                          <a:rPr lang="ar-AE" sz="2400" i="1"/>
                          <m:t>𝑣</m:t>
                        </m:r>
                      </m:e>
                      <m:sub>
                        <m:r>
                          <a:rPr lang="ar-AE" sz="2400" i="1"/>
                          <m:t>𝑛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kita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dapat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memeriksa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dalam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waktu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polinomial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apakah</a:t>
                </a:r>
                <a:r>
                  <a:rPr lang="en-US" sz="2400" dirty="0"/>
                  <a:t>:</a:t>
                </a:r>
              </a:p>
              <a:p>
                <a:pPr marL="508000" indent="0">
                  <a:buNone/>
                </a:pPr>
                <a:r>
                  <a:rPr lang="en-US" sz="2400" dirty="0"/>
                  <a:t> - </a:t>
                </a:r>
                <a:r>
                  <a:rPr lang="en-US" sz="2400" dirty="0" err="1"/>
                  <a:t>semua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simpul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muncul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tepat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sekali</a:t>
                </a:r>
                <a:r>
                  <a:rPr lang="en-US" sz="2400" dirty="0"/>
                  <a:t>, </a:t>
                </a:r>
              </a:p>
              <a:p>
                <a:pPr marL="508000" indent="0">
                  <a:buNone/>
                </a:pPr>
                <a:r>
                  <a:rPr lang="en-US" sz="2400" dirty="0"/>
                  <a:t> - </a:t>
                </a:r>
                <a:r>
                  <a:rPr lang="en-US" sz="2400" dirty="0" err="1"/>
                  <a:t>setiap</a:t>
                </a:r>
                <a:r>
                  <a:rPr lang="en-US" sz="2400" dirty="0"/>
                  <a:t> pasang </a:t>
                </a:r>
                <a:r>
                  <a:rPr lang="en-US" sz="2400" dirty="0" err="1"/>
                  <a:t>simpul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bertetangga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terhubung</a:t>
                </a:r>
                <a:r>
                  <a:rPr lang="en-US" sz="2400" dirty="0"/>
                  <a:t>, </a:t>
                </a:r>
              </a:p>
              <a:p>
                <a:pPr marL="508000" indent="0">
                  <a:buNone/>
                </a:pPr>
                <a:r>
                  <a:rPr lang="en-US" sz="2400" dirty="0"/>
                  <a:t> - </a:t>
                </a:r>
                <a:r>
                  <a:rPr lang="en-US" sz="2400" dirty="0" err="1"/>
                  <a:t>kembali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ke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simpula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awal</a:t>
                </a:r>
                <a:r>
                  <a:rPr lang="en-US" sz="2400" dirty="0"/>
                  <a:t>. </a:t>
                </a:r>
              </a:p>
              <a:p>
                <a:r>
                  <a:rPr lang="en-US" sz="2400" dirty="0" err="1"/>
                  <a:t>Memverikasi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jawaban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tersebut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cepat</a:t>
                </a:r>
                <a:r>
                  <a:rPr lang="en-US" sz="2400" dirty="0"/>
                  <a:t> ⇒ NP.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D320D5A-6363-D9F0-3AF5-E89CFD9497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70857"/>
                <a:ext cx="10515600" cy="5306106"/>
              </a:xfrm>
              <a:blipFill>
                <a:blip r:embed="rId2"/>
                <a:stretch>
                  <a:fillRect l="-812" t="-1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707F24-2489-9AC6-200E-D2EF0BF36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F716-8F50-49E3-AA87-8CDF655AD7B1}" type="slidenum">
              <a:rPr lang="en-US" smtClean="0"/>
              <a:t>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6A8566-375C-3BAD-6004-1AD6286AAC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5693" y="3733007"/>
            <a:ext cx="443865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379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>
            <a:extLst>
              <a:ext uri="{FF2B5EF4-FFF2-40B4-BE49-F238E27FC236}">
                <a16:creationId xmlns:a16="http://schemas.microsoft.com/office/drawing/2014/main" id="{1F0C82AD-9598-4BAB-A4A7-4AA98C260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F76F59-F4B5-4F04-8BA5-E99846F2BC0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2C3D90BB-4BE3-4A82-B706-41A18FC148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5557" y="406401"/>
            <a:ext cx="10475843" cy="5719764"/>
          </a:xfrm>
        </p:spPr>
        <p:txBody>
          <a:bodyPr/>
          <a:lstStyle/>
          <a:p>
            <a:pPr eaLnBrk="1" hangingPunct="1"/>
            <a:r>
              <a:rPr lang="en-US" altLang="en-US" sz="2400" dirty="0" err="1"/>
              <a:t>Contoh-contoh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persoalan</a:t>
            </a:r>
            <a:r>
              <a:rPr lang="en-US" altLang="en-US" sz="2400" dirty="0"/>
              <a:t> NP:</a:t>
            </a:r>
          </a:p>
          <a:p>
            <a:pPr marL="0" indent="0" eaLnBrk="1" hangingPunct="1">
              <a:buNone/>
            </a:pPr>
            <a:r>
              <a:rPr lang="en-US" altLang="en-US" sz="2400" dirty="0"/>
              <a:t>   1.  TSDP, </a:t>
            </a:r>
            <a:r>
              <a:rPr lang="en-US" altLang="en-US" sz="2400" dirty="0" err="1"/>
              <a:t>sebab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jika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diberikan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solusi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sebagai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sebuah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terkaan</a:t>
            </a:r>
            <a:r>
              <a:rPr lang="en-US" altLang="en-US" sz="2400" dirty="0"/>
              <a:t> tur, </a:t>
            </a:r>
            <a:r>
              <a:rPr lang="en-US" altLang="en-US" sz="2400" dirty="0" err="1"/>
              <a:t>maka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dibutuhkan</a:t>
            </a:r>
            <a:endParaRPr lang="en-US" altLang="en-US" sz="2400" dirty="0"/>
          </a:p>
          <a:p>
            <a:pPr marL="0" indent="0" eaLnBrk="1" hangingPunct="1">
              <a:buNone/>
            </a:pPr>
            <a:r>
              <a:rPr lang="en-US" altLang="en-US" sz="2400" dirty="0"/>
              <a:t>        O(n)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memverifikasi</a:t>
            </a:r>
            <a:r>
              <a:rPr lang="en-US" altLang="en-US" sz="2400" dirty="0"/>
              <a:t> solusi </a:t>
            </a:r>
            <a:r>
              <a:rPr lang="en-US" altLang="en-US" sz="2400" dirty="0" err="1"/>
              <a:t>tersebut</a:t>
            </a:r>
            <a:r>
              <a:rPr lang="en-US" altLang="en-US" sz="2400" dirty="0"/>
              <a:t>.</a:t>
            </a:r>
          </a:p>
          <a:p>
            <a:pPr marL="0" indent="0" eaLnBrk="1" hangingPunct="1">
              <a:buNone/>
            </a:pPr>
            <a:r>
              <a:rPr lang="en-US" altLang="en-US" sz="2400" dirty="0"/>
              <a:t>   2.  </a:t>
            </a:r>
            <a:r>
              <a:rPr lang="en-US" altLang="en-US" sz="2400" i="1" dirty="0"/>
              <a:t>Integer Knapsack Decision problem</a:t>
            </a:r>
            <a:r>
              <a:rPr lang="en-US" altLang="en-US" sz="2400" dirty="0"/>
              <a:t> </a:t>
            </a:r>
          </a:p>
          <a:p>
            <a:pPr marL="0" indent="0" eaLnBrk="1" hangingPunct="1">
              <a:buNone/>
            </a:pPr>
            <a:r>
              <a:rPr lang="en-US" altLang="en-US" sz="2400" dirty="0"/>
              <a:t>   3.  </a:t>
            </a:r>
            <a:r>
              <a:rPr lang="en-US" altLang="en-US" sz="2400" i="1" dirty="0"/>
              <a:t>Graph </a:t>
            </a:r>
            <a:r>
              <a:rPr lang="en-US" altLang="en-US" sz="2400" i="1" dirty="0" err="1"/>
              <a:t>colouring</a:t>
            </a:r>
            <a:r>
              <a:rPr lang="en-US" altLang="en-US" sz="2400" i="1" dirty="0"/>
              <a:t> decision problem</a:t>
            </a:r>
          </a:p>
          <a:p>
            <a:endParaRPr lang="en-US" altLang="en-US" sz="2400" dirty="0"/>
          </a:p>
          <a:p>
            <a:r>
              <a:rPr lang="en-US" altLang="en-US" sz="2400" dirty="0" err="1"/>
              <a:t>Perhatikan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bahwa</a:t>
            </a:r>
            <a:r>
              <a:rPr lang="en-US" altLang="en-US" sz="2400" dirty="0"/>
              <a:t> P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himpunan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bagian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NP, </a:t>
            </a:r>
            <a:r>
              <a:rPr lang="en-US" altLang="en-US" sz="2400" dirty="0" err="1"/>
              <a:t>atau</a:t>
            </a:r>
            <a:r>
              <a:rPr lang="en-US" altLang="en-US" sz="2400" dirty="0"/>
              <a:t> P </a:t>
            </a:r>
            <a:r>
              <a:rPr lang="en-US" altLang="en-US" sz="2400" dirty="0">
                <a:sym typeface="Symbol" panose="05050102010706020507" pitchFamily="18" charset="2"/>
              </a:rPr>
              <a:t> NP, </a:t>
            </a:r>
            <a:r>
              <a:rPr lang="en-US" altLang="en-US" sz="2400" dirty="0" err="1"/>
              <a:t>karena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setiap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persoalan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keputusan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kompleksitas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waktunya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polinomial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solusinya</a:t>
            </a:r>
            <a:r>
              <a:rPr lang="en-US" altLang="en-US" sz="2400" dirty="0"/>
              <a:t> juga </a:t>
            </a:r>
            <a:r>
              <a:rPr lang="en-US" altLang="en-US" sz="2400" dirty="0" err="1"/>
              <a:t>dapat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diverifikasi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waktu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polinom</a:t>
            </a:r>
            <a:r>
              <a:rPr lang="en-US" altLang="en-US" sz="2400" dirty="0"/>
              <a:t>. </a:t>
            </a:r>
            <a:r>
              <a:rPr lang="en-US" altLang="en-US" sz="2400" dirty="0" err="1"/>
              <a:t>Namun</a:t>
            </a:r>
            <a:r>
              <a:rPr lang="en-US" altLang="en-US" sz="2400" dirty="0"/>
              <a:t>, di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persoalan</a:t>
            </a:r>
            <a:r>
              <a:rPr lang="en-US" altLang="en-US" sz="2400" dirty="0"/>
              <a:t> P </a:t>
            </a:r>
            <a:r>
              <a:rPr lang="en-US" altLang="en-US" sz="2400" dirty="0" err="1"/>
              <a:t>tidak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tahap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menerka</a:t>
            </a:r>
            <a:r>
              <a:rPr lang="en-US" altLang="en-US" sz="2400" dirty="0"/>
              <a:t>. </a:t>
            </a:r>
            <a:r>
              <a:rPr lang="en-US" altLang="en-US" sz="1400" dirty="0"/>
              <a:t>	</a:t>
            </a:r>
          </a:p>
          <a:p>
            <a:r>
              <a:rPr lang="en-US" altLang="en-US" sz="2400" dirty="0"/>
              <a:t>Jadi, </a:t>
            </a:r>
            <a:r>
              <a:rPr lang="en-US" altLang="en-US" sz="2400" dirty="0" err="1"/>
              <a:t>semua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persoalan</a:t>
            </a:r>
            <a:r>
              <a:rPr lang="en-US" altLang="en-US" sz="2400" dirty="0"/>
              <a:t> P juga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NP</a:t>
            </a:r>
          </a:p>
          <a:p>
            <a:r>
              <a:rPr lang="en-US" altLang="en-US" sz="2400" dirty="0" err="1"/>
              <a:t>Semua</a:t>
            </a:r>
            <a:r>
              <a:rPr lang="en-US" altLang="en-US" sz="2400" dirty="0"/>
              <a:t> </a:t>
            </a:r>
            <a:r>
              <a:rPr lang="en-US" altLang="en-US" sz="2400" i="1" dirty="0"/>
              <a:t>decidable problem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NP</a:t>
            </a:r>
          </a:p>
        </p:txBody>
      </p:sp>
      <p:sp>
        <p:nvSpPr>
          <p:cNvPr id="4" name="Oval 5">
            <a:extLst>
              <a:ext uri="{FF2B5EF4-FFF2-40B4-BE49-F238E27FC236}">
                <a16:creationId xmlns:a16="http://schemas.microsoft.com/office/drawing/2014/main" id="{6F015B30-21D2-3A48-2175-214F8B687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829" y="4468868"/>
            <a:ext cx="2743200" cy="2119068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d-ID" altLang="en-US" sz="1800"/>
          </a:p>
        </p:txBody>
      </p:sp>
      <p:sp>
        <p:nvSpPr>
          <p:cNvPr id="5" name="TextBox 2">
            <a:extLst>
              <a:ext uri="{FF2B5EF4-FFF2-40B4-BE49-F238E27FC236}">
                <a16:creationId xmlns:a16="http://schemas.microsoft.com/office/drawing/2014/main" id="{3A78EDAB-5D8C-2F77-1986-023613835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2914" y="4302093"/>
            <a:ext cx="18834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                            NP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23436D4-1B35-8B60-E1A0-9A200949AD90}"/>
              </a:ext>
            </a:extLst>
          </p:cNvPr>
          <p:cNvSpPr/>
          <p:nvPr/>
        </p:nvSpPr>
        <p:spPr>
          <a:xfrm>
            <a:off x="7532914" y="5133090"/>
            <a:ext cx="1077686" cy="1087915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76BFFC-40F1-6904-1306-D2CC3DEE2ED6}"/>
              </a:ext>
            </a:extLst>
          </p:cNvPr>
          <p:cNvSpPr txBox="1"/>
          <p:nvPr/>
        </p:nvSpPr>
        <p:spPr>
          <a:xfrm>
            <a:off x="4867162" y="6193040"/>
            <a:ext cx="2017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Diagram Venn: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BD04EC-54EA-5D26-C5CA-02C33486732D}"/>
              </a:ext>
            </a:extLst>
          </p:cNvPr>
          <p:cNvSpPr txBox="1"/>
          <p:nvPr/>
        </p:nvSpPr>
        <p:spPr>
          <a:xfrm>
            <a:off x="9334377" y="5456428"/>
            <a:ext cx="188347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dirty="0"/>
              <a:t>P </a:t>
            </a:r>
            <a:r>
              <a:rPr lang="en-US" altLang="en-US" sz="2800" dirty="0">
                <a:sym typeface="Symbol" panose="05050102010706020507" pitchFamily="18" charset="2"/>
              </a:rPr>
              <a:t> NP</a:t>
            </a:r>
            <a:endParaRPr lang="en-US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88E95F-6B4E-45B7-93C3-4BAFC14A6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960" y="207388"/>
            <a:ext cx="8676640" cy="61396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EFE259-A4EC-42A5-B84B-0BC83E68E69A}"/>
              </a:ext>
            </a:extLst>
          </p:cNvPr>
          <p:cNvSpPr txBox="1"/>
          <p:nvPr/>
        </p:nvSpPr>
        <p:spPr>
          <a:xfrm>
            <a:off x="2875280" y="6461759"/>
            <a:ext cx="88388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 err="1">
                <a:latin typeface="YUUUEL+LucidaGrande-Bold"/>
              </a:rPr>
              <a:t>Smber</a:t>
            </a:r>
            <a:r>
              <a:rPr lang="en-US" sz="1800" b="1" i="0" u="none" strike="noStrike" baseline="0" dirty="0">
                <a:latin typeface="YUUUEL+LucidaGrande-Bold"/>
              </a:rPr>
              <a:t>: Lecture slides by Kevin Wayne Copyright © 2005 Pearson-Addison Wesley 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4AD52F-A299-93BD-89D8-558FD1197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F716-8F50-49E3-AA87-8CDF655AD7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553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>
            <a:extLst>
              <a:ext uri="{FF2B5EF4-FFF2-40B4-BE49-F238E27FC236}">
                <a16:creationId xmlns:a16="http://schemas.microsoft.com/office/drawing/2014/main" id="{CAD378CB-CD77-4286-8018-79E1D1E38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495F24-965A-4B72-8F93-AC4B2F8537C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6685488E-01A2-42CA-932B-0B8613E05A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4703" y="762001"/>
            <a:ext cx="6549888" cy="53641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/>
              <a:t>P </a:t>
            </a:r>
            <a:r>
              <a:rPr lang="en-US" altLang="en-US" dirty="0">
                <a:sym typeface="Symbol" panose="05050102010706020507" pitchFamily="18" charset="2"/>
              </a:rPr>
              <a:t> NP </a:t>
            </a:r>
            <a:r>
              <a:rPr lang="en-US" altLang="en-US" dirty="0" err="1">
                <a:sym typeface="Symbol" panose="05050102010706020507" pitchFamily="18" charset="2"/>
              </a:rPr>
              <a:t>mengindikasikan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dua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hal</a:t>
            </a:r>
            <a:r>
              <a:rPr lang="en-US" altLang="en-US" dirty="0">
                <a:sym typeface="Symbol" panose="05050102010706020507" pitchFamily="18" charset="2"/>
              </a:rPr>
              <a:t>: </a:t>
            </a:r>
          </a:p>
          <a:p>
            <a:pPr marL="0" indent="0">
              <a:buNone/>
              <a:defRPr/>
            </a:pPr>
            <a:r>
              <a:rPr lang="en-US" altLang="en-US" dirty="0">
                <a:sym typeface="Symbol" panose="05050102010706020507" pitchFamily="18" charset="2"/>
              </a:rPr>
              <a:t>       (</a:t>
            </a:r>
            <a:r>
              <a:rPr lang="en-US" altLang="en-US" dirty="0" err="1">
                <a:sym typeface="Symbol" panose="05050102010706020507" pitchFamily="18" charset="2"/>
              </a:rPr>
              <a:t>i</a:t>
            </a:r>
            <a:r>
              <a:rPr lang="en-US" altLang="en-US" dirty="0">
                <a:sym typeface="Symbol" panose="05050102010706020507" pitchFamily="18" charset="2"/>
              </a:rPr>
              <a:t>) P = NP      (</a:t>
            </a:r>
            <a:r>
              <a:rPr lang="en-US" altLang="en-US" i="1" dirty="0">
                <a:sym typeface="Symbol" panose="05050102010706020507" pitchFamily="18" charset="2"/>
              </a:rPr>
              <a:t>improper subset</a:t>
            </a:r>
            <a:r>
              <a:rPr lang="en-US" altLang="en-US" dirty="0">
                <a:sym typeface="Symbol" panose="05050102010706020507" pitchFamily="18" charset="2"/>
              </a:rPr>
              <a:t>), </a:t>
            </a:r>
            <a:r>
              <a:rPr lang="en-US" altLang="en-US" dirty="0" err="1">
                <a:sym typeface="Symbol" panose="05050102010706020507" pitchFamily="18" charset="2"/>
              </a:rPr>
              <a:t>atau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</a:p>
          <a:p>
            <a:pPr marL="0" indent="0">
              <a:buNone/>
              <a:defRPr/>
            </a:pPr>
            <a:r>
              <a:rPr lang="en-US" altLang="en-US" dirty="0">
                <a:sym typeface="Symbol" panose="05050102010706020507" pitchFamily="18" charset="2"/>
              </a:rPr>
              <a:t>       (ii) P ≠ NP     (</a:t>
            </a:r>
            <a:r>
              <a:rPr lang="en-US" altLang="en-US" dirty="0" err="1">
                <a:sym typeface="Symbol" panose="05050102010706020507" pitchFamily="18" charset="2"/>
              </a:rPr>
              <a:t>atau</a:t>
            </a:r>
            <a:r>
              <a:rPr lang="en-US" altLang="en-US" dirty="0">
                <a:sym typeface="Symbol" panose="05050102010706020507" pitchFamily="18" charset="2"/>
              </a:rPr>
              <a:t> P  NP, </a:t>
            </a:r>
            <a:r>
              <a:rPr lang="en-US" altLang="en-US" i="1" dirty="0">
                <a:sym typeface="Symbol" panose="05050102010706020507" pitchFamily="18" charset="2"/>
              </a:rPr>
              <a:t>proper subset</a:t>
            </a:r>
            <a:r>
              <a:rPr lang="en-US" altLang="en-US" dirty="0">
                <a:sym typeface="Symbol" panose="05050102010706020507" pitchFamily="18" charset="2"/>
              </a:rPr>
              <a:t>)</a:t>
            </a:r>
            <a:endParaRPr lang="en-US" altLang="en-US" dirty="0"/>
          </a:p>
          <a:p>
            <a:pPr eaLnBrk="1" hangingPunct="1">
              <a:lnSpc>
                <a:spcPct val="90000"/>
              </a:lnSpc>
              <a:defRPr/>
            </a:pPr>
            <a:endParaRPr lang="en-US" alt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seorangpun</a:t>
            </a:r>
            <a:r>
              <a:rPr lang="en-US" altLang="en-US" dirty="0"/>
              <a:t> </a:t>
            </a:r>
            <a:r>
              <a:rPr lang="en-US" altLang="en-US" dirty="0" err="1"/>
              <a:t>pernah</a:t>
            </a:r>
            <a:r>
              <a:rPr lang="en-US" altLang="en-US" dirty="0"/>
              <a:t> </a:t>
            </a:r>
            <a:r>
              <a:rPr lang="en-US" altLang="en-US" dirty="0" err="1"/>
              <a:t>membuktikan</a:t>
            </a:r>
            <a:r>
              <a:rPr lang="en-US" altLang="en-US" dirty="0"/>
              <a:t> </a:t>
            </a:r>
            <a:r>
              <a:rPr lang="en-US" altLang="en-US" dirty="0" err="1"/>
              <a:t>bahwa</a:t>
            </a:r>
            <a:r>
              <a:rPr lang="en-US" altLang="en-US" dirty="0"/>
              <a:t>  P </a:t>
            </a:r>
            <a:r>
              <a:rPr lang="en-US" altLang="en-US" dirty="0">
                <a:sym typeface="Symbol" panose="05050102010706020507" pitchFamily="18" charset="2"/>
              </a:rPr>
              <a:t> NP </a:t>
            </a:r>
            <a:r>
              <a:rPr lang="en-US" altLang="en-US" dirty="0" err="1">
                <a:sym typeface="Symbol" panose="05050102010706020507" pitchFamily="18" charset="2"/>
              </a:rPr>
              <a:t>atau</a:t>
            </a:r>
            <a:r>
              <a:rPr lang="en-US" altLang="en-US" dirty="0">
                <a:sym typeface="Symbol" panose="05050102010706020507" pitchFamily="18" charset="2"/>
              </a:rPr>
              <a:t> P = NP.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dirty="0">
              <a:sym typeface="Symbol" panose="05050102010706020507" pitchFamily="18" charset="2"/>
            </a:endParaRPr>
          </a:p>
          <a:p>
            <a:pPr eaLnBrk="1" hangingPunct="1">
              <a:defRPr/>
            </a:pPr>
            <a:r>
              <a:rPr lang="en-US" altLang="en-US" dirty="0" err="1">
                <a:sym typeface="Symbol" panose="05050102010706020507" pitchFamily="18" charset="2"/>
              </a:rPr>
              <a:t>Pertanyaan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apakah</a:t>
            </a:r>
            <a:r>
              <a:rPr lang="en-US" altLang="en-US" dirty="0">
                <a:sym typeface="Symbol" panose="05050102010706020507" pitchFamily="18" charset="2"/>
              </a:rPr>
              <a:t> P = NP </a:t>
            </a:r>
            <a:r>
              <a:rPr lang="en-US" altLang="en-US" dirty="0" err="1">
                <a:sym typeface="Symbol" panose="05050102010706020507" pitchFamily="18" charset="2"/>
              </a:rPr>
              <a:t>adalah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salah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satu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pertanyaan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penting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dalam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ilmu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komputer</a:t>
            </a:r>
            <a:r>
              <a:rPr lang="en-US" altLang="en-US" dirty="0">
                <a:sym typeface="Symbol" panose="05050102010706020507" pitchFamily="18" charset="2"/>
              </a:rPr>
              <a:t>. </a:t>
            </a:r>
          </a:p>
          <a:p>
            <a:pPr eaLnBrk="1" hangingPunct="1">
              <a:defRPr/>
            </a:pPr>
            <a:endParaRPr lang="en-US" altLang="en-US" dirty="0">
              <a:sym typeface="Symbol" panose="05050102010706020507" pitchFamily="18" charset="2"/>
            </a:endParaRPr>
          </a:p>
          <a:p>
            <a:pPr eaLnBrk="1" hangingPunct="1">
              <a:defRPr/>
            </a:pPr>
            <a:r>
              <a:rPr lang="en-US" altLang="en-US" dirty="0" err="1">
                <a:sym typeface="Symbol" panose="05050102010706020507" pitchFamily="18" charset="2"/>
              </a:rPr>
              <a:t>Pertanyaan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ini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sangat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penting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sebab</a:t>
            </a:r>
            <a:r>
              <a:rPr lang="en-US" altLang="en-US" dirty="0">
                <a:sym typeface="Symbol" panose="05050102010706020507" pitchFamily="18" charset="2"/>
              </a:rPr>
              <a:t>, </a:t>
            </a:r>
            <a:r>
              <a:rPr lang="en-US" altLang="en-US" dirty="0" err="1">
                <a:sym typeface="Symbol" panose="05050102010706020507" pitchFamily="18" charset="2"/>
              </a:rPr>
              <a:t>seperti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telah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disebutkan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sebelumnya</a:t>
            </a:r>
            <a:r>
              <a:rPr lang="en-US" altLang="en-US" dirty="0">
                <a:sym typeface="Symbol" panose="05050102010706020507" pitchFamily="18" charset="2"/>
              </a:rPr>
              <a:t>, </a:t>
            </a:r>
            <a:r>
              <a:rPr lang="en-US" altLang="en-US" dirty="0" err="1">
                <a:sym typeface="Symbol" panose="05050102010706020507" pitchFamily="18" charset="2"/>
              </a:rPr>
              <a:t>kebanyakan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persoalan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keputusan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adalah</a:t>
            </a:r>
            <a:r>
              <a:rPr lang="en-US" altLang="en-US" dirty="0">
                <a:sym typeface="Symbol" panose="05050102010706020507" pitchFamily="18" charset="2"/>
              </a:rPr>
              <a:t> NP. </a:t>
            </a:r>
          </a:p>
          <a:p>
            <a:pPr eaLnBrk="1" hangingPunct="1">
              <a:defRPr/>
            </a:pPr>
            <a:endParaRPr lang="en-US" altLang="en-US" dirty="0"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en-US" dirty="0"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en-US" dirty="0"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en-US" dirty="0">
              <a:sym typeface="Symbol" panose="05050102010706020507" pitchFamily="18" charset="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10F445-DFFE-4B0B-87BC-B125F476B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591" y="1218955"/>
            <a:ext cx="4454749" cy="442008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1312</TotalTime>
  <Words>1877</Words>
  <Application>Microsoft Office PowerPoint</Application>
  <PresentationFormat>Widescreen</PresentationFormat>
  <Paragraphs>249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HGS明朝E</vt:lpstr>
      <vt:lpstr>Arial</vt:lpstr>
      <vt:lpstr>CairoFont-1-0</vt:lpstr>
      <vt:lpstr>Calibri</vt:lpstr>
      <vt:lpstr>Calibri Light</vt:lpstr>
      <vt:lpstr>Symbol</vt:lpstr>
      <vt:lpstr>Wingdings</vt:lpstr>
      <vt:lpstr>YUUUEL+LucidaGrande-Bold</vt:lpstr>
      <vt:lpstr>Office Theme</vt:lpstr>
      <vt:lpstr>Teori P, NP, dan NP-Complete   (Bagian 2)</vt:lpstr>
      <vt:lpstr>Ikhtisar</vt:lpstr>
      <vt:lpstr>P Problems</vt:lpstr>
      <vt:lpstr>NP Problems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$1M question</vt:lpstr>
      <vt:lpstr>NP-Complete Problems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NP-Hard</vt:lpstr>
      <vt:lpstr>Latihan (diambil dari soal-soal UAS)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Dr.Ir. Rinaldi Munir, MT</dc:creator>
  <cp:lastModifiedBy>Dr. Ir. Rinaldi, M.T.</cp:lastModifiedBy>
  <cp:revision>61</cp:revision>
  <dcterms:created xsi:type="dcterms:W3CDTF">2020-04-13T09:56:21Z</dcterms:created>
  <dcterms:modified xsi:type="dcterms:W3CDTF">2026-05-16T13:48:21Z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8b525e5-f3da-4501-8f1e-526b6769fc56_Enabled">
    <vt:lpwstr>true</vt:lpwstr>
  </property>
  <property fmtid="{D5CDD505-2E9C-101B-9397-08002B2CF9AE}" pid="3" name="MSIP_Label_38b525e5-f3da-4501-8f1e-526b6769fc56_SetDate">
    <vt:lpwstr>2026-05-16T12:03:46Z</vt:lpwstr>
  </property>
  <property fmtid="{D5CDD505-2E9C-101B-9397-08002B2CF9AE}" pid="4" name="MSIP_Label_38b525e5-f3da-4501-8f1e-526b6769fc56_Method">
    <vt:lpwstr>Standard</vt:lpwstr>
  </property>
  <property fmtid="{D5CDD505-2E9C-101B-9397-08002B2CF9AE}" pid="5" name="MSIP_Label_38b525e5-f3da-4501-8f1e-526b6769fc56_Name">
    <vt:lpwstr>defa4170-0d19-0005-0004-bc88714345d2</vt:lpwstr>
  </property>
  <property fmtid="{D5CDD505-2E9C-101B-9397-08002B2CF9AE}" pid="6" name="MSIP_Label_38b525e5-f3da-4501-8f1e-526b6769fc56_SiteId">
    <vt:lpwstr>db6e1183-4c65-405c-82ce-7cd53fa6e9dc</vt:lpwstr>
  </property>
  <property fmtid="{D5CDD505-2E9C-101B-9397-08002B2CF9AE}" pid="7" name="MSIP_Label_38b525e5-f3da-4501-8f1e-526b6769fc56_ActionId">
    <vt:lpwstr>4dc06631-d5f5-44a4-901c-0d08f18668c4</vt:lpwstr>
  </property>
  <property fmtid="{D5CDD505-2E9C-101B-9397-08002B2CF9AE}" pid="8" name="MSIP_Label_38b525e5-f3da-4501-8f1e-526b6769fc56_ContentBits">
    <vt:lpwstr>0</vt:lpwstr>
  </property>
  <property fmtid="{D5CDD505-2E9C-101B-9397-08002B2CF9AE}" pid="9" name="MSIP_Label_38b525e5-f3da-4501-8f1e-526b6769fc56_Tag">
    <vt:lpwstr>10, 3, 0, 1</vt:lpwstr>
  </property>
</Properties>
</file>