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5" r:id="rId2"/>
    <p:sldId id="281" r:id="rId3"/>
    <p:sldId id="282" r:id="rId4"/>
    <p:sldId id="303" r:id="rId5"/>
    <p:sldId id="283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304" r:id="rId14"/>
    <p:sldId id="305" r:id="rId15"/>
    <p:sldId id="306" r:id="rId16"/>
    <p:sldId id="307" r:id="rId17"/>
    <p:sldId id="309" r:id="rId18"/>
    <p:sldId id="310" r:id="rId19"/>
    <p:sldId id="311" r:id="rId20"/>
    <p:sldId id="312" r:id="rId21"/>
    <p:sldId id="313" r:id="rId22"/>
    <p:sldId id="257" r:id="rId23"/>
    <p:sldId id="258" r:id="rId24"/>
    <p:sldId id="259" r:id="rId25"/>
    <p:sldId id="260" r:id="rId26"/>
    <p:sldId id="314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E70E1-758A-4818-901F-C1C1D4D626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A26CE3-08CA-4BAC-9ED0-D5DCF5B3C7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FE0BE-873E-4A87-A000-4C2D1731C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FA1ED-AA13-4ABF-9220-2BED0C4FF3CF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FA9468-2045-43F2-A3A3-35A69656C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9FA26-3439-4E80-B57E-ECF53C69B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BF7D1-49E2-4273-A22F-2540D2D4A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498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22926-A7B0-427A-AEB8-7F26737B1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A82657-0220-4D4B-9183-5B8AB4AF45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7AAE0-B138-4A50-AEC9-7C8792255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FA1ED-AA13-4ABF-9220-2BED0C4FF3CF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DDD40-2E57-4126-B9F7-B9541E137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D1622-9502-4947-9843-CD76ADDAA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BF7D1-49E2-4273-A22F-2540D2D4A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152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AEA1C1-4863-4775-9A62-F87C65459D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91F767-8394-4D2C-B36F-BDFF4E76F3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A2318-3427-41AF-8076-498F60CC3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FA1ED-AA13-4ABF-9220-2BED0C4FF3CF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3C89E6-8333-44EE-B094-22BB4DA3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4C1A04-13F9-470C-A5F5-DED945A27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BF7D1-49E2-4273-A22F-2540D2D4A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880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14400" y="609600"/>
            <a:ext cx="103632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DF5D33-52D7-4F5F-938F-C5AD9CA308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CB16789-ED3C-4567-AAB4-0C097B1F47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C016120-2F9A-4126-A8FE-842267C878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C2098-B06D-4488-B05C-95EB936CF5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444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D18B1-0725-42B5-81B6-4252C3AF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71131-0EBF-4E0B-9FD0-B80851CDB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6DBFE-67F7-400D-AB1D-E6552C7F5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FA1ED-AA13-4ABF-9220-2BED0C4FF3CF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89733-A2E2-49E0-8F51-6F998856D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7DFAB-D86B-4DE2-87CA-FE99F7AA1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BF7D1-49E2-4273-A22F-2540D2D4A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023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29506-B8BE-4B27-8AFF-A28EABCA2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B4C4E-9E5C-4F90-852B-E233FC51C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C704B-044B-47A5-A66C-1AD1539A5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FA1ED-AA13-4ABF-9220-2BED0C4FF3CF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FF658-2C19-4B4B-A2F6-3EA30D679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42FF6B-6C5B-4ADA-A755-6DC42A1EE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BF7D1-49E2-4273-A22F-2540D2D4A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4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B49C2-CD0A-408F-BA76-83428621D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58F89-D783-4D02-91C4-16947C8314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EDB4E4-FA6E-4553-921F-1793E524F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433019-B217-4584-8E6A-DB115E985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FA1ED-AA13-4ABF-9220-2BED0C4FF3CF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EB8C9C-16A6-4F43-902E-B321E5872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9F0BC3-2D09-4A66-849E-8EB0EA38E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BF7D1-49E2-4273-A22F-2540D2D4A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95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75C0C-D09C-47F2-A863-1F1084A19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D3443A-780F-4F4E-9A6A-A2FB09981C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EB0BE-F80A-4430-A6BF-97783E8B40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22546F-DE12-4CCE-B08D-D4224294A5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7FC4E9-31A2-4827-984B-AC46D3DEC9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417EE4-9919-4F47-9232-9D3CDA90F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FA1ED-AA13-4ABF-9220-2BED0C4FF3CF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29730C-1F02-4978-B215-D938C2666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777810-5D14-44CF-83C3-B9A5B0ED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BF7D1-49E2-4273-A22F-2540D2D4A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479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BCCDC-2EE7-44E6-8640-F0725A419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F64691-15E6-48C6-83D8-8218BEF59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FA1ED-AA13-4ABF-9220-2BED0C4FF3CF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2466FD-CDB9-45F7-9A15-52B7D324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33378F-F5B4-4C40-B66B-434824BC0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BF7D1-49E2-4273-A22F-2540D2D4A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38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A81600-B20F-406A-A2E7-2D2154FF9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FA1ED-AA13-4ABF-9220-2BED0C4FF3CF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82E439-BE77-44B0-9DF3-06E5BD00F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26AB1F-FC93-4F63-8C03-F682C54DD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BF7D1-49E2-4273-A22F-2540D2D4A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717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7C7BE-F8DA-47C7-B524-43AF0891B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1FF26-8EEC-4897-BAFC-CDEFB1328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822487-C884-4D7D-9AF3-5D812830E4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A90FFF-0C94-4EF3-82BE-328C74D88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FA1ED-AA13-4ABF-9220-2BED0C4FF3CF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43EDBA-9586-4FFB-8DA0-62B1E1B51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EAE4F7-E3E3-4A14-881C-AC1D55014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BF7D1-49E2-4273-A22F-2540D2D4A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449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575FD-5A1E-4718-A6E3-82A0C5100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DBF3EF-0A3A-4E2A-B749-53EDD426E6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962F2A-CF9B-411E-8B73-7F1766D07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679120-6AD2-4687-BA64-41B94FB54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FA1ED-AA13-4ABF-9220-2BED0C4FF3CF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B11744-3C09-4E70-BB6A-B00EB29AC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4CC7B7-A539-416B-A7EA-40EA8139B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BF7D1-49E2-4273-A22F-2540D2D4A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121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6B4CE5-E56E-4A70-938D-8375DA4B7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3D8FBB-D7E8-446B-9885-77EFD301F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0097A-2EEB-40EB-9574-075DCE17A4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FA1ED-AA13-4ABF-9220-2BED0C4FF3CF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F84CA-0C1D-4630-986C-20061BEF60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BCDB0-4F1B-4763-A408-D140F61CBB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BF7D1-49E2-4273-A22F-2540D2D4A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24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>
            <a:extLst>
              <a:ext uri="{FF2B5EF4-FFF2-40B4-BE49-F238E27FC236}">
                <a16:creationId xmlns:a16="http://schemas.microsoft.com/office/drawing/2014/main" id="{2D3C3ECE-FAC1-4567-88AC-67E1E7B72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013FB1C-640B-4282-9A73-252ED7D5FC4A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F6456E21-C514-4227-91B1-517D41D3D29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35156" y="409446"/>
            <a:ext cx="9521687" cy="2209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dirty="0"/>
              <a:t>Program </a:t>
            </a:r>
            <a:r>
              <a:rPr lang="en-US" altLang="en-US" b="1" dirty="0" err="1"/>
              <a:t>Dinamis</a:t>
            </a:r>
            <a:br>
              <a:rPr lang="en-US" altLang="en-US" b="1" dirty="0"/>
            </a:br>
            <a:r>
              <a:rPr lang="en-US" altLang="en-US" b="1" dirty="0"/>
              <a:t>(</a:t>
            </a:r>
            <a:r>
              <a:rPr lang="en-US" altLang="en-US" b="1" i="1" dirty="0"/>
              <a:t>Dynamic Programming</a:t>
            </a:r>
            <a:r>
              <a:rPr lang="en-US" altLang="en-US" b="1" dirty="0"/>
              <a:t>)</a:t>
            </a:r>
            <a:br>
              <a:rPr lang="en-US" altLang="en-US" b="1" dirty="0"/>
            </a:br>
            <a:r>
              <a:rPr lang="en-US" altLang="en-US" sz="4000" b="1" dirty="0"/>
              <a:t>Bagian 2</a:t>
            </a: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0F22AF9F-1E91-40F8-BA3A-DD615CA4629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672080" y="3172638"/>
            <a:ext cx="7162800" cy="1752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 err="1"/>
              <a:t>Bahan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Kuliah</a:t>
            </a:r>
            <a:r>
              <a:rPr lang="en-US" altLang="en-US" sz="2800" dirty="0"/>
              <a:t> IF2211 Strategi </a:t>
            </a:r>
            <a:r>
              <a:rPr lang="en-US" altLang="en-US" sz="2800" dirty="0" err="1"/>
              <a:t>Algoritma</a:t>
            </a:r>
            <a:endParaRPr lang="en-US" altLang="en-US" sz="2800" dirty="0"/>
          </a:p>
          <a:p>
            <a:pPr eaLnBrk="1" hangingPunct="1"/>
            <a:r>
              <a:rPr lang="en-US" altLang="en-US" sz="2800" dirty="0"/>
              <a:t>Oleh: Rinaldi M</a:t>
            </a:r>
          </a:p>
        </p:txBody>
      </p:sp>
      <p:sp>
        <p:nvSpPr>
          <p:cNvPr id="3077" name="TextBox 4">
            <a:extLst>
              <a:ext uri="{FF2B5EF4-FFF2-40B4-BE49-F238E27FC236}">
                <a16:creationId xmlns:a16="http://schemas.microsoft.com/office/drawing/2014/main" id="{7858FBF9-6EB9-4DB7-BFCA-4F33AF413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1" y="5767368"/>
            <a:ext cx="509293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+mn-lt"/>
              </a:rPr>
              <a:t>Program </a:t>
            </a:r>
            <a:r>
              <a:rPr lang="en-US" altLang="en-US" sz="2800" dirty="0" err="1">
                <a:latin typeface="+mn-lt"/>
              </a:rPr>
              <a:t>Studi</a:t>
            </a:r>
            <a:r>
              <a:rPr lang="en-US" altLang="en-US" sz="2800" dirty="0">
                <a:latin typeface="+mn-lt"/>
              </a:rPr>
              <a:t> Teknik </a:t>
            </a:r>
            <a:r>
              <a:rPr lang="en-US" altLang="en-US" sz="2800" dirty="0" err="1">
                <a:latin typeface="+mn-lt"/>
              </a:rPr>
              <a:t>Informatika</a:t>
            </a:r>
            <a:r>
              <a:rPr lang="en-US" altLang="en-US" sz="2800" dirty="0">
                <a:latin typeface="+mn-lt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+mn-lt"/>
              </a:rPr>
              <a:t>STEI-ITB</a:t>
            </a:r>
          </a:p>
        </p:txBody>
      </p:sp>
      <p:pic>
        <p:nvPicPr>
          <p:cNvPr id="6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18499199-EE97-4EF7-A5E9-5D55C766FF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888" y="4177146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26CAAF6-B35C-38AC-D565-F69D71C1EE59}"/>
              </a:ext>
            </a:extLst>
          </p:cNvPr>
          <p:cNvSpPr txBox="1"/>
          <p:nvPr/>
        </p:nvSpPr>
        <p:spPr>
          <a:xfrm>
            <a:off x="7387771" y="2099675"/>
            <a:ext cx="19802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(Update 2026)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4">
            <a:extLst>
              <a:ext uri="{FF2B5EF4-FFF2-40B4-BE49-F238E27FC236}">
                <a16:creationId xmlns:a16="http://schemas.microsoft.com/office/drawing/2014/main" id="{03FE1741-FE45-4FF9-865B-77E69CD1D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B356A20-05FD-4C10-8DDB-B378CB08CF0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  <p:graphicFrame>
        <p:nvGraphicFramePr>
          <p:cNvPr id="38915" name="Object 2">
            <a:extLst>
              <a:ext uri="{FF2B5EF4-FFF2-40B4-BE49-F238E27FC236}">
                <a16:creationId xmlns:a16="http://schemas.microsoft.com/office/drawing/2014/main" id="{A2943631-710E-417B-A58C-1B697D7A958D}"/>
              </a:ext>
            </a:extLst>
          </p:cNvPr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4020049107"/>
              </p:ext>
            </p:extLst>
          </p:nvPr>
        </p:nvGraphicFramePr>
        <p:xfrm>
          <a:off x="4646780" y="805525"/>
          <a:ext cx="7396133" cy="487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412167" imgH="3599781" progId="Word.Document.8">
                  <p:embed/>
                </p:oleObj>
              </mc:Choice>
              <mc:Fallback>
                <p:oleObj name="Document" r:id="rId2" imgW="5412167" imgH="3599781" progId="Word.Document.8">
                  <p:embed/>
                  <p:pic>
                    <p:nvPicPr>
                      <p:cNvPr id="38915" name="Object 2">
                        <a:extLst>
                          <a:ext uri="{FF2B5EF4-FFF2-40B4-BE49-F238E27FC236}">
                            <a16:creationId xmlns:a16="http://schemas.microsoft.com/office/drawing/2014/main" id="{A2943631-710E-417B-A58C-1B697D7A95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6780" y="805525"/>
                        <a:ext cx="7396133" cy="4872650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0DB7699B-D77E-4DEF-B334-71593C9052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087" y="805525"/>
            <a:ext cx="4323522" cy="180103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>
            <a:extLst>
              <a:ext uri="{FF2B5EF4-FFF2-40B4-BE49-F238E27FC236}">
                <a16:creationId xmlns:a16="http://schemas.microsoft.com/office/drawing/2014/main" id="{5729BAAF-D120-4A22-B6F4-6EFF0C23E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E6CA4C-9EF1-46CA-8E0A-33221539FDA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  <p:graphicFrame>
        <p:nvGraphicFramePr>
          <p:cNvPr id="39940" name="Object 3">
            <a:extLst>
              <a:ext uri="{FF2B5EF4-FFF2-40B4-BE49-F238E27FC236}">
                <a16:creationId xmlns:a16="http://schemas.microsoft.com/office/drawing/2014/main" id="{B77794B1-C0A8-4808-B821-552559DB760A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2646332"/>
              </p:ext>
            </p:extLst>
          </p:nvPr>
        </p:nvGraphicFramePr>
        <p:xfrm>
          <a:off x="3917606" y="2935632"/>
          <a:ext cx="7548562" cy="321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401717" imgH="2372044" progId="Word.Document.8">
                  <p:embed/>
                </p:oleObj>
              </mc:Choice>
              <mc:Fallback>
                <p:oleObj name="Document" r:id="rId2" imgW="5401717" imgH="2372044" progId="Word.Document.8">
                  <p:embed/>
                  <p:pic>
                    <p:nvPicPr>
                      <p:cNvPr id="39940" name="Object 3">
                        <a:extLst>
                          <a:ext uri="{FF2B5EF4-FFF2-40B4-BE49-F238E27FC236}">
                            <a16:creationId xmlns:a16="http://schemas.microsoft.com/office/drawing/2014/main" id="{B77794B1-C0A8-4808-B821-552559DB76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7606" y="2935632"/>
                        <a:ext cx="7548562" cy="3213100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4C89A1E2-0617-4A43-B840-CEBA0C7B77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843" y="832480"/>
            <a:ext cx="4323522" cy="180103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>
            <a:extLst>
              <a:ext uri="{FF2B5EF4-FFF2-40B4-BE49-F238E27FC236}">
                <a16:creationId xmlns:a16="http://schemas.microsoft.com/office/drawing/2014/main" id="{58DBB703-E97A-4CD6-8567-0A9007B17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4CCF916-C29E-4252-B419-6614C7D0734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  <p:graphicFrame>
        <p:nvGraphicFramePr>
          <p:cNvPr id="40963" name="Object 2">
            <a:extLst>
              <a:ext uri="{FF2B5EF4-FFF2-40B4-BE49-F238E27FC236}">
                <a16:creationId xmlns:a16="http://schemas.microsoft.com/office/drawing/2014/main" id="{D21C4D1B-EE6B-4B84-BE2E-84BCFDF2CDB6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9835242"/>
              </p:ext>
            </p:extLst>
          </p:nvPr>
        </p:nvGraphicFramePr>
        <p:xfrm>
          <a:off x="1546225" y="528638"/>
          <a:ext cx="8718550" cy="577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796344" imgH="3838123" progId="Word.Document.8">
                  <p:embed/>
                </p:oleObj>
              </mc:Choice>
              <mc:Fallback>
                <p:oleObj name="Document" r:id="rId2" imgW="5796344" imgH="3838123" progId="Word.Document.8">
                  <p:embed/>
                  <p:pic>
                    <p:nvPicPr>
                      <p:cNvPr id="40963" name="Object 2">
                        <a:extLst>
                          <a:ext uri="{FF2B5EF4-FFF2-40B4-BE49-F238E27FC236}">
                            <a16:creationId xmlns:a16="http://schemas.microsoft.com/office/drawing/2014/main" id="{D21C4D1B-EE6B-4B84-BE2E-84BCFDF2CD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6225" y="528638"/>
                        <a:ext cx="8718550" cy="5773737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5">
            <a:extLst>
              <a:ext uri="{FF2B5EF4-FFF2-40B4-BE49-F238E27FC236}">
                <a16:creationId xmlns:a16="http://schemas.microsoft.com/office/drawing/2014/main" id="{73D87942-6F85-41CA-AB86-A9EEBFA4B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67314A6-0EEA-4751-9E4B-CCDAF369ABDA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FCB44507-CE12-4E0A-A4FD-99E1A0E4CD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dirty="0" err="1"/>
              <a:t>Persoalan</a:t>
            </a:r>
            <a:r>
              <a:rPr lang="en-US" altLang="en-US" sz="4000" b="1" dirty="0"/>
              <a:t> 4:</a:t>
            </a:r>
            <a:r>
              <a:rPr lang="en-US" altLang="en-US" sz="4000" b="1" i="1" dirty="0"/>
              <a:t> Travelling Salesperson Problem</a:t>
            </a:r>
            <a:r>
              <a:rPr lang="en-US" altLang="en-US" sz="4000" b="1" dirty="0"/>
              <a:t> (TSP)</a:t>
            </a:r>
          </a:p>
        </p:txBody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99F486BC-B5FA-41F3-A938-96036892CF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Diberikan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sejumlah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kota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dan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diketahui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jarak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antar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kota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.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Tentukan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tur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terpendek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harus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dilalui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oleh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seorang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pedagang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bila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pedagang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itu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berangkat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sebuah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kota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dan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menyinggahi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kota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tepat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satu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kali dan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kembali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lagi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kota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asal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60504"/>
                </a:solidFill>
                <a:cs typeface="Times New Roman" panose="02020603050405020304" pitchFamily="18" charset="0"/>
              </a:rPr>
              <a:t>keberangkatan</a:t>
            </a:r>
            <a:r>
              <a:rPr lang="en-US" altLang="en-US" sz="2600" dirty="0">
                <a:solidFill>
                  <a:srgbClr val="060504"/>
                </a:solidFill>
                <a:cs typeface="Times New Roman" panose="02020603050405020304" pitchFamily="18" charset="0"/>
              </a:rPr>
              <a:t>.</a:t>
            </a:r>
            <a:endParaRPr lang="en-US" altLang="en-US" sz="2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6D711A-F929-4BC4-8E90-100B4E0BC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3903" y="3584575"/>
            <a:ext cx="7829550" cy="277177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>
            <a:extLst>
              <a:ext uri="{FF2B5EF4-FFF2-40B4-BE49-F238E27FC236}">
                <a16:creationId xmlns:a16="http://schemas.microsoft.com/office/drawing/2014/main" id="{2DA43CF9-4741-4665-90E9-D1F93C371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F5BC82E-718A-4421-9EFE-317CDA8D4AB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154B1195-B466-4EC2-A536-371054B356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143000"/>
            <a:ext cx="10439400" cy="4953000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Misalkan</a:t>
            </a:r>
            <a:r>
              <a:rPr lang="en-US" altLang="en-US" dirty="0"/>
              <a:t> </a:t>
            </a:r>
            <a:r>
              <a:rPr lang="en-US" altLang="en-US" i="1" dirty="0"/>
              <a:t>G</a:t>
            </a:r>
            <a:r>
              <a:rPr lang="en-US" altLang="en-US" dirty="0"/>
              <a:t> = (</a:t>
            </a:r>
            <a:r>
              <a:rPr lang="en-US" altLang="en-US" i="1" dirty="0"/>
              <a:t>V</a:t>
            </a:r>
            <a:r>
              <a:rPr lang="en-US" altLang="en-US" dirty="0"/>
              <a:t>, </a:t>
            </a:r>
            <a:r>
              <a:rPr lang="en-US" altLang="en-US" i="1" dirty="0"/>
              <a:t>E</a:t>
            </a:r>
            <a:r>
              <a:rPr lang="en-US" altLang="en-US" dirty="0"/>
              <a:t>)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graf</a:t>
            </a:r>
            <a:r>
              <a:rPr lang="en-US" altLang="en-US" dirty="0"/>
              <a:t> </a:t>
            </a:r>
            <a:r>
              <a:rPr lang="en-US" altLang="en-US" dirty="0" err="1"/>
              <a:t>lengkap</a:t>
            </a:r>
            <a:r>
              <a:rPr lang="en-US" altLang="en-US" dirty="0"/>
              <a:t> </a:t>
            </a:r>
            <a:r>
              <a:rPr lang="en-US" altLang="en-US" dirty="0" err="1"/>
              <a:t>berarah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sisi-sisi</a:t>
            </a:r>
            <a:r>
              <a:rPr lang="en-US" altLang="en-US" dirty="0"/>
              <a:t> yang </a:t>
            </a:r>
            <a:r>
              <a:rPr lang="en-US" altLang="en-US" dirty="0" err="1"/>
              <a:t>diberi</a:t>
            </a:r>
            <a:r>
              <a:rPr lang="en-US" altLang="en-US" dirty="0"/>
              <a:t> </a:t>
            </a:r>
            <a:r>
              <a:rPr lang="en-US" altLang="en-US" dirty="0" err="1"/>
              <a:t>harga</a:t>
            </a:r>
            <a:r>
              <a:rPr lang="en-US" altLang="en-US" dirty="0"/>
              <a:t> </a:t>
            </a:r>
            <a:r>
              <a:rPr lang="en-US" altLang="en-US" i="1" dirty="0" err="1"/>
              <a:t>c</a:t>
            </a:r>
            <a:r>
              <a:rPr lang="en-US" altLang="en-US" i="1" baseline="-25000" dirty="0" err="1"/>
              <a:t>ij</a:t>
            </a:r>
            <a:r>
              <a:rPr lang="en-US" altLang="en-US" dirty="0"/>
              <a:t> &gt; 0.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Misalkan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</a:t>
            </a:r>
            <a:r>
              <a:rPr lang="en-US" altLang="en-US" i="1" dirty="0"/>
              <a:t>V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</a:t>
            </a:r>
            <a:r>
              <a:rPr lang="en-US" altLang="en-US" dirty="0"/>
              <a:t>= </a:t>
            </a:r>
            <a:r>
              <a:rPr lang="en-US" altLang="en-US" i="1" dirty="0"/>
              <a:t>n</a:t>
            </a:r>
            <a:r>
              <a:rPr lang="en-US" altLang="en-US" dirty="0"/>
              <a:t> dan </a:t>
            </a:r>
            <a:r>
              <a:rPr lang="en-US" altLang="en-US" i="1" dirty="0"/>
              <a:t>n</a:t>
            </a:r>
            <a:r>
              <a:rPr lang="en-US" altLang="en-US" dirty="0"/>
              <a:t> &gt; 1. </a:t>
            </a:r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simpul</a:t>
            </a:r>
            <a:r>
              <a:rPr lang="en-US" altLang="en-US" dirty="0"/>
              <a:t> </a:t>
            </a:r>
            <a:r>
              <a:rPr lang="en-US" altLang="en-US" dirty="0" err="1"/>
              <a:t>diberi</a:t>
            </a:r>
            <a:r>
              <a:rPr lang="en-US" altLang="en-US" dirty="0"/>
              <a:t> </a:t>
            </a:r>
            <a:r>
              <a:rPr lang="en-US" altLang="en-US" dirty="0" err="1"/>
              <a:t>nomor</a:t>
            </a:r>
            <a:r>
              <a:rPr lang="en-US" altLang="en-US" dirty="0"/>
              <a:t> 1, 2, …, </a:t>
            </a:r>
            <a:r>
              <a:rPr lang="en-US" altLang="en-US" i="1" dirty="0"/>
              <a:t>n</a:t>
            </a:r>
            <a:r>
              <a:rPr lang="en-US" altLang="en-US" dirty="0"/>
              <a:t>.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 </a:t>
            </a:r>
          </a:p>
          <a:p>
            <a:pPr eaLnBrk="1" hangingPunct="1"/>
            <a:r>
              <a:rPr lang="en-US" altLang="en-US" dirty="0" err="1"/>
              <a:t>Asumsikan</a:t>
            </a:r>
            <a:r>
              <a:rPr lang="en-US" altLang="en-US" dirty="0"/>
              <a:t> </a:t>
            </a:r>
            <a:r>
              <a:rPr lang="en-US" altLang="en-US" dirty="0" err="1"/>
              <a:t>perjalanan</a:t>
            </a:r>
            <a:r>
              <a:rPr lang="en-US" altLang="en-US" dirty="0"/>
              <a:t> (tur) </a:t>
            </a:r>
            <a:r>
              <a:rPr lang="en-US" altLang="en-US" dirty="0" err="1"/>
              <a:t>dimulai</a:t>
            </a:r>
            <a:r>
              <a:rPr lang="en-US" altLang="en-US" dirty="0"/>
              <a:t> dan </a:t>
            </a:r>
            <a:r>
              <a:rPr lang="en-US" altLang="en-US" dirty="0" err="1"/>
              <a:t>berakhir</a:t>
            </a:r>
            <a:r>
              <a:rPr lang="en-US" altLang="en-US" dirty="0"/>
              <a:t> pada </a:t>
            </a:r>
            <a:r>
              <a:rPr lang="en-US" altLang="en-US" dirty="0" err="1"/>
              <a:t>simpul</a:t>
            </a:r>
            <a:r>
              <a:rPr lang="en-US" altLang="en-US" dirty="0"/>
              <a:t> 1. 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5">
            <a:extLst>
              <a:ext uri="{FF2B5EF4-FFF2-40B4-BE49-F238E27FC236}">
                <a16:creationId xmlns:a16="http://schemas.microsoft.com/office/drawing/2014/main" id="{636F7B23-A7C3-48C2-8721-CB408D583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7781FC3-1E9A-4EB0-BCFA-CB299BB52AAE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C2641AB8-161A-4D44-89E3-C30ED5BCD8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289050"/>
            <a:ext cx="10853530" cy="5568950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Setiap</a:t>
            </a:r>
            <a:r>
              <a:rPr lang="en-US" altLang="en-US" dirty="0"/>
              <a:t> tur </a:t>
            </a:r>
            <a:r>
              <a:rPr lang="en-US" altLang="en-US" dirty="0" err="1"/>
              <a:t>pasti</a:t>
            </a:r>
            <a:r>
              <a:rPr lang="en-US" altLang="en-US" dirty="0"/>
              <a:t> </a:t>
            </a:r>
            <a:r>
              <a:rPr lang="en-US" altLang="en-US" dirty="0" err="1"/>
              <a:t>terdiri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sisi</a:t>
            </a:r>
            <a:r>
              <a:rPr lang="en-US" altLang="en-US" dirty="0"/>
              <a:t> (1, </a:t>
            </a:r>
            <a:r>
              <a:rPr lang="en-US" altLang="en-US" i="1" dirty="0"/>
              <a:t>k</a:t>
            </a:r>
            <a:r>
              <a:rPr lang="en-US" altLang="en-US" dirty="0"/>
              <a:t>)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beberapa</a:t>
            </a:r>
            <a:r>
              <a:rPr lang="en-US" altLang="en-US" dirty="0"/>
              <a:t> </a:t>
            </a:r>
            <a:r>
              <a:rPr lang="en-US" altLang="en-US" i="1" dirty="0"/>
              <a:t>k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</a:t>
            </a:r>
            <a:r>
              <a:rPr lang="en-US" altLang="en-US" dirty="0"/>
              <a:t> </a:t>
            </a:r>
            <a:r>
              <a:rPr lang="en-US" altLang="en-US" i="1" dirty="0"/>
              <a:t>V</a:t>
            </a:r>
            <a:r>
              <a:rPr lang="en-US" altLang="en-US" dirty="0"/>
              <a:t> – {1} dan </a:t>
            </a:r>
            <a:r>
              <a:rPr lang="en-US" altLang="en-US" dirty="0" err="1"/>
              <a:t>sebuah</a:t>
            </a:r>
            <a:r>
              <a:rPr lang="en-US" altLang="en-US" dirty="0"/>
              <a:t> </a:t>
            </a:r>
            <a:r>
              <a:rPr lang="en-US" altLang="en-US" dirty="0" err="1"/>
              <a:t>lintasan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simpul</a:t>
            </a:r>
            <a:r>
              <a:rPr lang="en-US" altLang="en-US" dirty="0"/>
              <a:t> </a:t>
            </a:r>
            <a:r>
              <a:rPr lang="en-US" altLang="en-US" i="1" dirty="0"/>
              <a:t>k</a:t>
            </a:r>
            <a:r>
              <a:rPr lang="en-US" altLang="en-US" dirty="0"/>
              <a:t> </a:t>
            </a:r>
            <a:r>
              <a:rPr lang="en-US" altLang="en-US" dirty="0" err="1"/>
              <a:t>ke</a:t>
            </a:r>
            <a:r>
              <a:rPr lang="en-US" altLang="en-US" dirty="0"/>
              <a:t> </a:t>
            </a:r>
            <a:r>
              <a:rPr lang="en-US" altLang="en-US" dirty="0" err="1"/>
              <a:t>simpul</a:t>
            </a:r>
            <a:r>
              <a:rPr lang="en-US" altLang="en-US" dirty="0"/>
              <a:t> 1. 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Lintasan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simpul</a:t>
            </a:r>
            <a:r>
              <a:rPr lang="en-US" altLang="en-US" dirty="0"/>
              <a:t> </a:t>
            </a:r>
            <a:r>
              <a:rPr lang="en-US" altLang="en-US" i="1" dirty="0"/>
              <a:t>k</a:t>
            </a:r>
            <a:r>
              <a:rPr lang="en-US" altLang="en-US" dirty="0"/>
              <a:t> </a:t>
            </a:r>
            <a:r>
              <a:rPr lang="en-US" altLang="en-US" dirty="0" err="1"/>
              <a:t>ke</a:t>
            </a:r>
            <a:r>
              <a:rPr lang="en-US" altLang="en-US" dirty="0"/>
              <a:t> </a:t>
            </a:r>
            <a:r>
              <a:rPr lang="en-US" altLang="en-US" dirty="0" err="1"/>
              <a:t>simpul</a:t>
            </a:r>
            <a:r>
              <a:rPr lang="en-US" altLang="en-US" dirty="0"/>
              <a:t> 1 </a:t>
            </a:r>
            <a:r>
              <a:rPr lang="en-US" altLang="en-US" dirty="0" err="1"/>
              <a:t>tersebut</a:t>
            </a:r>
            <a:r>
              <a:rPr lang="en-US" altLang="en-US" dirty="0"/>
              <a:t> </a:t>
            </a:r>
            <a:r>
              <a:rPr lang="en-US" altLang="en-US" dirty="0" err="1"/>
              <a:t>melalui</a:t>
            </a:r>
            <a:r>
              <a:rPr lang="en-US" altLang="en-US" dirty="0"/>
              <a:t> </a:t>
            </a:r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simpul</a:t>
            </a:r>
            <a:r>
              <a:rPr lang="en-US" altLang="en-US" dirty="0"/>
              <a:t> di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i="1" dirty="0"/>
              <a:t>V</a:t>
            </a:r>
            <a:r>
              <a:rPr lang="en-US" altLang="en-US" dirty="0"/>
              <a:t> – {1, </a:t>
            </a:r>
            <a:r>
              <a:rPr lang="en-US" altLang="en-US" i="1" dirty="0"/>
              <a:t>k</a:t>
            </a:r>
            <a:r>
              <a:rPr lang="en-US" altLang="en-US" dirty="0"/>
              <a:t>} </a:t>
            </a:r>
            <a:r>
              <a:rPr lang="en-US" altLang="en-US" dirty="0" err="1"/>
              <a:t>tepat</a:t>
            </a:r>
            <a:r>
              <a:rPr lang="en-US" altLang="en-US" dirty="0"/>
              <a:t> </a:t>
            </a:r>
            <a:r>
              <a:rPr lang="en-US" altLang="en-US" dirty="0" err="1"/>
              <a:t>hanya</a:t>
            </a:r>
            <a:r>
              <a:rPr lang="en-US" altLang="en-US" dirty="0"/>
              <a:t> </a:t>
            </a:r>
            <a:r>
              <a:rPr lang="en-US" altLang="en-US" dirty="0" err="1"/>
              <a:t>sekali</a:t>
            </a:r>
            <a:r>
              <a:rPr lang="en-US" altLang="en-US" dirty="0"/>
              <a:t>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Prinsip</a:t>
            </a:r>
            <a:r>
              <a:rPr lang="en-US" altLang="en-US" dirty="0"/>
              <a:t> </a:t>
            </a:r>
            <a:r>
              <a:rPr lang="en-US" altLang="en-US" dirty="0" err="1"/>
              <a:t>Optimalitas</a:t>
            </a:r>
            <a:r>
              <a:rPr lang="en-US" altLang="en-US" dirty="0"/>
              <a:t>: </a:t>
            </a:r>
            <a:r>
              <a:rPr lang="en-US" altLang="en-US" dirty="0" err="1"/>
              <a:t>jika</a:t>
            </a:r>
            <a:r>
              <a:rPr lang="en-US" altLang="en-US" dirty="0"/>
              <a:t> tur </a:t>
            </a:r>
            <a:r>
              <a:rPr lang="en-US" altLang="en-US" dirty="0" err="1"/>
              <a:t>tersebut</a:t>
            </a:r>
            <a:r>
              <a:rPr lang="en-US" altLang="en-US" dirty="0"/>
              <a:t> optimal </a:t>
            </a:r>
            <a:r>
              <a:rPr lang="en-US" altLang="en-US" dirty="0" err="1"/>
              <a:t>maka</a:t>
            </a:r>
            <a:r>
              <a:rPr lang="en-US" altLang="en-US" dirty="0"/>
              <a:t> </a:t>
            </a:r>
            <a:r>
              <a:rPr lang="en-US" altLang="en-US" dirty="0" err="1"/>
              <a:t>lintasan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simpul</a:t>
            </a:r>
            <a:r>
              <a:rPr lang="en-US" altLang="en-US" dirty="0"/>
              <a:t> </a:t>
            </a:r>
            <a:r>
              <a:rPr lang="en-US" altLang="en-US" i="1" dirty="0"/>
              <a:t>k</a:t>
            </a:r>
            <a:r>
              <a:rPr lang="en-US" altLang="en-US" dirty="0"/>
              <a:t> </a:t>
            </a:r>
            <a:r>
              <a:rPr lang="en-US" altLang="en-US" dirty="0" err="1"/>
              <a:t>ke</a:t>
            </a:r>
            <a:r>
              <a:rPr lang="en-US" altLang="en-US" dirty="0"/>
              <a:t> </a:t>
            </a:r>
            <a:r>
              <a:rPr lang="en-US" altLang="en-US" dirty="0" err="1"/>
              <a:t>simpul</a:t>
            </a:r>
            <a:r>
              <a:rPr lang="en-US" altLang="en-US" dirty="0"/>
              <a:t> 1 juga </a:t>
            </a:r>
            <a:r>
              <a:rPr lang="en-US" altLang="en-US" dirty="0" err="1"/>
              <a:t>menjadi</a:t>
            </a:r>
            <a:r>
              <a:rPr lang="en-US" altLang="en-US" dirty="0"/>
              <a:t> </a:t>
            </a:r>
            <a:r>
              <a:rPr lang="en-US" altLang="en-US" dirty="0" err="1"/>
              <a:t>lintasan</a:t>
            </a:r>
            <a:r>
              <a:rPr lang="en-US" altLang="en-US" dirty="0"/>
              <a:t> </a:t>
            </a:r>
            <a:r>
              <a:rPr lang="en-US" altLang="en-US" i="1" dirty="0"/>
              <a:t>k</a:t>
            </a:r>
            <a:r>
              <a:rPr lang="en-US" altLang="en-US" dirty="0"/>
              <a:t> </a:t>
            </a:r>
            <a:r>
              <a:rPr lang="en-US" altLang="en-US" dirty="0" err="1"/>
              <a:t>ke</a:t>
            </a:r>
            <a:r>
              <a:rPr lang="en-US" altLang="en-US" dirty="0"/>
              <a:t> 1 </a:t>
            </a:r>
            <a:r>
              <a:rPr lang="en-US" altLang="en-US" b="1" dirty="0" err="1"/>
              <a:t>terpendek</a:t>
            </a:r>
            <a:r>
              <a:rPr lang="en-US" altLang="en-US" dirty="0"/>
              <a:t> yang </a:t>
            </a:r>
            <a:r>
              <a:rPr lang="en-US" altLang="en-US" dirty="0" err="1"/>
              <a:t>melalui</a:t>
            </a:r>
            <a:r>
              <a:rPr lang="en-US" altLang="en-US" dirty="0"/>
              <a:t> </a:t>
            </a:r>
            <a:r>
              <a:rPr lang="en-US" altLang="en-US" dirty="0" err="1"/>
              <a:t>simpul-simpul</a:t>
            </a:r>
            <a:r>
              <a:rPr lang="en-US" altLang="en-US" dirty="0"/>
              <a:t> di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i="1" dirty="0"/>
              <a:t>V</a:t>
            </a:r>
            <a:r>
              <a:rPr lang="en-US" altLang="en-US" dirty="0"/>
              <a:t> – {1, </a:t>
            </a:r>
            <a:r>
              <a:rPr lang="en-US" altLang="en-US" i="1" dirty="0"/>
              <a:t>k</a:t>
            </a:r>
            <a:r>
              <a:rPr lang="en-US" altLang="en-US" dirty="0"/>
              <a:t>}. 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>
            <a:extLst>
              <a:ext uri="{FF2B5EF4-FFF2-40B4-BE49-F238E27FC236}">
                <a16:creationId xmlns:a16="http://schemas.microsoft.com/office/drawing/2014/main" id="{5F9EC035-691E-484A-A6BB-4C293756D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982047D-74CC-4622-A7B2-0933CBD00E35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079E5890-BD57-4568-9C9A-7629C254D8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5665" y="382175"/>
            <a:ext cx="11320670" cy="5475287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Misalkan</a:t>
            </a:r>
            <a:r>
              <a:rPr lang="en-US" altLang="en-US" dirty="0"/>
              <a:t> </a:t>
            </a:r>
            <a:r>
              <a:rPr lang="en-US" altLang="en-US" i="1" dirty="0"/>
              <a:t>f</a:t>
            </a:r>
            <a:r>
              <a:rPr lang="en-US" altLang="en-US" dirty="0"/>
              <a:t>(</a:t>
            </a:r>
            <a:r>
              <a:rPr lang="en-US" altLang="en-US" i="1" dirty="0" err="1"/>
              <a:t>i</a:t>
            </a:r>
            <a:r>
              <a:rPr lang="en-US" altLang="en-US" dirty="0"/>
              <a:t>, </a:t>
            </a:r>
            <a:r>
              <a:rPr lang="en-US" altLang="en-US" i="1" dirty="0"/>
              <a:t>S</a:t>
            </a:r>
            <a:r>
              <a:rPr lang="en-US" altLang="en-US" dirty="0"/>
              <a:t>)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bobot</a:t>
            </a:r>
            <a:r>
              <a:rPr lang="en-US" altLang="en-US" dirty="0"/>
              <a:t> </a:t>
            </a:r>
            <a:r>
              <a:rPr lang="en-US" altLang="en-US" dirty="0" err="1"/>
              <a:t>lintasan</a:t>
            </a:r>
            <a:r>
              <a:rPr lang="en-US" altLang="en-US" dirty="0"/>
              <a:t> </a:t>
            </a:r>
            <a:r>
              <a:rPr lang="en-US" altLang="en-US" dirty="0" err="1"/>
              <a:t>terpendek</a:t>
            </a:r>
            <a:r>
              <a:rPr lang="en-US" altLang="en-US" dirty="0"/>
              <a:t> yang </a:t>
            </a:r>
            <a:r>
              <a:rPr lang="en-US" altLang="en-US" dirty="0" err="1"/>
              <a:t>berawal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simpul</a:t>
            </a:r>
            <a:r>
              <a:rPr lang="en-US" altLang="en-US" dirty="0"/>
              <a:t> </a:t>
            </a:r>
            <a:r>
              <a:rPr lang="en-US" altLang="en-US" i="1" dirty="0" err="1"/>
              <a:t>i</a:t>
            </a:r>
            <a:r>
              <a:rPr lang="en-US" altLang="en-US" dirty="0"/>
              <a:t>, yang </a:t>
            </a:r>
            <a:r>
              <a:rPr lang="en-US" altLang="en-US" dirty="0" err="1"/>
              <a:t>melalui</a:t>
            </a:r>
            <a:r>
              <a:rPr lang="en-US" altLang="en-US" dirty="0"/>
              <a:t> </a:t>
            </a:r>
            <a:r>
              <a:rPr lang="en-US" altLang="en-US" dirty="0" err="1"/>
              <a:t>semua</a:t>
            </a:r>
            <a:r>
              <a:rPr lang="en-US" altLang="en-US" dirty="0"/>
              <a:t> </a:t>
            </a:r>
            <a:r>
              <a:rPr lang="en-US" altLang="en-US" dirty="0" err="1"/>
              <a:t>simpul</a:t>
            </a:r>
            <a:r>
              <a:rPr lang="en-US" altLang="en-US" dirty="0"/>
              <a:t> di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i="1" dirty="0"/>
              <a:t>S</a:t>
            </a:r>
            <a:r>
              <a:rPr lang="en-US" altLang="en-US" dirty="0"/>
              <a:t> dan </a:t>
            </a:r>
            <a:r>
              <a:rPr lang="en-US" altLang="en-US" dirty="0" err="1"/>
              <a:t>berakhir</a:t>
            </a:r>
            <a:r>
              <a:rPr lang="en-US" altLang="en-US" dirty="0"/>
              <a:t> pada </a:t>
            </a:r>
            <a:r>
              <a:rPr lang="en-US" altLang="en-US" dirty="0" err="1"/>
              <a:t>simpul</a:t>
            </a:r>
            <a:r>
              <a:rPr lang="en-US" altLang="en-US" dirty="0"/>
              <a:t> 1. 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Nilai </a:t>
            </a:r>
            <a:r>
              <a:rPr lang="en-US" altLang="en-US" i="1" dirty="0"/>
              <a:t>f</a:t>
            </a:r>
            <a:r>
              <a:rPr lang="en-US" altLang="en-US" dirty="0"/>
              <a:t>(1, </a:t>
            </a:r>
            <a:r>
              <a:rPr lang="en-US" altLang="en-US" i="1" dirty="0"/>
              <a:t>V</a:t>
            </a:r>
            <a:r>
              <a:rPr lang="en-US" altLang="en-US" dirty="0"/>
              <a:t> – {1})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bobot</a:t>
            </a:r>
            <a:r>
              <a:rPr lang="en-US" altLang="en-US" dirty="0"/>
              <a:t> tur </a:t>
            </a:r>
            <a:r>
              <a:rPr lang="en-US" altLang="en-US" dirty="0" err="1"/>
              <a:t>terpendek</a:t>
            </a:r>
            <a:r>
              <a:rPr lang="en-US" altLang="en-US" dirty="0"/>
              <a:t>. 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graphicFrame>
        <p:nvGraphicFramePr>
          <p:cNvPr id="4" name="Title 3">
            <a:extLst>
              <a:ext uri="{FF2B5EF4-FFF2-40B4-BE49-F238E27FC236}">
                <a16:creationId xmlns:a16="http://schemas.microsoft.com/office/drawing/2014/main" id="{CC1DA619-E756-4532-91CF-AEE7323BBDAB}"/>
              </a:ext>
            </a:extLst>
          </p:cNvPr>
          <p:cNvGraphicFramePr>
            <a:graphicFrameLocks noGrp="1" noChangeAspect="1"/>
          </p:cNvGraphicFramePr>
          <p:nvPr>
            <p:ph type="title"/>
            <p:extLst>
              <p:ext uri="{D42A27DB-BD31-4B8C-83A1-F6EECF244321}">
                <p14:modId xmlns:p14="http://schemas.microsoft.com/office/powerpoint/2010/main" val="4211185010"/>
              </p:ext>
            </p:extLst>
          </p:nvPr>
        </p:nvGraphicFramePr>
        <p:xfrm>
          <a:off x="1447800" y="2404860"/>
          <a:ext cx="6952905" cy="34923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252813" imgH="2638326" progId="Word.Document.8">
                  <p:embed/>
                </p:oleObj>
              </mc:Choice>
              <mc:Fallback>
                <p:oleObj name="Document" r:id="rId2" imgW="5252813" imgH="2638326" progId="Word.Document.8">
                  <p:embed/>
                  <p:pic>
                    <p:nvPicPr>
                      <p:cNvPr id="55300" name="Object 3">
                        <a:extLst>
                          <a:ext uri="{FF2B5EF4-FFF2-40B4-BE49-F238E27FC236}">
                            <a16:creationId xmlns:a16="http://schemas.microsoft.com/office/drawing/2014/main" id="{A3D6EC8F-C2B6-4874-943E-C7E692FD3B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404860"/>
                        <a:ext cx="6952905" cy="3492359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73746E9B-FA1B-4E63-B919-BD82060CDA4E}"/>
              </a:ext>
            </a:extLst>
          </p:cNvPr>
          <p:cNvSpPr/>
          <p:nvPr/>
        </p:nvSpPr>
        <p:spPr>
          <a:xfrm>
            <a:off x="914400" y="6033184"/>
            <a:ext cx="9067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altLang="en-US" sz="2000" dirty="0" err="1"/>
              <a:t>Gunakan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persamaan</a:t>
            </a:r>
            <a:r>
              <a:rPr lang="en-US" altLang="en-US" sz="2000" dirty="0"/>
              <a:t> (2) </a:t>
            </a:r>
            <a:r>
              <a:rPr lang="en-US" altLang="en-US" sz="2000" dirty="0" err="1"/>
              <a:t>untuk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memperoleh</a:t>
            </a:r>
            <a:r>
              <a:rPr lang="en-US" altLang="en-US" sz="2000" dirty="0"/>
              <a:t> </a:t>
            </a:r>
            <a:r>
              <a:rPr lang="en-US" altLang="en-US" sz="2000" i="1" dirty="0"/>
              <a:t>f</a:t>
            </a:r>
            <a:r>
              <a:rPr lang="en-US" altLang="en-US" sz="2000" dirty="0"/>
              <a:t>(</a:t>
            </a:r>
            <a:r>
              <a:rPr lang="en-US" altLang="en-US" sz="2000" i="1" dirty="0" err="1"/>
              <a:t>i</a:t>
            </a:r>
            <a:r>
              <a:rPr lang="en-US" altLang="en-US" sz="2000" dirty="0"/>
              <a:t>, </a:t>
            </a:r>
            <a:r>
              <a:rPr lang="en-US" altLang="en-US" sz="2000" i="1" dirty="0"/>
              <a:t>S</a:t>
            </a:r>
            <a:r>
              <a:rPr lang="en-US" altLang="en-US" sz="2000" dirty="0"/>
              <a:t>) </a:t>
            </a:r>
            <a:r>
              <a:rPr lang="en-US" altLang="en-US" sz="2000" dirty="0" err="1"/>
              <a:t>untuk</a:t>
            </a:r>
            <a:r>
              <a:rPr lang="en-US" altLang="en-US" sz="2000" dirty="0"/>
              <a:t> </a:t>
            </a:r>
            <a:r>
              <a:rPr lang="en-US" altLang="en-US" sz="2000" dirty="0">
                <a:sym typeface="Symbol" panose="05050102010706020507" pitchFamily="18" charset="2"/>
              </a:rPr>
              <a:t></a:t>
            </a:r>
            <a:r>
              <a:rPr lang="en-US" altLang="en-US" sz="2000" i="1" dirty="0"/>
              <a:t>S</a:t>
            </a:r>
            <a:r>
              <a:rPr lang="en-US" altLang="en-US" sz="2000" dirty="0"/>
              <a:t> </a:t>
            </a:r>
            <a:r>
              <a:rPr lang="en-US" altLang="en-US" sz="2000" dirty="0">
                <a:sym typeface="Symbol" panose="05050102010706020507" pitchFamily="18" charset="2"/>
              </a:rPr>
              <a:t></a:t>
            </a:r>
            <a:r>
              <a:rPr lang="en-US" altLang="en-US" sz="2000" dirty="0"/>
              <a:t>= 1,  </a:t>
            </a:r>
            <a:r>
              <a:rPr lang="en-US" altLang="en-US" sz="2000" i="1" dirty="0"/>
              <a:t>f</a:t>
            </a:r>
            <a:r>
              <a:rPr lang="en-US" altLang="en-US" sz="2000" dirty="0"/>
              <a:t>(</a:t>
            </a:r>
            <a:r>
              <a:rPr lang="en-US" altLang="en-US" sz="2000" i="1" dirty="0" err="1"/>
              <a:t>i</a:t>
            </a:r>
            <a:r>
              <a:rPr lang="en-US" altLang="en-US" sz="2000" dirty="0"/>
              <a:t>, </a:t>
            </a:r>
            <a:r>
              <a:rPr lang="en-US" altLang="en-US" sz="2000" i="1" dirty="0"/>
              <a:t>S</a:t>
            </a:r>
            <a:r>
              <a:rPr lang="en-US" altLang="en-US" sz="2000" dirty="0"/>
              <a:t>) </a:t>
            </a:r>
            <a:r>
              <a:rPr lang="en-US" altLang="en-US" sz="2000" dirty="0" err="1"/>
              <a:t>untuk</a:t>
            </a:r>
            <a:r>
              <a:rPr lang="en-US" altLang="en-US" sz="2000" dirty="0"/>
              <a:t> </a:t>
            </a:r>
            <a:r>
              <a:rPr lang="en-US" altLang="en-US" sz="2000" dirty="0">
                <a:sym typeface="Symbol" panose="05050102010706020507" pitchFamily="18" charset="2"/>
              </a:rPr>
              <a:t></a:t>
            </a:r>
            <a:r>
              <a:rPr lang="en-US" altLang="en-US" sz="2000" i="1" dirty="0"/>
              <a:t>S</a:t>
            </a:r>
            <a:r>
              <a:rPr lang="en-US" altLang="en-US" sz="2000" dirty="0"/>
              <a:t> </a:t>
            </a:r>
            <a:r>
              <a:rPr lang="en-US" altLang="en-US" sz="2000" dirty="0">
                <a:sym typeface="Symbol" panose="05050102010706020507" pitchFamily="18" charset="2"/>
              </a:rPr>
              <a:t></a:t>
            </a:r>
            <a:r>
              <a:rPr lang="en-US" altLang="en-US" sz="2000" dirty="0"/>
              <a:t>= 2, dan </a:t>
            </a:r>
            <a:r>
              <a:rPr lang="en-US" altLang="en-US" sz="2000" dirty="0" err="1"/>
              <a:t>seterusnya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sampai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untuk</a:t>
            </a:r>
            <a:r>
              <a:rPr lang="en-US" altLang="en-US" sz="2000" dirty="0"/>
              <a:t> </a:t>
            </a:r>
            <a:r>
              <a:rPr lang="en-US" altLang="en-US" sz="2000" dirty="0">
                <a:sym typeface="Symbol" panose="05050102010706020507" pitchFamily="18" charset="2"/>
              </a:rPr>
              <a:t></a:t>
            </a:r>
            <a:r>
              <a:rPr lang="en-US" altLang="en-US" sz="2000" i="1" dirty="0"/>
              <a:t>S</a:t>
            </a:r>
            <a:r>
              <a:rPr lang="en-US" altLang="en-US" sz="2000" dirty="0"/>
              <a:t> </a:t>
            </a:r>
            <a:r>
              <a:rPr lang="en-US" altLang="en-US" sz="2000" dirty="0">
                <a:sym typeface="Symbol" panose="05050102010706020507" pitchFamily="18" charset="2"/>
              </a:rPr>
              <a:t></a:t>
            </a:r>
            <a:r>
              <a:rPr lang="en-US" altLang="en-US" sz="2000" dirty="0"/>
              <a:t>= </a:t>
            </a:r>
            <a:r>
              <a:rPr lang="en-US" altLang="en-US" sz="2000" i="1" dirty="0"/>
              <a:t>n</a:t>
            </a:r>
            <a:r>
              <a:rPr lang="en-US" altLang="en-US" sz="2000" dirty="0"/>
              <a:t> – 1.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4">
            <a:extLst>
              <a:ext uri="{FF2B5EF4-FFF2-40B4-BE49-F238E27FC236}">
                <a16:creationId xmlns:a16="http://schemas.microsoft.com/office/drawing/2014/main" id="{BA9F66F6-3A40-4CEB-9423-95946B36D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9E4EA62-57F3-41C3-8E63-2581E25093A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/>
          </a:p>
        </p:txBody>
      </p:sp>
      <p:graphicFrame>
        <p:nvGraphicFramePr>
          <p:cNvPr id="56323" name="Object 2">
            <a:extLst>
              <a:ext uri="{FF2B5EF4-FFF2-40B4-BE49-F238E27FC236}">
                <a16:creationId xmlns:a16="http://schemas.microsoft.com/office/drawing/2014/main" id="{74712A2F-7FB7-4CC1-91CA-2342446A1ED1}"/>
              </a:ext>
            </a:extLst>
          </p:cNvPr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025393949"/>
              </p:ext>
            </p:extLst>
          </p:nvPr>
        </p:nvGraphicFramePr>
        <p:xfrm>
          <a:off x="2084872" y="510728"/>
          <a:ext cx="7733060" cy="5641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258295" imgH="3873451" progId="Word.Document.8">
                  <p:embed/>
                </p:oleObj>
              </mc:Choice>
              <mc:Fallback>
                <p:oleObj name="Document" r:id="rId2" imgW="5258295" imgH="3873451" progId="Word.Document.8">
                  <p:embed/>
                  <p:pic>
                    <p:nvPicPr>
                      <p:cNvPr id="56323" name="Object 2">
                        <a:extLst>
                          <a:ext uri="{FF2B5EF4-FFF2-40B4-BE49-F238E27FC236}">
                            <a16:creationId xmlns:a16="http://schemas.microsoft.com/office/drawing/2014/main" id="{74712A2F-7FB7-4CC1-91CA-2342446A1E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4872" y="510728"/>
                        <a:ext cx="7733060" cy="5641594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4">
            <a:extLst>
              <a:ext uri="{FF2B5EF4-FFF2-40B4-BE49-F238E27FC236}">
                <a16:creationId xmlns:a16="http://schemas.microsoft.com/office/drawing/2014/main" id="{4955A75D-6BA1-4268-92FC-C843C3AD9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16BA31-D610-425D-9BDB-5352F673A7C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/>
          </a:p>
        </p:txBody>
      </p:sp>
      <p:graphicFrame>
        <p:nvGraphicFramePr>
          <p:cNvPr id="57347" name="Object 2">
            <a:extLst>
              <a:ext uri="{FF2B5EF4-FFF2-40B4-BE49-F238E27FC236}">
                <a16:creationId xmlns:a16="http://schemas.microsoft.com/office/drawing/2014/main" id="{0A345725-3821-4523-B19A-92DBB586DA08}"/>
              </a:ext>
            </a:extLst>
          </p:cNvPr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470170700"/>
              </p:ext>
            </p:extLst>
          </p:nvPr>
        </p:nvGraphicFramePr>
        <p:xfrm>
          <a:off x="3369642" y="1320006"/>
          <a:ext cx="8312150" cy="421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249961" imgH="2663345" progId="Word.Document.8">
                  <p:embed/>
                </p:oleObj>
              </mc:Choice>
              <mc:Fallback>
                <p:oleObj name="Document" r:id="rId2" imgW="5249961" imgH="2663345" progId="Word.Document.8">
                  <p:embed/>
                  <p:pic>
                    <p:nvPicPr>
                      <p:cNvPr id="57347" name="Object 2">
                        <a:extLst>
                          <a:ext uri="{FF2B5EF4-FFF2-40B4-BE49-F238E27FC236}">
                            <a16:creationId xmlns:a16="http://schemas.microsoft.com/office/drawing/2014/main" id="{0A345725-3821-4523-B19A-92DBB586DA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642" y="1320006"/>
                        <a:ext cx="8312150" cy="4217988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905C345E-0F6B-4B06-8A15-417A3AFD7C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823" y="407296"/>
            <a:ext cx="2457450" cy="204787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4">
            <a:extLst>
              <a:ext uri="{FF2B5EF4-FFF2-40B4-BE49-F238E27FC236}">
                <a16:creationId xmlns:a16="http://schemas.microsoft.com/office/drawing/2014/main" id="{AAF05D3E-41E5-404C-AE41-7EBB3D442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6994C42-C6D4-49C0-B042-BFBA9FA1517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  <p:graphicFrame>
        <p:nvGraphicFramePr>
          <p:cNvPr id="58371" name="Object 2">
            <a:extLst>
              <a:ext uri="{FF2B5EF4-FFF2-40B4-BE49-F238E27FC236}">
                <a16:creationId xmlns:a16="http://schemas.microsoft.com/office/drawing/2014/main" id="{0B1DF207-B599-42BF-A6E1-C5D6F3BDB891}"/>
              </a:ext>
            </a:extLst>
          </p:cNvPr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348597626"/>
              </p:ext>
            </p:extLst>
          </p:nvPr>
        </p:nvGraphicFramePr>
        <p:xfrm>
          <a:off x="3822080" y="454818"/>
          <a:ext cx="7273925" cy="594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258295" imgH="4298160" progId="Word.Document.8">
                  <p:embed/>
                </p:oleObj>
              </mc:Choice>
              <mc:Fallback>
                <p:oleObj name="Document" r:id="rId2" imgW="5258295" imgH="4298160" progId="Word.Document.8">
                  <p:embed/>
                  <p:pic>
                    <p:nvPicPr>
                      <p:cNvPr id="58371" name="Object 2">
                        <a:extLst>
                          <a:ext uri="{FF2B5EF4-FFF2-40B4-BE49-F238E27FC236}">
                            <a16:creationId xmlns:a16="http://schemas.microsoft.com/office/drawing/2014/main" id="{0B1DF207-B599-42BF-A6E1-C5D6F3BDB8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080" y="454818"/>
                        <a:ext cx="7273925" cy="5948363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451F3F14-3760-4508-8A73-65193A71EA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039" y="454818"/>
            <a:ext cx="2457450" cy="20478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id="{E9883CBB-EB29-479D-8C0E-1C8B989A7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DC18B9-E5B1-4D8D-83A3-A659AF94CAA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BA0F3E04-DDBA-42DE-A92B-D2CD74348B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dirty="0" err="1"/>
              <a:t>Persoalan</a:t>
            </a:r>
            <a:r>
              <a:rPr lang="en-US" altLang="en-US" sz="4000" b="1" dirty="0"/>
              <a:t> 3: </a:t>
            </a:r>
            <a:r>
              <a:rPr lang="en-US" altLang="en-US" sz="4000" b="1" dirty="0" err="1"/>
              <a:t>Penganggaran</a:t>
            </a:r>
            <a:r>
              <a:rPr lang="en-US" altLang="en-US" sz="4000" b="1" dirty="0"/>
              <a:t> Modal (</a:t>
            </a:r>
            <a:r>
              <a:rPr lang="en-US" altLang="en-US" sz="4000" b="1" i="1" dirty="0"/>
              <a:t>Capital Budgeting</a:t>
            </a:r>
            <a:r>
              <a:rPr lang="en-US" altLang="en-US" sz="4000" b="1" dirty="0"/>
              <a:t>)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E323D695-61A6-4A32-B36D-D5CFD92418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/>
              <a:t>Sebuah</a:t>
            </a:r>
            <a:r>
              <a:rPr lang="en-US" altLang="en-US" dirty="0"/>
              <a:t> </a:t>
            </a:r>
            <a:r>
              <a:rPr lang="en-US" altLang="en-US" dirty="0" err="1"/>
              <a:t>perusahaan</a:t>
            </a:r>
            <a:r>
              <a:rPr lang="en-US" altLang="en-US" dirty="0"/>
              <a:t> </a:t>
            </a:r>
            <a:r>
              <a:rPr lang="en-US" altLang="en-US" dirty="0" err="1"/>
              <a:t>berencana</a:t>
            </a:r>
            <a:r>
              <a:rPr lang="en-US" altLang="en-US" dirty="0"/>
              <a:t> </a:t>
            </a:r>
            <a:r>
              <a:rPr lang="en-US" altLang="en-US" dirty="0" err="1"/>
              <a:t>akan</a:t>
            </a:r>
            <a:r>
              <a:rPr lang="en-US" altLang="en-US" dirty="0"/>
              <a:t> </a:t>
            </a:r>
            <a:r>
              <a:rPr lang="en-US" altLang="en-US" dirty="0" err="1"/>
              <a:t>mengembangkan</a:t>
            </a:r>
            <a:r>
              <a:rPr lang="en-US" altLang="en-US" dirty="0"/>
              <a:t> </a:t>
            </a:r>
            <a:r>
              <a:rPr lang="en-US" altLang="en-US" dirty="0" err="1"/>
              <a:t>usaha</a:t>
            </a:r>
            <a:r>
              <a:rPr lang="en-US" altLang="en-US" dirty="0"/>
              <a:t> (</a:t>
            </a:r>
            <a:r>
              <a:rPr lang="en-US" altLang="en-US" dirty="0" err="1"/>
              <a:t>proyek</a:t>
            </a:r>
            <a:r>
              <a:rPr lang="en-US" altLang="en-US" dirty="0"/>
              <a:t>) </a:t>
            </a:r>
            <a:r>
              <a:rPr lang="en-US" altLang="en-US" dirty="0" err="1"/>
              <a:t>melalui</a:t>
            </a:r>
            <a:r>
              <a:rPr lang="en-US" altLang="en-US" dirty="0"/>
              <a:t> </a:t>
            </a:r>
            <a:r>
              <a:rPr lang="en-US" altLang="en-US" dirty="0" err="1"/>
              <a:t>ketiga</a:t>
            </a:r>
            <a:r>
              <a:rPr lang="en-US" altLang="en-US" dirty="0"/>
              <a:t> </a:t>
            </a:r>
            <a:r>
              <a:rPr lang="en-US" altLang="en-US" dirty="0" err="1"/>
              <a:t>buah</a:t>
            </a:r>
            <a:r>
              <a:rPr lang="en-US" altLang="en-US" dirty="0"/>
              <a:t> </a:t>
            </a:r>
            <a:r>
              <a:rPr lang="en-US" altLang="en-US" dirty="0" err="1"/>
              <a:t>pabrik</a:t>
            </a:r>
            <a:r>
              <a:rPr lang="en-US" altLang="en-US" dirty="0"/>
              <a:t> (</a:t>
            </a:r>
            <a:r>
              <a:rPr lang="en-US" altLang="en-US" i="1" dirty="0"/>
              <a:t>plant</a:t>
            </a:r>
            <a:r>
              <a:rPr lang="en-US" altLang="en-US" dirty="0"/>
              <a:t>) yang </a:t>
            </a:r>
            <a:r>
              <a:rPr lang="en-US" altLang="en-US" dirty="0" err="1"/>
              <a:t>dimilikinya</a:t>
            </a:r>
            <a:r>
              <a:rPr lang="en-US" altLang="en-US" dirty="0"/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pabrik</a:t>
            </a:r>
            <a:r>
              <a:rPr lang="en-US" altLang="en-US" dirty="0"/>
              <a:t> </a:t>
            </a:r>
            <a:r>
              <a:rPr lang="en-US" altLang="en-US" dirty="0" err="1"/>
              <a:t>diminta</a:t>
            </a:r>
            <a:r>
              <a:rPr lang="en-US" altLang="en-US" dirty="0"/>
              <a:t> </a:t>
            </a:r>
            <a:r>
              <a:rPr lang="en-US" altLang="en-US" dirty="0" err="1"/>
              <a:t>mengirimkan</a:t>
            </a:r>
            <a:r>
              <a:rPr lang="en-US" altLang="en-US" dirty="0"/>
              <a:t> proposal (</a:t>
            </a:r>
            <a:r>
              <a:rPr lang="en-US" altLang="en-US" dirty="0" err="1"/>
              <a:t>boleh</a:t>
            </a:r>
            <a:r>
              <a:rPr lang="en-US" altLang="en-US" dirty="0"/>
              <a:t> </a:t>
            </a:r>
            <a:r>
              <a:rPr lang="en-US" altLang="en-US" dirty="0" err="1"/>
              <a:t>lebih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satu</a:t>
            </a:r>
            <a:r>
              <a:rPr lang="en-US" altLang="en-US" dirty="0"/>
              <a:t>) </a:t>
            </a:r>
            <a:r>
              <a:rPr lang="en-US" altLang="en-US" dirty="0" err="1"/>
              <a:t>ke</a:t>
            </a:r>
            <a:r>
              <a:rPr lang="en-US" altLang="en-US" dirty="0"/>
              <a:t> </a:t>
            </a:r>
            <a:r>
              <a:rPr lang="en-US" altLang="en-US" dirty="0" err="1"/>
              <a:t>perusahaan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proyek</a:t>
            </a:r>
            <a:r>
              <a:rPr lang="en-US" altLang="en-US" dirty="0"/>
              <a:t> yang </a:t>
            </a:r>
            <a:r>
              <a:rPr lang="en-US" altLang="en-US" dirty="0" err="1"/>
              <a:t>akan</a:t>
            </a:r>
            <a:r>
              <a:rPr lang="en-US" altLang="en-US" dirty="0"/>
              <a:t> </a:t>
            </a:r>
            <a:r>
              <a:rPr lang="en-US" altLang="en-US" dirty="0" err="1"/>
              <a:t>dikembangkan</a:t>
            </a:r>
            <a:r>
              <a:rPr lang="en-US" altLang="en-US" dirty="0"/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 err="1"/>
              <a:t>Setiap</a:t>
            </a:r>
            <a:r>
              <a:rPr lang="en-US" altLang="en-US" dirty="0"/>
              <a:t> proposal </a:t>
            </a:r>
            <a:r>
              <a:rPr lang="en-US" altLang="en-US" dirty="0" err="1"/>
              <a:t>memuat</a:t>
            </a:r>
            <a:r>
              <a:rPr lang="en-US" altLang="en-US" dirty="0"/>
              <a:t> total </a:t>
            </a:r>
            <a:r>
              <a:rPr lang="en-US" altLang="en-US" dirty="0" err="1"/>
              <a:t>biaya</a:t>
            </a:r>
            <a:r>
              <a:rPr lang="en-US" altLang="en-US" dirty="0"/>
              <a:t> yang </a:t>
            </a:r>
            <a:r>
              <a:rPr lang="en-US" altLang="en-US" dirty="0" err="1"/>
              <a:t>dibutuhkan</a:t>
            </a:r>
            <a:r>
              <a:rPr lang="en-US" altLang="en-US" dirty="0"/>
              <a:t> (</a:t>
            </a:r>
            <a:r>
              <a:rPr lang="en-US" altLang="en-US" i="1" dirty="0"/>
              <a:t>c</a:t>
            </a:r>
            <a:r>
              <a:rPr lang="en-US" altLang="en-US" dirty="0"/>
              <a:t>) dan total </a:t>
            </a:r>
            <a:r>
              <a:rPr lang="en-US" altLang="en-US" dirty="0" err="1"/>
              <a:t>keuntungan</a:t>
            </a:r>
            <a:r>
              <a:rPr lang="en-US" altLang="en-US" dirty="0"/>
              <a:t> (</a:t>
            </a:r>
            <a:r>
              <a:rPr lang="en-US" altLang="en-US" i="1" dirty="0"/>
              <a:t>revenue</a:t>
            </a:r>
            <a:r>
              <a:rPr lang="en-US" altLang="en-US" dirty="0"/>
              <a:t>) yang </a:t>
            </a:r>
            <a:r>
              <a:rPr lang="en-US" altLang="en-US" dirty="0" err="1"/>
              <a:t>akan</a:t>
            </a:r>
            <a:r>
              <a:rPr lang="en-US" altLang="en-US" dirty="0"/>
              <a:t> </a:t>
            </a:r>
            <a:r>
              <a:rPr lang="en-US" altLang="en-US" dirty="0" err="1"/>
              <a:t>diperoleh</a:t>
            </a:r>
            <a:r>
              <a:rPr lang="en-US" altLang="en-US" dirty="0"/>
              <a:t> (</a:t>
            </a:r>
            <a:r>
              <a:rPr lang="en-US" altLang="en-US" i="1" dirty="0"/>
              <a:t>R</a:t>
            </a:r>
            <a:r>
              <a:rPr lang="en-US" altLang="en-US" dirty="0"/>
              <a:t>)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pengembangan</a:t>
            </a:r>
            <a:r>
              <a:rPr lang="en-US" altLang="en-US" dirty="0"/>
              <a:t> </a:t>
            </a:r>
            <a:r>
              <a:rPr lang="en-US" altLang="en-US" dirty="0" err="1"/>
              <a:t>usaha</a:t>
            </a:r>
            <a:r>
              <a:rPr lang="en-US" altLang="en-US" dirty="0"/>
              <a:t> </a:t>
            </a:r>
            <a:r>
              <a:rPr lang="en-US" altLang="en-US" dirty="0" err="1"/>
              <a:t>itu</a:t>
            </a:r>
            <a:r>
              <a:rPr lang="en-US" altLang="en-US" dirty="0"/>
              <a:t>. Perusahaan </a:t>
            </a:r>
            <a:r>
              <a:rPr lang="en-US" altLang="en-US" dirty="0" err="1"/>
              <a:t>menganggarkan</a:t>
            </a:r>
            <a:r>
              <a:rPr lang="en-US" altLang="en-US" dirty="0"/>
              <a:t> </a:t>
            </a:r>
            <a:r>
              <a:rPr lang="en-US" altLang="en-US" dirty="0" err="1"/>
              <a:t>Rp</a:t>
            </a:r>
            <a:r>
              <a:rPr lang="en-US" altLang="en-US" dirty="0"/>
              <a:t> 5 </a:t>
            </a:r>
            <a:r>
              <a:rPr lang="en-US" altLang="en-US" dirty="0" err="1"/>
              <a:t>milyar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alokasi</a:t>
            </a:r>
            <a:r>
              <a:rPr lang="en-US" altLang="en-US" dirty="0"/>
              <a:t> dana </a:t>
            </a:r>
            <a:r>
              <a:rPr lang="en-US" altLang="en-US" dirty="0" err="1"/>
              <a:t>bagi</a:t>
            </a:r>
            <a:r>
              <a:rPr lang="en-US" altLang="en-US" dirty="0"/>
              <a:t> </a:t>
            </a:r>
            <a:r>
              <a:rPr lang="en-US" altLang="en-US" dirty="0" err="1"/>
              <a:t>ketiga</a:t>
            </a:r>
            <a:r>
              <a:rPr lang="en-US" altLang="en-US" dirty="0"/>
              <a:t> </a:t>
            </a:r>
            <a:r>
              <a:rPr lang="en-US" altLang="en-US" dirty="0" err="1"/>
              <a:t>pabriknya</a:t>
            </a:r>
            <a:r>
              <a:rPr lang="en-US" altLang="en-US" dirty="0"/>
              <a:t> </a:t>
            </a:r>
            <a:r>
              <a:rPr lang="en-US" altLang="en-US" dirty="0" err="1"/>
              <a:t>itu</a:t>
            </a:r>
            <a:r>
              <a:rPr lang="en-US" altLang="en-US" dirty="0"/>
              <a:t>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4">
            <a:extLst>
              <a:ext uri="{FF2B5EF4-FFF2-40B4-BE49-F238E27FC236}">
                <a16:creationId xmlns:a16="http://schemas.microsoft.com/office/drawing/2014/main" id="{65C8F801-3E2D-4C62-BA53-A46222529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55E2CE-FD46-4B6B-9C4B-B994D50E531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/>
          </a:p>
        </p:txBody>
      </p:sp>
      <p:graphicFrame>
        <p:nvGraphicFramePr>
          <p:cNvPr id="59395" name="Object 2">
            <a:extLst>
              <a:ext uri="{FF2B5EF4-FFF2-40B4-BE49-F238E27FC236}">
                <a16:creationId xmlns:a16="http://schemas.microsoft.com/office/drawing/2014/main" id="{08BE3C03-7913-47DF-9A88-BE2ABD728C51}"/>
              </a:ext>
            </a:extLst>
          </p:cNvPr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488687091"/>
              </p:ext>
            </p:extLst>
          </p:nvPr>
        </p:nvGraphicFramePr>
        <p:xfrm>
          <a:off x="3244642" y="1446833"/>
          <a:ext cx="8620335" cy="42616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258295" imgH="2625575" progId="Word.Document.8">
                  <p:embed/>
                </p:oleObj>
              </mc:Choice>
              <mc:Fallback>
                <p:oleObj name="Document" r:id="rId2" imgW="5258295" imgH="2625575" progId="Word.Document.8">
                  <p:embed/>
                  <p:pic>
                    <p:nvPicPr>
                      <p:cNvPr id="59395" name="Object 2">
                        <a:extLst>
                          <a:ext uri="{FF2B5EF4-FFF2-40B4-BE49-F238E27FC236}">
                            <a16:creationId xmlns:a16="http://schemas.microsoft.com/office/drawing/2014/main" id="{08BE3C03-7913-47DF-9A88-BE2ABD728C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642" y="1446833"/>
                        <a:ext cx="8620335" cy="4261678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489D683C-F754-43D5-99E8-3652C7858C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510" y="606080"/>
            <a:ext cx="2457450" cy="204787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5">
            <a:extLst>
              <a:ext uri="{FF2B5EF4-FFF2-40B4-BE49-F238E27FC236}">
                <a16:creationId xmlns:a16="http://schemas.microsoft.com/office/drawing/2014/main" id="{39A2A3F5-1DC7-47DD-A8FD-F4ED2E582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4262A2F-CB68-4F98-831D-A5F324E1388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A6EE85EA-D58D-4159-90BF-889702F2D0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035" y="549276"/>
            <a:ext cx="10485782" cy="6040367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altLang="en-US" b="1" dirty="0" err="1"/>
              <a:t>Menentukan</a:t>
            </a:r>
            <a:r>
              <a:rPr lang="en-US" altLang="en-US" b="1" dirty="0"/>
              <a:t> </a:t>
            </a:r>
            <a:r>
              <a:rPr lang="en-US" altLang="en-US" b="1" dirty="0" err="1"/>
              <a:t>lintasan</a:t>
            </a:r>
            <a:r>
              <a:rPr lang="en-US" altLang="en-US" b="1" dirty="0"/>
              <a:t> yang </a:t>
            </a:r>
            <a:r>
              <a:rPr lang="en-US" altLang="en-US" b="1" dirty="0" err="1"/>
              <a:t>dilalui</a:t>
            </a:r>
            <a:endParaRPr lang="en-US" altLang="en-US" b="1" dirty="0"/>
          </a:p>
          <a:p>
            <a:pPr eaLnBrk="1" hangingPunct="1"/>
            <a:r>
              <a:rPr lang="en-US" altLang="en-US" dirty="0" err="1"/>
              <a:t>Tinjau</a:t>
            </a:r>
            <a:r>
              <a:rPr lang="en-US" altLang="en-US" dirty="0"/>
              <a:t> pada </a:t>
            </a:r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i="1" dirty="0"/>
              <a:t>f</a:t>
            </a:r>
            <a:r>
              <a:rPr lang="en-US" altLang="en-US" dirty="0"/>
              <a:t>(</a:t>
            </a:r>
            <a:r>
              <a:rPr lang="en-US" altLang="en-US" i="1" dirty="0" err="1"/>
              <a:t>i</a:t>
            </a:r>
            <a:r>
              <a:rPr lang="en-US" altLang="en-US" dirty="0"/>
              <a:t>, </a:t>
            </a:r>
            <a:r>
              <a:rPr lang="en-US" altLang="en-US" i="1" dirty="0"/>
              <a:t>S</a:t>
            </a:r>
            <a:r>
              <a:rPr lang="en-US" altLang="en-US" dirty="0"/>
              <a:t>)  </a:t>
            </a:r>
            <a:r>
              <a:rPr lang="en-US" altLang="en-US" dirty="0" err="1"/>
              <a:t>nilai</a:t>
            </a:r>
            <a:r>
              <a:rPr lang="en-US" altLang="en-US" dirty="0"/>
              <a:t> </a:t>
            </a:r>
            <a:r>
              <a:rPr lang="en-US" altLang="en-US" i="1" dirty="0"/>
              <a:t>j</a:t>
            </a:r>
            <a:r>
              <a:rPr lang="en-US" altLang="en-US" dirty="0"/>
              <a:t> yang </a:t>
            </a:r>
            <a:r>
              <a:rPr lang="en-US" altLang="en-US" dirty="0" err="1"/>
              <a:t>meminimumkan</a:t>
            </a:r>
            <a:r>
              <a:rPr lang="en-US" altLang="en-US" dirty="0"/>
              <a:t> </a:t>
            </a:r>
            <a:r>
              <a:rPr lang="en-US" altLang="en-US" dirty="0" err="1"/>
              <a:t>persamaan</a:t>
            </a:r>
            <a:r>
              <a:rPr lang="en-US" altLang="en-US" dirty="0"/>
              <a:t> (2)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Misalkan</a:t>
            </a:r>
            <a:r>
              <a:rPr lang="en-US" altLang="en-US" dirty="0"/>
              <a:t> </a:t>
            </a:r>
            <a:r>
              <a:rPr lang="en-US" altLang="en-US" i="1" dirty="0"/>
              <a:t>J</a:t>
            </a:r>
            <a:r>
              <a:rPr lang="en-US" altLang="en-US" dirty="0"/>
              <a:t>(</a:t>
            </a:r>
            <a:r>
              <a:rPr lang="en-US" altLang="en-US" i="1" dirty="0" err="1"/>
              <a:t>i</a:t>
            </a:r>
            <a:r>
              <a:rPr lang="en-US" altLang="en-US" dirty="0"/>
              <a:t>, </a:t>
            </a:r>
            <a:r>
              <a:rPr lang="en-US" altLang="en-US" i="1" dirty="0"/>
              <a:t>S</a:t>
            </a:r>
            <a:r>
              <a:rPr lang="en-US" altLang="en-US" dirty="0"/>
              <a:t>)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nilai</a:t>
            </a:r>
            <a:r>
              <a:rPr lang="en-US" altLang="en-US" dirty="0"/>
              <a:t> yang </a:t>
            </a:r>
            <a:r>
              <a:rPr lang="en-US" altLang="en-US" dirty="0" err="1"/>
              <a:t>dimaksudkan</a:t>
            </a:r>
            <a:r>
              <a:rPr lang="en-US" altLang="en-US" dirty="0"/>
              <a:t> </a:t>
            </a:r>
            <a:r>
              <a:rPr lang="en-US" altLang="en-US" dirty="0" err="1"/>
              <a:t>tersebut</a:t>
            </a:r>
            <a:r>
              <a:rPr lang="en-US" altLang="en-US" dirty="0"/>
              <a:t>. </a:t>
            </a:r>
            <a:r>
              <a:rPr lang="en-US" altLang="en-US" dirty="0" err="1"/>
              <a:t>Maka</a:t>
            </a:r>
            <a:r>
              <a:rPr lang="en-US" altLang="en-US" dirty="0"/>
              <a:t>, </a:t>
            </a:r>
            <a:r>
              <a:rPr lang="en-US" altLang="en-US" i="1" dirty="0"/>
              <a:t>J</a:t>
            </a:r>
            <a:r>
              <a:rPr lang="en-US" altLang="en-US" dirty="0"/>
              <a:t>(1, {2, 3, 4}) = 2. </a:t>
            </a:r>
            <a:r>
              <a:rPr lang="en-US" altLang="en-US" dirty="0" err="1"/>
              <a:t>Jadi</a:t>
            </a:r>
            <a:r>
              <a:rPr lang="en-US" altLang="en-US" dirty="0"/>
              <a:t>, tur </a:t>
            </a:r>
            <a:r>
              <a:rPr lang="en-US" altLang="en-US" dirty="0" err="1"/>
              <a:t>mulai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simpul</a:t>
            </a:r>
            <a:r>
              <a:rPr lang="en-US" altLang="en-US" dirty="0"/>
              <a:t> 1 </a:t>
            </a:r>
            <a:r>
              <a:rPr lang="en-US" altLang="en-US" dirty="0" err="1"/>
              <a:t>selanjutnya</a:t>
            </a:r>
            <a:r>
              <a:rPr lang="en-US" altLang="en-US" dirty="0"/>
              <a:t> </a:t>
            </a:r>
            <a:r>
              <a:rPr lang="en-US" altLang="en-US" dirty="0" err="1"/>
              <a:t>ke</a:t>
            </a:r>
            <a:r>
              <a:rPr lang="en-US" altLang="en-US" dirty="0"/>
              <a:t> </a:t>
            </a:r>
            <a:r>
              <a:rPr lang="en-US" altLang="en-US" dirty="0" err="1"/>
              <a:t>simpul</a:t>
            </a:r>
            <a:r>
              <a:rPr lang="en-US" altLang="en-US" dirty="0"/>
              <a:t> 2. </a:t>
            </a:r>
          </a:p>
          <a:p>
            <a:pPr>
              <a:spcBef>
                <a:spcPts val="1200"/>
              </a:spcBef>
            </a:pPr>
            <a:endParaRPr lang="en-US" altLang="en-US" dirty="0"/>
          </a:p>
          <a:p>
            <a:pPr>
              <a:spcBef>
                <a:spcPts val="1200"/>
              </a:spcBef>
            </a:pPr>
            <a:r>
              <a:rPr lang="en-US" altLang="en-US" dirty="0" err="1"/>
              <a:t>Simpul</a:t>
            </a:r>
            <a:r>
              <a:rPr lang="en-US" altLang="en-US" dirty="0"/>
              <a:t> </a:t>
            </a:r>
            <a:r>
              <a:rPr lang="en-US" altLang="en-US" dirty="0" err="1"/>
              <a:t>berikutnya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diperoleh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i="1" dirty="0"/>
              <a:t>f</a:t>
            </a:r>
            <a:r>
              <a:rPr lang="en-US" altLang="en-US" dirty="0"/>
              <a:t>(2, {3, 4}), yang mana </a:t>
            </a:r>
            <a:r>
              <a:rPr lang="en-US" altLang="en-US" i="1" dirty="0"/>
              <a:t>J</a:t>
            </a:r>
            <a:r>
              <a:rPr lang="en-US" altLang="en-US" dirty="0"/>
              <a:t>(2, {3, 4}) = 4. </a:t>
            </a:r>
            <a:r>
              <a:rPr lang="en-US" altLang="en-US" dirty="0" err="1"/>
              <a:t>Jadi</a:t>
            </a:r>
            <a:r>
              <a:rPr lang="en-US" altLang="en-US" dirty="0"/>
              <a:t>, </a:t>
            </a:r>
            <a:r>
              <a:rPr lang="en-US" altLang="en-US" dirty="0" err="1"/>
              <a:t>simpul</a:t>
            </a:r>
            <a:r>
              <a:rPr lang="en-US" altLang="en-US" dirty="0"/>
              <a:t> </a:t>
            </a:r>
            <a:r>
              <a:rPr lang="en-US" altLang="en-US" dirty="0" err="1"/>
              <a:t>berikutnya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simpul</a:t>
            </a:r>
            <a:r>
              <a:rPr lang="en-US" altLang="en-US" dirty="0"/>
              <a:t> 4. 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Simpul</a:t>
            </a:r>
            <a:r>
              <a:rPr lang="en-US" altLang="en-US" dirty="0"/>
              <a:t> </a:t>
            </a:r>
            <a:r>
              <a:rPr lang="en-US" altLang="en-US" dirty="0" err="1"/>
              <a:t>terakhir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diperoleh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i="1" dirty="0"/>
              <a:t>f</a:t>
            </a:r>
            <a:r>
              <a:rPr lang="en-US" altLang="en-US" dirty="0"/>
              <a:t>(4, {3}), yang mana </a:t>
            </a:r>
            <a:r>
              <a:rPr lang="en-US" altLang="en-US" i="1" dirty="0"/>
              <a:t>J</a:t>
            </a:r>
            <a:r>
              <a:rPr lang="en-US" altLang="en-US" dirty="0"/>
              <a:t>(4, {3}) = 3.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 </a:t>
            </a:r>
            <a:r>
              <a:rPr lang="en-US" altLang="en-US" dirty="0" err="1"/>
              <a:t>Jadi</a:t>
            </a:r>
            <a:r>
              <a:rPr lang="en-US" altLang="en-US" dirty="0"/>
              <a:t>, tur yang optimal </a:t>
            </a:r>
            <a:r>
              <a:rPr lang="en-US" altLang="en-US" dirty="0" err="1"/>
              <a:t>adalah</a:t>
            </a:r>
            <a:r>
              <a:rPr lang="en-US" altLang="en-US" dirty="0"/>
              <a:t> 1, 2, 4, 3, 1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bobot</a:t>
            </a:r>
            <a:r>
              <a:rPr lang="en-US" altLang="en-US" dirty="0"/>
              <a:t> = 35.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21216-201B-B846-C2B0-EF9784D01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748" y="0"/>
            <a:ext cx="10515600" cy="812746"/>
          </a:xfrm>
        </p:spPr>
        <p:txBody>
          <a:bodyPr/>
          <a:lstStyle/>
          <a:p>
            <a:r>
              <a:rPr lang="en-US" dirty="0"/>
              <a:t>Latihan Soal (UAS 2023)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CC960-57FE-4271-A6BF-9EDA1671E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234" y="756000"/>
            <a:ext cx="11353800" cy="57644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modifikasi</a:t>
            </a:r>
            <a:r>
              <a:rPr lang="en-US" sz="2400" dirty="0"/>
              <a:t>/repairing </a:t>
            </a:r>
            <a:r>
              <a:rPr lang="en-US" sz="2400" dirty="0" err="1"/>
              <a:t>mobil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modifikasi</a:t>
            </a:r>
            <a:r>
              <a:rPr lang="en-US" sz="2400" dirty="0"/>
              <a:t>/</a:t>
            </a:r>
            <a:r>
              <a:rPr lang="en-US" sz="2400" i="1" dirty="0"/>
              <a:t>repairing</a:t>
            </a:r>
            <a:r>
              <a:rPr lang="en-US" sz="2400" dirty="0"/>
              <a:t> </a:t>
            </a:r>
            <a:r>
              <a:rPr lang="en-US" sz="2400" dirty="0" err="1"/>
              <a:t>mobil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4 </a:t>
            </a:r>
            <a:r>
              <a:rPr lang="en-US" sz="2400" dirty="0" err="1"/>
              <a:t>tahapan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 (1)</a:t>
            </a:r>
            <a:r>
              <a:rPr lang="en-US" sz="2400" i="1" dirty="0"/>
              <a:t>Towing</a:t>
            </a:r>
            <a:r>
              <a:rPr lang="en-US" sz="2400" dirty="0"/>
              <a:t>, (2)</a:t>
            </a:r>
            <a:r>
              <a:rPr lang="en-US" sz="2400" i="1" dirty="0"/>
              <a:t>Inspection and Diagnostic</a:t>
            </a:r>
            <a:r>
              <a:rPr lang="en-US" sz="2400" dirty="0"/>
              <a:t>, (3)</a:t>
            </a:r>
            <a:r>
              <a:rPr lang="en-US" sz="2400" i="1" dirty="0"/>
              <a:t>Disassembling and Repair</a:t>
            </a:r>
            <a:r>
              <a:rPr lang="en-US" sz="2400" dirty="0"/>
              <a:t>, dan (4)</a:t>
            </a:r>
            <a:r>
              <a:rPr lang="en-US" sz="2400" i="1" dirty="0"/>
              <a:t>Reassembling and Testing</a:t>
            </a:r>
            <a:r>
              <a:rPr lang="en-US" sz="2400" dirty="0"/>
              <a:t>.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tahapan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,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mempunyai</a:t>
            </a:r>
            <a:r>
              <a:rPr lang="en-US" sz="2400" dirty="0"/>
              <a:t> 4 </a:t>
            </a:r>
            <a:r>
              <a:rPr lang="en-US" sz="2400" i="1" dirty="0"/>
              <a:t>station</a:t>
            </a:r>
            <a:r>
              <a:rPr lang="en-US" sz="2400" dirty="0"/>
              <a:t> yang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jarak</a:t>
            </a:r>
            <a:r>
              <a:rPr lang="en-US" sz="2400" dirty="0"/>
              <a:t> dan unit </a:t>
            </a:r>
            <a:r>
              <a:rPr lang="en-US" sz="2400" i="1" dirty="0"/>
              <a:t>cost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modifikasi</a:t>
            </a:r>
            <a:r>
              <a:rPr lang="en-US" sz="2400" dirty="0"/>
              <a:t>/</a:t>
            </a:r>
            <a:r>
              <a:rPr lang="en-US" sz="2400" i="1" dirty="0"/>
              <a:t>repairing</a:t>
            </a:r>
            <a:r>
              <a:rPr lang="en-US" sz="2400" dirty="0"/>
              <a:t> </a:t>
            </a:r>
            <a:r>
              <a:rPr lang="en-US" sz="2400" dirty="0" err="1"/>
              <a:t>mobil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. </a:t>
            </a:r>
            <a:r>
              <a:rPr lang="en-US" sz="2400" dirty="0" err="1"/>
              <a:t>Biaya</a:t>
            </a:r>
            <a:r>
              <a:rPr lang="en-US" sz="2400" dirty="0"/>
              <a:t> per unit </a:t>
            </a:r>
            <a:r>
              <a:rPr lang="en-US" sz="2400" dirty="0" err="1"/>
              <a:t>mobil</a:t>
            </a:r>
            <a:r>
              <a:rPr lang="en-US" sz="2400" dirty="0"/>
              <a:t> yang </a:t>
            </a:r>
            <a:r>
              <a:rPr lang="en-US" sz="2400" dirty="0" err="1"/>
              <a:t>diperbaiki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i="1" dirty="0"/>
              <a:t>station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 </a:t>
            </a:r>
            <a:r>
              <a:rPr lang="en-US" sz="2400" i="1" dirty="0"/>
              <a:t>station</a:t>
            </a:r>
            <a:r>
              <a:rPr lang="en-US" sz="2400" dirty="0"/>
              <a:t> lain  </a:t>
            </a:r>
            <a:r>
              <a:rPr lang="en-US" sz="2400" dirty="0" err="1"/>
              <a:t>seperti</a:t>
            </a:r>
            <a:r>
              <a:rPr lang="en-US" sz="2400" dirty="0"/>
              <a:t> di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EAB53E-28C8-C91D-F62D-5EB0D75D1EF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067" y="2961299"/>
            <a:ext cx="5958372" cy="129023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BF99D62-B59A-FD8B-CB18-703D06A6B3C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00" y="4259088"/>
            <a:ext cx="5912882" cy="226431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2A7EF8D-116D-F390-6703-54D11605FEE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949" y="2823187"/>
            <a:ext cx="5561252" cy="215177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10A82C1-4720-9619-E68B-454F992E570C}"/>
              </a:ext>
            </a:extLst>
          </p:cNvPr>
          <p:cNvSpPr txBox="1"/>
          <p:nvPr/>
        </p:nvSpPr>
        <p:spPr>
          <a:xfrm>
            <a:off x="6320782" y="4943174"/>
            <a:ext cx="587121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Tentukanlah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penjadwalan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yang paling optimal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beserta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pada masing-masing station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serta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total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harus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dikeluarkan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menggunakan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i="1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Dynamic Programming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 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9758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5FF03-5F3C-4059-9512-C765DD701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3261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Jawaban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C9580-0E6A-6599-70CE-93F9F4580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8386"/>
            <a:ext cx="10515600" cy="5138577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pendekatan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pemrograman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dinamis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mundur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maka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harus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di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mulai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pada stage-1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hasilnya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seperti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pada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Tabel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di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bawah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ini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50025E-413B-4EF6-1E1B-1CD2057084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1999078"/>
            <a:ext cx="8060375" cy="2975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5767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E56A169-ABE4-F755-49A6-AA399527FEE6}"/>
              </a:ext>
            </a:extLst>
          </p:cNvPr>
          <p:cNvSpPr txBox="1"/>
          <p:nvPr/>
        </p:nvSpPr>
        <p:spPr>
          <a:xfrm>
            <a:off x="476573" y="257727"/>
            <a:ext cx="10821691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Kemudian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dilanjutkan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pada stage-2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hasilnya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seperti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pada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Tabel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di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bawah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ini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:</a:t>
            </a:r>
            <a:endParaRPr lang="en-US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082D86-620E-AD4E-0CA7-ED4EB2B32F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105" y="1188122"/>
            <a:ext cx="8330343" cy="4481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1375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0A3EC13-3F33-D464-DC6C-C88ED85DAF99}"/>
              </a:ext>
            </a:extLst>
          </p:cNvPr>
          <p:cNvSpPr txBox="1"/>
          <p:nvPr/>
        </p:nvSpPr>
        <p:spPr>
          <a:xfrm>
            <a:off x="523067" y="273225"/>
            <a:ext cx="10728701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Kemudian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dilanjutkan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pada stage-3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hasilnya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seperti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pada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Tabel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di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bawah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ini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: </a:t>
            </a:r>
            <a:endParaRPr lang="en-US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69130D-B73B-3DAF-14E1-309A15455D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067" y="926105"/>
            <a:ext cx="8698425" cy="213960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50015F6-02A1-E454-3D80-A16483EEA38B}"/>
              </a:ext>
            </a:extLst>
          </p:cNvPr>
          <p:cNvSpPr txBox="1"/>
          <p:nvPr/>
        </p:nvSpPr>
        <p:spPr>
          <a:xfrm>
            <a:off x="523067" y="3093744"/>
            <a:ext cx="1097538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ID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stage-3 → stage-2 → stage-1. </a:t>
            </a:r>
            <a:endParaRPr lang="en-US" sz="2400" dirty="0">
              <a:solidFill>
                <a:srgbClr val="FF0000"/>
              </a:solidFill>
              <a:effectLst/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ID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Dari </a:t>
            </a:r>
            <a:r>
              <a:rPr lang="en-ID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Towing </a:t>
            </a:r>
            <a:r>
              <a:rPr lang="en-ID" sz="24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ke</a:t>
            </a:r>
            <a:r>
              <a:rPr lang="en-ID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 R&amp;T Station </a:t>
            </a:r>
            <a:r>
              <a:rPr lang="en-ID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melalui</a:t>
            </a:r>
            <a:r>
              <a:rPr lang="en-ID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 mesin-1, </a:t>
            </a:r>
            <a:r>
              <a:rPr lang="en-ID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dengan</a:t>
            </a:r>
            <a:r>
              <a:rPr lang="en-ID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 </a:t>
            </a:r>
            <a:r>
              <a:rPr lang="en-ID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biaya</a:t>
            </a:r>
            <a:r>
              <a:rPr lang="en-ID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 = 35. Dari </a:t>
            </a:r>
            <a:r>
              <a:rPr lang="en-ID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R&amp;T Station </a:t>
            </a:r>
            <a:r>
              <a:rPr lang="en-ID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di mesin-1 </a:t>
            </a:r>
            <a:r>
              <a:rPr lang="en-ID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ke</a:t>
            </a:r>
            <a:r>
              <a:rPr lang="en-ID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 </a:t>
            </a:r>
            <a:r>
              <a:rPr lang="en-ID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D&amp;R Station </a:t>
            </a:r>
            <a:r>
              <a:rPr lang="en-ID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melalui</a:t>
            </a:r>
            <a:r>
              <a:rPr lang="en-ID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 mesin-3 </a:t>
            </a:r>
            <a:r>
              <a:rPr lang="en-ID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dengan</a:t>
            </a:r>
            <a:r>
              <a:rPr lang="en-ID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 </a:t>
            </a:r>
            <a:r>
              <a:rPr lang="en-ID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biaya</a:t>
            </a:r>
            <a:r>
              <a:rPr lang="en-ID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 = 85. Dari </a:t>
            </a:r>
            <a:r>
              <a:rPr lang="en-ID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D&amp;R Station </a:t>
            </a:r>
            <a:r>
              <a:rPr lang="en-ID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di mesin-3 </a:t>
            </a:r>
            <a:r>
              <a:rPr lang="en-ID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ke</a:t>
            </a:r>
            <a:r>
              <a:rPr lang="en-ID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 </a:t>
            </a:r>
            <a:r>
              <a:rPr lang="en-ID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I&amp;D Station </a:t>
            </a:r>
            <a:r>
              <a:rPr lang="en-ID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melalui</a:t>
            </a:r>
            <a:r>
              <a:rPr lang="en-ID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 mesin-2 </a:t>
            </a:r>
            <a:r>
              <a:rPr lang="en-ID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dengan</a:t>
            </a:r>
            <a:r>
              <a:rPr lang="en-ID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 </a:t>
            </a:r>
            <a:r>
              <a:rPr lang="en-ID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biaya</a:t>
            </a:r>
            <a:r>
              <a:rPr lang="en-ID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 = 70. Total </a:t>
            </a:r>
            <a:r>
              <a:rPr lang="en-ID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biaya</a:t>
            </a:r>
            <a:r>
              <a:rPr lang="en-ID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 = 35 + 85 + 70 = 190. </a:t>
            </a:r>
            <a:endParaRPr lang="en-US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mbria" panose="0204050305040603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7BA9E3-E7F9-09FF-FF61-E8D4CB31F712}"/>
              </a:ext>
            </a:extLst>
          </p:cNvPr>
          <p:cNvSpPr txBox="1"/>
          <p:nvPr/>
        </p:nvSpPr>
        <p:spPr>
          <a:xfrm>
            <a:off x="523067" y="4906727"/>
            <a:ext cx="6900621" cy="914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Jadwal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optimal 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seperti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pada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Tabel</a:t>
            </a:r>
            <a:endParaRPr lang="en-US" sz="2400" dirty="0">
              <a:effectLst/>
              <a:latin typeface="Calibri" panose="020F0502020204030204" pitchFamily="34" charset="0"/>
              <a:ea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di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samping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ini</a:t>
            </a:r>
            <a:r>
              <a:rPr lang="en-US" sz="24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:</a:t>
            </a:r>
            <a:endParaRPr lang="en-US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232DFC7-7539-912C-8EE3-248342FB16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713" y="4790079"/>
            <a:ext cx="6443738" cy="1835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1223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D3DF0-8B92-4EC0-9F3E-DEE20EC0A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SELAMAT BELAJAR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8626B7-E9EA-4E29-ABEF-460CB96D12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767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>
            <a:extLst>
              <a:ext uri="{FF2B5EF4-FFF2-40B4-BE49-F238E27FC236}">
                <a16:creationId xmlns:a16="http://schemas.microsoft.com/office/drawing/2014/main" id="{573B9E2A-EBF0-401D-AC5E-AE611DD84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4BA9263-CECE-4F22-A554-4E2F1C4A0846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5A684D52-578C-4296-BA21-4ACCC7F1E5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473903"/>
            <a:ext cx="10515600" cy="6247571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Tabel</a:t>
            </a:r>
            <a:r>
              <a:rPr lang="en-US" altLang="en-US" dirty="0"/>
              <a:t> </a:t>
            </a:r>
            <a:r>
              <a:rPr lang="en-US" altLang="en-US" dirty="0" err="1"/>
              <a:t>berikut</a:t>
            </a:r>
            <a:r>
              <a:rPr lang="en-US" altLang="en-US" dirty="0"/>
              <a:t> </a:t>
            </a:r>
            <a:r>
              <a:rPr lang="en-US" altLang="en-US" dirty="0" err="1"/>
              <a:t>meringkaskan</a:t>
            </a:r>
            <a:r>
              <a:rPr lang="en-US" altLang="en-US" dirty="0"/>
              <a:t> </a:t>
            </a:r>
            <a:r>
              <a:rPr lang="en-US" altLang="en-US" dirty="0" err="1"/>
              <a:t>nilai</a:t>
            </a:r>
            <a:r>
              <a:rPr lang="en-US" altLang="en-US" dirty="0"/>
              <a:t> </a:t>
            </a:r>
            <a:r>
              <a:rPr lang="en-US" altLang="en-US" i="1" dirty="0"/>
              <a:t>c</a:t>
            </a:r>
            <a:r>
              <a:rPr lang="en-US" altLang="en-US" dirty="0"/>
              <a:t> dan </a:t>
            </a:r>
            <a:r>
              <a:rPr lang="en-US" altLang="en-US" i="1" dirty="0"/>
              <a:t>R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masing-masing</a:t>
            </a:r>
            <a:r>
              <a:rPr lang="en-US" altLang="en-US" dirty="0"/>
              <a:t> proposal </a:t>
            </a:r>
            <a:r>
              <a:rPr lang="en-US" altLang="en-US" dirty="0" err="1"/>
              <a:t>proyek</a:t>
            </a:r>
            <a:r>
              <a:rPr lang="en-US" altLang="en-US" dirty="0"/>
              <a:t>. 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Proposal </a:t>
            </a:r>
            <a:r>
              <a:rPr lang="en-US" altLang="en-US" dirty="0" err="1"/>
              <a:t>proyek</a:t>
            </a:r>
            <a:r>
              <a:rPr lang="en-US" altLang="en-US" dirty="0"/>
              <a:t> </a:t>
            </a:r>
            <a:r>
              <a:rPr lang="en-US" altLang="en-US" dirty="0" err="1"/>
              <a:t>bernilai-nol</a:t>
            </a:r>
            <a:r>
              <a:rPr lang="en-US" altLang="en-US" dirty="0"/>
              <a:t> </a:t>
            </a:r>
            <a:r>
              <a:rPr lang="en-US" altLang="en-US" dirty="0" err="1"/>
              <a:t>sengaja</a:t>
            </a:r>
            <a:r>
              <a:rPr lang="en-US" altLang="en-US" dirty="0"/>
              <a:t> </a:t>
            </a:r>
            <a:r>
              <a:rPr lang="en-US" altLang="en-US" dirty="0" err="1"/>
              <a:t>dicantumkan</a:t>
            </a:r>
            <a:r>
              <a:rPr lang="en-US" altLang="en-US" dirty="0"/>
              <a:t> yang </a:t>
            </a:r>
            <a:r>
              <a:rPr lang="en-US" altLang="en-US" dirty="0" err="1"/>
              <a:t>berarti</a:t>
            </a:r>
            <a:r>
              <a:rPr lang="en-US" altLang="en-US" dirty="0"/>
              <a:t>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ada</a:t>
            </a:r>
            <a:r>
              <a:rPr lang="en-US" altLang="en-US" dirty="0"/>
              <a:t> </a:t>
            </a:r>
            <a:r>
              <a:rPr lang="en-US" altLang="en-US" dirty="0" err="1"/>
              <a:t>alokasi</a:t>
            </a:r>
            <a:r>
              <a:rPr lang="en-US" altLang="en-US" dirty="0"/>
              <a:t> dana yang </a:t>
            </a:r>
            <a:r>
              <a:rPr lang="en-US" altLang="en-US" dirty="0" err="1"/>
              <a:t>diberikan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pabrik</a:t>
            </a:r>
            <a:r>
              <a:rPr lang="en-US" altLang="en-US" dirty="0"/>
              <a:t>. </a:t>
            </a:r>
          </a:p>
          <a:p>
            <a:pPr eaLnBrk="1" hangingPunct="1"/>
            <a:r>
              <a:rPr lang="en-US" altLang="en-US" dirty="0" err="1"/>
              <a:t>Tujuan</a:t>
            </a:r>
            <a:r>
              <a:rPr lang="en-US" altLang="en-US" dirty="0"/>
              <a:t> Perusahaan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memperoleh</a:t>
            </a:r>
            <a:r>
              <a:rPr lang="en-US" altLang="en-US" dirty="0"/>
              <a:t> </a:t>
            </a:r>
            <a:r>
              <a:rPr lang="en-US" altLang="en-US" dirty="0" err="1"/>
              <a:t>keuntungan</a:t>
            </a:r>
            <a:r>
              <a:rPr lang="en-US" altLang="en-US" dirty="0"/>
              <a:t> yang </a:t>
            </a:r>
            <a:r>
              <a:rPr lang="en-US" altLang="en-US" dirty="0" err="1"/>
              <a:t>maksimum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pengalokasian</a:t>
            </a:r>
            <a:r>
              <a:rPr lang="en-US" altLang="en-US" dirty="0"/>
              <a:t> dana </a:t>
            </a:r>
            <a:r>
              <a:rPr lang="en-US" altLang="en-US" dirty="0" err="1"/>
              <a:t>sebesar</a:t>
            </a:r>
            <a:r>
              <a:rPr lang="en-US" altLang="en-US" dirty="0"/>
              <a:t> </a:t>
            </a:r>
            <a:r>
              <a:rPr lang="en-US" altLang="en-US" dirty="0" err="1"/>
              <a:t>Rp</a:t>
            </a:r>
            <a:r>
              <a:rPr lang="en-US" altLang="en-US" dirty="0"/>
              <a:t> 5 </a:t>
            </a:r>
            <a:r>
              <a:rPr lang="en-US" altLang="en-US" dirty="0" err="1"/>
              <a:t>milyar</a:t>
            </a:r>
            <a:r>
              <a:rPr lang="en-US" altLang="en-US" dirty="0"/>
              <a:t> </a:t>
            </a:r>
            <a:r>
              <a:rPr lang="en-US" altLang="en-US" dirty="0" err="1"/>
              <a:t>tersebut</a:t>
            </a:r>
            <a:r>
              <a:rPr lang="en-US" altLang="en-US" dirty="0"/>
              <a:t>. </a:t>
            </a:r>
          </a:p>
          <a:p>
            <a:pPr eaLnBrk="1" hangingPunct="1"/>
            <a:r>
              <a:rPr lang="en-US" altLang="en-US" dirty="0" err="1"/>
              <a:t>Selesaikan</a:t>
            </a:r>
            <a:r>
              <a:rPr lang="en-US" altLang="en-US" dirty="0"/>
              <a:t> </a:t>
            </a:r>
            <a:r>
              <a:rPr lang="en-US" altLang="en-US" dirty="0" err="1"/>
              <a:t>persoalan</a:t>
            </a:r>
            <a:r>
              <a:rPr lang="en-US" altLang="en-US" dirty="0"/>
              <a:t> </a:t>
            </a:r>
            <a:r>
              <a:rPr lang="en-US" altLang="en-US" dirty="0" err="1"/>
              <a:t>ini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program </a:t>
            </a:r>
            <a:r>
              <a:rPr lang="en-US" altLang="en-US" dirty="0" err="1"/>
              <a:t>dinamis</a:t>
            </a:r>
            <a:r>
              <a:rPr lang="en-US" altLang="en-US" dirty="0"/>
              <a:t>.</a:t>
            </a:r>
          </a:p>
          <a:p>
            <a:pPr eaLnBrk="1" hangingPunct="1"/>
            <a:endParaRPr lang="en-US" altLang="en-US" dirty="0"/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A32D172B-9B75-43CE-AB61-ACB78B526F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936205"/>
              </p:ext>
            </p:extLst>
          </p:nvPr>
        </p:nvGraphicFramePr>
        <p:xfrm>
          <a:off x="2256182" y="1490996"/>
          <a:ext cx="6934545" cy="27854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401717" imgH="2170298" progId="Word.Document.8">
                  <p:embed/>
                </p:oleObj>
              </mc:Choice>
              <mc:Fallback>
                <p:oleObj name="Document" r:id="rId2" imgW="5401717" imgH="2170298" progId="Word.Document.8">
                  <p:embed/>
                  <p:pic>
                    <p:nvPicPr>
                      <p:cNvPr id="31748" name="Object 2">
                        <a:extLst>
                          <a:ext uri="{FF2B5EF4-FFF2-40B4-BE49-F238E27FC236}">
                            <a16:creationId xmlns:a16="http://schemas.microsoft.com/office/drawing/2014/main" id="{04F5460C-70B4-4EF2-9B26-2FC683DEC2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182" y="1490996"/>
                        <a:ext cx="6934545" cy="2785453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>
            <a:extLst>
              <a:ext uri="{FF2B5EF4-FFF2-40B4-BE49-F238E27FC236}">
                <a16:creationId xmlns:a16="http://schemas.microsoft.com/office/drawing/2014/main" id="{D7C44149-D794-4B7E-A5F3-F55072179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B02D8C6-AB07-43AE-8101-16D9FD5D4E0A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1926034F-54E1-494C-A447-27306F14E7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2800" i="1"/>
              <a:t>Penyelesaian dengan Program Dinamis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C4EDBFC9-2C27-45A9-8E52-59DF814C1C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609600" indent="-609600"/>
            <a:r>
              <a:rPr lang="en-US" altLang="en-US" dirty="0" err="1"/>
              <a:t>Tahap</a:t>
            </a:r>
            <a:r>
              <a:rPr lang="en-US" altLang="en-US" dirty="0"/>
              <a:t> (</a:t>
            </a:r>
            <a:r>
              <a:rPr lang="en-US" altLang="en-US" i="1" dirty="0"/>
              <a:t>k</a:t>
            </a:r>
            <a:r>
              <a:rPr lang="en-US" altLang="en-US" dirty="0"/>
              <a:t>) </a:t>
            </a:r>
            <a:r>
              <a:rPr lang="en-US" altLang="en-US" dirty="0" err="1"/>
              <a:t>adalah</a:t>
            </a:r>
            <a:r>
              <a:rPr lang="en-US" altLang="en-US" dirty="0"/>
              <a:t> proses </a:t>
            </a:r>
            <a:r>
              <a:rPr lang="en-US" altLang="en-US" dirty="0" err="1"/>
              <a:t>mengalokasikan</a:t>
            </a:r>
            <a:r>
              <a:rPr lang="en-US" altLang="en-US" dirty="0"/>
              <a:t> dana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pabrik</a:t>
            </a:r>
            <a:r>
              <a:rPr lang="en-US" altLang="en-US" dirty="0"/>
              <a:t> (</a:t>
            </a:r>
            <a:r>
              <a:rPr lang="en-US" altLang="en-US" dirty="0" err="1"/>
              <a:t>ada</a:t>
            </a:r>
            <a:r>
              <a:rPr lang="en-US" altLang="en-US" dirty="0"/>
              <a:t> 3 </a:t>
            </a:r>
            <a:r>
              <a:rPr lang="en-US" altLang="en-US" dirty="0" err="1"/>
              <a:t>tahap</a:t>
            </a:r>
            <a:r>
              <a:rPr lang="en-US" altLang="en-US" dirty="0"/>
              <a:t>, </a:t>
            </a:r>
            <a:r>
              <a:rPr lang="en-US" altLang="en-US" dirty="0" err="1"/>
              <a:t>tiap</a:t>
            </a:r>
            <a:r>
              <a:rPr lang="en-US" altLang="en-US" dirty="0"/>
              <a:t> </a:t>
            </a:r>
            <a:r>
              <a:rPr lang="en-US" altLang="en-US" dirty="0" err="1"/>
              <a:t>pabrik</a:t>
            </a:r>
            <a:r>
              <a:rPr lang="en-US" altLang="en-US" dirty="0"/>
              <a:t> </a:t>
            </a:r>
            <a:r>
              <a:rPr lang="en-US" altLang="en-US" dirty="0" err="1"/>
              <a:t>mendefinisikan</a:t>
            </a:r>
            <a:r>
              <a:rPr lang="en-US" altLang="en-US" dirty="0"/>
              <a:t> </a:t>
            </a:r>
            <a:r>
              <a:rPr lang="en-US" altLang="en-US" dirty="0" err="1"/>
              <a:t>sebuah</a:t>
            </a:r>
            <a:r>
              <a:rPr lang="en-US" altLang="en-US" dirty="0"/>
              <a:t> </a:t>
            </a:r>
            <a:r>
              <a:rPr lang="en-US" altLang="en-US" dirty="0" err="1"/>
              <a:t>tahap</a:t>
            </a:r>
            <a:r>
              <a:rPr lang="en-US" altLang="en-US" dirty="0"/>
              <a:t>). </a:t>
            </a:r>
          </a:p>
          <a:p>
            <a:pPr marL="609600" indent="-609600"/>
            <a:endParaRPr lang="en-US" altLang="en-US" dirty="0"/>
          </a:p>
          <a:p>
            <a:pPr marL="609600" indent="-609600"/>
            <a:r>
              <a:rPr lang="en-US" altLang="en-US" dirty="0"/>
              <a:t>Status (</a:t>
            </a:r>
            <a:r>
              <a:rPr lang="en-US" altLang="en-US" i="1" dirty="0" err="1"/>
              <a:t>x</a:t>
            </a:r>
            <a:r>
              <a:rPr lang="en-US" altLang="en-US" i="1" baseline="-25000" dirty="0" err="1"/>
              <a:t>k</a:t>
            </a:r>
            <a:r>
              <a:rPr lang="en-US" altLang="en-US" dirty="0"/>
              <a:t>) </a:t>
            </a:r>
            <a:r>
              <a:rPr lang="en-US" altLang="en-US" dirty="0" err="1"/>
              <a:t>menyatakan</a:t>
            </a:r>
            <a:r>
              <a:rPr lang="en-US" altLang="en-US" dirty="0"/>
              <a:t> </a:t>
            </a:r>
            <a:r>
              <a:rPr lang="en-US" altLang="en-US" dirty="0" err="1"/>
              <a:t>jumlah</a:t>
            </a:r>
            <a:r>
              <a:rPr lang="en-US" altLang="en-US" dirty="0"/>
              <a:t> modal yang </a:t>
            </a:r>
            <a:r>
              <a:rPr lang="en-US" altLang="en-US" dirty="0" err="1"/>
              <a:t>dialokasikan</a:t>
            </a:r>
            <a:r>
              <a:rPr lang="en-US" altLang="en-US" dirty="0"/>
              <a:t> pada </a:t>
            </a:r>
            <a:r>
              <a:rPr lang="en-US" altLang="en-US" dirty="0" err="1"/>
              <a:t>pada</a:t>
            </a:r>
            <a:r>
              <a:rPr lang="en-US" altLang="en-US" dirty="0"/>
              <a:t> </a:t>
            </a:r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tahap</a:t>
            </a:r>
            <a:r>
              <a:rPr lang="en-US" altLang="en-US" dirty="0"/>
              <a:t> (</a:t>
            </a:r>
            <a:r>
              <a:rPr lang="en-US" altLang="en-US" dirty="0" err="1"/>
              <a:t>namun</a:t>
            </a:r>
            <a:r>
              <a:rPr lang="en-US" altLang="en-US" dirty="0"/>
              <a:t> </a:t>
            </a:r>
            <a:r>
              <a:rPr lang="en-US" altLang="en-US" dirty="0" err="1"/>
              <a:t>terikat</a:t>
            </a:r>
            <a:r>
              <a:rPr lang="en-US" altLang="en-US" dirty="0"/>
              <a:t> </a:t>
            </a:r>
            <a:r>
              <a:rPr lang="en-US" altLang="en-US" dirty="0" err="1"/>
              <a:t>bersama</a:t>
            </a:r>
            <a:r>
              <a:rPr lang="en-US" altLang="en-US" dirty="0"/>
              <a:t> </a:t>
            </a:r>
            <a:r>
              <a:rPr lang="en-US" altLang="en-US" dirty="0" err="1"/>
              <a:t>semua</a:t>
            </a:r>
            <a:r>
              <a:rPr lang="en-US" altLang="en-US" dirty="0"/>
              <a:t> </a:t>
            </a:r>
            <a:r>
              <a:rPr lang="en-US" altLang="en-US" dirty="0" err="1"/>
              <a:t>tahap</a:t>
            </a:r>
            <a:r>
              <a:rPr lang="en-US" altLang="en-US" dirty="0"/>
              <a:t> </a:t>
            </a:r>
            <a:r>
              <a:rPr lang="en-US" altLang="en-US" dirty="0" err="1"/>
              <a:t>lainnya</a:t>
            </a:r>
            <a:r>
              <a:rPr lang="en-US" altLang="en-US" dirty="0"/>
              <a:t>).</a:t>
            </a:r>
          </a:p>
          <a:p>
            <a:pPr marL="609600" indent="-609600"/>
            <a:endParaRPr lang="en-US" altLang="en-US" dirty="0"/>
          </a:p>
          <a:p>
            <a:pPr marL="609600" indent="-609600"/>
            <a:r>
              <a:rPr lang="en-US" altLang="en-US" dirty="0" err="1"/>
              <a:t>Alternatif</a:t>
            </a:r>
            <a:r>
              <a:rPr lang="en-US" altLang="en-US" dirty="0"/>
              <a:t> (</a:t>
            </a:r>
            <a:r>
              <a:rPr lang="en-US" altLang="en-US" i="1" dirty="0"/>
              <a:t>p</a:t>
            </a:r>
            <a:r>
              <a:rPr lang="en-US" altLang="en-US" dirty="0"/>
              <a:t>) </a:t>
            </a:r>
            <a:r>
              <a:rPr lang="en-US" altLang="en-US" dirty="0" err="1"/>
              <a:t>menyatakan</a:t>
            </a:r>
            <a:r>
              <a:rPr lang="en-US" altLang="en-US" dirty="0"/>
              <a:t> proposal </a:t>
            </a:r>
            <a:r>
              <a:rPr lang="en-US" altLang="en-US" dirty="0" err="1"/>
              <a:t>proyek</a:t>
            </a:r>
            <a:r>
              <a:rPr lang="en-US" altLang="en-US" dirty="0"/>
              <a:t> yang </a:t>
            </a:r>
            <a:r>
              <a:rPr lang="en-US" altLang="en-US" dirty="0" err="1"/>
              <a:t>diusulkan</a:t>
            </a:r>
            <a:r>
              <a:rPr lang="en-US" altLang="en-US" dirty="0"/>
              <a:t> </a:t>
            </a:r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pabrik</a:t>
            </a:r>
            <a:r>
              <a:rPr lang="en-US" altLang="en-US" dirty="0"/>
              <a:t>. </a:t>
            </a:r>
            <a:r>
              <a:rPr lang="en-US" altLang="en-US" dirty="0" err="1"/>
              <a:t>Pabrik</a:t>
            </a:r>
            <a:r>
              <a:rPr lang="en-US" altLang="en-US" dirty="0"/>
              <a:t> 1, 2, dan 3 </a:t>
            </a:r>
            <a:r>
              <a:rPr lang="en-US" altLang="en-US" dirty="0" err="1"/>
              <a:t>masing-masing</a:t>
            </a:r>
            <a:r>
              <a:rPr lang="en-US" altLang="en-US" dirty="0"/>
              <a:t> </a:t>
            </a:r>
            <a:r>
              <a:rPr lang="en-US" altLang="en-US" dirty="0" err="1"/>
              <a:t>memiliki</a:t>
            </a:r>
            <a:r>
              <a:rPr lang="en-US" altLang="en-US" dirty="0"/>
              <a:t> 3, 4 dan 2 </a:t>
            </a:r>
            <a:r>
              <a:rPr lang="en-US" altLang="en-US" dirty="0" err="1"/>
              <a:t>alternatif</a:t>
            </a:r>
            <a:r>
              <a:rPr lang="en-US" altLang="en-US" dirty="0"/>
              <a:t> proposal.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4">
            <a:extLst>
              <a:ext uri="{FF2B5EF4-FFF2-40B4-BE49-F238E27FC236}">
                <a16:creationId xmlns:a16="http://schemas.microsoft.com/office/drawing/2014/main" id="{0F3D9E8C-1758-40F3-88FA-A91CDB5E5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318482B-5BCA-4580-9887-7373BED1CB0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graphicFrame>
        <p:nvGraphicFramePr>
          <p:cNvPr id="33795" name="Object 2">
            <a:extLst>
              <a:ext uri="{FF2B5EF4-FFF2-40B4-BE49-F238E27FC236}">
                <a16:creationId xmlns:a16="http://schemas.microsoft.com/office/drawing/2014/main" id="{12F5DDF2-E6F2-4677-A6FD-4BA16C427DBD}"/>
              </a:ext>
            </a:extLst>
          </p:cNvPr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253532623"/>
              </p:ext>
            </p:extLst>
          </p:nvPr>
        </p:nvGraphicFramePr>
        <p:xfrm>
          <a:off x="1807887" y="636104"/>
          <a:ext cx="7901080" cy="5544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258295" imgH="3727446" progId="Word.Document.8">
                  <p:embed/>
                </p:oleObj>
              </mc:Choice>
              <mc:Fallback>
                <p:oleObj name="Document" r:id="rId2" imgW="5258295" imgH="3727446" progId="Word.Document.8">
                  <p:embed/>
                  <p:pic>
                    <p:nvPicPr>
                      <p:cNvPr id="33795" name="Object 2">
                        <a:extLst>
                          <a:ext uri="{FF2B5EF4-FFF2-40B4-BE49-F238E27FC236}">
                            <a16:creationId xmlns:a16="http://schemas.microsoft.com/office/drawing/2014/main" id="{12F5DDF2-E6F2-4677-A6FD-4BA16C427D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7887" y="636104"/>
                        <a:ext cx="7901080" cy="554403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BCE2BCE4-4573-4373-94F4-3C6B9A76E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7B4B27C-F29C-4DAA-A811-F976F359B0B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EA3A4862-F9EB-4F18-A04E-D3D9A63F81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b="1" i="1"/>
              <a:t>Penyelesaian dengan Program Dinamis Maju</a:t>
            </a:r>
            <a:r>
              <a:rPr lang="en-US" altLang="en-US" sz="2800" i="1"/>
              <a:t>.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2C169F1F-5222-4DA4-ACB6-B4957503E7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err="1"/>
              <a:t>Misalkan</a:t>
            </a:r>
            <a:r>
              <a:rPr lang="en-US" altLang="en-US" dirty="0"/>
              <a:t>,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	</a:t>
            </a:r>
            <a:r>
              <a:rPr lang="en-US" altLang="en-US" i="1" dirty="0" err="1"/>
              <a:t>R</a:t>
            </a:r>
            <a:r>
              <a:rPr lang="en-US" altLang="en-US" i="1" baseline="-25000" dirty="0" err="1"/>
              <a:t>k</a:t>
            </a:r>
            <a:r>
              <a:rPr lang="en-US" altLang="en-US" dirty="0"/>
              <a:t>(</a:t>
            </a:r>
            <a:r>
              <a:rPr lang="en-US" altLang="en-US" i="1" dirty="0"/>
              <a:t>p</a:t>
            </a:r>
            <a:r>
              <a:rPr lang="en-US" altLang="en-US" i="1" baseline="-25000" dirty="0"/>
              <a:t>k</a:t>
            </a:r>
            <a:r>
              <a:rPr lang="en-US" altLang="en-US" dirty="0"/>
              <a:t>) = </a:t>
            </a:r>
            <a:r>
              <a:rPr lang="en-US" altLang="en-US" dirty="0" err="1"/>
              <a:t>keuntungan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alternatif</a:t>
            </a:r>
            <a:r>
              <a:rPr lang="en-US" altLang="en-US" dirty="0"/>
              <a:t> </a:t>
            </a:r>
            <a:r>
              <a:rPr lang="en-US" altLang="en-US" i="1" dirty="0"/>
              <a:t>p</a:t>
            </a:r>
            <a:r>
              <a:rPr lang="en-US" altLang="en-US" i="1" baseline="-25000" dirty="0"/>
              <a:t>k</a:t>
            </a:r>
            <a:r>
              <a:rPr lang="en-US" altLang="en-US" dirty="0"/>
              <a:t> pada </a:t>
            </a:r>
            <a:r>
              <a:rPr lang="en-US" altLang="en-US" dirty="0" err="1"/>
              <a:t>tahap</a:t>
            </a:r>
            <a:r>
              <a:rPr lang="en-US" altLang="en-US" dirty="0"/>
              <a:t> </a:t>
            </a:r>
            <a:r>
              <a:rPr lang="en-US" altLang="en-US" i="1" dirty="0"/>
              <a:t>k</a:t>
            </a:r>
            <a:endParaRPr lang="en-US" altLang="en-US" dirty="0"/>
          </a:p>
          <a:p>
            <a:pPr eaLnBrk="1" hangingPunct="1">
              <a:buFontTx/>
              <a:buNone/>
            </a:pPr>
            <a:r>
              <a:rPr lang="en-US" altLang="en-US" dirty="0"/>
              <a:t>	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   </a:t>
            </a:r>
            <a:r>
              <a:rPr lang="en-US" altLang="en-US" i="1" dirty="0" err="1"/>
              <a:t>f</a:t>
            </a:r>
            <a:r>
              <a:rPr lang="en-US" altLang="en-US" i="1" baseline="-25000" dirty="0" err="1"/>
              <a:t>k</a:t>
            </a:r>
            <a:r>
              <a:rPr lang="en-US" altLang="en-US" dirty="0"/>
              <a:t>(</a:t>
            </a:r>
            <a:r>
              <a:rPr lang="en-US" altLang="en-US" i="1" dirty="0" err="1"/>
              <a:t>x</a:t>
            </a:r>
            <a:r>
              <a:rPr lang="en-US" altLang="en-US" i="1" baseline="-25000" dirty="0" err="1"/>
              <a:t>k</a:t>
            </a:r>
            <a:r>
              <a:rPr lang="en-US" altLang="en-US" dirty="0"/>
              <a:t>) =  </a:t>
            </a:r>
            <a:r>
              <a:rPr lang="en-US" altLang="en-US" dirty="0" err="1"/>
              <a:t>keuntungan</a:t>
            </a:r>
            <a:r>
              <a:rPr lang="en-US" altLang="en-US" dirty="0"/>
              <a:t> optimal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tahap</a:t>
            </a:r>
            <a:r>
              <a:rPr lang="en-US" altLang="en-US" dirty="0"/>
              <a:t> 1, 2, …, dan </a:t>
            </a:r>
            <a:r>
              <a:rPr lang="en-US" altLang="en-US" i="1" dirty="0"/>
              <a:t>k</a:t>
            </a:r>
            <a:r>
              <a:rPr lang="en-US" altLang="en-US" dirty="0"/>
              <a:t> yang </a:t>
            </a:r>
            <a:r>
              <a:rPr lang="en-US" altLang="en-US" dirty="0" err="1"/>
              <a:t>diberikan</a:t>
            </a:r>
            <a:r>
              <a:rPr lang="en-US" altLang="en-US" dirty="0"/>
              <a:t> oleh status </a:t>
            </a:r>
            <a:r>
              <a:rPr lang="en-US" altLang="en-US" i="1" dirty="0" err="1"/>
              <a:t>x</a:t>
            </a:r>
            <a:r>
              <a:rPr lang="en-US" altLang="en-US" i="1" baseline="-25000" dirty="0" err="1"/>
              <a:t>k</a:t>
            </a:r>
            <a:r>
              <a:rPr lang="en-US" altLang="en-US" dirty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4">
            <a:extLst>
              <a:ext uri="{FF2B5EF4-FFF2-40B4-BE49-F238E27FC236}">
                <a16:creationId xmlns:a16="http://schemas.microsoft.com/office/drawing/2014/main" id="{79ED9B6C-2BB2-495F-8078-DFE22BF22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226923B-FBED-4CC0-9FFE-A2681D5E84E5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graphicFrame>
        <p:nvGraphicFramePr>
          <p:cNvPr id="35843" name="Object 2">
            <a:extLst>
              <a:ext uri="{FF2B5EF4-FFF2-40B4-BE49-F238E27FC236}">
                <a16:creationId xmlns:a16="http://schemas.microsoft.com/office/drawing/2014/main" id="{24A049A4-7B8C-4114-B7F5-8EF6FE516E77}"/>
              </a:ext>
            </a:extLst>
          </p:cNvPr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671547282"/>
              </p:ext>
            </p:extLst>
          </p:nvPr>
        </p:nvGraphicFramePr>
        <p:xfrm>
          <a:off x="1829284" y="524911"/>
          <a:ext cx="7996237" cy="541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252813" imgH="3560442" progId="Word.Document.8">
                  <p:embed/>
                </p:oleObj>
              </mc:Choice>
              <mc:Fallback>
                <p:oleObj name="Document" r:id="rId2" imgW="5252813" imgH="3560442" progId="Word.Document.8">
                  <p:embed/>
                  <p:pic>
                    <p:nvPicPr>
                      <p:cNvPr id="35843" name="Object 2">
                        <a:extLst>
                          <a:ext uri="{FF2B5EF4-FFF2-40B4-BE49-F238E27FC236}">
                            <a16:creationId xmlns:a16="http://schemas.microsoft.com/office/drawing/2014/main" id="{24A049A4-7B8C-4114-B7F5-8EF6FE516E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9284" y="524911"/>
                        <a:ext cx="7996237" cy="541972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>
            <a:extLst>
              <a:ext uri="{FF2B5EF4-FFF2-40B4-BE49-F238E27FC236}">
                <a16:creationId xmlns:a16="http://schemas.microsoft.com/office/drawing/2014/main" id="{8FD385FB-6202-4DEE-BA30-362EAA744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EB7E305-04F6-48D8-AD62-8121348A8CF7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FEF46F28-C6AF-4EFA-94EB-E0003CE775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graphicFrame>
        <p:nvGraphicFramePr>
          <p:cNvPr id="36868" name="Object 3">
            <a:extLst>
              <a:ext uri="{FF2B5EF4-FFF2-40B4-BE49-F238E27FC236}">
                <a16:creationId xmlns:a16="http://schemas.microsoft.com/office/drawing/2014/main" id="{0A258CE2-78C9-4181-911B-11543074A35C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3968332"/>
              </p:ext>
            </p:extLst>
          </p:nvPr>
        </p:nvGraphicFramePr>
        <p:xfrm>
          <a:off x="1935577" y="1991899"/>
          <a:ext cx="8178800" cy="315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252813" imgH="2024183" progId="Word.Document.8">
                  <p:embed/>
                </p:oleObj>
              </mc:Choice>
              <mc:Fallback>
                <p:oleObj name="Document" r:id="rId2" imgW="5252813" imgH="2024183" progId="Word.Document.8">
                  <p:embed/>
                  <p:pic>
                    <p:nvPicPr>
                      <p:cNvPr id="36868" name="Object 3">
                        <a:extLst>
                          <a:ext uri="{FF2B5EF4-FFF2-40B4-BE49-F238E27FC236}">
                            <a16:creationId xmlns:a16="http://schemas.microsoft.com/office/drawing/2014/main" id="{0A258CE2-78C9-4181-911B-11543074A3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5577" y="1991899"/>
                        <a:ext cx="8178800" cy="3151187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4">
            <a:extLst>
              <a:ext uri="{FF2B5EF4-FFF2-40B4-BE49-F238E27FC236}">
                <a16:creationId xmlns:a16="http://schemas.microsoft.com/office/drawing/2014/main" id="{E7DAB82D-3BB8-4F70-A497-A6FD5590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1B869BE-B54E-4881-9A90-143C648F53CE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graphicFrame>
        <p:nvGraphicFramePr>
          <p:cNvPr id="37891" name="Object 2">
            <a:extLst>
              <a:ext uri="{FF2B5EF4-FFF2-40B4-BE49-F238E27FC236}">
                <a16:creationId xmlns:a16="http://schemas.microsoft.com/office/drawing/2014/main" id="{75D27710-C1B1-4116-B126-321F88360178}"/>
              </a:ext>
            </a:extLst>
          </p:cNvPr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957483043"/>
              </p:ext>
            </p:extLst>
          </p:nvPr>
        </p:nvGraphicFramePr>
        <p:xfrm>
          <a:off x="4616941" y="805525"/>
          <a:ext cx="7498858" cy="5068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401717" imgH="3687528" progId="Word.Document.8">
                  <p:embed/>
                </p:oleObj>
              </mc:Choice>
              <mc:Fallback>
                <p:oleObj name="Document" r:id="rId2" imgW="5401717" imgH="3687528" progId="Word.Document.8">
                  <p:embed/>
                  <p:pic>
                    <p:nvPicPr>
                      <p:cNvPr id="37891" name="Object 2">
                        <a:extLst>
                          <a:ext uri="{FF2B5EF4-FFF2-40B4-BE49-F238E27FC236}">
                            <a16:creationId xmlns:a16="http://schemas.microsoft.com/office/drawing/2014/main" id="{75D27710-C1B1-4116-B126-321F883601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6941" y="805525"/>
                        <a:ext cx="7498858" cy="506804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AE5296C5-3DFB-4DD8-AA68-2853FB79F6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087" y="805525"/>
            <a:ext cx="4323522" cy="18010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978</Words>
  <Application>Microsoft Office PowerPoint</Application>
  <PresentationFormat>Widescreen</PresentationFormat>
  <Paragraphs>92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Symbol</vt:lpstr>
      <vt:lpstr>Times New Roman</vt:lpstr>
      <vt:lpstr>Office Theme</vt:lpstr>
      <vt:lpstr>Document</vt:lpstr>
      <vt:lpstr>Program Dinamis (Dynamic Programming) Bagian 2</vt:lpstr>
      <vt:lpstr>Persoalan 3: Penganggaran Modal (Capital Budgeting)</vt:lpstr>
      <vt:lpstr>PowerPoint Presentation</vt:lpstr>
      <vt:lpstr>Penyelesaian dengan Program Dinamis</vt:lpstr>
      <vt:lpstr>PowerPoint Presentation</vt:lpstr>
      <vt:lpstr>Penyelesaian dengan Program Dinamis Maju.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Persoalan 4: Travelling Salesperson Problem (TSP)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 Soal (UAS 2023)</vt:lpstr>
      <vt:lpstr>Jawaban:</vt:lpstr>
      <vt:lpstr>PowerPoint Presentation</vt:lpstr>
      <vt:lpstr>PowerPoint Presentation</vt:lpstr>
      <vt:lpstr>SELAMAT BELAJAR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Dr.Ir. Rinaldi Munir, MT</dc:creator>
  <cp:lastModifiedBy>Dr. Ir. Rinaldi, M.T.</cp:lastModifiedBy>
  <cp:revision>20</cp:revision>
  <dcterms:created xsi:type="dcterms:W3CDTF">2020-03-30T07:09:47Z</dcterms:created>
  <dcterms:modified xsi:type="dcterms:W3CDTF">2026-05-09T12:48:12Z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2025-05-20T06:52:32Z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f8137f70-1d40-49b7-8574-f96ea77f5245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