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552" r:id="rId3"/>
    <p:sldId id="258" r:id="rId4"/>
    <p:sldId id="259" r:id="rId5"/>
    <p:sldId id="260" r:id="rId6"/>
    <p:sldId id="261" r:id="rId7"/>
    <p:sldId id="557" r:id="rId8"/>
    <p:sldId id="559" r:id="rId9"/>
    <p:sldId id="272" r:id="rId10"/>
    <p:sldId id="273" r:id="rId11"/>
    <p:sldId id="274" r:id="rId12"/>
    <p:sldId id="262" r:id="rId13"/>
    <p:sldId id="263" r:id="rId14"/>
    <p:sldId id="338" r:id="rId15"/>
    <p:sldId id="271" r:id="rId16"/>
    <p:sldId id="569" r:id="rId17"/>
    <p:sldId id="571" r:id="rId18"/>
    <p:sldId id="570" r:id="rId19"/>
    <p:sldId id="572" r:id="rId20"/>
    <p:sldId id="565" r:id="rId21"/>
    <p:sldId id="275" r:id="rId22"/>
    <p:sldId id="573" r:id="rId23"/>
    <p:sldId id="5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CB6EA-0F0E-4E97-B787-8EA27D910F8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26734-EAB3-45A3-9571-53EE7B6E8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7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 txBox="1">
            <a:spLocks noGrp="1"/>
          </p:cNvSpPr>
          <p:nvPr>
            <p:ph type="body" idx="1"/>
          </p:nvPr>
        </p:nvSpPr>
        <p:spPr>
          <a:xfrm>
            <a:off x="2092960" y="14164309"/>
            <a:ext cx="16743680" cy="13418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2236788"/>
            <a:ext cx="19878675" cy="1118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74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 txBox="1">
            <a:spLocks noGrp="1"/>
          </p:cNvSpPr>
          <p:nvPr>
            <p:ph type="body" idx="1"/>
          </p:nvPr>
        </p:nvSpPr>
        <p:spPr>
          <a:xfrm>
            <a:off x="2092960" y="14164309"/>
            <a:ext cx="16743680" cy="13418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2236788"/>
            <a:ext cx="19878675" cy="1118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3181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2092960" y="14164309"/>
            <a:ext cx="16743680" cy="13418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2236788"/>
            <a:ext cx="19878675" cy="1118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719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4BB6F-D9B2-4D02-A5E4-10CECB714114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208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4BB6F-D9B2-4D02-A5E4-10CECB714114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129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EC0A-CF50-DDCF-E35F-C3348163F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FC4FC-3155-44EC-D49C-55E944946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C35B2-59BB-9304-5105-B356CF51F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128F-071A-4B0F-8F67-AE6FA2CC5229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BBBD2-BC01-6C77-CD87-4D6A5BC2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22AF9-EAE9-449A-8F5F-05160881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1C2E-8C31-F310-01F0-991F1188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CD683-BE72-F048-38D4-0AE2E36CF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98818-04B3-47ED-5247-E47981C2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1CA9-ACE0-4E45-8FEF-6615A97F4EA7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1435E-09E2-3DD0-CEF2-C0507C9F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9014D-CA38-22A9-E8AD-4B580A9B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EF585-1186-72C4-B7BC-1231621B8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24338-9C17-0444-D6C6-5D42E800B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49C2A-F5C2-6BDC-0320-21B03D40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60D8-91AC-442F-A1CC-72EA439E5998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8FD72-63F9-52A3-4F80-267068C7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5B2B7-D222-378F-D157-42B5D0FF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9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90476BF-9B4F-4CAE-A9E4-9C7C8919958B}" type="datetime1">
              <a:rPr lang="en-US" altLang="zh-TW" smtClean="0"/>
              <a:t>5/12/2025</a:t>
            </a:fld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8A2B567-488B-4EAB-AA59-ADD3404324F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548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6F94-003A-23CB-C9D7-4D6654BB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9E62E-7F4E-9C12-D668-8A6288681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AB0FF-8C8E-E567-ECF5-A28C0336C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E080-5CFD-4D98-9D98-CAE73E0CA45F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AE0C2-A61C-C334-3873-3677F9B3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D4333-E679-2310-55ED-9B2CBC9D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0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219A-E673-AF55-4BDA-0BD7C6A5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42A9D-B4BD-08C6-1AFF-7346269B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153E4-6634-F415-8D72-63DF4FC9C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CB33-2914-4627-B9AB-635AE99FFC55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539FC-BAB8-4FC3-7D82-F1591207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61D53-493A-2DD2-9686-7FF6C994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8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8037-676B-CEB7-97A4-81F3BF6D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57B0-41A4-80DF-1A28-D950539A7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32703-00B1-C5D0-941D-C832D3324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6168E-D3C6-534C-2A60-8DF22087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A96E-EE9C-462A-AE3D-CEB69E882B48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C3B79-31FA-0B46-64F3-99B306E2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C83BE-5334-559A-8639-664A527A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6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2F29-9B9C-4A1C-35D2-A237459A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6B7DF-4312-EC98-FDE9-6FF278E0F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F7498-2753-39E8-316A-8F292005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DFEE13-1E26-2375-012D-B6CD34208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2BAC7-B5CD-E51E-6F42-07C0A6908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AB7B51-C9F1-A993-4DE7-7870E63B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0DD4-4C27-4BD2-9328-B2427D3C7551}" type="datetime1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9270A6-1A8A-FDD8-9F8C-31CC6801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F419B9-04FB-C67D-9EBA-8E80D9F6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6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E039-9B81-026A-E604-8D3CD313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F2441-3314-82F6-4D26-2710F1CA0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25F2-A5D5-489E-9F7B-7B411A6F1097}" type="datetime1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A989F-1442-D072-13D6-AC08C306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8C948-AFDD-07C2-F61A-13785D62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5E385-7C4D-6198-6276-9EFD1C9B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7F24-E529-4840-A0EE-F54FC7826B6E}" type="datetime1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FC756-FE40-202F-4585-5F63DA82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490B7-0CA8-6755-CED3-6109B2C8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D0FB-6099-EE6F-108E-E7219504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BE2AB-A96B-68AF-4218-DB67C5C52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82B45-4E6B-4BEF-C261-1AC13B30B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4272B-D521-CF79-B7BE-BCC9DC2B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7ACA-C429-4BA1-A1B6-AAA1CCFE4773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480F4-BE8A-8BCB-1738-D5550CB2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899AD-8865-0D8E-3DDA-61D35BD0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2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8E59-208D-C61D-85B4-6AE40A51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79E1B-BACC-34A9-AE09-93DC28DE1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A8264-C65C-E440-EA68-087472B69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57F5-895E-0880-96B0-B0DEC3EB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B3B6-69BB-4421-8F66-FAA4CC2733CC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3565C-37F0-3C1C-8732-B9DE79DDC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E436D-344A-253E-18AD-86D7484C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C9FA0-6A98-2326-6315-B3A3E28B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4B19C-3BAF-2A66-CD77-F11CC47A3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B745D-1122-0A4E-D0E5-DE80D0928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0CB3B9-C16C-466C-B39B-B41A3855A155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9B1D9-D198-969D-FEAC-AE1E25397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63D46-6B34-A341-5F84-8A8B18379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D88482-29A6-46D4-8747-D0A85129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5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expal.com/" TargetMode="External"/><Relationship Id="rId2" Type="http://schemas.openxmlformats.org/officeDocument/2006/relationships/hyperlink" Target="https://docs.google.com/document/d/1ls6h1A6m-Zhzw6e5eriwMNUAG0D1iwL-eVmVMS2XQoc/edit?usp=sharin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re.html#re-objec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python.org/3/library/re.html#match-objects" TargetMode="External"/><Relationship Id="rId5" Type="http://schemas.openxmlformats.org/officeDocument/2006/relationships/hyperlink" Target="https://docs.python.org/3/library/re.html#re.Pattern.search" TargetMode="External"/><Relationship Id="rId4" Type="http://schemas.openxmlformats.org/officeDocument/2006/relationships/hyperlink" Target="https://docs.python.org/3/library/re.html#re.Pattern.matc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docs.python.org/3/library/re.html#match-object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ru99.com/python-regular-expressions-complete-tutorial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werk.at/elizabot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sych.fullerton.edu/mbirnbaum/psych101/eliza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>
                <a:latin typeface="+mn-lt"/>
              </a:rPr>
              <a:t>String Matching dengan </a:t>
            </a:r>
            <a:br>
              <a:rPr lang="id-ID" b="1" dirty="0">
                <a:latin typeface="+mn-lt"/>
              </a:rPr>
            </a:br>
            <a:r>
              <a:rPr lang="id-ID" b="1" dirty="0">
                <a:latin typeface="+mn-lt"/>
              </a:rPr>
              <a:t>Regular Expression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5228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id-ID" sz="5100" b="1" dirty="0"/>
              <a:t>Masayu Leylia Khodra</a:t>
            </a:r>
          </a:p>
          <a:p>
            <a:endParaRPr lang="id-ID" dirty="0"/>
          </a:p>
          <a:p>
            <a:r>
              <a:rPr lang="id-ID" altLang="zh-TW" dirty="0"/>
              <a:t>Referensi:</a:t>
            </a:r>
            <a:r>
              <a:rPr lang="en-US" altLang="zh-TW" dirty="0"/>
              <a:t> </a:t>
            </a:r>
            <a:endParaRPr lang="id-ID" altLang="zh-TW" dirty="0"/>
          </a:p>
          <a:p>
            <a:r>
              <a:rPr lang="en-US" altLang="zh-TW" dirty="0"/>
              <a:t>Chapter 2</a:t>
            </a:r>
            <a:r>
              <a:rPr lang="zh-TW" altLang="en-US" dirty="0"/>
              <a:t> </a:t>
            </a:r>
            <a:r>
              <a:rPr lang="en-US" altLang="zh-TW" dirty="0"/>
              <a:t>of </a:t>
            </a:r>
            <a:r>
              <a:rPr lang="en-US" altLang="zh-TW" i="1" dirty="0"/>
              <a:t>An Introduction to Natural Language Processing, Computational Linguistics, and Speech Recognition, </a:t>
            </a:r>
            <a:r>
              <a:rPr lang="en-US" altLang="zh-TW" dirty="0"/>
              <a:t>by</a:t>
            </a:r>
            <a:r>
              <a:rPr lang="en-US" altLang="zh-TW" b="1" dirty="0">
                <a:latin typeface="Arial"/>
              </a:rPr>
              <a:t> </a:t>
            </a:r>
            <a:r>
              <a:rPr lang="en-US" altLang="zh-TW" b="1" dirty="0"/>
              <a:t> </a:t>
            </a:r>
            <a:r>
              <a:rPr lang="en-US" altLang="zh-TW" dirty="0"/>
              <a:t>Daniel </a:t>
            </a:r>
            <a:r>
              <a:rPr lang="en-US" altLang="zh-TW" dirty="0" err="1"/>
              <a:t>Jurafsky</a:t>
            </a:r>
            <a:r>
              <a:rPr lang="en-US" altLang="zh-TW" dirty="0"/>
              <a:t> and</a:t>
            </a:r>
            <a:r>
              <a:rPr lang="en-US" altLang="zh-TW" dirty="0">
                <a:latin typeface="Arial"/>
              </a:rPr>
              <a:t> </a:t>
            </a:r>
            <a:r>
              <a:rPr lang="en-US" altLang="zh-TW" dirty="0"/>
              <a:t>James H. Martin</a:t>
            </a:r>
            <a:endParaRPr lang="id-ID" altLang="zh-TW" dirty="0"/>
          </a:p>
          <a:p>
            <a:r>
              <a:rPr lang="en-US" altLang="zh-TW" dirty="0"/>
              <a:t>15-211 Fundamental Data Structures and Algorithms</a:t>
            </a:r>
            <a:r>
              <a:rPr lang="id-ID" altLang="zh-TW" dirty="0"/>
              <a:t>, by </a:t>
            </a:r>
            <a:r>
              <a:rPr lang="en-US" altLang="zh-TW" dirty="0" err="1"/>
              <a:t>Ananda</a:t>
            </a:r>
            <a:r>
              <a:rPr lang="en-US" altLang="zh-TW" dirty="0"/>
              <a:t> </a:t>
            </a:r>
            <a:r>
              <a:rPr lang="en-US" altLang="zh-TW" dirty="0" err="1"/>
              <a:t>Gunawardena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BEEC0-F0AA-981F-1295-DCC7A38D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Notasi</a:t>
            </a:r>
            <a:r>
              <a:rPr lang="en-US" dirty="0"/>
              <a:t> Regex: </a:t>
            </a:r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1026" name="Picture 2" descr="https://lh5.googleusercontent.com/34gQ3cSFLtdvtzxsAlgieIDnSCNhgpjdViYLfLwdEkQpTASfW-BVPYkCIZojWznl18q9H6gUzkc5L7_RtM36l_4-f8e3Er9llhSGVzeJLss8eF5BvZ81HXZFfvYwhjKI4ZM2W4X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7" y="1364006"/>
            <a:ext cx="3372740" cy="199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1617" y="3663074"/>
            <a:ext cx="10362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Metacharacter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titik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“.”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menyatakan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apapun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(kiri).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Gunakanlah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backslash ‘\’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metacharacter.</a:t>
            </a:r>
          </a:p>
        </p:txBody>
      </p:sp>
      <p:pic>
        <p:nvPicPr>
          <p:cNvPr id="1028" name="Picture 4" descr="https://lh4.googleusercontent.com/nqmg8w-s-zUuCiIusAY9onzJxtoxL3qjSIJ0B92Fl1a9850DG0YNiJG693QB16ztkNJTAd74Q3Qr76OIhoeXm6fYEYcfJMia9ZfKAKfON86vr1zxy2i-KMx9KjKCSgPS_l1pq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91" y="1436013"/>
            <a:ext cx="6492887" cy="184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NjLKmGusdcUBeq1iSiFGPgqdMfcYq4rmoegZhV8g4Dbp3dRKg3XpNh-Lei9JiTdpqnCCKugN8Cj_8cCUBZIjxnmFQmnFLIgjfYrn0n2TUqljNZ6zbOAZaQFst32fhGi7daILQGV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08" y="4677043"/>
            <a:ext cx="3820809" cy="18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6.googleusercontent.com/64fQlvdUrchdUezRgguN-2Bex1P4okKyV1Nju5Lew_SPt1HSnPLHjnitdpTj43xEGlUuuoXSZAS97L53cSiF2vKG_AgLxqpoWMyyIARdC1P0TV4KsDPl2lxgJ-Og4PISu_a_vwJ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03" y="4677043"/>
            <a:ext cx="3240263" cy="171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5.googleusercontent.com/S3J3NULll-mjfxVlw5I5nKGHr-baYicymMabS77YSuqlmgoW9YiVxi9E_wyF2SXCUd8ONE66Oy6SYGPs3CcID6U-LVc057TPT-dOhp2hqJ0VWOmYpmCqwAJRO_HAyxAQYFA7H3C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86" y="4605035"/>
            <a:ext cx="2451914" cy="194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6FA09-5597-05E1-9B0C-009CADF8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7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Notasi</a:t>
            </a:r>
            <a:r>
              <a:rPr lang="en-US" dirty="0"/>
              <a:t> Regex: </a:t>
            </a:r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3074" name="Picture 2" descr="https://lh3.googleusercontent.com/ccmdVDqQTw1xkOpfbxHlO-lUnak-dAD3dQZxC2lkwF4B1-Jb-ZmFF2IQ94AKg_eJIbxxYjVgWLVGCRHEKbszSAtP_XTXGY721fmuuEeWSyZJE12REzP3E1g-gbXbIoahljsUk_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9800"/>
            <a:ext cx="4799064" cy="25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578" y="1558923"/>
            <a:ext cx="3802994" cy="2580150"/>
          </a:xfrm>
          <a:prstGeom prst="rect">
            <a:avLst/>
          </a:prstGeom>
        </p:spPr>
      </p:pic>
      <p:pic>
        <p:nvPicPr>
          <p:cNvPr id="3076" name="Picture 4" descr="https://lh5.googleusercontent.com/KKHdtjSm1YCX8rs07e0YoiKdyRMRztOTFh92rW-_u2vPrXzUO1ocik9hKqxk0XLczb1Lggls-s1KUuuMiylYYCEzmpl6_MnFjCdMnonkTWJDNhMl_nmj-axIaf-Hwaiu9eJmf4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14" y="4139073"/>
            <a:ext cx="3337872" cy="272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F28331-0C1A-A35C-580B-99A4E5F0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d-ID" dirty="0"/>
              <a:t>Contoh 3: Regex for Email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44" y="1214422"/>
            <a:ext cx="10577122" cy="514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18144" y="2287957"/>
            <a:ext cx="572587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Tentukan regexnya untuk semua email yang diwarnai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047DB-2A58-66C3-D613-50FAB540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699"/>
          </a:xfrm>
        </p:spPr>
        <p:txBody>
          <a:bodyPr/>
          <a:lstStyle/>
          <a:p>
            <a:pPr algn="ctr"/>
            <a:r>
              <a:rPr lang="id-ID" dirty="0"/>
              <a:t>Contoh 4: Regex for Phone Number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5433" y="1576387"/>
            <a:ext cx="77247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588A22-2CF2-21DB-CAAC-EF7E8B1A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B49E24-83BB-4D1A-BA22-39737EE9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Knowledge check Regex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DFA86-E554-4015-AC5C-9750C3E9BFE7}"/>
              </a:ext>
            </a:extLst>
          </p:cNvPr>
          <p:cNvSpPr txBox="1"/>
          <p:nvPr/>
        </p:nvSpPr>
        <p:spPr>
          <a:xfrm>
            <a:off x="1100380" y="2119891"/>
            <a:ext cx="98569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/>
              <a:t>Pelajarilah</a:t>
            </a:r>
            <a:r>
              <a:rPr lang="en-GB" sz="2400" dirty="0"/>
              <a:t> </a:t>
            </a:r>
            <a:r>
              <a:rPr lang="en-GB" sz="2400" dirty="0" err="1"/>
              <a:t>modul</a:t>
            </a:r>
            <a:r>
              <a:rPr lang="en-GB" sz="2400" dirty="0"/>
              <a:t> regex: </a:t>
            </a:r>
            <a:r>
              <a:rPr lang="en-GB" sz="2400" dirty="0">
                <a:hlinkClick r:id="rId2"/>
              </a:rPr>
              <a:t>https://docs.google.com/document/d/1ls6h1A6m-Zhzw6e5eriwMNUAG0D1iwL-eVmVMS2XQoc/edit?usp=sharing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err="1"/>
              <a:t>Kerjakanlah</a:t>
            </a:r>
            <a:r>
              <a:rPr lang="en-GB" sz="2400" dirty="0"/>
              <a:t> Latihan 1-3 </a:t>
            </a:r>
            <a:r>
              <a:rPr lang="en-GB" sz="2400" dirty="0" err="1"/>
              <a:t>secara</a:t>
            </a:r>
            <a:r>
              <a:rPr lang="en-GB" sz="2400" dirty="0"/>
              <a:t> </a:t>
            </a:r>
            <a:r>
              <a:rPr lang="en-GB" sz="2400" dirty="0" err="1"/>
              <a:t>mandiri</a:t>
            </a:r>
            <a:r>
              <a:rPr lang="en-GB" sz="2400" dirty="0"/>
              <a:t> (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dikumpulkan</a:t>
            </a:r>
            <a:r>
              <a:rPr lang="en-GB" sz="2400" dirty="0"/>
              <a:t>).</a:t>
            </a:r>
          </a:p>
          <a:p>
            <a:endParaRPr lang="en-GB" sz="2400" dirty="0"/>
          </a:p>
          <a:p>
            <a:r>
              <a:rPr lang="en-GB" sz="2400" dirty="0" err="1"/>
              <a:t>Untuk</a:t>
            </a:r>
            <a:r>
              <a:rPr lang="en-GB" sz="2400" dirty="0"/>
              <a:t> Latihan 4, </a:t>
            </a:r>
            <a:r>
              <a:rPr lang="en-GB" sz="2400" dirty="0" err="1"/>
              <a:t>gunakanlah</a:t>
            </a:r>
            <a:r>
              <a:rPr lang="en-GB" sz="2400" dirty="0"/>
              <a:t> </a:t>
            </a:r>
            <a:r>
              <a:rPr lang="en-GB" sz="2400" dirty="0">
                <a:hlinkClick r:id="rId3"/>
              </a:rPr>
              <a:t>https://www.regexpal.com/</a:t>
            </a:r>
            <a:r>
              <a:rPr lang="en-GB" sz="2400" dirty="0"/>
              <a:t> (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dikumpulkan</a:t>
            </a:r>
            <a:r>
              <a:rPr lang="en-GB" sz="2400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F7B65-5776-451C-A190-6F9922BB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8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Regex </a:t>
            </a:r>
            <a:r>
              <a:rPr lang="en-US" dirty="0"/>
              <a:t>di </a:t>
            </a:r>
            <a:r>
              <a:rPr lang="id-ID" dirty="0"/>
              <a:t>d</a:t>
            </a:r>
            <a:r>
              <a:rPr lang="en-US" dirty="0" err="1"/>
              <a:t>alam</a:t>
            </a:r>
            <a:r>
              <a:rPr lang="en-US" dirty="0"/>
              <a:t> Bahasa</a:t>
            </a:r>
            <a:r>
              <a:rPr lang="id-ID" dirty="0"/>
              <a:t> Java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493" y="1357297"/>
            <a:ext cx="10906646" cy="249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552" y="1379532"/>
            <a:ext cx="6901917" cy="497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167670" y="4214818"/>
            <a:ext cx="150023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55601-E336-DD73-5A5A-B6958D71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D158-C7BD-4B20-ABB5-E6ED822B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Regex using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A059-CC29-4B48-80A8-3D031374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675"/>
            <a:ext cx="11002505" cy="5165724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re.</a:t>
            </a:r>
            <a:r>
              <a:rPr lang="en-US" b="1" dirty="0" err="1"/>
              <a:t>compile</a:t>
            </a:r>
            <a:r>
              <a:rPr lang="en-US" dirty="0">
                <a:effectLst/>
              </a:rPr>
              <a:t>(</a:t>
            </a:r>
            <a:r>
              <a:rPr lang="en-US" i="1" dirty="0">
                <a:effectLst/>
                <a:latin typeface="Courier New" panose="02070309020205020404" pitchFamily="49" charset="0"/>
              </a:rPr>
              <a:t>pattern</a:t>
            </a:r>
            <a:r>
              <a:rPr lang="en-US" dirty="0"/>
              <a:t>, </a:t>
            </a:r>
            <a:r>
              <a:rPr lang="en-US" i="1" dirty="0">
                <a:effectLst/>
                <a:latin typeface="Courier New" panose="02070309020205020404" pitchFamily="49" charset="0"/>
              </a:rPr>
              <a:t>flags=0</a:t>
            </a:r>
            <a:r>
              <a:rPr lang="en-US" dirty="0">
                <a:effectLst/>
              </a:rPr>
              <a:t>)</a:t>
            </a:r>
            <a:br>
              <a:rPr lang="en-US" dirty="0">
                <a:effectLst/>
              </a:rPr>
            </a:b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Compile a regular expression pattern into a </a:t>
            </a:r>
            <a:r>
              <a:rPr lang="en-US" u="none" strike="noStrike" dirty="0">
                <a:solidFill>
                  <a:srgbClr val="0072A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regular expression object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which can be used for matching using its </a:t>
            </a:r>
            <a:r>
              <a:rPr lang="en-US" u="none" strike="noStrike" dirty="0">
                <a:solidFill>
                  <a:srgbClr val="0072A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 tooltip="re.Pattern.match"/>
              </a:rPr>
              <a:t>match()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u="none" strike="noStrike" dirty="0">
                <a:solidFill>
                  <a:srgbClr val="0072A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 tooltip="re.Pattern.search"/>
              </a:rPr>
              <a:t>search()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and other methods, described below.</a:t>
            </a:r>
          </a:p>
          <a:p>
            <a:endParaRPr lang="en-US" dirty="0">
              <a:effectLst/>
            </a:endParaRPr>
          </a:p>
          <a:p>
            <a:pPr algn="l"/>
            <a:r>
              <a:rPr lang="en-US" dirty="0" err="1"/>
              <a:t>pattern.</a:t>
            </a:r>
            <a:r>
              <a:rPr lang="en-US" b="1" dirty="0" err="1"/>
              <a:t>search</a:t>
            </a:r>
            <a:r>
              <a:rPr lang="en-US" dirty="0">
                <a:effectLst/>
              </a:rPr>
              <a:t>(</a:t>
            </a:r>
            <a:r>
              <a:rPr lang="en-US" i="1" dirty="0">
                <a:effectLst/>
                <a:latin typeface="Courier New" panose="02070309020205020404" pitchFamily="49" charset="0"/>
              </a:rPr>
              <a:t>string</a:t>
            </a:r>
            <a:r>
              <a:rPr lang="en-US" dirty="0">
                <a:effectLst/>
              </a:rPr>
              <a:t>[</a:t>
            </a:r>
            <a:r>
              <a:rPr lang="en-US" dirty="0"/>
              <a:t>, </a:t>
            </a:r>
            <a:r>
              <a:rPr lang="en-US" i="1" dirty="0">
                <a:effectLst/>
                <a:latin typeface="Courier New" panose="02070309020205020404" pitchFamily="49" charset="0"/>
              </a:rPr>
              <a:t>pos</a:t>
            </a:r>
            <a:r>
              <a:rPr lang="en-US" dirty="0">
                <a:effectLst/>
              </a:rPr>
              <a:t>[</a:t>
            </a:r>
            <a:r>
              <a:rPr lang="en-US" dirty="0"/>
              <a:t>, </a:t>
            </a:r>
            <a:r>
              <a:rPr lang="en-US" i="1" dirty="0" err="1">
                <a:effectLst/>
                <a:latin typeface="Courier New" panose="02070309020205020404" pitchFamily="49" charset="0"/>
              </a:rPr>
              <a:t>endpos</a:t>
            </a:r>
            <a:r>
              <a:rPr lang="en-US" dirty="0">
                <a:effectLst/>
              </a:rPr>
              <a:t>]])</a:t>
            </a:r>
            <a:br>
              <a:rPr lang="en-US" dirty="0">
                <a:effectLst/>
              </a:rPr>
            </a:b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Scan through </a:t>
            </a:r>
            <a:r>
              <a:rPr lang="en-US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string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looking for the </a:t>
            </a:r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first location 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 this regular expression produces a match, and return a corresponding </a:t>
            </a:r>
            <a:r>
              <a:rPr lang="en-US" u="none" strike="noStrike" dirty="0">
                <a:solidFill>
                  <a:srgbClr val="0072A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match object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Return None if no position in the string matches the pattern; note that this is different from finding a zero-length match at some point in the string.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optional second parameter </a:t>
            </a:r>
            <a:r>
              <a:rPr lang="en-US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</a:t>
            </a:r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gives an index in the string where the search is to start; it defaults to 0.</a:t>
            </a:r>
            <a:b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optional parameter 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endpos</a:t>
            </a:r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limits how far the string will be searched; </a:t>
            </a:r>
          </a:p>
          <a:p>
            <a:endParaRPr lang="en-US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B6B74-4A45-4B26-BEA7-2B1F24A08C64}"/>
              </a:ext>
            </a:extLst>
          </p:cNvPr>
          <p:cNvSpPr txBox="1"/>
          <p:nvPr/>
        </p:nvSpPr>
        <p:spPr>
          <a:xfrm>
            <a:off x="3219489" y="63986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https://docs.python.org/3/library/re.html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49832-3B70-59BD-9EA0-BCE4D16C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23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E7E4-F90A-4457-B546-80FD7260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415"/>
          </a:xfrm>
        </p:spPr>
        <p:txBody>
          <a:bodyPr/>
          <a:lstStyle/>
          <a:p>
            <a:pPr algn="ctr"/>
            <a:r>
              <a:rPr lang="en-GB" dirty="0"/>
              <a:t>Regex using Python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B56E4-79CC-4778-B9CA-4BFB25B6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2540"/>
            <a:ext cx="10230167" cy="3001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C9E69E-2A66-4FFE-B0A2-6E1D8A572F79}"/>
              </a:ext>
            </a:extLst>
          </p:cNvPr>
          <p:cNvSpPr txBox="1"/>
          <p:nvPr/>
        </p:nvSpPr>
        <p:spPr>
          <a:xfrm>
            <a:off x="1193627" y="4802370"/>
            <a:ext cx="5726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\d{4}: digit characters exactly 4 characters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278ACF8-3B7D-4C87-AAC8-E2663F04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169" y="3354541"/>
            <a:ext cx="2989406" cy="336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645A44-2DC2-8492-BEC5-0B60253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74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151F-BA15-4BF0-9D0A-2E9B25B7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Regex using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1AE3-81FF-4920-8E8C-A10FF7089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err="1"/>
              <a:t>pattern.</a:t>
            </a:r>
            <a:r>
              <a:rPr lang="en-US" sz="2400" b="1" dirty="0" err="1"/>
              <a:t>match</a:t>
            </a:r>
            <a:r>
              <a:rPr lang="en-US" sz="2400" dirty="0"/>
              <a:t>(</a:t>
            </a:r>
            <a:r>
              <a:rPr lang="en-US" sz="2400" i="1" dirty="0">
                <a:latin typeface="Courier New" panose="02070309020205020404" pitchFamily="49" charset="0"/>
              </a:rPr>
              <a:t>string</a:t>
            </a:r>
            <a:r>
              <a:rPr lang="en-US" sz="2400" dirty="0"/>
              <a:t>[, </a:t>
            </a:r>
            <a:r>
              <a:rPr lang="en-US" sz="2400" i="1" dirty="0">
                <a:latin typeface="Courier New" panose="02070309020205020404" pitchFamily="49" charset="0"/>
              </a:rPr>
              <a:t>pos</a:t>
            </a:r>
            <a:r>
              <a:rPr lang="en-US" sz="2400" dirty="0"/>
              <a:t>[, </a:t>
            </a:r>
            <a:r>
              <a:rPr lang="en-US" sz="2400" i="1" dirty="0" err="1">
                <a:latin typeface="Courier New" panose="02070309020205020404" pitchFamily="49" charset="0"/>
              </a:rPr>
              <a:t>endpos</a:t>
            </a:r>
            <a:r>
              <a:rPr lang="en-US" sz="2400" dirty="0"/>
              <a:t>]])</a:t>
            </a:r>
            <a:br>
              <a:rPr lang="en-US" sz="2400" dirty="0"/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zero or more characters at the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 of str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match this regular expression, return a corresponding </a:t>
            </a:r>
            <a:r>
              <a:rPr lang="en-US" sz="2400" dirty="0">
                <a:solidFill>
                  <a:srgbClr val="0072AA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match object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Return None if the string does not match the pattern; note that this is different from a zero-length match.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959D3-B55E-4658-BD42-E77D337BC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5" y="3645025"/>
            <a:ext cx="7774973" cy="26668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A60D8-D0A5-0C97-354E-73628C23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0846-4648-45B5-B8F1-9BB755C1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Regex using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00DF3-037E-40CE-911D-5D633524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re.findall</a:t>
            </a:r>
            <a:r>
              <a:rPr lang="en-US" sz="2400" dirty="0"/>
              <a:t>(</a:t>
            </a:r>
            <a:r>
              <a:rPr lang="en-US" sz="2400" i="1" dirty="0">
                <a:latin typeface="Courier New" panose="02070309020205020404" pitchFamily="49" charset="0"/>
              </a:rPr>
              <a:t>pattern</a:t>
            </a:r>
            <a:r>
              <a:rPr lang="en-US" sz="2400" dirty="0"/>
              <a:t>, </a:t>
            </a:r>
            <a:r>
              <a:rPr lang="en-US" sz="2400" i="1" dirty="0">
                <a:latin typeface="Courier New" panose="02070309020205020404" pitchFamily="49" charset="0"/>
              </a:rPr>
              <a:t>string</a:t>
            </a:r>
            <a:r>
              <a:rPr lang="en-US" sz="2400" dirty="0"/>
              <a:t>, </a:t>
            </a:r>
            <a:r>
              <a:rPr lang="en-US" sz="2400" i="1" dirty="0">
                <a:latin typeface="Courier New" panose="02070309020205020404" pitchFamily="49" charset="0"/>
              </a:rPr>
              <a:t>flags=0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Return all non-overlapping matches of 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pattern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in 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string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as a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of strings or tuples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 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string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is scanned left-to-right, and matches are returned in the order found. Empty matches are included in the result.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59A666-C079-4D8F-94C9-DEC094F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643" y="3429000"/>
            <a:ext cx="8577136" cy="29273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61DC5-6AE1-EAF8-1AC1-4BF5E381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7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6043" y="507412"/>
            <a:ext cx="4688333" cy="801061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id-ID" sz="4800" b="1" dirty="0"/>
              <a:t>String</a:t>
            </a:r>
            <a:r>
              <a:rPr lang="th-TH" sz="4800" b="1" dirty="0"/>
              <a:t> Matching</a:t>
            </a:r>
          </a:p>
        </p:txBody>
      </p:sp>
      <p:pic>
        <p:nvPicPr>
          <p:cNvPr id="180229" name="Picture 180228" descr="Garis yang lancar membuat bentuk acak pada permukaan putih">
            <a:extLst>
              <a:ext uri="{FF2B5EF4-FFF2-40B4-BE49-F238E27FC236}">
                <a16:creationId xmlns:a16="http://schemas.microsoft.com/office/drawing/2014/main" id="{AACB96D6-2125-4589-871E-2CFD1896B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2" r="3168"/>
          <a:stretch/>
        </p:blipFill>
        <p:spPr>
          <a:xfrm>
            <a:off x="784547" y="453200"/>
            <a:ext cx="4132880" cy="6085712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5255218" y="2881456"/>
            <a:ext cx="6436373" cy="34691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err="1"/>
              <a:t>Diberikan</a:t>
            </a:r>
            <a:r>
              <a:rPr lang="en-US" sz="2400" dirty="0"/>
              <a:t>:</a:t>
            </a:r>
          </a:p>
          <a:p>
            <a:pPr marL="573088" indent="-315913">
              <a:buFontTx/>
              <a:buAutoNum type="arabicPeriod"/>
              <a:defRPr/>
            </a:pPr>
            <a:r>
              <a:rPr lang="en-US" sz="2400" i="1" dirty="0"/>
              <a:t>T</a:t>
            </a:r>
            <a:r>
              <a:rPr lang="en-US" sz="2400" dirty="0"/>
              <a:t>: </a:t>
            </a:r>
            <a:r>
              <a:rPr lang="en-US" sz="2400" dirty="0" err="1"/>
              <a:t>teks</a:t>
            </a:r>
            <a:r>
              <a:rPr lang="en-US" sz="2400" dirty="0"/>
              <a:t> (</a:t>
            </a:r>
            <a:r>
              <a:rPr lang="en-US" sz="2400" i="1" dirty="0"/>
              <a:t>text</a:t>
            </a:r>
            <a:r>
              <a:rPr lang="en-US" sz="2400" dirty="0"/>
              <a:t>), </a:t>
            </a:r>
            <a:r>
              <a:rPr lang="en-US" sz="2400" dirty="0" err="1"/>
              <a:t>yaitu</a:t>
            </a:r>
            <a:r>
              <a:rPr lang="en-US" sz="2400" dirty="0"/>
              <a:t> (</a:t>
            </a:r>
            <a:r>
              <a:rPr lang="en-US" sz="2400" i="1" dirty="0"/>
              <a:t>long</a:t>
            </a:r>
            <a:r>
              <a:rPr lang="en-US" sz="2400" dirty="0"/>
              <a:t>) </a:t>
            </a:r>
            <a:r>
              <a:rPr lang="en-US" sz="2400" i="1" dirty="0"/>
              <a:t>string</a:t>
            </a:r>
            <a:r>
              <a:rPr lang="en-US" sz="2400" dirty="0"/>
              <a:t> yang </a:t>
            </a:r>
            <a:r>
              <a:rPr lang="en-US" sz="2400" dirty="0" err="1"/>
              <a:t>panjangnya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endParaRPr lang="en-US" sz="2400" i="1" dirty="0"/>
          </a:p>
          <a:p>
            <a:pPr marL="573088" indent="-315913">
              <a:buFontTx/>
              <a:buAutoNum type="arabicPeriod"/>
              <a:defRPr/>
            </a:pPr>
            <a:r>
              <a:rPr lang="en-US" sz="2400" i="1" dirty="0"/>
              <a:t>P: pattern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i="1" dirty="0"/>
              <a:t>string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(</a:t>
            </a:r>
            <a:r>
              <a:rPr lang="en-US" sz="2400" dirty="0" err="1"/>
              <a:t>asumsi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&lt;&lt;&lt; </a:t>
            </a:r>
            <a:r>
              <a:rPr lang="en-US" sz="2400" i="1" dirty="0"/>
              <a:t>n</a:t>
            </a:r>
            <a:r>
              <a:rPr lang="en-US" sz="2400" dirty="0"/>
              <a:t>)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dicari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. </a:t>
            </a:r>
          </a:p>
          <a:p>
            <a:pPr marL="219075" indent="0">
              <a:buNone/>
              <a:defRPr/>
            </a:pPr>
            <a:endParaRPr lang="id-ID" sz="2400" dirty="0"/>
          </a:p>
          <a:p>
            <a:pPr marL="219075" indent="0">
              <a:buNone/>
              <a:defRPr/>
            </a:pPr>
            <a:r>
              <a:rPr lang="en-US" sz="2400" dirty="0" err="1"/>
              <a:t>Carilah</a:t>
            </a:r>
            <a:r>
              <a:rPr lang="en-US" sz="2400" dirty="0"/>
              <a:t> (</a:t>
            </a:r>
            <a:r>
              <a:rPr lang="en-US" sz="2400" i="1" dirty="0"/>
              <a:t>find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locate</a:t>
            </a:r>
            <a:r>
              <a:rPr lang="en-US" sz="2400" dirty="0"/>
              <a:t>)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i="1" dirty="0"/>
              <a:t>T</a:t>
            </a:r>
            <a:r>
              <a:rPr lang="en-US" sz="2400" dirty="0"/>
              <a:t> yang </a:t>
            </a:r>
            <a:r>
              <a:rPr lang="en-US" sz="2400" dirty="0" err="1"/>
              <a:t>bersesuaian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pattern P</a:t>
            </a:r>
            <a:r>
              <a:rPr lang="en-US" sz="24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E124B9-88F3-4CC9-80F4-6A821E06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450CE-B66A-93F6-3CD1-54E4BA44ECAF}"/>
              </a:ext>
            </a:extLst>
          </p:cNvPr>
          <p:cNvSpPr txBox="1"/>
          <p:nvPr/>
        </p:nvSpPr>
        <p:spPr>
          <a:xfrm>
            <a:off x="5255218" y="1949930"/>
            <a:ext cx="609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4000" dirty="0"/>
              <a:t>Definisi</a:t>
            </a:r>
            <a:r>
              <a:rPr lang="en-US" sz="4000" dirty="0"/>
              <a:t>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DB9D-2F40-4C0F-B184-90C40911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546"/>
          </a:xfrm>
        </p:spPr>
        <p:txBody>
          <a:bodyPr/>
          <a:lstStyle/>
          <a:p>
            <a:pPr algn="ctr"/>
            <a:r>
              <a:rPr lang="en-GB" dirty="0"/>
              <a:t>Regex using Python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CDC93-9525-4310-A714-4A4F68D5D1B7}"/>
              </a:ext>
            </a:extLst>
          </p:cNvPr>
          <p:cNvSpPr txBox="1"/>
          <p:nvPr/>
        </p:nvSpPr>
        <p:spPr>
          <a:xfrm>
            <a:off x="1847528" y="5492287"/>
            <a:ext cx="45734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dirty="0"/>
              <a:t>https://docs.python.org/3/library/re.html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ED739C-A2D1-4E11-B492-0320B55F2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215672"/>
            <a:ext cx="7518817" cy="42024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89689-F0DE-4BFC-88D8-9125C021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55636-CDF6-4973-9346-2F1FEE4507BE}"/>
              </a:ext>
            </a:extLst>
          </p:cNvPr>
          <p:cNvSpPr txBox="1"/>
          <p:nvPr/>
        </p:nvSpPr>
        <p:spPr>
          <a:xfrm>
            <a:off x="1492760" y="6083961"/>
            <a:ext cx="848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Baca: </a:t>
            </a:r>
            <a:r>
              <a:rPr lang="en-US" dirty="0">
                <a:hlinkClick r:id="rId3"/>
              </a:rPr>
              <a:t>https://www.guru99.com/python-regular-expressions-complete-tutorial.html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9720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3849C-2597-412E-961A-4EB0E935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20" y="371381"/>
            <a:ext cx="4392701" cy="1654769"/>
          </a:xfrm>
        </p:spPr>
        <p:txBody>
          <a:bodyPr>
            <a:normAutofit fontScale="90000"/>
          </a:bodyPr>
          <a:lstStyle/>
          <a:p>
            <a:r>
              <a:rPr lang="en-GB" dirty="0"/>
              <a:t>Eliza, simple pattern-based chatbot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352A1-3926-477F-95CF-D5FBE75806FB}"/>
              </a:ext>
            </a:extLst>
          </p:cNvPr>
          <p:cNvSpPr txBox="1"/>
          <p:nvPr/>
        </p:nvSpPr>
        <p:spPr>
          <a:xfrm>
            <a:off x="883560" y="2136509"/>
            <a:ext cx="38280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NimbusRomNo9L-Regu"/>
              </a:rPr>
              <a:t>ELIZA uses </a:t>
            </a:r>
            <a:r>
              <a:rPr lang="en-US" sz="2400" b="1" dirty="0">
                <a:solidFill>
                  <a:schemeClr val="accent1"/>
                </a:solidFill>
                <a:latin typeface="NimbusRomNo9L-Regu"/>
              </a:rPr>
              <a:t>pattern matching </a:t>
            </a:r>
            <a:r>
              <a:rPr lang="en-US" sz="2400" dirty="0">
                <a:solidFill>
                  <a:srgbClr val="000000"/>
                </a:solidFill>
                <a:latin typeface="NimbusRomNo9L-Regu"/>
              </a:rPr>
              <a:t>to recognize phrases like “I need </a:t>
            </a:r>
            <a:r>
              <a:rPr lang="en-US" sz="2400" dirty="0">
                <a:solidFill>
                  <a:srgbClr val="FF0000"/>
                </a:solidFill>
                <a:latin typeface="NimbusRomNo9L-Regu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NimbusRomNo9L-Regu"/>
              </a:rPr>
              <a:t>” and translate them into suitable outputs like </a:t>
            </a:r>
          </a:p>
          <a:p>
            <a:r>
              <a:rPr lang="en-US" sz="2400" dirty="0">
                <a:solidFill>
                  <a:srgbClr val="000000"/>
                </a:solidFill>
                <a:latin typeface="NimbusRomNo9L-Regu"/>
              </a:rPr>
              <a:t>“What does wanting </a:t>
            </a:r>
            <a:r>
              <a:rPr lang="en-US" sz="2400" dirty="0">
                <a:solidFill>
                  <a:srgbClr val="FF0000"/>
                </a:solidFill>
                <a:latin typeface="NimbusRomNo9L-Regu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NimbusRomNo9L-Regu"/>
              </a:rPr>
              <a:t> have to do with this discussion ?”</a:t>
            </a:r>
          </a:p>
          <a:p>
            <a:r>
              <a:rPr lang="en-US" sz="2400" dirty="0">
                <a:solidFill>
                  <a:srgbClr val="000000"/>
                </a:solidFill>
                <a:latin typeface="NimbusRomNo9L-Regu"/>
              </a:rPr>
              <a:t>“What would it mean to you if you got </a:t>
            </a:r>
            <a:r>
              <a:rPr lang="en-US" sz="2400" dirty="0">
                <a:solidFill>
                  <a:srgbClr val="FF0000"/>
                </a:solidFill>
                <a:latin typeface="NimbusRomNo9L-Regu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NimbusRomNo9L-Regu"/>
              </a:rPr>
              <a:t>?”. </a:t>
            </a:r>
            <a:br>
              <a:rPr lang="en-US" sz="2400" dirty="0"/>
            </a:b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5104B5-1626-4E6F-B548-F0A4B18FF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025" y="520775"/>
            <a:ext cx="6124415" cy="47673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86953B-EF18-49EC-9BFE-037A0A37627C}"/>
              </a:ext>
            </a:extLst>
          </p:cNvPr>
          <p:cNvSpPr/>
          <p:nvPr/>
        </p:nvSpPr>
        <p:spPr>
          <a:xfrm>
            <a:off x="6568384" y="1873093"/>
            <a:ext cx="875569" cy="22071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367F4-AD19-4AD4-8BAE-0617E3A8E6A3}"/>
              </a:ext>
            </a:extLst>
          </p:cNvPr>
          <p:cNvSpPr/>
          <p:nvPr/>
        </p:nvSpPr>
        <p:spPr>
          <a:xfrm>
            <a:off x="7524169" y="2026148"/>
            <a:ext cx="875569" cy="2434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B4D2E2-ED99-4A5D-B94C-E25419286C2F}"/>
              </a:ext>
            </a:extLst>
          </p:cNvPr>
          <p:cNvSpPr/>
          <p:nvPr/>
        </p:nvSpPr>
        <p:spPr>
          <a:xfrm>
            <a:off x="6379727" y="1349108"/>
            <a:ext cx="790792" cy="22071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5800ED-D231-4D55-9924-2DDD83B4186B}"/>
              </a:ext>
            </a:extLst>
          </p:cNvPr>
          <p:cNvSpPr/>
          <p:nvPr/>
        </p:nvSpPr>
        <p:spPr>
          <a:xfrm>
            <a:off x="5245954" y="1710510"/>
            <a:ext cx="850046" cy="16258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492233-5D59-45CD-BA51-090194B08A05}"/>
              </a:ext>
            </a:extLst>
          </p:cNvPr>
          <p:cNvSpPr txBox="1"/>
          <p:nvPr/>
        </p:nvSpPr>
        <p:spPr>
          <a:xfrm>
            <a:off x="5712574" y="5435098"/>
            <a:ext cx="50032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Weizenbaum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J. (1966). ELIZA—a computer program for the study of natural language communication between man and machine. 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Communications of the ACM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9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(1), 36-45.</a:t>
            </a:r>
            <a:endParaRPr lang="en-GB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CEF2A0-58CB-486E-B46D-2990D78F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F4A6B-CF75-9C67-DB09-92A1DD19C591}"/>
              </a:ext>
            </a:extLst>
          </p:cNvPr>
          <p:cNvSpPr txBox="1"/>
          <p:nvPr/>
        </p:nvSpPr>
        <p:spPr>
          <a:xfrm>
            <a:off x="892220" y="5552829"/>
            <a:ext cx="32329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https://www.masswerk.at/elizabot/</a:t>
            </a:r>
            <a:r>
              <a:rPr lang="en-GB" sz="1400" dirty="0"/>
              <a:t> </a:t>
            </a:r>
          </a:p>
          <a:p>
            <a:r>
              <a:rPr lang="en-GB" sz="1400" dirty="0">
                <a:hlinkClick r:id="rId4"/>
              </a:rPr>
              <a:t>http://psych.fullerton.edu/mbirnbaum/psych101/eliza.htm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9851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50CAB5-41FC-1998-20F7-CE1E5445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E7EEBFFF-AA8F-C38D-DB1F-E57D8CCEF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46" y="336936"/>
            <a:ext cx="9536508" cy="61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34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6A6B-CAD8-4C97-9321-819048E4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Eliza-like Chatbot using Regex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D70CD36-0216-4660-8EF9-2C6F543C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DB04F-DDCA-45F3-8E15-5015D15ED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551" y="3429000"/>
            <a:ext cx="4238713" cy="2770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DBE1EF-8622-4229-8810-7543DF3DD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8" y="1582199"/>
            <a:ext cx="6960780" cy="4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7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Contoh 1: Exact Matching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4682" y="1676054"/>
            <a:ext cx="10359118" cy="40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668499" y="3903056"/>
            <a:ext cx="306587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6344174" y="5182300"/>
            <a:ext cx="3094294" cy="304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954424-A6F9-62D2-6C13-D049E853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2: Regex Matching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0688"/>
            <a:ext cx="10941078" cy="429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B60B6-C965-65FB-C15C-1CB440A6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Notasi Umum Regex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574" y="1630954"/>
            <a:ext cx="4512832" cy="508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https://lh5.googleusercontent.com/gYsT7wxpkA_vwBy4i-daGGdAbDZg-66VbrwYeA4tL_AsK5qi_N-3hl-FbeMra5jA6fH2Dq1XZFHghovYSRH3g3VdOxus7LKeF8oxuTr-kwrQd0R1_g5O2EyGrKzgNseHOuAxNL5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2773"/>
            <a:ext cx="2016224" cy="20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3.googleusercontent.com/kgSNQqVqf8PVqQGwHnf9hsR4jBSboAdQDDTTFIVNHwk_qEte2T6Iuis9gzt1ga92CaRy4rnAut8KdHqUWQpn7cv7No9KWvARbL8XGbzUCENSiii4CdmTQsZThbnOvLq3EjAeZyU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476399"/>
            <a:ext cx="2267196" cy="173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5.googleusercontent.com/Fh8FRL5_me3fc-a3VOMe2f1NJ7JihhYgveEztr3J0KeIrN3PQ-qZPGrstjGD1_VjreTeuUWbHy1Q4q_rhnkgM7nD-eO159qSMdIoqtXuSqU8FFMK0M6Wf6G2r1BEex2lvo7x94E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49" y="3712167"/>
            <a:ext cx="2490272" cy="13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wSbwq4fYrwL8PbL6tsEcRPPwPR5FjvVNWdALuaC9X_gXmfYSDbyhyRCY2uJ-eY18P0rxXO-Y-1WoVeYgKn5O-FjN2Fo8BRoAMIYX-jrfJ0qOgLp2NgBCb7oeG8XvG0SSP-lpwA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3" y="3645024"/>
            <a:ext cx="16596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cU324B2i6HvFSTShfLviMI6OcSFniehdE82dIXeypmwjn099zA0LXaj3YJaGlQXbysi1urOfb3xleedRwWhFen8ZvLuLA7m0K--cQAkiq6b5_kJ6yfoIJiz5KWZVqhyXsYDm6vt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50" y="5214962"/>
            <a:ext cx="1457127" cy="15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5.googleusercontent.com/m2F2gw6FwGDxlGWv76nRW0VTpUXwYCSlnhXESVwNf7jrEejImmzub1D1Y-dDCE6a3YW2F5_0UFWqiN6gmSBhtFDheQ5F5AWF0fEVZDIdiWJSpzS3y5UsCTTMxDs3hIRaUemyDgw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20" y="5219725"/>
            <a:ext cx="1600612" cy="1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20134-92DA-D7B5-E051-8DCC3D36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Contoh 2:</a:t>
            </a:r>
            <a:r>
              <a:rPr lang="id-ID"/>
              <a:t> </a:t>
            </a:r>
            <a:r>
              <a:rPr lang="id-ID" dirty="0"/>
              <a:t>Regex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463" y="1595013"/>
            <a:ext cx="9204627" cy="526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C5C9D7-14DA-5016-90B8-2451CC6A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7581900" y="5543550"/>
            <a:ext cx="1428750" cy="342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id-ID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7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2389204" y="570124"/>
            <a:ext cx="7413591" cy="12094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id-ID" b="1" dirty="0"/>
              <a:t>Basic Regular Expression </a:t>
            </a:r>
            <a:br>
              <a:rPr lang="en-US" b="1" dirty="0"/>
            </a:br>
            <a:r>
              <a:rPr lang="id-ID" dirty="0"/>
              <a:t>Patterns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1749136" y="1937514"/>
            <a:ext cx="5163108" cy="4380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</a:rPr>
              <a:t>B</a:t>
            </a:r>
            <a:r>
              <a:rPr lang="id-ID" sz="2400" b="1" dirty="0">
                <a:solidFill>
                  <a:schemeClr val="dk1"/>
                </a:solidFill>
              </a:rPr>
              <a:t>rackets </a:t>
            </a:r>
            <a:r>
              <a:rPr lang="id-ID" sz="2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en-GB" sz="2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disjunction</a:t>
            </a:r>
            <a:r>
              <a:rPr lang="id-ID" sz="2400" b="1" dirty="0"/>
              <a:t> </a:t>
            </a:r>
            <a:endParaRPr sz="2400" b="1" dirty="0"/>
          </a:p>
        </p:txBody>
      </p:sp>
      <p:pic>
        <p:nvPicPr>
          <p:cNvPr id="150" name="Google Shape;150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9136" y="2533555"/>
            <a:ext cx="7413591" cy="136806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/>
          <p:nvPr/>
        </p:nvSpPr>
        <p:spPr>
          <a:xfrm>
            <a:off x="1749136" y="4253117"/>
            <a:ext cx="6447150" cy="26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id-ID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Brackets </a:t>
            </a:r>
            <a:r>
              <a:rPr lang="id-ID" sz="2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id-ID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ditambah garis sambung: range</a:t>
            </a:r>
            <a:endParaRPr sz="2400" b="1" dirty="0"/>
          </a:p>
        </p:txBody>
      </p:sp>
      <p:pic>
        <p:nvPicPr>
          <p:cNvPr id="152" name="Google Shape;152;p22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749136" y="4849158"/>
            <a:ext cx="7413591" cy="1388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62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7581900" y="5543550"/>
            <a:ext cx="1428750" cy="342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id-ID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8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1259253" y="1692236"/>
            <a:ext cx="6047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257175" indent="-257175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id-ID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caret </a:t>
            </a:r>
            <a:r>
              <a:rPr lang="id-ID" sz="2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^</a:t>
            </a:r>
            <a:r>
              <a:rPr lang="id-ID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d-ID" sz="2400" dirty="0"/>
              <a:t>: negasi</a:t>
            </a:r>
            <a:endParaRPr sz="2400" dirty="0"/>
          </a:p>
        </p:txBody>
      </p:sp>
      <p:pic>
        <p:nvPicPr>
          <p:cNvPr id="161" name="Google Shape;161;p2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82465" y="2142254"/>
            <a:ext cx="5999435" cy="157357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/>
          <p:nvPr/>
        </p:nvSpPr>
        <p:spPr>
          <a:xfrm>
            <a:off x="1259253" y="3859939"/>
            <a:ext cx="5614875" cy="32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buClr>
                <a:schemeClr val="dk1"/>
              </a:buClr>
              <a:buSzPts val="1800"/>
              <a:buFont typeface="Calibri"/>
              <a:buChar char="•"/>
            </a:pPr>
            <a:r>
              <a:rPr lang="id-ID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Tanda tanya </a:t>
            </a:r>
            <a:r>
              <a:rPr lang="id-ID" sz="2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r>
              <a:rPr lang="id-ID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bisa ada bisa tidak</a:t>
            </a:r>
            <a:endParaRPr sz="2400" dirty="0"/>
          </a:p>
        </p:txBody>
      </p:sp>
      <p:pic>
        <p:nvPicPr>
          <p:cNvPr id="163" name="Google Shape;163;p23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82465" y="4354218"/>
            <a:ext cx="5999435" cy="81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2464" y="5796729"/>
            <a:ext cx="6228681" cy="72811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/>
          <p:nvPr/>
        </p:nvSpPr>
        <p:spPr>
          <a:xfrm>
            <a:off x="1259253" y="5309879"/>
            <a:ext cx="6047184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buClr>
                <a:schemeClr val="dk1"/>
              </a:buClr>
              <a:buSzPts val="1800"/>
              <a:buFont typeface="Calibri"/>
              <a:buChar char="•"/>
            </a:pPr>
            <a:r>
              <a:rPr lang="id-ID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Titik: </a:t>
            </a:r>
            <a:r>
              <a:rPr lang="id-ID" sz="2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id-ID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any character</a:t>
            </a:r>
            <a:endParaRPr sz="24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" name="Google Shape;148;p22">
            <a:extLst>
              <a:ext uri="{FF2B5EF4-FFF2-40B4-BE49-F238E27FC236}">
                <a16:creationId xmlns:a16="http://schemas.microsoft.com/office/drawing/2014/main" id="{3D8C9A29-1566-8515-014C-370866D2CE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9204" y="570124"/>
            <a:ext cx="7413591" cy="12094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id-ID" b="1" dirty="0"/>
              <a:t>Basic Regular Expression </a:t>
            </a:r>
            <a:br>
              <a:rPr lang="en-US" b="1" dirty="0"/>
            </a:br>
            <a:r>
              <a:rPr lang="id-ID" dirty="0"/>
              <a:t>Patterns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81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Regex</a:t>
            </a:r>
            <a:r>
              <a:rPr lang="id-ID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berawal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Huruf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Kapital</a:t>
            </a:r>
            <a:endParaRPr dirty="0"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r="24322"/>
          <a:stretch/>
        </p:blipFill>
        <p:spPr>
          <a:xfrm>
            <a:off x="1444683" y="1713605"/>
            <a:ext cx="9614649" cy="343078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1510500" y="5678812"/>
            <a:ext cx="98433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100" b="1" dirty="0">
                <a:latin typeface="Courier New"/>
                <a:ea typeface="Courier New"/>
                <a:cs typeface="Courier New"/>
                <a:sym typeface="Courier New"/>
              </a:rPr>
              <a:t>[A-Z][a-z]*</a:t>
            </a:r>
            <a:r>
              <a:rPr lang="id-ID" sz="2100" b="1" dirty="0"/>
              <a:t> : Alfabet huruf besar yang dilanjutkan dengan nol atau banyak huruf kecil</a:t>
            </a:r>
            <a:endParaRPr sz="21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6FE67B-D524-E00B-B0EC-10467050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8482-29A6-46D4-8747-D0A8512961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6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738</Words>
  <Application>Microsoft Office PowerPoint</Application>
  <PresentationFormat>Widescreen</PresentationFormat>
  <Paragraphs>86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Courier New</vt:lpstr>
      <vt:lpstr>NimbusRomNo9L-Regu</vt:lpstr>
      <vt:lpstr>Office Theme</vt:lpstr>
      <vt:lpstr>String Matching dengan  Regular Expression</vt:lpstr>
      <vt:lpstr>String Matching</vt:lpstr>
      <vt:lpstr>Contoh 1: Exact Matching</vt:lpstr>
      <vt:lpstr>Contoh 2: Regex Matching</vt:lpstr>
      <vt:lpstr>Notasi Umum Regex</vt:lpstr>
      <vt:lpstr>Contoh 2: Regex</vt:lpstr>
      <vt:lpstr>Basic Regular Expression  Patterns</vt:lpstr>
      <vt:lpstr>Basic Regular Expression  Patterns</vt:lpstr>
      <vt:lpstr>Regex Kata berawal Huruf Kapital</vt:lpstr>
      <vt:lpstr>Notasi Regex: Contoh</vt:lpstr>
      <vt:lpstr>Notasi Regex: Contoh</vt:lpstr>
      <vt:lpstr>Contoh 3: Regex for Email</vt:lpstr>
      <vt:lpstr>Contoh 4: Regex for Phone Number</vt:lpstr>
      <vt:lpstr>Knowledge check Regex</vt:lpstr>
      <vt:lpstr>Regex di dalam Bahasa Java</vt:lpstr>
      <vt:lpstr>Regex using Python</vt:lpstr>
      <vt:lpstr>Regex using Python</vt:lpstr>
      <vt:lpstr>Regex using Python</vt:lpstr>
      <vt:lpstr>Regex using Python</vt:lpstr>
      <vt:lpstr>Regex using Python</vt:lpstr>
      <vt:lpstr>Eliza, simple pattern-based chatbot</vt:lpstr>
      <vt:lpstr>PowerPoint Presentation</vt:lpstr>
      <vt:lpstr>Eliza-like Chatbot using Regex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Ir. Rinaldi, M.T.</dc:creator>
  <cp:lastModifiedBy>Dr. Ir. Rinaldi, M.T.</cp:lastModifiedBy>
  <cp:revision>3</cp:revision>
  <dcterms:created xsi:type="dcterms:W3CDTF">2025-05-12T02:47:43Z</dcterms:created>
  <dcterms:modified xsi:type="dcterms:W3CDTF">2025-05-12T03:27:53Z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2025-05-12T03:14:06Z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cfc72b72-5675-4b74-9971-b3b6e9b26a1f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