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478" r:id="rId2"/>
    <p:sldId id="479" r:id="rId3"/>
    <p:sldId id="258" r:id="rId4"/>
    <p:sldId id="399" r:id="rId5"/>
    <p:sldId id="465" r:id="rId6"/>
    <p:sldId id="466" r:id="rId7"/>
    <p:sldId id="467" r:id="rId8"/>
    <p:sldId id="468" r:id="rId9"/>
    <p:sldId id="400" r:id="rId10"/>
    <p:sldId id="401" r:id="rId11"/>
    <p:sldId id="402" r:id="rId12"/>
    <p:sldId id="476" r:id="rId13"/>
    <p:sldId id="403" r:id="rId14"/>
    <p:sldId id="404" r:id="rId15"/>
    <p:sldId id="405" r:id="rId16"/>
    <p:sldId id="469" r:id="rId17"/>
    <p:sldId id="462" r:id="rId18"/>
    <p:sldId id="406" r:id="rId19"/>
    <p:sldId id="424" r:id="rId20"/>
    <p:sldId id="460" r:id="rId21"/>
    <p:sldId id="425" r:id="rId22"/>
    <p:sldId id="426" r:id="rId23"/>
    <p:sldId id="441" r:id="rId24"/>
    <p:sldId id="473" r:id="rId25"/>
    <p:sldId id="423" r:id="rId26"/>
    <p:sldId id="427" r:id="rId27"/>
    <p:sldId id="442" r:id="rId28"/>
    <p:sldId id="471" r:id="rId29"/>
    <p:sldId id="428" r:id="rId30"/>
    <p:sldId id="429" r:id="rId31"/>
    <p:sldId id="430" r:id="rId32"/>
    <p:sldId id="431" r:id="rId33"/>
    <p:sldId id="432" r:id="rId34"/>
    <p:sldId id="433" r:id="rId35"/>
    <p:sldId id="398" r:id="rId36"/>
    <p:sldId id="443" r:id="rId37"/>
    <p:sldId id="474" r:id="rId38"/>
    <p:sldId id="434" r:id="rId39"/>
    <p:sldId id="435" r:id="rId40"/>
    <p:sldId id="436" r:id="rId41"/>
    <p:sldId id="477" r:id="rId42"/>
    <p:sldId id="444" r:id="rId43"/>
    <p:sldId id="445" r:id="rId44"/>
    <p:sldId id="446" r:id="rId45"/>
    <p:sldId id="447" r:id="rId46"/>
    <p:sldId id="448" r:id="rId47"/>
    <p:sldId id="449" r:id="rId48"/>
    <p:sldId id="450" r:id="rId49"/>
    <p:sldId id="451" r:id="rId50"/>
    <p:sldId id="452" r:id="rId51"/>
    <p:sldId id="453" r:id="rId52"/>
    <p:sldId id="454" r:id="rId53"/>
    <p:sldId id="455" r:id="rId54"/>
    <p:sldId id="456" r:id="rId55"/>
    <p:sldId id="457" r:id="rId56"/>
    <p:sldId id="458" r:id="rId57"/>
    <p:sldId id="459" r:id="rId58"/>
    <p:sldId id="437" r:id="rId59"/>
    <p:sldId id="256" r:id="rId60"/>
    <p:sldId id="257" r:id="rId61"/>
    <p:sldId id="261" r:id="rId62"/>
    <p:sldId id="260" r:id="rId63"/>
    <p:sldId id="259" r:id="rId64"/>
    <p:sldId id="48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FB5F4-787A-4A2B-98C8-DC079BB5E7E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B57E-1C29-41A1-A4D0-F5653E29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E84C-4487-486F-9DF4-DFF45744F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24FBB-2E46-419E-A03A-4C4509ECB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ECCDE-68D3-47A8-B6AC-E60F81BF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8BBD-E8AB-4413-9DDC-C3D21E614044}" type="datetime1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D1EA2-D39A-4C51-BEE7-58D64DA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DA8E-58C3-478C-97BF-1B61BB37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DB23-E4FA-4410-ADD1-9C050122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02672-58C8-47AA-AA74-F770332ED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A2A54-5957-4FF1-834C-1D04C5BE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EAD4-446E-4CC1-B4A1-36F78F2DEC6B}" type="datetime1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B92A7-4853-4101-A7D1-A8E90045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68D27-2B7E-4770-9F87-8DDDFAB5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E8476-8125-40E3-838C-E94535570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4C50E-7063-446B-AD96-AC059997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A8DAE-325D-41B5-AB12-B0E05B8F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ECB6-45A2-43D1-BE2B-24BE63ACAA1E}" type="datetime1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4E7E1-041D-4BB6-9ED8-897312B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731B-549F-4A43-A41C-BF8E3922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1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E213-156B-4E03-BADE-F0D6B0DA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3AF8-4BB6-4B6C-86DC-BE364F04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D6EC4-FB66-4BF4-8592-7FE74F78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3084-2FDC-49FA-93E0-2EFA2C9629FE}" type="datetime1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87EF9-1DF4-413B-BF91-46E99875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D2ABB-6A03-4E51-9F06-5E2B1D79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4BE5-ECEC-4BE2-964D-94C2D4DA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06777-10D1-429B-9582-6155F3BD3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1B763-74C4-45E0-9391-0B1E983C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3909-4208-4F90-95CD-24D526057496}" type="datetime1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564F9-2684-4086-B44C-359E6F75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E473-272D-4507-B37D-01C573E5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E0D1-7E62-41EF-93C6-2BCA1C32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AA479-1661-4E6E-AAEE-2A6354A78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ACF3D-E852-412E-8531-8D9614AB9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07E20-1AEE-4117-A01C-B498883F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EB8A-C26D-45DE-84DC-EEF93D6B7F36}" type="datetime1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6B8AB-1BA3-4A20-8E94-6AA2FF1D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5FDE6-82B6-46E6-B820-CA1F0A14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CCDB-30E2-43BB-A074-4D61D501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D86B-B7D9-4ABD-8069-21FA949A3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9049C-C2ED-40B3-BE00-A44168BA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15207-70B6-4FF0-82C5-423A7561A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5371E-9D72-4FAD-837A-AEBF74022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41ECC-CD46-4B8C-B544-3CB9CC8F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1D11-238E-484D-A202-FEA8085811D0}" type="datetime1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AFBB8-DEE9-4827-9878-8CB25BD4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222E9-B16A-485E-92B5-F90ADFB6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B6E7-2EA7-486A-B239-7DD67EDE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D064C-6955-44C4-8791-0DE25DA7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3D4A-77B9-41A8-81E3-4FF6F1D18B0A}" type="datetime1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975A0-28CB-44A9-A9FF-70B0683B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3BBE6-BC18-41DD-89DD-DDE1F169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C020C-F7C9-4757-86A5-14A1297B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35CA-63B2-40DD-ABAD-62D266FC29A8}" type="datetime1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04C7B-9F66-4BF1-9376-CCBDC39C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AC1DD-0A93-4B1E-8A8C-F6662044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6358-C40A-4B66-A253-16ECEC8E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0474-2C73-41EF-9771-066BB3EE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AEE4E-0637-42AE-BD9D-AC5DBA774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01F2-3880-42BB-B754-EC150A21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04C7-56A1-48D8-B935-828795DB6F55}" type="datetime1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5FF84-88C0-4209-9D83-022AF790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014FE-F201-47A6-A884-CA1525DE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0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8BC3-AEA6-4CEA-B7B2-97E93A73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38425-62BB-4FAF-92C9-47B055693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18821-F84E-4F50-8861-1B341AB79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0D250-2E75-47E2-8641-5A18FCB0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8407-6D83-4D02-95F6-3DE835EF4208}" type="datetime1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40391-CFDB-4017-99D9-70B76DAD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DC783-254F-4287-80CD-FAF70A57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0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24828-0E14-4A0D-B948-4858584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2461F-079A-4725-ABF6-72FE5A5DB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6417-7FA5-4CBD-A33B-878FC9306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7807-3A2A-4F1B-98B2-41A7DA18A116}" type="datetime1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D55FF-DBBB-4332-8339-7B1D3839E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2098-BC61-458D-A874-936691A5A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nalysis_of_algorithms" TargetMode="External"/><Relationship Id="rId3" Type="http://schemas.openxmlformats.org/officeDocument/2006/relationships/hyperlink" Target="http://en.wikipedia.org/wiki/Computer_science" TargetMode="External"/><Relationship Id="rId7" Type="http://schemas.openxmlformats.org/officeDocument/2006/relationships/hyperlink" Target="http://en.wikipedia.org/wiki/Donald_Knuth#cite_note-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he_Art_of_Computer_Programming" TargetMode="External"/><Relationship Id="rId5" Type="http://schemas.openxmlformats.org/officeDocument/2006/relationships/hyperlink" Target="http://en.wikipedia.org/wiki/Stanford_University" TargetMode="External"/><Relationship Id="rId4" Type="http://schemas.openxmlformats.org/officeDocument/2006/relationships/hyperlink" Target="http://en.wikipedia.org/wiki/Professor_Emeritus" TargetMode="External"/><Relationship Id="rId9" Type="http://schemas.openxmlformats.org/officeDocument/2006/relationships/hyperlink" Target="http://en.wikipedia.org/wiki/Big_O_nota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E95A-988F-4331-98F7-E929B1DCA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9144000" cy="2387600"/>
          </a:xfrm>
        </p:spPr>
        <p:txBody>
          <a:bodyPr/>
          <a:lstStyle/>
          <a:p>
            <a:r>
              <a:rPr lang="en-US" b="1" dirty="0" err="1"/>
              <a:t>Pencocokan</a:t>
            </a:r>
            <a:r>
              <a:rPr lang="en-US" b="1" dirty="0"/>
              <a:t> String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i="1" dirty="0"/>
              <a:t>String/Pattern Matching</a:t>
            </a:r>
            <a:r>
              <a:rPr lang="en-US" b="1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0FBAB-1C67-4B09-A212-2480D60465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7162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err="1"/>
              <a:t>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Kuliah</a:t>
            </a:r>
            <a:r>
              <a:rPr lang="en-US" altLang="en-US" sz="2800" dirty="0"/>
              <a:t> IF2211 </a:t>
            </a:r>
            <a:r>
              <a:rPr lang="en-US" altLang="en-US" sz="2800" dirty="0" err="1"/>
              <a:t>Strategi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Algoritma</a:t>
            </a:r>
            <a:endParaRPr lang="en-US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B73BF-BE0B-4F38-9BE5-A3878C7F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006" y="5304630"/>
            <a:ext cx="5092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Program </a:t>
            </a:r>
            <a:r>
              <a:rPr lang="en-US" altLang="en-US" sz="2800" dirty="0" err="1">
                <a:latin typeface="+mn-lt"/>
              </a:rPr>
              <a:t>Studi</a:t>
            </a:r>
            <a:r>
              <a:rPr lang="en-US" altLang="en-US" sz="2800" dirty="0">
                <a:latin typeface="+mn-lt"/>
              </a:rPr>
              <a:t> Teknik </a:t>
            </a:r>
            <a:r>
              <a:rPr lang="en-US" altLang="en-US" sz="2800" dirty="0" err="1">
                <a:latin typeface="+mn-lt"/>
              </a:rPr>
              <a:t>Informatika</a:t>
            </a:r>
            <a:r>
              <a:rPr lang="en-US" altLang="en-US" sz="2800" dirty="0"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STEI-ITB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DDFA2-85B1-461D-AC5A-6B390540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139" y="206375"/>
            <a:ext cx="5638800" cy="14668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16FA5-DA20-43FA-A37B-096243A5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3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C86811C0-86A3-416B-A88C-E4EC6E77C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33388"/>
            <a:ext cx="2590800" cy="1104900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Examples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1B50230D-D17B-4FA6-8655-65F017901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th-TH" sz="3200" dirty="0"/>
              <a:t>All possible prefixes of S:</a:t>
            </a:r>
          </a:p>
          <a:p>
            <a:pPr lvl="1">
              <a:defRPr/>
            </a:pPr>
            <a:r>
              <a:rPr lang="en-US" sz="3200" dirty="0"/>
              <a:t> </a:t>
            </a:r>
            <a:r>
              <a:rPr lang="th-TH" sz="3200" dirty="0"/>
              <a:t>“a", "an", "and", "an</a:t>
            </a:r>
            <a:r>
              <a:rPr lang="en-US" sz="3200" dirty="0" err="1"/>
              <a:t>dr</a:t>
            </a:r>
            <a:r>
              <a:rPr lang="th-TH" sz="3200" dirty="0"/>
              <a:t>”, "a</a:t>
            </a:r>
            <a:r>
              <a:rPr lang="en-US" sz="3200" dirty="0" err="1"/>
              <a:t>ndre</a:t>
            </a:r>
            <a:r>
              <a:rPr lang="th-TH" sz="3200" dirty="0"/>
              <a:t>“</a:t>
            </a:r>
            <a:r>
              <a:rPr lang="en-US" sz="3200" dirty="0"/>
              <a:t>, </a:t>
            </a:r>
            <a:r>
              <a:rPr lang="th-TH" sz="3200" dirty="0"/>
              <a:t>"a</a:t>
            </a:r>
            <a:r>
              <a:rPr lang="en-US" sz="3200" dirty="0" err="1"/>
              <a:t>ndrew</a:t>
            </a:r>
            <a:r>
              <a:rPr lang="th-TH" sz="3200" dirty="0"/>
              <a:t>“</a:t>
            </a:r>
            <a:endParaRPr lang="th-TH" sz="3200" dirty="0">
              <a:solidFill>
                <a:srgbClr val="FFFFFF"/>
              </a:solidFill>
            </a:endParaRPr>
          </a:p>
          <a:p>
            <a:pPr lvl="1"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th-TH" sz="3200" dirty="0"/>
              <a:t>All possible suffixes of S:</a:t>
            </a:r>
          </a:p>
          <a:p>
            <a:pPr lvl="1">
              <a:defRPr/>
            </a:pPr>
            <a:r>
              <a:rPr lang="en-US" sz="3200" dirty="0"/>
              <a:t>”w”,</a:t>
            </a:r>
            <a:r>
              <a:rPr lang="th-TH" sz="3200" dirty="0"/>
              <a:t> “ew", “rew", “</a:t>
            </a:r>
            <a:r>
              <a:rPr lang="en-US" sz="3200" dirty="0"/>
              <a:t>d</a:t>
            </a:r>
            <a:r>
              <a:rPr lang="th-TH" sz="3200" dirty="0"/>
              <a:t>rew", “</a:t>
            </a:r>
            <a:r>
              <a:rPr lang="en-US" sz="3200" dirty="0" err="1"/>
              <a:t>ndr</a:t>
            </a:r>
            <a:r>
              <a:rPr lang="th-TH" sz="3200" dirty="0"/>
              <a:t>ew” </a:t>
            </a:r>
            <a:r>
              <a:rPr lang="en-US" sz="3200" dirty="0"/>
              <a:t>,</a:t>
            </a:r>
            <a:r>
              <a:rPr lang="th-TH" sz="3200" dirty="0"/>
              <a:t> "a</a:t>
            </a:r>
            <a:r>
              <a:rPr lang="en-US" sz="3200" dirty="0" err="1"/>
              <a:t>ndrew</a:t>
            </a:r>
            <a:r>
              <a:rPr lang="th-TH" sz="3200" dirty="0"/>
              <a:t>“</a:t>
            </a:r>
            <a:r>
              <a:rPr lang="en-US" sz="3200" dirty="0"/>
              <a:t> </a:t>
            </a:r>
            <a:endParaRPr lang="th-TH" sz="3200" dirty="0"/>
          </a:p>
        </p:txBody>
      </p:sp>
      <p:grpSp>
        <p:nvGrpSpPr>
          <p:cNvPr id="13316" name="Group 10">
            <a:extLst>
              <a:ext uri="{FF2B5EF4-FFF2-40B4-BE49-F238E27FC236}">
                <a16:creationId xmlns:a16="http://schemas.microsoft.com/office/drawing/2014/main" id="{7F65EA56-52B3-468F-BF52-46EC932882A9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914400"/>
            <a:ext cx="2743200" cy="685800"/>
            <a:chOff x="3264" y="624"/>
            <a:chExt cx="1728" cy="432"/>
          </a:xfrm>
        </p:grpSpPr>
        <p:sp>
          <p:nvSpPr>
            <p:cNvPr id="13326" name="Rectangle 4">
              <a:extLst>
                <a:ext uri="{FF2B5EF4-FFF2-40B4-BE49-F238E27FC236}">
                  <a16:creationId xmlns:a16="http://schemas.microsoft.com/office/drawing/2014/main" id="{731DE284-D94B-4F94-8E03-E8B2C0AB9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327" name="Line 5">
              <a:extLst>
                <a:ext uri="{FF2B5EF4-FFF2-40B4-BE49-F238E27FC236}">
                  <a16:creationId xmlns:a16="http://schemas.microsoft.com/office/drawing/2014/main" id="{E8A8C270-2C86-4878-8CE8-317B67097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Line 6">
              <a:extLst>
                <a:ext uri="{FF2B5EF4-FFF2-40B4-BE49-F238E27FC236}">
                  <a16:creationId xmlns:a16="http://schemas.microsoft.com/office/drawing/2014/main" id="{FFF8E39E-E50C-48A2-BA45-7A45BED89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7">
              <a:extLst>
                <a:ext uri="{FF2B5EF4-FFF2-40B4-BE49-F238E27FC236}">
                  <a16:creationId xmlns:a16="http://schemas.microsoft.com/office/drawing/2014/main" id="{47E324D4-F1A3-4CE7-A524-A399DCB60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8">
              <a:extLst>
                <a:ext uri="{FF2B5EF4-FFF2-40B4-BE49-F238E27FC236}">
                  <a16:creationId xmlns:a16="http://schemas.microsoft.com/office/drawing/2014/main" id="{0E9D1D43-A1D6-4F9D-A20E-A4BBDAC9E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9">
              <a:extLst>
                <a:ext uri="{FF2B5EF4-FFF2-40B4-BE49-F238E27FC236}">
                  <a16:creationId xmlns:a16="http://schemas.microsoft.com/office/drawing/2014/main" id="{5202CBB7-5B97-4734-BFA8-4CF23B057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7" name="Text Box 11">
            <a:extLst>
              <a:ext uri="{FF2B5EF4-FFF2-40B4-BE49-F238E27FC236}">
                <a16:creationId xmlns:a16="http://schemas.microsoft.com/office/drawing/2014/main" id="{68B8F27F-3835-4A2F-811D-A71F850FC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144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 dirty="0"/>
              <a:t>a</a:t>
            </a:r>
            <a:endParaRPr lang="th-TH" altLang="en-US" sz="2800" dirty="0">
              <a:latin typeface="Tahoma" panose="020B0604030504040204" pitchFamily="34" charset="0"/>
            </a:endParaRPr>
          </a:p>
        </p:txBody>
      </p:sp>
      <p:sp>
        <p:nvSpPr>
          <p:cNvPr id="13318" name="Text Box 12">
            <a:extLst>
              <a:ext uri="{FF2B5EF4-FFF2-40B4-BE49-F238E27FC236}">
                <a16:creationId xmlns:a16="http://schemas.microsoft.com/office/drawing/2014/main" id="{B6F354C7-4C75-4249-87B5-8DFBB601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914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n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19" name="Text Box 13">
            <a:extLst>
              <a:ext uri="{FF2B5EF4-FFF2-40B4-BE49-F238E27FC236}">
                <a16:creationId xmlns:a16="http://schemas.microsoft.com/office/drawing/2014/main" id="{E24533FA-EBB2-40D1-AE17-A603074A4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914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d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0" name="Text Box 14">
            <a:extLst>
              <a:ext uri="{FF2B5EF4-FFF2-40B4-BE49-F238E27FC236}">
                <a16:creationId xmlns:a16="http://schemas.microsoft.com/office/drawing/2014/main" id="{973000DE-830C-4CC7-A625-A658516A1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50" y="91440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1" name="Text Box 15">
            <a:extLst>
              <a:ext uri="{FF2B5EF4-FFF2-40B4-BE49-F238E27FC236}">
                <a16:creationId xmlns:a16="http://schemas.microsoft.com/office/drawing/2014/main" id="{5A0EA87D-7CF3-40C8-8024-07AA4E28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8600" y="9144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2" name="Text Box 16">
            <a:extLst>
              <a:ext uri="{FF2B5EF4-FFF2-40B4-BE49-F238E27FC236}">
                <a16:creationId xmlns:a16="http://schemas.microsoft.com/office/drawing/2014/main" id="{B4E7A529-C51D-491D-BA6C-5ED4CE097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9144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3" name="Text Box 17">
            <a:extLst>
              <a:ext uri="{FF2B5EF4-FFF2-40B4-BE49-F238E27FC236}">
                <a16:creationId xmlns:a16="http://schemas.microsoft.com/office/drawing/2014/main" id="{FC435925-35FD-4768-BDEA-E9B6FD54F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6096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S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4" name="Text Box 18">
            <a:extLst>
              <a:ext uri="{FF2B5EF4-FFF2-40B4-BE49-F238E27FC236}">
                <a16:creationId xmlns:a16="http://schemas.microsoft.com/office/drawing/2014/main" id="{C93EC703-977C-41DF-BFE6-A2211E22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055" y="1598583"/>
            <a:ext cx="277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/>
              <a:t>0</a:t>
            </a:r>
            <a:endParaRPr lang="th-TH" altLang="en-US" sz="2000">
              <a:latin typeface="Tahoma" panose="020B0604030504040204" pitchFamily="34" charset="0"/>
            </a:endParaRPr>
          </a:p>
        </p:txBody>
      </p:sp>
      <p:sp>
        <p:nvSpPr>
          <p:cNvPr id="13325" name="Text Box 19">
            <a:extLst>
              <a:ext uri="{FF2B5EF4-FFF2-40B4-BE49-F238E27FC236}">
                <a16:creationId xmlns:a16="http://schemas.microsoft.com/office/drawing/2014/main" id="{6155893E-B57E-447E-A3F4-D1D3AED3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955" y="1598583"/>
            <a:ext cx="277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/>
              <a:t>5</a:t>
            </a:r>
            <a:endParaRPr lang="th-TH" altLang="en-US" sz="2000">
              <a:latin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E00FE-9157-44EE-9C6D-3C16AEC0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51EB5D4F-261B-4269-BD55-86B003AF1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2.  </a:t>
            </a:r>
            <a:r>
              <a:rPr lang="th-TH" b="1" i="1" dirty="0">
                <a:solidFill>
                  <a:srgbClr val="FF0000"/>
                </a:solidFill>
              </a:rPr>
              <a:t>The Brute Force Algorithm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F73EA31D-35FF-41F2-ABBF-95F7A7CC1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3841" y="1790700"/>
            <a:ext cx="9102794" cy="114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th-TH" dirty="0"/>
              <a:t>Check each position in the text T to see if the pattern P 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/>
              <a:t>    </a:t>
            </a:r>
            <a:r>
              <a:rPr lang="th-TH" dirty="0"/>
              <a:t>starts in that position</a:t>
            </a: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05AD8B5E-03F4-4BE2-87F0-9AF75DA61D1B}"/>
              </a:ext>
            </a:extLst>
          </p:cNvPr>
          <p:cNvGrpSpPr>
            <a:grpSpLocks/>
          </p:cNvGrpSpPr>
          <p:nvPr/>
        </p:nvGrpSpPr>
        <p:grpSpPr bwMode="auto">
          <a:xfrm>
            <a:off x="2452688" y="3429000"/>
            <a:ext cx="2743200" cy="685800"/>
            <a:chOff x="3264" y="624"/>
            <a:chExt cx="1728" cy="432"/>
          </a:xfrm>
        </p:grpSpPr>
        <p:sp>
          <p:nvSpPr>
            <p:cNvPr id="14382" name="Rectangle 5">
              <a:extLst>
                <a:ext uri="{FF2B5EF4-FFF2-40B4-BE49-F238E27FC236}">
                  <a16:creationId xmlns:a16="http://schemas.microsoft.com/office/drawing/2014/main" id="{F94A00D6-A526-4C5D-A975-5C7158846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83" name="Line 6">
              <a:extLst>
                <a:ext uri="{FF2B5EF4-FFF2-40B4-BE49-F238E27FC236}">
                  <a16:creationId xmlns:a16="http://schemas.microsoft.com/office/drawing/2014/main" id="{05B37B63-DFC9-4707-871B-26FEDE0BD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Line 7">
              <a:extLst>
                <a:ext uri="{FF2B5EF4-FFF2-40B4-BE49-F238E27FC236}">
                  <a16:creationId xmlns:a16="http://schemas.microsoft.com/office/drawing/2014/main" id="{5BD20D0C-50B6-4563-BE72-F9739861E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Line 8">
              <a:extLst>
                <a:ext uri="{FF2B5EF4-FFF2-40B4-BE49-F238E27FC236}">
                  <a16:creationId xmlns:a16="http://schemas.microsoft.com/office/drawing/2014/main" id="{30DBC870-8218-4138-A566-4D0C6DECE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Line 9">
              <a:extLst>
                <a:ext uri="{FF2B5EF4-FFF2-40B4-BE49-F238E27FC236}">
                  <a16:creationId xmlns:a16="http://schemas.microsoft.com/office/drawing/2014/main" id="{0EAFCBC5-7C35-4563-A5E1-447A1EEBD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Line 10">
              <a:extLst>
                <a:ext uri="{FF2B5EF4-FFF2-40B4-BE49-F238E27FC236}">
                  <a16:creationId xmlns:a16="http://schemas.microsoft.com/office/drawing/2014/main" id="{D5022250-C794-4329-B4A6-614C12D40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Text Box 11">
            <a:extLst>
              <a:ext uri="{FF2B5EF4-FFF2-40B4-BE49-F238E27FC236}">
                <a16:creationId xmlns:a16="http://schemas.microsoft.com/office/drawing/2014/main" id="{EC626D68-AB09-4B75-9724-CA473AC5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345757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a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2" name="Text Box 12">
            <a:extLst>
              <a:ext uri="{FF2B5EF4-FFF2-40B4-BE49-F238E27FC236}">
                <a16:creationId xmlns:a16="http://schemas.microsoft.com/office/drawing/2014/main" id="{232E61C9-48C4-41C1-A0F0-3EE1013F1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34575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n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3" name="Text Box 13">
            <a:extLst>
              <a:ext uri="{FF2B5EF4-FFF2-40B4-BE49-F238E27FC236}">
                <a16:creationId xmlns:a16="http://schemas.microsoft.com/office/drawing/2014/main" id="{A9E00357-D167-4EE2-AD04-216C40237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4575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d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2072E3B7-2137-4B1D-A07C-86EE673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3457575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5" name="Text Box 15">
            <a:extLst>
              <a:ext uri="{FF2B5EF4-FFF2-40B4-BE49-F238E27FC236}">
                <a16:creationId xmlns:a16="http://schemas.microsoft.com/office/drawing/2014/main" id="{688D5957-26D8-47DD-A2F7-2D53B3EFB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45757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6" name="Text Box 16">
            <a:extLst>
              <a:ext uri="{FF2B5EF4-FFF2-40B4-BE49-F238E27FC236}">
                <a16:creationId xmlns:a16="http://schemas.microsoft.com/office/drawing/2014/main" id="{4F712AA2-F111-4ACA-AE0F-F0FD46650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457575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7" name="Text Box 17">
            <a:extLst>
              <a:ext uri="{FF2B5EF4-FFF2-40B4-BE49-F238E27FC236}">
                <a16:creationId xmlns:a16="http://schemas.microsoft.com/office/drawing/2014/main" id="{AF04E823-9109-467A-9621-880A165CC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41700"/>
            <a:ext cx="59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T: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8" name="Rectangle 21">
            <a:extLst>
              <a:ext uri="{FF2B5EF4-FFF2-40B4-BE49-F238E27FC236}">
                <a16:creationId xmlns:a16="http://schemas.microsoft.com/office/drawing/2014/main" id="{7071B282-B568-4BDC-B208-FD5AF3A14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4464050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49" name="Line 25">
            <a:extLst>
              <a:ext uri="{FF2B5EF4-FFF2-40B4-BE49-F238E27FC236}">
                <a16:creationId xmlns:a16="http://schemas.microsoft.com/office/drawing/2014/main" id="{E66C93EA-CE05-45CC-B4A9-2A8FC4B1C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3700" y="44640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26">
            <a:extLst>
              <a:ext uri="{FF2B5EF4-FFF2-40B4-BE49-F238E27FC236}">
                <a16:creationId xmlns:a16="http://schemas.microsoft.com/office/drawing/2014/main" id="{36224109-CFF9-4E53-8987-BE9F07A5D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44640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30">
            <a:extLst>
              <a:ext uri="{FF2B5EF4-FFF2-40B4-BE49-F238E27FC236}">
                <a16:creationId xmlns:a16="http://schemas.microsoft.com/office/drawing/2014/main" id="{B13B1519-E43E-428B-B567-918D34C7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446405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2" name="Text Box 31">
            <a:extLst>
              <a:ext uri="{FF2B5EF4-FFF2-40B4-BE49-F238E27FC236}">
                <a16:creationId xmlns:a16="http://schemas.microsoft.com/office/drawing/2014/main" id="{487FF69B-06AD-4ECC-99EE-76AC40A5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446405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3" name="Text Box 32">
            <a:extLst>
              <a:ext uri="{FF2B5EF4-FFF2-40B4-BE49-F238E27FC236}">
                <a16:creationId xmlns:a16="http://schemas.microsoft.com/office/drawing/2014/main" id="{7EA8DE14-F875-401A-9210-7C44C679C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46405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4" name="Line 33">
            <a:extLst>
              <a:ext uri="{FF2B5EF4-FFF2-40B4-BE49-F238E27FC236}">
                <a16:creationId xmlns:a16="http://schemas.microsoft.com/office/drawing/2014/main" id="{6210730D-B209-4D6A-A378-D116C2ED9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5925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Text Box 35">
            <a:extLst>
              <a:ext uri="{FF2B5EF4-FFF2-40B4-BE49-F238E27FC236}">
                <a16:creationId xmlns:a16="http://schemas.microsoft.com/office/drawing/2014/main" id="{BFF6FA16-BBD0-4F92-B70B-9025EA44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4640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P: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6" name="Line 36">
            <a:extLst>
              <a:ext uri="{FF2B5EF4-FFF2-40B4-BE49-F238E27FC236}">
                <a16:creationId xmlns:a16="http://schemas.microsoft.com/office/drawing/2014/main" id="{93271E27-0580-4B0A-B317-BD83DF65D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4813" y="4386263"/>
            <a:ext cx="98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7" name="Group 37">
            <a:extLst>
              <a:ext uri="{FF2B5EF4-FFF2-40B4-BE49-F238E27FC236}">
                <a16:creationId xmlns:a16="http://schemas.microsoft.com/office/drawing/2014/main" id="{EB492B5A-C7C4-47B9-BD0C-8817B9E381AF}"/>
              </a:ext>
            </a:extLst>
          </p:cNvPr>
          <p:cNvGrpSpPr>
            <a:grpSpLocks/>
          </p:cNvGrpSpPr>
          <p:nvPr/>
        </p:nvGrpSpPr>
        <p:grpSpPr bwMode="auto">
          <a:xfrm>
            <a:off x="7429500" y="3489325"/>
            <a:ext cx="2743200" cy="685800"/>
            <a:chOff x="3264" y="624"/>
            <a:chExt cx="1728" cy="432"/>
          </a:xfrm>
        </p:grpSpPr>
        <p:sp>
          <p:nvSpPr>
            <p:cNvPr id="14376" name="Rectangle 38">
              <a:extLst>
                <a:ext uri="{FF2B5EF4-FFF2-40B4-BE49-F238E27FC236}">
                  <a16:creationId xmlns:a16="http://schemas.microsoft.com/office/drawing/2014/main" id="{BAEE14AB-BAF7-4E57-99EC-D6E5A072E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7" name="Line 39">
              <a:extLst>
                <a:ext uri="{FF2B5EF4-FFF2-40B4-BE49-F238E27FC236}">
                  <a16:creationId xmlns:a16="http://schemas.microsoft.com/office/drawing/2014/main" id="{D1456B52-0D98-402E-84FD-0E66B7ECA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Line 40">
              <a:extLst>
                <a:ext uri="{FF2B5EF4-FFF2-40B4-BE49-F238E27FC236}">
                  <a16:creationId xmlns:a16="http://schemas.microsoft.com/office/drawing/2014/main" id="{E4DB9871-65C6-459D-A955-9CF441BE3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Line 41">
              <a:extLst>
                <a:ext uri="{FF2B5EF4-FFF2-40B4-BE49-F238E27FC236}">
                  <a16:creationId xmlns:a16="http://schemas.microsoft.com/office/drawing/2014/main" id="{ACD6DABF-F635-46B4-9394-23C7BD91D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Line 42">
              <a:extLst>
                <a:ext uri="{FF2B5EF4-FFF2-40B4-BE49-F238E27FC236}">
                  <a16:creationId xmlns:a16="http://schemas.microsoft.com/office/drawing/2014/main" id="{3F551822-8CAD-458B-B98F-2961ADFA0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Line 43">
              <a:extLst>
                <a:ext uri="{FF2B5EF4-FFF2-40B4-BE49-F238E27FC236}">
                  <a16:creationId xmlns:a16="http://schemas.microsoft.com/office/drawing/2014/main" id="{22BCFCD6-F1DB-4729-872C-5921708A5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8" name="Text Box 44">
            <a:extLst>
              <a:ext uri="{FF2B5EF4-FFF2-40B4-BE49-F238E27FC236}">
                <a16:creationId xmlns:a16="http://schemas.microsoft.com/office/drawing/2014/main" id="{539F4223-821E-42EB-A62E-7F6F61255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348932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a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9" name="Text Box 45">
            <a:extLst>
              <a:ext uri="{FF2B5EF4-FFF2-40B4-BE49-F238E27FC236}">
                <a16:creationId xmlns:a16="http://schemas.microsoft.com/office/drawing/2014/main" id="{95ABA267-27F5-41CF-A50F-3E660CCF9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34893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n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0" name="Text Box 46">
            <a:extLst>
              <a:ext uri="{FF2B5EF4-FFF2-40B4-BE49-F238E27FC236}">
                <a16:creationId xmlns:a16="http://schemas.microsoft.com/office/drawing/2014/main" id="{D324D18D-04AA-4101-AFCD-373F73262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34893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d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1" name="Text Box 47">
            <a:extLst>
              <a:ext uri="{FF2B5EF4-FFF2-40B4-BE49-F238E27FC236}">
                <a16:creationId xmlns:a16="http://schemas.microsoft.com/office/drawing/2014/main" id="{BD306A6A-737A-4D19-AF81-CAE9DBAB0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650" y="3489325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2" name="Text Box 48">
            <a:extLst>
              <a:ext uri="{FF2B5EF4-FFF2-40B4-BE49-F238E27FC236}">
                <a16:creationId xmlns:a16="http://schemas.microsoft.com/office/drawing/2014/main" id="{119D44F4-378B-4FBB-B2AB-7A994621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348932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3" name="Text Box 49">
            <a:extLst>
              <a:ext uri="{FF2B5EF4-FFF2-40B4-BE49-F238E27FC236}">
                <a16:creationId xmlns:a16="http://schemas.microsoft.com/office/drawing/2014/main" id="{9FE5B5E2-1882-45DB-A336-BA758193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3489325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4" name="Text Box 50">
            <a:extLst>
              <a:ext uri="{FF2B5EF4-FFF2-40B4-BE49-F238E27FC236}">
                <a16:creationId xmlns:a16="http://schemas.microsoft.com/office/drawing/2014/main" id="{7B99E171-7E9B-4D32-8954-04D2CC9EF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3473450"/>
            <a:ext cx="59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T: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5" name="Rectangle 51">
            <a:extLst>
              <a:ext uri="{FF2B5EF4-FFF2-40B4-BE49-F238E27FC236}">
                <a16:creationId xmlns:a16="http://schemas.microsoft.com/office/drawing/2014/main" id="{AA6C03C5-CCD3-4B85-AC69-591C1358E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495800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66" name="Line 52">
            <a:extLst>
              <a:ext uri="{FF2B5EF4-FFF2-40B4-BE49-F238E27FC236}">
                <a16:creationId xmlns:a16="http://schemas.microsoft.com/office/drawing/2014/main" id="{0A430F1F-CCB4-4851-BBFE-57B4183AA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3900" y="4495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53">
            <a:extLst>
              <a:ext uri="{FF2B5EF4-FFF2-40B4-BE49-F238E27FC236}">
                <a16:creationId xmlns:a16="http://schemas.microsoft.com/office/drawing/2014/main" id="{F2FC6DE4-BD1A-4717-8A54-08971D6EC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4495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Text Box 54">
            <a:extLst>
              <a:ext uri="{FF2B5EF4-FFF2-40B4-BE49-F238E27FC236}">
                <a16:creationId xmlns:a16="http://schemas.microsoft.com/office/drawing/2014/main" id="{447057F7-1AEC-4374-80B6-D44E1606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449580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9" name="Text Box 55">
            <a:extLst>
              <a:ext uri="{FF2B5EF4-FFF2-40B4-BE49-F238E27FC236}">
                <a16:creationId xmlns:a16="http://schemas.microsoft.com/office/drawing/2014/main" id="{8D211391-4265-41C5-8986-682C4CB5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44958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70" name="Text Box 56">
            <a:extLst>
              <a:ext uri="{FF2B5EF4-FFF2-40B4-BE49-F238E27FC236}">
                <a16:creationId xmlns:a16="http://schemas.microsoft.com/office/drawing/2014/main" id="{0AF0D945-9386-483B-B96D-D7C321975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0" y="4495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71" name="Line 57">
            <a:extLst>
              <a:ext uri="{FF2B5EF4-FFF2-40B4-BE49-F238E27FC236}">
                <a16:creationId xmlns:a16="http://schemas.microsoft.com/office/drawing/2014/main" id="{B330A1A9-BAE7-4182-963A-5C0D84D66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1910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Text Box 59">
            <a:extLst>
              <a:ext uri="{FF2B5EF4-FFF2-40B4-BE49-F238E27FC236}">
                <a16:creationId xmlns:a16="http://schemas.microsoft.com/office/drawing/2014/main" id="{8F42556E-9721-4E98-8B4E-3AC60F4A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44958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P: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73" name="Line 84">
            <a:extLst>
              <a:ext uri="{FF2B5EF4-FFF2-40B4-BE49-F238E27FC236}">
                <a16:creationId xmlns:a16="http://schemas.microsoft.com/office/drawing/2014/main" id="{3D71E61B-F81B-4984-9C72-D7AB0D876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0376" y="6096000"/>
            <a:ext cx="989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Text Box 85">
            <a:extLst>
              <a:ext uri="{FF2B5EF4-FFF2-40B4-BE49-F238E27FC236}">
                <a16:creationId xmlns:a16="http://schemas.microsoft.com/office/drawing/2014/main" id="{A5CDB52F-F88B-44BD-8F9F-8B0946E2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11" y="5911384"/>
            <a:ext cx="644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. . . .</a:t>
            </a:r>
          </a:p>
        </p:txBody>
      </p:sp>
      <p:sp>
        <p:nvSpPr>
          <p:cNvPr id="14375" name="Text Box 86">
            <a:extLst>
              <a:ext uri="{FF2B5EF4-FFF2-40B4-BE49-F238E27FC236}">
                <a16:creationId xmlns:a16="http://schemas.microsoft.com/office/drawing/2014/main" id="{1C22CD2A-AFA2-440C-B90C-EA20205AD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5562600"/>
            <a:ext cx="446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P moves 1 char at a time through 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5518D-09E8-4D42-935F-2F8E85F9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C947DC57-3505-4E47-B64E-8C4C748C66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1D3D0DF-536A-4E67-A7AF-FC47C1ABE6B0}" type="slidenum">
              <a:rPr lang="en-US" altLang="en-US" sz="1400"/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7DF3A77-9C34-4DB8-BDFB-6D3388F74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8982" y="531457"/>
            <a:ext cx="10015046" cy="579508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/>
              <a:t>Teks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</a:rPr>
              <a:t>NOBODY NOTICED HIM</a:t>
            </a:r>
          </a:p>
          <a:p>
            <a:pPr>
              <a:buNone/>
              <a:defRPr/>
            </a:pPr>
            <a:r>
              <a:rPr lang="en-US" i="1" dirty="0"/>
              <a:t>Pattern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</a:rPr>
              <a:t>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</a:rPr>
              <a:t>NOBODY </a:t>
            </a:r>
            <a:r>
              <a:rPr lang="en-US" b="1" dirty="0">
                <a:latin typeface="Courier New" panose="02070309020205020404" pitchFamily="49" charset="0"/>
              </a:rPr>
              <a:t>NOT</a:t>
            </a:r>
            <a:r>
              <a:rPr lang="en-US" dirty="0">
                <a:latin typeface="Courier New" panose="02070309020205020404" pitchFamily="49" charset="0"/>
              </a:rPr>
              <a:t>ICED HIM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1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2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3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4 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5  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6   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7       NOT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8        </a:t>
            </a:r>
            <a:r>
              <a:rPr lang="en-US" b="1" dirty="0">
                <a:latin typeface="Courier New" panose="02070309020205020404" pitchFamily="49" charset="0"/>
              </a:rPr>
              <a:t>NOT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050">
            <a:extLst>
              <a:ext uri="{FF2B5EF4-FFF2-40B4-BE49-F238E27FC236}">
                <a16:creationId xmlns:a16="http://schemas.microsoft.com/office/drawing/2014/main" id="{C4FE4018-6942-4E9A-A0E4-52E3A87C3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Brute Force in Java</a:t>
            </a:r>
          </a:p>
        </p:txBody>
      </p:sp>
      <p:sp>
        <p:nvSpPr>
          <p:cNvPr id="16387" name="Rectangle 2051">
            <a:extLst>
              <a:ext uri="{FF2B5EF4-FFF2-40B4-BE49-F238E27FC236}">
                <a16:creationId xmlns:a16="http://schemas.microsoft.com/office/drawing/2014/main" id="{1E1C95AD-E1E3-4717-824B-95BD8C015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5454"/>
            <a:ext cx="11033235" cy="4627179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int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brute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(String text,String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{ int n = text.length();   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n is length of text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int m = pattern.length();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m is length of pattern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int j;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for(int i=0; i &lt;= (n-m); i++)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j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while ((j &lt; m) &amp;&amp;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(text.charAt(i+j)== pattern.charAt(j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j++;</a:t>
            </a:r>
            <a:endParaRPr lang="en-US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if (j == m)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return i;  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match at i</a:t>
            </a:r>
            <a:b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return -1;  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no match</a:t>
            </a:r>
            <a:endParaRPr lang="en-US" altLang="en-US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 end of brute()</a:t>
            </a:r>
            <a:b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i="1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16388" name="Text Box 2052">
            <a:extLst>
              <a:ext uri="{FF2B5EF4-FFF2-40B4-BE49-F238E27FC236}">
                <a16:creationId xmlns:a16="http://schemas.microsoft.com/office/drawing/2014/main" id="{38203769-A09F-4211-AD7B-00DF0B951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3074988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Return index where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pattern starts, or 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E990B-0716-487F-96B4-4DB71289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634BC7D2-CE75-44C2-89D2-CB4DD8D73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Usage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D5DBBBE-CF5A-48AD-88A2-F62B459C4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4607" y="1600199"/>
            <a:ext cx="10615448" cy="4892675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	public static void main(String args[])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{ if (args.length != 2) {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System.out.println("Usage: java BruteSearch 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                  &lt;text&gt; &lt;pattern&gt;");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System.exit(0);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}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System.out.println("Text: " + args[0]);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System.out.println("Pattern: " + args[1]);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int posn = </a:t>
            </a:r>
            <a:r>
              <a:rPr lang="th-TH" altLang="en-US" sz="22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brute</a:t>
            </a: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(args[0], args[1]);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if (posn == -1)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System.out.println("Pattern not found");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else 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System.out.println("Pattern starts at posn “</a:t>
            </a:r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posn);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0A0F6-823A-4C71-A3BC-3635C96B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130021AE-3FCF-453F-9BC8-319860EAE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584B269E-E329-416B-9BE7-8F9106798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2055" y="1643064"/>
            <a:ext cx="10058400" cy="4452937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b="1" dirty="0"/>
              <a:t>Worst Case</a:t>
            </a:r>
            <a:r>
              <a:rPr lang="th-TH" dirty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perbandingan</a:t>
            </a:r>
            <a:r>
              <a:rPr lang="en-US" sz="3200" dirty="0"/>
              <a:t>: </a:t>
            </a:r>
            <a:r>
              <a:rPr lang="en-US" sz="3200" i="1" dirty="0"/>
              <a:t>m</a:t>
            </a:r>
            <a:r>
              <a:rPr lang="en-US" sz="3200" dirty="0"/>
              <a:t>(</a:t>
            </a:r>
            <a:r>
              <a:rPr lang="en-US" sz="3200" i="1" dirty="0"/>
              <a:t>n</a:t>
            </a:r>
            <a:r>
              <a:rPr lang="en-US" sz="3200" dirty="0"/>
              <a:t> – </a:t>
            </a:r>
            <a:r>
              <a:rPr lang="en-US" sz="3200" i="1" dirty="0"/>
              <a:t>m</a:t>
            </a:r>
            <a:r>
              <a:rPr lang="en-US" sz="3200" dirty="0"/>
              <a:t> + 1) =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 err="1"/>
              <a:t>mn</a:t>
            </a:r>
            <a:r>
              <a:rPr lang="en-US" sz="3200" dirty="0"/>
              <a:t>)</a:t>
            </a:r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en-US" sz="3200" dirty="0" err="1"/>
              <a:t>Contoh</a:t>
            </a:r>
            <a:r>
              <a:rPr lang="th-TH" sz="3200" dirty="0"/>
              <a:t>:</a:t>
            </a:r>
          </a:p>
          <a:p>
            <a:pPr lvl="1">
              <a:defRPr/>
            </a:pPr>
            <a:r>
              <a:rPr lang="th-TH" sz="3200" dirty="0"/>
              <a:t>T: </a:t>
            </a:r>
            <a:r>
              <a:rPr lang="th-TH" sz="3200" dirty="0">
                <a:latin typeface="Courier New" panose="02070309020205020404" pitchFamily="49" charset="0"/>
              </a:rPr>
              <a:t>aaaaaaaaaaaaaaaaaaaaaaaaaah</a:t>
            </a:r>
          </a:p>
          <a:p>
            <a:pPr lvl="1">
              <a:defRPr/>
            </a:pPr>
            <a:r>
              <a:rPr lang="th-TH" sz="3200" dirty="0"/>
              <a:t>P: </a:t>
            </a:r>
            <a:r>
              <a:rPr lang="th-TH" sz="3200" dirty="0">
                <a:latin typeface="Courier New" panose="02070309020205020404" pitchFamily="49" charset="0"/>
              </a:rPr>
              <a:t>aaah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BD3C81-926B-447A-BC3C-C0EDC3E1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CAA96-64DA-47E7-9197-CB99A8E4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983046"/>
            <a:ext cx="10481441" cy="5354691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3200" b="1" dirty="0"/>
              <a:t>Best case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Kompleksitas</a:t>
            </a:r>
            <a:r>
              <a:rPr lang="en-US" sz="3200" dirty="0"/>
              <a:t> </a:t>
            </a:r>
            <a:r>
              <a:rPr lang="en-US" sz="3200" dirty="0" err="1"/>
              <a:t>kasus</a:t>
            </a:r>
            <a:r>
              <a:rPr lang="en-US" sz="3200" dirty="0"/>
              <a:t> </a:t>
            </a:r>
            <a:r>
              <a:rPr lang="en-US" sz="3200" dirty="0" err="1"/>
              <a:t>terbaik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/>
              <a:t>n</a:t>
            </a:r>
            <a:r>
              <a:rPr lang="en-US" sz="3200" dirty="0"/>
              <a:t>).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bila</a:t>
            </a:r>
            <a:r>
              <a:rPr lang="en-US" sz="3200" dirty="0"/>
              <a:t> </a:t>
            </a:r>
            <a:r>
              <a:rPr lang="en-US" sz="3200" dirty="0" err="1"/>
              <a:t>karakter</a:t>
            </a:r>
            <a:r>
              <a:rPr lang="en-US" sz="3200" dirty="0"/>
              <a:t> </a:t>
            </a:r>
            <a:r>
              <a:rPr lang="en-US" sz="3200" dirty="0" err="1"/>
              <a:t>pertama</a:t>
            </a:r>
            <a:r>
              <a:rPr lang="en-US" sz="3200" dirty="0"/>
              <a:t> </a:t>
            </a:r>
            <a:r>
              <a:rPr lang="en-US" sz="3200" i="1" dirty="0"/>
              <a:t>pattern</a:t>
            </a:r>
            <a:r>
              <a:rPr lang="en-US" sz="3200" dirty="0"/>
              <a:t> </a:t>
            </a:r>
            <a:r>
              <a:rPr lang="en-US" sz="3200" i="1" dirty="0"/>
              <a:t>P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pernah</a:t>
            </a:r>
            <a:r>
              <a:rPr lang="en-US" sz="3200" dirty="0"/>
              <a:t> </a:t>
            </a:r>
            <a:r>
              <a:rPr lang="en-US" sz="3200" dirty="0" err="1"/>
              <a:t>sama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karakter</a:t>
            </a:r>
            <a:r>
              <a:rPr lang="en-US" sz="3200" dirty="0"/>
              <a:t> di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teks</a:t>
            </a:r>
            <a:r>
              <a:rPr lang="en-US" sz="3200" dirty="0"/>
              <a:t> </a:t>
            </a:r>
            <a:r>
              <a:rPr lang="en-US" sz="3200" i="1" dirty="0"/>
              <a:t>T</a:t>
            </a:r>
            <a:r>
              <a:rPr lang="en-US" sz="3200" dirty="0"/>
              <a:t> yang </a:t>
            </a:r>
            <a:r>
              <a:rPr lang="en-US" sz="3200" dirty="0" err="1"/>
              <a:t>dicocokkan</a:t>
            </a:r>
            <a:r>
              <a:rPr lang="en-US" sz="3200" dirty="0"/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perbandingan</a:t>
            </a:r>
            <a:r>
              <a:rPr lang="en-US" sz="3200" dirty="0"/>
              <a:t> </a:t>
            </a:r>
            <a:r>
              <a:rPr lang="en-US" sz="3200" dirty="0" err="1"/>
              <a:t>maksimal</a:t>
            </a:r>
            <a:r>
              <a:rPr lang="en-US" sz="3200" dirty="0"/>
              <a:t>  </a:t>
            </a:r>
            <a:r>
              <a:rPr lang="en-US" sz="3200" i="1" dirty="0"/>
              <a:t>n</a:t>
            </a:r>
            <a:r>
              <a:rPr lang="en-US" sz="3200" dirty="0"/>
              <a:t> kali: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Contoh</a:t>
            </a:r>
            <a:r>
              <a:rPr lang="en-US" sz="3200" dirty="0"/>
              <a:t>: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400" dirty="0"/>
              <a:t>	   </a:t>
            </a:r>
            <a:r>
              <a:rPr lang="en-US" dirty="0"/>
              <a:t>T:</a:t>
            </a:r>
            <a:r>
              <a:rPr lang="en-US" dirty="0">
                <a:latin typeface="Courier New" pitchFamily="49" charset="0"/>
              </a:rPr>
              <a:t>  String </a:t>
            </a:r>
            <a:r>
              <a:rPr lang="en-US" dirty="0" err="1">
                <a:latin typeface="Courier New" pitchFamily="49" charset="0"/>
              </a:rPr>
              <a:t>ini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berakhir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dengan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zzz</a:t>
            </a:r>
            <a:endParaRPr lang="en-US" i="1" dirty="0">
              <a:latin typeface="Courier New" pitchFamily="49" charset="0"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i="1" dirty="0"/>
              <a:t>	   </a:t>
            </a:r>
            <a:r>
              <a:rPr lang="en-US" dirty="0"/>
              <a:t>P:</a:t>
            </a: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zzz</a:t>
            </a:r>
            <a:endParaRPr lang="en-US" dirty="0">
              <a:latin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4B31F6-465D-4F12-9BFE-F67D302F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9AFA-1CBA-4570-97E8-36046D4E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869"/>
            <a:ext cx="11185634" cy="5294094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3200" b="1" dirty="0"/>
              <a:t>Average Case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But most searches of ordinary text take O(m+n), which is very quick.  </a:t>
            </a: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th-TH" sz="3200" dirty="0"/>
              <a:t>Example of a more average case:</a:t>
            </a:r>
          </a:p>
          <a:p>
            <a:pPr lvl="1">
              <a:defRPr/>
            </a:pPr>
            <a:r>
              <a:rPr lang="th-TH" sz="3200" dirty="0"/>
              <a:t>T: </a:t>
            </a:r>
            <a:r>
              <a:rPr lang="th-TH" sz="3200" dirty="0">
                <a:latin typeface="Courier New" panose="02070309020205020404" pitchFamily="49" charset="0"/>
              </a:rPr>
              <a:t>a string searching example is standard</a:t>
            </a:r>
          </a:p>
          <a:p>
            <a:pPr lvl="1">
              <a:defRPr/>
            </a:pPr>
            <a:r>
              <a:rPr lang="th-TH" sz="3200" dirty="0"/>
              <a:t>P: </a:t>
            </a:r>
            <a:r>
              <a:rPr lang="th-TH" sz="3200" dirty="0">
                <a:latin typeface="Courier New" panose="02070309020205020404" pitchFamily="49" charset="0"/>
              </a:rPr>
              <a:t>store</a:t>
            </a:r>
          </a:p>
          <a:p>
            <a:pPr>
              <a:defRPr/>
            </a:pPr>
            <a:endParaRPr lang="th-TH" sz="3200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B793AD-57D2-4BD1-B96B-193A94E3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>
            <a:extLst>
              <a:ext uri="{FF2B5EF4-FFF2-40B4-BE49-F238E27FC236}">
                <a16:creationId xmlns:a16="http://schemas.microsoft.com/office/drawing/2014/main" id="{425DC125-B0CE-42B5-B4B8-A8A7DC613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177159"/>
            <a:ext cx="10828283" cy="49998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The brute force algorithm is fast when the alphabet of the </a:t>
            </a: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/>
              <a:t>    </a:t>
            </a:r>
            <a:r>
              <a:rPr lang="th-TH" sz="3200" dirty="0"/>
              <a:t>text is large </a:t>
            </a:r>
          </a:p>
          <a:p>
            <a:pPr lvl="1">
              <a:defRPr/>
            </a:pPr>
            <a:r>
              <a:rPr lang="th-TH" sz="3200" dirty="0"/>
              <a:t>e.g.  A..Z, a..z, 1..9, etc.</a:t>
            </a:r>
          </a:p>
          <a:p>
            <a:pPr lvl="1"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It is slower when the alphabet is small</a:t>
            </a:r>
          </a:p>
          <a:p>
            <a:pPr lvl="1">
              <a:defRPr/>
            </a:pPr>
            <a:r>
              <a:rPr lang="th-TH" sz="3200" dirty="0"/>
              <a:t>e.g. 0, 1 (as in binary files, image files, etc.)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566730-9417-4E12-AD60-E653D348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305583AE-456B-401E-AADA-913B80CD1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2</a:t>
            </a:r>
            <a:r>
              <a:rPr lang="th-TH" b="1" i="1" dirty="0">
                <a:solidFill>
                  <a:srgbClr val="FF0000"/>
                </a:solidFill>
              </a:rPr>
              <a:t>.  The KMP Algorithm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58F16217-9D42-4B71-8556-257668795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The Knuth-Morris-Pratt (KMP) algorithm looks for the pattern in the text in a </a:t>
            </a:r>
            <a:r>
              <a:rPr lang="th-TH" sz="3200" i="1" dirty="0">
                <a:solidFill>
                  <a:schemeClr val="accent1"/>
                </a:solidFill>
              </a:rPr>
              <a:t>left-to-right</a:t>
            </a:r>
            <a:r>
              <a:rPr lang="th-TH" sz="3200" dirty="0"/>
              <a:t> order (like the brute force algorithm).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But it shifts the pattern more intelligently than the brute force algorithm.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22E74-FF82-43D8-A10D-82AAC9FF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472BE-040F-4897-8979-27517D7C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287"/>
            <a:ext cx="10515600" cy="5033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slide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dan </a:t>
            </a:r>
            <a:r>
              <a:rPr lang="en-US" dirty="0" err="1"/>
              <a:t>diadaptasi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th-TH" altLang="en-US" dirty="0"/>
              <a:t>Dr. Andrew Davison</a:t>
            </a:r>
            <a:r>
              <a:rPr lang="en-US" altLang="en-US" dirty="0"/>
              <a:t>, </a:t>
            </a:r>
            <a:r>
              <a:rPr lang="en-US" altLang="en-US" i="1" dirty="0"/>
              <a:t>Pattern Matching</a:t>
            </a:r>
            <a:r>
              <a:rPr lang="en-US" altLang="en-US" dirty="0"/>
              <a:t>, </a:t>
            </a:r>
            <a:r>
              <a:rPr lang="en-US" altLang="en-US" dirty="0" err="1"/>
              <a:t>WiG</a:t>
            </a:r>
            <a:r>
              <a:rPr lang="en-US" altLang="en-US" dirty="0"/>
              <a:t> Lab (teachers room)</a:t>
            </a:r>
            <a:r>
              <a:rPr lang="th-TH" altLang="en-US" dirty="0"/>
              <a:t>, CoE</a:t>
            </a:r>
            <a:endParaRPr lang="en-US" altLang="en-US" dirty="0"/>
          </a:p>
          <a:p>
            <a:pPr>
              <a:spcBef>
                <a:spcPct val="0"/>
              </a:spcBef>
              <a:buNone/>
            </a:pPr>
            <a:r>
              <a:rPr lang="en-US" dirty="0"/>
              <a:t>(</a:t>
            </a:r>
            <a:r>
              <a:rPr lang="en-US" altLang="en-US" i="1" dirty="0"/>
              <a:t>Updated by</a:t>
            </a:r>
            <a:r>
              <a:rPr lang="en-US" altLang="en-US" dirty="0"/>
              <a:t>: Dr. Rinaldi Munir, </a:t>
            </a:r>
            <a:r>
              <a:rPr lang="en-US" altLang="en-US" dirty="0" err="1"/>
              <a:t>Informatika</a:t>
            </a:r>
            <a:r>
              <a:rPr lang="en-US" altLang="en-US" dirty="0"/>
              <a:t>  STEI-ITB)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0EC7F-E627-4316-A987-A07F0D4D3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73" y="2216288"/>
            <a:ext cx="6008269" cy="45078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B2A7D-6186-40E4-A5C4-74A8B9EE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6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774F0C87-2E09-47BA-B36D-97B3079D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04" y="544076"/>
            <a:ext cx="3716720" cy="341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5">
            <a:extLst>
              <a:ext uri="{FF2B5EF4-FFF2-40B4-BE49-F238E27FC236}">
                <a16:creationId xmlns:a16="http://schemas.microsoft.com/office/drawing/2014/main" id="{36AC86A0-D131-4E51-AEE8-75E5EB659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494" y="544076"/>
            <a:ext cx="26276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Donald E. Knuth</a:t>
            </a:r>
          </a:p>
        </p:txBody>
      </p:sp>
      <p:sp>
        <p:nvSpPr>
          <p:cNvPr id="23556" name="TextBox 10">
            <a:extLst>
              <a:ext uri="{FF2B5EF4-FFF2-40B4-BE49-F238E27FC236}">
                <a16:creationId xmlns:a16="http://schemas.microsoft.com/office/drawing/2014/main" id="{81AB379D-B03E-4C5D-A820-FEF7C771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979" y="4004441"/>
            <a:ext cx="954339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Donald Ervin Knuth</a:t>
            </a:r>
            <a:r>
              <a:rPr lang="en-US" altLang="en-US" sz="2400" dirty="0"/>
              <a:t> (born January 10, 1938) is a </a:t>
            </a:r>
            <a:r>
              <a:rPr lang="en-US" altLang="en-US" sz="2400" dirty="0">
                <a:hlinkClick r:id="rId3" tooltip="Computer science"/>
              </a:rPr>
              <a:t>computer scientist</a:t>
            </a:r>
            <a:r>
              <a:rPr lang="en-US" altLang="en-US" sz="2400" dirty="0"/>
              <a:t> and </a:t>
            </a:r>
            <a:r>
              <a:rPr lang="en-US" altLang="en-US" sz="2400" dirty="0">
                <a:hlinkClick r:id="rId4" tooltip="Professor Emeritus"/>
              </a:rPr>
              <a:t>Professor Emeritus</a:t>
            </a:r>
            <a:r>
              <a:rPr lang="en-US" altLang="en-US" sz="2400" dirty="0"/>
              <a:t> at </a:t>
            </a:r>
            <a:r>
              <a:rPr lang="en-US" altLang="en-US" sz="2400" dirty="0">
                <a:hlinkClick r:id="rId5" tooltip="Stanford University"/>
              </a:rPr>
              <a:t>Stanford University</a:t>
            </a:r>
            <a:r>
              <a:rPr lang="en-US" altLang="en-US" sz="2400" dirty="0"/>
              <a:t>.  He is the author of the seminal multi-volume work </a:t>
            </a:r>
            <a:r>
              <a:rPr lang="en-US" altLang="en-US" sz="2400" i="1" dirty="0">
                <a:hlinkClick r:id="rId6" tooltip="The Art of Computer Programming"/>
              </a:rPr>
              <a:t>The Art of Computer Programming</a:t>
            </a:r>
            <a:r>
              <a:rPr lang="en-US" altLang="en-US" sz="2400" dirty="0"/>
              <a:t>.</a:t>
            </a:r>
            <a:r>
              <a:rPr lang="en-US" altLang="en-US" sz="2400" baseline="30000" dirty="0">
                <a:hlinkClick r:id="rId7"/>
              </a:rPr>
              <a:t>[3]</a:t>
            </a:r>
            <a:r>
              <a:rPr lang="en-US" altLang="en-US" sz="2400" dirty="0"/>
              <a:t> Knuth has been called the "father" of the </a:t>
            </a:r>
            <a:r>
              <a:rPr lang="en-US" altLang="en-US" sz="2400" dirty="0">
                <a:hlinkClick r:id="rId8" tooltip="Analysis of algorithms"/>
              </a:rPr>
              <a:t>analysis of algorithms</a:t>
            </a:r>
            <a:r>
              <a:rPr lang="en-US" altLang="en-US" sz="2400" dirty="0"/>
              <a:t>. He contributed to the development of the rigorous analysis of the computational complexity of algorithms and systematized formal mathematical techniques for it. In the process he also popularized the </a:t>
            </a:r>
            <a:r>
              <a:rPr lang="en-US" altLang="en-US" sz="2400" dirty="0">
                <a:hlinkClick r:id="rId9" tooltip="Big O notation"/>
              </a:rPr>
              <a:t>asymptotic notation</a:t>
            </a:r>
            <a:r>
              <a:rPr lang="en-US" alt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BBE6E-9617-47F1-8DD0-96757172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>
            <a:extLst>
              <a:ext uri="{FF2B5EF4-FFF2-40B4-BE49-F238E27FC236}">
                <a16:creationId xmlns:a16="http://schemas.microsoft.com/office/drawing/2014/main" id="{2D53DBE2-2396-4890-BBDA-6C46681F9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3238" y="1537110"/>
            <a:ext cx="1116855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If a mismatch occurs between the text and pattern P at P[j], </a:t>
            </a:r>
            <a:r>
              <a:rPr lang="en-US" sz="3200" dirty="0" err="1"/>
              <a:t>i.e</a:t>
            </a:r>
            <a:r>
              <a:rPr lang="en-US" sz="3200" dirty="0"/>
              <a:t> T[</a:t>
            </a:r>
            <a:r>
              <a:rPr lang="en-US" sz="3200" dirty="0" err="1"/>
              <a:t>i</a:t>
            </a:r>
            <a:r>
              <a:rPr lang="en-US" sz="3200" dirty="0"/>
              <a:t>] </a:t>
            </a:r>
            <a:r>
              <a:rPr lang="en-US" sz="3200" dirty="0">
                <a:sym typeface="Symbol" panose="05050102010706020507" pitchFamily="18" charset="2"/>
              </a:rPr>
              <a:t> P[j], </a:t>
            </a:r>
            <a:r>
              <a:rPr lang="th-TH" sz="3200" dirty="0"/>
              <a:t>what is the </a:t>
            </a:r>
            <a:r>
              <a:rPr lang="th-TH" sz="3200" i="1" dirty="0">
                <a:solidFill>
                  <a:schemeClr val="accent1"/>
                </a:solidFill>
              </a:rPr>
              <a:t>most</a:t>
            </a:r>
            <a:r>
              <a:rPr lang="th-TH" sz="3200" dirty="0"/>
              <a:t> we can shift the pattern to avoid </a:t>
            </a:r>
            <a:r>
              <a:rPr lang="th-TH" sz="3200" i="1" dirty="0"/>
              <a:t>wasteful comparisons</a:t>
            </a:r>
            <a:r>
              <a:rPr lang="th-TH" sz="3200" dirty="0"/>
              <a:t>?</a:t>
            </a:r>
          </a:p>
          <a:p>
            <a:pPr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i="1" dirty="0">
                <a:solidFill>
                  <a:schemeClr val="accent1"/>
                </a:solidFill>
              </a:rPr>
              <a:t>Answer</a:t>
            </a:r>
            <a:r>
              <a:rPr lang="th-TH" sz="3200" dirty="0"/>
              <a:t>: the largest prefix of P[</a:t>
            </a:r>
            <a:r>
              <a:rPr lang="en-US" sz="3200" dirty="0"/>
              <a:t>0</a:t>
            </a:r>
            <a:r>
              <a:rPr lang="th-TH" sz="3200" dirty="0"/>
              <a:t> .. </a:t>
            </a:r>
            <a:r>
              <a:rPr lang="en-US" sz="3200" dirty="0"/>
              <a:t>j-1</a:t>
            </a:r>
            <a:r>
              <a:rPr lang="th-TH" sz="3200" dirty="0"/>
              <a:t>] that is a suffix of P[1 .. </a:t>
            </a:r>
            <a:r>
              <a:rPr lang="en-US" sz="3200" dirty="0"/>
              <a:t>j-1]</a:t>
            </a:r>
            <a:endParaRPr lang="th-TH" sz="3200" dirty="0"/>
          </a:p>
          <a:p>
            <a:pPr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893E0-A489-43A1-90AB-C09FEF76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58CC3A89-9A64-413F-8009-BE36578BA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Example</a:t>
            </a:r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C0F00EFD-63FC-49B0-AE36-027004AC4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592992"/>
              </p:ext>
            </p:extLst>
          </p:nvPr>
        </p:nvGraphicFramePr>
        <p:xfrm>
          <a:off x="3202117" y="1600201"/>
          <a:ext cx="5451348" cy="489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438095" imgH="3086531" progId="MSPhotoEd.3">
                  <p:embed/>
                </p:oleObj>
              </mc:Choice>
              <mc:Fallback>
                <p:oleObj name="Photo Editor Photo" r:id="rId2" imgW="3438095" imgH="3086531" progId="MSPhotoEd.3">
                  <p:embed/>
                  <p:pic>
                    <p:nvPicPr>
                      <p:cNvPr id="25603" name="Object 4">
                        <a:extLst>
                          <a:ext uri="{FF2B5EF4-FFF2-40B4-BE49-F238E27FC236}">
                            <a16:creationId xmlns:a16="http://schemas.microsoft.com/office/drawing/2014/main" id="{C0F00EFD-63FC-49B0-AE36-027004AC4D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117" y="1600201"/>
                        <a:ext cx="5451348" cy="4892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5">
            <a:extLst>
              <a:ext uri="{FF2B5EF4-FFF2-40B4-BE49-F238E27FC236}">
                <a16:creationId xmlns:a16="http://schemas.microsoft.com/office/drawing/2014/main" id="{E2803114-2363-4125-9745-6CAD57293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281" y="1773238"/>
            <a:ext cx="500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T:</a:t>
            </a: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6D744257-00AF-47DF-AEFF-9F734B17A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806" y="2906712"/>
            <a:ext cx="481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P:</a:t>
            </a:r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EF1640C2-0AAB-4184-B435-F45B59758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052" y="4120547"/>
            <a:ext cx="1149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j</a:t>
            </a:r>
            <a:r>
              <a:rPr lang="th-TH" altLang="en-US" sz="2800" baseline="-25000" dirty="0"/>
              <a:t>new</a:t>
            </a:r>
            <a:r>
              <a:rPr lang="th-TH" altLang="en-US" sz="2800" dirty="0"/>
              <a:t> = </a:t>
            </a:r>
            <a:r>
              <a:rPr lang="en-US" altLang="en-US" sz="2800" dirty="0"/>
              <a:t>2</a:t>
            </a:r>
            <a:endParaRPr lang="th-TH" altLang="en-US" sz="2800" dirty="0"/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E5E4599C-326A-4220-9ECF-A3A2449F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276" y="2886403"/>
            <a:ext cx="1314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j = </a:t>
            </a:r>
            <a:r>
              <a:rPr lang="en-US" altLang="en-US" sz="2800" dirty="0"/>
              <a:t>5</a:t>
            </a:r>
            <a:endParaRPr lang="th-TH" altLang="en-US" sz="2800" dirty="0"/>
          </a:p>
        </p:txBody>
      </p:sp>
      <p:sp>
        <p:nvSpPr>
          <p:cNvPr id="25608" name="Line 9">
            <a:extLst>
              <a:ext uri="{FF2B5EF4-FFF2-40B4-BE49-F238E27FC236}">
                <a16:creationId xmlns:a16="http://schemas.microsoft.com/office/drawing/2014/main" id="{2952EA92-059B-47D2-965D-9BFC724F2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4814" y="738188"/>
            <a:ext cx="0" cy="6477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C3A61F9B-9AD4-4FB2-8CCC-9ED57F5B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939" y="525463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i</a:t>
            </a:r>
            <a:endParaRPr lang="th-TH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216489-77C9-4EC9-850E-5F5F5713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437F7-84E8-4733-BBF6-03BA33D367D4}"/>
              </a:ext>
            </a:extLst>
          </p:cNvPr>
          <p:cNvSpPr txBox="1"/>
          <p:nvPr/>
        </p:nvSpPr>
        <p:spPr>
          <a:xfrm>
            <a:off x="3449130" y="1506022"/>
            <a:ext cx="549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0     1      2    3      4     5     6      7     8     9     10   11   12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92A25-1CBD-4584-9A8C-33C7A94CF765}"/>
              </a:ext>
            </a:extLst>
          </p:cNvPr>
          <p:cNvSpPr txBox="1"/>
          <p:nvPr/>
        </p:nvSpPr>
        <p:spPr>
          <a:xfrm>
            <a:off x="4228160" y="2651128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0     1     2     3     4      5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A71F1-C8B1-4578-96FA-498DF9FA3E8B}"/>
              </a:ext>
            </a:extLst>
          </p:cNvPr>
          <p:cNvSpPr txBox="1"/>
          <p:nvPr/>
        </p:nvSpPr>
        <p:spPr>
          <a:xfrm>
            <a:off x="5426115" y="3907115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0     1     2     3     4      5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E21D008F-0A70-42E3-A2AD-1DFD5AE9E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Why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8E6E6058-6E00-4658-B956-D51F643E0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669" y="1524000"/>
            <a:ext cx="8926294" cy="48577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Find largest prefix (start) of:</a:t>
            </a:r>
            <a:br>
              <a:rPr lang="th-TH" sz="3200" dirty="0"/>
            </a:br>
            <a:r>
              <a:rPr lang="th-TH" sz="3200" dirty="0"/>
              <a:t>		</a:t>
            </a:r>
            <a:r>
              <a:rPr lang="th-TH" sz="3200" dirty="0">
                <a:solidFill>
                  <a:srgbClr val="FF0000"/>
                </a:solidFill>
                <a:latin typeface="Courier New" panose="02070309020205020404" pitchFamily="49" charset="0"/>
              </a:rPr>
              <a:t>ab</a:t>
            </a:r>
            <a:r>
              <a:rPr lang="th-TH" sz="3200" dirty="0">
                <a:latin typeface="Courier New" panose="02070309020205020404" pitchFamily="49" charset="0"/>
              </a:rPr>
              <a:t>aab	</a:t>
            </a:r>
            <a:r>
              <a:rPr lang="th-TH" sz="3200" dirty="0"/>
              <a:t>	( P[</a:t>
            </a:r>
            <a:r>
              <a:rPr lang="en-US" sz="3200" dirty="0"/>
              <a:t>0</a:t>
            </a:r>
            <a:r>
              <a:rPr lang="th-TH" sz="3200" dirty="0"/>
              <a:t>..</a:t>
            </a:r>
            <a:r>
              <a:rPr lang="en-US" sz="3200" dirty="0"/>
              <a:t>4</a:t>
            </a:r>
            <a:r>
              <a:rPr lang="th-TH" sz="3200" dirty="0"/>
              <a:t>] )</a:t>
            </a:r>
            <a:br>
              <a:rPr lang="th-TH" sz="3200" dirty="0"/>
            </a:br>
            <a:r>
              <a:rPr lang="th-TH" sz="3200" dirty="0"/>
              <a:t>which is suffix (end) of:</a:t>
            </a:r>
            <a:br>
              <a:rPr lang="th-TH" sz="3200" dirty="0"/>
            </a:br>
            <a:r>
              <a:rPr lang="th-TH" sz="3200" dirty="0"/>
              <a:t>		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th-TH" sz="3200" dirty="0">
                <a:latin typeface="Courier New" panose="02070309020205020404" pitchFamily="49" charset="0"/>
              </a:rPr>
              <a:t>ba</a:t>
            </a:r>
            <a:r>
              <a:rPr lang="th-TH" sz="3200" dirty="0">
                <a:solidFill>
                  <a:srgbClr val="FF0000"/>
                </a:solidFill>
                <a:latin typeface="Courier New" panose="02070309020205020404" pitchFamily="49" charset="0"/>
              </a:rPr>
              <a:t>ab</a:t>
            </a:r>
            <a:r>
              <a:rPr lang="th-TH" sz="3200" dirty="0"/>
              <a:t>		( </a:t>
            </a:r>
            <a:r>
              <a:rPr lang="en-US" sz="3200" dirty="0"/>
              <a:t>P[1..</a:t>
            </a:r>
            <a:r>
              <a:rPr lang="th-TH" sz="3200" dirty="0"/>
              <a:t> </a:t>
            </a:r>
            <a:r>
              <a:rPr lang="en-US" sz="3200" dirty="0"/>
              <a:t>4])</a:t>
            </a: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Answer: </a:t>
            </a:r>
            <a:r>
              <a:rPr lang="th-TH" sz="3200" dirty="0">
                <a:solidFill>
                  <a:srgbClr val="FF0000"/>
                </a:solidFill>
                <a:latin typeface="Courier New" panose="02070309020205020404" pitchFamily="49" charset="0"/>
              </a:rPr>
              <a:t>ab</a:t>
            </a:r>
            <a:r>
              <a:rPr lang="th-TH" sz="3200" dirty="0"/>
              <a:t>	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 err="1">
                <a:sym typeface="Wingdings" pitchFamily="2" charset="2"/>
              </a:rPr>
              <a:t>panjang</a:t>
            </a:r>
            <a:r>
              <a:rPr lang="en-US" sz="3200" dirty="0">
                <a:sym typeface="Wingdings" pitchFamily="2" charset="2"/>
              </a:rPr>
              <a:t> = 2</a:t>
            </a: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Set </a:t>
            </a:r>
            <a:r>
              <a:rPr lang="th-TH" sz="3200" i="1" dirty="0"/>
              <a:t>j</a:t>
            </a:r>
            <a:r>
              <a:rPr lang="th-TH" sz="3200" dirty="0"/>
              <a:t> = </a:t>
            </a:r>
            <a:r>
              <a:rPr lang="en-US" sz="3200" dirty="0"/>
              <a:t>2</a:t>
            </a:r>
            <a:r>
              <a:rPr lang="th-TH" sz="3200" dirty="0"/>
              <a:t>    // the new j value</a:t>
            </a:r>
            <a:r>
              <a:rPr lang="en-US" sz="3200" dirty="0"/>
              <a:t> to begin comparison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pergeseran</a:t>
            </a:r>
            <a:r>
              <a:rPr lang="en-US" sz="3200" dirty="0"/>
              <a:t>: </a:t>
            </a:r>
          </a:p>
          <a:p>
            <a:pPr marL="0" indent="0">
              <a:buNone/>
              <a:defRPr/>
            </a:pPr>
            <a:r>
              <a:rPr lang="en-US" sz="3200" i="1" dirty="0"/>
              <a:t>     s</a:t>
            </a:r>
            <a:r>
              <a:rPr lang="en-US" sz="3200" dirty="0"/>
              <a:t> = length(</a:t>
            </a:r>
            <a:r>
              <a:rPr lang="en-US" sz="3200" dirty="0" err="1"/>
              <a:t>abbab</a:t>
            </a:r>
            <a:r>
              <a:rPr lang="en-US" sz="3200" dirty="0"/>
              <a:t>) – length(</a:t>
            </a:r>
            <a:r>
              <a:rPr lang="en-US" sz="3200" dirty="0">
                <a:solidFill>
                  <a:srgbClr val="FF0000"/>
                </a:solidFill>
              </a:rPr>
              <a:t>ab</a:t>
            </a:r>
            <a:r>
              <a:rPr lang="en-US" sz="3200" dirty="0"/>
              <a:t>) </a:t>
            </a:r>
          </a:p>
          <a:p>
            <a:pPr marL="0" indent="0">
              <a:buNone/>
              <a:defRPr/>
            </a:pPr>
            <a:r>
              <a:rPr lang="en-US" sz="3200" dirty="0"/>
              <a:t>        = 5 – 2 = 3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A2358-2DB0-4354-B72B-C624C2B0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9CB65C5D-F45B-4781-A2C0-5D99B12B1B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7-</a:t>
            </a:r>
            <a:fld id="{09AEED57-2503-4C3F-9730-F745B5F2F8B1}" type="slidenum">
              <a:rPr lang="en-US" altLang="en-US" sz="2400"/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2400"/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1A2535F0-A389-4A13-8006-EAB4F25FE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A3627A98-994B-4782-9E6A-74938B603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CAD2499E-B6ED-4F14-A573-780E8CFAB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60FBE46F-1F0B-4C22-A429-FC89D34F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55" name="Rectangle 9">
            <a:extLst>
              <a:ext uri="{FF2B5EF4-FFF2-40B4-BE49-F238E27FC236}">
                <a16:creationId xmlns:a16="http://schemas.microsoft.com/office/drawing/2014/main" id="{1CBAADCF-6929-4E27-B782-E6904CA15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56" name="Rectangle 10">
            <a:extLst>
              <a:ext uri="{FF2B5EF4-FFF2-40B4-BE49-F238E27FC236}">
                <a16:creationId xmlns:a16="http://schemas.microsoft.com/office/drawing/2014/main" id="{F9C1E266-A29C-4B0F-941C-446A8766B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57" name="Rectangle 11">
            <a:extLst>
              <a:ext uri="{FF2B5EF4-FFF2-40B4-BE49-F238E27FC236}">
                <a16:creationId xmlns:a16="http://schemas.microsoft.com/office/drawing/2014/main" id="{73C739E7-602E-4A58-9380-7C5D5258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58" name="Rectangle 12">
            <a:extLst>
              <a:ext uri="{FF2B5EF4-FFF2-40B4-BE49-F238E27FC236}">
                <a16:creationId xmlns:a16="http://schemas.microsoft.com/office/drawing/2014/main" id="{0B9E9802-D7A2-46B5-BEC7-DE7126887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59" name="Rectangle 13">
            <a:extLst>
              <a:ext uri="{FF2B5EF4-FFF2-40B4-BE49-F238E27FC236}">
                <a16:creationId xmlns:a16="http://schemas.microsoft.com/office/drawing/2014/main" id="{E11C4229-1120-4D95-B0C9-BED7393F4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60" name="Rectangle 14">
            <a:extLst>
              <a:ext uri="{FF2B5EF4-FFF2-40B4-BE49-F238E27FC236}">
                <a16:creationId xmlns:a16="http://schemas.microsoft.com/office/drawing/2014/main" id="{641164E3-3AA6-423D-99BD-248BC996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61" name="Rectangle 15">
            <a:extLst>
              <a:ext uri="{FF2B5EF4-FFF2-40B4-BE49-F238E27FC236}">
                <a16:creationId xmlns:a16="http://schemas.microsoft.com/office/drawing/2014/main" id="{6DB6B20B-D398-439C-8084-AF854472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62" name="Rectangle 16">
            <a:extLst>
              <a:ext uri="{FF2B5EF4-FFF2-40B4-BE49-F238E27FC236}">
                <a16:creationId xmlns:a16="http://schemas.microsoft.com/office/drawing/2014/main" id="{3D707A26-8012-40F4-8550-EC04BE9C3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63" name="Rectangle 17">
            <a:extLst>
              <a:ext uri="{FF2B5EF4-FFF2-40B4-BE49-F238E27FC236}">
                <a16:creationId xmlns:a16="http://schemas.microsoft.com/office/drawing/2014/main" id="{B2831048-0A1F-4297-9DA6-AA5CC1420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64" name="Rectangle 18">
            <a:extLst>
              <a:ext uri="{FF2B5EF4-FFF2-40B4-BE49-F238E27FC236}">
                <a16:creationId xmlns:a16="http://schemas.microsoft.com/office/drawing/2014/main" id="{01A34B86-8B85-4715-B820-993CCFBF0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65" name="Rectangle 19">
            <a:extLst>
              <a:ext uri="{FF2B5EF4-FFF2-40B4-BE49-F238E27FC236}">
                <a16:creationId xmlns:a16="http://schemas.microsoft.com/office/drawing/2014/main" id="{852330C5-81E0-4E10-B1B4-E05929445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66" name="Rectangle 20">
            <a:extLst>
              <a:ext uri="{FF2B5EF4-FFF2-40B4-BE49-F238E27FC236}">
                <a16:creationId xmlns:a16="http://schemas.microsoft.com/office/drawing/2014/main" id="{5042CEB4-2FCD-42EC-8565-5CBF9F90E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67" name="Rectangle 21">
            <a:extLst>
              <a:ext uri="{FF2B5EF4-FFF2-40B4-BE49-F238E27FC236}">
                <a16:creationId xmlns:a16="http://schemas.microsoft.com/office/drawing/2014/main" id="{9CE2DBEB-4168-4DF0-8F90-DBDA690BD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68" name="Rectangle 22">
            <a:extLst>
              <a:ext uri="{FF2B5EF4-FFF2-40B4-BE49-F238E27FC236}">
                <a16:creationId xmlns:a16="http://schemas.microsoft.com/office/drawing/2014/main" id="{4EF191A0-5E8C-49CF-8F30-05D3C63F2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69" name="Rectangle 23">
            <a:extLst>
              <a:ext uri="{FF2B5EF4-FFF2-40B4-BE49-F238E27FC236}">
                <a16:creationId xmlns:a16="http://schemas.microsoft.com/office/drawing/2014/main" id="{377E5B68-5DAE-4E29-824F-0D5A50DF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70" name="Rectangle 24">
            <a:extLst>
              <a:ext uri="{FF2B5EF4-FFF2-40B4-BE49-F238E27FC236}">
                <a16:creationId xmlns:a16="http://schemas.microsoft.com/office/drawing/2014/main" id="{66F7A846-2002-4249-9D32-1BF40BED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828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71" name="Rectangle 25">
            <a:extLst>
              <a:ext uri="{FF2B5EF4-FFF2-40B4-BE49-F238E27FC236}">
                <a16:creationId xmlns:a16="http://schemas.microsoft.com/office/drawing/2014/main" id="{ACA2D9FB-1218-4DB0-A970-AFB40333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28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72" name="Rectangle 26">
            <a:extLst>
              <a:ext uri="{FF2B5EF4-FFF2-40B4-BE49-F238E27FC236}">
                <a16:creationId xmlns:a16="http://schemas.microsoft.com/office/drawing/2014/main" id="{6A0CF594-F68D-41E4-A4A6-50F81C05D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73" name="Rectangle 27">
            <a:extLst>
              <a:ext uri="{FF2B5EF4-FFF2-40B4-BE49-F238E27FC236}">
                <a16:creationId xmlns:a16="http://schemas.microsoft.com/office/drawing/2014/main" id="{B6FFF8FF-B6C6-4ED2-AB0E-3FA493C9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74" name="Rectangle 28">
            <a:extLst>
              <a:ext uri="{FF2B5EF4-FFF2-40B4-BE49-F238E27FC236}">
                <a16:creationId xmlns:a16="http://schemas.microsoft.com/office/drawing/2014/main" id="{63FCF1A6-9126-425E-9279-21ECCDD19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75" name="Rectangle 29">
            <a:extLst>
              <a:ext uri="{FF2B5EF4-FFF2-40B4-BE49-F238E27FC236}">
                <a16:creationId xmlns:a16="http://schemas.microsoft.com/office/drawing/2014/main" id="{4EA72A03-BBF1-4974-9978-BD1B8904A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76" name="Rectangle 30">
            <a:extLst>
              <a:ext uri="{FF2B5EF4-FFF2-40B4-BE49-F238E27FC236}">
                <a16:creationId xmlns:a16="http://schemas.microsoft.com/office/drawing/2014/main" id="{8C1DE2C5-2CDE-4B5D-A39E-F95113F1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77" name="Rectangle 31">
            <a:extLst>
              <a:ext uri="{FF2B5EF4-FFF2-40B4-BE49-F238E27FC236}">
                <a16:creationId xmlns:a16="http://schemas.microsoft.com/office/drawing/2014/main" id="{A33121D4-E4F7-4ABC-8B67-00D6D8C1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78" name="Rectangle 32">
            <a:extLst>
              <a:ext uri="{FF2B5EF4-FFF2-40B4-BE49-F238E27FC236}">
                <a16:creationId xmlns:a16="http://schemas.microsoft.com/office/drawing/2014/main" id="{A67CD1A7-6093-4233-B592-A6C45BD9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124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79" name="Rectangle 33">
            <a:extLst>
              <a:ext uri="{FF2B5EF4-FFF2-40B4-BE49-F238E27FC236}">
                <a16:creationId xmlns:a16="http://schemas.microsoft.com/office/drawing/2014/main" id="{AB22475C-904C-4FFF-B758-3AF59B39D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4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80" name="Rectangle 34">
            <a:extLst>
              <a:ext uri="{FF2B5EF4-FFF2-40B4-BE49-F238E27FC236}">
                <a16:creationId xmlns:a16="http://schemas.microsoft.com/office/drawing/2014/main" id="{C13188AF-D2A1-4E1F-8551-E724915C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24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81" name="Rectangle 35">
            <a:extLst>
              <a:ext uri="{FF2B5EF4-FFF2-40B4-BE49-F238E27FC236}">
                <a16:creationId xmlns:a16="http://schemas.microsoft.com/office/drawing/2014/main" id="{A1A505CA-E132-464D-9E7A-7ED5AD965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82" name="Rectangle 36">
            <a:extLst>
              <a:ext uri="{FF2B5EF4-FFF2-40B4-BE49-F238E27FC236}">
                <a16:creationId xmlns:a16="http://schemas.microsoft.com/office/drawing/2014/main" id="{2DFC41D3-96D5-4F22-B894-20DF6DE9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83" name="Rectangle 37">
            <a:extLst>
              <a:ext uri="{FF2B5EF4-FFF2-40B4-BE49-F238E27FC236}">
                <a16:creationId xmlns:a16="http://schemas.microsoft.com/office/drawing/2014/main" id="{D92069FD-2FBF-4A6E-8DEC-71CC51245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84" name="Rectangle 38">
            <a:extLst>
              <a:ext uri="{FF2B5EF4-FFF2-40B4-BE49-F238E27FC236}">
                <a16:creationId xmlns:a16="http://schemas.microsoft.com/office/drawing/2014/main" id="{5A4961D8-8BBD-4677-A078-135C4A317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85" name="Rectangle 39">
            <a:extLst>
              <a:ext uri="{FF2B5EF4-FFF2-40B4-BE49-F238E27FC236}">
                <a16:creationId xmlns:a16="http://schemas.microsoft.com/office/drawing/2014/main" id="{BB33CACB-56CB-4D9B-B4D6-595584C4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86" name="Rectangle 40">
            <a:extLst>
              <a:ext uri="{FF2B5EF4-FFF2-40B4-BE49-F238E27FC236}">
                <a16:creationId xmlns:a16="http://schemas.microsoft.com/office/drawing/2014/main" id="{33B7C3F6-4A5D-458E-AF1C-28998AAEE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0386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87" name="Rectangle 41">
            <a:extLst>
              <a:ext uri="{FF2B5EF4-FFF2-40B4-BE49-F238E27FC236}">
                <a16:creationId xmlns:a16="http://schemas.microsoft.com/office/drawing/2014/main" id="{3DD38EAB-B52F-4901-9D9C-7B0A96A58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88" name="Rectangle 42">
            <a:extLst>
              <a:ext uri="{FF2B5EF4-FFF2-40B4-BE49-F238E27FC236}">
                <a16:creationId xmlns:a16="http://schemas.microsoft.com/office/drawing/2014/main" id="{750D51E0-B931-4DCE-B2E6-6F495045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89" name="Rectangle 43">
            <a:extLst>
              <a:ext uri="{FF2B5EF4-FFF2-40B4-BE49-F238E27FC236}">
                <a16:creationId xmlns:a16="http://schemas.microsoft.com/office/drawing/2014/main" id="{B9589D76-53B5-4E65-8498-922FB8076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90" name="Rectangle 44">
            <a:extLst>
              <a:ext uri="{FF2B5EF4-FFF2-40B4-BE49-F238E27FC236}">
                <a16:creationId xmlns:a16="http://schemas.microsoft.com/office/drawing/2014/main" id="{39BAF6E8-5CC8-4C30-B9ED-06E98C2CA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91" name="Rectangle 45">
            <a:extLst>
              <a:ext uri="{FF2B5EF4-FFF2-40B4-BE49-F238E27FC236}">
                <a16:creationId xmlns:a16="http://schemas.microsoft.com/office/drawing/2014/main" id="{9BA55F74-D667-4365-A999-6A135BE31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92" name="Rectangle 46">
            <a:extLst>
              <a:ext uri="{FF2B5EF4-FFF2-40B4-BE49-F238E27FC236}">
                <a16:creationId xmlns:a16="http://schemas.microsoft.com/office/drawing/2014/main" id="{D65FA7F6-385C-49E0-97E8-0504B1FA6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93" name="Line 47">
            <a:extLst>
              <a:ext uri="{FF2B5EF4-FFF2-40B4-BE49-F238E27FC236}">
                <a16:creationId xmlns:a16="http://schemas.microsoft.com/office/drawing/2014/main" id="{DBC6B3C8-F0DC-4109-9FC0-3CA8AB723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4" name="Line 48">
            <a:extLst>
              <a:ext uri="{FF2B5EF4-FFF2-40B4-BE49-F238E27FC236}">
                <a16:creationId xmlns:a16="http://schemas.microsoft.com/office/drawing/2014/main" id="{0C0121AD-7F83-4250-9267-343479C0D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5" name="Line 49">
            <a:extLst>
              <a:ext uri="{FF2B5EF4-FFF2-40B4-BE49-F238E27FC236}">
                <a16:creationId xmlns:a16="http://schemas.microsoft.com/office/drawing/2014/main" id="{C3CA1930-FAC4-41DE-9C34-5894D3090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6" name="Line 50">
            <a:extLst>
              <a:ext uri="{FF2B5EF4-FFF2-40B4-BE49-F238E27FC236}">
                <a16:creationId xmlns:a16="http://schemas.microsoft.com/office/drawing/2014/main" id="{571591EA-352B-4538-967B-FBB3B484D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7" name="Line 51">
            <a:extLst>
              <a:ext uri="{FF2B5EF4-FFF2-40B4-BE49-F238E27FC236}">
                <a16:creationId xmlns:a16="http://schemas.microsoft.com/office/drawing/2014/main" id="{502A0CC3-43C0-48BE-ACD8-8736995997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Freeform 55">
            <a:extLst>
              <a:ext uri="{FF2B5EF4-FFF2-40B4-BE49-F238E27FC236}">
                <a16:creationId xmlns:a16="http://schemas.microsoft.com/office/drawing/2014/main" id="{1147D534-0779-4926-A050-96173E041899}"/>
              </a:ext>
            </a:extLst>
          </p:cNvPr>
          <p:cNvSpPr>
            <a:spLocks/>
          </p:cNvSpPr>
          <p:nvPr/>
        </p:nvSpPr>
        <p:spPr bwMode="auto">
          <a:xfrm>
            <a:off x="7391400" y="1447800"/>
            <a:ext cx="190500" cy="381000"/>
          </a:xfrm>
          <a:custGeom>
            <a:avLst/>
            <a:gdLst>
              <a:gd name="T0" fmla="*/ 2147483646 w 216"/>
              <a:gd name="T1" fmla="*/ 0 h 576"/>
              <a:gd name="T2" fmla="*/ 2147483646 w 216"/>
              <a:gd name="T3" fmla="*/ 2147483646 h 576"/>
              <a:gd name="T4" fmla="*/ 2147483646 w 216"/>
              <a:gd name="T5" fmla="*/ 2147483646 h 576"/>
              <a:gd name="T6" fmla="*/ 2147483646 w 216"/>
              <a:gd name="T7" fmla="*/ 2147483646 h 576"/>
              <a:gd name="T8" fmla="*/ 2147483646 w 216"/>
              <a:gd name="T9" fmla="*/ 2147483646 h 576"/>
              <a:gd name="T10" fmla="*/ 2147483646 w 216"/>
              <a:gd name="T11" fmla="*/ 2147483646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"/>
              <a:gd name="T19" fmla="*/ 0 h 576"/>
              <a:gd name="T20" fmla="*/ 216 w 21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" h="576">
                <a:moveTo>
                  <a:pt x="112" y="0"/>
                </a:moveTo>
                <a:cubicBezTo>
                  <a:pt x="56" y="96"/>
                  <a:pt x="0" y="192"/>
                  <a:pt x="16" y="240"/>
                </a:cubicBezTo>
                <a:cubicBezTo>
                  <a:pt x="32" y="288"/>
                  <a:pt x="200" y="256"/>
                  <a:pt x="208" y="288"/>
                </a:cubicBezTo>
                <a:cubicBezTo>
                  <a:pt x="216" y="320"/>
                  <a:pt x="64" y="400"/>
                  <a:pt x="64" y="432"/>
                </a:cubicBezTo>
                <a:cubicBezTo>
                  <a:pt x="64" y="464"/>
                  <a:pt x="208" y="456"/>
                  <a:pt x="208" y="480"/>
                </a:cubicBezTo>
                <a:cubicBezTo>
                  <a:pt x="208" y="504"/>
                  <a:pt x="88" y="560"/>
                  <a:pt x="64" y="57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9" name="Text Box 56">
            <a:extLst>
              <a:ext uri="{FF2B5EF4-FFF2-40B4-BE49-F238E27FC236}">
                <a16:creationId xmlns:a16="http://schemas.microsoft.com/office/drawing/2014/main" id="{E4BB1FEA-2349-4B17-8A5D-DBDAAE2E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298" y="914400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7700" name="Text Box 57">
            <a:extLst>
              <a:ext uri="{FF2B5EF4-FFF2-40B4-BE49-F238E27FC236}">
                <a16:creationId xmlns:a16="http://schemas.microsoft.com/office/drawing/2014/main" id="{0D273F86-C74A-4A63-AFAA-B4715107A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843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7701" name="Line 58">
            <a:extLst>
              <a:ext uri="{FF2B5EF4-FFF2-40B4-BE49-F238E27FC236}">
                <a16:creationId xmlns:a16="http://schemas.microsoft.com/office/drawing/2014/main" id="{A21B7A75-D382-4C65-925A-581CE3E73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133600"/>
            <a:ext cx="213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2" name="Text Box 59">
            <a:extLst>
              <a:ext uri="{FF2B5EF4-FFF2-40B4-BE49-F238E27FC236}">
                <a16:creationId xmlns:a16="http://schemas.microsoft.com/office/drawing/2014/main" id="{B35B429A-12BA-4D9E-84E9-B50A2CC9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14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7703" name="Line 60">
            <a:extLst>
              <a:ext uri="{FF2B5EF4-FFF2-40B4-BE49-F238E27FC236}">
                <a16:creationId xmlns:a16="http://schemas.microsoft.com/office/drawing/2014/main" id="{35BDA6F8-FEBB-4E2C-9176-AEBCCF68D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Line 61">
            <a:extLst>
              <a:ext uri="{FF2B5EF4-FFF2-40B4-BE49-F238E27FC236}">
                <a16:creationId xmlns:a16="http://schemas.microsoft.com/office/drawing/2014/main" id="{C1550011-8B98-4946-A8EE-6BE373BEC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Line 62">
            <a:extLst>
              <a:ext uri="{FF2B5EF4-FFF2-40B4-BE49-F238E27FC236}">
                <a16:creationId xmlns:a16="http://schemas.microsoft.com/office/drawing/2014/main" id="{3BD6F755-7FEC-448E-BA3A-B77585A9A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Line 63">
            <a:extLst>
              <a:ext uri="{FF2B5EF4-FFF2-40B4-BE49-F238E27FC236}">
                <a16:creationId xmlns:a16="http://schemas.microsoft.com/office/drawing/2014/main" id="{6F126131-605D-4E4B-820F-AC1BE1340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43400"/>
            <a:ext cx="3200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7" name="Text Box 64">
            <a:extLst>
              <a:ext uri="{FF2B5EF4-FFF2-40B4-BE49-F238E27FC236}">
                <a16:creationId xmlns:a16="http://schemas.microsoft.com/office/drawing/2014/main" id="{5944B00E-AA30-4652-8AAE-A014D8A8A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242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s</a:t>
            </a:r>
            <a:r>
              <a:rPr lang="en-US" altLang="en-US" sz="28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7708" name="Text Box 65">
            <a:extLst>
              <a:ext uri="{FF2B5EF4-FFF2-40B4-BE49-F238E27FC236}">
                <a16:creationId xmlns:a16="http://schemas.microsoft.com/office/drawing/2014/main" id="{0813C641-7FAE-4C3C-A77A-6CB23480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8098" y="313848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7709" name="Text Box 67">
            <a:extLst>
              <a:ext uri="{FF2B5EF4-FFF2-40B4-BE49-F238E27FC236}">
                <a16:creationId xmlns:a16="http://schemas.microsoft.com/office/drawing/2014/main" id="{F87FD8DD-1575-4A73-9509-55BFE9F3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052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7710" name="Line 68">
            <a:extLst>
              <a:ext uri="{FF2B5EF4-FFF2-40B4-BE49-F238E27FC236}">
                <a16:creationId xmlns:a16="http://schemas.microsoft.com/office/drawing/2014/main" id="{CB638CD1-DEE0-42F5-9CD6-70B006D2D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1" name="Text Box 69">
            <a:extLst>
              <a:ext uri="{FF2B5EF4-FFF2-40B4-BE49-F238E27FC236}">
                <a16:creationId xmlns:a16="http://schemas.microsoft.com/office/drawing/2014/main" id="{7253297A-640B-4790-BF82-0119E0616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3622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7712" name="Line 70">
            <a:extLst>
              <a:ext uri="{FF2B5EF4-FFF2-40B4-BE49-F238E27FC236}">
                <a16:creationId xmlns:a16="http://schemas.microsoft.com/office/drawing/2014/main" id="{D8C24AF0-EF63-464E-9DED-53739C29F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724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3" name="Text Box 71">
            <a:extLst>
              <a:ext uri="{FF2B5EF4-FFF2-40B4-BE49-F238E27FC236}">
                <a16:creationId xmlns:a16="http://schemas.microsoft.com/office/drawing/2014/main" id="{1C41C20B-148C-4EBB-B4F4-F18CE297A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662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80296" name="Rectangle 72">
            <a:extLst>
              <a:ext uri="{FF2B5EF4-FFF2-40B4-BE49-F238E27FC236}">
                <a16:creationId xmlns:a16="http://schemas.microsoft.com/office/drawing/2014/main" id="{AD02B62A-7D74-401A-AC18-E9C50840F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105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180297" name="Rectangle 73">
            <a:extLst>
              <a:ext uri="{FF2B5EF4-FFF2-40B4-BE49-F238E27FC236}">
                <a16:creationId xmlns:a16="http://schemas.microsoft.com/office/drawing/2014/main" id="{F496D6E2-1A04-4D85-9784-A69BD78CC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105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180298" name="Rectangle 74">
            <a:extLst>
              <a:ext uri="{FF2B5EF4-FFF2-40B4-BE49-F238E27FC236}">
                <a16:creationId xmlns:a16="http://schemas.microsoft.com/office/drawing/2014/main" id="{8297D15B-49F7-4EF3-8ED6-D88F4C84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1054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299" name="Rectangle 75">
            <a:extLst>
              <a:ext uri="{FF2B5EF4-FFF2-40B4-BE49-F238E27FC236}">
                <a16:creationId xmlns:a16="http://schemas.microsoft.com/office/drawing/2014/main" id="{D13A40D5-6FE7-4A52-B5F7-758629A5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054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80300" name="Rectangle 76">
            <a:extLst>
              <a:ext uri="{FF2B5EF4-FFF2-40B4-BE49-F238E27FC236}">
                <a16:creationId xmlns:a16="http://schemas.microsoft.com/office/drawing/2014/main" id="{07897FB5-C19B-420E-AF8E-D6E566E1D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1054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301" name="Rectangle 77">
            <a:extLst>
              <a:ext uri="{FF2B5EF4-FFF2-40B4-BE49-F238E27FC236}">
                <a16:creationId xmlns:a16="http://schemas.microsoft.com/office/drawing/2014/main" id="{7B37DE1C-F0D6-4C3A-99AB-16C339632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0198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302" name="Rectangle 78">
            <a:extLst>
              <a:ext uri="{FF2B5EF4-FFF2-40B4-BE49-F238E27FC236}">
                <a16:creationId xmlns:a16="http://schemas.microsoft.com/office/drawing/2014/main" id="{A93EEAA8-6E82-4F07-A5A5-3CF91BAA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0198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80303" name="Rectangle 79">
            <a:extLst>
              <a:ext uri="{FF2B5EF4-FFF2-40B4-BE49-F238E27FC236}">
                <a16:creationId xmlns:a16="http://schemas.microsoft.com/office/drawing/2014/main" id="{C9F34486-E433-4B3C-AF76-2DBBE8133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0198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304" name="Line 80">
            <a:extLst>
              <a:ext uri="{FF2B5EF4-FFF2-40B4-BE49-F238E27FC236}">
                <a16:creationId xmlns:a16="http://schemas.microsoft.com/office/drawing/2014/main" id="{B3431486-83A5-4A23-BBFD-CBF328864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05" name="Line 81">
            <a:extLst>
              <a:ext uri="{FF2B5EF4-FFF2-40B4-BE49-F238E27FC236}">
                <a16:creationId xmlns:a16="http://schemas.microsoft.com/office/drawing/2014/main" id="{3E1A76C1-09BA-4363-8913-05BB8AA39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06" name="Line 82">
            <a:extLst>
              <a:ext uri="{FF2B5EF4-FFF2-40B4-BE49-F238E27FC236}">
                <a16:creationId xmlns:a16="http://schemas.microsoft.com/office/drawing/2014/main" id="{DEF1710F-7874-4078-B634-31ED77603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07" name="Text Box 83">
            <a:extLst>
              <a:ext uri="{FF2B5EF4-FFF2-40B4-BE49-F238E27FC236}">
                <a16:creationId xmlns:a16="http://schemas.microsoft.com/office/drawing/2014/main" id="{DC7CC67D-946C-43D9-89A3-560AAC7D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054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i="1" baseline="-2500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80308" name="Text Box 84">
            <a:extLst>
              <a:ext uri="{FF2B5EF4-FFF2-40B4-BE49-F238E27FC236}">
                <a16:creationId xmlns:a16="http://schemas.microsoft.com/office/drawing/2014/main" id="{B0775066-C1D7-49A4-B81B-68E58FC25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57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i="1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80309" name="Text Box 85">
            <a:extLst>
              <a:ext uri="{FF2B5EF4-FFF2-40B4-BE49-F238E27FC236}">
                <a16:creationId xmlns:a16="http://schemas.microsoft.com/office/drawing/2014/main" id="{88CA396B-E8ED-435F-BCE1-CC4D851C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257801"/>
            <a:ext cx="4572000" cy="8302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Longest prefix of 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 i="1" baseline="-25000">
                <a:solidFill>
                  <a:srgbClr val="000000"/>
                </a:solidFill>
              </a:rPr>
              <a:t>q</a:t>
            </a:r>
            <a:r>
              <a:rPr lang="en-US" altLang="en-US" sz="2400">
                <a:solidFill>
                  <a:srgbClr val="000000"/>
                </a:solidFill>
              </a:rPr>
              <a:t> that is also a suffix of 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 i="1" baseline="-25000">
                <a:solidFill>
                  <a:srgbClr val="000000"/>
                </a:solidFill>
              </a:rPr>
              <a:t>q</a:t>
            </a:r>
            <a:r>
              <a:rPr lang="en-US" altLang="en-US" sz="2400">
                <a:solidFill>
                  <a:srgbClr val="000000"/>
                </a:solidFill>
              </a:rPr>
              <a:t> is ‘aba’; so </a:t>
            </a:r>
            <a:r>
              <a:rPr lang="en-US" altLang="en-US" sz="2400" i="1">
                <a:solidFill>
                  <a:srgbClr val="000000"/>
                </a:solidFill>
              </a:rPr>
              <a:t>b</a:t>
            </a:r>
            <a:r>
              <a:rPr lang="en-US" altLang="en-US" sz="2400">
                <a:solidFill>
                  <a:srgbClr val="000000"/>
                </a:solidFill>
              </a:rPr>
              <a:t>[4]= 3</a:t>
            </a:r>
          </a:p>
        </p:txBody>
      </p:sp>
      <p:sp>
        <p:nvSpPr>
          <p:cNvPr id="180311" name="AutoShape 87">
            <a:extLst>
              <a:ext uri="{FF2B5EF4-FFF2-40B4-BE49-F238E27FC236}">
                <a16:creationId xmlns:a16="http://schemas.microsoft.com/office/drawing/2014/main" id="{5C7639FB-BBF8-4309-87EB-DAA9631B2E27}"/>
              </a:ext>
            </a:extLst>
          </p:cNvPr>
          <p:cNvSpPr>
            <a:spLocks/>
          </p:cNvSpPr>
          <p:nvPr/>
        </p:nvSpPr>
        <p:spPr bwMode="auto">
          <a:xfrm>
            <a:off x="5410200" y="5410200"/>
            <a:ext cx="304800" cy="990600"/>
          </a:xfrm>
          <a:prstGeom prst="rightBrace">
            <a:avLst>
              <a:gd name="adj1" fmla="val 27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96" grpId="0" animBg="1"/>
      <p:bldP spid="180297" grpId="0" animBg="1"/>
      <p:bldP spid="180298" grpId="0" animBg="1"/>
      <p:bldP spid="180299" grpId="0" animBg="1"/>
      <p:bldP spid="180300" grpId="0" animBg="1"/>
      <p:bldP spid="180301" grpId="0" animBg="1"/>
      <p:bldP spid="180302" grpId="0" animBg="1"/>
      <p:bldP spid="180303" grpId="0" animBg="1"/>
      <p:bldP spid="180307" grpId="0"/>
      <p:bldP spid="180308" grpId="0"/>
      <p:bldP spid="180309" grpId="0" animBg="1"/>
      <p:bldP spid="1803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8336D3F-C7A3-4757-A8B1-50442619F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603" y="449864"/>
            <a:ext cx="10433652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1" dirty="0" err="1">
                <a:solidFill>
                  <a:srgbClr val="FF0000"/>
                </a:solidFill>
              </a:rPr>
              <a:t>Fungsi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Pinggiran</a:t>
            </a:r>
            <a:r>
              <a:rPr lang="en-US" i="1" dirty="0">
                <a:solidFill>
                  <a:srgbClr val="FF0000"/>
                </a:solidFill>
              </a:rPr>
              <a:t> KMP (</a:t>
            </a:r>
            <a:r>
              <a:rPr lang="th-TH" i="1" dirty="0">
                <a:solidFill>
                  <a:srgbClr val="FF0000"/>
                </a:solidFill>
              </a:rPr>
              <a:t>KMP </a:t>
            </a:r>
            <a:r>
              <a:rPr lang="en-US" i="1" dirty="0">
                <a:solidFill>
                  <a:srgbClr val="FF0000"/>
                </a:solidFill>
              </a:rPr>
              <a:t>Border</a:t>
            </a:r>
            <a:r>
              <a:rPr lang="th-TH" i="1" dirty="0">
                <a:solidFill>
                  <a:srgbClr val="FF0000"/>
                </a:solidFill>
              </a:rPr>
              <a:t> Function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endParaRPr lang="th-TH" i="1" dirty="0">
              <a:solidFill>
                <a:srgbClr val="FF0000"/>
              </a:solidFill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569BB0E-9C52-45F8-9BB9-19F0D5A73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603" y="1640161"/>
            <a:ext cx="10255579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KMP preprocesses the pattern to find matches of prefixes of the pattern with the pattern itself.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i="1" dirty="0"/>
              <a:t>j</a:t>
            </a:r>
            <a:r>
              <a:rPr lang="en-US" sz="3200" dirty="0"/>
              <a:t> = mismatch position in </a:t>
            </a:r>
            <a:r>
              <a:rPr lang="en-US" sz="3200" i="1" dirty="0"/>
              <a:t>P</a:t>
            </a:r>
            <a:r>
              <a:rPr lang="en-US" sz="3200" dirty="0"/>
              <a:t>[]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i="1" dirty="0"/>
              <a:t>k</a:t>
            </a:r>
            <a:r>
              <a:rPr lang="en-US" sz="3200" dirty="0"/>
              <a:t> = position before the mismatch (</a:t>
            </a:r>
            <a:r>
              <a:rPr lang="en-US" sz="3200" i="1" dirty="0"/>
              <a:t>k</a:t>
            </a:r>
            <a:r>
              <a:rPr lang="en-US" sz="3200" dirty="0"/>
              <a:t> = </a:t>
            </a:r>
            <a:r>
              <a:rPr lang="en-US" sz="3200" i="1" dirty="0"/>
              <a:t>j </a:t>
            </a:r>
            <a:r>
              <a:rPr lang="en-US" sz="3200" dirty="0"/>
              <a:t>– 1).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 </a:t>
            </a:r>
            <a:r>
              <a:rPr lang="en-US" sz="3200" i="1" dirty="0">
                <a:solidFill>
                  <a:schemeClr val="accent1"/>
                </a:solidFill>
              </a:rPr>
              <a:t>border function</a:t>
            </a:r>
            <a:r>
              <a:rPr lang="en-US" sz="3200" dirty="0"/>
              <a:t> </a:t>
            </a:r>
            <a:r>
              <a:rPr lang="en-US" sz="3200" i="1" dirty="0"/>
              <a:t>b</a:t>
            </a:r>
            <a:r>
              <a:rPr lang="en-US" sz="3200" dirty="0"/>
              <a:t>(</a:t>
            </a:r>
            <a:r>
              <a:rPr lang="en-US" sz="3200" i="1" dirty="0"/>
              <a:t>k</a:t>
            </a:r>
            <a:r>
              <a:rPr lang="en-US" sz="3200" dirty="0"/>
              <a:t>) is defined as the </a:t>
            </a:r>
            <a:r>
              <a:rPr lang="en-US" sz="3200" i="1" dirty="0"/>
              <a:t>size</a:t>
            </a:r>
            <a:r>
              <a:rPr lang="en-US" sz="3200" dirty="0"/>
              <a:t> of the largest prefix of P[0..</a:t>
            </a:r>
            <a:r>
              <a:rPr lang="en-US" sz="3200" i="1" dirty="0"/>
              <a:t>k</a:t>
            </a:r>
            <a:r>
              <a:rPr lang="en-US" sz="3200" dirty="0"/>
              <a:t>] that is also a suffix of </a:t>
            </a:r>
            <a:r>
              <a:rPr lang="en-US" sz="3200" i="1" dirty="0"/>
              <a:t>P</a:t>
            </a:r>
            <a:r>
              <a:rPr lang="en-US" sz="3200" dirty="0"/>
              <a:t>[1..</a:t>
            </a:r>
            <a:r>
              <a:rPr lang="en-US" sz="3200" i="1" dirty="0"/>
              <a:t>k</a:t>
            </a:r>
            <a:r>
              <a:rPr lang="en-US" sz="3200" dirty="0"/>
              <a:t>].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 other name: </a:t>
            </a:r>
            <a:r>
              <a:rPr lang="en-US" sz="3200" i="1" dirty="0"/>
              <a:t>failure function </a:t>
            </a:r>
            <a:r>
              <a:rPr lang="en-US" sz="3200" dirty="0"/>
              <a:t>(</a:t>
            </a:r>
            <a:r>
              <a:rPr lang="en-US" sz="3200" dirty="0" err="1"/>
              <a:t>disingkat</a:t>
            </a:r>
            <a:r>
              <a:rPr lang="en-US" sz="3200" dirty="0"/>
              <a:t>: </a:t>
            </a:r>
            <a:r>
              <a:rPr lang="en-US" sz="3200" i="1" dirty="0"/>
              <a:t>fail</a:t>
            </a:r>
            <a:r>
              <a:rPr lang="en-US" sz="3200" dirty="0"/>
              <a:t>)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4A7FDD-42F4-4D3F-9B1C-A59F3412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60" name="Rectangle 40">
            <a:extLst>
              <a:ext uri="{FF2B5EF4-FFF2-40B4-BE49-F238E27FC236}">
                <a16:creationId xmlns:a16="http://schemas.microsoft.com/office/drawing/2014/main" id="{ACD4A783-7A1A-4F57-8718-FB476C7AE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8876" y="1690688"/>
            <a:ext cx="10194923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P: </a:t>
            </a:r>
            <a:r>
              <a:rPr lang="th-TH" sz="3200" dirty="0">
                <a:latin typeface="Courier New" panose="02070309020205020404" pitchFamily="49" charset="0"/>
              </a:rPr>
              <a:t>abaaba</a:t>
            </a:r>
            <a:endParaRPr lang="th-TH" sz="3200" dirty="0"/>
          </a:p>
          <a:p>
            <a:pPr>
              <a:buFont typeface="Monotype Sorts" pitchFamily="2" charset="2"/>
              <a:buNone/>
              <a:defRPr/>
            </a:pPr>
            <a:r>
              <a:rPr lang="th-TH" sz="3200" dirty="0"/>
              <a:t> </a:t>
            </a:r>
            <a:r>
              <a:rPr lang="en-US" sz="3200" dirty="0"/>
              <a:t>   j</a:t>
            </a:r>
            <a:r>
              <a:rPr lang="th-TH" sz="3200" dirty="0"/>
              <a:t>: 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012345</a:t>
            </a:r>
            <a:endParaRPr lang="th-TH" sz="3200" dirty="0">
              <a:latin typeface="Courier New" panose="02070309020205020404" pitchFamily="49" charset="0"/>
            </a:endParaRPr>
          </a:p>
          <a:p>
            <a:pPr>
              <a:defRPr/>
            </a:pPr>
            <a:endParaRPr lang="th-TH" sz="3200" dirty="0"/>
          </a:p>
          <a:p>
            <a:pPr>
              <a:defRPr/>
            </a:pPr>
            <a:endParaRPr lang="th-TH" sz="3200" dirty="0"/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In code, </a:t>
            </a:r>
            <a:r>
              <a:rPr lang="en-US" sz="3200" i="1" dirty="0"/>
              <a:t>b</a:t>
            </a:r>
            <a:r>
              <a:rPr lang="en-US" sz="3200" dirty="0"/>
              <a:t>() is represented by an array, like the table.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17EA8871-4921-4733-ACB2-E138D5293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Border</a:t>
            </a:r>
            <a:r>
              <a:rPr lang="th-TH" i="1" dirty="0">
                <a:solidFill>
                  <a:srgbClr val="FF0000"/>
                </a:solidFill>
              </a:rPr>
              <a:t> Function Example</a:t>
            </a:r>
          </a:p>
        </p:txBody>
      </p:sp>
      <p:sp>
        <p:nvSpPr>
          <p:cNvPr id="29700" name="Text Box 39">
            <a:extLst>
              <a:ext uri="{FF2B5EF4-FFF2-40B4-BE49-F238E27FC236}">
                <a16:creationId xmlns:a16="http://schemas.microsoft.com/office/drawing/2014/main" id="{F62708BC-5B30-475F-9BD4-A0E7659AE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237" y="3809616"/>
            <a:ext cx="5568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b</a:t>
            </a:r>
            <a:r>
              <a:rPr lang="th-TH" altLang="en-US" sz="2800" dirty="0"/>
              <a:t>(</a:t>
            </a:r>
            <a:r>
              <a:rPr lang="en-US" altLang="en-US" sz="2800" dirty="0"/>
              <a:t>k</a:t>
            </a:r>
            <a:r>
              <a:rPr lang="th-TH" altLang="en-US" sz="2800" dirty="0"/>
              <a:t>) is the size of</a:t>
            </a:r>
            <a:r>
              <a:rPr lang="en-US" altLang="en-US" sz="2800" dirty="0"/>
              <a:t> </a:t>
            </a:r>
            <a:r>
              <a:rPr lang="th-TH" altLang="en-US" sz="2800" dirty="0"/>
              <a:t>the largest </a:t>
            </a:r>
            <a:r>
              <a:rPr lang="en-US" altLang="en-US" sz="2800" dirty="0"/>
              <a:t>border</a:t>
            </a:r>
            <a:r>
              <a:rPr lang="th-TH" altLang="en-US" sz="2800" dirty="0"/>
              <a:t>.</a:t>
            </a:r>
          </a:p>
        </p:txBody>
      </p:sp>
      <p:sp>
        <p:nvSpPr>
          <p:cNvPr id="29701" name="Text Box 44">
            <a:extLst>
              <a:ext uri="{FF2B5EF4-FFF2-40B4-BE49-F238E27FC236}">
                <a16:creationId xmlns:a16="http://schemas.microsoft.com/office/drawing/2014/main" id="{8E29EB80-661E-445E-9132-C0A5353D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1" y="1262064"/>
            <a:ext cx="1401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h-TH" altLang="en-US" sz="2800" dirty="0"/>
              <a:t>(k = j-1)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1CDB4-7254-49D8-8E26-06B28848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69110-77E8-4B45-8792-C8F6F649F622}"/>
              </a:ext>
            </a:extLst>
          </p:cNvPr>
          <p:cNvSpPr txBox="1"/>
          <p:nvPr/>
        </p:nvSpPr>
        <p:spPr>
          <a:xfrm>
            <a:off x="5395517" y="5459393"/>
            <a:ext cx="6156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FF0000"/>
                </a:solidFill>
              </a:rPr>
              <a:t>Hint</a:t>
            </a:r>
            <a:r>
              <a:rPr lang="en-US" sz="2000" dirty="0">
                <a:solidFill>
                  <a:srgbClr val="FF0000"/>
                </a:solidFill>
              </a:rPr>
              <a:t>: The </a:t>
            </a:r>
            <a:r>
              <a:rPr lang="en-US" sz="2000" i="1" dirty="0">
                <a:solidFill>
                  <a:srgbClr val="FF0000"/>
                </a:solidFill>
              </a:rPr>
              <a:t>border function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) is defined as the </a:t>
            </a:r>
            <a:r>
              <a:rPr lang="en-US" sz="2000" i="1" dirty="0">
                <a:solidFill>
                  <a:srgbClr val="FF0000"/>
                </a:solidFill>
              </a:rPr>
              <a:t>size</a:t>
            </a:r>
            <a:r>
              <a:rPr lang="en-US" sz="2000" dirty="0">
                <a:solidFill>
                  <a:srgbClr val="FF0000"/>
                </a:solidFill>
              </a:rPr>
              <a:t> of the largest prefix of P[0..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] that is also a suffix of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[1..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].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DEC9E-89B4-4FE1-A941-5F251926E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08" y="1681308"/>
            <a:ext cx="5427606" cy="20833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0BBB024-416B-4778-9D1B-C7053A0CC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Why is </a:t>
            </a:r>
            <a:r>
              <a:rPr lang="en-US" i="1" dirty="0">
                <a:solidFill>
                  <a:srgbClr val="FF0000"/>
                </a:solidFill>
              </a:rPr>
              <a:t>b(4) == 2?</a:t>
            </a:r>
            <a:endParaRPr lang="th-TH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89C3234-7B0A-4810-9104-4E26CF361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i="1" dirty="0"/>
              <a:t>b</a:t>
            </a:r>
            <a:r>
              <a:rPr lang="th-TH" sz="3200" dirty="0"/>
              <a:t>(</a:t>
            </a:r>
            <a:r>
              <a:rPr lang="en-US" sz="3200" dirty="0"/>
              <a:t>4</a:t>
            </a:r>
            <a:r>
              <a:rPr lang="th-TH" sz="3200" dirty="0"/>
              <a:t>) means</a:t>
            </a:r>
          </a:p>
          <a:p>
            <a:pPr lvl="1">
              <a:defRPr/>
            </a:pPr>
            <a:r>
              <a:rPr lang="th-TH" sz="3200" dirty="0"/>
              <a:t>find the size of the largest prefix of P[</a:t>
            </a:r>
            <a:r>
              <a:rPr lang="en-US" sz="3200" dirty="0"/>
              <a:t>0</a:t>
            </a:r>
            <a:r>
              <a:rPr lang="th-TH" sz="3200" dirty="0"/>
              <a:t>..</a:t>
            </a:r>
            <a:r>
              <a:rPr lang="en-US" sz="3200" dirty="0"/>
              <a:t>4</a:t>
            </a:r>
            <a:r>
              <a:rPr lang="th-TH" sz="3200" dirty="0"/>
              <a:t>] that is also a suffix of P[1..</a:t>
            </a:r>
            <a:r>
              <a:rPr lang="en-US" sz="3200" dirty="0"/>
              <a:t>4</a:t>
            </a:r>
            <a:r>
              <a:rPr lang="th-TH" sz="3200" dirty="0"/>
              <a:t>]</a:t>
            </a:r>
          </a:p>
          <a:p>
            <a:pPr lvl="1">
              <a:defRPr/>
            </a:pPr>
            <a:r>
              <a:rPr lang="th-TH" sz="3200" dirty="0"/>
              <a:t> </a:t>
            </a:r>
            <a:endParaRPr lang="en-US" sz="3200" dirty="0"/>
          </a:p>
          <a:p>
            <a:pPr lvl="1">
              <a:defRPr/>
            </a:pPr>
            <a:r>
              <a:rPr lang="th-TH" sz="3200" dirty="0"/>
              <a:t>find the size largest prefix of "abaab" that is also a suffix of "baab“</a:t>
            </a:r>
          </a:p>
          <a:p>
            <a:pPr lvl="1">
              <a:defRPr/>
            </a:pPr>
            <a:endParaRPr lang="en-US" sz="3200" dirty="0"/>
          </a:p>
          <a:p>
            <a:pPr lvl="1">
              <a:defRPr/>
            </a:pPr>
            <a:r>
              <a:rPr lang="th-TH" sz="3200" dirty="0"/>
              <a:t> find the size of "ab"</a:t>
            </a:r>
          </a:p>
          <a:p>
            <a:pPr lvl="1">
              <a:buFontTx/>
              <a:buNone/>
              <a:defRPr/>
            </a:pPr>
            <a:r>
              <a:rPr lang="en-US" sz="3600" dirty="0"/>
              <a:t>== 2</a:t>
            </a:r>
            <a:endParaRPr lang="th-TH" sz="3600" dirty="0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C46C1169-BB93-47C2-8DD1-4495D95AA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914400"/>
            <a:ext cx="2087562" cy="579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/>
              <a:t>P: "abaaba"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6C729-811C-4B47-9C17-BD9EA19E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9212C-9D54-48FC-8D41-CA1427508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18" y="4603423"/>
            <a:ext cx="4922520" cy="1889452"/>
          </a:xfrm>
          <a:prstGeom prst="rect">
            <a:avLst/>
          </a:prstGeom>
        </p:spPr>
      </p:pic>
      <p:sp>
        <p:nvSpPr>
          <p:cNvPr id="9" name="Text Box 44">
            <a:extLst>
              <a:ext uri="{FF2B5EF4-FFF2-40B4-BE49-F238E27FC236}">
                <a16:creationId xmlns:a16="http://schemas.microsoft.com/office/drawing/2014/main" id="{31A1A418-C0E5-459C-9F45-C1EC48F6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5" y="4237653"/>
            <a:ext cx="1212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h-TH" altLang="en-US" dirty="0"/>
              <a:t>(k = j-1)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8345-8355-4DD9-BC54-80879656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448" y="656132"/>
            <a:ext cx="9588062" cy="54503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Contoh</a:t>
            </a:r>
            <a:r>
              <a:rPr lang="en-US" sz="3200" dirty="0"/>
              <a:t> lain: P =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ababababca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3200" dirty="0"/>
              <a:t>                          j =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0123456789</a:t>
            </a:r>
          </a:p>
        </p:txBody>
      </p:sp>
      <p:sp>
        <p:nvSpPr>
          <p:cNvPr id="31747" name="Text Box 44">
            <a:extLst>
              <a:ext uri="{FF2B5EF4-FFF2-40B4-BE49-F238E27FC236}">
                <a16:creationId xmlns:a16="http://schemas.microsoft.com/office/drawing/2014/main" id="{87B3D86B-C24A-4A1E-9E61-829B7D5D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6372" y="2199561"/>
            <a:ext cx="14033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h-TH" altLang="en-US" sz="2800" dirty="0"/>
              <a:t>(k = j-1)</a:t>
            </a:r>
          </a:p>
        </p:txBody>
      </p:sp>
      <p:graphicFrame>
        <p:nvGraphicFramePr>
          <p:cNvPr id="6" name="Group 156">
            <a:extLst>
              <a:ext uri="{FF2B5EF4-FFF2-40B4-BE49-F238E27FC236}">
                <a16:creationId xmlns:a16="http://schemas.microsoft.com/office/drawing/2014/main" id="{55F85804-8526-4EDB-8728-310947AB4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835717"/>
              </p:ext>
            </p:extLst>
          </p:nvPr>
        </p:nvGraphicFramePr>
        <p:xfrm>
          <a:off x="1985360" y="2826544"/>
          <a:ext cx="7894362" cy="2527812"/>
        </p:xfrm>
        <a:graphic>
          <a:graphicData uri="http://schemas.openxmlformats.org/drawingml/2006/table">
            <a:tbl>
              <a:tblPr/>
              <a:tblGrid>
                <a:gridCol w="886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7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9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j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j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k</a:t>
                      </a:r>
                      <a:endParaRPr kumimoji="0" lang="en-US" sz="3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id-ID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A38806-29AC-4D5E-973F-202027F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>
            <a:extLst>
              <a:ext uri="{FF2B5EF4-FFF2-40B4-BE49-F238E27FC236}">
                <a16:creationId xmlns:a16="http://schemas.microsoft.com/office/drawing/2014/main" id="{6D2288CD-8DB0-4B3B-A40C-36ED668B0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8309" y="1865586"/>
            <a:ext cx="9724697" cy="35577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Knuth-Morris-Pratt’s algorithm modifies the brute-force algorithm.</a:t>
            </a:r>
          </a:p>
          <a:p>
            <a:pPr lvl="1">
              <a:defRPr/>
            </a:pPr>
            <a:r>
              <a:rPr lang="en-US" sz="3200" dirty="0"/>
              <a:t>if a mismatch occurs at P[j] </a:t>
            </a:r>
            <a:br>
              <a:rPr lang="en-US" sz="3200" dirty="0"/>
            </a:br>
            <a:r>
              <a:rPr lang="en-US" sz="3200" dirty="0"/>
              <a:t>(i.e. P[j] </a:t>
            </a:r>
            <a:r>
              <a:rPr lang="en-US" sz="3200" dirty="0">
                <a:sym typeface="Symbol" pitchFamily="18" charset="2"/>
              </a:rPr>
              <a:t>!= </a:t>
            </a:r>
            <a:r>
              <a:rPr lang="en-US" sz="3200" dirty="0"/>
              <a:t>T[</a:t>
            </a:r>
            <a:r>
              <a:rPr lang="en-US" sz="3200" dirty="0" err="1"/>
              <a:t>i</a:t>
            </a:r>
            <a:r>
              <a:rPr lang="en-US" sz="3200" dirty="0"/>
              <a:t>]), then </a:t>
            </a:r>
            <a:br>
              <a:rPr lang="en-US" sz="3200" dirty="0"/>
            </a:br>
            <a:r>
              <a:rPr lang="en-US" sz="3200" dirty="0"/>
              <a:t>   k = j-1;</a:t>
            </a:r>
            <a:br>
              <a:rPr lang="en-US" sz="3200" dirty="0"/>
            </a:br>
            <a:r>
              <a:rPr lang="en-US" sz="3200" dirty="0"/>
              <a:t>   j </a:t>
            </a:r>
            <a:r>
              <a:rPr lang="en-US" sz="3200" dirty="0">
                <a:sym typeface="Symbol" pitchFamily="18" charset="2"/>
              </a:rPr>
              <a:t>= b</a:t>
            </a:r>
            <a:r>
              <a:rPr lang="en-US" sz="3200" dirty="0"/>
              <a:t>(</a:t>
            </a:r>
            <a:r>
              <a:rPr lang="en-US" sz="3200" dirty="0">
                <a:sym typeface="Symbol" pitchFamily="18" charset="2"/>
              </a:rPr>
              <a:t>k</a:t>
            </a:r>
            <a:r>
              <a:rPr lang="en-US" sz="3200" dirty="0"/>
              <a:t>);     // obtain the new j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th-TH" dirty="0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F2BBF3BE-0114-45DE-8C29-64A3945A0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Using the </a:t>
            </a:r>
            <a:r>
              <a:rPr lang="en-US" i="1" dirty="0">
                <a:solidFill>
                  <a:srgbClr val="FF0000"/>
                </a:solidFill>
              </a:rPr>
              <a:t>Border</a:t>
            </a:r>
            <a:r>
              <a:rPr lang="th-TH" i="1" dirty="0">
                <a:solidFill>
                  <a:srgbClr val="FF0000"/>
                </a:solidFill>
              </a:rPr>
              <a:t> Function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05FAB-13E7-4083-85CB-43C3FF3A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032BD37-9525-46C0-A822-63C3D2E1C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0E50C5-FB24-4FE1-8402-9F084DD32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217" y="1981200"/>
            <a:ext cx="8809383" cy="32766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/>
              <a:t>1.  </a:t>
            </a:r>
            <a:r>
              <a:rPr lang="en-US" sz="3200" dirty="0"/>
              <a:t>What is Pattern Matching?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200" dirty="0"/>
              <a:t>2.  The Brute Force Algorithm</a:t>
            </a:r>
          </a:p>
          <a:p>
            <a:pPr marL="514350" indent="-514350">
              <a:buNone/>
              <a:defRPr/>
            </a:pPr>
            <a:r>
              <a:rPr lang="en-US" sz="3200" dirty="0"/>
              <a:t>3.  The Knuth-Morris-Pratt Algorithm</a:t>
            </a:r>
          </a:p>
          <a:p>
            <a:pPr marL="514350" indent="-514350">
              <a:buNone/>
              <a:defRPr/>
            </a:pPr>
            <a:r>
              <a:rPr lang="en-US" sz="3200" dirty="0"/>
              <a:t>4.  The Boyer-Moore Algorithm</a:t>
            </a:r>
          </a:p>
          <a:p>
            <a:pPr marL="514350" indent="-514350">
              <a:buNone/>
              <a:defRPr/>
            </a:pPr>
            <a:r>
              <a:rPr lang="en-US" sz="3200" dirty="0"/>
              <a:t>5.  More Information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49C2D-CF3B-4157-8083-C874CDCE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020C7AAB-5C80-4A8A-82F1-1745FEBE2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in Java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EC518CB-0117-463C-A24E-3E41E9F78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4813" y="1902372"/>
            <a:ext cx="8986345" cy="413056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int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kmpMatch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(String text,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					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n = text.length();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m = pattern.length();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b[]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=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compute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Border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(p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attern);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i=0;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j=0;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: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57A8453E-861E-4D86-AFB8-D3A21796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3074988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Return index where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pattern starts, or 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96246-8F36-4DF4-8C15-D3248418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D9859D8E-7F22-4E37-849E-6E70288F1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2186" y="872359"/>
            <a:ext cx="9461938" cy="5118538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while (i &lt; n)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if (pattern.charAt(j) == text.charAt(i))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if (j == m - 1)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return i - m + 1;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j++;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 if (j &gt; 0)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j = 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[j-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1]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}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return -1;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no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}</a:t>
            </a:r>
            <a:r>
              <a:rPr lang="en-US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 end of kmpMatch()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AAF9E-8FCF-44AD-A153-131EFC21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202578B6-D0A2-42E5-B0BE-F2DDD6BEB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int[]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compute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Border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b[]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= new int[pattern.length()];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fail[0]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m = pattern.length();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j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i = 1;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: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3475D3-C319-46E3-BE15-C7700058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153B054B-5612-4338-AC2D-D5AB20167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5214" y="638504"/>
            <a:ext cx="11045028" cy="5580992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while (i &lt; m)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if  (pattern.charAt(j) ==   pattern.charAt(i))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{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endParaRPr lang="en-US" altLang="en-US" sz="2400" dirty="0">
              <a:latin typeface="Courier New" panose="02070309020205020404" pitchFamily="49" charset="0"/>
              <a:cs typeface="Cordia New" panose="020B0502040204020203" pitchFamily="34" charset="-34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</a:t>
            </a:r>
            <a:r>
              <a:rPr lang="en-US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j</a:t>
            </a:r>
            <a:r>
              <a:rPr lang="en-US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+1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 chars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b[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i] = j + 1;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j++;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 if (j &gt; 0)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j follows matching prefix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j =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b[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j-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1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];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 {    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no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b[</a:t>
            </a:r>
            <a:r>
              <a:rPr lang="en-US" altLang="en-US" sz="2400" dirty="0" err="1">
                <a:latin typeface="Courier New" panose="02070309020205020404" pitchFamily="49" charset="0"/>
                <a:cs typeface="Cordia New" panose="020B0502040204020203" pitchFamily="34" charset="-34"/>
              </a:rPr>
              <a:t>i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]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return fail;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}//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 end of compute</a:t>
            </a:r>
            <a:r>
              <a:rPr lang="en-US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Border()</a:t>
            </a:r>
            <a:b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i="1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ED6164DE-DBE1-4615-ABDA-9A9A4049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4" y="4876800"/>
            <a:ext cx="2325687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Similar code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to kmpMatch()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6B1B2-EE61-4DEF-9116-B1DD6ACE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E014CB27-D475-405C-BCEE-491D9CD7F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Usage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A44BD0B-A71B-425B-BE52-938807FEA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707414" cy="5004403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</a:t>
            </a: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void main(String args[])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{ if (args.length != 2) {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System.out.println("Usage: java KmpSearch 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               &lt;text&gt; &lt;pattern&gt;");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System.exit(0);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}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System.out.println("Text: " + args[0]);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System.out.println("Pattern: " + args[1]);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posn = </a:t>
            </a:r>
            <a:r>
              <a:rPr lang="th-TH" altLang="en-US" sz="26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kmpMatch</a:t>
            </a: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(args[0], args[1]);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if (posn == -1)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System.out.println("Pattern not found");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else 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System.out.println("Pattern starts at posn " 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                            + posn);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062E4-7282-4ED8-8733-DA52A383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7FDE5DEF-0680-4187-9675-AB9704CCA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10515600" cy="49781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8A7936-3AD0-4099-BE3D-D3E69941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35724"/>
            <a:ext cx="9847404" cy="53865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216A1-B5CF-4A36-8C82-5B111B9D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7B724-8099-46D8-9193-6DA78A98F2BC}"/>
              </a:ext>
            </a:extLst>
          </p:cNvPr>
          <p:cNvSpPr txBox="1"/>
          <p:nvPr/>
        </p:nvSpPr>
        <p:spPr>
          <a:xfrm>
            <a:off x="4826000" y="6223658"/>
            <a:ext cx="414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: 19 kali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6387E4-24D2-AF9A-8172-471CD330CB12}"/>
              </a:ext>
            </a:extLst>
          </p:cNvPr>
          <p:cNvSpPr/>
          <p:nvPr/>
        </p:nvSpPr>
        <p:spPr>
          <a:xfrm>
            <a:off x="1711842" y="5295014"/>
            <a:ext cx="563525" cy="3402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993B5-0E46-9441-3D9C-E0BD5C42642E}"/>
              </a:ext>
            </a:extLst>
          </p:cNvPr>
          <p:cNvSpPr/>
          <p:nvPr/>
        </p:nvSpPr>
        <p:spPr>
          <a:xfrm>
            <a:off x="2838891" y="5295014"/>
            <a:ext cx="563525" cy="357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93EF94-34AF-4E92-9626-9ACCF8EE4681}"/>
              </a:ext>
            </a:extLst>
          </p:cNvPr>
          <p:cNvSpPr/>
          <p:nvPr/>
        </p:nvSpPr>
        <p:spPr>
          <a:xfrm>
            <a:off x="3402417" y="5295014"/>
            <a:ext cx="563525" cy="3402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D528D-F4B3-4AA4-AA26-D3002D4AB291}"/>
              </a:ext>
            </a:extLst>
          </p:cNvPr>
          <p:cNvSpPr/>
          <p:nvPr/>
        </p:nvSpPr>
        <p:spPr>
          <a:xfrm>
            <a:off x="3965942" y="5295014"/>
            <a:ext cx="563525" cy="347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67A305-19D4-CCBE-EFF8-E406E6E2B3D6}"/>
              </a:ext>
            </a:extLst>
          </p:cNvPr>
          <p:cNvSpPr/>
          <p:nvPr/>
        </p:nvSpPr>
        <p:spPr>
          <a:xfrm>
            <a:off x="4529467" y="5295014"/>
            <a:ext cx="563525" cy="347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8589D-A832-8724-9313-50EB72CB07E7}"/>
              </a:ext>
            </a:extLst>
          </p:cNvPr>
          <p:cNvSpPr/>
          <p:nvPr/>
        </p:nvSpPr>
        <p:spPr>
          <a:xfrm>
            <a:off x="1711842" y="5635256"/>
            <a:ext cx="563525" cy="357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D4C18C-1D07-4E38-1133-44AC2A6CD819}"/>
              </a:ext>
            </a:extLst>
          </p:cNvPr>
          <p:cNvSpPr/>
          <p:nvPr/>
        </p:nvSpPr>
        <p:spPr>
          <a:xfrm>
            <a:off x="2838891" y="5635256"/>
            <a:ext cx="563525" cy="357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DC51A6-E228-97D6-7DFE-0EC75D2E32FE}"/>
              </a:ext>
            </a:extLst>
          </p:cNvPr>
          <p:cNvSpPr/>
          <p:nvPr/>
        </p:nvSpPr>
        <p:spPr>
          <a:xfrm>
            <a:off x="3402416" y="5642344"/>
            <a:ext cx="563525" cy="350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4783CD-CE90-B7D8-6A67-823C2B093BB9}"/>
              </a:ext>
            </a:extLst>
          </p:cNvPr>
          <p:cNvSpPr/>
          <p:nvPr/>
        </p:nvSpPr>
        <p:spPr>
          <a:xfrm>
            <a:off x="3965941" y="5652819"/>
            <a:ext cx="563525" cy="3402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A517F-2946-59ED-DEF7-9491ECC51CDD}"/>
              </a:ext>
            </a:extLst>
          </p:cNvPr>
          <p:cNvSpPr/>
          <p:nvPr/>
        </p:nvSpPr>
        <p:spPr>
          <a:xfrm>
            <a:off x="4544237" y="5652606"/>
            <a:ext cx="563525" cy="3402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72D13979-BC04-4C4A-9D3D-0F3D155CF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Why is </a:t>
            </a:r>
            <a:r>
              <a:rPr lang="en-US" i="1" dirty="0">
                <a:solidFill>
                  <a:srgbClr val="FF0000"/>
                </a:solidFill>
              </a:rPr>
              <a:t>b(4)</a:t>
            </a:r>
            <a:r>
              <a:rPr lang="th-TH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== 1?</a:t>
            </a:r>
            <a:endParaRPr lang="th-TH" i="1" dirty="0">
              <a:solidFill>
                <a:srgbClr val="FF0000"/>
              </a:solidFill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7FA7917-6687-4D29-BBC5-66089CD73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15113"/>
            <a:ext cx="10775731" cy="48274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</a:t>
            </a:r>
            <a:r>
              <a:rPr lang="th-TH" sz="3200" dirty="0"/>
              <a:t>(</a:t>
            </a:r>
            <a:r>
              <a:rPr lang="en-US" sz="3200" dirty="0"/>
              <a:t>4</a:t>
            </a:r>
            <a:r>
              <a:rPr lang="th-TH" sz="3200" dirty="0"/>
              <a:t>) means</a:t>
            </a:r>
          </a:p>
          <a:p>
            <a:pPr lvl="1">
              <a:defRPr/>
            </a:pPr>
            <a:r>
              <a:rPr lang="th-TH" sz="3200" dirty="0"/>
              <a:t>find the size of the largest prefix of P[</a:t>
            </a:r>
            <a:r>
              <a:rPr lang="en-US" sz="3200" dirty="0"/>
              <a:t>0</a:t>
            </a:r>
            <a:r>
              <a:rPr lang="th-TH" sz="3200" dirty="0"/>
              <a:t>..</a:t>
            </a:r>
            <a:r>
              <a:rPr lang="en-US" sz="3200" dirty="0"/>
              <a:t>4</a:t>
            </a:r>
            <a:r>
              <a:rPr lang="th-TH" sz="3200" dirty="0"/>
              <a:t>] that is also a suffix of P[1..</a:t>
            </a:r>
            <a:r>
              <a:rPr lang="en-US" sz="3200" dirty="0"/>
              <a:t>4</a:t>
            </a:r>
            <a:r>
              <a:rPr lang="th-TH" sz="3200" dirty="0"/>
              <a:t>]</a:t>
            </a:r>
          </a:p>
          <a:p>
            <a:pPr lvl="1">
              <a:buFontTx/>
              <a:buNone/>
              <a:defRPr/>
            </a:pPr>
            <a:endParaRPr lang="en-US" sz="3200" dirty="0"/>
          </a:p>
          <a:p>
            <a:pPr lvl="1">
              <a:buFontTx/>
              <a:buNone/>
              <a:defRPr/>
            </a:pPr>
            <a:r>
              <a:rPr lang="en-US" sz="3200" dirty="0"/>
              <a:t>= </a:t>
            </a:r>
            <a:r>
              <a:rPr lang="th-TH" sz="3200" dirty="0"/>
              <a:t>find the size largest prefix of "abaca" that is also a suffix of "baca</a:t>
            </a:r>
            <a:r>
              <a:rPr lang="en-US" sz="3200" dirty="0"/>
              <a:t>”</a:t>
            </a:r>
            <a:endParaRPr lang="th-TH" sz="3200" dirty="0"/>
          </a:p>
          <a:p>
            <a:pPr lvl="1">
              <a:buFontTx/>
              <a:buNone/>
              <a:defRPr/>
            </a:pPr>
            <a:endParaRPr lang="en-US" sz="3200" dirty="0"/>
          </a:p>
          <a:p>
            <a:pPr lvl="1">
              <a:buFontTx/>
              <a:buNone/>
              <a:defRPr/>
            </a:pPr>
            <a:r>
              <a:rPr lang="en-US" sz="3200" dirty="0"/>
              <a:t>=</a:t>
            </a:r>
            <a:r>
              <a:rPr lang="th-TH" sz="3200" dirty="0"/>
              <a:t> find the size of "a“</a:t>
            </a:r>
            <a:endParaRPr lang="en-US" sz="3200" dirty="0"/>
          </a:p>
          <a:p>
            <a:pPr lvl="1">
              <a:buFontTx/>
              <a:buNone/>
              <a:defRPr/>
            </a:pPr>
            <a:endParaRPr lang="en-US" sz="3200" dirty="0"/>
          </a:p>
          <a:p>
            <a:pPr lvl="1">
              <a:buFontTx/>
              <a:buNone/>
              <a:defRPr/>
            </a:pPr>
            <a:r>
              <a:rPr lang="en-US" sz="3200" dirty="0"/>
              <a:t>= 1</a:t>
            </a:r>
            <a:endParaRPr lang="th-TH" sz="3200" dirty="0"/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8F3873B8-B036-4197-ABCA-002560B1D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914400"/>
            <a:ext cx="2087562" cy="579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/>
              <a:t>P: "abacab"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B6B7A-8D5C-4651-A801-4EF73A99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1CBB-247E-4CD4-A2AB-7B1742E0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>
                <a:solidFill>
                  <a:srgbClr val="FF0000"/>
                </a:solidFill>
              </a:rPr>
              <a:t>Kompleksitas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Waktu</a:t>
            </a:r>
            <a:r>
              <a:rPr lang="en-US" i="1" dirty="0">
                <a:solidFill>
                  <a:srgbClr val="FF0000"/>
                </a:solidFill>
              </a:rPr>
              <a:t> KMP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9449B8-E9F6-49C2-95DA-0447B75CBB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Menghitung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pinggiran</a:t>
            </a:r>
            <a:r>
              <a:rPr lang="en-US" sz="3200" dirty="0"/>
              <a:t> :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/>
              <a:t>m</a:t>
            </a:r>
            <a:r>
              <a:rPr lang="en-US" sz="3200" dirty="0"/>
              <a:t>),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Pencarian</a:t>
            </a:r>
            <a:r>
              <a:rPr lang="en-US" sz="3200" dirty="0"/>
              <a:t> </a:t>
            </a:r>
            <a:r>
              <a:rPr lang="en-US" sz="3200" i="1" dirty="0"/>
              <a:t>string</a:t>
            </a:r>
            <a:r>
              <a:rPr lang="en-US" sz="3200" dirty="0"/>
              <a:t>  :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/>
              <a:t>n</a:t>
            </a:r>
            <a:r>
              <a:rPr lang="en-US" sz="3200" dirty="0"/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Kompleksitas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algoritma</a:t>
            </a:r>
            <a:r>
              <a:rPr lang="en-US" sz="3200" dirty="0"/>
              <a:t> KMP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 err="1"/>
              <a:t>m</a:t>
            </a:r>
            <a:r>
              <a:rPr lang="en-US" sz="3200" dirty="0" err="1"/>
              <a:t>+</a:t>
            </a:r>
            <a:r>
              <a:rPr lang="en-US" sz="3200" i="1" dirty="0" err="1"/>
              <a:t>n</a:t>
            </a:r>
            <a:r>
              <a:rPr lang="en-US" sz="3200" dirty="0"/>
              <a:t>).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	-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i="1" dirty="0"/>
              <a:t>brute force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B366B-E195-4033-A015-5F4F82A0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6CF19856-E7DC-41A3-8AC3-032BFA034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Advantages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23C562EC-63D5-4EB7-BB33-FAF74D168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The algorithm never needs to move backwards in the input text, T</a:t>
            </a:r>
          </a:p>
          <a:p>
            <a:pPr lvl="1">
              <a:defRPr/>
            </a:pPr>
            <a:r>
              <a:rPr lang="th-TH" sz="3200" dirty="0"/>
              <a:t>this makes the algorithm good for processing very large files that are read in from external devices or through a network stream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9DB3F-AD51-417F-9DB2-22A0E1F2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87498C5-DA99-438D-9A60-FDA676825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Disadvantages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504F4320-6E93-4170-A599-974F49E2A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KMP doesn’t work so well as the size of the alphabet increases</a:t>
            </a:r>
          </a:p>
          <a:p>
            <a:pPr lvl="1">
              <a:defRPr/>
            </a:pPr>
            <a:r>
              <a:rPr lang="th-TH" sz="2800" dirty="0"/>
              <a:t>more chance of a mismatch (more possible mismatches)</a:t>
            </a:r>
          </a:p>
          <a:p>
            <a:pPr lvl="1">
              <a:defRPr/>
            </a:pPr>
            <a:r>
              <a:rPr lang="th-TH" sz="2800" dirty="0"/>
              <a:t>mismatches tend to occur early in the pattern, but KMP is faster when the mismatches occur later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2C096-5B65-4BFE-94E5-3F9E41BF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FB7A527-F204-444C-9AB2-35E5B6FC7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th-TH" b="1" i="1" dirty="0">
                <a:solidFill>
                  <a:srgbClr val="FF0000"/>
                </a:solidFill>
              </a:rPr>
              <a:t>What is Pattern Matching?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9FD900CA-730D-49C9-B081-E20B58AAD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873410" cy="43910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th-TH" dirty="0"/>
              <a:t>De</a:t>
            </a:r>
            <a:r>
              <a:rPr lang="en-US" dirty="0" err="1"/>
              <a:t>finisi</a:t>
            </a:r>
            <a:r>
              <a:rPr lang="en-US" dirty="0"/>
              <a:t>:  </a:t>
            </a:r>
            <a:r>
              <a:rPr lang="en-US" dirty="0" err="1"/>
              <a:t>Diberikan</a:t>
            </a:r>
            <a:r>
              <a:rPr lang="en-US" dirty="0"/>
              <a:t>:</a:t>
            </a:r>
          </a:p>
          <a:p>
            <a:pPr marL="342900" indent="0">
              <a:buNone/>
              <a:defRPr/>
            </a:pPr>
            <a:r>
              <a:rPr lang="en-US" dirty="0"/>
              <a:t>1. </a:t>
            </a:r>
            <a:r>
              <a:rPr lang="en-US" i="1" dirty="0"/>
              <a:t>T</a:t>
            </a:r>
            <a:r>
              <a:rPr lang="en-US" dirty="0"/>
              <a:t>: </a:t>
            </a:r>
            <a:r>
              <a:rPr lang="en-US" dirty="0" err="1"/>
              <a:t>teks</a:t>
            </a:r>
            <a:r>
              <a:rPr lang="en-US" dirty="0"/>
              <a:t> (</a:t>
            </a:r>
            <a:r>
              <a:rPr lang="en-US" i="1" dirty="0"/>
              <a:t>text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(</a:t>
            </a:r>
            <a:r>
              <a:rPr lang="en-US" i="1" dirty="0"/>
              <a:t>long</a:t>
            </a:r>
            <a:r>
              <a:rPr lang="en-US" dirty="0"/>
              <a:t>) </a:t>
            </a:r>
            <a:r>
              <a:rPr lang="en-US" i="1" dirty="0"/>
              <a:t>string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karakter</a:t>
            </a:r>
            <a:endParaRPr lang="en-US" i="1" dirty="0"/>
          </a:p>
          <a:p>
            <a:pPr marL="342900" indent="0">
              <a:buNone/>
              <a:defRPr/>
            </a:pPr>
            <a:r>
              <a:rPr lang="en-US" dirty="0"/>
              <a:t>2. </a:t>
            </a:r>
            <a:r>
              <a:rPr lang="en-US" i="1" dirty="0"/>
              <a:t>P: pattern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string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(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&lt;&lt;&lt; </a:t>
            </a:r>
            <a:r>
              <a:rPr lang="en-US" i="1" dirty="0"/>
              <a:t>n</a:t>
            </a:r>
            <a:r>
              <a:rPr lang="en-US" dirty="0"/>
              <a:t>) 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 </a:t>
            </a:r>
          </a:p>
          <a:p>
            <a:pPr marL="292100" indent="0">
              <a:buNone/>
              <a:defRPr/>
            </a:pPr>
            <a:r>
              <a:rPr lang="en-US" dirty="0" err="1"/>
              <a:t>Carilah</a:t>
            </a:r>
            <a:r>
              <a:rPr lang="en-US" dirty="0"/>
              <a:t> (</a:t>
            </a:r>
            <a:r>
              <a:rPr lang="en-US" i="1" dirty="0"/>
              <a:t>find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locate</a:t>
            </a:r>
            <a:r>
              <a:rPr lang="en-US" dirty="0"/>
              <a:t>)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bersesuaian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pattern</a:t>
            </a:r>
            <a:r>
              <a:rPr lang="en-US" dirty="0"/>
              <a:t>.</a:t>
            </a:r>
          </a:p>
          <a:p>
            <a:pPr marL="292100" indent="-292100"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292100" lvl="2" indent="0">
              <a:buNone/>
              <a:defRPr/>
            </a:pPr>
            <a:r>
              <a:rPr lang="en-US" sz="2800" dirty="0"/>
              <a:t>  </a:t>
            </a:r>
            <a:r>
              <a:rPr lang="th-TH" sz="2800" dirty="0"/>
              <a:t>T:  </a:t>
            </a:r>
            <a:r>
              <a:rPr lang="th-TH" sz="2800" dirty="0">
                <a:latin typeface="Courier New" panose="02070309020205020404" pitchFamily="49" charset="0"/>
              </a:rPr>
              <a:t>the rain in spain stays </a:t>
            </a:r>
            <a:r>
              <a:rPr lang="th-TH" sz="2800" dirty="0">
                <a:solidFill>
                  <a:srgbClr val="FF0000"/>
                </a:solidFill>
                <a:latin typeface="Courier New" panose="02070309020205020404" pitchFamily="49" charset="0"/>
              </a:rPr>
              <a:t>main</a:t>
            </a:r>
            <a:r>
              <a:rPr lang="th-TH" sz="2800" dirty="0">
                <a:latin typeface="Courier New" panose="02070309020205020404" pitchFamily="49" charset="0"/>
              </a:rPr>
              <a:t>ly on the plain</a:t>
            </a:r>
          </a:p>
          <a:p>
            <a:pPr marL="288925" lvl="2" indent="0">
              <a:buNone/>
              <a:defRPr/>
            </a:pPr>
            <a:r>
              <a:rPr lang="en-US" sz="2800" dirty="0"/>
              <a:t>  </a:t>
            </a:r>
            <a:r>
              <a:rPr lang="th-TH" sz="2800" dirty="0"/>
              <a:t>P: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th-TH" sz="2800" dirty="0">
              <a:solidFill>
                <a:srgbClr val="FF0000"/>
              </a:solidFill>
            </a:endParaRPr>
          </a:p>
          <a:p>
            <a:pPr lvl="2"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68282-3EF2-4B08-B6C8-61FE1CB1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3D1B5ECB-B485-43ED-BA89-D49C58275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Extensions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21AF5FCE-1DA7-4A77-9B31-D71ED87F4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735932"/>
            <a:ext cx="77724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/>
              <a:t>The basic algorithm doesn't take into account the letter in the text that caused the mismatch.</a:t>
            </a:r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A30B4F3B-5859-44E2-B86A-EF8CA6408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886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7" name="Line 5">
            <a:extLst>
              <a:ext uri="{FF2B5EF4-FFF2-40B4-BE49-F238E27FC236}">
                <a16:creationId xmlns:a16="http://schemas.microsoft.com/office/drawing/2014/main" id="{9B1E011B-9A50-43A7-801E-1BB023E39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3434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id="{84B32F08-258E-4EB4-9AF8-5681C72A7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D4C01A03-0C27-446D-B552-93A931257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BAEB785B-189F-42C2-B4F4-5949143F2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1" name="Line 9">
            <a:extLst>
              <a:ext uri="{FF2B5EF4-FFF2-40B4-BE49-F238E27FC236}">
                <a16:creationId xmlns:a16="http://schemas.microsoft.com/office/drawing/2014/main" id="{27ED34C1-DF31-41E2-A9B0-36930B3DE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2" name="Line 10">
            <a:extLst>
              <a:ext uri="{FF2B5EF4-FFF2-40B4-BE49-F238E27FC236}">
                <a16:creationId xmlns:a16="http://schemas.microsoft.com/office/drawing/2014/main" id="{18C00662-FC0B-4EE0-B8B2-F6F1F9093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3" name="Line 11">
            <a:extLst>
              <a:ext uri="{FF2B5EF4-FFF2-40B4-BE49-F238E27FC236}">
                <a16:creationId xmlns:a16="http://schemas.microsoft.com/office/drawing/2014/main" id="{7F365FD8-98C7-4180-904A-4237EB61A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4" name="Line 21">
            <a:extLst>
              <a:ext uri="{FF2B5EF4-FFF2-40B4-BE49-F238E27FC236}">
                <a16:creationId xmlns:a16="http://schemas.microsoft.com/office/drawing/2014/main" id="{F3324E24-D98C-4283-9AEC-21DF78B30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5" name="Text Box 23">
            <a:extLst>
              <a:ext uri="{FF2B5EF4-FFF2-40B4-BE49-F238E27FC236}">
                <a16:creationId xmlns:a16="http://schemas.microsoft.com/office/drawing/2014/main" id="{E5FC75CF-021D-49A7-B0A8-5B5E9FA33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3810001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44046" name="Text Box 24">
            <a:extLst>
              <a:ext uri="{FF2B5EF4-FFF2-40B4-BE49-F238E27FC236}">
                <a16:creationId xmlns:a16="http://schemas.microsoft.com/office/drawing/2014/main" id="{8CA10413-63C8-4E23-AFCD-923D291B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3810001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44047" name="Text Box 25">
            <a:extLst>
              <a:ext uri="{FF2B5EF4-FFF2-40B4-BE49-F238E27FC236}">
                <a16:creationId xmlns:a16="http://schemas.microsoft.com/office/drawing/2014/main" id="{AC398278-7136-427E-B0C9-A7A8FE4D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3810001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44048" name="Text Box 29">
            <a:extLst>
              <a:ext uri="{FF2B5EF4-FFF2-40B4-BE49-F238E27FC236}">
                <a16:creationId xmlns:a16="http://schemas.microsoft.com/office/drawing/2014/main" id="{A1551B74-DD7B-4E8A-8EEB-04A741DF8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100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44049" name="Text Box 30">
            <a:extLst>
              <a:ext uri="{FF2B5EF4-FFF2-40B4-BE49-F238E27FC236}">
                <a16:creationId xmlns:a16="http://schemas.microsoft.com/office/drawing/2014/main" id="{8C25CE9C-B24C-441E-B9FD-4A5A4A216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38242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grpSp>
        <p:nvGrpSpPr>
          <p:cNvPr id="44050" name="Group 36">
            <a:extLst>
              <a:ext uri="{FF2B5EF4-FFF2-40B4-BE49-F238E27FC236}">
                <a16:creationId xmlns:a16="http://schemas.microsoft.com/office/drawing/2014/main" id="{3E53AC7D-3FA1-4FB0-AAF8-060BC9026CF6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648200"/>
            <a:ext cx="2286000" cy="533400"/>
            <a:chOff x="1296" y="2928"/>
            <a:chExt cx="1440" cy="336"/>
          </a:xfrm>
        </p:grpSpPr>
        <p:sp>
          <p:nvSpPr>
            <p:cNvPr id="44070" name="Line 15">
              <a:extLst>
                <a:ext uri="{FF2B5EF4-FFF2-40B4-BE49-F238E27FC236}">
                  <a16:creationId xmlns:a16="http://schemas.microsoft.com/office/drawing/2014/main" id="{FFC029B5-BE02-4C7F-A5B8-4E7854EE8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1" name="Line 16">
              <a:extLst>
                <a:ext uri="{FF2B5EF4-FFF2-40B4-BE49-F238E27FC236}">
                  <a16:creationId xmlns:a16="http://schemas.microsoft.com/office/drawing/2014/main" id="{0CC88A6B-8027-43BE-97D0-0840A3D17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2" name="Line 17">
              <a:extLst>
                <a:ext uri="{FF2B5EF4-FFF2-40B4-BE49-F238E27FC236}">
                  <a16:creationId xmlns:a16="http://schemas.microsoft.com/office/drawing/2014/main" id="{50E9A6E1-CB40-46F6-A6E0-5D918CC69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3" name="Line 18">
              <a:extLst>
                <a:ext uri="{FF2B5EF4-FFF2-40B4-BE49-F238E27FC236}">
                  <a16:creationId xmlns:a16="http://schemas.microsoft.com/office/drawing/2014/main" id="{54ED5644-34F3-428A-8E04-AB7F9916B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4" name="Rectangle 20">
              <a:extLst>
                <a:ext uri="{FF2B5EF4-FFF2-40B4-BE49-F238E27FC236}">
                  <a16:creationId xmlns:a16="http://schemas.microsoft.com/office/drawing/2014/main" id="{4D87855C-81E8-42F4-998B-AD34C3582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75" name="Line 22">
              <a:extLst>
                <a:ext uri="{FF2B5EF4-FFF2-40B4-BE49-F238E27FC236}">
                  <a16:creationId xmlns:a16="http://schemas.microsoft.com/office/drawing/2014/main" id="{3784DCB1-B0AC-46CF-BE7A-63C204EFD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6" name="Text Box 26">
              <a:extLst>
                <a:ext uri="{FF2B5EF4-FFF2-40B4-BE49-F238E27FC236}">
                  <a16:creationId xmlns:a16="http://schemas.microsoft.com/office/drawing/2014/main" id="{4CA6198A-AEF3-4360-922B-ACB3D66D9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77" name="Text Box 27">
              <a:extLst>
                <a:ext uri="{FF2B5EF4-FFF2-40B4-BE49-F238E27FC236}">
                  <a16:creationId xmlns:a16="http://schemas.microsoft.com/office/drawing/2014/main" id="{DF2EDA21-DE05-4292-BE94-5881ACB34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78" name="Text Box 28">
              <a:extLst>
                <a:ext uri="{FF2B5EF4-FFF2-40B4-BE49-F238E27FC236}">
                  <a16:creationId xmlns:a16="http://schemas.microsoft.com/office/drawing/2014/main" id="{77D4C444-60EB-4DD3-BF36-9B98D72FA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79" name="Text Box 31">
              <a:extLst>
                <a:ext uri="{FF2B5EF4-FFF2-40B4-BE49-F238E27FC236}">
                  <a16:creationId xmlns:a16="http://schemas.microsoft.com/office/drawing/2014/main" id="{288C7235-177D-475C-B00C-CB16F3954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80" name="Text Box 32">
              <a:extLst>
                <a:ext uri="{FF2B5EF4-FFF2-40B4-BE49-F238E27FC236}">
                  <a16:creationId xmlns:a16="http://schemas.microsoft.com/office/drawing/2014/main" id="{E74F7650-9A68-407F-BCEF-8225117D7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81" name="Text Box 33">
              <a:extLst>
                <a:ext uri="{FF2B5EF4-FFF2-40B4-BE49-F238E27FC236}">
                  <a16:creationId xmlns:a16="http://schemas.microsoft.com/office/drawing/2014/main" id="{4E934542-E25F-43CF-94FB-6F273A83C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</p:grpSp>
      <p:sp>
        <p:nvSpPr>
          <p:cNvPr id="44051" name="Text Box 34">
            <a:extLst>
              <a:ext uri="{FF2B5EF4-FFF2-40B4-BE49-F238E27FC236}">
                <a16:creationId xmlns:a16="http://schemas.microsoft.com/office/drawing/2014/main" id="{7CDE2D35-6245-43E5-AD9E-B3C61F19B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8100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44052" name="Line 35">
            <a:extLst>
              <a:ext uri="{FF2B5EF4-FFF2-40B4-BE49-F238E27FC236}">
                <a16:creationId xmlns:a16="http://schemas.microsoft.com/office/drawing/2014/main" id="{39E33DE5-596D-4851-B6DF-7973A1012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343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4053" name="Group 37">
            <a:extLst>
              <a:ext uri="{FF2B5EF4-FFF2-40B4-BE49-F238E27FC236}">
                <a16:creationId xmlns:a16="http://schemas.microsoft.com/office/drawing/2014/main" id="{E75C2890-55CC-4B82-8497-58D8B84B4FCB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5334000"/>
            <a:ext cx="2286000" cy="533400"/>
            <a:chOff x="1296" y="2928"/>
            <a:chExt cx="1440" cy="336"/>
          </a:xfrm>
        </p:grpSpPr>
        <p:sp>
          <p:nvSpPr>
            <p:cNvPr id="44058" name="Line 38">
              <a:extLst>
                <a:ext uri="{FF2B5EF4-FFF2-40B4-BE49-F238E27FC236}">
                  <a16:creationId xmlns:a16="http://schemas.microsoft.com/office/drawing/2014/main" id="{A848BED6-A3D0-4258-8AF2-26CD8E382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59" name="Line 39">
              <a:extLst>
                <a:ext uri="{FF2B5EF4-FFF2-40B4-BE49-F238E27FC236}">
                  <a16:creationId xmlns:a16="http://schemas.microsoft.com/office/drawing/2014/main" id="{11382B07-180F-454F-89CB-3BC07EE84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0" name="Line 40">
              <a:extLst>
                <a:ext uri="{FF2B5EF4-FFF2-40B4-BE49-F238E27FC236}">
                  <a16:creationId xmlns:a16="http://schemas.microsoft.com/office/drawing/2014/main" id="{6E3A512C-CEEA-427C-A00A-D4CFAD28F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1" name="Line 41">
              <a:extLst>
                <a:ext uri="{FF2B5EF4-FFF2-40B4-BE49-F238E27FC236}">
                  <a16:creationId xmlns:a16="http://schemas.microsoft.com/office/drawing/2014/main" id="{EB8D9A40-3966-498D-8AB8-8F811B402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2" name="Rectangle 42">
              <a:extLst>
                <a:ext uri="{FF2B5EF4-FFF2-40B4-BE49-F238E27FC236}">
                  <a16:creationId xmlns:a16="http://schemas.microsoft.com/office/drawing/2014/main" id="{9076A195-4CDA-49D2-926B-A8587951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63" name="Line 43">
              <a:extLst>
                <a:ext uri="{FF2B5EF4-FFF2-40B4-BE49-F238E27FC236}">
                  <a16:creationId xmlns:a16="http://schemas.microsoft.com/office/drawing/2014/main" id="{F9FF4564-59A0-4110-8A6C-49E000C79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4" name="Text Box 44">
              <a:extLst>
                <a:ext uri="{FF2B5EF4-FFF2-40B4-BE49-F238E27FC236}">
                  <a16:creationId xmlns:a16="http://schemas.microsoft.com/office/drawing/2014/main" id="{BFF0D9D9-1149-4BA6-80E2-66696E84C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65" name="Text Box 45">
              <a:extLst>
                <a:ext uri="{FF2B5EF4-FFF2-40B4-BE49-F238E27FC236}">
                  <a16:creationId xmlns:a16="http://schemas.microsoft.com/office/drawing/2014/main" id="{69F8F707-F310-4093-AD5C-33FE7FD85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66" name="Text Box 46">
              <a:extLst>
                <a:ext uri="{FF2B5EF4-FFF2-40B4-BE49-F238E27FC236}">
                  <a16:creationId xmlns:a16="http://schemas.microsoft.com/office/drawing/2014/main" id="{AF106527-DE45-4910-9D78-1495D4930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67" name="Text Box 47">
              <a:extLst>
                <a:ext uri="{FF2B5EF4-FFF2-40B4-BE49-F238E27FC236}">
                  <a16:creationId xmlns:a16="http://schemas.microsoft.com/office/drawing/2014/main" id="{8B23E54C-4328-4486-815F-3C67224BB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68" name="Text Box 48">
              <a:extLst>
                <a:ext uri="{FF2B5EF4-FFF2-40B4-BE49-F238E27FC236}">
                  <a16:creationId xmlns:a16="http://schemas.microsoft.com/office/drawing/2014/main" id="{78F25D69-444A-4321-88FD-9958A8BCD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69" name="Text Box 49">
              <a:extLst>
                <a:ext uri="{FF2B5EF4-FFF2-40B4-BE49-F238E27FC236}">
                  <a16:creationId xmlns:a16="http://schemas.microsoft.com/office/drawing/2014/main" id="{E9B22742-AD4F-456A-B223-1F00C6E92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</p:grpSp>
      <p:sp>
        <p:nvSpPr>
          <p:cNvPr id="44054" name="Line 50">
            <a:extLst>
              <a:ext uri="{FF2B5EF4-FFF2-40B4-BE49-F238E27FC236}">
                <a16:creationId xmlns:a16="http://schemas.microsoft.com/office/drawing/2014/main" id="{0D043DA3-57E7-459D-81A6-000765606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638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55" name="Text Box 51">
            <a:extLst>
              <a:ext uri="{FF2B5EF4-FFF2-40B4-BE49-F238E27FC236}">
                <a16:creationId xmlns:a16="http://schemas.microsoft.com/office/drawing/2014/main" id="{4D04C03A-6148-443A-830B-654B7FB6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3824288"/>
            <a:ext cx="500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T:</a:t>
            </a:r>
          </a:p>
        </p:txBody>
      </p:sp>
      <p:sp>
        <p:nvSpPr>
          <p:cNvPr id="44056" name="Text Box 52">
            <a:extLst>
              <a:ext uri="{FF2B5EF4-FFF2-40B4-BE49-F238E27FC236}">
                <a16:creationId xmlns:a16="http://schemas.microsoft.com/office/drawing/2014/main" id="{878DC33B-CF51-478D-81CA-FF5D297F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662488"/>
            <a:ext cx="481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P:</a:t>
            </a:r>
          </a:p>
        </p:txBody>
      </p:sp>
      <p:sp>
        <p:nvSpPr>
          <p:cNvPr id="44057" name="Text Box 53">
            <a:extLst>
              <a:ext uri="{FF2B5EF4-FFF2-40B4-BE49-F238E27FC236}">
                <a16:creationId xmlns:a16="http://schemas.microsoft.com/office/drawing/2014/main" id="{FDE70715-0857-4F1A-859C-91BD0FC24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414" y="4235450"/>
            <a:ext cx="2554287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Basic KMP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does </a:t>
            </a:r>
            <a:r>
              <a:rPr lang="th-TH" altLang="en-US" sz="2800" b="1" dirty="0"/>
              <a:t>not</a:t>
            </a:r>
            <a:r>
              <a:rPr lang="th-TH" altLang="en-US" sz="2800" dirty="0"/>
              <a:t> do this.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01813-9BCA-4709-8FEA-651D6ED2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A109-EB54-4FE0-85FF-1772F3DF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359" y="1052514"/>
            <a:ext cx="10321158" cy="50434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 err="1"/>
              <a:t>Latihan</a:t>
            </a:r>
            <a:endParaRPr lang="en-US" sz="3200" b="1" dirty="0"/>
          </a:p>
          <a:p>
            <a:pPr marL="0" indent="0">
              <a:buNone/>
              <a:defRPr/>
            </a:pPr>
            <a:r>
              <a:rPr lang="en-US" sz="3200" dirty="0" err="1"/>
              <a:t>Diberikan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i="1" dirty="0"/>
              <a:t>text</a:t>
            </a:r>
            <a:r>
              <a:rPr lang="en-US" sz="3200" dirty="0"/>
              <a:t>: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abacaabacabacababa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i="1" dirty="0"/>
              <a:t>pattern</a:t>
            </a:r>
            <a:r>
              <a:rPr lang="en-US" sz="3200" dirty="0"/>
              <a:t>: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acabaca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dirty="0" err="1"/>
              <a:t>Hitung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pinggiran</a:t>
            </a:r>
            <a:endParaRPr lang="en-US" sz="3200"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dirty="0" err="1"/>
              <a:t>Gambarkan</a:t>
            </a:r>
            <a:r>
              <a:rPr lang="en-US" sz="3200" dirty="0"/>
              <a:t> proses </a:t>
            </a:r>
            <a:r>
              <a:rPr lang="en-US" sz="3200" dirty="0" err="1"/>
              <a:t>pencocokan</a:t>
            </a:r>
            <a:r>
              <a:rPr lang="en-US" sz="3200" dirty="0"/>
              <a:t> </a:t>
            </a:r>
            <a:r>
              <a:rPr lang="en-US" sz="3200" i="1" dirty="0"/>
              <a:t>string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algoritma</a:t>
            </a:r>
            <a:r>
              <a:rPr lang="en-US" sz="3200" dirty="0"/>
              <a:t> KMP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i="1" dirty="0"/>
              <a:t>pattern</a:t>
            </a:r>
            <a:r>
              <a:rPr lang="en-US" sz="3200" dirty="0"/>
              <a:t> </a:t>
            </a:r>
            <a:r>
              <a:rPr lang="en-US" sz="3200" dirty="0" err="1"/>
              <a:t>ditemukan</a:t>
            </a:r>
            <a:endParaRPr lang="en-US" sz="3200"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dirty="0" err="1"/>
              <a:t>Berapa</a:t>
            </a:r>
            <a:r>
              <a:rPr lang="en-US" sz="3200" dirty="0"/>
              <a:t>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perbandingan</a:t>
            </a:r>
            <a:r>
              <a:rPr lang="en-US" sz="3200" dirty="0"/>
              <a:t> </a:t>
            </a:r>
            <a:r>
              <a:rPr lang="en-US" sz="3200" dirty="0" err="1"/>
              <a:t>karakter</a:t>
            </a:r>
            <a:r>
              <a:rPr lang="en-US" sz="3200" dirty="0"/>
              <a:t> yang </a:t>
            </a:r>
            <a:r>
              <a:rPr lang="en-US" sz="3200" dirty="0" err="1"/>
              <a:t>terjadi</a:t>
            </a:r>
            <a:r>
              <a:rPr lang="en-US" sz="3200" dirty="0"/>
              <a:t>?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30452-3275-4118-8FF7-23F3D4A4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C6876DD5-BFD6-4276-B19B-56D8C21DB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3.</a:t>
            </a:r>
            <a:r>
              <a:rPr lang="th-TH" b="1" i="1" dirty="0">
                <a:solidFill>
                  <a:srgbClr val="FF0000"/>
                </a:solidFill>
              </a:rPr>
              <a:t> The Boyer-Moore Algorithm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5F56F2A4-D30D-4002-B220-187A472A7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 Boyer-Moore pattern matching algorithm is based on two techniques.</a:t>
            </a:r>
          </a:p>
          <a:p>
            <a:pPr>
              <a:lnSpc>
                <a:spcPct val="90000"/>
              </a:lnSpc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1.  The </a:t>
            </a:r>
            <a:r>
              <a:rPr lang="en-US" sz="3200" i="1" dirty="0">
                <a:solidFill>
                  <a:schemeClr val="accent1"/>
                </a:solidFill>
              </a:rPr>
              <a:t>looking-glass</a:t>
            </a:r>
            <a:r>
              <a:rPr lang="en-US" sz="3200" dirty="0"/>
              <a:t> technique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find P in T by moving </a:t>
            </a:r>
            <a:r>
              <a:rPr lang="en-US" sz="2800" i="1" dirty="0">
                <a:solidFill>
                  <a:schemeClr val="tx2"/>
                </a:solidFill>
              </a:rPr>
              <a:t>backwards</a:t>
            </a:r>
            <a:r>
              <a:rPr lang="en-US" sz="2800" dirty="0"/>
              <a:t> through P, starting at its end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7EA89-EDF8-469C-9966-2D3E1F09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>
            <a:extLst>
              <a:ext uri="{FF2B5EF4-FFF2-40B4-BE49-F238E27FC236}">
                <a16:creationId xmlns:a16="http://schemas.microsoft.com/office/drawing/2014/main" id="{872941FA-B83C-40F9-860C-74162ED38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207" y="685800"/>
            <a:ext cx="10029547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2. The </a:t>
            </a:r>
            <a:r>
              <a:rPr lang="en-US" sz="3200" i="1" dirty="0">
                <a:solidFill>
                  <a:schemeClr val="accent1"/>
                </a:solidFill>
              </a:rPr>
              <a:t>character-jump</a:t>
            </a:r>
            <a:r>
              <a:rPr lang="en-US" sz="3200" dirty="0"/>
              <a:t> technique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when a mismatch occurs at T[</a:t>
            </a:r>
            <a:r>
              <a:rPr lang="en-US" sz="2800" dirty="0" err="1"/>
              <a:t>i</a:t>
            </a:r>
            <a:r>
              <a:rPr lang="en-US" sz="2800" dirty="0"/>
              <a:t>] == x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the character in pattern P[j] is not the same as T[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There are 3 possible </a:t>
            </a:r>
          </a:p>
          <a:p>
            <a:pPr marL="0" indent="0">
              <a:buNone/>
              <a:defRPr/>
            </a:pPr>
            <a:r>
              <a:rPr lang="en-US" sz="3200" dirty="0"/>
              <a:t>   cases, tried in order.</a:t>
            </a:r>
            <a:endParaRPr lang="th-TH" sz="3200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117D1FA5-2B26-4432-99E8-DEA19210F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8C1DF0DC-4F47-49E8-A6FB-8292CF2DF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C12BA044-8884-438A-9C95-DFB687914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FE2E99CA-67B9-4A45-8D90-135445DD4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6EB641C5-5416-49F5-A39E-754AB414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349091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C4C543E2-1A75-43B4-AE62-37785B4C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347186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380E810D-6644-4102-BC8E-48DCD12D0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330041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34101A13-A0F9-4233-906C-1FC5FC0D3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8620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C609DB52-335F-4D5F-A8C7-14CD751CD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048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BA1735A5-5744-443B-9B77-4B2DF8DF4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257800"/>
            <a:ext cx="2209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" name="Line 14">
            <a:extLst>
              <a:ext uri="{FF2B5EF4-FFF2-40B4-BE49-F238E27FC236}">
                <a16:creationId xmlns:a16="http://schemas.microsoft.com/office/drawing/2014/main" id="{CC15A6CB-C3D8-478B-B0B4-9906BA06A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257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45FE581C-631E-402B-8AE1-084EE3D9D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375" y="5286375"/>
            <a:ext cx="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D1303CD9-B68C-4BAE-A24F-FB1A26963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3" y="521493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BEFC865B-7AFE-47CA-8CC7-3D04476A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895" y="525402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57C039CE-7722-474E-B65D-474544AE0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5214938"/>
            <a:ext cx="428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ABEF7A1C-A96D-4488-897C-B0A9E2B3B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49831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F4A914CD-6D39-4DE5-A376-FE3106877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800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417D84AF-FCD5-491B-8346-F223BF0D0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571500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D3414-1B1C-46B2-BBA3-DDB3FB3E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5D48DDBE-C6B9-4657-B084-27543CE42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Case 1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E2E5F07F-5CC0-4BA5-AA7C-FD8774104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3093" y="1514476"/>
            <a:ext cx="9986847" cy="16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If P contains x somewhere, then try to </a:t>
            </a:r>
            <a:r>
              <a:rPr lang="en-US" sz="3200" i="1" dirty="0">
                <a:solidFill>
                  <a:schemeClr val="tx2"/>
                </a:solidFill>
              </a:rPr>
              <a:t>shift P</a:t>
            </a:r>
            <a:r>
              <a:rPr lang="en-US" sz="3200" dirty="0"/>
              <a:t> right to align the last occurrence of x in P with T[</a:t>
            </a:r>
            <a:r>
              <a:rPr lang="en-US" sz="3200" dirty="0" err="1"/>
              <a:t>i</a:t>
            </a:r>
            <a:r>
              <a:rPr lang="en-US" sz="3200" dirty="0"/>
              <a:t>].</a:t>
            </a:r>
            <a:endParaRPr lang="th-TH" sz="3200" dirty="0"/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1EB73718-49E7-4BEC-9081-8ED1BFEE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344068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958E0F8C-6D99-46B4-852E-4D62993D4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" name="Line 6">
            <a:extLst>
              <a:ext uri="{FF2B5EF4-FFF2-40B4-BE49-F238E27FC236}">
                <a16:creationId xmlns:a16="http://schemas.microsoft.com/office/drawing/2014/main" id="{F2C680A8-9EEB-4A6B-8069-5A0450B6E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Line 7">
            <a:extLst>
              <a:ext uri="{FF2B5EF4-FFF2-40B4-BE49-F238E27FC236}">
                <a16:creationId xmlns:a16="http://schemas.microsoft.com/office/drawing/2014/main" id="{EBA5248E-9FD8-4730-B0F7-D7B8027A5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" name="Text Box 8">
            <a:extLst>
              <a:ext uri="{FF2B5EF4-FFF2-40B4-BE49-F238E27FC236}">
                <a16:creationId xmlns:a16="http://schemas.microsoft.com/office/drawing/2014/main" id="{1732F5DD-C81C-4F75-9293-10F8EB47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33297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8FE81197-AC0E-41E9-9E1F-4D1E8493A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8" y="3310731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9A037454-BA4D-49B5-A989-37A28F3D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3139281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FB39813A-E436-45A4-B94F-54B39B5F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725068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62" name="Line 12">
            <a:extLst>
              <a:ext uri="{FF2B5EF4-FFF2-40B4-BE49-F238E27FC236}">
                <a16:creationId xmlns:a16="http://schemas.microsoft.com/office/drawing/2014/main" id="{EC31BCDE-5443-48A8-85EA-DFA65796C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28868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id="{1226775C-8AD7-4AAD-8E2B-CF56B598C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5096668"/>
            <a:ext cx="186848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4" name="Line 14">
            <a:extLst>
              <a:ext uri="{FF2B5EF4-FFF2-40B4-BE49-F238E27FC236}">
                <a16:creationId xmlns:a16="http://schemas.microsoft.com/office/drawing/2014/main" id="{20EBE16D-B989-43E2-9A57-4BCF30347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Line 15">
            <a:extLst>
              <a:ext uri="{FF2B5EF4-FFF2-40B4-BE49-F238E27FC236}">
                <a16:creationId xmlns:a16="http://schemas.microsoft.com/office/drawing/2014/main" id="{E76D565D-3402-4DBD-A200-EFE48755D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163" y="512524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Text Box 17">
            <a:extLst>
              <a:ext uri="{FF2B5EF4-FFF2-40B4-BE49-F238E27FC236}">
                <a16:creationId xmlns:a16="http://schemas.microsoft.com/office/drawing/2014/main" id="{F8D4E6FE-36C0-4F99-9A15-CACF899A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5094286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Text Box 18">
            <a:extLst>
              <a:ext uri="{FF2B5EF4-FFF2-40B4-BE49-F238E27FC236}">
                <a16:creationId xmlns:a16="http://schemas.microsoft.com/office/drawing/2014/main" id="{0FFA430E-BC58-49BC-A3ED-6169B03B3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5053806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8" name="Text Box 19">
            <a:extLst>
              <a:ext uri="{FF2B5EF4-FFF2-40B4-BE49-F238E27FC236}">
                <a16:creationId xmlns:a16="http://schemas.microsoft.com/office/drawing/2014/main" id="{22694A53-27A6-4806-8702-DE999C28E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4822031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69" name="Line 20">
            <a:extLst>
              <a:ext uri="{FF2B5EF4-FFF2-40B4-BE49-F238E27FC236}">
                <a16:creationId xmlns:a16="http://schemas.microsoft.com/office/drawing/2014/main" id="{182476C1-BBEC-42FA-854C-2B4B64FDF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0" y="46394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" name="Text Box 21">
            <a:extLst>
              <a:ext uri="{FF2B5EF4-FFF2-40B4-BE49-F238E27FC236}">
                <a16:creationId xmlns:a16="http://schemas.microsoft.com/office/drawing/2014/main" id="{478E2141-352A-4E0C-9D85-79826BDB7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5553868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71" name="Line 22">
            <a:extLst>
              <a:ext uri="{FF2B5EF4-FFF2-40B4-BE49-F238E27FC236}">
                <a16:creationId xmlns:a16="http://schemas.microsoft.com/office/drawing/2014/main" id="{8F95DEFB-986B-4F89-A918-57AF9D50E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3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" name="Line 23">
            <a:extLst>
              <a:ext uri="{FF2B5EF4-FFF2-40B4-BE49-F238E27FC236}">
                <a16:creationId xmlns:a16="http://schemas.microsoft.com/office/drawing/2014/main" id="{3579ACFB-C253-4F4A-9030-8A9CD7AE7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" name="Text Box 24">
            <a:extLst>
              <a:ext uri="{FF2B5EF4-FFF2-40B4-BE49-F238E27FC236}">
                <a16:creationId xmlns:a16="http://schemas.microsoft.com/office/drawing/2014/main" id="{722CAD7D-8AB9-4EEE-9524-350BC6A5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0188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74" name="Text Box 25">
            <a:extLst>
              <a:ext uri="{FF2B5EF4-FFF2-40B4-BE49-F238E27FC236}">
                <a16:creationId xmlns:a16="http://schemas.microsoft.com/office/drawing/2014/main" id="{FFB7A013-495B-4D25-A40A-74075AE3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5053806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75" name="Rectangle 26">
            <a:extLst>
              <a:ext uri="{FF2B5EF4-FFF2-40B4-BE49-F238E27FC236}">
                <a16:creationId xmlns:a16="http://schemas.microsoft.com/office/drawing/2014/main" id="{8A51B476-FC2C-47D1-9EED-08BF1455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3344068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6" name="Line 27">
            <a:extLst>
              <a:ext uri="{FF2B5EF4-FFF2-40B4-BE49-F238E27FC236}">
                <a16:creationId xmlns:a16="http://schemas.microsoft.com/office/drawing/2014/main" id="{2F661451-0DE4-4D64-B454-F035EDE31C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0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" name="Line 28">
            <a:extLst>
              <a:ext uri="{FF2B5EF4-FFF2-40B4-BE49-F238E27FC236}">
                <a16:creationId xmlns:a16="http://schemas.microsoft.com/office/drawing/2014/main" id="{37247720-41ED-4243-95EA-47F3093AA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" name="Line 29">
            <a:extLst>
              <a:ext uri="{FF2B5EF4-FFF2-40B4-BE49-F238E27FC236}">
                <a16:creationId xmlns:a16="http://schemas.microsoft.com/office/drawing/2014/main" id="{0C1194D1-38F4-4448-A835-B9D0B7A1B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50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Text Box 30">
            <a:extLst>
              <a:ext uri="{FF2B5EF4-FFF2-40B4-BE49-F238E27FC236}">
                <a16:creationId xmlns:a16="http://schemas.microsoft.com/office/drawing/2014/main" id="{20377D36-7003-4386-9AFC-B2A51DE0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33297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DA9588E2-21BC-494F-BDAE-522F81CF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288" y="3310731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81" name="Text Box 32">
            <a:extLst>
              <a:ext uri="{FF2B5EF4-FFF2-40B4-BE49-F238E27FC236}">
                <a16:creationId xmlns:a16="http://schemas.microsoft.com/office/drawing/2014/main" id="{8999C251-A7E8-4104-9B68-173EB68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3139281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CB724A6-F3EF-4526-8081-BBABFFEB8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388" y="3725068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  <a:r>
              <a:rPr lang="th-TH" altLang="en-US" sz="2800" baseline="-25000"/>
              <a:t>new</a:t>
            </a:r>
          </a:p>
        </p:txBody>
      </p:sp>
      <p:sp>
        <p:nvSpPr>
          <p:cNvPr id="83" name="Line 34">
            <a:extLst>
              <a:ext uri="{FF2B5EF4-FFF2-40B4-BE49-F238E27FC236}">
                <a16:creationId xmlns:a16="http://schemas.microsoft.com/office/drawing/2014/main" id="{D1018F9A-C415-46A6-AD1A-109110257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2200" y="28868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" name="Rectangle 35">
            <a:extLst>
              <a:ext uri="{FF2B5EF4-FFF2-40B4-BE49-F238E27FC236}">
                <a16:creationId xmlns:a16="http://schemas.microsoft.com/office/drawing/2014/main" id="{7362D7E1-4688-41BB-B343-D1665F50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5096668"/>
            <a:ext cx="1676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5" name="Line 36">
            <a:extLst>
              <a:ext uri="{FF2B5EF4-FFF2-40B4-BE49-F238E27FC236}">
                <a16:creationId xmlns:a16="http://schemas.microsoft.com/office/drawing/2014/main" id="{9AB88625-0872-4CF8-9679-E5CC01DDC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Line 37">
            <a:extLst>
              <a:ext uri="{FF2B5EF4-FFF2-40B4-BE49-F238E27FC236}">
                <a16:creationId xmlns:a16="http://schemas.microsoft.com/office/drawing/2014/main" id="{68D41B62-45CC-4D52-8F4F-C82DF7CDB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" name="Line 38">
            <a:extLst>
              <a:ext uri="{FF2B5EF4-FFF2-40B4-BE49-F238E27FC236}">
                <a16:creationId xmlns:a16="http://schemas.microsoft.com/office/drawing/2014/main" id="{7203F096-BC3D-4457-83CF-1A2645932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84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" name="Text Box 39">
            <a:extLst>
              <a:ext uri="{FF2B5EF4-FFF2-40B4-BE49-F238E27FC236}">
                <a16:creationId xmlns:a16="http://schemas.microsoft.com/office/drawing/2014/main" id="{C8EC9C57-C7BE-4DC0-AB25-3A5329658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00" y="5050631"/>
            <a:ext cx="36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89" name="Text Box 40">
            <a:extLst>
              <a:ext uri="{FF2B5EF4-FFF2-40B4-BE49-F238E27FC236}">
                <a16:creationId xmlns:a16="http://schemas.microsoft.com/office/drawing/2014/main" id="{BCF28A60-AAB3-4B9D-A0A9-79332154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263" y="5017293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90" name="Text Box 41">
            <a:extLst>
              <a:ext uri="{FF2B5EF4-FFF2-40B4-BE49-F238E27FC236}">
                <a16:creationId xmlns:a16="http://schemas.microsoft.com/office/drawing/2014/main" id="{C8E3C462-9EEE-40AE-9B1C-EE97AA2F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4822031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91" name="Line 42">
            <a:extLst>
              <a:ext uri="{FF2B5EF4-FFF2-40B4-BE49-F238E27FC236}">
                <a16:creationId xmlns:a16="http://schemas.microsoft.com/office/drawing/2014/main" id="{C6D5149A-51E6-46FF-8D81-D4D2EED0B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46394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" name="Text Box 43">
            <a:extLst>
              <a:ext uri="{FF2B5EF4-FFF2-40B4-BE49-F238E27FC236}">
                <a16:creationId xmlns:a16="http://schemas.microsoft.com/office/drawing/2014/main" id="{368035CD-6408-4671-A4F0-6CFE24E1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5553868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  <a:r>
              <a:rPr lang="th-TH" altLang="en-US" sz="2800" baseline="-25000"/>
              <a:t>new</a:t>
            </a:r>
          </a:p>
        </p:txBody>
      </p:sp>
      <p:sp>
        <p:nvSpPr>
          <p:cNvPr id="93" name="Line 44">
            <a:extLst>
              <a:ext uri="{FF2B5EF4-FFF2-40B4-BE49-F238E27FC236}">
                <a16:creationId xmlns:a16="http://schemas.microsoft.com/office/drawing/2014/main" id="{71A4B07D-D284-4E07-85CB-9F0DB8E91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" name="Line 45">
            <a:extLst>
              <a:ext uri="{FF2B5EF4-FFF2-40B4-BE49-F238E27FC236}">
                <a16:creationId xmlns:a16="http://schemas.microsoft.com/office/drawing/2014/main" id="{91D3BFBD-DC06-40A1-A20C-2D2B8C3D1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92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46">
            <a:extLst>
              <a:ext uri="{FF2B5EF4-FFF2-40B4-BE49-F238E27FC236}">
                <a16:creationId xmlns:a16="http://schemas.microsoft.com/office/drawing/2014/main" id="{2AD5B8C5-3409-4DE0-840A-82976E5C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50188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96" name="Text Box 47">
            <a:extLst>
              <a:ext uri="{FF2B5EF4-FFF2-40B4-BE49-F238E27FC236}">
                <a16:creationId xmlns:a16="http://schemas.microsoft.com/office/drawing/2014/main" id="{82246866-C423-44EC-9619-40D752466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5036343"/>
            <a:ext cx="34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97" name="Line 48">
            <a:extLst>
              <a:ext uri="{FF2B5EF4-FFF2-40B4-BE49-F238E27FC236}">
                <a16:creationId xmlns:a16="http://schemas.microsoft.com/office/drawing/2014/main" id="{6C7E08A1-8822-4283-9616-34215A7DB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1600" y="3801268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Line 49">
            <a:extLst>
              <a:ext uri="{FF2B5EF4-FFF2-40B4-BE49-F238E27FC236}">
                <a16:creationId xmlns:a16="http://schemas.microsoft.com/office/drawing/2014/main" id="{F5CB7B6D-F0BF-473A-9887-841B19647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98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" name="Line 50">
            <a:extLst>
              <a:ext uri="{FF2B5EF4-FFF2-40B4-BE49-F238E27FC236}">
                <a16:creationId xmlns:a16="http://schemas.microsoft.com/office/drawing/2014/main" id="{6D025A4A-3ED0-4D3E-8AEE-B55365AF5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46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" name="Text Box 51">
            <a:extLst>
              <a:ext uri="{FF2B5EF4-FFF2-40B4-BE49-F238E27FC236}">
                <a16:creationId xmlns:a16="http://schemas.microsoft.com/office/drawing/2014/main" id="{D57F2E4E-2430-44EB-83C6-FE259237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488" y="3267868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1" name="Text Box 52">
            <a:extLst>
              <a:ext uri="{FF2B5EF4-FFF2-40B4-BE49-F238E27FC236}">
                <a16:creationId xmlns:a16="http://schemas.microsoft.com/office/drawing/2014/main" id="{31EFA4B9-57AD-477D-84F9-520BC98C4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3282156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2" name="Line 53">
            <a:extLst>
              <a:ext uri="{FF2B5EF4-FFF2-40B4-BE49-F238E27FC236}">
                <a16:creationId xmlns:a16="http://schemas.microsoft.com/office/drawing/2014/main" id="{4DAA57E5-34E2-42C5-B02E-DB6520D4A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400" y="4410868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" name="Text Box 54">
            <a:extLst>
              <a:ext uri="{FF2B5EF4-FFF2-40B4-BE49-F238E27FC236}">
                <a16:creationId xmlns:a16="http://schemas.microsoft.com/office/drawing/2014/main" id="{613B3EA6-3E0F-4CF4-A49A-90BB30896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3953668"/>
            <a:ext cx="1612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move i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right, so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at end</a:t>
            </a:r>
            <a:endParaRPr lang="th-TH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5FFBE8-774E-4BB8-8D6F-D8CE2116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EE2961E3-757C-440B-B021-06AD61A2C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Case 2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172397FE-3904-49B2-87FC-C0FD393E6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8586" y="1458913"/>
            <a:ext cx="10744525" cy="160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If P contains x somewhere, but a shift right to the last occurrence is </a:t>
            </a:r>
            <a:r>
              <a:rPr lang="en-US" sz="3200" i="1" dirty="0"/>
              <a:t>not</a:t>
            </a:r>
            <a:r>
              <a:rPr lang="en-US" sz="3200" dirty="0"/>
              <a:t> possible, then </a:t>
            </a:r>
            <a:r>
              <a:rPr lang="en-US" sz="3200" i="1" dirty="0">
                <a:solidFill>
                  <a:schemeClr val="tx2"/>
                </a:solidFill>
              </a:rPr>
              <a:t>shift P</a:t>
            </a:r>
            <a:r>
              <a:rPr lang="en-US" sz="3200" dirty="0"/>
              <a:t> right by 1 character to T[i+1].</a:t>
            </a:r>
            <a:endParaRPr lang="th-TH" sz="3200" dirty="0"/>
          </a:p>
          <a:p>
            <a:pPr>
              <a:defRPr/>
            </a:pPr>
            <a:endParaRPr lang="th-TH" dirty="0"/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359270A6-3F23-402F-BD66-FD18D2B81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169" y="3421117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" name="Line 5">
            <a:extLst>
              <a:ext uri="{FF2B5EF4-FFF2-40B4-BE49-F238E27FC236}">
                <a16:creationId xmlns:a16="http://schemas.microsoft.com/office/drawing/2014/main" id="{FDF4FD58-7167-452C-8696-4CA6278B9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0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E36CD441-405A-4496-8B07-CD639A3ED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1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Line 7">
            <a:extLst>
              <a:ext uri="{FF2B5EF4-FFF2-40B4-BE49-F238E27FC236}">
                <a16:creationId xmlns:a16="http://schemas.microsoft.com/office/drawing/2014/main" id="{C255D412-7830-4A34-A6AF-3E2EFAD12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2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Text Box 8">
            <a:extLst>
              <a:ext uri="{FF2B5EF4-FFF2-40B4-BE49-F238E27FC236}">
                <a16:creationId xmlns:a16="http://schemas.microsoft.com/office/drawing/2014/main" id="{695B4A3C-93E0-495F-97C9-5A48AB9EE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344" y="3357617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BFC41655-9F30-44A4-9589-7EF054FDC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932" y="338778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F4592E9F-7BBE-4B9B-A5C3-3B268EB2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269" y="3216330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65" name="Text Box 11">
            <a:extLst>
              <a:ext uri="{FF2B5EF4-FFF2-40B4-BE49-F238E27FC236}">
                <a16:creationId xmlns:a16="http://schemas.microsoft.com/office/drawing/2014/main" id="{B228B4F8-6953-4A99-B2F0-52C16E4C9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869" y="3802117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66" name="Line 12">
            <a:extLst>
              <a:ext uri="{FF2B5EF4-FFF2-40B4-BE49-F238E27FC236}">
                <a16:creationId xmlns:a16="http://schemas.microsoft.com/office/drawing/2014/main" id="{3015865E-8103-44D1-9A75-7B2B40030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1269" y="29639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30FC230B-704F-419A-B1F4-0BA7891E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169" y="5173717"/>
            <a:ext cx="179705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8" name="Line 14">
            <a:extLst>
              <a:ext uri="{FF2B5EF4-FFF2-40B4-BE49-F238E27FC236}">
                <a16:creationId xmlns:a16="http://schemas.microsoft.com/office/drawing/2014/main" id="{38A7E9CE-9CA2-41C8-8A9B-60EBAA8A8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39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Line 15">
            <a:extLst>
              <a:ext uri="{FF2B5EF4-FFF2-40B4-BE49-F238E27FC236}">
                <a16:creationId xmlns:a16="http://schemas.microsoft.com/office/drawing/2014/main" id="{13CBC8EF-F9CB-43C0-A53E-B601B44CF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032" y="52022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" name="Text Box 17">
            <a:extLst>
              <a:ext uri="{FF2B5EF4-FFF2-40B4-BE49-F238E27FC236}">
                <a16:creationId xmlns:a16="http://schemas.microsoft.com/office/drawing/2014/main" id="{F071956E-E757-45D0-8265-33954E03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494" y="5097517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71" name="Text Box 18">
            <a:extLst>
              <a:ext uri="{FF2B5EF4-FFF2-40B4-BE49-F238E27FC236}">
                <a16:creationId xmlns:a16="http://schemas.microsoft.com/office/drawing/2014/main" id="{99963C84-AA5C-4BFB-AEA2-81B63AA10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032" y="5119742"/>
            <a:ext cx="36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72" name="Text Box 19">
            <a:extLst>
              <a:ext uri="{FF2B5EF4-FFF2-40B4-BE49-F238E27FC236}">
                <a16:creationId xmlns:a16="http://schemas.microsoft.com/office/drawing/2014/main" id="{4F67AC2D-EA2B-4217-A624-B882DC522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082" y="4899080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73" name="Line 20">
            <a:extLst>
              <a:ext uri="{FF2B5EF4-FFF2-40B4-BE49-F238E27FC236}">
                <a16:creationId xmlns:a16="http://schemas.microsoft.com/office/drawing/2014/main" id="{EB02BB1E-0ABF-4D3C-89B5-21C2BFF4A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6644" y="47165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" name="Text Box 21">
            <a:extLst>
              <a:ext uri="{FF2B5EF4-FFF2-40B4-BE49-F238E27FC236}">
                <a16:creationId xmlns:a16="http://schemas.microsoft.com/office/drawing/2014/main" id="{93D4B66A-5CE3-4477-8A42-4C298F21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469" y="5630917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75" name="Line 22">
            <a:extLst>
              <a:ext uri="{FF2B5EF4-FFF2-40B4-BE49-F238E27FC236}">
                <a16:creationId xmlns:a16="http://schemas.microsoft.com/office/drawing/2014/main" id="{14D5C9B9-B9F3-449D-B47E-A0C70E7C2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91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" name="Line 23">
            <a:extLst>
              <a:ext uri="{FF2B5EF4-FFF2-40B4-BE49-F238E27FC236}">
                <a16:creationId xmlns:a16="http://schemas.microsoft.com/office/drawing/2014/main" id="{784BCFE9-18EE-4A46-B4E2-47C9BD588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43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" name="Text Box 24">
            <a:extLst>
              <a:ext uri="{FF2B5EF4-FFF2-40B4-BE49-F238E27FC236}">
                <a16:creationId xmlns:a16="http://schemas.microsoft.com/office/drawing/2014/main" id="{07B7DAFD-5385-4E01-98FC-DE3764111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194" y="5095930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78" name="Text Box 25">
            <a:extLst>
              <a:ext uri="{FF2B5EF4-FFF2-40B4-BE49-F238E27FC236}">
                <a16:creationId xmlns:a16="http://schemas.microsoft.com/office/drawing/2014/main" id="{07C1915A-BCC5-4A0B-9801-1B039952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257" y="5130855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79" name="Rectangle 26">
            <a:extLst>
              <a:ext uri="{FF2B5EF4-FFF2-40B4-BE49-F238E27FC236}">
                <a16:creationId xmlns:a16="http://schemas.microsoft.com/office/drawing/2014/main" id="{56E7CC15-B831-4869-95E0-337662420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69" y="3421117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0" name="Line 27">
            <a:extLst>
              <a:ext uri="{FF2B5EF4-FFF2-40B4-BE49-F238E27FC236}">
                <a16:creationId xmlns:a16="http://schemas.microsoft.com/office/drawing/2014/main" id="{0976AC11-877B-4B8E-AB9F-FA6DA4B5A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3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" name="Line 28">
            <a:extLst>
              <a:ext uri="{FF2B5EF4-FFF2-40B4-BE49-F238E27FC236}">
                <a16:creationId xmlns:a16="http://schemas.microsoft.com/office/drawing/2014/main" id="{F8645DE9-7DE8-4B1A-9488-DFF45F487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93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" name="Line 29">
            <a:extLst>
              <a:ext uri="{FF2B5EF4-FFF2-40B4-BE49-F238E27FC236}">
                <a16:creationId xmlns:a16="http://schemas.microsoft.com/office/drawing/2014/main" id="{24921BC8-CD84-4DDA-96FA-85A8FDDCA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03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" name="Text Box 30">
            <a:extLst>
              <a:ext uri="{FF2B5EF4-FFF2-40B4-BE49-F238E27FC236}">
                <a16:creationId xmlns:a16="http://schemas.microsoft.com/office/drawing/2014/main" id="{9C0B7B01-5ADF-44F2-AB04-99ED02F84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544" y="3363967"/>
            <a:ext cx="34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84" name="Text Box 31">
            <a:extLst>
              <a:ext uri="{FF2B5EF4-FFF2-40B4-BE49-F238E27FC236}">
                <a16:creationId xmlns:a16="http://schemas.microsoft.com/office/drawing/2014/main" id="{730FA509-BB26-45DC-AFB9-B309B1D7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4132" y="3387780"/>
            <a:ext cx="3619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85" name="Text Box 32">
            <a:extLst>
              <a:ext uri="{FF2B5EF4-FFF2-40B4-BE49-F238E27FC236}">
                <a16:creationId xmlns:a16="http://schemas.microsoft.com/office/drawing/2014/main" id="{20CEB3A9-3058-4D5D-8725-C73A711E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469" y="3216330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86" name="Text Box 33">
            <a:extLst>
              <a:ext uri="{FF2B5EF4-FFF2-40B4-BE49-F238E27FC236}">
                <a16:creationId xmlns:a16="http://schemas.microsoft.com/office/drawing/2014/main" id="{104FBA97-74D0-47D9-9E70-C8336BBAF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7" y="3802117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  <a:r>
              <a:rPr lang="th-TH" altLang="en-US" sz="2800" baseline="-25000"/>
              <a:t>new</a:t>
            </a:r>
          </a:p>
        </p:txBody>
      </p:sp>
      <p:sp>
        <p:nvSpPr>
          <p:cNvPr id="87" name="Line 34">
            <a:extLst>
              <a:ext uri="{FF2B5EF4-FFF2-40B4-BE49-F238E27FC236}">
                <a16:creationId xmlns:a16="http://schemas.microsoft.com/office/drawing/2014/main" id="{FDC337A5-A9B7-4F6D-B313-E496C08AF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769" y="29639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940F5523-BA67-4902-8D7A-FDB56887E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869" y="5173717"/>
            <a:ext cx="170497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9" name="Line 36">
            <a:extLst>
              <a:ext uri="{FF2B5EF4-FFF2-40B4-BE49-F238E27FC236}">
                <a16:creationId xmlns:a16="http://schemas.microsoft.com/office/drawing/2014/main" id="{4C15EFA9-5C69-4105-901D-95444B131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66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" name="Line 37">
            <a:extLst>
              <a:ext uri="{FF2B5EF4-FFF2-40B4-BE49-F238E27FC236}">
                <a16:creationId xmlns:a16="http://schemas.microsoft.com/office/drawing/2014/main" id="{01351AB2-95B1-4E36-AFFE-0A7A3B4E0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4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Text Box 39">
            <a:extLst>
              <a:ext uri="{FF2B5EF4-FFF2-40B4-BE49-F238E27FC236}">
                <a16:creationId xmlns:a16="http://schemas.microsoft.com/office/drawing/2014/main" id="{AE2EC175-3B85-4166-9F61-8D5D4909E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194" y="5097517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92" name="Text Box 40">
            <a:extLst>
              <a:ext uri="{FF2B5EF4-FFF2-40B4-BE49-F238E27FC236}">
                <a16:creationId xmlns:a16="http://schemas.microsoft.com/office/drawing/2014/main" id="{62EDDD8C-03C9-49A7-874D-7791F7C3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657" y="5154667"/>
            <a:ext cx="376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93" name="Text Box 41">
            <a:extLst>
              <a:ext uri="{FF2B5EF4-FFF2-40B4-BE49-F238E27FC236}">
                <a16:creationId xmlns:a16="http://schemas.microsoft.com/office/drawing/2014/main" id="{73DB3E75-3251-4645-9C8D-003C3ABD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82" y="4899080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94" name="Line 42">
            <a:extLst>
              <a:ext uri="{FF2B5EF4-FFF2-40B4-BE49-F238E27FC236}">
                <a16:creationId xmlns:a16="http://schemas.microsoft.com/office/drawing/2014/main" id="{4FF5E5E5-CAA3-4015-BCD9-193DFC50F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3869" y="47165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43">
            <a:extLst>
              <a:ext uri="{FF2B5EF4-FFF2-40B4-BE49-F238E27FC236}">
                <a16:creationId xmlns:a16="http://schemas.microsoft.com/office/drawing/2014/main" id="{48B62231-7805-48BB-BA5D-5AC8E684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057" y="5630917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  <a:r>
              <a:rPr lang="th-TH" altLang="en-US" sz="2800" baseline="-25000"/>
              <a:t>new</a:t>
            </a:r>
          </a:p>
        </p:txBody>
      </p:sp>
      <p:sp>
        <p:nvSpPr>
          <p:cNvPr id="96" name="Line 44">
            <a:extLst>
              <a:ext uri="{FF2B5EF4-FFF2-40B4-BE49-F238E27FC236}">
                <a16:creationId xmlns:a16="http://schemas.microsoft.com/office/drawing/2014/main" id="{F52FC364-B84F-4C2A-A71A-9AFDF064D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282" y="52022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Line 45">
            <a:extLst>
              <a:ext uri="{FF2B5EF4-FFF2-40B4-BE49-F238E27FC236}">
                <a16:creationId xmlns:a16="http://schemas.microsoft.com/office/drawing/2014/main" id="{663AB0E6-8524-4B85-ACB5-474C4F5BA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7532" y="52022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Text Box 46">
            <a:extLst>
              <a:ext uri="{FF2B5EF4-FFF2-40B4-BE49-F238E27FC236}">
                <a16:creationId xmlns:a16="http://schemas.microsoft.com/office/drawing/2014/main" id="{F19CA23C-E7AA-4E8C-BFC6-D08602EB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094" y="5095930"/>
            <a:ext cx="357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99" name="Text Box 47">
            <a:extLst>
              <a:ext uri="{FF2B5EF4-FFF2-40B4-BE49-F238E27FC236}">
                <a16:creationId xmlns:a16="http://schemas.microsoft.com/office/drawing/2014/main" id="{7423D2B0-89A7-4FB5-A028-DAA84E189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957" y="5130855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w</a:t>
            </a:r>
          </a:p>
        </p:txBody>
      </p:sp>
      <p:sp>
        <p:nvSpPr>
          <p:cNvPr id="100" name="Line 48">
            <a:extLst>
              <a:ext uri="{FF2B5EF4-FFF2-40B4-BE49-F238E27FC236}">
                <a16:creationId xmlns:a16="http://schemas.microsoft.com/office/drawing/2014/main" id="{05A61626-3429-4093-A17B-E6ABDF34B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4269" y="3878317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" name="Line 49">
            <a:extLst>
              <a:ext uri="{FF2B5EF4-FFF2-40B4-BE49-F238E27FC236}">
                <a16:creationId xmlns:a16="http://schemas.microsoft.com/office/drawing/2014/main" id="{FF038341-37C7-425B-8A3D-392F5F19A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5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" name="Line 50">
            <a:extLst>
              <a:ext uri="{FF2B5EF4-FFF2-40B4-BE49-F238E27FC236}">
                <a16:creationId xmlns:a16="http://schemas.microsoft.com/office/drawing/2014/main" id="{5056BA05-025F-4031-99FF-37121F4C6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9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" name="Text Box 51">
            <a:extLst>
              <a:ext uri="{FF2B5EF4-FFF2-40B4-BE49-F238E27FC236}">
                <a16:creationId xmlns:a16="http://schemas.microsoft.com/office/drawing/2014/main" id="{FAF3B9B8-AB43-4A05-9F94-55DDE1449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857" y="3344917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4" name="Line 53">
            <a:extLst>
              <a:ext uri="{FF2B5EF4-FFF2-40B4-BE49-F238E27FC236}">
                <a16:creationId xmlns:a16="http://schemas.microsoft.com/office/drawing/2014/main" id="{85C3A417-FF92-43EE-BDD3-B0BB823E8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269" y="4487917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" name="Text Box 54">
            <a:extLst>
              <a:ext uri="{FF2B5EF4-FFF2-40B4-BE49-F238E27FC236}">
                <a16:creationId xmlns:a16="http://schemas.microsoft.com/office/drawing/2014/main" id="{FB5C68B8-ED63-4E5D-93AC-7229D2605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107" y="4030717"/>
            <a:ext cx="1612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move i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right, so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at end</a:t>
            </a:r>
            <a:endParaRPr lang="th-TH" altLang="en-US" sz="2800"/>
          </a:p>
        </p:txBody>
      </p:sp>
      <p:sp>
        <p:nvSpPr>
          <p:cNvPr id="106" name="Line 55">
            <a:extLst>
              <a:ext uri="{FF2B5EF4-FFF2-40B4-BE49-F238E27FC236}">
                <a16:creationId xmlns:a16="http://schemas.microsoft.com/office/drawing/2014/main" id="{C1835A51-B8F0-4007-9741-4FC7397BF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26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" name="Text Box 56">
            <a:extLst>
              <a:ext uri="{FF2B5EF4-FFF2-40B4-BE49-F238E27FC236}">
                <a16:creationId xmlns:a16="http://schemas.microsoft.com/office/drawing/2014/main" id="{256F5DF5-5367-42C5-A7A4-828B286A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669" y="3359205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8" name="Text Box 57">
            <a:extLst>
              <a:ext uri="{FF2B5EF4-FFF2-40B4-BE49-F238E27FC236}">
                <a16:creationId xmlns:a16="http://schemas.microsoft.com/office/drawing/2014/main" id="{BF9F783E-0A68-45C2-A113-3C0B3354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807" y="5780142"/>
            <a:ext cx="1516062" cy="954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x is after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j position</a:t>
            </a:r>
          </a:p>
        </p:txBody>
      </p:sp>
      <p:sp>
        <p:nvSpPr>
          <p:cNvPr id="109" name="Line 58">
            <a:extLst>
              <a:ext uri="{FF2B5EF4-FFF2-40B4-BE49-F238E27FC236}">
                <a16:creationId xmlns:a16="http://schemas.microsoft.com/office/drawing/2014/main" id="{F76DDCB0-E561-423C-8246-0084455D7E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02269" y="5707117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" name="Line 59">
            <a:extLst>
              <a:ext uri="{FF2B5EF4-FFF2-40B4-BE49-F238E27FC236}">
                <a16:creationId xmlns:a16="http://schemas.microsoft.com/office/drawing/2014/main" id="{B7E63766-A613-4AE2-A243-BA5EA7019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35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" name="Text Box 60">
            <a:extLst>
              <a:ext uri="{FF2B5EF4-FFF2-40B4-BE49-F238E27FC236}">
                <a16:creationId xmlns:a16="http://schemas.microsoft.com/office/drawing/2014/main" id="{2D1564C2-74DC-44A0-8337-74A6A82A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569" y="3359205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FF279E-084F-4D7D-BEF2-34429F66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ACD091B6-7951-4C2B-8683-FDB9DCC6C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Case 3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6360099A-7268-4737-ACA4-3FEB51CAE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2306" y="1489460"/>
            <a:ext cx="9907944" cy="121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If cases 1 and 2 do not apply, then </a:t>
            </a:r>
            <a:r>
              <a:rPr lang="th-TH" sz="3200" i="1" dirty="0">
                <a:solidFill>
                  <a:schemeClr val="tx2"/>
                </a:solidFill>
              </a:rPr>
              <a:t>shift</a:t>
            </a:r>
            <a:r>
              <a:rPr lang="th-TH" sz="3200" dirty="0"/>
              <a:t> P to align P[</a:t>
            </a:r>
            <a:r>
              <a:rPr lang="en-US" sz="3200" dirty="0"/>
              <a:t>0</a:t>
            </a:r>
            <a:r>
              <a:rPr lang="th-TH" sz="3200" dirty="0"/>
              <a:t>] with T[i+1].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0A647C5A-C4A4-45D9-AAEA-CB03EC618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2" y="3223395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" name="Line 5">
            <a:extLst>
              <a:ext uri="{FF2B5EF4-FFF2-40B4-BE49-F238E27FC236}">
                <a16:creationId xmlns:a16="http://schemas.microsoft.com/office/drawing/2014/main" id="{EE551C7B-D104-4199-BC12-F266DD135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76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id="{DC9DEC01-6BC6-42F7-B7A7-E149BEB34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Line 7">
            <a:extLst>
              <a:ext uri="{FF2B5EF4-FFF2-40B4-BE49-F238E27FC236}">
                <a16:creationId xmlns:a16="http://schemas.microsoft.com/office/drawing/2014/main" id="{D3603DAF-2F87-4891-9104-77E4E0322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96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19E2F29F-C976-42E9-A45F-086B033B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2" y="320910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2" name="Text Box 9">
            <a:extLst>
              <a:ext uri="{FF2B5EF4-FFF2-40B4-BE49-F238E27FC236}">
                <a16:creationId xmlns:a16="http://schemas.microsoft.com/office/drawing/2014/main" id="{8C8642D2-B400-4015-8375-6DB84488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190058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id="{82A2DE64-ED4B-4ACA-98C4-ED4B53EE3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2" y="301860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64" name="Text Box 11">
            <a:extLst>
              <a:ext uri="{FF2B5EF4-FFF2-40B4-BE49-F238E27FC236}">
                <a16:creationId xmlns:a16="http://schemas.microsoft.com/office/drawing/2014/main" id="{41B232E8-D357-490F-8DFB-F4E423583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2" y="3604395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65" name="Line 12">
            <a:extLst>
              <a:ext uri="{FF2B5EF4-FFF2-40B4-BE49-F238E27FC236}">
                <a16:creationId xmlns:a16="http://schemas.microsoft.com/office/drawing/2014/main" id="{659378B3-B78C-4894-8109-F1809FFBB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2" y="27661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Rectangle 13">
            <a:extLst>
              <a:ext uri="{FF2B5EF4-FFF2-40B4-BE49-F238E27FC236}">
                <a16:creationId xmlns:a16="http://schemas.microsoft.com/office/drawing/2014/main" id="{0B158C72-432B-4D95-9482-4E1A39DF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2" y="4975995"/>
            <a:ext cx="135255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7" name="Line 14">
            <a:extLst>
              <a:ext uri="{FF2B5EF4-FFF2-40B4-BE49-F238E27FC236}">
                <a16:creationId xmlns:a16="http://schemas.microsoft.com/office/drawing/2014/main" id="{BD1A9DE5-6889-43BB-847B-FAE5D57BE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14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" name="Line 15">
            <a:extLst>
              <a:ext uri="{FF2B5EF4-FFF2-40B4-BE49-F238E27FC236}">
                <a16:creationId xmlns:a16="http://schemas.microsoft.com/office/drawing/2014/main" id="{8BCA8CF2-58A8-4894-BE3B-65E4BC05A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4475" y="500457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Text Box 17">
            <a:extLst>
              <a:ext uri="{FF2B5EF4-FFF2-40B4-BE49-F238E27FC236}">
                <a16:creationId xmlns:a16="http://schemas.microsoft.com/office/drawing/2014/main" id="{F4879678-2C5F-4C40-9ACE-A1FC6335A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2" y="489979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0" name="Text Box 18">
            <a:extLst>
              <a:ext uri="{FF2B5EF4-FFF2-40B4-BE49-F238E27FC236}">
                <a16:creationId xmlns:a16="http://schemas.microsoft.com/office/drawing/2014/main" id="{08098268-F296-43CE-9FE6-85E97A47D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493313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71" name="Text Box 19">
            <a:extLst>
              <a:ext uri="{FF2B5EF4-FFF2-40B4-BE49-F238E27FC236}">
                <a16:creationId xmlns:a16="http://schemas.microsoft.com/office/drawing/2014/main" id="{57423524-EA33-48DA-8C6A-866E1DE6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2" y="470135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72" name="Line 20">
            <a:extLst>
              <a:ext uri="{FF2B5EF4-FFF2-40B4-BE49-F238E27FC236}">
                <a16:creationId xmlns:a16="http://schemas.microsoft.com/office/drawing/2014/main" id="{DB5F7C05-6CD0-432D-A9CD-60F73ED9B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2" y="45187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4D7D4578-05D0-4950-829C-2978215D9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7" y="5433195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74" name="Line 22">
            <a:extLst>
              <a:ext uri="{FF2B5EF4-FFF2-40B4-BE49-F238E27FC236}">
                <a16:creationId xmlns:a16="http://schemas.microsoft.com/office/drawing/2014/main" id="{86081C09-852C-496C-B9E0-225910C6F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6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47AA0DEB-91A7-406E-A183-A8A1B9EE9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8A40B130-4BD3-414D-A6DD-A84CB855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2" y="4934720"/>
            <a:ext cx="36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d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E768FF91-AB70-4490-A4E5-1CDB6BAD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2" y="493313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78" name="Rectangle 26">
            <a:extLst>
              <a:ext uri="{FF2B5EF4-FFF2-40B4-BE49-F238E27FC236}">
                <a16:creationId xmlns:a16="http://schemas.microsoft.com/office/drawing/2014/main" id="{AEE6D17F-08E0-4C83-A305-42D8B5A4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2" y="3223395"/>
            <a:ext cx="2971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9" name="Line 27">
            <a:extLst>
              <a:ext uri="{FF2B5EF4-FFF2-40B4-BE49-F238E27FC236}">
                <a16:creationId xmlns:a16="http://schemas.microsoft.com/office/drawing/2014/main" id="{C0D50C10-9B51-4D68-96A6-E19FE7384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11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" name="Line 28">
            <a:extLst>
              <a:ext uri="{FF2B5EF4-FFF2-40B4-BE49-F238E27FC236}">
                <a16:creationId xmlns:a16="http://schemas.microsoft.com/office/drawing/2014/main" id="{D7B894EB-8EDD-4920-B381-E4AEB5582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21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" name="Line 29">
            <a:extLst>
              <a:ext uri="{FF2B5EF4-FFF2-40B4-BE49-F238E27FC236}">
                <a16:creationId xmlns:a16="http://schemas.microsoft.com/office/drawing/2014/main" id="{CC3CED67-CF57-4C1D-9FB5-97611177D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31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E00BDDE9-266A-476C-8119-B4BC528B6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2" y="320910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83" name="Text Box 31">
            <a:extLst>
              <a:ext uri="{FF2B5EF4-FFF2-40B4-BE49-F238E27FC236}">
                <a16:creationId xmlns:a16="http://schemas.microsoft.com/office/drawing/2014/main" id="{6378B80F-B837-4E44-A8F2-A6E615AB3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3190058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84" name="Text Box 32">
            <a:extLst>
              <a:ext uri="{FF2B5EF4-FFF2-40B4-BE49-F238E27FC236}">
                <a16:creationId xmlns:a16="http://schemas.microsoft.com/office/drawing/2014/main" id="{EE66C788-B6B8-4498-888C-6EFB23E8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2" y="299479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85" name="Text Box 33">
            <a:extLst>
              <a:ext uri="{FF2B5EF4-FFF2-40B4-BE49-F238E27FC236}">
                <a16:creationId xmlns:a16="http://schemas.microsoft.com/office/drawing/2014/main" id="{8DDD5820-269E-4794-8569-664E25FC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300" y="3604395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  <a:r>
              <a:rPr lang="th-TH" altLang="en-US" sz="2800" baseline="-25000"/>
              <a:t>new</a:t>
            </a:r>
          </a:p>
        </p:txBody>
      </p:sp>
      <p:sp>
        <p:nvSpPr>
          <p:cNvPr id="86" name="Line 34">
            <a:extLst>
              <a:ext uri="{FF2B5EF4-FFF2-40B4-BE49-F238E27FC236}">
                <a16:creationId xmlns:a16="http://schemas.microsoft.com/office/drawing/2014/main" id="{5654A2E4-A841-4FD0-9E32-ED70C5969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5112" y="27661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A4D13839-889C-4ABE-BC40-5D938691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5" y="4975995"/>
            <a:ext cx="1328737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8" name="Line 36">
            <a:extLst>
              <a:ext uri="{FF2B5EF4-FFF2-40B4-BE49-F238E27FC236}">
                <a16:creationId xmlns:a16="http://schemas.microsoft.com/office/drawing/2014/main" id="{617239EC-D8F7-4155-A0E6-F9872AB05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741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" name="Line 37">
            <a:extLst>
              <a:ext uri="{FF2B5EF4-FFF2-40B4-BE49-F238E27FC236}">
                <a16:creationId xmlns:a16="http://schemas.microsoft.com/office/drawing/2014/main" id="{BD2E5D1F-B5D5-4BD9-AC7B-9907C5BEA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89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" name="Line 38">
            <a:extLst>
              <a:ext uri="{FF2B5EF4-FFF2-40B4-BE49-F238E27FC236}">
                <a16:creationId xmlns:a16="http://schemas.microsoft.com/office/drawing/2014/main" id="{DC180BDE-A05B-406F-826B-5409413FA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37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Text Box 39">
            <a:extLst>
              <a:ext uri="{FF2B5EF4-FFF2-40B4-BE49-F238E27FC236}">
                <a16:creationId xmlns:a16="http://schemas.microsoft.com/office/drawing/2014/main" id="{3DE3B10E-CB99-4ABD-830E-6065B942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112" y="4914083"/>
            <a:ext cx="36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92" name="Text Box 40">
            <a:extLst>
              <a:ext uri="{FF2B5EF4-FFF2-40B4-BE49-F238E27FC236}">
                <a16:creationId xmlns:a16="http://schemas.microsoft.com/office/drawing/2014/main" id="{206C56E7-B553-41B6-AAC2-C0FDD63C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5575" y="4912495"/>
            <a:ext cx="34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93" name="Text Box 41">
            <a:extLst>
              <a:ext uri="{FF2B5EF4-FFF2-40B4-BE49-F238E27FC236}">
                <a16:creationId xmlns:a16="http://schemas.microsoft.com/office/drawing/2014/main" id="{79BB5991-F71D-4D5F-B47B-60B2199FA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2" y="471882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94" name="Line 42">
            <a:extLst>
              <a:ext uri="{FF2B5EF4-FFF2-40B4-BE49-F238E27FC236}">
                <a16:creationId xmlns:a16="http://schemas.microsoft.com/office/drawing/2014/main" id="{01DE3DE4-AB3D-44BB-8248-F2D094620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1312" y="45187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43">
            <a:extLst>
              <a:ext uri="{FF2B5EF4-FFF2-40B4-BE49-F238E27FC236}">
                <a16:creationId xmlns:a16="http://schemas.microsoft.com/office/drawing/2014/main" id="{ECCA57D4-8B51-4C9C-8BED-0EC851FDD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0" y="5433195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  <a:r>
              <a:rPr lang="th-TH" altLang="en-US" sz="2800" baseline="-25000"/>
              <a:t>new</a:t>
            </a:r>
          </a:p>
        </p:txBody>
      </p:sp>
      <p:sp>
        <p:nvSpPr>
          <p:cNvPr id="96" name="Line 44">
            <a:extLst>
              <a:ext uri="{FF2B5EF4-FFF2-40B4-BE49-F238E27FC236}">
                <a16:creationId xmlns:a16="http://schemas.microsoft.com/office/drawing/2014/main" id="{F8EBD61F-914A-4192-957C-C2D7009DA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162" y="500457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Text Box 46">
            <a:extLst>
              <a:ext uri="{FF2B5EF4-FFF2-40B4-BE49-F238E27FC236}">
                <a16:creationId xmlns:a16="http://schemas.microsoft.com/office/drawing/2014/main" id="{611AE870-1AF9-4F2E-9668-EBB4CA58C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493313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d</a:t>
            </a:r>
          </a:p>
        </p:txBody>
      </p:sp>
      <p:sp>
        <p:nvSpPr>
          <p:cNvPr id="98" name="Text Box 47">
            <a:extLst>
              <a:ext uri="{FF2B5EF4-FFF2-40B4-BE49-F238E27FC236}">
                <a16:creationId xmlns:a16="http://schemas.microsoft.com/office/drawing/2014/main" id="{8785E537-5348-4339-92BF-090C2B4DE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2" y="4922020"/>
            <a:ext cx="341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99" name="Line 49">
            <a:extLst>
              <a:ext uri="{FF2B5EF4-FFF2-40B4-BE49-F238E27FC236}">
                <a16:creationId xmlns:a16="http://schemas.microsoft.com/office/drawing/2014/main" id="{1252A785-8ECC-4935-B688-E756D013C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9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" name="Line 50">
            <a:extLst>
              <a:ext uri="{FF2B5EF4-FFF2-40B4-BE49-F238E27FC236}">
                <a16:creationId xmlns:a16="http://schemas.microsoft.com/office/drawing/2014/main" id="{C0332AD9-89B0-4528-AF4F-EDC23A5E5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7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" name="Text Box 51">
            <a:extLst>
              <a:ext uri="{FF2B5EF4-FFF2-40B4-BE49-F238E27FC236}">
                <a16:creationId xmlns:a16="http://schemas.microsoft.com/office/drawing/2014/main" id="{DBD05A01-6E76-4FAF-B16A-BDEF9545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3147195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2" name="Text Box 52">
            <a:extLst>
              <a:ext uri="{FF2B5EF4-FFF2-40B4-BE49-F238E27FC236}">
                <a16:creationId xmlns:a16="http://schemas.microsoft.com/office/drawing/2014/main" id="{0F4921FB-5313-4004-BA31-8A921485B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912" y="316148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3" name="Line 53">
            <a:extLst>
              <a:ext uri="{FF2B5EF4-FFF2-40B4-BE49-F238E27FC236}">
                <a16:creationId xmlns:a16="http://schemas.microsoft.com/office/drawing/2014/main" id="{F5ADC550-DBD3-495D-89B3-F63A75B25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2712" y="4290195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" name="Text Box 54">
            <a:extLst>
              <a:ext uri="{FF2B5EF4-FFF2-40B4-BE49-F238E27FC236}">
                <a16:creationId xmlns:a16="http://schemas.microsoft.com/office/drawing/2014/main" id="{16BBE9F5-FCAE-4FD5-A42B-B4320214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3832995"/>
            <a:ext cx="1612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move i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right, so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at end</a:t>
            </a:r>
            <a:endParaRPr lang="th-TH" altLang="en-US" sz="2800"/>
          </a:p>
        </p:txBody>
      </p:sp>
      <p:sp>
        <p:nvSpPr>
          <p:cNvPr id="105" name="Text Box 55">
            <a:extLst>
              <a:ext uri="{FF2B5EF4-FFF2-40B4-BE49-F238E27FC236}">
                <a16:creationId xmlns:a16="http://schemas.microsoft.com/office/drawing/2014/main" id="{AA4836CE-1DEE-40F1-B2DE-414DFC8D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7" y="5576070"/>
            <a:ext cx="1538288" cy="519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No x in P</a:t>
            </a:r>
          </a:p>
        </p:txBody>
      </p:sp>
      <p:sp>
        <p:nvSpPr>
          <p:cNvPr id="106" name="Line 56">
            <a:extLst>
              <a:ext uri="{FF2B5EF4-FFF2-40B4-BE49-F238E27FC236}">
                <a16:creationId xmlns:a16="http://schemas.microsoft.com/office/drawing/2014/main" id="{730B8A5D-3D39-4C91-94CB-32250699E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75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" name="Text Box 57">
            <a:extLst>
              <a:ext uri="{FF2B5EF4-FFF2-40B4-BE49-F238E27FC236}">
                <a16:creationId xmlns:a16="http://schemas.microsoft.com/office/drawing/2014/main" id="{A9AD625E-C92F-426A-97FF-2053675B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712" y="3223395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8" name="Line 58">
            <a:extLst>
              <a:ext uri="{FF2B5EF4-FFF2-40B4-BE49-F238E27FC236}">
                <a16:creationId xmlns:a16="http://schemas.microsoft.com/office/drawing/2014/main" id="{E6BDB5CF-55D6-4318-B6BA-99830C633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0712" y="368059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" name="Text Box 59">
            <a:extLst>
              <a:ext uri="{FF2B5EF4-FFF2-40B4-BE49-F238E27FC236}">
                <a16:creationId xmlns:a16="http://schemas.microsoft.com/office/drawing/2014/main" id="{F0983141-E49A-47C5-BAF4-51770F7A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37" y="5391920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0</a:t>
            </a:r>
            <a:endParaRPr lang="th-TH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C0BDB-CA1F-47D9-A27D-F6B681FC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6D20F76A-CC6E-4C2D-B15E-0644F2B14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Boyer-Moore Example (1)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7AAAA8-AC89-460B-A78D-A5C9D59BE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92" y="1644311"/>
            <a:ext cx="10890012" cy="35693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D5465-22D5-4F6F-A91B-7A563A4F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FDB4C-8A7B-4439-9CC4-8FAFAEA04D04}"/>
              </a:ext>
            </a:extLst>
          </p:cNvPr>
          <p:cNvSpPr txBox="1"/>
          <p:nvPr/>
        </p:nvSpPr>
        <p:spPr>
          <a:xfrm>
            <a:off x="4114800" y="5756298"/>
            <a:ext cx="508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perbandingan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: 11 kali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A2D7CF44-342B-4C40-A63D-9F6D9ABF5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Last Occurrence Function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8B7665AC-039D-4F6B-BB35-CB58A1F60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233991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Boyer-Moore’s algorithm preprocesses the pattern P and the alphabet A to build a last occurrence function L()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L() maps all the letters in A to integers</a:t>
            </a:r>
          </a:p>
          <a:p>
            <a:pPr>
              <a:lnSpc>
                <a:spcPct val="90000"/>
              </a:lnSpc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L(x) is defined as:		// x is a letter in 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the largest index </a:t>
            </a:r>
            <a:r>
              <a:rPr lang="en-US" sz="2800" dirty="0" err="1"/>
              <a:t>i</a:t>
            </a:r>
            <a:r>
              <a:rPr lang="en-US" sz="2800" dirty="0"/>
              <a:t> such that P[</a:t>
            </a:r>
            <a:r>
              <a:rPr lang="en-US" sz="2800" dirty="0" err="1"/>
              <a:t>i</a:t>
            </a:r>
            <a:r>
              <a:rPr lang="en-US" sz="2800" dirty="0"/>
              <a:t>] == x, 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-1 if no such index exists</a:t>
            </a:r>
            <a:endParaRPr lang="th-TH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8E6C24-E33E-453E-8784-C7D37301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DBB2860F-C25D-4CDD-A59A-C1C758E67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L() Example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19E8B7E9-F4F9-4070-B6F8-9C39A150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6887" y="1711463"/>
            <a:ext cx="7772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/>
              <a:t>A = {a, b, c, d}</a:t>
            </a:r>
          </a:p>
          <a:p>
            <a:pPr>
              <a:defRPr/>
            </a:pPr>
            <a:r>
              <a:rPr lang="th-TH" sz="3200" dirty="0"/>
              <a:t>P: "abacab"</a:t>
            </a:r>
          </a:p>
        </p:txBody>
      </p:sp>
      <p:sp>
        <p:nvSpPr>
          <p:cNvPr id="53290" name="Line 46">
            <a:extLst>
              <a:ext uri="{FF2B5EF4-FFF2-40B4-BE49-F238E27FC236}">
                <a16:creationId xmlns:a16="http://schemas.microsoft.com/office/drawing/2014/main" id="{1CECFC52-F88E-4BC4-A5AF-E8D488B2BF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399" y="2347912"/>
            <a:ext cx="443947" cy="928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291" name="Text Box 47">
            <a:extLst>
              <a:ext uri="{FF2B5EF4-FFF2-40B4-BE49-F238E27FC236}">
                <a16:creationId xmlns:a16="http://schemas.microsoft.com/office/drawing/2014/main" id="{8879482C-F416-4F89-85B3-9B3CCB42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103" y="5088996"/>
            <a:ext cx="4469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/>
              <a:t>L() stores indexes into P[]</a:t>
            </a:r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326A4549-00F1-4154-83AE-B03489A49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096" y="1267065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5" name="Line 25">
            <a:extLst>
              <a:ext uri="{FF2B5EF4-FFF2-40B4-BE49-F238E27FC236}">
                <a16:creationId xmlns:a16="http://schemas.microsoft.com/office/drawing/2014/main" id="{BA17F537-AD62-4EF4-9A72-9D1225ADE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2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id="{8FA1FBB7-5C4B-46A0-B673-25D6A0592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4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27">
            <a:extLst>
              <a:ext uri="{FF2B5EF4-FFF2-40B4-BE49-F238E27FC236}">
                <a16:creationId xmlns:a16="http://schemas.microsoft.com/office/drawing/2014/main" id="{9AFA3258-B46A-49F6-9D00-06D7B24A1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96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28">
            <a:extLst>
              <a:ext uri="{FF2B5EF4-FFF2-40B4-BE49-F238E27FC236}">
                <a16:creationId xmlns:a16="http://schemas.microsoft.com/office/drawing/2014/main" id="{1F0F6449-A035-4727-BD8A-338D31D54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68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Line 29">
            <a:extLst>
              <a:ext uri="{FF2B5EF4-FFF2-40B4-BE49-F238E27FC236}">
                <a16:creationId xmlns:a16="http://schemas.microsoft.com/office/drawing/2014/main" id="{6BB8BF05-A45C-48A7-A997-02B1DE80B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40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A83D67B2-5EAA-40DA-B17D-A21E8A99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83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51" name="Text Box 32">
            <a:extLst>
              <a:ext uri="{FF2B5EF4-FFF2-40B4-BE49-F238E27FC236}">
                <a16:creationId xmlns:a16="http://schemas.microsoft.com/office/drawing/2014/main" id="{46AC237A-12E8-457E-9A1B-3322E2C57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459" y="128135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52" name="Text Box 33">
            <a:extLst>
              <a:ext uri="{FF2B5EF4-FFF2-40B4-BE49-F238E27FC236}">
                <a16:creationId xmlns:a16="http://schemas.microsoft.com/office/drawing/2014/main" id="{FA9334D7-AA2D-45F5-ADE5-E9565ECB6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13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53" name="Text Box 34">
            <a:extLst>
              <a:ext uri="{FF2B5EF4-FFF2-40B4-BE49-F238E27FC236}">
                <a16:creationId xmlns:a16="http://schemas.microsoft.com/office/drawing/2014/main" id="{DB0C18C7-35C3-441F-BEF6-8AD9A663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28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54" name="Text Box 35">
            <a:extLst>
              <a:ext uri="{FF2B5EF4-FFF2-40B4-BE49-F238E27FC236}">
                <a16:creationId xmlns:a16="http://schemas.microsoft.com/office/drawing/2014/main" id="{EBD5A6B4-2745-4395-AFAC-3ED856EBE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43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55" name="Text Box 36">
            <a:extLst>
              <a:ext uri="{FF2B5EF4-FFF2-40B4-BE49-F238E27FC236}">
                <a16:creationId xmlns:a16="http://schemas.microsoft.com/office/drawing/2014/main" id="{A357B662-99DA-4C07-AE99-C32A560C6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8059" y="128135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56" name="Text Box 39">
            <a:extLst>
              <a:ext uri="{FF2B5EF4-FFF2-40B4-BE49-F238E27FC236}">
                <a16:creationId xmlns:a16="http://schemas.microsoft.com/office/drawing/2014/main" id="{88532212-16EB-4E31-918C-CFEC5A15B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5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0</a:t>
            </a:r>
            <a:endParaRPr lang="th-TH" altLang="en-US" sz="2800"/>
          </a:p>
        </p:txBody>
      </p:sp>
      <p:sp>
        <p:nvSpPr>
          <p:cNvPr id="57" name="Text Box 40">
            <a:extLst>
              <a:ext uri="{FF2B5EF4-FFF2-40B4-BE49-F238E27FC236}">
                <a16:creationId xmlns:a16="http://schemas.microsoft.com/office/drawing/2014/main" id="{8945C32C-9561-4A25-832D-A7C1BF57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7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1</a:t>
            </a:r>
            <a:endParaRPr lang="th-TH" altLang="en-US" sz="2800"/>
          </a:p>
        </p:txBody>
      </p:sp>
      <p:sp>
        <p:nvSpPr>
          <p:cNvPr id="58" name="Text Box 41">
            <a:extLst>
              <a:ext uri="{FF2B5EF4-FFF2-40B4-BE49-F238E27FC236}">
                <a16:creationId xmlns:a16="http://schemas.microsoft.com/office/drawing/2014/main" id="{972C6522-1BF0-462E-AB36-B98CE623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9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2</a:t>
            </a:r>
            <a:endParaRPr lang="th-TH" altLang="en-US" sz="2800"/>
          </a:p>
        </p:txBody>
      </p:sp>
      <p:sp>
        <p:nvSpPr>
          <p:cNvPr id="59" name="Text Box 42">
            <a:extLst>
              <a:ext uri="{FF2B5EF4-FFF2-40B4-BE49-F238E27FC236}">
                <a16:creationId xmlns:a16="http://schemas.microsoft.com/office/drawing/2014/main" id="{C0891B27-599E-4730-829F-02AE8EE00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1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3</a:t>
            </a:r>
            <a:endParaRPr lang="th-TH" altLang="en-US" sz="2800"/>
          </a:p>
        </p:txBody>
      </p:sp>
      <p:sp>
        <p:nvSpPr>
          <p:cNvPr id="60" name="Text Box 43">
            <a:extLst>
              <a:ext uri="{FF2B5EF4-FFF2-40B4-BE49-F238E27FC236}">
                <a16:creationId xmlns:a16="http://schemas.microsoft.com/office/drawing/2014/main" id="{43A4C67C-FEE1-438E-BCEB-CD7FD57F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3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4</a:t>
            </a:r>
            <a:endParaRPr lang="th-TH" altLang="en-US" sz="2800"/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38034297-C1B9-441D-BAA4-923C31FA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5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5</a:t>
            </a:r>
            <a:endParaRPr lang="th-TH" altLang="en-US" sz="2800"/>
          </a:p>
        </p:txBody>
      </p:sp>
      <p:sp>
        <p:nvSpPr>
          <p:cNvPr id="62" name="Text Box 45">
            <a:extLst>
              <a:ext uri="{FF2B5EF4-FFF2-40B4-BE49-F238E27FC236}">
                <a16:creationId xmlns:a16="http://schemas.microsoft.com/office/drawing/2014/main" id="{85618C58-BFDA-4ABA-937C-5D199258B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596" y="103846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20FA9B2E-4947-47B2-BBF2-691C3DA27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412" y="4066935"/>
            <a:ext cx="1539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-1</a:t>
            </a: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61A1A487-786B-4437-87B0-DEB05FFDF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950" y="4066935"/>
            <a:ext cx="15414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3</a:t>
            </a: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id="{D33E03F5-7642-45EB-ABCE-900F5F03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25" y="4066935"/>
            <a:ext cx="15335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5</a:t>
            </a:r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DA1A0596-3D6B-451F-ADBF-890B4A197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962" y="4066935"/>
            <a:ext cx="15414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4</a:t>
            </a:r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id="{774AA11B-E4B1-4703-BDD2-DC9B55894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087" y="4066935"/>
            <a:ext cx="1539875" cy="6572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000000"/>
                </a:solidFill>
              </a:rPr>
              <a:t>L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b="1" i="1">
                <a:solidFill>
                  <a:srgbClr val="000000"/>
                </a:solidFill>
              </a:rPr>
              <a:t>x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5D8C23C3-8E3F-4A2B-8221-917369448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412" y="3462098"/>
            <a:ext cx="1539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d</a:t>
            </a:r>
          </a:p>
        </p:txBody>
      </p:sp>
      <p:sp>
        <p:nvSpPr>
          <p:cNvPr id="69" name="Rectangle 11">
            <a:extLst>
              <a:ext uri="{FF2B5EF4-FFF2-40B4-BE49-F238E27FC236}">
                <a16:creationId xmlns:a16="http://schemas.microsoft.com/office/drawing/2014/main" id="{394131F1-328C-4C08-B1E8-0F47F789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950" y="3462098"/>
            <a:ext cx="15414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c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80729808-0248-4D63-A7D8-B4229F91A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25" y="3462098"/>
            <a:ext cx="15335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b</a:t>
            </a:r>
          </a:p>
        </p:txBody>
      </p:sp>
      <p:sp>
        <p:nvSpPr>
          <p:cNvPr id="71" name="Rectangle 13">
            <a:extLst>
              <a:ext uri="{FF2B5EF4-FFF2-40B4-BE49-F238E27FC236}">
                <a16:creationId xmlns:a16="http://schemas.microsoft.com/office/drawing/2014/main" id="{58AD8AC4-2BA3-4C4E-A047-B3F2912F1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962" y="3462098"/>
            <a:ext cx="15414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a</a:t>
            </a: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8470EA1F-FA6D-4869-8E6D-C40AF6B71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087" y="3462098"/>
            <a:ext cx="1539875" cy="6048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000000"/>
                </a:solidFill>
              </a:rPr>
              <a:t>x</a:t>
            </a:r>
            <a:endParaRPr lang="en-US" altLang="en-US" b="1" i="1"/>
          </a:p>
        </p:txBody>
      </p:sp>
      <p:sp>
        <p:nvSpPr>
          <p:cNvPr id="73" name="Line 15">
            <a:extLst>
              <a:ext uri="{FF2B5EF4-FFF2-40B4-BE49-F238E27FC236}">
                <a16:creationId xmlns:a16="http://schemas.microsoft.com/office/drawing/2014/main" id="{D9FD434B-05CC-46BE-81B9-4CBBF75D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3462098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6">
            <a:extLst>
              <a:ext uri="{FF2B5EF4-FFF2-40B4-BE49-F238E27FC236}">
                <a16:creationId xmlns:a16="http://schemas.microsoft.com/office/drawing/2014/main" id="{B879D543-7FA0-44B7-989D-FD3CA2FAF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4724160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17">
            <a:extLst>
              <a:ext uri="{FF2B5EF4-FFF2-40B4-BE49-F238E27FC236}">
                <a16:creationId xmlns:a16="http://schemas.microsoft.com/office/drawing/2014/main" id="{42D86E00-2376-44A6-BCDA-CE040F628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3462098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18">
            <a:extLst>
              <a:ext uri="{FF2B5EF4-FFF2-40B4-BE49-F238E27FC236}">
                <a16:creationId xmlns:a16="http://schemas.microsoft.com/office/drawing/2014/main" id="{CB746F12-1FE3-4934-9BCC-0E737F963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425" y="3462098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EE48CC55-924B-41B5-ABBA-619EFB805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7950" y="3462098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20">
            <a:extLst>
              <a:ext uri="{FF2B5EF4-FFF2-40B4-BE49-F238E27FC236}">
                <a16:creationId xmlns:a16="http://schemas.microsoft.com/office/drawing/2014/main" id="{25B18FD1-8CB1-44ED-ACA9-7CE6AC455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412" y="3462098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21">
            <a:extLst>
              <a:ext uri="{FF2B5EF4-FFF2-40B4-BE49-F238E27FC236}">
                <a16:creationId xmlns:a16="http://schemas.microsoft.com/office/drawing/2014/main" id="{59C586DB-0A16-450A-8096-90D98D067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9287" y="3462098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97FAA522-E95E-4238-BF70-845FE2A04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2962" y="3462098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23">
            <a:extLst>
              <a:ext uri="{FF2B5EF4-FFF2-40B4-BE49-F238E27FC236}">
                <a16:creationId xmlns:a16="http://schemas.microsoft.com/office/drawing/2014/main" id="{2F82F2C6-921B-40FA-BC98-79535323D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4066935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5B8D3-3A3D-4197-BB82-4C20A4F1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8DAD-DE25-43AD-AD44-B21E2EDB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757" y="659090"/>
            <a:ext cx="9124121" cy="44529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err="1"/>
              <a:t>Aplikasi</a:t>
            </a:r>
            <a:r>
              <a:rPr lang="en-US" sz="3600" dirty="0"/>
              <a:t>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 err="1">
                <a:solidFill>
                  <a:srgbClr val="FF0000"/>
                </a:solidFill>
              </a:rPr>
              <a:t>Pencarian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Editor Text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A530A4A3-BDE2-4888-B056-8EFE7DEE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18" y="2026961"/>
            <a:ext cx="6412307" cy="431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AE4994-45BF-4EFA-93F5-948BEC4B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BF00ECCE-CF57-4018-9256-2DC3EEDB8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Note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2B79AD84-1256-4A26-B80A-933F76E84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In Boyer-Moore code, L() is calculated when the pattern P is read in.</a:t>
            </a:r>
          </a:p>
          <a:p>
            <a:pPr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Usually L() is stored as an array</a:t>
            </a:r>
          </a:p>
          <a:p>
            <a:pPr lvl="1">
              <a:defRPr/>
            </a:pPr>
            <a:r>
              <a:rPr lang="th-TH" sz="2800" dirty="0"/>
              <a:t>something like the table in the previous slide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99ED4-EEEA-4175-8D26-EC36AA7E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E3F1FC6A-FEBD-471F-B615-9AAB1ED8D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243" y="381000"/>
            <a:ext cx="7778750" cy="1104900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Boyer-Moore Example (2)</a:t>
            </a:r>
          </a:p>
        </p:txBody>
      </p:sp>
      <p:grpSp>
        <p:nvGrpSpPr>
          <p:cNvPr id="55301" name="Group 1029">
            <a:extLst>
              <a:ext uri="{FF2B5EF4-FFF2-40B4-BE49-F238E27FC236}">
                <a16:creationId xmlns:a16="http://schemas.microsoft.com/office/drawing/2014/main" id="{A0912AAC-D64E-4BD4-A090-912D81CC4DB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5867400"/>
            <a:ext cx="4648200" cy="762000"/>
            <a:chOff x="2352" y="2016"/>
            <a:chExt cx="2928" cy="480"/>
          </a:xfrm>
        </p:grpSpPr>
        <p:sp>
          <p:nvSpPr>
            <p:cNvPr id="199686" name="Rectangle 1030">
              <a:extLst>
                <a:ext uri="{FF2B5EF4-FFF2-40B4-BE49-F238E27FC236}">
                  <a16:creationId xmlns:a16="http://schemas.microsoft.com/office/drawing/2014/main" id="{4E932491-E973-4325-BFD2-AE2B78CE8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99687" name="Rectangle 1031">
              <a:extLst>
                <a:ext uri="{FF2B5EF4-FFF2-40B4-BE49-F238E27FC236}">
                  <a16:creationId xmlns:a16="http://schemas.microsoft.com/office/drawing/2014/main" id="{5FBB5D99-59F4-4F05-BFF9-040ACEE61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9688" name="Rectangle 1032">
              <a:extLst>
                <a:ext uri="{FF2B5EF4-FFF2-40B4-BE49-F238E27FC236}">
                  <a16:creationId xmlns:a16="http://schemas.microsoft.com/office/drawing/2014/main" id="{EC31F5B2-428B-466F-BA94-5EFE6F43C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2246"/>
              <a:ext cx="58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9689" name="Rectangle 1033">
              <a:extLst>
                <a:ext uri="{FF2B5EF4-FFF2-40B4-BE49-F238E27FC236}">
                  <a16:creationId xmlns:a16="http://schemas.microsoft.com/office/drawing/2014/main" id="{4EC62D62-1C9A-4AC4-96CF-827119D55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9690" name="Rectangle 1034">
              <a:extLst>
                <a:ext uri="{FF2B5EF4-FFF2-40B4-BE49-F238E27FC236}">
                  <a16:creationId xmlns:a16="http://schemas.microsoft.com/office/drawing/2014/main" id="{F7C3A7E7-7AF7-4CA7-B56A-15562EB85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99691" name="Rectangle 1035">
              <a:extLst>
                <a:ext uri="{FF2B5EF4-FFF2-40B4-BE49-F238E27FC236}">
                  <a16:creationId xmlns:a16="http://schemas.microsoft.com/office/drawing/2014/main" id="{83E72436-1AC0-43B8-B0C0-252C01E58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99692" name="Rectangle 1036">
              <a:extLst>
                <a:ext uri="{FF2B5EF4-FFF2-40B4-BE49-F238E27FC236}">
                  <a16:creationId xmlns:a16="http://schemas.microsoft.com/office/drawing/2014/main" id="{9568EE76-483E-421D-9250-E940874B9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693" name="Rectangle 1037">
              <a:extLst>
                <a:ext uri="{FF2B5EF4-FFF2-40B4-BE49-F238E27FC236}">
                  <a16:creationId xmlns:a16="http://schemas.microsoft.com/office/drawing/2014/main" id="{728975F9-8898-4D72-9CC8-F1F1F943B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2016"/>
              <a:ext cx="584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99694" name="Rectangle 1038">
              <a:extLst>
                <a:ext uri="{FF2B5EF4-FFF2-40B4-BE49-F238E27FC236}">
                  <a16:creationId xmlns:a16="http://schemas.microsoft.com/office/drawing/2014/main" id="{8804A38D-5E8A-40EA-8666-BF816A97E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99695" name="Rectangle 1039">
              <a:extLst>
                <a:ext uri="{FF2B5EF4-FFF2-40B4-BE49-F238E27FC236}">
                  <a16:creationId xmlns:a16="http://schemas.microsoft.com/office/drawing/2014/main" id="{637B538E-D7C0-4EA7-853E-000106AE1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5314" name="Line 1040">
              <a:extLst>
                <a:ext uri="{FF2B5EF4-FFF2-40B4-BE49-F238E27FC236}">
                  <a16:creationId xmlns:a16="http://schemas.microsoft.com/office/drawing/2014/main" id="{79F3C706-B2B2-4E4F-A8DA-15FED2296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01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5" name="Line 1041">
              <a:extLst>
                <a:ext uri="{FF2B5EF4-FFF2-40B4-BE49-F238E27FC236}">
                  <a16:creationId xmlns:a16="http://schemas.microsoft.com/office/drawing/2014/main" id="{8260947F-E945-4863-A8A8-1E88EC7CD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49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6" name="Line 1042">
              <a:extLst>
                <a:ext uri="{FF2B5EF4-FFF2-40B4-BE49-F238E27FC236}">
                  <a16:creationId xmlns:a16="http://schemas.microsoft.com/office/drawing/2014/main" id="{A6A8D744-A703-4752-B4BE-3ACF9CEE4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7" name="Line 1043">
              <a:extLst>
                <a:ext uri="{FF2B5EF4-FFF2-40B4-BE49-F238E27FC236}">
                  <a16:creationId xmlns:a16="http://schemas.microsoft.com/office/drawing/2014/main" id="{96292554-9657-47F1-89E3-32A9A212A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8" name="Line 1044">
              <a:extLst>
                <a:ext uri="{FF2B5EF4-FFF2-40B4-BE49-F238E27FC236}">
                  <a16:creationId xmlns:a16="http://schemas.microsoft.com/office/drawing/2014/main" id="{A7985676-8D2B-4EC5-B26A-E367522A1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9" name="Line 1045">
              <a:extLst>
                <a:ext uri="{FF2B5EF4-FFF2-40B4-BE49-F238E27FC236}">
                  <a16:creationId xmlns:a16="http://schemas.microsoft.com/office/drawing/2014/main" id="{3A0B48BF-59AF-4AE8-82BE-234D8E712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0" name="Line 1046">
              <a:extLst>
                <a:ext uri="{FF2B5EF4-FFF2-40B4-BE49-F238E27FC236}">
                  <a16:creationId xmlns:a16="http://schemas.microsoft.com/office/drawing/2014/main" id="{E1DBB2CF-8058-4964-A919-3176526A0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1" name="Line 1047">
              <a:extLst>
                <a:ext uri="{FF2B5EF4-FFF2-40B4-BE49-F238E27FC236}">
                  <a16:creationId xmlns:a16="http://schemas.microsoft.com/office/drawing/2014/main" id="{AD5C6EE8-78F7-4A21-A6F1-93AD1B22E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8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2" name="Line 1048">
              <a:extLst>
                <a:ext uri="{FF2B5EF4-FFF2-40B4-BE49-F238E27FC236}">
                  <a16:creationId xmlns:a16="http://schemas.microsoft.com/office/drawing/2014/main" id="{BC36B3AD-278D-4F11-B5CE-DA5D6C6E9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4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194506-6050-4577-ADB8-CF2EB810C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78" y="1464962"/>
            <a:ext cx="9585326" cy="43706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0B9C2-4396-4B05-8E6C-45449806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51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392D0D-4EB6-472B-8E28-D1C7F9EC8448}"/>
              </a:ext>
            </a:extLst>
          </p:cNvPr>
          <p:cNvSpPr txBox="1"/>
          <p:nvPr/>
        </p:nvSpPr>
        <p:spPr>
          <a:xfrm>
            <a:off x="722243" y="6133087"/>
            <a:ext cx="427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: 13 kali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9E528C28-2B3E-4301-958F-E6EA8C551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Boyer-Moore in Java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0EA6EBF-9608-445A-8883-469CE8FAF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651375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p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ublic static int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bmMatch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(String text,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					    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last[] =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buildLast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(pattern);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n = text.length();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m = pattern.length();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i = m-1;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if (i &gt; n-1)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return -1; // no match if pattern is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       // longer than text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: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44F73FCC-EEDF-4EAE-A7E5-413B381A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3074988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Return index where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pattern starts, or 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C5169-3862-4F1F-AC34-F02D091F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F4C3D256-BFE5-404A-92D4-6CFF20369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773" y="614855"/>
            <a:ext cx="10712668" cy="5817475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  </a:t>
            </a: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int j = m-1;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do {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if (pattern.charAt(j) == text.charAt(i))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if (j == 0)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return i; // match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else { </a:t>
            </a:r>
            <a:r>
              <a:rPr lang="th-TH" altLang="en-US" sz="26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// looking-glass technique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i--;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j--;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}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else { </a:t>
            </a:r>
            <a:r>
              <a:rPr lang="th-TH" altLang="en-US" sz="26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// character jump technique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int lo = last[text.charAt(i)];  //last occ </a:t>
            </a:r>
            <a:b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i = i + m - Math.min(j, 1+lo);</a:t>
            </a:r>
            <a:b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j = m - 1;</a:t>
            </a:r>
            <a:b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}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} while (i &lt;= n-1);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return -1; // no match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} // end of bmMatch()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6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321F3-BBC2-4F18-A783-46E82604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11220ADC-E495-432B-A6D3-3DF7876BA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8558" y="748862"/>
            <a:ext cx="10139856" cy="570449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public static int[]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buildLast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/* Return array storing index of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last</a:t>
            </a:r>
            <a:b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    occurrence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of each ASCII char in pattern. */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last[] = new int[128]; // ASCII char set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for(int i=0; i &lt; 128; i++)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last[i] = -1; // initialize array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for (int i = 0; i &lt; pattern.length(); i++)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last[pattern.charAt(i)] = i;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return last;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} // end of buildLast()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F303A7-1FEE-43B9-B52C-1FE98151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A25C7EBC-62F6-4AD9-81EA-6286088AB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Usage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68116D3-A64B-4B61-A39A-B42D6FFCC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8255" y="1471447"/>
            <a:ext cx="9845565" cy="5386553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public static void main(String args[])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{ if (args.length != 2)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System.out.println("Usage: java BmSearch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                 &lt;text&gt; &lt;pattern&gt;");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System.exit(0);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System.out.println("Text: " + args[0]);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System.out.println("Pattern: " + args[1]);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posn =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bmMatch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(args[0], args[1]);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if (posn == -1)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System.out.println("Pattern not found");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else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System.out.println("Pattern starts at posn "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                              + posn);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  }</a:t>
            </a:r>
            <a:b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0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6FF0D-E893-4DC0-A515-0B42757F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E4F20EC7-27B3-427E-A1D8-379AC3022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A2B99794-3FFF-492F-BAC4-271CDC8E4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2207" y="1531883"/>
            <a:ext cx="10247586" cy="49609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Boyer-Moore worst case running time is O(nm + A)</a:t>
            </a:r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But, Boyer-Moore is fast when the alphabet (A) is large,</a:t>
            </a:r>
          </a:p>
          <a:p>
            <a:pPr marL="0" indent="0">
              <a:buNone/>
              <a:defRPr/>
            </a:pPr>
            <a:r>
              <a:rPr lang="en-US" sz="3200" dirty="0"/>
              <a:t>   slow when the alphabet is small.</a:t>
            </a:r>
          </a:p>
          <a:p>
            <a:pPr lvl="1">
              <a:defRPr/>
            </a:pPr>
            <a:r>
              <a:rPr lang="en-US" sz="2800" dirty="0"/>
              <a:t>e.g. good for English text, poor for binary</a:t>
            </a:r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Boyer-Moore is </a:t>
            </a:r>
            <a:r>
              <a:rPr lang="en-US" sz="3200" i="1" dirty="0">
                <a:solidFill>
                  <a:schemeClr val="accent1"/>
                </a:solidFill>
              </a:rPr>
              <a:t>significantly faster than brute force</a:t>
            </a:r>
            <a:r>
              <a:rPr lang="en-US" sz="3200" dirty="0"/>
              <a:t> for searching English text.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B51E3F-714C-4DA2-A6C9-508D1E41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2C32DB92-19D5-4062-9205-70C75B1CF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Worst Case Example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EC24E223-D409-4A7A-B368-E9421EA39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8563" y="1690688"/>
            <a:ext cx="3962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/>
              <a:t>T: "aaaaa…a"</a:t>
            </a:r>
          </a:p>
          <a:p>
            <a:pPr>
              <a:defRPr/>
            </a:pPr>
            <a:r>
              <a:rPr lang="th-TH" sz="3200"/>
              <a:t>P: "baaaaa"</a:t>
            </a:r>
            <a:endParaRPr lang="th-TH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58E0A0-4DA6-4506-8B7B-3B36816C8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70" y="1583220"/>
            <a:ext cx="5354360" cy="50671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695FC-6EEF-4041-8B4A-0244C71D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B1199-D2B9-4EFE-ACAA-BD183A7979A5}"/>
              </a:ext>
            </a:extLst>
          </p:cNvPr>
          <p:cNvSpPr txBox="1"/>
          <p:nvPr/>
        </p:nvSpPr>
        <p:spPr>
          <a:xfrm>
            <a:off x="711200" y="5756298"/>
            <a:ext cx="414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: 24 kali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E6918814-ED07-4290-81B2-32BB9B408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5. </a:t>
            </a:r>
            <a:r>
              <a:rPr lang="th-TH" b="1" i="1" dirty="0">
                <a:solidFill>
                  <a:srgbClr val="FF0000"/>
                </a:solidFill>
              </a:rPr>
              <a:t>More Information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290AC2B1-48CA-4E2F-808D-A36FF509E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9383" y="1627739"/>
            <a:ext cx="10515600" cy="47415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i="1" dirty="0">
                <a:solidFill>
                  <a:schemeClr val="accent1"/>
                </a:solidFill>
              </a:rPr>
              <a:t>Algorithms in C++</a:t>
            </a:r>
            <a:br>
              <a:rPr lang="th-TH" sz="3200" i="1" dirty="0">
                <a:solidFill>
                  <a:schemeClr val="accent1"/>
                </a:solidFill>
              </a:rPr>
            </a:br>
            <a:r>
              <a:rPr lang="th-TH" sz="3200" dirty="0"/>
              <a:t>Robert Sedgewick</a:t>
            </a:r>
            <a:br>
              <a:rPr lang="th-TH" sz="3200" dirty="0"/>
            </a:br>
            <a:r>
              <a:rPr lang="th-TH" sz="3200" dirty="0"/>
              <a:t>Addison-Wesley, 1992</a:t>
            </a:r>
          </a:p>
          <a:p>
            <a:pPr lvl="1">
              <a:defRPr/>
            </a:pPr>
            <a:r>
              <a:rPr lang="th-TH" sz="2800" dirty="0"/>
              <a:t>chapter 19, String Searching</a:t>
            </a:r>
          </a:p>
          <a:p>
            <a:pPr lvl="1">
              <a:defRPr/>
            </a:pPr>
            <a:endParaRPr lang="th-TH" sz="3200" dirty="0"/>
          </a:p>
          <a:p>
            <a:pPr>
              <a:defRPr/>
            </a:pPr>
            <a:r>
              <a:rPr lang="th-TH" sz="3200" dirty="0"/>
              <a:t>Online Animated Algorithms:</a:t>
            </a:r>
          </a:p>
          <a:p>
            <a:pPr lvl="1">
              <a:defRPr/>
            </a:pPr>
            <a:r>
              <a:rPr lang="en-US" dirty="0">
                <a:latin typeface="Courier New" pitchFamily="49" charset="0"/>
              </a:rPr>
              <a:t>http</a:t>
            </a:r>
            <a:r>
              <a:rPr lang="th-TH" dirty="0">
                <a:latin typeface="Courier New" pitchFamily="49" charset="0"/>
              </a:rPr>
              <a:t>://</a:t>
            </a:r>
            <a:r>
              <a:rPr lang="en-US" dirty="0">
                <a:latin typeface="Courier New" pitchFamily="49" charset="0"/>
              </a:rPr>
              <a:t>www</a:t>
            </a:r>
            <a:r>
              <a:rPr lang="th-TH" dirty="0">
                <a:latin typeface="Courier New" pitchFamily="49" charset="0"/>
              </a:rPr>
              <a:t>.</a:t>
            </a:r>
            <a:r>
              <a:rPr lang="en-US" dirty="0" err="1">
                <a:latin typeface="Courier New" pitchFamily="49" charset="0"/>
              </a:rPr>
              <a:t>ics</a:t>
            </a:r>
            <a:r>
              <a:rPr lang="th-TH" dirty="0">
                <a:latin typeface="Courier New" pitchFamily="49" charset="0"/>
              </a:rPr>
              <a:t>.</a:t>
            </a:r>
            <a:r>
              <a:rPr lang="en-US" dirty="0" err="1">
                <a:latin typeface="Courier New" pitchFamily="49" charset="0"/>
              </a:rPr>
              <a:t>uci</a:t>
            </a:r>
            <a:r>
              <a:rPr lang="th-TH" dirty="0">
                <a:latin typeface="Courier New" pitchFamily="49" charset="0"/>
              </a:rPr>
              <a:t>.</a:t>
            </a:r>
            <a:r>
              <a:rPr lang="en-US" dirty="0" err="1">
                <a:latin typeface="Courier New" pitchFamily="49" charset="0"/>
              </a:rPr>
              <a:t>edu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~</a:t>
            </a:r>
            <a:r>
              <a:rPr lang="en-US" dirty="0" err="1">
                <a:latin typeface="Courier New" pitchFamily="49" charset="0"/>
              </a:rPr>
              <a:t>goodrich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dsa</a:t>
            </a:r>
            <a:r>
              <a:rPr lang="th-TH" dirty="0">
                <a:latin typeface="Courier New" pitchFamily="49" charset="0"/>
              </a:rPr>
              <a:t>/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              11strings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demos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pattern</a:t>
            </a:r>
            <a:r>
              <a:rPr lang="th-TH" dirty="0">
                <a:latin typeface="Courier New" pitchFamily="49" charset="0"/>
              </a:rPr>
              <a:t>/</a:t>
            </a:r>
          </a:p>
          <a:p>
            <a:pPr lvl="1">
              <a:defRPr/>
            </a:pPr>
            <a:r>
              <a:rPr lang="th-TH" dirty="0">
                <a:latin typeface="Courier New" pitchFamily="49" charset="0"/>
              </a:rPr>
              <a:t>http://www-sr.informatik.uni-tuebingen.de/</a:t>
            </a:r>
            <a:br>
              <a:rPr lang="th-TH" dirty="0">
                <a:latin typeface="Courier New" pitchFamily="49" charset="0"/>
              </a:rPr>
            </a:br>
            <a:r>
              <a:rPr lang="th-TH" dirty="0">
                <a:latin typeface="Courier New" pitchFamily="49" charset="0"/>
              </a:rPr>
              <a:t>				~buehler/BM/BM1.html</a:t>
            </a:r>
          </a:p>
          <a:p>
            <a:pPr lvl="1">
              <a:defRPr/>
            </a:pPr>
            <a:r>
              <a:rPr lang="th-TH" dirty="0">
                <a:latin typeface="Courier New" pitchFamily="49" charset="0"/>
              </a:rPr>
              <a:t>http://www-igm.univ-mlv.fr/~lecroq/string/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795ACFAB-CC41-4C39-AEB5-8A208F0C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6" y="1447800"/>
            <a:ext cx="2828925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This book is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in the CoE library.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E4419-78A0-43EB-B309-5F89E710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284D-FC5A-7861-83DF-9613D6376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Latihan </a:t>
            </a:r>
            <a:r>
              <a:rPr lang="en-US" dirty="0" err="1"/>
              <a:t>soal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Pencocokan</a:t>
            </a:r>
            <a:r>
              <a:rPr lang="en-US" dirty="0"/>
              <a:t> String</a:t>
            </a:r>
          </a:p>
        </p:txBody>
      </p:sp>
    </p:spTree>
    <p:extLst>
      <p:ext uri="{BB962C8B-B14F-4D97-AF65-F5344CB8AC3E}">
        <p14:creationId xmlns:p14="http://schemas.microsoft.com/office/powerpoint/2010/main" val="115116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ACF49-F802-46F5-95BA-AB5084A18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287" y="738603"/>
            <a:ext cx="7772400" cy="4452937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i="1" dirty="0">
                <a:solidFill>
                  <a:srgbClr val="FF0000"/>
                </a:solidFill>
              </a:rPr>
              <a:t>Web search engine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Misal</a:t>
            </a:r>
            <a:r>
              <a:rPr lang="en-US" dirty="0">
                <a:solidFill>
                  <a:srgbClr val="FF0000"/>
                </a:solidFill>
              </a:rPr>
              <a:t>: Google)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02AFB6BB-1150-4761-A19B-86532D7E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26" y="1487554"/>
            <a:ext cx="7772400" cy="50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1B3BD-9F28-4023-B63B-6F3F81EA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03B0-602F-E814-13BF-2EA315E5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UAS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8E63-B5B0-B7F9-8CDB-EECD6932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(a)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Berikan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contoh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sebuah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i="1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pattern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sepanjang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karakter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dan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teks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sepanjang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&gt; 10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karakter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sedemikian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sehingga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algoritma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pencocokan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string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KMP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sama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jumlah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perbandingan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karakternya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algoritma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i="1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brute force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pada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kasus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terburuk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Perlihatkan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proses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pencocokannya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dan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jumlah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perbandingan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karakter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pada masing-masing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algoritma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4488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(b)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Diberikan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teks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sebagai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berikut:WELCOMETOMYCOALLISION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Carilah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pattern COAL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algoritma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Boyer-Moore.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Dalam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menjawab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soal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ini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perlihatkan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proses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pencocokan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stringnya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hitung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i="1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last </a:t>
            </a:r>
            <a:r>
              <a:rPr lang="en-ID" sz="2400" i="1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occurance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dan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hitung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jumlah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perbandingan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karakter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yang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terjadi</a:t>
            </a:r>
            <a:endParaRPr lang="en-US" sz="2400" kern="1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418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B82-8E69-08A0-EF20-114F7B87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335144"/>
            <a:ext cx="10515600" cy="384383"/>
          </a:xfrm>
        </p:spPr>
        <p:txBody>
          <a:bodyPr>
            <a:noAutofit/>
          </a:bodyPr>
          <a:lstStyle/>
          <a:p>
            <a:r>
              <a:rPr lang="en-US" sz="2800" dirty="0" err="1"/>
              <a:t>Jawaban</a:t>
            </a:r>
            <a:r>
              <a:rPr lang="en-US" sz="28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599E5-866D-7355-DBC2-E896EC74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" y="839448"/>
            <a:ext cx="6345055" cy="6018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6150BB-740C-4D50-D53D-CB501295F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237" y="2045137"/>
            <a:ext cx="4425534" cy="46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88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84F7E-DB8E-0E50-D831-183C4A05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04" y="950743"/>
            <a:ext cx="10048992" cy="49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8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0768-2F47-FE5B-B93F-378448AD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UAS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1913-57B0-9C16-6060-B075C7EFF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 = 10010001 dan T = 100100100100010111.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Gambarkan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perlihatkan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pencocokan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string P pada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masing-masing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Brute Force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KMP, dan Boyer- Moore.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Gunakan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angka-angka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2, 3, …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memperlihatkan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perbandingan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kuliah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perbandingan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karakter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997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4BCE-8C7C-4A36-AA85-217AE40C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92B89-FCB7-4966-AE96-D64506078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8FE1C-70AF-4BFB-8600-B22CCB5E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4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22347-496C-48AB-AA1F-4C1E0734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7" y="624924"/>
            <a:ext cx="7772400" cy="4238625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Analisis</a:t>
            </a:r>
            <a:r>
              <a:rPr lang="en-US" dirty="0">
                <a:solidFill>
                  <a:srgbClr val="FF0000"/>
                </a:solidFill>
              </a:rPr>
              <a:t> Citra</a:t>
            </a:r>
          </a:p>
        </p:txBody>
      </p:sp>
      <p:pic>
        <p:nvPicPr>
          <p:cNvPr id="10243" name="Picture 2" descr="Extraction of the point pattern on the finger prints (PNG)">
            <a:extLst>
              <a:ext uri="{FF2B5EF4-FFF2-40B4-BE49-F238E27FC236}">
                <a16:creationId xmlns:a16="http://schemas.microsoft.com/office/drawing/2014/main" id="{43C5B0B2-2B48-44A2-BBE9-EFEAFA9F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91" y="1429784"/>
            <a:ext cx="9387922" cy="469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26A1F-71ED-441B-BF2E-9EE5DC7F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84645-8183-4948-B7D1-848DDB95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94" y="611187"/>
            <a:ext cx="7772400" cy="4524375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i="1" dirty="0">
                <a:solidFill>
                  <a:srgbClr val="FF0000"/>
                </a:solidFill>
              </a:rPr>
              <a:t>.  </a:t>
            </a:r>
            <a:r>
              <a:rPr lang="en-US" i="1" dirty="0" err="1">
                <a:solidFill>
                  <a:srgbClr val="FF0000"/>
                </a:solidFill>
              </a:rPr>
              <a:t>Bionformatics</a:t>
            </a:r>
            <a:endParaRPr lang="en-US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en-US" sz="2400" dirty="0" err="1"/>
              <a:t>Pencocokan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 Amino pada</a:t>
            </a:r>
          </a:p>
          <a:p>
            <a:pPr marL="0" indent="0">
              <a:buNone/>
              <a:defRPr/>
            </a:pPr>
            <a:r>
              <a:rPr lang="en-US" sz="2400" dirty="0"/>
              <a:t>     </a:t>
            </a:r>
            <a:r>
              <a:rPr lang="en-US" sz="2400" dirty="0" err="1"/>
              <a:t>rantai</a:t>
            </a:r>
            <a:r>
              <a:rPr lang="en-US" sz="2400" dirty="0"/>
              <a:t> DNA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701AC41C-9331-4D85-B4FE-CFE4A022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64" y="80582"/>
            <a:ext cx="3119645" cy="632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>
            <a:extLst>
              <a:ext uri="{FF2B5EF4-FFF2-40B4-BE49-F238E27FC236}">
                <a16:creationId xmlns:a16="http://schemas.microsoft.com/office/drawing/2014/main" id="{5FD391D5-CEF8-4CCF-BED4-2B76A9AF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707" y="6410529"/>
            <a:ext cx="4035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/>
              <a:t>Sumber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Septu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Jamasoka</a:t>
            </a:r>
            <a:r>
              <a:rPr lang="en-US" altLang="en-US" sz="1400" dirty="0"/>
              <a:t>, IF2009</a:t>
            </a: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AF1AB749-5FD0-4061-970F-44B4184F2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80" y="2105234"/>
            <a:ext cx="4481021" cy="43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C8EFB-BF7D-40C4-BCAD-6F6F23C9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B3CAB169-6779-44D9-B3C2-9317466C8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i="1" dirty="0">
                <a:solidFill>
                  <a:srgbClr val="FF0000"/>
                </a:solidFill>
              </a:rPr>
              <a:t>String Concepts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AED419B5-B389-4F77-BB62-3876F7C65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356" y="1564888"/>
            <a:ext cx="8733264" cy="48024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th-TH" sz="3200" dirty="0"/>
              <a:t>Assume S is a string of size </a:t>
            </a:r>
            <a:r>
              <a:rPr lang="th-TH" sz="3200" i="1" dirty="0"/>
              <a:t>m</a:t>
            </a:r>
            <a:r>
              <a:rPr lang="th-TH" sz="3200" dirty="0"/>
              <a:t>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200" dirty="0">
                <a:effectLst/>
              </a:rPr>
              <a:t>		S = </a:t>
            </a:r>
            <a:r>
              <a:rPr lang="en-US" sz="3200" i="1" dirty="0"/>
              <a:t>x</a:t>
            </a:r>
            <a:r>
              <a:rPr lang="en-US" sz="3200" baseline="-25000" dirty="0"/>
              <a:t>0</a:t>
            </a:r>
            <a:r>
              <a:rPr lang="en-US" sz="3200" i="1" dirty="0"/>
              <a:t>x</a:t>
            </a:r>
            <a:r>
              <a:rPr lang="en-US" sz="3200" baseline="-25000" dirty="0"/>
              <a:t>1 </a:t>
            </a:r>
            <a:r>
              <a:rPr lang="en-US" sz="3200" dirty="0"/>
              <a:t>… 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m</a:t>
            </a:r>
            <a:r>
              <a:rPr lang="en-US" sz="3200" i="1" baseline="-25000" dirty="0"/>
              <a:t> – </a:t>
            </a:r>
            <a:r>
              <a:rPr lang="en-US" sz="3200" baseline="-25000" dirty="0">
                <a:effectLst/>
              </a:rPr>
              <a:t>1 </a:t>
            </a:r>
            <a:r>
              <a:rPr lang="en-US" sz="3200" i="1" dirty="0"/>
              <a:t>  </a:t>
            </a:r>
            <a:endParaRPr lang="th-TH" sz="3200" dirty="0">
              <a:effectLst/>
            </a:endParaRPr>
          </a:p>
          <a:p>
            <a:pPr>
              <a:lnSpc>
                <a:spcPct val="90000"/>
              </a:lnSpc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A </a:t>
            </a:r>
            <a:r>
              <a:rPr lang="en-US" sz="3200" i="1" dirty="0">
                <a:solidFill>
                  <a:schemeClr val="accent1"/>
                </a:solidFill>
              </a:rPr>
              <a:t>prefix</a:t>
            </a:r>
            <a:r>
              <a:rPr lang="en-US" sz="3200" dirty="0"/>
              <a:t> of S is a substring S[0 .. </a:t>
            </a:r>
            <a:r>
              <a:rPr lang="en-US" sz="3200" i="1" dirty="0"/>
              <a:t>k</a:t>
            </a:r>
            <a:r>
              <a:rPr lang="en-US" sz="3200" dirty="0"/>
              <a:t>]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A </a:t>
            </a:r>
            <a:r>
              <a:rPr lang="en-US" sz="3200" i="1" dirty="0">
                <a:solidFill>
                  <a:schemeClr val="accent1"/>
                </a:solidFill>
              </a:rPr>
              <a:t>suffix</a:t>
            </a:r>
            <a:r>
              <a:rPr lang="en-US" sz="3200" dirty="0"/>
              <a:t> of S is a substring S[</a:t>
            </a:r>
            <a:r>
              <a:rPr lang="en-US" sz="3200" i="1" dirty="0"/>
              <a:t>k</a:t>
            </a:r>
            <a:r>
              <a:rPr lang="en-US" sz="3200" dirty="0"/>
              <a:t> .. </a:t>
            </a:r>
            <a:r>
              <a:rPr lang="en-US" sz="3200" i="1" dirty="0"/>
              <a:t>m</a:t>
            </a:r>
            <a:r>
              <a:rPr lang="en-US" sz="3200" dirty="0"/>
              <a:t> – 1]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i="1" dirty="0"/>
              <a:t>k</a:t>
            </a:r>
            <a:r>
              <a:rPr lang="en-US" sz="3200" dirty="0"/>
              <a:t> is any index between 0 and </a:t>
            </a:r>
            <a:r>
              <a:rPr lang="en-US" sz="3200" i="1" dirty="0"/>
              <a:t>m</a:t>
            </a:r>
            <a:r>
              <a:rPr lang="en-US" sz="3200" dirty="0"/>
              <a:t> – 1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51E4A1-4EB8-4C68-9F4D-89599AAD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3860</Words>
  <Application>Microsoft Office PowerPoint</Application>
  <PresentationFormat>Widescreen</PresentationFormat>
  <Paragraphs>624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Arial</vt:lpstr>
      <vt:lpstr>Calibri</vt:lpstr>
      <vt:lpstr>Calibri Light</vt:lpstr>
      <vt:lpstr>Courier New</vt:lpstr>
      <vt:lpstr>Monotype Sorts</vt:lpstr>
      <vt:lpstr>Symbol</vt:lpstr>
      <vt:lpstr>Tahoma</vt:lpstr>
      <vt:lpstr>Times New Roman</vt:lpstr>
      <vt:lpstr>Wingdings</vt:lpstr>
      <vt:lpstr>Office Theme</vt:lpstr>
      <vt:lpstr>Photo Editor Photo</vt:lpstr>
      <vt:lpstr>Pencocokan String (String/Pattern Matching)</vt:lpstr>
      <vt:lpstr>PowerPoint Presentation</vt:lpstr>
      <vt:lpstr>Overview</vt:lpstr>
      <vt:lpstr>What is Pattern Matching?</vt:lpstr>
      <vt:lpstr>PowerPoint Presentation</vt:lpstr>
      <vt:lpstr>PowerPoint Presentation</vt:lpstr>
      <vt:lpstr>PowerPoint Presentation</vt:lpstr>
      <vt:lpstr>PowerPoint Presentation</vt:lpstr>
      <vt:lpstr>String Concepts</vt:lpstr>
      <vt:lpstr>Examples</vt:lpstr>
      <vt:lpstr>2.  The Brute Force Algorithm</vt:lpstr>
      <vt:lpstr>PowerPoint Presentation</vt:lpstr>
      <vt:lpstr>Brute Force in Java</vt:lpstr>
      <vt:lpstr>Usage</vt:lpstr>
      <vt:lpstr>Analysis</vt:lpstr>
      <vt:lpstr>PowerPoint Presentation</vt:lpstr>
      <vt:lpstr>PowerPoint Presentation</vt:lpstr>
      <vt:lpstr>PowerPoint Presentation</vt:lpstr>
      <vt:lpstr>2.  The KMP Algorithm</vt:lpstr>
      <vt:lpstr>PowerPoint Presentation</vt:lpstr>
      <vt:lpstr>PowerPoint Presentation</vt:lpstr>
      <vt:lpstr>Example</vt:lpstr>
      <vt:lpstr>Why</vt:lpstr>
      <vt:lpstr>PowerPoint Presentation</vt:lpstr>
      <vt:lpstr>Fungsi Pinggiran KMP (KMP Border Function)</vt:lpstr>
      <vt:lpstr>Border Function Example</vt:lpstr>
      <vt:lpstr>Why is b(4) == 2?</vt:lpstr>
      <vt:lpstr>PowerPoint Presentation</vt:lpstr>
      <vt:lpstr>Using the Border Function</vt:lpstr>
      <vt:lpstr>KMP in Java</vt:lpstr>
      <vt:lpstr>PowerPoint Presentation</vt:lpstr>
      <vt:lpstr>PowerPoint Presentation</vt:lpstr>
      <vt:lpstr>PowerPoint Presentation</vt:lpstr>
      <vt:lpstr>Usage</vt:lpstr>
      <vt:lpstr>Example</vt:lpstr>
      <vt:lpstr>Why is b(4) == 1?</vt:lpstr>
      <vt:lpstr>Kompleksitas Waktu KMP</vt:lpstr>
      <vt:lpstr>KMP Advantages</vt:lpstr>
      <vt:lpstr>KMP Disadvantages</vt:lpstr>
      <vt:lpstr>KMP Extensions</vt:lpstr>
      <vt:lpstr>PowerPoint Presentation</vt:lpstr>
      <vt:lpstr>3. The Boyer-Moore Algorithm</vt:lpstr>
      <vt:lpstr>PowerPoint Presentation</vt:lpstr>
      <vt:lpstr>Case 1</vt:lpstr>
      <vt:lpstr>Case 2</vt:lpstr>
      <vt:lpstr>Case 3</vt:lpstr>
      <vt:lpstr>Boyer-Moore Example (1)</vt:lpstr>
      <vt:lpstr>Last Occurrence Function</vt:lpstr>
      <vt:lpstr>L() Example</vt:lpstr>
      <vt:lpstr>Note</vt:lpstr>
      <vt:lpstr>Boyer-Moore Example (2)</vt:lpstr>
      <vt:lpstr>Boyer-Moore in Java</vt:lpstr>
      <vt:lpstr>PowerPoint Presentation</vt:lpstr>
      <vt:lpstr>PowerPoint Presentation</vt:lpstr>
      <vt:lpstr>Usage</vt:lpstr>
      <vt:lpstr>Analysis</vt:lpstr>
      <vt:lpstr>Worst Case Example</vt:lpstr>
      <vt:lpstr>5. More Information</vt:lpstr>
      <vt:lpstr>Latihan soal  Pencocokan String</vt:lpstr>
      <vt:lpstr>UAS 2023</vt:lpstr>
      <vt:lpstr>Jawaban:</vt:lpstr>
      <vt:lpstr>PowerPoint Presentation</vt:lpstr>
      <vt:lpstr>UAS 2019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22</cp:revision>
  <dcterms:created xsi:type="dcterms:W3CDTF">2020-04-02T06:19:28Z</dcterms:created>
  <dcterms:modified xsi:type="dcterms:W3CDTF">2026-05-01T12:55:30Z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2023-04-06T02:40:31Z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6c8b5101-d914-4973-99c9-dc3bdb764708</vt:lpwstr>
  </property>
  <property fmtid="{D5CDD505-2E9C-101B-9397-08002B2CF9AE}" pid="8" name="MSIP_Label_38b525e5-f3da-4501-8f1e-526b6769fc56_ContentBits">
    <vt:lpwstr>0</vt:lpwstr>
  </property>
</Properties>
</file>