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4" r:id="rId2"/>
    <p:sldId id="387" r:id="rId3"/>
    <p:sldId id="381" r:id="rId4"/>
    <p:sldId id="298" r:id="rId5"/>
    <p:sldId id="389" r:id="rId6"/>
    <p:sldId id="390" r:id="rId7"/>
    <p:sldId id="354" r:id="rId8"/>
    <p:sldId id="355" r:id="rId9"/>
    <p:sldId id="356" r:id="rId10"/>
    <p:sldId id="357" r:id="rId11"/>
    <p:sldId id="358" r:id="rId12"/>
    <p:sldId id="359" r:id="rId13"/>
    <p:sldId id="391" r:id="rId14"/>
    <p:sldId id="392" r:id="rId15"/>
    <p:sldId id="393" r:id="rId16"/>
    <p:sldId id="394" r:id="rId17"/>
    <p:sldId id="395" r:id="rId18"/>
    <p:sldId id="401" r:id="rId19"/>
    <p:sldId id="402" r:id="rId20"/>
    <p:sldId id="403" r:id="rId21"/>
    <p:sldId id="396" r:id="rId22"/>
    <p:sldId id="397" r:id="rId23"/>
    <p:sldId id="398" r:id="rId24"/>
    <p:sldId id="399" r:id="rId25"/>
    <p:sldId id="400" r:id="rId26"/>
    <p:sldId id="3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1DB0-C172-489C-A44C-AF910FFC1C9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E86AE-A5E7-4528-AAB5-6F56E2079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8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3DA62-2B63-46D0-8266-C3C49D785091}" type="slidenum">
              <a:rPr lang="en-US" smtClean="0"/>
              <a:pPr>
                <a:spcBef>
                  <a:spcPct val="0"/>
                </a:spcBef>
              </a:pPr>
              <a:t>1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58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4E9383-C6F3-4EAE-A0B4-D92CDE95B26B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3773-B336-4EFC-B441-698669731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28E7E-7C5F-4277-BF66-520DB1C13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82566-8FBB-4982-B4E1-09E8B94A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3C97-D10A-403B-818A-207F901C5393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CBA15-A49E-459B-B48F-FBB8FDBD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31D93-F428-4585-8449-1FA54B7D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1D89-8548-4CA4-9043-9DCF74E8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7A11A-0D73-47DB-927A-24DC28A33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0C456-23D2-40BB-B86D-6472A18D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2EE-4744-463C-BE8A-B5D38587E165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D8D9E-0A02-4024-B73F-6DC516D2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E08D5-760C-4E5C-9AA0-CC760ED3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507C4-E1B9-496B-BD9B-19D734846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4D875-95D8-4AE1-94EE-709F42529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CC9F-92F7-432C-9929-D81DE28E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B2DD-241D-48CE-9A8B-F1BF47DAFCAB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19088-456C-405F-92C1-2015A38B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1114-1AE2-4DBE-A593-08E34A6F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91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3848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49676"/>
            <a:ext cx="5384800" cy="2379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573E-D36E-4EBC-A887-0C51E0688379}" type="datetime1">
              <a:rPr lang="en-US" smtClean="0"/>
              <a:t>4/24/2026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A275-3FC5-4B3F-8C72-EFAE3C7A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49AD-5A9A-4CD3-9E16-77D7326F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894CA-8B49-40C0-A8BD-840EAECCD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465E-238B-4648-AAE9-4D151FC5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7CA-57D6-4C1D-A45E-E883D1EFB7CB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D84D-1A95-408E-835B-7050DBB0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75C0-F508-43BA-87F0-CEFA2670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BADA-B7DB-4AB6-8179-B8741D5D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A349D-2B3A-4FB6-9D7D-F22252E1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8F65-3E28-40D7-8345-021D6144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07B-716E-476B-94C0-6AB4CE5508A2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C925-77EB-4A61-A99A-2577EA31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E1801-6607-4784-8C6A-057129B2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6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C410D-2E97-41F0-84EF-9F46F41E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9787-D53B-4584-81CD-34346BF21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8AD56-2EDF-4D15-B017-E5C40FBB3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8A26-472E-4B03-8CC5-B8A4D9F0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D53E-2845-4009-AC37-496A3CF7EBDC}" type="datetime1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C3B66-F89E-457F-B62C-211BF64B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10761-C6CF-43B7-930F-3DD0EDE9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CFC2-6A5C-4283-A25E-54F99AC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ABEFC-5075-4CA4-A873-F232F9169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D8CD-435B-42B5-A192-F7FC0D56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B2F38-5109-4A5B-931C-7BF7AC62D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7526A-05D6-424B-A5CE-B944024FE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55EA8-FE9A-4280-AA6A-EDAEAD1F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70C2-8298-4172-A42B-222940E6F278}" type="datetime1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FBB6E-4436-4208-BD67-9EDC3790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FC35A-758A-47D4-B379-AD221F63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E108-16A6-42E4-93A5-729986C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B866E-0412-4636-8F9F-99F0D9C8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0E8-09CA-48AF-839B-0C3A2F86FFC6}" type="datetime1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3691B-C774-4D1F-BBC3-C692772E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CCBD1-AD48-4E2D-A504-A10D17AA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8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18DA9-DC5C-484A-8058-0BAC2EF9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9BD1-5423-435B-9BB1-6A72CC37F9C1}" type="datetime1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75489-6161-4F4E-A4DF-6F24B958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E2CAF-DC6F-43EF-B045-6528D5B4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1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CB9-1B60-474B-93F8-BB23E5BB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7C62-2350-4BC4-896E-4C9EF5BA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17F71-EA59-429F-9677-ABAF125B3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E882-BBB0-46E7-9102-7C4B051D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FB57-FD0C-40FA-A209-88CBE34A3C9C}" type="datetime1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6A383-5174-4BD0-A618-F8B727AA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F350E-D8EB-4E44-86C8-C86AA800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47236-731F-4C39-AFF8-6CA14662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3FBF2-F618-44C5-9634-4E3934A1F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ED4DE-47F1-4EF5-8662-F316D91CB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A1001-F2BB-4388-89E0-704E89D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368-BED1-407F-991B-8B8520A4C783}" type="datetime1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BE493-B328-4F24-84CC-1F4629FA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40633-6301-4A04-A043-22BBB5DB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CD3A6-3C94-4AAD-92E0-CF62E84A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27380-3FA5-4D73-B3F1-EC060A91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509-8A90-4A43-88F0-0CCA54C5C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C35B0-DA51-41CC-8227-33D8660B4C4A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8D4E2-C8D0-46C8-BB01-EE7EE2055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IF2211/NUM/RIN/19Mar2020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AC489-175D-46E0-8800-BD1F1F13D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D5F9-772A-43A1-A691-1528C025A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s.uci.edu/~dechter/courses/ics-271/fall-08/lecture-notes/4.InformedHeuristicSearch.ppt" TargetMode="External"/><Relationship Id="rId4" Type="http://schemas.openxmlformats.org/officeDocument/2006/relationships/hyperlink" Target="http://ocw.mit.edu/courses/electrical-engineering-and-computer-scienc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8734"/>
            <a:ext cx="11125199" cy="1984375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6700" b="1" i="1" dirty="0">
                <a:solidFill>
                  <a:srgbClr val="FF0000"/>
                </a:solidFill>
              </a:rPr>
            </a:br>
            <a:br>
              <a:rPr lang="en-US" sz="6700" b="1" i="1" dirty="0">
                <a:solidFill>
                  <a:srgbClr val="FF0000"/>
                </a:solidFill>
              </a:rPr>
            </a:br>
            <a:r>
              <a:rPr lang="en-US" sz="6700" b="1" dirty="0" err="1">
                <a:solidFill>
                  <a:srgbClr val="FF0000"/>
                </a:solidFill>
              </a:rPr>
              <a:t>Penentuan</a:t>
            </a:r>
            <a:r>
              <a:rPr lang="en-US" sz="6700" b="1" dirty="0">
                <a:solidFill>
                  <a:srgbClr val="FF0000"/>
                </a:solidFill>
              </a:rPr>
              <a:t> </a:t>
            </a:r>
            <a:r>
              <a:rPr lang="en-US" sz="6700" b="1" dirty="0" err="1">
                <a:solidFill>
                  <a:srgbClr val="FF0000"/>
                </a:solidFill>
              </a:rPr>
              <a:t>Rute</a:t>
            </a:r>
            <a:r>
              <a:rPr lang="en-US" sz="6700" b="1" dirty="0">
                <a:solidFill>
                  <a:srgbClr val="FF0000"/>
                </a:solidFill>
              </a:rPr>
              <a:t> </a:t>
            </a:r>
            <a:br>
              <a:rPr lang="en-US" sz="6700" b="1" dirty="0">
                <a:solidFill>
                  <a:srgbClr val="FF0000"/>
                </a:solidFill>
              </a:rPr>
            </a:br>
            <a:r>
              <a:rPr lang="en-US" sz="6700" b="1" dirty="0">
                <a:solidFill>
                  <a:srgbClr val="FF0000"/>
                </a:solidFill>
              </a:rPr>
              <a:t>(</a:t>
            </a:r>
            <a:r>
              <a:rPr lang="id-ID" sz="6700" b="1" i="1" dirty="0">
                <a:solidFill>
                  <a:srgbClr val="FF0000"/>
                </a:solidFill>
              </a:rPr>
              <a:t>Route/Path Planning</a:t>
            </a:r>
            <a:r>
              <a:rPr lang="en-US" sz="6700" b="1" dirty="0">
                <a:solidFill>
                  <a:srgbClr val="FF0000"/>
                </a:solidFill>
              </a:rPr>
              <a:t>)</a:t>
            </a:r>
            <a:endParaRPr lang="en-US" sz="4900" b="1" i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68403" y="2989143"/>
            <a:ext cx="7072313" cy="11455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Kuliah</a:t>
            </a:r>
            <a:r>
              <a:rPr lang="en-US" sz="2800" dirty="0"/>
              <a:t> IF2211 Strategi </a:t>
            </a:r>
            <a:r>
              <a:rPr lang="en-US" sz="2800" dirty="0" err="1"/>
              <a:t>Algoritma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Oleh:  Nur </a:t>
            </a:r>
            <a:r>
              <a:rPr lang="en-US" sz="2800" dirty="0" err="1"/>
              <a:t>Ulfa</a:t>
            </a:r>
            <a:r>
              <a:rPr lang="en-US" sz="2800" dirty="0"/>
              <a:t> </a:t>
            </a:r>
            <a:r>
              <a:rPr lang="en-US" sz="2800" dirty="0" err="1"/>
              <a:t>Maulidevi</a:t>
            </a:r>
            <a:r>
              <a:rPr lang="en-US" sz="2800" dirty="0"/>
              <a:t> &amp; Rinaldi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80E5B-DE3D-4797-B369-91A2F83120A5}"/>
              </a:ext>
            </a:extLst>
          </p:cNvPr>
          <p:cNvSpPr txBox="1"/>
          <p:nvPr/>
        </p:nvSpPr>
        <p:spPr>
          <a:xfrm>
            <a:off x="1524000" y="2138498"/>
            <a:ext cx="939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Bagian 2:  </a:t>
            </a:r>
            <a:r>
              <a:rPr lang="en-US" sz="3200" b="1" dirty="0" err="1"/>
              <a:t>Algoritma</a:t>
            </a:r>
            <a:r>
              <a:rPr lang="en-US" sz="3200" b="1" dirty="0"/>
              <a:t> A*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0C868-4C3D-4C48-9575-CCAA3982680C}"/>
              </a:ext>
            </a:extLst>
          </p:cNvPr>
          <p:cNvSpPr txBox="1"/>
          <p:nvPr/>
        </p:nvSpPr>
        <p:spPr>
          <a:xfrm>
            <a:off x="2956560" y="551893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Teknik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>
              <a:defRPr/>
            </a:pPr>
            <a:r>
              <a:rPr lang="en-US" sz="2400" dirty="0" err="1"/>
              <a:t>Sekolah</a:t>
            </a:r>
            <a:r>
              <a:rPr lang="en-US" sz="2400" dirty="0"/>
              <a:t> Teknik </a:t>
            </a:r>
            <a:r>
              <a:rPr lang="en-US" sz="2400" dirty="0" err="1"/>
              <a:t>Elektro</a:t>
            </a:r>
            <a:r>
              <a:rPr lang="en-US" sz="2400" dirty="0"/>
              <a:t> dan </a:t>
            </a:r>
            <a:r>
              <a:rPr lang="en-US" sz="2400" dirty="0" err="1"/>
              <a:t>Informatika</a:t>
            </a:r>
            <a:r>
              <a:rPr lang="en-US" sz="2400" dirty="0"/>
              <a:t> ITB</a:t>
            </a:r>
          </a:p>
          <a:p>
            <a:pPr algn="ctr">
              <a:defRPr/>
            </a:pPr>
            <a:r>
              <a:rPr lang="en-US" sz="2400" dirty="0"/>
              <a:t>2026</a:t>
            </a:r>
            <a:endParaRPr lang="id-ID" sz="2400" dirty="0"/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D370B2AD-4B49-4AB9-8165-A7375720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4" y="3960647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astar-progress0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62283"/>
            <a:ext cx="7023318" cy="28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1AD41-9276-494F-A70B-542A9C1F23AD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34821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92" y="3824287"/>
            <a:ext cx="6133685" cy="300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594A5-B795-44E5-866B-DB4B29EE540F}"/>
              </a:ext>
            </a:extLst>
          </p:cNvPr>
          <p:cNvSpPr/>
          <p:nvPr/>
        </p:nvSpPr>
        <p:spPr>
          <a:xfrm>
            <a:off x="221974" y="4672279"/>
            <a:ext cx="51393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f(n) = g(n) + h(n)</a:t>
            </a:r>
          </a:p>
          <a:p>
            <a:endParaRPr lang="en-US" sz="2000" i="1" dirty="0"/>
          </a:p>
          <a:p>
            <a:r>
              <a:rPr lang="en-US" sz="2000" i="1" dirty="0"/>
              <a:t>g(n) = distance from Arad to n</a:t>
            </a:r>
          </a:p>
          <a:p>
            <a:r>
              <a:rPr lang="en-US" sz="2000" i="1" dirty="0"/>
              <a:t>h(n) = straight-line distance from n to Bucharest</a:t>
            </a:r>
            <a:endParaRPr lang="en-US" sz="20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B9D7E9A-7923-4A82-84CD-6931E6298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 search example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astar-progress0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62283"/>
            <a:ext cx="7023318" cy="28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E3BCA2-9200-4A10-9E6E-3E27C4765F4B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35845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88" y="3938587"/>
            <a:ext cx="5944842" cy="29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4EA71-0675-4376-8A48-6494B1A6F831}"/>
              </a:ext>
            </a:extLst>
          </p:cNvPr>
          <p:cNvSpPr/>
          <p:nvPr/>
        </p:nvSpPr>
        <p:spPr>
          <a:xfrm>
            <a:off x="221974" y="4672279"/>
            <a:ext cx="51393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f(n) = g(n) + h(n)</a:t>
            </a:r>
          </a:p>
          <a:p>
            <a:endParaRPr lang="en-US" sz="2000" i="1" dirty="0"/>
          </a:p>
          <a:p>
            <a:r>
              <a:rPr lang="en-US" sz="2000" i="1" dirty="0"/>
              <a:t>g(n) = distance from Arad to n</a:t>
            </a:r>
          </a:p>
          <a:p>
            <a:r>
              <a:rPr lang="en-US" sz="2000" i="1" dirty="0"/>
              <a:t>h(n) = straight-line distance from n to Bucharest</a:t>
            </a:r>
            <a:endParaRPr lang="en-US" sz="20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3605381-3263-4064-BCB9-491B4B1EF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 search example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astar-progress0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05679"/>
            <a:ext cx="7405082" cy="303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CCAC9-D846-4C61-BFDB-6DC0256E0945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3686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13" y="3824287"/>
            <a:ext cx="6193321" cy="303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IF2211/NUM/RIN/19Mar2020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DBC25-47F8-4C35-9D05-D3BB58516121}"/>
              </a:ext>
            </a:extLst>
          </p:cNvPr>
          <p:cNvSpPr/>
          <p:nvPr/>
        </p:nvSpPr>
        <p:spPr>
          <a:xfrm>
            <a:off x="221974" y="4672279"/>
            <a:ext cx="51393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f(n) = g(n) + h(n)</a:t>
            </a:r>
          </a:p>
          <a:p>
            <a:endParaRPr lang="en-US" sz="2000" i="1" dirty="0"/>
          </a:p>
          <a:p>
            <a:r>
              <a:rPr lang="en-US" sz="2000" i="1" dirty="0"/>
              <a:t>g(n) = distance from Arad to n</a:t>
            </a:r>
          </a:p>
          <a:p>
            <a:r>
              <a:rPr lang="en-US" sz="2000" i="1" dirty="0"/>
              <a:t>h(n) = straight-line distance from n to Bucharest</a:t>
            </a:r>
            <a:endParaRPr lang="en-US" sz="20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A53C6AB-53CD-4B03-AD54-9AE4D01C5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 search 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Special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947529" y="1419225"/>
            <a:ext cx="10671313" cy="4937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Goal: find a minimum sum-cost path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Notation:</a:t>
            </a:r>
          </a:p>
          <a:p>
            <a:pPr lvl="1"/>
            <a:r>
              <a:rPr lang="en-US" dirty="0"/>
              <a:t>c(</a:t>
            </a:r>
            <a:r>
              <a:rPr lang="en-US" dirty="0" err="1"/>
              <a:t>n,n</a:t>
            </a:r>
            <a:r>
              <a:rPr lang="en-US" dirty="0"/>
              <a:t>’) - cost of arc (</a:t>
            </a:r>
            <a:r>
              <a:rPr lang="en-US" dirty="0" err="1"/>
              <a:t>n,n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g(n) = cost of current path from start to  node n in the search tree.</a:t>
            </a:r>
          </a:p>
          <a:p>
            <a:pPr lvl="1"/>
            <a:r>
              <a:rPr lang="en-US" dirty="0"/>
              <a:t>h(n)  = estimate of the cheapest cost of a path from n to  a goal. </a:t>
            </a:r>
          </a:p>
          <a:p>
            <a:pPr lvl="1"/>
            <a:r>
              <a:rPr lang="en-US" dirty="0"/>
              <a:t>Special evaluation function:   f = </a:t>
            </a:r>
            <a:r>
              <a:rPr lang="en-US" dirty="0" err="1"/>
              <a:t>g+h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f(n) estimates the cheapest cost solution path that goes through n.</a:t>
            </a:r>
          </a:p>
          <a:p>
            <a:pPr lvl="1"/>
            <a:r>
              <a:rPr lang="en-US" dirty="0"/>
              <a:t>h*(n) is the true cheapest cost from  n to a goal.</a:t>
            </a:r>
          </a:p>
          <a:p>
            <a:pPr lvl="1"/>
            <a:r>
              <a:rPr lang="en-US" dirty="0"/>
              <a:t>g*(n) is the true shortest path from the start s, to  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the heuristic function, h  always underestimate the  true cost (h(n) is smaller than h*(n)), then A* is guaranteed to find an optimal solution </a:t>
            </a:r>
            <a:r>
              <a:rPr lang="en-US" dirty="0">
                <a:sym typeface="Wingdings" panose="05000000000000000000" pitchFamily="2" charset="2"/>
              </a:rPr>
              <a:t> admissible; and also has to be consistent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1A40C5-1542-4ADE-9A51-9BA34BFC3230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13</a:t>
            </a:fld>
            <a:endParaRPr 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F599B-7FC5-4AC8-95A7-315875A31645}"/>
              </a:ext>
            </a:extLst>
          </p:cNvPr>
          <p:cNvSpPr/>
          <p:nvPr/>
        </p:nvSpPr>
        <p:spPr>
          <a:xfrm>
            <a:off x="6729904" y="1803159"/>
            <a:ext cx="221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f(n) = g(n) + h(n)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B3B8A-09AC-424E-97F7-1F5CEFAF47B4}"/>
              </a:ext>
            </a:extLst>
          </p:cNvPr>
          <p:cNvSpPr/>
          <p:nvPr/>
        </p:nvSpPr>
        <p:spPr>
          <a:xfrm>
            <a:off x="6649278" y="1803159"/>
            <a:ext cx="2294694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48299B-2A06-41E0-B5F4-CB36035A71EA}"/>
              </a:ext>
            </a:extLst>
          </p:cNvPr>
          <p:cNvSpPr/>
          <p:nvPr/>
        </p:nvSpPr>
        <p:spPr>
          <a:xfrm>
            <a:off x="10499834" y="365125"/>
            <a:ext cx="273269" cy="233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30E256-1DCF-4BA0-8569-E1C886E5E9D9}"/>
              </a:ext>
            </a:extLst>
          </p:cNvPr>
          <p:cNvSpPr/>
          <p:nvPr/>
        </p:nvSpPr>
        <p:spPr>
          <a:xfrm>
            <a:off x="10893972" y="1064693"/>
            <a:ext cx="273269" cy="233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CAC2CF-A4EF-48AD-8DB3-3882AFAE328C}"/>
              </a:ext>
            </a:extLst>
          </p:cNvPr>
          <p:cNvSpPr/>
          <p:nvPr/>
        </p:nvSpPr>
        <p:spPr>
          <a:xfrm>
            <a:off x="11482207" y="2262251"/>
            <a:ext cx="273269" cy="23396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85CE1-22E7-4433-AEC4-28E283C73A37}"/>
              </a:ext>
            </a:extLst>
          </p:cNvPr>
          <p:cNvCxnSpPr>
            <a:stCxn id="5" idx="4"/>
            <a:endCxn id="9" idx="1"/>
          </p:cNvCxnSpPr>
          <p:nvPr/>
        </p:nvCxnSpPr>
        <p:spPr>
          <a:xfrm>
            <a:off x="10636469" y="599090"/>
            <a:ext cx="297522" cy="49986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1F1E7A-BED0-4ED0-BCB4-A9FDD65B5B9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1095710" y="1311389"/>
            <a:ext cx="426516" cy="98512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1B2762-5D9A-46B3-887A-D41F09EF9027}"/>
              </a:ext>
            </a:extLst>
          </p:cNvPr>
          <p:cNvSpPr txBox="1"/>
          <p:nvPr/>
        </p:nvSpPr>
        <p:spPr>
          <a:xfrm>
            <a:off x="10636468" y="80641"/>
            <a:ext cx="5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5A9B0-F6ED-4D76-A584-687FB64D2FE7}"/>
              </a:ext>
            </a:extLst>
          </p:cNvPr>
          <p:cNvSpPr txBox="1"/>
          <p:nvPr/>
        </p:nvSpPr>
        <p:spPr>
          <a:xfrm>
            <a:off x="11464627" y="244715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4CA44A-48DD-465D-ABE5-3CD9E4616C6F}"/>
              </a:ext>
            </a:extLst>
          </p:cNvPr>
          <p:cNvSpPr/>
          <p:nvPr/>
        </p:nvSpPr>
        <p:spPr>
          <a:xfrm>
            <a:off x="9769018" y="737142"/>
            <a:ext cx="108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       </a:t>
            </a:r>
            <a:r>
              <a:rPr lang="en-US" sz="2000" i="1" dirty="0">
                <a:solidFill>
                  <a:srgbClr val="FF0000"/>
                </a:solidFill>
              </a:rPr>
              <a:t>g(n)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67E83F-E98D-47FC-BE2F-78ED596BD8E0}"/>
              </a:ext>
            </a:extLst>
          </p:cNvPr>
          <p:cNvSpPr/>
          <p:nvPr/>
        </p:nvSpPr>
        <p:spPr>
          <a:xfrm>
            <a:off x="10241651" y="1608751"/>
            <a:ext cx="108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       </a:t>
            </a:r>
            <a:r>
              <a:rPr lang="en-US" sz="2000" i="1" dirty="0">
                <a:solidFill>
                  <a:srgbClr val="FF0000"/>
                </a:solidFill>
              </a:rPr>
              <a:t>h(n)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A*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1176131" y="1554957"/>
            <a:ext cx="8229600" cy="4937125"/>
          </a:xfrm>
        </p:spPr>
        <p:txBody>
          <a:bodyPr/>
          <a:lstStyle/>
          <a:p>
            <a:r>
              <a:rPr lang="en-US" dirty="0"/>
              <a:t>Complete? Yes, unless there are infinitely many nodes with f ≤ f(G)</a:t>
            </a:r>
          </a:p>
          <a:p>
            <a:endParaRPr lang="en-US" dirty="0"/>
          </a:p>
          <a:p>
            <a:r>
              <a:rPr lang="en-US" dirty="0"/>
              <a:t>Time? Exponential: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Space? Keep all the nodes in memory: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Optimal? Yes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77FBCD-9996-4D06-A019-789301D46080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14</a:t>
            </a:fld>
            <a:endParaRPr 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Branch-and-Bound vs A*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1086678" y="1601787"/>
            <a:ext cx="10515600" cy="4937125"/>
          </a:xfrm>
        </p:spPr>
        <p:txBody>
          <a:bodyPr/>
          <a:lstStyle/>
          <a:p>
            <a:r>
              <a:rPr lang="en-US" dirty="0"/>
              <a:t>As in A*, look for a </a:t>
            </a:r>
            <a:r>
              <a:rPr lang="en-US" b="1" i="1" dirty="0"/>
              <a:t>bound</a:t>
            </a:r>
            <a:r>
              <a:rPr lang="en-US" dirty="0"/>
              <a:t> which is guaranteed lower than the true cost</a:t>
            </a:r>
          </a:p>
          <a:p>
            <a:r>
              <a:rPr lang="en-US" dirty="0"/>
              <a:t>Search the branching tree in any way you like</a:t>
            </a:r>
          </a:p>
          <a:p>
            <a:pPr lvl="1"/>
            <a:r>
              <a:rPr lang="en-US" dirty="0"/>
              <a:t>e.g. depth first (no guarantee), best first </a:t>
            </a:r>
          </a:p>
          <a:p>
            <a:r>
              <a:rPr lang="en-US" dirty="0"/>
              <a:t>Cut off search if cost + bound &gt; best solution found</a:t>
            </a:r>
          </a:p>
          <a:p>
            <a:r>
              <a:rPr lang="en-US" dirty="0"/>
              <a:t>If heuristic is cost + bound, search = best first </a:t>
            </a:r>
          </a:p>
          <a:p>
            <a:pPr lvl="1"/>
            <a:r>
              <a:rPr lang="en-US" dirty="0"/>
              <a:t>then B&amp;B = A*</a:t>
            </a:r>
          </a:p>
          <a:p>
            <a:r>
              <a:rPr lang="en-US" dirty="0"/>
              <a:t>Bounds often much more sophisticated</a:t>
            </a:r>
          </a:p>
          <a:p>
            <a:pPr lvl="1"/>
            <a:r>
              <a:rPr lang="en-US" dirty="0"/>
              <a:t>e.g. using mathematical programming </a:t>
            </a:r>
            <a:r>
              <a:rPr lang="en-US" dirty="0" err="1"/>
              <a:t>optimisations</a:t>
            </a: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267352-8B38-44AD-9466-384877AF4B3A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15</a:t>
            </a:fld>
            <a:endParaRPr 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74" y="1554957"/>
            <a:ext cx="10273748" cy="4937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heuristic </a:t>
            </a:r>
            <a:r>
              <a:rPr lang="en-US" i="1" dirty="0"/>
              <a:t>h(n)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admissible</a:t>
            </a:r>
            <a:r>
              <a:rPr lang="en-US" dirty="0"/>
              <a:t> if for every node </a:t>
            </a:r>
            <a:r>
              <a:rPr lang="en-US" i="1" dirty="0"/>
              <a:t>n</a:t>
            </a:r>
            <a:r>
              <a:rPr lang="en-US" dirty="0"/>
              <a:t>,  </a:t>
            </a:r>
            <a:r>
              <a:rPr lang="en-US" i="1" dirty="0"/>
              <a:t>h(n) </a:t>
            </a:r>
            <a:r>
              <a:rPr lang="en-US" i="1" dirty="0">
                <a:cs typeface="Arial" charset="0"/>
              </a:rPr>
              <a:t>≤</a:t>
            </a:r>
            <a:r>
              <a:rPr lang="en-US" i="1" dirty="0"/>
              <a:t> h</a:t>
            </a:r>
            <a:r>
              <a:rPr lang="en-US" i="1" baseline="30000" dirty="0"/>
              <a:t>*</a:t>
            </a:r>
            <a:r>
              <a:rPr lang="en-US" i="1" dirty="0"/>
              <a:t>(n), </a:t>
            </a:r>
            <a:r>
              <a:rPr lang="en-US" dirty="0"/>
              <a:t>where </a:t>
            </a:r>
            <a:r>
              <a:rPr lang="en-US" i="1" dirty="0"/>
              <a:t>h</a:t>
            </a:r>
            <a:r>
              <a:rPr lang="en-US" i="1" baseline="30000" dirty="0"/>
              <a:t>*</a:t>
            </a:r>
            <a:r>
              <a:rPr lang="en-US" i="1" dirty="0"/>
              <a:t>(n)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true </a:t>
            </a:r>
            <a:r>
              <a:rPr lang="en-US" dirty="0"/>
              <a:t>cost to reach the goal state from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admissible heuristic </a:t>
            </a:r>
            <a:r>
              <a:rPr lang="en-US" dirty="0">
                <a:solidFill>
                  <a:srgbClr val="FF0000"/>
                </a:solidFill>
              </a:rPr>
              <a:t>never overestimates</a:t>
            </a:r>
            <a:r>
              <a:rPr lang="en-US" dirty="0"/>
              <a:t> the cost to reach the goal, i.e., it is </a:t>
            </a:r>
            <a:r>
              <a:rPr lang="en-US" dirty="0">
                <a:solidFill>
                  <a:srgbClr val="FF0000"/>
                </a:solidFill>
              </a:rPr>
              <a:t>optimistic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Example: </a:t>
            </a:r>
            <a:r>
              <a:rPr lang="en-US" i="1" dirty="0" err="1"/>
              <a:t>h</a:t>
            </a:r>
            <a:r>
              <a:rPr lang="en-US" i="1" baseline="-25000" dirty="0" err="1"/>
              <a:t>SLD</a:t>
            </a:r>
            <a:r>
              <a:rPr lang="en-US" i="1" dirty="0"/>
              <a:t>(n) </a:t>
            </a:r>
            <a:r>
              <a:rPr lang="en-US" dirty="0"/>
              <a:t>(never overestimates the actual road distance)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Theorem</a:t>
            </a:r>
            <a:r>
              <a:rPr lang="en-US" dirty="0"/>
              <a:t>: If </a:t>
            </a:r>
            <a:r>
              <a:rPr lang="en-US" i="1" dirty="0"/>
              <a:t>h(n) </a:t>
            </a:r>
            <a:r>
              <a:rPr lang="en-US" dirty="0"/>
              <a:t>is admissible, A</a:t>
            </a:r>
            <a:r>
              <a:rPr lang="en-US" baseline="30000" dirty="0"/>
              <a:t>*</a:t>
            </a:r>
            <a:r>
              <a:rPr lang="en-US" dirty="0"/>
              <a:t> using </a:t>
            </a:r>
            <a:r>
              <a:rPr lang="en-US" dirty="0">
                <a:latin typeface="Courier New" pitchFamily="49" charset="0"/>
              </a:rPr>
              <a:t>TREE-SEARCH</a:t>
            </a:r>
            <a:r>
              <a:rPr lang="en-US" dirty="0"/>
              <a:t> is optimal
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409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Admissibility</a:t>
            </a:r>
          </a:p>
        </p:txBody>
      </p:sp>
      <p:sp>
        <p:nvSpPr>
          <p:cNvPr id="40965" name="Rectangle 3"/>
          <p:cNvSpPr>
            <a:spLocks noGrp="1"/>
          </p:cNvSpPr>
          <p:nvPr>
            <p:ph type="body" sz="half" idx="1"/>
          </p:nvPr>
        </p:nvSpPr>
        <p:spPr>
          <a:xfrm>
            <a:off x="738187" y="1191315"/>
            <a:ext cx="4678363" cy="49101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must be true about h for A* to find optimal path?</a:t>
            </a:r>
          </a:p>
          <a:p>
            <a:pPr eaLnBrk="1" hangingPunct="1"/>
            <a:r>
              <a:rPr lang="en-US" dirty="0"/>
              <a:t>A* finds optimal path if h is </a:t>
            </a:r>
            <a:r>
              <a:rPr lang="en-US" dirty="0" err="1"/>
              <a:t>admissable</a:t>
            </a:r>
            <a:r>
              <a:rPr lang="en-US" dirty="0"/>
              <a:t>; h is admissible when it never overestimates.</a:t>
            </a:r>
          </a:p>
          <a:p>
            <a:pPr eaLnBrk="1" hangingPunct="1"/>
            <a:r>
              <a:rPr lang="en-US" dirty="0"/>
              <a:t>In this example, h is not admissible.</a:t>
            </a:r>
          </a:p>
          <a:p>
            <a:pPr eaLnBrk="1" hangingPunct="1"/>
            <a:r>
              <a:rPr lang="en-US" dirty="0"/>
              <a:t>In route finding problems, straight-line distance to goal is admissible heuristic.</a:t>
            </a:r>
          </a:p>
        </p:txBody>
      </p:sp>
      <p:sp>
        <p:nvSpPr>
          <p:cNvPr id="40967" name="Rectangle 5"/>
          <p:cNvSpPr>
            <a:spLocks noGrp="1"/>
          </p:cNvSpPr>
          <p:nvPr>
            <p:ph sz="quarter" idx="3"/>
          </p:nvPr>
        </p:nvSpPr>
        <p:spPr>
          <a:xfrm>
            <a:off x="6436208" y="2986638"/>
            <a:ext cx="4729956" cy="2340735"/>
          </a:xfrm>
        </p:spPr>
        <p:txBody>
          <a:bodyPr>
            <a:no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US" sz="2400" dirty="0"/>
              <a:t>g(X)+h(X)=2+100=102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/>
              <a:t>G(Y)+h(Y)=73+1=74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Optimal path is not found!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2400" dirty="0"/>
              <a:t>Because we choose Y, rather than X which is in the optimal path.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CA275-3FC5-4B3F-8C72-EFAE3C7AD4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F0404-11A3-41FC-8F80-C9DAB21C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08" y="512417"/>
            <a:ext cx="3990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62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C46B-4ADE-494E-87A9-C160DB17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A*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3362-7502-4D82-87F6-9B2EA753C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10"/>
            <a:ext cx="10515600" cy="4904754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/>
              <a:t>Terdapat persoalan 8-puzzle seperti pada Gambar 1. Gambar 1(a) adalah </a:t>
            </a:r>
            <a:r>
              <a:rPr lang="id-ID" sz="2400" i="1" dirty="0"/>
              <a:t>start state</a:t>
            </a:r>
            <a:r>
              <a:rPr lang="id-ID" sz="2400" dirty="0"/>
              <a:t> persoalan, dan gambar 1(b) adalah </a:t>
            </a:r>
            <a:r>
              <a:rPr lang="id-ID" sz="2400" i="1" dirty="0"/>
              <a:t>goal state</a:t>
            </a:r>
            <a:r>
              <a:rPr lang="id-ID" sz="2400" dirty="0"/>
              <a:t>. Ubin yang dapat bergerak adalah ubin kosong, dengan urutan pergerakan (jika diperlukan) adalah kiri, kanan, atas, bawah. Selesaikan persoalan 8-puzzle tersebut dengan teknik A*. Biaya suatu </a:t>
            </a:r>
            <a:r>
              <a:rPr lang="id-ID" sz="2400" i="1" dirty="0"/>
              <a:t>state</a:t>
            </a:r>
            <a:r>
              <a:rPr lang="id-ID" sz="2400" dirty="0"/>
              <a:t> dari </a:t>
            </a:r>
            <a:r>
              <a:rPr lang="id-ID" sz="2400" i="1" dirty="0"/>
              <a:t>start state</a:t>
            </a:r>
            <a:r>
              <a:rPr lang="id-ID" sz="2400" dirty="0"/>
              <a:t> adalah banyaknya langkah ubin kosong yang telah dilakukan. Jika diperlukan heuristik, maka digunakan jumlah </a:t>
            </a:r>
            <a:r>
              <a:rPr lang="id-ID" sz="2400" i="1" dirty="0"/>
              <a:t>manhattan distance </a:t>
            </a:r>
            <a:r>
              <a:rPr lang="id-ID" sz="2400" dirty="0"/>
              <a:t> semua ubin </a:t>
            </a:r>
            <a:r>
              <a:rPr lang="id-ID" sz="2400" b="1" dirty="0"/>
              <a:t>selain</a:t>
            </a:r>
            <a:r>
              <a:rPr lang="id-ID" sz="2400" dirty="0"/>
              <a:t> ubin kosong. </a:t>
            </a:r>
            <a:r>
              <a:rPr lang="id-ID" sz="2400" i="1" dirty="0"/>
              <a:t>Manhattan distance</a:t>
            </a:r>
            <a:r>
              <a:rPr lang="id-ID" sz="2400" dirty="0"/>
              <a:t> sebuah ubin adalah banyaknya ubin secara horisontal dan vertikal terdekat untuk menuju posisi ubin yang sesuai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50FE0-5E55-4D5A-8353-356CAC1F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4ADB6-82A2-4DDE-8938-563949CB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6E4CA-19DE-4672-8224-3455A4C5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74" y="4036293"/>
            <a:ext cx="6347851" cy="2140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091B43-FC87-4E03-A2E2-D6CE62EF3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176964"/>
            <a:ext cx="4148325" cy="2436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E6833D-26A1-4CD7-8013-6DF92E8FC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001002"/>
            <a:ext cx="3004512" cy="24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2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268D-879D-4EA0-94FA-817BF338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234"/>
            <a:ext cx="10515600" cy="5928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Tuliskan langkah-langkah penyelesaiannya dengan menggambarkan pohon ruang pencarian, dan di setiap simpul pohon tunjukkan perhitungan nilai fungsi evaluasinya (yang menjadi penentu </a:t>
            </a:r>
            <a:r>
              <a:rPr lang="id-ID" sz="2400" i="1" dirty="0"/>
              <a:t>state</a:t>
            </a:r>
            <a:r>
              <a:rPr lang="id-ID" sz="2400" dirty="0"/>
              <a:t> berikutnya yang harus diperiksa). </a:t>
            </a:r>
            <a:endParaRPr lang="en-US" sz="2400" dirty="0"/>
          </a:p>
          <a:p>
            <a:pPr marL="0" indent="0">
              <a:buNone/>
            </a:pPr>
            <a:r>
              <a:rPr lang="id-ID" sz="2400" i="1" dirty="0"/>
              <a:t>State</a:t>
            </a:r>
            <a:r>
              <a:rPr lang="id-ID" sz="2400" dirty="0"/>
              <a:t> yang sudah pernah dilalui tidak perlu diperiksa kembali. Setelah pencarian selesai, tuliskan langkah pergeseran ubin kosong dari </a:t>
            </a:r>
            <a:r>
              <a:rPr lang="id-ID" sz="2400" i="1" dirty="0"/>
              <a:t>start state</a:t>
            </a:r>
            <a:r>
              <a:rPr lang="id-ID" sz="2400" dirty="0"/>
              <a:t> hingga </a:t>
            </a:r>
            <a:r>
              <a:rPr lang="id-ID" sz="2400" i="1" dirty="0"/>
              <a:t>goal state</a:t>
            </a:r>
            <a:r>
              <a:rPr lang="id-ID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Asumsi</a:t>
            </a:r>
            <a:r>
              <a:rPr lang="en-US" sz="2400" dirty="0"/>
              <a:t>: status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status </a:t>
            </a:r>
            <a:r>
              <a:rPr lang="en-US" sz="2400" dirty="0" err="1"/>
              <a:t>awal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Penyelesaian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f(n) = g(n) + h(n)</a:t>
            </a:r>
          </a:p>
          <a:p>
            <a:pPr marL="0" indent="0">
              <a:buNone/>
            </a:pPr>
            <a:r>
              <a:rPr lang="en-US" sz="2400" dirty="0"/>
              <a:t>               g(n) =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ubin</a:t>
            </a:r>
            <a:r>
              <a:rPr lang="en-US" sz="2400" dirty="0"/>
              <a:t> </a:t>
            </a:r>
            <a:r>
              <a:rPr lang="en-US" sz="2400" dirty="0" err="1"/>
              <a:t>kosong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h(n) = </a:t>
            </a:r>
            <a:r>
              <a:rPr lang="id-ID" sz="2400" dirty="0"/>
              <a:t>jumlah </a:t>
            </a:r>
            <a:r>
              <a:rPr lang="id-ID" sz="2400" i="1" dirty="0"/>
              <a:t>manhattan distance </a:t>
            </a:r>
            <a:r>
              <a:rPr lang="id-ID" sz="2400" dirty="0"/>
              <a:t> semua ubin </a:t>
            </a:r>
            <a:r>
              <a:rPr lang="id-ID" sz="2400" b="1" dirty="0"/>
              <a:t>selain</a:t>
            </a:r>
            <a:r>
              <a:rPr lang="id-ID" sz="2400" dirty="0"/>
              <a:t> ubin kosong.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3DEC2-427D-4FC0-9C2F-6B1DBD36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6AC24-F890-4E19-9D9C-F7A63C79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201C9-E896-4AA8-B132-2275B40D2D23}"/>
              </a:ext>
            </a:extLst>
          </p:cNvPr>
          <p:cNvSpPr/>
          <p:nvPr/>
        </p:nvSpPr>
        <p:spPr>
          <a:xfrm>
            <a:off x="1736034" y="5087512"/>
            <a:ext cx="9395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(Ma</a:t>
            </a:r>
            <a:r>
              <a:rPr lang="id-ID" i="1" dirty="0"/>
              <a:t>nhattan distance</a:t>
            </a:r>
            <a:r>
              <a:rPr lang="id-ID" dirty="0"/>
              <a:t> sebuah ubin adalah banyaknya ubin secara horisontal dan vertikal terdekat untuk menuju posisi ubin yang sesuai</a:t>
            </a:r>
            <a:r>
              <a:rPr lang="en-US" dirty="0"/>
              <a:t>)	</a:t>
            </a:r>
          </a:p>
        </p:txBody>
      </p:sp>
    </p:spTree>
    <p:extLst>
      <p:ext uri="{BB962C8B-B14F-4D97-AF65-F5344CB8AC3E}">
        <p14:creationId xmlns:p14="http://schemas.microsoft.com/office/powerpoint/2010/main" val="376742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Referensi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923925" y="1219201"/>
            <a:ext cx="10429875" cy="4937125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dirty="0"/>
              <a:t>Materi kuliah IF3</a:t>
            </a:r>
            <a:r>
              <a:rPr lang="en-US" dirty="0"/>
              <a:t>170</a:t>
            </a:r>
            <a:r>
              <a:rPr lang="id-ID" dirty="0"/>
              <a:t> Inteligensi Buatan Teknik Informatika ITB, </a:t>
            </a:r>
            <a:r>
              <a:rPr lang="en-US" dirty="0"/>
              <a:t>Course Website: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STEI  </a:t>
            </a:r>
            <a:r>
              <a:rPr lang="en-US" dirty="0" err="1">
                <a:sym typeface="Wingdings" panose="05000000000000000000" pitchFamily="2" charset="2"/>
              </a:rPr>
              <a:t>Teknik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Informatika</a:t>
            </a:r>
            <a:r>
              <a:rPr lang="en-US" dirty="0">
                <a:sym typeface="Wingdings" panose="05000000000000000000" pitchFamily="2" charset="2"/>
              </a:rPr>
              <a:t>  IF3</a:t>
            </a:r>
            <a:r>
              <a:rPr lang="id-ID" dirty="0">
                <a:sym typeface="Wingdings" panose="05000000000000000000" pitchFamily="2" charset="2"/>
              </a:rPr>
              <a:t>170</a:t>
            </a:r>
            <a:endParaRPr lang="id-ID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dirty="0"/>
              <a:t>Stuart J Russell &amp; Peter Norvig, </a:t>
            </a:r>
            <a:r>
              <a:rPr lang="id-ID" i="1" dirty="0"/>
              <a:t>Artificial Intelligence: A Modern Approach, 3rd Edition</a:t>
            </a:r>
            <a:r>
              <a:rPr lang="id-ID" dirty="0"/>
              <a:t>, Prentice-Hall International, Inc, 2010, Textbook</a:t>
            </a: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/>
              <a:t>	</a:t>
            </a:r>
            <a:r>
              <a:rPr lang="en-US" sz="2400" dirty="0"/>
              <a:t>Site: </a:t>
            </a:r>
            <a:r>
              <a:rPr lang="en-US" sz="2400" dirty="0">
                <a:hlinkClick r:id="rId3"/>
              </a:rPr>
              <a:t>http://aima.cs.berkeley.edu/</a:t>
            </a:r>
            <a:r>
              <a:rPr lang="id-ID" sz="2400" dirty="0"/>
              <a:t> (2nd edition)</a:t>
            </a:r>
            <a:endParaRPr lang="en-US" sz="24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 startAt="3"/>
            </a:pPr>
            <a:r>
              <a:rPr lang="id-ID" dirty="0"/>
              <a:t>Free online course materials | MIT OpenCourseWare Website:</a:t>
            </a:r>
            <a:br>
              <a:rPr lang="id-ID" dirty="0"/>
            </a:br>
            <a:r>
              <a:rPr lang="id-ID" dirty="0"/>
              <a:t>Site: </a:t>
            </a:r>
            <a:r>
              <a:rPr lang="id-ID" dirty="0">
                <a:hlinkClick r:id="rId4"/>
              </a:rPr>
              <a:t>http://ocw.mit.edu/courses/electrical-engineering-and-computer-science/</a:t>
            </a:r>
            <a:r>
              <a:rPr lang="id-ID" dirty="0"/>
              <a:t>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Lecture Notes in Informed Heuristic Search, ICS 271 Fall 2008, </a:t>
            </a:r>
            <a:r>
              <a:rPr lang="en-US" dirty="0">
                <a:hlinkClick r:id="rId5"/>
              </a:rPr>
              <a:t>http://www.ics.uci.edu/~dechter/courses/ics-271/fall-08/lecture-notes/4.InformedHeuristicSearch.ppt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38EEABF-CF48-4091-8B3B-35429ED9F89D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>
                <a:defRPr/>
              </a:pPr>
              <a:t>2</a:t>
            </a:fld>
            <a:endParaRPr lang="en-US" sz="28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D6B97-17B4-4D5E-8D65-6D9F20BB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F64DF-A2D8-432B-B9BD-360BB3EE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91A6E-B38A-451A-A7A2-B3E69A76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7" y="-1"/>
            <a:ext cx="5656204" cy="651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A70BD-B2CD-479B-BCE1-34A50321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14" y="1321391"/>
            <a:ext cx="4886468" cy="5197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FA8168-663D-4CDF-9765-068583984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163" y="78749"/>
            <a:ext cx="1128450" cy="112171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0AFBB-07D6-41DF-A813-E9A1C3A3DE9E}"/>
              </a:ext>
            </a:extLst>
          </p:cNvPr>
          <p:cNvCxnSpPr>
            <a:cxnSpLocks/>
          </p:cNvCxnSpPr>
          <p:nvPr/>
        </p:nvCxnSpPr>
        <p:spPr>
          <a:xfrm flipV="1">
            <a:off x="2611022" y="2107096"/>
            <a:ext cx="6323384" cy="38959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003C1F-781F-448D-B2E6-99E1E92CCE12}"/>
              </a:ext>
            </a:extLst>
          </p:cNvPr>
          <p:cNvSpPr txBox="1"/>
          <p:nvPr/>
        </p:nvSpPr>
        <p:spPr>
          <a:xfrm>
            <a:off x="6673767" y="1275145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EDD4C-8033-47F1-A6CD-22AFEAACA236}"/>
              </a:ext>
            </a:extLst>
          </p:cNvPr>
          <p:cNvSpPr txBox="1"/>
          <p:nvPr/>
        </p:nvSpPr>
        <p:spPr>
          <a:xfrm>
            <a:off x="1598184" y="154470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283AA0B-D63B-48C8-90B2-23B8CD40A5E5}"/>
              </a:ext>
            </a:extLst>
          </p:cNvPr>
          <p:cNvSpPr/>
          <p:nvPr/>
        </p:nvSpPr>
        <p:spPr>
          <a:xfrm>
            <a:off x="914400" y="1759226"/>
            <a:ext cx="288235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1D9A34-3772-4702-84C9-AAE3BFB37202}"/>
              </a:ext>
            </a:extLst>
          </p:cNvPr>
          <p:cNvSpPr/>
          <p:nvPr/>
        </p:nvSpPr>
        <p:spPr>
          <a:xfrm>
            <a:off x="1287329" y="2452110"/>
            <a:ext cx="31085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D0AC4B-9113-4866-89E0-003485D5A5DF}"/>
              </a:ext>
            </a:extLst>
          </p:cNvPr>
          <p:cNvSpPr/>
          <p:nvPr/>
        </p:nvSpPr>
        <p:spPr>
          <a:xfrm>
            <a:off x="1287329" y="1759226"/>
            <a:ext cx="310855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05759B-83CF-4DB4-951A-AEEBCDA00131}"/>
              </a:ext>
            </a:extLst>
          </p:cNvPr>
          <p:cNvSpPr/>
          <p:nvPr/>
        </p:nvSpPr>
        <p:spPr>
          <a:xfrm>
            <a:off x="1287329" y="2107096"/>
            <a:ext cx="310855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CDA865-4DB5-4FD5-AF58-65A17BC813E9}"/>
              </a:ext>
            </a:extLst>
          </p:cNvPr>
          <p:cNvSpPr/>
          <p:nvPr/>
        </p:nvSpPr>
        <p:spPr>
          <a:xfrm>
            <a:off x="2953407" y="1759226"/>
            <a:ext cx="231227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FE833C-0A95-4422-B9A7-11875FA892C8}"/>
              </a:ext>
            </a:extLst>
          </p:cNvPr>
          <p:cNvSpPr/>
          <p:nvPr/>
        </p:nvSpPr>
        <p:spPr>
          <a:xfrm>
            <a:off x="3342290" y="1770536"/>
            <a:ext cx="231227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2C01F0-37B5-4E48-A135-38214DEC045A}"/>
              </a:ext>
            </a:extLst>
          </p:cNvPr>
          <p:cNvSpPr/>
          <p:nvPr/>
        </p:nvSpPr>
        <p:spPr>
          <a:xfrm>
            <a:off x="3342290" y="2107096"/>
            <a:ext cx="231227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72AE50-AB97-430E-A363-6FF4F80B57FE}"/>
              </a:ext>
            </a:extLst>
          </p:cNvPr>
          <p:cNvSpPr/>
          <p:nvPr/>
        </p:nvSpPr>
        <p:spPr>
          <a:xfrm>
            <a:off x="3342290" y="2532993"/>
            <a:ext cx="231227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5D9EF1-F065-400D-BF82-A03CEF841799}"/>
              </a:ext>
            </a:extLst>
          </p:cNvPr>
          <p:cNvSpPr/>
          <p:nvPr/>
        </p:nvSpPr>
        <p:spPr>
          <a:xfrm>
            <a:off x="4981904" y="1759226"/>
            <a:ext cx="231227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A7C82E-95D7-40C4-9FDD-9E6F63B6513B}"/>
              </a:ext>
            </a:extLst>
          </p:cNvPr>
          <p:cNvSpPr/>
          <p:nvPr/>
        </p:nvSpPr>
        <p:spPr>
          <a:xfrm>
            <a:off x="4981904" y="2107096"/>
            <a:ext cx="231227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ED436C-B0C4-4CD3-AFFA-82C3C1DB48F6}"/>
              </a:ext>
            </a:extLst>
          </p:cNvPr>
          <p:cNvSpPr/>
          <p:nvPr/>
        </p:nvSpPr>
        <p:spPr>
          <a:xfrm>
            <a:off x="5370787" y="1770536"/>
            <a:ext cx="210206" cy="227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085C8C-6C40-3AD4-8B63-9120B7AE6279}"/>
              </a:ext>
            </a:extLst>
          </p:cNvPr>
          <p:cNvSpPr/>
          <p:nvPr/>
        </p:nvSpPr>
        <p:spPr>
          <a:xfrm>
            <a:off x="891780" y="2107096"/>
            <a:ext cx="310855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4C3F0B-3BBF-7191-FA0D-0CA4CA4D83DB}"/>
              </a:ext>
            </a:extLst>
          </p:cNvPr>
          <p:cNvSpPr/>
          <p:nvPr/>
        </p:nvSpPr>
        <p:spPr>
          <a:xfrm>
            <a:off x="2946741" y="2107096"/>
            <a:ext cx="310855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6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UAS </a:t>
            </a:r>
            <a:r>
              <a:rPr lang="en-US" dirty="0" err="1"/>
              <a:t>Sem</a:t>
            </a:r>
            <a:r>
              <a:rPr lang="en-US" dirty="0"/>
              <a:t> 2 2014/2015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347" y="1555750"/>
            <a:ext cx="10711069" cy="493712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i="1" dirty="0"/>
              <a:t>video game</a:t>
            </a:r>
            <a:r>
              <a:rPr lang="en-US" dirty="0"/>
              <a:t>, </a:t>
            </a:r>
            <a:r>
              <a:rPr lang="en-US" dirty="0" err="1"/>
              <a:t>adakalanya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video game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lain. </a:t>
            </a:r>
            <a:r>
              <a:rPr lang="en-US" dirty="0" err="1"/>
              <a:t>Seringkali</a:t>
            </a:r>
            <a:r>
              <a:rPr lang="en-US" dirty="0"/>
              <a:t> proses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minimal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. </a:t>
            </a:r>
            <a:r>
              <a:rPr lang="en-US" dirty="0" err="1"/>
              <a:t>Gambar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dilewati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video game</a:t>
            </a:r>
            <a:r>
              <a:rPr lang="en-US" dirty="0"/>
              <a:t>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A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F.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heuristik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heuristik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banyaknya</a:t>
            </a:r>
            <a:r>
              <a:rPr lang="en-US" b="1" dirty="0"/>
              <a:t> </a:t>
            </a:r>
            <a:r>
              <a:rPr lang="en-US" b="1" dirty="0" err="1"/>
              <a:t>busur</a:t>
            </a:r>
            <a:r>
              <a:rPr lang="en-US" b="1" dirty="0"/>
              <a:t> minimal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51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UAS </a:t>
            </a:r>
            <a:r>
              <a:rPr lang="en-US" dirty="0" err="1"/>
              <a:t>Sem</a:t>
            </a:r>
            <a:r>
              <a:rPr lang="en-US" dirty="0"/>
              <a:t> 2 2014/2015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3548" y="1500808"/>
            <a:ext cx="6266588" cy="4656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UCS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Greedy Best First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A Star</a:t>
            </a:r>
          </a:p>
          <a:p>
            <a:pPr marL="0" indent="0">
              <a:buNone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tuliskan</a:t>
            </a:r>
            <a:r>
              <a:rPr lang="en-US" sz="2400" dirty="0"/>
              <a:t>:</a:t>
            </a:r>
          </a:p>
          <a:p>
            <a:pPr>
              <a:buFontTx/>
              <a:buChar char="-"/>
            </a:pPr>
            <a:r>
              <a:rPr lang="en-US" sz="2400" dirty="0"/>
              <a:t>Formula</a:t>
            </a:r>
          </a:p>
          <a:p>
            <a:pPr>
              <a:buFontTx/>
              <a:buChar char="-"/>
            </a:pPr>
            <a:r>
              <a:rPr lang="en-US" sz="2400" dirty="0" err="1"/>
              <a:t>Iterasi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000" dirty="0" err="1"/>
              <a:t>Simpul</a:t>
            </a:r>
            <a:r>
              <a:rPr lang="en-US" sz="2000" dirty="0"/>
              <a:t> yang </a:t>
            </a:r>
            <a:r>
              <a:rPr lang="en-US" sz="2000" dirty="0" err="1"/>
              <a:t>diekspansi</a:t>
            </a:r>
            <a:endParaRPr lang="en-US" sz="2000" dirty="0"/>
          </a:p>
          <a:p>
            <a:pPr lvl="1">
              <a:buFontTx/>
              <a:buChar char="-"/>
            </a:pP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&amp; </a:t>
            </a:r>
            <a:r>
              <a:rPr lang="en-US" sz="2000" dirty="0" err="1"/>
              <a:t>nilai</a:t>
            </a:r>
            <a:r>
              <a:rPr lang="en-US" sz="2000" dirty="0"/>
              <a:t> f(n)</a:t>
            </a:r>
          </a:p>
          <a:p>
            <a:pPr marL="0" indent="0">
              <a:buNone/>
            </a:pPr>
            <a:r>
              <a:rPr lang="en-US" sz="2400" dirty="0" err="1"/>
              <a:t>Urut</a:t>
            </a:r>
            <a:r>
              <a:rPr lang="en-US" sz="2400" dirty="0"/>
              <a:t> </a:t>
            </a:r>
            <a:r>
              <a:rPr lang="en-US" sz="2400" dirty="0" err="1"/>
              <a:t>abjad</a:t>
            </a:r>
            <a:r>
              <a:rPr lang="en-US" sz="2400" dirty="0"/>
              <a:t>,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ekspan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mengulang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,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endParaRPr lang="en-US" sz="2400" dirty="0"/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0833" t="41667" r="41667" b="16667"/>
          <a:stretch>
            <a:fillRect/>
          </a:stretch>
        </p:blipFill>
        <p:spPr bwMode="auto">
          <a:xfrm>
            <a:off x="7535484" y="2273816"/>
            <a:ext cx="3272135" cy="258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19A1A-7A25-4704-BD3B-54F5283A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IF2211/NUM/RIN/19Mar2020</a:t>
            </a:r>
          </a:p>
        </p:txBody>
      </p:sp>
    </p:spTree>
    <p:extLst>
      <p:ext uri="{BB962C8B-B14F-4D97-AF65-F5344CB8AC3E}">
        <p14:creationId xmlns:p14="http://schemas.microsoft.com/office/powerpoint/2010/main" val="3379302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8" y="182563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Solusi</a:t>
            </a:r>
            <a:r>
              <a:rPr lang="en-US" dirty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70" y="365126"/>
            <a:ext cx="8760930" cy="59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6386-2953-4B01-A558-D260C15D58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64808"/>
            <a:ext cx="8186126" cy="62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6386-2953-4B01-A558-D260C15D584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0" y="1603851"/>
            <a:ext cx="10631284" cy="21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8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43200" y="3886200"/>
            <a:ext cx="7772400" cy="990600"/>
          </a:xfrm>
        </p:spPr>
        <p:txBody>
          <a:bodyPr anchor="t">
            <a:normAutofit fontScale="90000"/>
          </a:bodyPr>
          <a:lstStyle/>
          <a:p>
            <a:pPr algn="r" eaLnBrk="1" hangingPunct="1"/>
            <a:r>
              <a:rPr lang="en-US" dirty="0">
                <a:solidFill>
                  <a:schemeClr val="tx1"/>
                </a:solidFill>
              </a:rPr>
              <a:t>TAMAT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Selamat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Belajar</a:t>
            </a:r>
            <a:r>
              <a:rPr lang="en-US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1DF121-C292-48B9-BAD5-CC364D62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IF2211/NUM/RIN/19Mar2020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2D1A-4D05-4D6B-AFC1-C5A8FD3A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D5F9-772A-43A1-A691-1528C025A01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657226" y="304800"/>
            <a:ext cx="204311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Route Planning</a:t>
            </a:r>
            <a:endParaRPr lang="id-ID" dirty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BCC877-1ECA-45F3-B580-6537F28EDB30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304800"/>
            <a:ext cx="6500182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890C4-3A5E-4196-9503-2FD263089840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456364" y="260351"/>
            <a:ext cx="372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latin typeface="Tahoma" panose="020B0604030504040204" pitchFamily="34" charset="0"/>
              </a:rPr>
              <a:t>Source: Russell’s book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8623856" y="3723518"/>
            <a:ext cx="33229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S: set of cities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err="1">
                <a:latin typeface="Arial" panose="020B0604020202020204" pitchFamily="34" charset="0"/>
              </a:rPr>
              <a:t>i.s</a:t>
            </a:r>
            <a:r>
              <a:rPr lang="en-US" sz="2000" dirty="0">
                <a:latin typeface="Arial" panose="020B0604020202020204" pitchFamily="34" charset="0"/>
              </a:rPr>
              <a:t>: A (Arad)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err="1">
                <a:latin typeface="Arial" panose="020B0604020202020204" pitchFamily="34" charset="0"/>
              </a:rPr>
              <a:t>g.s</a:t>
            </a:r>
            <a:r>
              <a:rPr lang="en-US" sz="2000" dirty="0">
                <a:latin typeface="Arial" panose="020B0604020202020204" pitchFamily="34" charset="0"/>
              </a:rPr>
              <a:t>: B (Bucharest)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Goal test: s = B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Path cost: time ~ distance </a:t>
            </a:r>
          </a:p>
        </p:txBody>
      </p:sp>
      <p:grpSp>
        <p:nvGrpSpPr>
          <p:cNvPr id="16390" name="Group 64"/>
          <p:cNvGrpSpPr>
            <a:grpSpLocks/>
          </p:cNvGrpSpPr>
          <p:nvPr/>
        </p:nvGrpSpPr>
        <p:grpSpPr bwMode="auto">
          <a:xfrm>
            <a:off x="2135189" y="1125539"/>
            <a:ext cx="7272337" cy="3463925"/>
            <a:chOff x="204" y="1389"/>
            <a:chExt cx="4581" cy="2182"/>
          </a:xfrm>
        </p:grpSpPr>
        <p:grpSp>
          <p:nvGrpSpPr>
            <p:cNvPr id="16391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16426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6427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16428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16429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16430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16431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6432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6433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16434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16435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16436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16437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38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16439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16440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16441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16442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16443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16444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16445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16446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16447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48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16449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140</a:t>
                </a:r>
              </a:p>
            </p:txBody>
          </p:sp>
        </p:grpSp>
        <p:sp>
          <p:nvSpPr>
            <p:cNvPr id="16392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sz="1400">
                  <a:latin typeface="Arial" panose="020B0604020202020204" pitchFamily="34" charset="0"/>
                </a:rPr>
                <a:t>8</a:t>
              </a:r>
              <a:r>
                <a:rPr lang="en-US" sz="14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7AAF3-FA8D-4288-BE31-488F2B24E163}"/>
              </a:ext>
            </a:extLst>
          </p:cNvPr>
          <p:cNvSpPr txBox="1"/>
          <p:nvPr/>
        </p:nvSpPr>
        <p:spPr>
          <a:xfrm>
            <a:off x="776777" y="5576131"/>
            <a:ext cx="866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Persoalan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Carilah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lintasan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terpendek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dari</a:t>
            </a:r>
            <a:r>
              <a:rPr lang="en-US" sz="2400" dirty="0">
                <a:solidFill>
                  <a:srgbClr val="FF0000"/>
                </a:solidFill>
              </a:rPr>
              <a:t> Arad (A) </a:t>
            </a:r>
            <a:r>
              <a:rPr lang="en-US" sz="2400" dirty="0" err="1">
                <a:solidFill>
                  <a:srgbClr val="FF0000"/>
                </a:solidFill>
              </a:rPr>
              <a:t>ke</a:t>
            </a:r>
            <a:r>
              <a:rPr lang="en-US" sz="2400" dirty="0">
                <a:solidFill>
                  <a:srgbClr val="FF0000"/>
                </a:solidFill>
              </a:rPr>
              <a:t> Bucharest (B)!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554957"/>
            <a:ext cx="10058400" cy="4937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Heuristic  estimates value of a node</a:t>
            </a:r>
          </a:p>
          <a:p>
            <a:pPr lvl="1">
              <a:defRPr/>
            </a:pPr>
            <a:r>
              <a:rPr lang="en-US" dirty="0"/>
              <a:t>promise of a node</a:t>
            </a:r>
          </a:p>
          <a:p>
            <a:pPr lvl="1">
              <a:defRPr/>
            </a:pPr>
            <a:r>
              <a:rPr lang="en-US" dirty="0"/>
              <a:t>difficulty of solving the </a:t>
            </a:r>
            <a:r>
              <a:rPr lang="en-US" dirty="0" err="1"/>
              <a:t>subproblem</a:t>
            </a:r>
            <a:endParaRPr lang="en-US" dirty="0"/>
          </a:p>
          <a:p>
            <a:pPr lvl="1">
              <a:defRPr/>
            </a:pPr>
            <a:r>
              <a:rPr lang="en-US" dirty="0"/>
              <a:t>quality of solution represented by node</a:t>
            </a:r>
          </a:p>
          <a:p>
            <a:pPr lvl="1">
              <a:defRPr/>
            </a:pPr>
            <a:r>
              <a:rPr lang="en-US" dirty="0"/>
              <a:t>the amount of information gained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f(n)- heuristic evaluation function.</a:t>
            </a:r>
          </a:p>
          <a:p>
            <a:pPr lvl="1">
              <a:defRPr/>
            </a:pPr>
            <a:r>
              <a:rPr lang="en-US" dirty="0"/>
              <a:t>depends on n, goal, search so far, domain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332109-1448-446B-B1D6-B7052E840756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5</a:t>
            </a:fld>
            <a:endParaRPr 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Search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9372600" cy="44656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Idea: avoid expanding paths that are already expensive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Evaluation function </a:t>
            </a:r>
            <a:r>
              <a:rPr lang="en-US" i="1" dirty="0"/>
              <a:t>f(n) = g(n) + h(n)</a:t>
            </a:r>
            <a:endParaRPr lang="en-US" dirty="0"/>
          </a:p>
          <a:p>
            <a:pPr marL="625475" indent="-396875"/>
            <a:r>
              <a:rPr lang="en-US" i="1" dirty="0"/>
              <a:t>g(n) </a:t>
            </a:r>
            <a:r>
              <a:rPr lang="en-US" dirty="0"/>
              <a:t>= cost so far to reach </a:t>
            </a:r>
            <a:r>
              <a:rPr lang="en-US" i="1" dirty="0"/>
              <a:t>n</a:t>
            </a:r>
          </a:p>
          <a:p>
            <a:pPr marL="625475" indent="-396875"/>
            <a:r>
              <a:rPr lang="en-US" i="1" dirty="0"/>
              <a:t>h(n)</a:t>
            </a:r>
            <a:r>
              <a:rPr lang="en-US" dirty="0"/>
              <a:t> = estimated cost from </a:t>
            </a:r>
            <a:r>
              <a:rPr lang="en-US" i="1" dirty="0"/>
              <a:t>n</a:t>
            </a:r>
            <a:r>
              <a:rPr lang="en-US" dirty="0"/>
              <a:t> to goal</a:t>
            </a:r>
          </a:p>
          <a:p>
            <a:pPr marL="625475" indent="-396875"/>
            <a:r>
              <a:rPr lang="en-US" i="1" dirty="0"/>
              <a:t>f(n) </a:t>
            </a:r>
            <a:r>
              <a:rPr lang="en-US" dirty="0"/>
              <a:t>= estimated total cost of path through </a:t>
            </a:r>
            <a:r>
              <a:rPr lang="en-US" i="1" dirty="0"/>
              <a:t>n</a:t>
            </a:r>
            <a:r>
              <a:rPr lang="en-US" dirty="0"/>
              <a:t> to goal</a:t>
            </a:r>
          </a:p>
          <a:p>
            <a:pPr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if  </a:t>
            </a:r>
            <a:r>
              <a:rPr lang="en-US" i="1" dirty="0"/>
              <a:t>f(n) = g(n) 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Uniform Cost Search (UCS)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dirty="0"/>
              <a:t>    if  </a:t>
            </a:r>
            <a:r>
              <a:rPr lang="en-US" i="1" dirty="0"/>
              <a:t>f(n) = h(n) 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Greedy Best First Search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if  </a:t>
            </a:r>
            <a:r>
              <a:rPr lang="en-US" i="1" dirty="0"/>
              <a:t>f(n) = g(n) + h(n)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A*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B598C-6F73-40F5-8B4B-49D31B653647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6</a:t>
            </a:fld>
            <a:endParaRPr 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D2A88C-AB40-4CAE-B2AE-126559C3B466}"/>
              </a:ext>
            </a:extLst>
          </p:cNvPr>
          <p:cNvSpPr/>
          <p:nvPr/>
        </p:nvSpPr>
        <p:spPr>
          <a:xfrm>
            <a:off x="9509160" y="2175196"/>
            <a:ext cx="273269" cy="233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ADF187-447A-451A-85D9-8E6131F5B677}"/>
              </a:ext>
            </a:extLst>
          </p:cNvPr>
          <p:cNvSpPr/>
          <p:nvPr/>
        </p:nvSpPr>
        <p:spPr>
          <a:xfrm>
            <a:off x="9903298" y="2874764"/>
            <a:ext cx="273269" cy="233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557BD3-E51E-4EB8-9FE9-5E3B5A16682C}"/>
              </a:ext>
            </a:extLst>
          </p:cNvPr>
          <p:cNvSpPr/>
          <p:nvPr/>
        </p:nvSpPr>
        <p:spPr>
          <a:xfrm>
            <a:off x="10491533" y="4072322"/>
            <a:ext cx="273269" cy="23396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26DB7F-1F84-4C94-9386-A0CADAF4FE56}"/>
              </a:ext>
            </a:extLst>
          </p:cNvPr>
          <p:cNvCxnSpPr>
            <a:stCxn id="7" idx="4"/>
            <a:endCxn id="8" idx="1"/>
          </p:cNvCxnSpPr>
          <p:nvPr/>
        </p:nvCxnSpPr>
        <p:spPr>
          <a:xfrm>
            <a:off x="9645795" y="2409161"/>
            <a:ext cx="297522" cy="49986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7A514B-C7E6-4BCF-8B22-8B00E269D9D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0105036" y="3121460"/>
            <a:ext cx="426516" cy="98512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291E97-AF11-4E29-8CC3-79ADEE4EAAC7}"/>
              </a:ext>
            </a:extLst>
          </p:cNvPr>
          <p:cNvSpPr txBox="1"/>
          <p:nvPr/>
        </p:nvSpPr>
        <p:spPr>
          <a:xfrm>
            <a:off x="9645794" y="1890712"/>
            <a:ext cx="5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5FC55-9A2B-4559-A438-8C9A041D9AFC}"/>
              </a:ext>
            </a:extLst>
          </p:cNvPr>
          <p:cNvSpPr txBox="1"/>
          <p:nvPr/>
        </p:nvSpPr>
        <p:spPr>
          <a:xfrm>
            <a:off x="10473953" y="425722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AADE1A-FD96-42B9-A623-710CEA4CAC12}"/>
              </a:ext>
            </a:extLst>
          </p:cNvPr>
          <p:cNvSpPr/>
          <p:nvPr/>
        </p:nvSpPr>
        <p:spPr>
          <a:xfrm>
            <a:off x="8778344" y="2547213"/>
            <a:ext cx="108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       </a:t>
            </a:r>
            <a:r>
              <a:rPr lang="en-US" sz="2000" i="1" dirty="0">
                <a:solidFill>
                  <a:srgbClr val="FF0000"/>
                </a:solidFill>
              </a:rPr>
              <a:t>g(n)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C5C704-730C-4C2C-872C-B2E53800A673}"/>
              </a:ext>
            </a:extLst>
          </p:cNvPr>
          <p:cNvSpPr/>
          <p:nvPr/>
        </p:nvSpPr>
        <p:spPr>
          <a:xfrm>
            <a:off x="9250977" y="3418822"/>
            <a:ext cx="108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       </a:t>
            </a:r>
            <a:r>
              <a:rPr lang="en-US" sz="2000" i="1" dirty="0">
                <a:solidFill>
                  <a:srgbClr val="FF0000"/>
                </a:solidFill>
              </a:rPr>
              <a:t>h(n)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113" y="15876"/>
            <a:ext cx="10515600" cy="1117186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 search example</a:t>
            </a:r>
          </a:p>
        </p:txBody>
      </p:sp>
      <p:pic>
        <p:nvPicPr>
          <p:cNvPr id="31747" name="Picture 4" descr="astar-progress0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85191"/>
            <a:ext cx="7211248" cy="295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393A0E-9C5A-4513-8C73-BB45C274B524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3174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14" y="3824287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88CCE-69C1-4559-81B9-842657009BF5}"/>
              </a:ext>
            </a:extLst>
          </p:cNvPr>
          <p:cNvSpPr/>
          <p:nvPr/>
        </p:nvSpPr>
        <p:spPr>
          <a:xfrm>
            <a:off x="221974" y="4672279"/>
            <a:ext cx="51393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f(n) = g(n) + h(n)</a:t>
            </a:r>
          </a:p>
          <a:p>
            <a:endParaRPr lang="en-US" sz="2000" i="1" dirty="0"/>
          </a:p>
          <a:p>
            <a:r>
              <a:rPr lang="en-US" sz="2000" i="1" dirty="0"/>
              <a:t>g(n) = distance from Arad to n</a:t>
            </a:r>
          </a:p>
          <a:p>
            <a:r>
              <a:rPr lang="en-US" sz="2000" i="1" dirty="0"/>
              <a:t>h(n) = straight-line distance from n to Bucharest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star-progress0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62283"/>
            <a:ext cx="7023318" cy="28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D45D76-D2E9-49A1-946A-DCB4747B464F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32773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56" y="3820973"/>
            <a:ext cx="6164211" cy="30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D2642-E3E6-4E45-A228-C98F6ED56316}"/>
              </a:ext>
            </a:extLst>
          </p:cNvPr>
          <p:cNvSpPr/>
          <p:nvPr/>
        </p:nvSpPr>
        <p:spPr>
          <a:xfrm>
            <a:off x="221974" y="4672279"/>
            <a:ext cx="51393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f(n) = g(n) + h(n)</a:t>
            </a:r>
          </a:p>
          <a:p>
            <a:endParaRPr lang="en-US" sz="2000" i="1" dirty="0"/>
          </a:p>
          <a:p>
            <a:r>
              <a:rPr lang="en-US" sz="2000" i="1" dirty="0"/>
              <a:t>g(n) = distance from Arad to n</a:t>
            </a:r>
          </a:p>
          <a:p>
            <a:r>
              <a:rPr lang="en-US" sz="2000" i="1" dirty="0"/>
              <a:t>h(n) = straight-line distance from n to Bucharest</a:t>
            </a:r>
            <a:endParaRPr lang="en-US" sz="20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5282141-2D3E-4EDF-87DB-C027216A8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113" y="15875"/>
            <a:ext cx="10515600" cy="1325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 search 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astar-progress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62283"/>
            <a:ext cx="7023318" cy="28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1876C5-47AC-45E1-A3F0-FFE081528876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33797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13" y="3824287"/>
            <a:ext cx="6157449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IF2211/NUM/RIN/19Mar2020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FA861-09FC-45A8-B62A-21B86C38ECE0}"/>
              </a:ext>
            </a:extLst>
          </p:cNvPr>
          <p:cNvSpPr/>
          <p:nvPr/>
        </p:nvSpPr>
        <p:spPr>
          <a:xfrm>
            <a:off x="221974" y="4672279"/>
            <a:ext cx="51393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f(n) = g(n) + h(n)</a:t>
            </a:r>
          </a:p>
          <a:p>
            <a:endParaRPr lang="en-US" sz="2000" i="1" dirty="0"/>
          </a:p>
          <a:p>
            <a:r>
              <a:rPr lang="en-US" sz="2000" i="1" dirty="0"/>
              <a:t>g(n) = distance from Arad to n</a:t>
            </a:r>
          </a:p>
          <a:p>
            <a:r>
              <a:rPr lang="en-US" sz="2000" i="1" dirty="0"/>
              <a:t>h(n) = straight-line distance from n to Bucharest</a:t>
            </a:r>
            <a:endParaRPr lang="en-US" sz="20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ACA372B-6EAE-4FE7-8B0E-FCE1444CC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113" y="15875"/>
            <a:ext cx="10515600" cy="1325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 search example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1791</Words>
  <Application>Microsoft Office PowerPoint</Application>
  <PresentationFormat>Widescreen</PresentationFormat>
  <Paragraphs>241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Gill Sans MT</vt:lpstr>
      <vt:lpstr>Tahoma</vt:lpstr>
      <vt:lpstr>Wingdings</vt:lpstr>
      <vt:lpstr>Wingdings 3</vt:lpstr>
      <vt:lpstr>Office Theme</vt:lpstr>
      <vt:lpstr>  Penentuan Rute  (Route/Path Planning)</vt:lpstr>
      <vt:lpstr>Referensi</vt:lpstr>
      <vt:lpstr>Route Planning</vt:lpstr>
      <vt:lpstr>Search</vt:lpstr>
      <vt:lpstr>Heuristic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Special</vt:lpstr>
      <vt:lpstr>Properties of A*</vt:lpstr>
      <vt:lpstr>Branch-and-Bound vs A*</vt:lpstr>
      <vt:lpstr>Admissible heuristics</vt:lpstr>
      <vt:lpstr>Admissibility</vt:lpstr>
      <vt:lpstr>Latihan soal A*</vt:lpstr>
      <vt:lpstr>PowerPoint Presentation</vt:lpstr>
      <vt:lpstr>PowerPoint Presentation</vt:lpstr>
      <vt:lpstr>Contoh Soal UAS Sem 2 2014/2015</vt:lpstr>
      <vt:lpstr>Contoh Soal UAS Sem 2 2014/2015 (2)</vt:lpstr>
      <vt:lpstr>Solusi:</vt:lpstr>
      <vt:lpstr>PowerPoint Presentation</vt:lpstr>
      <vt:lpstr>PowerPoint Presentation</vt:lpstr>
      <vt:lpstr>TAMAT -Selamat Belajar-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Dr.Ir. Rinaldi Munir, MT</dc:creator>
  <cp:lastModifiedBy>Dr. Ir. Rinaldi, M.T.</cp:lastModifiedBy>
  <cp:revision>42</cp:revision>
  <dcterms:created xsi:type="dcterms:W3CDTF">2020-03-19T08:34:54Z</dcterms:created>
  <dcterms:modified xsi:type="dcterms:W3CDTF">2026-04-24T09:42:49Z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2024-04-25T07:36:22Z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f02efc91-51ff-4468-bb9a-f9f460a0c49b</vt:lpwstr>
  </property>
  <property fmtid="{D5CDD505-2E9C-101B-9397-08002B2CF9AE}" pid="8" name="MSIP_Label_38b525e5-f3da-4501-8f1e-526b6769fc56_ContentBits">
    <vt:lpwstr>0</vt:lpwstr>
  </property>
</Properties>
</file>