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7" r:id="rId2"/>
    <p:sldId id="391" r:id="rId3"/>
    <p:sldId id="367" r:id="rId4"/>
    <p:sldId id="396" r:id="rId5"/>
    <p:sldId id="392" r:id="rId6"/>
    <p:sldId id="393" r:id="rId7"/>
    <p:sldId id="394" r:id="rId8"/>
    <p:sldId id="395" r:id="rId9"/>
    <p:sldId id="381" r:id="rId10"/>
    <p:sldId id="397" r:id="rId11"/>
    <p:sldId id="273" r:id="rId12"/>
    <p:sldId id="382" r:id="rId13"/>
    <p:sldId id="385" r:id="rId14"/>
    <p:sldId id="386" r:id="rId15"/>
    <p:sldId id="387" r:id="rId16"/>
    <p:sldId id="388" r:id="rId17"/>
    <p:sldId id="389" r:id="rId18"/>
    <p:sldId id="390" r:id="rId19"/>
    <p:sldId id="289" r:id="rId20"/>
    <p:sldId id="398" r:id="rId21"/>
    <p:sldId id="310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5077" autoAdjust="0"/>
  </p:normalViewPr>
  <p:slideViewPr>
    <p:cSldViewPr snapToGrid="0">
      <p:cViewPr>
        <p:scale>
          <a:sx n="59" d="100"/>
          <a:sy n="59" d="100"/>
        </p:scale>
        <p:origin x="1098" y="-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DF2DFE-F70A-498D-8D62-0BCD16C537FB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16ACD2-76A4-48C1-BDA9-BCB00B1AA5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594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3BE426-C366-4696-96DD-C92A557A6C02}" type="slidenum">
              <a:rPr lang="id-ID" smtClean="0"/>
              <a:pPr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849173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16ACD2-76A4-48C1-BDA9-BCB00B1AA51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7102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E7810-5A07-4C07-A14C-ECD7200454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64BEEA-B6F0-4926-8BBB-709AB6041B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8E9AA1-B8A2-412A-ADE7-489A1C5DD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37B4A-3E38-42DF-B60F-AFC12EDB21A4}" type="datetime1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EAC0D6-1D84-45EB-8B09-6BEC1A370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FA7264-63FA-4623-B5B7-377F6C5E2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DBF9-1F95-4932-BC9D-ACC63E612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117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6FC1A-FA30-4705-9A76-C44628AC0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AD5C37-F8C8-4965-8FA4-73A813FFE7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D9A386-7748-4E8D-B47A-E7F62FAA8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AEFC8-99DC-4EA7-8A5D-DE8FDEA294BD}" type="datetime1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912CEC-7AB0-404A-9CEE-5B4CA75AA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054167-4993-4DA9-9E86-AEA5F9113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DBF9-1F95-4932-BC9D-ACC63E612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295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1FDA93D-028E-4712-965F-D429551758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52671F-A8AC-40CB-B185-0780F2833A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E39347-53E0-47A6-A1F2-B39EBA54A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6E0E6-3D84-4981-B3F0-6251FEEB5141}" type="datetime1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80E8D2-CE52-42F9-934C-FA8EB2416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D88227-34FF-47F5-AC0E-1265B57C1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DBF9-1F95-4932-BC9D-ACC63E612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813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0"/>
            <a:ext cx="53848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4">
            <a:extLst>
              <a:ext uri="{FF2B5EF4-FFF2-40B4-BE49-F238E27FC236}">
                <a16:creationId xmlns:a16="http://schemas.microsoft.com/office/drawing/2014/main" id="{3A0707D3-FFA2-4C64-B35A-91A350C02B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17647A-18BF-4477-9711-781A3C740B92}" type="datetime1">
              <a:rPr lang="en-US" smtClean="0"/>
              <a:t>4/17/2026</a:t>
            </a:fld>
            <a:endParaRPr lang="en-US"/>
          </a:p>
        </p:txBody>
      </p:sp>
      <p:sp>
        <p:nvSpPr>
          <p:cNvPr id="6" name="Rectangle 25">
            <a:extLst>
              <a:ext uri="{FF2B5EF4-FFF2-40B4-BE49-F238E27FC236}">
                <a16:creationId xmlns:a16="http://schemas.microsoft.com/office/drawing/2014/main" id="{B7CAE0BF-FBA9-4965-8FE5-B967DE2F8F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6">
            <a:extLst>
              <a:ext uri="{FF2B5EF4-FFF2-40B4-BE49-F238E27FC236}">
                <a16:creationId xmlns:a16="http://schemas.microsoft.com/office/drawing/2014/main" id="{414A2192-327C-45B0-9704-B74762D940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7EBD8F-251A-4E14-9599-38549B0D6B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0353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32273-41D8-41DD-979A-63BB32F24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9FABEF-A199-4BD7-BD2E-472E99276B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82965E-719E-46B8-9D27-22D4776A1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E8B55-89C3-4923-A8A0-AD070291E959}" type="datetime1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30938A-15D8-45C1-A20D-B4F201447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6FEB1-0467-4A14-B975-2C1911CDA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DBF9-1F95-4932-BC9D-ACC63E612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735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EC358-6B00-45F8-AB0B-46E8630BF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139C14-DC61-4F4E-BEDB-9AB3309BC1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B10BBD-342B-43FD-B4A9-E465A0D4F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E5FE-1AA8-40CD-AF59-220915AF1AF0}" type="datetime1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67DE6F-9231-4763-873B-EFD72ECAB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6376C3-0E83-4B2C-9622-F6470104B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DBF9-1F95-4932-BC9D-ACC63E612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628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730AE-18BA-43B0-88AD-C242BEE06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A8F0E0-90DA-4067-B53A-FD68B36E80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7B74F4-5C76-4CBF-9204-B804E8897B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F180AB-F82E-4AE3-BCE7-27CFD99A8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67D88-9BD4-48DD-B87F-B0E518255B7A}" type="datetime1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330671-1BDC-4E8E-B81E-40CAFADCB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5A74F3-4F2B-411C-A9B0-255EBB777F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DBF9-1F95-4932-BC9D-ACC63E612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075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FFFB09-AD10-40FD-B7E5-6627D2CB8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410A27-3069-4077-A941-2A93A39304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5E9CA1-9C08-4229-BD1A-A60F0CC045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ED187B-0D50-48A5-88FE-64354CD88C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CC1F79-BF3A-4DDF-9D16-865D4FB2CF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EE3B4D-BEF2-4245-87F0-BE97F53B6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9BC53-453D-4E14-969A-A64B29B7478A}" type="datetime1">
              <a:rPr lang="en-US" smtClean="0"/>
              <a:t>4/17/2026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933036-81C7-45BE-94B6-466E4A366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FFAC97-7608-433E-93DD-7C514400E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DBF9-1F95-4932-BC9D-ACC63E612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343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673FC-D9AB-4E5C-A359-4A3C139FA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377F3B-E4F2-46C4-B818-F8A2DEF86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13957-378A-477B-A1F5-6664F8ED8D6F}" type="datetime1">
              <a:rPr lang="en-US" smtClean="0"/>
              <a:t>4/17/2026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D31E64-CCD3-421C-8133-B7CDC8BC9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A06612-950A-4A69-9F52-04E1ED9A9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DBF9-1F95-4932-BC9D-ACC63E612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468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430230C-C772-4F5D-859E-6D8DB4A24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87E5D1-169B-4A73-A3C4-25C1BB372CE5}" type="datetime1">
              <a:rPr lang="en-US" smtClean="0"/>
              <a:t>4/17/2026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148886-EE52-4CBC-A8E3-7CCAD4038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5127A7-84FB-41F4-9FD4-D17803938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DBF9-1F95-4932-BC9D-ACC63E612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565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2E289-321B-4D54-A68B-99E12AC8B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C23C3B-856E-4FC3-B358-853D32BF5C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EA9657-18BD-470D-8839-48791DD33A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828F32-01E0-4E82-AAB8-AA6DD2733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0A075-7FF3-490F-AEAD-4539B6CDA985}" type="datetime1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277D7F-B6D7-43E6-BA00-BF61FA8C3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FB7ED6-2C15-4C03-B54E-E14560E81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DBF9-1F95-4932-BC9D-ACC63E612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85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91AD3-F838-4779-94AF-DF467E3A7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0DB4AF-12A3-429F-B99F-95AA13D5E0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42458B-421C-4208-BF43-71AB04D7FF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5D1A18-4AB7-4A9B-A723-9B2B09AD9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38D363-22B6-4B00-9BB7-85130FE82D36}" type="datetime1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D7D10F-D047-498D-8D7F-850CA92F7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C7BBF2-E1D2-4C98-94A5-DA82211DB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DBF9-1F95-4932-BC9D-ACC63E612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613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4B39442-5D36-47B2-95DA-699858D43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3272C6-6DCF-47A0-92D1-F28A7F838F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0FB7EF-C769-4E17-9151-3A107A6163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A507FF-EC23-476F-BEFF-B4902457E388}" type="datetime1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BA43B1-A46F-4455-B384-8CE87082D8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7142A0-84DD-4E3F-AABD-4D25146B12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2BDBF9-1F95-4932-BC9D-ACC63E612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646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emf"/><Relationship Id="rId4" Type="http://schemas.openxmlformats.org/officeDocument/2006/relationships/oleObject" Target="../embeddings/oleObject3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0.png"/><Relationship Id="rId4" Type="http://schemas.openxmlformats.org/officeDocument/2006/relationships/image" Target="../media/image22.png"/></Relationships>
</file>

<file path=ppt/slides/_rels/slide15.xml.rels><?xml version="1.0" encoding="UTF-8" standalone="yes"?>
<Relationships xmlns="http://schemas.openxmlformats.org/package/2006/relationships"><Relationship Id="rId7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0.png"/><Relationship Id="rId5" Type="http://schemas.openxmlformats.org/officeDocument/2006/relationships/image" Target="../media/image220.png"/><Relationship Id="rId4" Type="http://schemas.openxmlformats.org/officeDocument/2006/relationships/image" Target="../media/image23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7" Type="http://schemas.openxmlformats.org/officeDocument/2006/relationships/image" Target="../media/image60.png"/><Relationship Id="rId12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png"/><Relationship Id="rId11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9.png"/><Relationship Id="rId4" Type="http://schemas.openxmlformats.org/officeDocument/2006/relationships/image" Target="../media/image6.png"/><Relationship Id="rId9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7" Type="http://schemas.openxmlformats.org/officeDocument/2006/relationships/image" Target="../media/image1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0.png"/><Relationship Id="rId10" Type="http://schemas.openxmlformats.org/officeDocument/2006/relationships/image" Target="../media/image15.png"/><Relationship Id="rId9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0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7115" y="441221"/>
            <a:ext cx="8917769" cy="1470025"/>
          </a:xfrm>
        </p:spPr>
        <p:txBody>
          <a:bodyPr>
            <a:normAutofit/>
          </a:bodyPr>
          <a:lstStyle/>
          <a:p>
            <a:r>
              <a:rPr lang="en-US" b="1" dirty="0" err="1">
                <a:latin typeface="+mn-lt"/>
              </a:rPr>
              <a:t>Algoritma</a:t>
            </a:r>
            <a:r>
              <a:rPr lang="en-US" b="1" dirty="0">
                <a:latin typeface="+mn-lt"/>
              </a:rPr>
              <a:t> </a:t>
            </a:r>
            <a:r>
              <a:rPr lang="id-ID" b="1" dirty="0">
                <a:latin typeface="+mn-lt"/>
              </a:rPr>
              <a:t>Branch &amp; Bound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B35EC41-4CDF-4135-8DAF-449B8C9DF0F9}"/>
              </a:ext>
            </a:extLst>
          </p:cNvPr>
          <p:cNvSpPr txBox="1"/>
          <p:nvPr/>
        </p:nvSpPr>
        <p:spPr>
          <a:xfrm>
            <a:off x="9117383" y="1911246"/>
            <a:ext cx="18582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(Bagian 4)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E336E432-0440-4FF9-A119-B1AD281BD2B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216484" y="2079951"/>
            <a:ext cx="8122920" cy="1752600"/>
          </a:xfrm>
        </p:spPr>
        <p:txBody>
          <a:bodyPr/>
          <a:lstStyle/>
          <a:p>
            <a:pPr eaLnBrk="1" hangingPunct="1"/>
            <a:r>
              <a:rPr lang="en-US" altLang="en-US" dirty="0" err="1"/>
              <a:t>Bahan</a:t>
            </a:r>
            <a:r>
              <a:rPr lang="en-US" altLang="en-US" dirty="0"/>
              <a:t> </a:t>
            </a:r>
            <a:r>
              <a:rPr lang="en-US" altLang="en-US" dirty="0" err="1"/>
              <a:t>Kuliah</a:t>
            </a:r>
            <a:r>
              <a:rPr lang="en-US" altLang="en-US" dirty="0"/>
              <a:t> IF2211 Strategi </a:t>
            </a:r>
            <a:r>
              <a:rPr lang="en-US" altLang="en-US" dirty="0" err="1"/>
              <a:t>Algoritma</a:t>
            </a:r>
            <a:endParaRPr lang="en-US" altLang="en-US" dirty="0"/>
          </a:p>
          <a:p>
            <a:pPr eaLnBrk="1" hangingPunct="1"/>
            <a:r>
              <a:rPr lang="en-US" altLang="en-US" dirty="0"/>
              <a:t>Oleh: Rinaldi Munir</a:t>
            </a:r>
          </a:p>
          <a:p>
            <a:pPr eaLnBrk="1" hangingPunct="1"/>
            <a:r>
              <a:rPr lang="en-US" altLang="en-US" dirty="0"/>
              <a:t>Update: </a:t>
            </a:r>
            <a:r>
              <a:rPr lang="en-US" altLang="en-US" dirty="0" err="1"/>
              <a:t>Masayu</a:t>
            </a:r>
            <a:r>
              <a:rPr lang="en-US" altLang="en-US" dirty="0"/>
              <a:t> </a:t>
            </a:r>
            <a:r>
              <a:rPr lang="en-US" altLang="en-US" dirty="0" err="1"/>
              <a:t>Leylia</a:t>
            </a:r>
            <a:r>
              <a:rPr lang="en-US" altLang="en-US" dirty="0"/>
              <a:t> </a:t>
            </a:r>
            <a:r>
              <a:rPr lang="en-US" altLang="en-US" dirty="0" err="1"/>
              <a:t>Khoddra</a:t>
            </a:r>
            <a:endParaRPr lang="en-US" alt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B122E92-7A31-431C-A40E-E8AE79EE6F95}"/>
              </a:ext>
            </a:extLst>
          </p:cNvPr>
          <p:cNvSpPr txBox="1"/>
          <p:nvPr/>
        </p:nvSpPr>
        <p:spPr>
          <a:xfrm>
            <a:off x="2971800" y="5302487"/>
            <a:ext cx="6248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Program </a:t>
            </a:r>
            <a:r>
              <a:rPr lang="en-US" sz="2400" dirty="0" err="1"/>
              <a:t>Studi</a:t>
            </a:r>
            <a:r>
              <a:rPr lang="en-US" sz="2400" dirty="0"/>
              <a:t> </a:t>
            </a:r>
            <a:r>
              <a:rPr lang="en-US" sz="2400" dirty="0" err="1"/>
              <a:t>Teknik</a:t>
            </a:r>
            <a:r>
              <a:rPr lang="en-US" sz="2400" dirty="0"/>
              <a:t> </a:t>
            </a:r>
            <a:r>
              <a:rPr lang="en-US" sz="2400" dirty="0" err="1"/>
              <a:t>Informatika</a:t>
            </a:r>
            <a:endParaRPr lang="en-US" sz="2400" dirty="0"/>
          </a:p>
          <a:p>
            <a:pPr algn="ctr"/>
            <a:r>
              <a:rPr lang="en-US" sz="2400" dirty="0" err="1"/>
              <a:t>Sekolah</a:t>
            </a:r>
            <a:r>
              <a:rPr lang="en-US" sz="2400" dirty="0"/>
              <a:t> Teknik </a:t>
            </a:r>
            <a:r>
              <a:rPr lang="en-US" sz="2400" dirty="0" err="1"/>
              <a:t>Elektro</a:t>
            </a:r>
            <a:r>
              <a:rPr lang="en-US" sz="2400" dirty="0"/>
              <a:t> dan </a:t>
            </a:r>
            <a:r>
              <a:rPr lang="en-US" sz="2400" dirty="0" err="1"/>
              <a:t>Informatika</a:t>
            </a:r>
            <a:r>
              <a:rPr lang="en-US" sz="2400" dirty="0"/>
              <a:t> ITB</a:t>
            </a:r>
          </a:p>
          <a:p>
            <a:pPr algn="ctr"/>
            <a:r>
              <a:rPr lang="en-US" sz="2400" dirty="0"/>
              <a:t>2026</a:t>
            </a:r>
          </a:p>
        </p:txBody>
      </p:sp>
      <p:pic>
        <p:nvPicPr>
          <p:cNvPr id="15" name="Picture 2" descr="Download Logo ITB - Direktorat Sistem dan Teknologi Informasi Institut  Teknologi Bandung">
            <a:extLst>
              <a:ext uri="{FF2B5EF4-FFF2-40B4-BE49-F238E27FC236}">
                <a16:creationId xmlns:a16="http://schemas.microsoft.com/office/drawing/2014/main" id="{BCCE8510-FA36-411A-BF16-E8B5FF0883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2414" y="3701415"/>
            <a:ext cx="1487170" cy="1487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A27ED9B4-0C27-4352-B913-1B3814E10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DBF9-1F95-4932-BC9D-ACC63E61206D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2946D072-5A56-4D67-BDAF-CC85114E76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Greedy: 1/0 Knapsack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BE630EB-5E4F-4281-ABF3-E2D51A1EB4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7745"/>
            <a:ext cx="10515600" cy="48192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2400" b="1" i="1" dirty="0"/>
              <a:t>Greedy by density: </a:t>
            </a:r>
            <a:r>
              <a:rPr lang="en-US" altLang="en-US" sz="2400" dirty="0"/>
              <a:t>Pada </a:t>
            </a:r>
            <a:r>
              <a:rPr lang="en-US" altLang="en-US" sz="2400" dirty="0" err="1"/>
              <a:t>setiap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langkah</a:t>
            </a:r>
            <a:r>
              <a:rPr lang="en-US" altLang="en-US" sz="2400" dirty="0"/>
              <a:t>, </a:t>
            </a:r>
            <a:r>
              <a:rPr lang="en-US" altLang="en-US" sz="2400" i="1" dirty="0"/>
              <a:t>knapsack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diisi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objek</a:t>
            </a:r>
            <a:r>
              <a:rPr lang="en-US" altLang="en-US" sz="2400" dirty="0"/>
              <a:t>   yang </a:t>
            </a:r>
            <a:r>
              <a:rPr lang="en-US" altLang="en-US" sz="2400" dirty="0" err="1"/>
              <a:t>mempunyai</a:t>
            </a:r>
            <a:r>
              <a:rPr lang="en-US" altLang="en-US" sz="2400" dirty="0"/>
              <a:t> </a:t>
            </a:r>
            <a:r>
              <a:rPr lang="en-US" altLang="en-US" sz="2400" i="1" dirty="0"/>
              <a:t>p</a:t>
            </a:r>
            <a:r>
              <a:rPr lang="en-US" altLang="en-US" sz="2400" i="1" baseline="-25000" dirty="0"/>
              <a:t>i</a:t>
            </a:r>
            <a:r>
              <a:rPr lang="en-US" altLang="en-US" sz="2400" i="1" dirty="0"/>
              <a:t> </a:t>
            </a:r>
            <a:r>
              <a:rPr lang="en-US" altLang="en-US" sz="2400" dirty="0"/>
              <a:t>/</a:t>
            </a:r>
            <a:r>
              <a:rPr lang="en-US" altLang="en-US" sz="2400" i="1" dirty="0" err="1"/>
              <a:t>w</a:t>
            </a:r>
            <a:r>
              <a:rPr lang="en-US" altLang="en-US" sz="2400" i="1" baseline="-25000" dirty="0" err="1"/>
              <a:t>i</a:t>
            </a:r>
            <a:r>
              <a:rPr lang="en-US" altLang="en-US" sz="2400" i="1" baseline="-25000" dirty="0"/>
              <a:t> </a:t>
            </a:r>
            <a:r>
              <a:rPr lang="en-US" altLang="en-US" sz="2400" i="1" dirty="0"/>
              <a:t> </a:t>
            </a:r>
            <a:r>
              <a:rPr lang="en-US" altLang="en-US" sz="2400" dirty="0" err="1"/>
              <a:t>terbesar</a:t>
            </a:r>
            <a:r>
              <a:rPr lang="en-US" altLang="en-US" sz="2400" dirty="0"/>
              <a:t>.  </a:t>
            </a:r>
            <a:r>
              <a:rPr lang="en-US" altLang="en-US" sz="2400" dirty="0" err="1"/>
              <a:t>Mencoba</a:t>
            </a:r>
            <a:r>
              <a:rPr lang="en-US" altLang="en-US" sz="2400" dirty="0"/>
              <a:t> </a:t>
            </a:r>
            <a:r>
              <a:rPr lang="en-US" altLang="en-US" sz="2400" b="1" dirty="0" err="1">
                <a:solidFill>
                  <a:schemeClr val="accent1"/>
                </a:solidFill>
              </a:rPr>
              <a:t>memaksimumkan</a:t>
            </a:r>
            <a:r>
              <a:rPr lang="en-US" altLang="en-US" sz="2400" b="1" dirty="0">
                <a:solidFill>
                  <a:schemeClr val="accent1"/>
                </a:solidFill>
              </a:rPr>
              <a:t> </a:t>
            </a:r>
            <a:r>
              <a:rPr lang="en-US" altLang="en-US" sz="2400" b="1" dirty="0" err="1">
                <a:solidFill>
                  <a:schemeClr val="accent1"/>
                </a:solidFill>
              </a:rPr>
              <a:t>keuntungan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memilih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objek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mempunyai</a:t>
            </a:r>
            <a:r>
              <a:rPr lang="en-US" altLang="en-US" sz="2400" dirty="0"/>
              <a:t> </a:t>
            </a:r>
            <a:r>
              <a:rPr lang="en-US" altLang="en-US" sz="2400" b="1" dirty="0" err="1">
                <a:solidFill>
                  <a:schemeClr val="accent1"/>
                </a:solidFill>
              </a:rPr>
              <a:t>keuntungan</a:t>
            </a:r>
            <a:r>
              <a:rPr lang="en-US" altLang="en-US" sz="2400" b="1" dirty="0">
                <a:solidFill>
                  <a:schemeClr val="accent1"/>
                </a:solidFill>
              </a:rPr>
              <a:t> </a:t>
            </a:r>
            <a:r>
              <a:rPr lang="en-US" altLang="en-US" sz="2400" b="1" u="sng" dirty="0">
                <a:solidFill>
                  <a:schemeClr val="accent1"/>
                </a:solidFill>
              </a:rPr>
              <a:t>per unit </a:t>
            </a:r>
            <a:r>
              <a:rPr lang="en-US" altLang="en-US" sz="2400" b="1" u="sng" dirty="0" err="1">
                <a:solidFill>
                  <a:schemeClr val="accent1"/>
                </a:solidFill>
              </a:rPr>
              <a:t>berat</a:t>
            </a:r>
            <a:r>
              <a:rPr lang="en-US" altLang="en-US" sz="2400" b="1" u="sng" dirty="0">
                <a:solidFill>
                  <a:schemeClr val="accent1"/>
                </a:solidFill>
              </a:rPr>
              <a:t> </a:t>
            </a:r>
            <a:r>
              <a:rPr lang="en-US" altLang="en-US" sz="2400" dirty="0" err="1"/>
              <a:t>terbesar</a:t>
            </a:r>
            <a:r>
              <a:rPr lang="en-US" altLang="en-US" sz="2400" dirty="0"/>
              <a:t>. </a:t>
            </a:r>
          </a:p>
          <a:p>
            <a:pPr eaLnBrk="1" hangingPunct="1">
              <a:buFontTx/>
              <a:buNone/>
            </a:pPr>
            <a:r>
              <a:rPr lang="en-US" altLang="en-US" sz="2400" b="1" dirty="0" err="1"/>
              <a:t>Contoh</a:t>
            </a:r>
            <a:r>
              <a:rPr lang="en-US" altLang="en-US" sz="2400" b="1" dirty="0"/>
              <a:t>:</a:t>
            </a:r>
            <a:r>
              <a:rPr lang="en-US" altLang="en-US" sz="2400" dirty="0"/>
              <a:t>  (w</a:t>
            </a:r>
            <a:r>
              <a:rPr lang="en-US" altLang="en-US" sz="2400" baseline="-25000" dirty="0"/>
              <a:t>1</a:t>
            </a:r>
            <a:r>
              <a:rPr lang="en-US" altLang="en-US" sz="2400" dirty="0"/>
              <a:t>,p</a:t>
            </a:r>
            <a:r>
              <a:rPr lang="en-US" altLang="en-US" sz="2400" baseline="-25000" dirty="0"/>
              <a:t>1</a:t>
            </a:r>
            <a:r>
              <a:rPr lang="en-US" altLang="en-US" sz="2400" dirty="0"/>
              <a:t>)=(6,12); (w</a:t>
            </a:r>
            <a:r>
              <a:rPr lang="en-US" altLang="en-US" sz="2400" baseline="-25000" dirty="0"/>
              <a:t>2</a:t>
            </a:r>
            <a:r>
              <a:rPr lang="en-US" altLang="en-US" sz="2400" dirty="0"/>
              <a:t>,p</a:t>
            </a:r>
            <a:r>
              <a:rPr lang="en-US" altLang="en-US" sz="2400" baseline="-25000" dirty="0"/>
              <a:t>2</a:t>
            </a:r>
            <a:r>
              <a:rPr lang="en-US" altLang="en-US" sz="2400" dirty="0"/>
              <a:t>)=(5,15); (w</a:t>
            </a:r>
            <a:r>
              <a:rPr lang="en-US" altLang="en-US" sz="2400" baseline="-25000" dirty="0"/>
              <a:t>3</a:t>
            </a:r>
            <a:r>
              <a:rPr lang="en-US" altLang="en-US" sz="2400" dirty="0"/>
              <a:t>,p</a:t>
            </a:r>
            <a:r>
              <a:rPr lang="en-US" altLang="en-US" sz="2400" baseline="-25000" dirty="0"/>
              <a:t>3</a:t>
            </a:r>
            <a:r>
              <a:rPr lang="en-US" altLang="en-US" sz="2400" dirty="0"/>
              <a:t>)=(10,50); (w</a:t>
            </a:r>
            <a:r>
              <a:rPr lang="en-US" altLang="en-US" sz="2400" baseline="-25000" dirty="0"/>
              <a:t>4</a:t>
            </a:r>
            <a:r>
              <a:rPr lang="en-US" altLang="en-US" sz="2400" dirty="0"/>
              <a:t>,p</a:t>
            </a:r>
            <a:r>
              <a:rPr lang="en-US" altLang="en-US" sz="2400" baseline="-25000" dirty="0"/>
              <a:t>4</a:t>
            </a:r>
            <a:r>
              <a:rPr lang="en-US" altLang="en-US" sz="2400" dirty="0"/>
              <a:t>)=(5, 10) </a:t>
            </a:r>
          </a:p>
          <a:p>
            <a:pPr>
              <a:buNone/>
            </a:pPr>
            <a:r>
              <a:rPr lang="en-US" altLang="en-US" sz="2400" dirty="0"/>
              <a:t>dan </a:t>
            </a:r>
            <a:r>
              <a:rPr lang="en-US" altLang="en-US" sz="2400" dirty="0" err="1"/>
              <a:t>sebuah</a:t>
            </a:r>
            <a:r>
              <a:rPr lang="en-US" altLang="en-US" sz="2400" dirty="0"/>
              <a:t> </a:t>
            </a:r>
            <a:r>
              <a:rPr lang="en-US" altLang="en-US" sz="2400" i="1" dirty="0"/>
              <a:t>knapsack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kapasitas</a:t>
            </a:r>
            <a:r>
              <a:rPr lang="en-US" altLang="en-US" sz="2400" dirty="0"/>
              <a:t> </a:t>
            </a:r>
            <a:r>
              <a:rPr lang="en-US" altLang="en-US" sz="2400" i="1" dirty="0"/>
              <a:t>K</a:t>
            </a:r>
            <a:r>
              <a:rPr lang="en-US" altLang="en-US" sz="2400" dirty="0"/>
              <a:t> = 16. Solusi optimal: </a:t>
            </a:r>
            <a:r>
              <a:rPr lang="en-US" altLang="en-US" sz="2400" i="1" dirty="0"/>
              <a:t>X</a:t>
            </a:r>
            <a:r>
              <a:rPr lang="en-US" altLang="en-US" sz="2400" dirty="0"/>
              <a:t> = (0, 1, 1, 0)</a:t>
            </a:r>
            <a:endParaRPr lang="en-US" altLang="en-US" sz="2400" i="1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D41D75-BF6C-4069-973C-54DAB0D34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5932DE-6440-4EAD-8425-FFE55A97C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EBD8F-251A-4E14-9599-38549B0D6BDF}" type="slidenum">
              <a:rPr lang="en-US" altLang="en-US" smtClean="0"/>
              <a:pPr/>
              <a:t>10</a:t>
            </a:fld>
            <a:endParaRPr lang="en-US" alt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FF22CAD-2656-494A-B68B-B9D4E24725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8283" y="3539797"/>
            <a:ext cx="6142397" cy="2637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2040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>
            <a:extLst>
              <a:ext uri="{FF2B5EF4-FFF2-40B4-BE49-F238E27FC236}">
                <a16:creationId xmlns:a16="http://schemas.microsoft.com/office/drawing/2014/main" id="{C4D875EE-508E-4E70-98F4-0CF8A2911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D56E6D2-74E2-4E11-85A4-C2F886C521E8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/>
          </a:p>
        </p:txBody>
      </p:sp>
      <p:graphicFrame>
        <p:nvGraphicFramePr>
          <p:cNvPr id="25604" name="Object 3">
            <a:extLst>
              <a:ext uri="{FF2B5EF4-FFF2-40B4-BE49-F238E27FC236}">
                <a16:creationId xmlns:a16="http://schemas.microsoft.com/office/drawing/2014/main" id="{32B75316-C9BC-4D40-8089-D3A163CFF62A}"/>
              </a:ext>
            </a:extLst>
          </p:cNvPr>
          <p:cNvGraphicFramePr>
            <a:graphicFrameLocks noGrp="1" noChangeAspect="1"/>
          </p:cNvGraphicFramePr>
          <p:nvPr>
            <p:ph idx="1"/>
          </p:nvPr>
        </p:nvGraphicFramePr>
        <p:xfrm>
          <a:off x="5739397" y="557945"/>
          <a:ext cx="6540560" cy="51352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2" imgW="2607526" imgH="2048387" progId="Visio.Drawing.5">
                  <p:embed/>
                </p:oleObj>
              </mc:Choice>
              <mc:Fallback>
                <p:oleObj name="VISIO" r:id="rId2" imgW="2607526" imgH="2048387" progId="Visio.Drawing.5">
                  <p:embed/>
                  <p:pic>
                    <p:nvPicPr>
                      <p:cNvPr id="25604" name="Object 3">
                        <a:extLst>
                          <a:ext uri="{FF2B5EF4-FFF2-40B4-BE49-F238E27FC236}">
                            <a16:creationId xmlns:a16="http://schemas.microsoft.com/office/drawing/2014/main" id="{32B75316-C9BC-4D40-8089-D3A163CFF62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9397" y="557945"/>
                        <a:ext cx="6540560" cy="51352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5" name="Rectangle 4">
            <a:extLst>
              <a:ext uri="{FF2B5EF4-FFF2-40B4-BE49-F238E27FC236}">
                <a16:creationId xmlns:a16="http://schemas.microsoft.com/office/drawing/2014/main" id="{08F47703-AB75-49DC-9A4B-E166B813CE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02907"/>
            <a:ext cx="18473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d-ID" altLang="en-US" sz="2400"/>
          </a:p>
        </p:txBody>
      </p:sp>
      <p:sp>
        <p:nvSpPr>
          <p:cNvPr id="25606" name="Rectangle 5">
            <a:extLst>
              <a:ext uri="{FF2B5EF4-FFF2-40B4-BE49-F238E27FC236}">
                <a16:creationId xmlns:a16="http://schemas.microsoft.com/office/drawing/2014/main" id="{623EFC1A-A101-47F8-A614-3FD00CBBA0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838" y="3049073"/>
            <a:ext cx="3233034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Solusi </a:t>
            </a:r>
            <a:r>
              <a:rPr lang="en-US" altLang="en-US" sz="2400" dirty="0" err="1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optimumnya</a:t>
            </a:r>
            <a:r>
              <a:rPr lang="en-US" altLang="en-US" sz="2400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: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400" i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X</a:t>
            </a:r>
            <a:r>
              <a:rPr lang="en-US" altLang="en-US" sz="2400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 = (0, 0, 1) dan </a:t>
            </a:r>
            <a:r>
              <a:rPr lang="en-US" altLang="en-US" sz="2400" i="1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F</a:t>
            </a:r>
            <a:r>
              <a:rPr lang="en-US" altLang="en-US" sz="2400" dirty="0">
                <a:solidFill>
                  <a:srgbClr val="000000"/>
                </a:solidFill>
                <a:latin typeface="+mn-lt"/>
                <a:cs typeface="Times New Roman" panose="02020603050405020304" pitchFamily="18" charset="0"/>
              </a:rPr>
              <a:t> =  50</a:t>
            </a:r>
            <a:endParaRPr lang="en-US" altLang="en-US" sz="2400" dirty="0">
              <a:latin typeface="+mn-lt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A4AED28-714A-4E95-808A-7209D537E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41750"/>
            <a:ext cx="10515600" cy="1325563"/>
          </a:xfrm>
        </p:spPr>
        <p:txBody>
          <a:bodyPr/>
          <a:lstStyle/>
          <a:p>
            <a:r>
              <a:rPr lang="en-GB" dirty="0"/>
              <a:t>Backtracking: 1/0 Knapsack (N=3)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0F6BB6A-E38D-434B-9A36-118D385A43AC}"/>
              </a:ext>
            </a:extLst>
          </p:cNvPr>
          <p:cNvSpPr txBox="1"/>
          <p:nvPr/>
        </p:nvSpPr>
        <p:spPr>
          <a:xfrm>
            <a:off x="838200" y="1438769"/>
            <a:ext cx="4358833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buFontTx/>
              <a:buNone/>
            </a:pPr>
            <a:r>
              <a:rPr lang="en-GB" sz="2400" dirty="0"/>
              <a:t>X=(x</a:t>
            </a:r>
            <a:r>
              <a:rPr lang="en-GB" sz="2400" baseline="-25000" dirty="0"/>
              <a:t>1</a:t>
            </a:r>
            <a:r>
              <a:rPr lang="en-GB" sz="2400" dirty="0"/>
              <a:t>,x</a:t>
            </a:r>
            <a:r>
              <a:rPr lang="en-GB" sz="2400" baseline="-25000" dirty="0"/>
              <a:t>2</a:t>
            </a:r>
            <a:r>
              <a:rPr lang="en-GB" sz="2400" dirty="0"/>
              <a:t>,x</a:t>
            </a:r>
            <a:r>
              <a:rPr lang="en-GB" sz="2400" baseline="-25000" dirty="0"/>
              <a:t>3</a:t>
            </a:r>
            <a:r>
              <a:rPr lang="en-GB" sz="2400" dirty="0"/>
              <a:t>), </a:t>
            </a:r>
            <a:r>
              <a:rPr lang="en-US" altLang="en-US" sz="2400" i="1" dirty="0"/>
              <a:t>x</a:t>
            </a:r>
            <a:r>
              <a:rPr lang="en-US" altLang="en-US" sz="2400" i="1" baseline="-25000" dirty="0"/>
              <a:t>i</a:t>
            </a:r>
            <a:r>
              <a:rPr lang="en-US" altLang="en-US" sz="2400" dirty="0"/>
              <a:t> </a:t>
            </a:r>
            <a:r>
              <a:rPr lang="en-US" altLang="en-US" sz="2400" dirty="0">
                <a:sym typeface="Symbol" panose="05050102010706020507" pitchFamily="18" charset="2"/>
              </a:rPr>
              <a:t></a:t>
            </a:r>
            <a:r>
              <a:rPr lang="en-US" altLang="en-US" sz="2400" dirty="0"/>
              <a:t> {0, 1}</a:t>
            </a:r>
            <a:endParaRPr lang="en-GB" sz="2400" dirty="0"/>
          </a:p>
          <a:p>
            <a:pPr eaLnBrk="1" hangingPunct="1">
              <a:buFontTx/>
              <a:buNone/>
            </a:pPr>
            <a:r>
              <a:rPr lang="en-US" altLang="en-US" sz="2400" dirty="0"/>
              <a:t>(</a:t>
            </a:r>
            <a:r>
              <a:rPr lang="en-US" altLang="en-US" sz="2400" i="1" dirty="0"/>
              <a:t>w</a:t>
            </a:r>
            <a:r>
              <a:rPr lang="en-US" altLang="en-US" sz="2400" baseline="-25000" dirty="0"/>
              <a:t>1</a:t>
            </a:r>
            <a:r>
              <a:rPr lang="en-US" altLang="en-US" sz="2400" dirty="0"/>
              <a:t>, </a:t>
            </a:r>
            <a:r>
              <a:rPr lang="en-US" altLang="en-US" sz="2400" i="1" dirty="0"/>
              <a:t>w</a:t>
            </a:r>
            <a:r>
              <a:rPr lang="en-US" altLang="en-US" sz="2400" baseline="-25000" dirty="0"/>
              <a:t>2</a:t>
            </a:r>
            <a:r>
              <a:rPr lang="en-US" altLang="en-US" sz="2400" dirty="0"/>
              <a:t>, </a:t>
            </a:r>
            <a:r>
              <a:rPr lang="en-US" altLang="en-US" sz="2400" i="1" dirty="0"/>
              <a:t>w</a:t>
            </a:r>
            <a:r>
              <a:rPr lang="en-US" altLang="en-US" sz="2400" baseline="-25000" dirty="0"/>
              <a:t>3</a:t>
            </a:r>
            <a:r>
              <a:rPr lang="en-US" altLang="en-US" sz="2400" dirty="0"/>
              <a:t>) = (35, 32, 25)</a:t>
            </a:r>
          </a:p>
          <a:p>
            <a:pPr eaLnBrk="1" hangingPunct="1">
              <a:buFontTx/>
              <a:buNone/>
            </a:pPr>
            <a:r>
              <a:rPr lang="en-US" altLang="en-US" sz="2400" dirty="0"/>
              <a:t>(</a:t>
            </a:r>
            <a:r>
              <a:rPr lang="en-US" altLang="en-US" sz="2400" i="1" dirty="0"/>
              <a:t>p</a:t>
            </a:r>
            <a:r>
              <a:rPr lang="en-US" altLang="en-US" sz="2400" baseline="-25000" dirty="0"/>
              <a:t>1</a:t>
            </a:r>
            <a:r>
              <a:rPr lang="en-US" altLang="en-US" sz="2400" dirty="0"/>
              <a:t>, </a:t>
            </a:r>
            <a:r>
              <a:rPr lang="en-US" altLang="en-US" sz="2400" i="1" dirty="0"/>
              <a:t>p</a:t>
            </a:r>
            <a:r>
              <a:rPr lang="en-US" altLang="en-US" sz="2400" baseline="-25000" dirty="0"/>
              <a:t>2</a:t>
            </a:r>
            <a:r>
              <a:rPr lang="en-US" altLang="en-US" sz="2400" dirty="0"/>
              <a:t>, </a:t>
            </a:r>
            <a:r>
              <a:rPr lang="en-US" altLang="en-US" sz="2400" i="1" dirty="0"/>
              <a:t>p</a:t>
            </a:r>
            <a:r>
              <a:rPr lang="en-US" altLang="en-US" sz="2400" baseline="-25000" dirty="0"/>
              <a:t>3</a:t>
            </a:r>
            <a:r>
              <a:rPr lang="en-US" altLang="en-US" sz="2400" dirty="0"/>
              <a:t>) = (40, 25, 50)</a:t>
            </a:r>
          </a:p>
          <a:p>
            <a:pPr eaLnBrk="1" hangingPunct="1">
              <a:buFontTx/>
              <a:buNone/>
            </a:pPr>
            <a:r>
              <a:rPr lang="en-US" altLang="en-US" sz="2400" i="1" dirty="0"/>
              <a:t>M</a:t>
            </a:r>
            <a:r>
              <a:rPr lang="en-US" altLang="en-US" sz="2400" dirty="0"/>
              <a:t> = 30</a:t>
            </a:r>
          </a:p>
          <a:p>
            <a:pPr eaLnBrk="1" hangingPunct="1">
              <a:buFontTx/>
              <a:buNone/>
            </a:pPr>
            <a:r>
              <a:rPr lang="en-US" altLang="en-US" sz="2400" dirty="0"/>
              <a:t>Constraints:</a:t>
            </a:r>
          </a:p>
          <a:p>
            <a:pPr eaLnBrk="1" hangingPunct="1">
              <a:buFontTx/>
              <a:buNone/>
            </a:pPr>
            <a:endParaRPr lang="en-US" altLang="en-US" sz="2400" dirty="0"/>
          </a:p>
          <a:p>
            <a:pPr eaLnBrk="1" hangingPunct="1">
              <a:buFontTx/>
              <a:buNone/>
            </a:pPr>
            <a:r>
              <a:rPr lang="en-US" altLang="en-US" sz="2400" dirty="0" err="1"/>
              <a:t>RunutBalikR</a:t>
            </a:r>
            <a:r>
              <a:rPr lang="en-US" altLang="en-US" sz="2400" dirty="0"/>
              <a:t>(1)</a:t>
            </a:r>
          </a:p>
          <a:p>
            <a:pPr eaLnBrk="1" hangingPunct="1">
              <a:buFontTx/>
              <a:buNone/>
            </a:pPr>
            <a:r>
              <a:rPr lang="en-US" altLang="en-US" sz="2400" dirty="0"/>
              <a:t>T([]): x1=1, B=F (bounded)</a:t>
            </a:r>
          </a:p>
          <a:p>
            <a:pPr eaLnBrk="1" hangingPunct="1">
              <a:buFontTx/>
              <a:buNone/>
            </a:pPr>
            <a:r>
              <a:rPr lang="en-US" altLang="en-US" sz="2400" dirty="0"/>
              <a:t>T([]): x1=0, B=T</a:t>
            </a:r>
          </a:p>
          <a:p>
            <a:pPr eaLnBrk="1" hangingPunct="1">
              <a:buFontTx/>
              <a:buNone/>
            </a:pPr>
            <a:r>
              <a:rPr lang="en-US" altLang="en-US" sz="2400" dirty="0"/>
              <a:t>T([x1=0]): x2=1, B=F (bounded)</a:t>
            </a:r>
          </a:p>
          <a:p>
            <a:r>
              <a:rPr lang="en-US" altLang="en-US" sz="2400" dirty="0"/>
              <a:t>T([x1=0]): x2=0, B=T</a:t>
            </a:r>
          </a:p>
          <a:p>
            <a:r>
              <a:rPr lang="en-US" altLang="en-US" sz="2400" dirty="0"/>
              <a:t>T([x1=0,x2=0]): x3=1, B=T, </a:t>
            </a:r>
            <a:r>
              <a:rPr lang="en-US" altLang="en-US" sz="2400" dirty="0" err="1"/>
              <a:t>solusi</a:t>
            </a:r>
            <a:endParaRPr lang="en-US" altLang="en-US" sz="2400" dirty="0"/>
          </a:p>
          <a:p>
            <a:r>
              <a:rPr lang="en-US" altLang="en-US" sz="2400" dirty="0"/>
              <a:t>T([x1=0,x2=0]): x3=0, B=T, </a:t>
            </a:r>
            <a:r>
              <a:rPr lang="en-US" altLang="en-US" sz="2400" dirty="0" err="1"/>
              <a:t>solusi</a:t>
            </a:r>
            <a:endParaRPr lang="en-US" altLang="en-US" sz="2400" dirty="0"/>
          </a:p>
        </p:txBody>
      </p:sp>
      <p:graphicFrame>
        <p:nvGraphicFramePr>
          <p:cNvPr id="11" name="Object 3">
            <a:extLst>
              <a:ext uri="{FF2B5EF4-FFF2-40B4-BE49-F238E27FC236}">
                <a16:creationId xmlns:a16="http://schemas.microsoft.com/office/drawing/2014/main" id="{571E9E09-C648-4399-8742-0B9E273E2C7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33891" y="2786554"/>
          <a:ext cx="1672543" cy="6780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61245" imgH="443769" progId="Equation.3">
                  <p:embed/>
                </p:oleObj>
              </mc:Choice>
              <mc:Fallback>
                <p:oleObj name="Equation" r:id="rId4" imgW="1061245" imgH="443769" progId="Equation.3">
                  <p:embed/>
                  <p:pic>
                    <p:nvPicPr>
                      <p:cNvPr id="11" name="Object 3">
                        <a:extLst>
                          <a:ext uri="{FF2B5EF4-FFF2-40B4-BE49-F238E27FC236}">
                            <a16:creationId xmlns:a16="http://schemas.microsoft.com/office/drawing/2014/main" id="{571E9E09-C648-4399-8742-0B9E273E2C7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3891" y="2786554"/>
                        <a:ext cx="1672543" cy="6780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572958C2-06CA-4652-96D6-386604BBD110}"/>
              </a:ext>
            </a:extLst>
          </p:cNvPr>
          <p:cNvSpPr txBox="1"/>
          <p:nvPr/>
        </p:nvSpPr>
        <p:spPr>
          <a:xfrm>
            <a:off x="5449592" y="5788611"/>
            <a:ext cx="4747353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/>
              <a:t>Pada </a:t>
            </a:r>
            <a:r>
              <a:rPr lang="en-US" dirty="0" err="1"/>
              <a:t>pohon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status, </a:t>
            </a:r>
            <a:r>
              <a:rPr lang="en-US" dirty="0" err="1"/>
              <a:t>sembarang</a:t>
            </a:r>
            <a:r>
              <a:rPr lang="en-US" dirty="0"/>
              <a:t> </a:t>
            </a:r>
            <a:r>
              <a:rPr lang="en-US" dirty="0" err="1"/>
              <a:t>lintasan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akar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daun</a:t>
            </a:r>
            <a:r>
              <a:rPr lang="en-US" dirty="0"/>
              <a:t>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(</a:t>
            </a:r>
            <a:r>
              <a:rPr lang="en-US" i="1" dirty="0"/>
              <a:t>subset</a:t>
            </a:r>
            <a:r>
              <a:rPr lang="en-US" dirty="0"/>
              <a:t>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12677AD-0267-4E20-B948-A99E8E7CBC00}"/>
              </a:ext>
            </a:extLst>
          </p:cNvPr>
          <p:cNvSpPr txBox="1"/>
          <p:nvPr/>
        </p:nvSpPr>
        <p:spPr>
          <a:xfrm>
            <a:off x="5449591" y="4463688"/>
            <a:ext cx="4747353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1800" dirty="0" err="1"/>
              <a:t>Pohon</a:t>
            </a:r>
            <a:r>
              <a:rPr lang="en-US" sz="1800" dirty="0"/>
              <a:t> </a:t>
            </a:r>
            <a:r>
              <a:rPr lang="en-US" sz="1800" dirty="0" err="1"/>
              <a:t>ruang</a:t>
            </a:r>
            <a:r>
              <a:rPr lang="en-US" sz="1800" dirty="0"/>
              <a:t> </a:t>
            </a:r>
            <a:r>
              <a:rPr lang="en-US" sz="1800" dirty="0" err="1"/>
              <a:t>statusnya</a:t>
            </a:r>
            <a:r>
              <a:rPr lang="en-US" sz="1800" dirty="0"/>
              <a:t> </a:t>
            </a:r>
            <a:r>
              <a:rPr lang="en-US" sz="1800" dirty="0" err="1"/>
              <a:t>berbentuk</a:t>
            </a:r>
            <a:r>
              <a:rPr lang="en-US" sz="1800" dirty="0"/>
              <a:t> </a:t>
            </a:r>
            <a:r>
              <a:rPr lang="en-US" sz="1800" dirty="0" err="1"/>
              <a:t>pohon</a:t>
            </a:r>
            <a:r>
              <a:rPr lang="en-US" sz="1800" dirty="0"/>
              <a:t> biner. Cabang </a:t>
            </a:r>
            <a:r>
              <a:rPr lang="en-US" sz="1800" dirty="0" err="1"/>
              <a:t>kiri</a:t>
            </a:r>
            <a:r>
              <a:rPr lang="en-US" sz="1800" dirty="0"/>
              <a:t> </a:t>
            </a:r>
            <a:r>
              <a:rPr lang="en-US" sz="1800" dirty="0" err="1"/>
              <a:t>menyatakan</a:t>
            </a:r>
            <a:r>
              <a:rPr lang="en-US" sz="1800" dirty="0"/>
              <a:t> </a:t>
            </a:r>
            <a:r>
              <a:rPr lang="en-US" sz="1800" dirty="0" err="1"/>
              <a:t>objek</a:t>
            </a:r>
            <a:r>
              <a:rPr lang="en-US" sz="1800" dirty="0"/>
              <a:t> </a:t>
            </a:r>
            <a:r>
              <a:rPr lang="en-US" sz="1800" i="1" dirty="0" err="1"/>
              <a:t>i</a:t>
            </a:r>
            <a:r>
              <a:rPr lang="en-US" sz="1800" i="1" dirty="0"/>
              <a:t> </a:t>
            </a:r>
            <a:r>
              <a:rPr lang="en-US" sz="1800" dirty="0" err="1"/>
              <a:t>dipilih</a:t>
            </a:r>
            <a:r>
              <a:rPr lang="en-US" sz="1800" dirty="0"/>
              <a:t> (</a:t>
            </a:r>
            <a:r>
              <a:rPr lang="en-US" sz="1800" i="1" dirty="0"/>
              <a:t>x</a:t>
            </a:r>
            <a:r>
              <a:rPr lang="en-US" sz="1800" i="1" baseline="-25000" dirty="0"/>
              <a:t>i</a:t>
            </a:r>
            <a:r>
              <a:rPr lang="en-US" sz="1800" baseline="-25000" dirty="0"/>
              <a:t> </a:t>
            </a:r>
            <a:r>
              <a:rPr lang="en-US" sz="1800" dirty="0"/>
              <a:t>= 1), </a:t>
            </a:r>
            <a:r>
              <a:rPr lang="en-US" sz="1800" dirty="0" err="1"/>
              <a:t>cabang</a:t>
            </a:r>
            <a:r>
              <a:rPr lang="en-US" sz="1800" dirty="0"/>
              <a:t> </a:t>
            </a:r>
            <a:r>
              <a:rPr lang="en-US" sz="1800" dirty="0" err="1"/>
              <a:t>kanan</a:t>
            </a:r>
            <a:r>
              <a:rPr lang="en-US" sz="1800" dirty="0"/>
              <a:t> </a:t>
            </a:r>
            <a:r>
              <a:rPr lang="en-US" sz="1800" dirty="0" err="1"/>
              <a:t>menyatakan</a:t>
            </a:r>
            <a:r>
              <a:rPr lang="en-US" sz="1800" dirty="0"/>
              <a:t> </a:t>
            </a:r>
            <a:r>
              <a:rPr lang="en-US" sz="1800" dirty="0" err="1"/>
              <a:t>objek</a:t>
            </a:r>
            <a:r>
              <a:rPr lang="en-US" sz="1800" dirty="0"/>
              <a:t>  </a:t>
            </a:r>
            <a:r>
              <a:rPr lang="en-US" sz="1800" i="1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dipilih</a:t>
            </a:r>
            <a:r>
              <a:rPr lang="en-US" sz="1800" dirty="0"/>
              <a:t> (</a:t>
            </a:r>
            <a:r>
              <a:rPr lang="en-US" sz="1800" i="1" dirty="0"/>
              <a:t>x</a:t>
            </a:r>
            <a:r>
              <a:rPr lang="en-US" sz="1800" i="1" baseline="-25000" dirty="0"/>
              <a:t>i</a:t>
            </a:r>
            <a:r>
              <a:rPr lang="en-US" sz="1800" baseline="-25000" dirty="0"/>
              <a:t> </a:t>
            </a:r>
            <a:r>
              <a:rPr lang="en-US" sz="1800" dirty="0"/>
              <a:t>=  0). 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0B0130-2608-477E-A396-37D87F54D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Branch &amp; Bound: 1/0 Knapsack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CE31EC-91D5-4081-A421-EBDCB9C371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4728"/>
            <a:ext cx="10515600" cy="5153890"/>
          </a:xfrm>
        </p:spPr>
        <p:txBody>
          <a:bodyPr>
            <a:normAutofit fontScale="92500"/>
          </a:bodyPr>
          <a:lstStyle/>
          <a:p>
            <a:r>
              <a:rPr lang="en-US" sz="2400" dirty="0" err="1"/>
              <a:t>Persoalan</a:t>
            </a:r>
            <a:r>
              <a:rPr lang="en-US" sz="2400" dirty="0"/>
              <a:t> </a:t>
            </a:r>
            <a:r>
              <a:rPr lang="en-US" sz="2400" i="1" dirty="0"/>
              <a:t>knapsack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persoalan</a:t>
            </a:r>
            <a:r>
              <a:rPr lang="en-US" sz="2400" dirty="0"/>
              <a:t> </a:t>
            </a:r>
            <a:r>
              <a:rPr lang="en-US" sz="2400" b="1" dirty="0" err="1">
                <a:solidFill>
                  <a:schemeClr val="accent1"/>
                </a:solidFill>
              </a:rPr>
              <a:t>maksimasi</a:t>
            </a:r>
            <a:r>
              <a:rPr lang="en-US" sz="2400" dirty="0"/>
              <a:t> (</a:t>
            </a:r>
            <a:r>
              <a:rPr lang="en-US" sz="2400" dirty="0" err="1"/>
              <a:t>mencari</a:t>
            </a:r>
            <a:r>
              <a:rPr lang="en-US" sz="2400" dirty="0"/>
              <a:t> </a:t>
            </a:r>
            <a:r>
              <a:rPr lang="en-US" sz="2400" dirty="0" err="1"/>
              <a:t>keuntungan</a:t>
            </a:r>
            <a:r>
              <a:rPr lang="en-US" sz="2400" dirty="0"/>
              <a:t> </a:t>
            </a:r>
            <a:r>
              <a:rPr lang="en-US" sz="2400" dirty="0" err="1"/>
              <a:t>maksimum</a:t>
            </a:r>
            <a:r>
              <a:rPr lang="en-US" sz="2400" dirty="0"/>
              <a:t>)</a:t>
            </a:r>
          </a:p>
          <a:p>
            <a:endParaRPr lang="en-US" sz="2400" dirty="0"/>
          </a:p>
          <a:p>
            <a:r>
              <a:rPr lang="en-US" sz="2400" dirty="0"/>
              <a:t>Oleh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, </a:t>
            </a:r>
            <a:r>
              <a:rPr lang="en-US" sz="2400" i="1" dirty="0"/>
              <a:t>cost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simpul</a:t>
            </a:r>
            <a:r>
              <a:rPr lang="en-US" sz="2400" dirty="0"/>
              <a:t> pada </a:t>
            </a:r>
            <a:r>
              <a:rPr lang="en-US" sz="2400" dirty="0" err="1"/>
              <a:t>pohon</a:t>
            </a:r>
            <a:r>
              <a:rPr lang="en-US" sz="2400" dirty="0"/>
              <a:t> </a:t>
            </a:r>
            <a:r>
              <a:rPr lang="en-US" sz="2400" dirty="0" err="1"/>
              <a:t>ruang</a:t>
            </a:r>
            <a:r>
              <a:rPr lang="en-US" sz="2400" dirty="0"/>
              <a:t> status </a:t>
            </a:r>
            <a:r>
              <a:rPr lang="en-US" sz="2400" dirty="0" err="1"/>
              <a:t>menyatakan</a:t>
            </a:r>
            <a:r>
              <a:rPr lang="en-US" sz="2400" dirty="0"/>
              <a:t> </a:t>
            </a:r>
            <a:r>
              <a:rPr lang="en-US" sz="2400" dirty="0" err="1">
                <a:solidFill>
                  <a:schemeClr val="accent1"/>
                </a:solidFill>
              </a:rPr>
              <a:t>batas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atas</a:t>
            </a:r>
            <a:r>
              <a:rPr lang="en-US" sz="2400" dirty="0">
                <a:solidFill>
                  <a:schemeClr val="accent1"/>
                </a:solidFill>
              </a:rPr>
              <a:t>  (</a:t>
            </a:r>
            <a:r>
              <a:rPr lang="en-US" sz="2400" i="1" dirty="0">
                <a:solidFill>
                  <a:schemeClr val="accent1"/>
                </a:solidFill>
              </a:rPr>
              <a:t>upper bound</a:t>
            </a:r>
            <a:r>
              <a:rPr lang="en-US" sz="2400" dirty="0">
                <a:solidFill>
                  <a:schemeClr val="accent1"/>
                </a:solidFill>
              </a:rPr>
              <a:t>) </a:t>
            </a:r>
            <a:r>
              <a:rPr lang="en-US" sz="2400" dirty="0" err="1"/>
              <a:t>dari</a:t>
            </a:r>
            <a:r>
              <a:rPr lang="en-US" sz="2400" dirty="0"/>
              <a:t> solusi optimum. (</a:t>
            </a:r>
            <a:r>
              <a:rPr lang="en-US" sz="2400" dirty="0" err="1"/>
              <a:t>Bandingkan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pendekatan</a:t>
            </a:r>
            <a:r>
              <a:rPr lang="en-US" sz="2400" dirty="0"/>
              <a:t> </a:t>
            </a:r>
            <a:r>
              <a:rPr lang="en-US" sz="2400" i="1" dirty="0"/>
              <a:t>least cost search </a:t>
            </a:r>
            <a:r>
              <a:rPr lang="en-US" sz="2400" dirty="0"/>
              <a:t>(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persoalan</a:t>
            </a:r>
            <a:r>
              <a:rPr lang="en-US" sz="2400" dirty="0"/>
              <a:t> </a:t>
            </a:r>
            <a:r>
              <a:rPr lang="en-US" sz="2400" dirty="0" err="1"/>
              <a:t>minimasi</a:t>
            </a:r>
            <a:r>
              <a:rPr lang="en-US" sz="2400" dirty="0"/>
              <a:t>) yang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i="1" dirty="0"/>
              <a:t>cost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simpul</a:t>
            </a:r>
            <a:r>
              <a:rPr lang="en-US" sz="2400" dirty="0"/>
              <a:t> </a:t>
            </a:r>
            <a:r>
              <a:rPr lang="en-US" sz="2400" dirty="0" err="1"/>
              <a:t>menyatakan</a:t>
            </a:r>
            <a:r>
              <a:rPr lang="en-US" sz="2400" dirty="0"/>
              <a:t> </a:t>
            </a:r>
            <a:r>
              <a:rPr lang="en-US" sz="2400" dirty="0" err="1"/>
              <a:t>batas</a:t>
            </a:r>
            <a:r>
              <a:rPr lang="en-US" sz="2400" dirty="0"/>
              <a:t> </a:t>
            </a:r>
            <a:r>
              <a:rPr lang="en-US" sz="2400" dirty="0" err="1"/>
              <a:t>bawah</a:t>
            </a:r>
            <a:r>
              <a:rPr lang="en-US" sz="2400" dirty="0"/>
              <a:t> (</a:t>
            </a:r>
            <a:r>
              <a:rPr lang="en-US" sz="2400" i="1" dirty="0"/>
              <a:t>lower bound</a:t>
            </a:r>
            <a:r>
              <a:rPr lang="en-US" sz="2400" dirty="0"/>
              <a:t>) </a:t>
            </a:r>
            <a:r>
              <a:rPr lang="en-US" sz="2400" dirty="0" err="1"/>
              <a:t>dari</a:t>
            </a:r>
            <a:r>
              <a:rPr lang="en-US" sz="2400" dirty="0"/>
              <a:t> solusi optimum) </a:t>
            </a:r>
          </a:p>
          <a:p>
            <a:endParaRPr lang="en-US" sz="2400" dirty="0"/>
          </a:p>
          <a:p>
            <a:r>
              <a:rPr lang="en-US" sz="2400" dirty="0"/>
              <a:t>Pada </a:t>
            </a:r>
            <a:r>
              <a:rPr lang="en-US" sz="2400" dirty="0" err="1"/>
              <a:t>persoalan</a:t>
            </a:r>
            <a:r>
              <a:rPr lang="en-US" sz="2400" dirty="0"/>
              <a:t> </a:t>
            </a:r>
            <a:r>
              <a:rPr lang="en-US" sz="2400" dirty="0" err="1"/>
              <a:t>maksimasi</a:t>
            </a:r>
            <a:r>
              <a:rPr lang="en-US" sz="2400" dirty="0"/>
              <a:t>, </a:t>
            </a:r>
            <a:r>
              <a:rPr lang="en-US" sz="2400" dirty="0" err="1"/>
              <a:t>simpul</a:t>
            </a:r>
            <a:r>
              <a:rPr lang="en-US" sz="2400" dirty="0"/>
              <a:t> </a:t>
            </a:r>
            <a:r>
              <a:rPr lang="en-US" sz="2400" dirty="0" err="1"/>
              <a:t>berikutnya</a:t>
            </a:r>
            <a:r>
              <a:rPr lang="en-US" sz="2400" dirty="0"/>
              <a:t> yang </a:t>
            </a:r>
            <a:r>
              <a:rPr lang="en-US" sz="2400" dirty="0" err="1"/>
              <a:t>diekspansi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b="1" dirty="0" err="1">
                <a:solidFill>
                  <a:schemeClr val="accent1"/>
                </a:solidFill>
              </a:rPr>
              <a:t>simpul</a:t>
            </a:r>
            <a:r>
              <a:rPr lang="en-US" sz="2400" b="1" dirty="0">
                <a:solidFill>
                  <a:schemeClr val="accent1"/>
                </a:solidFill>
              </a:rPr>
              <a:t> </a:t>
            </a:r>
            <a:r>
              <a:rPr lang="en-US" sz="2400" b="1" dirty="0" err="1">
                <a:solidFill>
                  <a:schemeClr val="accent1"/>
                </a:solidFill>
              </a:rPr>
              <a:t>hidup</a:t>
            </a:r>
            <a:r>
              <a:rPr lang="en-US" sz="2400" dirty="0"/>
              <a:t> yang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b="1" i="1" u="sng" dirty="0">
                <a:solidFill>
                  <a:schemeClr val="accent1"/>
                </a:solidFill>
              </a:rPr>
              <a:t>cost</a:t>
            </a:r>
            <a:r>
              <a:rPr lang="en-US" sz="2400" b="1" u="sng" dirty="0">
                <a:solidFill>
                  <a:schemeClr val="accent1"/>
                </a:solidFill>
              </a:rPr>
              <a:t> paling </a:t>
            </a:r>
            <a:r>
              <a:rPr lang="en-US" sz="2400" b="1" u="sng" dirty="0" err="1">
                <a:solidFill>
                  <a:schemeClr val="accent1"/>
                </a:solidFill>
              </a:rPr>
              <a:t>besar</a:t>
            </a:r>
            <a:r>
              <a:rPr lang="en-US" sz="2400" dirty="0"/>
              <a:t>. </a:t>
            </a:r>
          </a:p>
          <a:p>
            <a:endParaRPr lang="en-US" sz="2400" dirty="0"/>
          </a:p>
          <a:p>
            <a:r>
              <a:rPr lang="en-US" sz="2400" dirty="0"/>
              <a:t>Agar </a:t>
            </a:r>
            <a:r>
              <a:rPr lang="en-US" sz="2400" dirty="0" err="1"/>
              <a:t>pencarian</a:t>
            </a:r>
            <a:r>
              <a:rPr lang="en-US" sz="2400" dirty="0"/>
              <a:t> solusi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mangkus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objek-objek</a:t>
            </a:r>
            <a:r>
              <a:rPr lang="en-US" sz="2400" dirty="0"/>
              <a:t> </a:t>
            </a:r>
            <a:r>
              <a:rPr lang="en-US" sz="2400" dirty="0" err="1"/>
              <a:t>diurutkan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b="1" i="1" dirty="0">
                <a:solidFill>
                  <a:schemeClr val="accent1"/>
                </a:solidFill>
              </a:rPr>
              <a:t>p</a:t>
            </a:r>
            <a:r>
              <a:rPr lang="en-US" sz="2400" b="1" i="1" baseline="-25000" dirty="0">
                <a:solidFill>
                  <a:schemeClr val="accent1"/>
                </a:solidFill>
              </a:rPr>
              <a:t>i</a:t>
            </a:r>
            <a:r>
              <a:rPr lang="en-US" sz="2400" b="1" dirty="0">
                <a:solidFill>
                  <a:schemeClr val="accent1"/>
                </a:solidFill>
              </a:rPr>
              <a:t>/</a:t>
            </a:r>
            <a:r>
              <a:rPr lang="en-US" sz="2400" b="1" i="1" dirty="0" err="1">
                <a:solidFill>
                  <a:schemeClr val="accent1"/>
                </a:solidFill>
              </a:rPr>
              <a:t>w</a:t>
            </a:r>
            <a:r>
              <a:rPr lang="en-US" sz="2400" b="1" i="1" baseline="-25000" dirty="0" err="1">
                <a:solidFill>
                  <a:schemeClr val="accent1"/>
                </a:solidFill>
              </a:rPr>
              <a:t>i</a:t>
            </a:r>
            <a:r>
              <a:rPr lang="en-US" sz="2400" b="1" dirty="0">
                <a:solidFill>
                  <a:schemeClr val="accent1"/>
                </a:solidFill>
              </a:rPr>
              <a:t> yang </a:t>
            </a:r>
            <a:r>
              <a:rPr lang="en-US" sz="2400" b="1" dirty="0" err="1">
                <a:solidFill>
                  <a:schemeClr val="accent1"/>
                </a:solidFill>
              </a:rPr>
              <a:t>menurun</a:t>
            </a:r>
            <a:r>
              <a:rPr lang="en-US" sz="2400" b="1" dirty="0">
                <a:solidFill>
                  <a:schemeClr val="accent1"/>
                </a:solidFill>
              </a:rPr>
              <a:t> </a:t>
            </a:r>
            <a:r>
              <a:rPr lang="en-US" sz="2400" dirty="0"/>
              <a:t>(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besar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kecil</a:t>
            </a:r>
            <a:r>
              <a:rPr lang="en-US" sz="2400" dirty="0"/>
              <a:t>)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en-US" sz="2400" dirty="0"/>
              <a:t>	 </a:t>
            </a:r>
            <a:r>
              <a:rPr lang="en-US" sz="2400" i="1" dirty="0"/>
              <a:t>p</a:t>
            </a:r>
            <a:r>
              <a:rPr lang="en-US" sz="2400" baseline="-25000" dirty="0"/>
              <a:t>1</a:t>
            </a:r>
            <a:r>
              <a:rPr lang="en-US" sz="2400" dirty="0"/>
              <a:t>/</a:t>
            </a:r>
            <a:r>
              <a:rPr lang="en-US" sz="2400" i="1" dirty="0"/>
              <a:t>w</a:t>
            </a:r>
            <a:r>
              <a:rPr lang="en-US" sz="2400" baseline="-25000" dirty="0"/>
              <a:t>1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 </a:t>
            </a:r>
            <a:r>
              <a:rPr lang="en-US" sz="2400" i="1" dirty="0"/>
              <a:t>p</a:t>
            </a:r>
            <a:r>
              <a:rPr lang="en-US" sz="2400" baseline="-25000" dirty="0"/>
              <a:t>2</a:t>
            </a:r>
            <a:r>
              <a:rPr lang="en-US" sz="2400" dirty="0"/>
              <a:t>/</a:t>
            </a:r>
            <a:r>
              <a:rPr lang="en-US" sz="2400" i="1" dirty="0"/>
              <a:t>w</a:t>
            </a:r>
            <a:r>
              <a:rPr lang="en-US" sz="2400" baseline="-25000" dirty="0"/>
              <a:t>2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 …  </a:t>
            </a:r>
            <a:r>
              <a:rPr lang="en-US" sz="2400" i="1" dirty="0" err="1"/>
              <a:t>p</a:t>
            </a:r>
            <a:r>
              <a:rPr lang="en-US" sz="2400" i="1" baseline="-25000" dirty="0" err="1"/>
              <a:t>n</a:t>
            </a:r>
            <a:r>
              <a:rPr lang="en-US" sz="2400" dirty="0"/>
              <a:t>/</a:t>
            </a:r>
            <a:r>
              <a:rPr lang="en-US" sz="2400" i="1" dirty="0" err="1"/>
              <a:t>w</a:t>
            </a:r>
            <a:r>
              <a:rPr lang="en-US" sz="2400" i="1" baseline="-25000" dirty="0" err="1"/>
              <a:t>n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EEEC6A-642F-4922-B028-592F2B7CC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DBF9-1F95-4932-BC9D-ACC63E61206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4819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C7DFEC2-1560-4EAA-A83A-30BE2653D25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731520"/>
                <a:ext cx="10515600" cy="5750560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sz="2400" dirty="0"/>
                  <a:t>Pohon </a:t>
                </a:r>
                <a:r>
                  <a:rPr lang="en-US" sz="2400" dirty="0" err="1"/>
                  <a:t>ruang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statusnya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berbentuk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pohon</a:t>
                </a:r>
                <a:r>
                  <a:rPr lang="en-US" sz="2400" dirty="0"/>
                  <a:t> biner. Cabang </a:t>
                </a:r>
                <a:r>
                  <a:rPr lang="en-US" sz="2400" dirty="0" err="1"/>
                  <a:t>kiri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menyatakan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objek</a:t>
                </a:r>
                <a:r>
                  <a:rPr lang="en-US" sz="2400" dirty="0"/>
                  <a:t> </a:t>
                </a:r>
                <a:r>
                  <a:rPr lang="en-US" sz="2400" i="1" dirty="0" err="1"/>
                  <a:t>i</a:t>
                </a:r>
                <a:r>
                  <a:rPr lang="en-US" sz="2400" i="1" dirty="0"/>
                  <a:t> </a:t>
                </a:r>
                <a:r>
                  <a:rPr lang="en-US" sz="2400" dirty="0" err="1"/>
                  <a:t>dipilih</a:t>
                </a:r>
                <a:r>
                  <a:rPr lang="en-US" sz="2400" dirty="0"/>
                  <a:t> (</a:t>
                </a:r>
                <a:r>
                  <a:rPr lang="en-US" sz="2400" i="1" dirty="0"/>
                  <a:t>x</a:t>
                </a:r>
                <a:r>
                  <a:rPr lang="en-US" sz="2400" i="1" baseline="-25000" dirty="0"/>
                  <a:t>i</a:t>
                </a:r>
                <a:r>
                  <a:rPr lang="en-US" sz="2400" baseline="-25000" dirty="0"/>
                  <a:t> </a:t>
                </a:r>
                <a:r>
                  <a:rPr lang="en-US" sz="2400" dirty="0"/>
                  <a:t>= 1), </a:t>
                </a:r>
                <a:r>
                  <a:rPr lang="en-US" sz="2400" dirty="0" err="1"/>
                  <a:t>cabang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kanan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menyatakan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objek</a:t>
                </a:r>
                <a:r>
                  <a:rPr lang="en-US" sz="2400" dirty="0"/>
                  <a:t>  </a:t>
                </a:r>
                <a:r>
                  <a:rPr lang="en-US" sz="2400" i="1" dirty="0" err="1"/>
                  <a:t>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tidak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dipilih</a:t>
                </a:r>
                <a:r>
                  <a:rPr lang="en-US" sz="2400" dirty="0"/>
                  <a:t> (</a:t>
                </a:r>
                <a:r>
                  <a:rPr lang="en-US" sz="2400" i="1" dirty="0"/>
                  <a:t>x</a:t>
                </a:r>
                <a:r>
                  <a:rPr lang="en-US" sz="2400" i="1" baseline="-25000" dirty="0"/>
                  <a:t>i</a:t>
                </a:r>
                <a:r>
                  <a:rPr lang="en-US" sz="2400" baseline="-25000" dirty="0"/>
                  <a:t> </a:t>
                </a:r>
                <a:r>
                  <a:rPr lang="en-US" sz="2400" dirty="0"/>
                  <a:t>=  0).  </a:t>
                </a:r>
              </a:p>
              <a:p>
                <a:endParaRPr lang="en-US" dirty="0"/>
              </a:p>
              <a:p>
                <a:r>
                  <a:rPr lang="en-US" sz="2400" dirty="0" err="1"/>
                  <a:t>Tiap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simpul</a:t>
                </a:r>
                <a:r>
                  <a:rPr lang="en-US" sz="2400" dirty="0"/>
                  <a:t> pada </a:t>
                </a:r>
                <a:r>
                  <a:rPr lang="en-US" sz="2400" dirty="0" err="1"/>
                  <a:t>aras</a:t>
                </a:r>
                <a:r>
                  <a:rPr lang="en-US" sz="2400" dirty="0"/>
                  <a:t> </a:t>
                </a:r>
                <a:r>
                  <a:rPr lang="en-US" sz="2400" i="1" dirty="0" err="1"/>
                  <a:t>i</a:t>
                </a:r>
                <a:r>
                  <a:rPr lang="en-US" sz="2400" dirty="0"/>
                  <a:t> di </a:t>
                </a:r>
                <a:r>
                  <a:rPr lang="en-US" sz="2400" dirty="0" err="1"/>
                  <a:t>dalam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pohon</a:t>
                </a:r>
                <a:r>
                  <a:rPr lang="en-US" sz="2400" dirty="0"/>
                  <a:t> biner, </a:t>
                </a:r>
                <a:r>
                  <a:rPr lang="en-US" sz="2400" i="1" dirty="0" err="1"/>
                  <a:t>i</a:t>
                </a:r>
                <a:r>
                  <a:rPr lang="en-US" sz="2400" dirty="0"/>
                  <a:t> = 0, 1, 2, …</a:t>
                </a:r>
                <a:r>
                  <a:rPr lang="en-US" sz="2400" i="1" dirty="0"/>
                  <a:t>n</a:t>
                </a:r>
                <a:r>
                  <a:rPr lang="en-US" sz="2400" dirty="0"/>
                  <a:t>, </a:t>
                </a:r>
                <a:r>
                  <a:rPr lang="en-US" sz="2400" dirty="0" err="1"/>
                  <a:t>menyatakan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himpunan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bagian</a:t>
                </a:r>
                <a:r>
                  <a:rPr lang="en-US" sz="2400" dirty="0"/>
                  <a:t> (</a:t>
                </a:r>
                <a:r>
                  <a:rPr lang="en-US" sz="2400" i="1" dirty="0"/>
                  <a:t>subset</a:t>
                </a:r>
                <a:r>
                  <a:rPr lang="en-US" sz="2400" dirty="0"/>
                  <a:t>) </a:t>
                </a:r>
                <a:r>
                  <a:rPr lang="en-US" sz="2400" dirty="0" err="1"/>
                  <a:t>dari</a:t>
                </a:r>
                <a:r>
                  <a:rPr lang="en-US" sz="2400" dirty="0"/>
                  <a:t> </a:t>
                </a:r>
                <a:r>
                  <a:rPr lang="en-US" sz="2400" i="1" dirty="0"/>
                  <a:t>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objek</a:t>
                </a:r>
                <a:r>
                  <a:rPr lang="en-US" sz="2400" dirty="0"/>
                  <a:t> yang </a:t>
                </a:r>
                <a:r>
                  <a:rPr lang="en-US" sz="2400" dirty="0" err="1"/>
                  <a:t>dimasukkan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ke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dalam</a:t>
                </a:r>
                <a:r>
                  <a:rPr lang="en-US" sz="2400" dirty="0"/>
                  <a:t> </a:t>
                </a:r>
                <a:r>
                  <a:rPr lang="en-US" sz="2400" i="1" dirty="0"/>
                  <a:t>knapsack</a:t>
                </a:r>
                <a:r>
                  <a:rPr lang="en-US" sz="2400" dirty="0"/>
                  <a:t>, yang </a:t>
                </a:r>
                <a:r>
                  <a:rPr lang="en-US" sz="2400" dirty="0" err="1"/>
                  <a:t>dipilih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dari</a:t>
                </a:r>
                <a:r>
                  <a:rPr lang="en-US" sz="2400" dirty="0"/>
                  <a:t> </a:t>
                </a:r>
                <a:r>
                  <a:rPr lang="en-US" sz="2400" i="1" dirty="0" err="1"/>
                  <a:t>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objek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pertama</a:t>
                </a:r>
                <a:r>
                  <a:rPr lang="en-US" sz="2400" dirty="0"/>
                  <a:t> (yang </a:t>
                </a:r>
                <a:r>
                  <a:rPr lang="en-US" sz="2400" dirty="0" err="1"/>
                  <a:t>sudah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diurut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berdasarkan</a:t>
                </a:r>
                <a:r>
                  <a:rPr lang="en-US" sz="2400" dirty="0"/>
                  <a:t> </a:t>
                </a:r>
                <a:r>
                  <a:rPr lang="en-US" sz="2400" i="1" dirty="0"/>
                  <a:t>p</a:t>
                </a:r>
                <a:r>
                  <a:rPr lang="en-US" sz="2400" i="1" baseline="-25000" dirty="0"/>
                  <a:t>i</a:t>
                </a:r>
                <a:r>
                  <a:rPr lang="en-US" sz="2400" dirty="0"/>
                  <a:t>/</a:t>
                </a:r>
                <a:r>
                  <a:rPr lang="en-US" sz="2400" i="1" dirty="0" err="1"/>
                  <a:t>w</a:t>
                </a:r>
                <a:r>
                  <a:rPr lang="en-US" sz="2400" i="1" baseline="-25000" dirty="0" err="1"/>
                  <a:t>i</a:t>
                </a:r>
                <a:r>
                  <a:rPr lang="en-US" sz="2400" dirty="0"/>
                  <a:t> yang </a:t>
                </a:r>
                <a:r>
                  <a:rPr lang="en-US" sz="2400" dirty="0" err="1"/>
                  <a:t>menurun</a:t>
                </a:r>
                <a:r>
                  <a:rPr lang="en-US" sz="2400" dirty="0"/>
                  <a:t>).</a:t>
                </a:r>
              </a:p>
              <a:p>
                <a:endParaRPr lang="en-US" sz="2400" dirty="0"/>
              </a:p>
              <a:p>
                <a:r>
                  <a:rPr lang="en-US" sz="2400" dirty="0" err="1"/>
                  <a:t>Tiap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simpul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diisi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dengan</a:t>
                </a:r>
                <a:r>
                  <a:rPr lang="en-US" sz="2400" dirty="0"/>
                  <a:t> total </a:t>
                </a:r>
                <a:r>
                  <a:rPr lang="en-US" sz="2400" dirty="0" err="1"/>
                  <a:t>bobot</a:t>
                </a:r>
                <a:r>
                  <a:rPr lang="en-US" sz="2400" dirty="0"/>
                  <a:t> </a:t>
                </a:r>
                <a:r>
                  <a:rPr lang="en-US" sz="2400" i="1" dirty="0"/>
                  <a:t>knapsack</a:t>
                </a:r>
                <a:r>
                  <a:rPr lang="en-US" sz="2400" dirty="0"/>
                  <a:t> yang </a:t>
                </a:r>
                <a:r>
                  <a:rPr lang="en-US" sz="2400" dirty="0" err="1"/>
                  <a:t>sudah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terpakai</a:t>
                </a:r>
                <a:r>
                  <a:rPr lang="en-US" sz="2400" dirty="0"/>
                  <a:t> (</a:t>
                </a:r>
                <a:r>
                  <a:rPr lang="en-US" sz="2400" i="1" dirty="0"/>
                  <a:t>W</a:t>
                </a:r>
                <a:r>
                  <a:rPr lang="en-US" sz="2400" dirty="0"/>
                  <a:t>) dan  total </a:t>
                </a:r>
                <a:r>
                  <a:rPr lang="en-US" sz="2400" dirty="0" err="1"/>
                  <a:t>keuntungan</a:t>
                </a:r>
                <a:r>
                  <a:rPr lang="en-US" sz="2400" dirty="0"/>
                  <a:t> yang </a:t>
                </a:r>
                <a:r>
                  <a:rPr lang="en-US" sz="2400" dirty="0" err="1"/>
                  <a:t>sudah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dicapai</a:t>
                </a:r>
                <a:r>
                  <a:rPr lang="en-US" sz="2400" dirty="0"/>
                  <a:t> (</a:t>
                </a:r>
                <a:r>
                  <a:rPr lang="en-US" sz="2400" i="1" dirty="0"/>
                  <a:t>F</a:t>
                </a:r>
                <a:r>
                  <a:rPr lang="en-US" sz="2400" dirty="0"/>
                  <a:t>).</a:t>
                </a:r>
              </a:p>
              <a:p>
                <a:endParaRPr lang="en-US" sz="2400" dirty="0"/>
              </a:p>
              <a:p>
                <a:r>
                  <a:rPr lang="en-US" sz="2400" i="1" dirty="0">
                    <a:solidFill>
                      <a:schemeClr val="accent1"/>
                    </a:solidFill>
                  </a:rPr>
                  <a:t>Cost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atau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batas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atas</a:t>
                </a:r>
                <a:r>
                  <a:rPr lang="en-US" sz="2400" dirty="0"/>
                  <a:t> (</a:t>
                </a:r>
                <a:r>
                  <a:rPr lang="en-US" sz="2400" i="1" dirty="0"/>
                  <a:t>upper bound</a:t>
                </a:r>
                <a:r>
                  <a:rPr lang="en-US" sz="2400" dirty="0"/>
                  <a:t>) </a:t>
                </a:r>
                <a:r>
                  <a:rPr lang="en-US" sz="2400" dirty="0" err="1"/>
                  <a:t>simpul</a:t>
                </a:r>
                <a:r>
                  <a:rPr lang="en-US" sz="2400" dirty="0"/>
                  <a:t> </a:t>
                </a:r>
                <a:r>
                  <a:rPr lang="en-US" sz="2400" i="1" dirty="0" err="1"/>
                  <a:t>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dihitung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sebagai</a:t>
                </a:r>
                <a:r>
                  <a:rPr lang="en-US" sz="2400" dirty="0"/>
                  <a:t> </a:t>
                </a:r>
                <a:r>
                  <a:rPr lang="en-US" sz="2400" dirty="0" err="1">
                    <a:solidFill>
                      <a:schemeClr val="accent1"/>
                    </a:solidFill>
                  </a:rPr>
                  <a:t>penjumlahan</a:t>
                </a:r>
                <a:r>
                  <a:rPr lang="en-US" sz="2400" dirty="0">
                    <a:solidFill>
                      <a:schemeClr val="accent1"/>
                    </a:solidFill>
                  </a:rPr>
                  <a:t> total </a:t>
                </a:r>
                <a:r>
                  <a:rPr lang="en-US" sz="2400" dirty="0" err="1">
                    <a:solidFill>
                      <a:schemeClr val="accent1"/>
                    </a:solidFill>
                  </a:rPr>
                  <a:t>keuntungan</a:t>
                </a:r>
                <a:r>
                  <a:rPr lang="en-US" sz="2400" dirty="0">
                    <a:solidFill>
                      <a:schemeClr val="accent1"/>
                    </a:solidFill>
                  </a:rPr>
                  <a:t> yang </a:t>
                </a:r>
                <a:r>
                  <a:rPr lang="en-US" sz="2400" dirty="0" err="1">
                    <a:solidFill>
                      <a:schemeClr val="accent1"/>
                    </a:solidFill>
                  </a:rPr>
                  <a:t>sudah</a:t>
                </a:r>
                <a:r>
                  <a:rPr lang="en-US" sz="2400" dirty="0">
                    <a:solidFill>
                      <a:schemeClr val="accent1"/>
                    </a:solidFill>
                  </a:rPr>
                  <a:t> </a:t>
                </a:r>
                <a:r>
                  <a:rPr lang="en-US" sz="2400" dirty="0" err="1">
                    <a:solidFill>
                      <a:schemeClr val="accent1"/>
                    </a:solidFill>
                  </a:rPr>
                  <a:t>dicapai</a:t>
                </a:r>
                <a:r>
                  <a:rPr lang="en-US" sz="2400" dirty="0">
                    <a:solidFill>
                      <a:schemeClr val="accent1"/>
                    </a:solidFill>
                  </a:rPr>
                  <a:t> </a:t>
                </a:r>
                <a:r>
                  <a:rPr lang="en-US" sz="2400" dirty="0"/>
                  <a:t>(</a:t>
                </a:r>
                <a:r>
                  <a:rPr lang="en-US" sz="2400" i="1" dirty="0"/>
                  <a:t>F</a:t>
                </a:r>
                <a:r>
                  <a:rPr lang="en-US" sz="2400" dirty="0"/>
                  <a:t>) </a:t>
                </a:r>
                <a:r>
                  <a:rPr lang="en-US" sz="2400" dirty="0" err="1"/>
                  <a:t>ditambah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dengan</a:t>
                </a:r>
                <a:r>
                  <a:rPr lang="en-US" sz="2400" dirty="0"/>
                  <a:t> </a:t>
                </a:r>
                <a:r>
                  <a:rPr lang="en-US" sz="2400" dirty="0" err="1">
                    <a:solidFill>
                      <a:schemeClr val="accent1"/>
                    </a:solidFill>
                  </a:rPr>
                  <a:t>perkalian</a:t>
                </a:r>
                <a:r>
                  <a:rPr lang="en-US" sz="2400" dirty="0">
                    <a:solidFill>
                      <a:schemeClr val="accent1"/>
                    </a:solidFill>
                  </a:rPr>
                  <a:t> </a:t>
                </a:r>
                <a:r>
                  <a:rPr lang="en-US" sz="2400" dirty="0" err="1">
                    <a:solidFill>
                      <a:schemeClr val="accent1"/>
                    </a:solidFill>
                  </a:rPr>
                  <a:t>sisa</a:t>
                </a:r>
                <a:r>
                  <a:rPr lang="en-US" sz="2400" dirty="0">
                    <a:solidFill>
                      <a:schemeClr val="accent1"/>
                    </a:solidFill>
                  </a:rPr>
                  <a:t> </a:t>
                </a:r>
                <a:r>
                  <a:rPr lang="en-US" sz="2400" dirty="0" err="1">
                    <a:solidFill>
                      <a:schemeClr val="accent1"/>
                    </a:solidFill>
                  </a:rPr>
                  <a:t>kapasitas</a:t>
                </a:r>
                <a:r>
                  <a:rPr lang="en-US" sz="2400" dirty="0">
                    <a:solidFill>
                      <a:schemeClr val="accent1"/>
                    </a:solidFill>
                  </a:rPr>
                  <a:t> </a:t>
                </a:r>
                <a:r>
                  <a:rPr lang="en-US" sz="2400" i="1" dirty="0">
                    <a:solidFill>
                      <a:schemeClr val="accent1"/>
                    </a:solidFill>
                  </a:rPr>
                  <a:t>knapsack</a:t>
                </a:r>
                <a:r>
                  <a:rPr lang="en-US" sz="2400" dirty="0">
                    <a:solidFill>
                      <a:schemeClr val="accent1"/>
                    </a:solidFill>
                  </a:rPr>
                  <a:t> (</a:t>
                </a:r>
                <a:r>
                  <a:rPr lang="en-US" sz="2400" i="1" dirty="0">
                    <a:solidFill>
                      <a:schemeClr val="accent1"/>
                    </a:solidFill>
                  </a:rPr>
                  <a:t>K</a:t>
                </a:r>
                <a:r>
                  <a:rPr lang="en-US" sz="2400" dirty="0">
                    <a:solidFill>
                      <a:schemeClr val="accent1"/>
                    </a:solidFill>
                  </a:rPr>
                  <a:t> – </a:t>
                </a:r>
                <a:r>
                  <a:rPr lang="en-US" sz="2400" i="1" dirty="0">
                    <a:solidFill>
                      <a:schemeClr val="accent1"/>
                    </a:solidFill>
                  </a:rPr>
                  <a:t>W</a:t>
                </a:r>
                <a:r>
                  <a:rPr lang="en-US" sz="2400" dirty="0">
                    <a:solidFill>
                      <a:schemeClr val="accent1"/>
                    </a:solidFill>
                  </a:rPr>
                  <a:t>) </a:t>
                </a:r>
                <a:r>
                  <a:rPr lang="en-US" sz="2400" dirty="0" err="1">
                    <a:solidFill>
                      <a:schemeClr val="accent1"/>
                    </a:solidFill>
                  </a:rPr>
                  <a:t>dengan</a:t>
                </a:r>
                <a:r>
                  <a:rPr lang="en-US" sz="2400" dirty="0">
                    <a:solidFill>
                      <a:schemeClr val="accent1"/>
                    </a:solidFill>
                  </a:rPr>
                  <a:t> </a:t>
                </a:r>
                <a:r>
                  <a:rPr lang="en-US" sz="2400" dirty="0" err="1">
                    <a:solidFill>
                      <a:schemeClr val="accent1"/>
                    </a:solidFill>
                  </a:rPr>
                  <a:t>rasio</a:t>
                </a:r>
                <a:r>
                  <a:rPr lang="en-US" sz="2400" dirty="0">
                    <a:solidFill>
                      <a:schemeClr val="accent1"/>
                    </a:solidFill>
                  </a:rPr>
                  <a:t> </a:t>
                </a:r>
                <a:r>
                  <a:rPr lang="en-US" sz="2400" dirty="0" err="1">
                    <a:solidFill>
                      <a:schemeClr val="accent1"/>
                    </a:solidFill>
                  </a:rPr>
                  <a:t>keuntungan</a:t>
                </a:r>
                <a:r>
                  <a:rPr lang="en-US" sz="2400" dirty="0">
                    <a:solidFill>
                      <a:schemeClr val="accent1"/>
                    </a:solidFill>
                  </a:rPr>
                  <a:t> per </a:t>
                </a:r>
                <a:r>
                  <a:rPr lang="en-US" sz="2400" dirty="0" err="1">
                    <a:solidFill>
                      <a:schemeClr val="accent1"/>
                    </a:solidFill>
                  </a:rPr>
                  <a:t>bobot</a:t>
                </a:r>
                <a:r>
                  <a:rPr lang="en-US" sz="2400" dirty="0">
                    <a:solidFill>
                      <a:schemeClr val="accent1"/>
                    </a:solidFill>
                  </a:rPr>
                  <a:t> </a:t>
                </a:r>
                <a:r>
                  <a:rPr lang="en-US" sz="2400" dirty="0" err="1">
                    <a:solidFill>
                      <a:schemeClr val="accent1"/>
                    </a:solidFill>
                  </a:rPr>
                  <a:t>objek</a:t>
                </a:r>
                <a:r>
                  <a:rPr lang="en-US" sz="2400" dirty="0">
                    <a:solidFill>
                      <a:schemeClr val="accent1"/>
                    </a:solidFill>
                  </a:rPr>
                  <a:t> yang </a:t>
                </a:r>
                <a:r>
                  <a:rPr lang="en-US" sz="2400" dirty="0" err="1">
                    <a:solidFill>
                      <a:schemeClr val="accent1"/>
                    </a:solidFill>
                  </a:rPr>
                  <a:t>tersisa</a:t>
                </a:r>
                <a:r>
                  <a:rPr lang="en-US" sz="2400" dirty="0">
                    <a:solidFill>
                      <a:schemeClr val="accent1"/>
                    </a:solidFill>
                  </a:rPr>
                  <a:t> </a:t>
                </a:r>
                <a:r>
                  <a:rPr lang="en-US" sz="2400" dirty="0" err="1"/>
                  <a:t>berikutnya</a:t>
                </a:r>
                <a:r>
                  <a:rPr lang="en-US" sz="2400" dirty="0"/>
                  <a:t> (</a:t>
                </a:r>
                <a:r>
                  <a:rPr lang="en-US" sz="2400" i="1" dirty="0"/>
                  <a:t>p</a:t>
                </a:r>
                <a:r>
                  <a:rPr lang="en-US" sz="2400" i="1" baseline="-25000" dirty="0"/>
                  <a:t>i </a:t>
                </a:r>
                <a:r>
                  <a:rPr lang="en-US" sz="2400" baseline="-25000" dirty="0"/>
                  <a:t>+ 1</a:t>
                </a:r>
                <a:r>
                  <a:rPr lang="en-US" sz="2400" dirty="0"/>
                  <a:t>/</a:t>
                </a:r>
                <a:r>
                  <a:rPr lang="en-US" sz="2400" i="1" dirty="0" err="1"/>
                  <a:t>w</a:t>
                </a:r>
                <a:r>
                  <a:rPr lang="en-US" sz="2400" i="1" baseline="-25000" dirty="0" err="1"/>
                  <a:t>i</a:t>
                </a:r>
                <a:r>
                  <a:rPr lang="en-US" sz="2400" i="1" baseline="-25000" dirty="0"/>
                  <a:t> </a:t>
                </a:r>
                <a:r>
                  <a:rPr lang="en-US" sz="2400" baseline="-25000" dirty="0"/>
                  <a:t>+ 1</a:t>
                </a:r>
                <a:r>
                  <a:rPr lang="en-US" sz="2400" dirty="0"/>
                  <a:t>), </a:t>
                </a:r>
                <a:r>
                  <a:rPr lang="en-US" sz="2400" dirty="0" err="1"/>
                  <a:t>atau</a:t>
                </a:r>
                <a:r>
                  <a:rPr lang="en-US" sz="2400" dirty="0"/>
                  <a:t>  </a:t>
                </a:r>
                <a:r>
                  <a:rPr lang="en-US" sz="2400" dirty="0" err="1"/>
                  <a:t>dengan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rumus</a:t>
                </a:r>
                <a:r>
                  <a:rPr lang="en-US" sz="2400" dirty="0"/>
                  <a:t>: </a:t>
                </a:r>
              </a:p>
              <a:p>
                <a:pPr marL="0" indent="0">
                  <a:spcBef>
                    <a:spcPts val="2400"/>
                  </a:spcBef>
                  <a:buNone/>
                </a:pPr>
                <a:r>
                  <a:rPr lang="en-US" sz="2400" dirty="0"/>
                  <a:t>	         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+ (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𝐾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−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𝑊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/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C7DFEC2-1560-4EAA-A83A-30BE2653D25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731520"/>
                <a:ext cx="10515600" cy="5750560"/>
              </a:xfrm>
              <a:blipFill>
                <a:blip r:embed="rId2"/>
                <a:stretch>
                  <a:fillRect l="-812" t="-2015" r="-110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6124AA-B72C-433D-927F-31A022CA4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DBF9-1F95-4932-BC9D-ACC63E61206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4024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5E00449-74E3-4D08-B4B0-AD76857D7B4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538480"/>
                <a:ext cx="10906760" cy="563848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b="1" dirty="0"/>
                  <a:t>Contoh</a:t>
                </a:r>
                <a:r>
                  <a:rPr lang="en-US" sz="2400" dirty="0"/>
                  <a:t>: </a:t>
                </a:r>
                <a:r>
                  <a:rPr lang="en-US" sz="2400" dirty="0" err="1"/>
                  <a:t>Misalkan</a:t>
                </a:r>
                <a:r>
                  <a:rPr lang="en-US" sz="2400" dirty="0"/>
                  <a:t> </a:t>
                </a:r>
                <a:r>
                  <a:rPr lang="en-US" sz="2400" i="1" dirty="0"/>
                  <a:t>n</a:t>
                </a:r>
                <a:r>
                  <a:rPr lang="en-US" sz="2400" dirty="0"/>
                  <a:t> = 4, </a:t>
                </a:r>
                <a:r>
                  <a:rPr lang="en-US" sz="2400" i="1" dirty="0"/>
                  <a:t>K </a:t>
                </a:r>
                <a:r>
                  <a:rPr lang="en-US" sz="2400" dirty="0"/>
                  <a:t>= 10</a:t>
                </a:r>
              </a:p>
              <a:p>
                <a:pPr marL="0" indent="0">
                  <a:buNone/>
                </a:pPr>
                <a:r>
                  <a:rPr lang="en-US" sz="2400" dirty="0"/>
                  <a:t>	  (</a:t>
                </a:r>
                <a:r>
                  <a:rPr lang="en-US" sz="2400" i="1" dirty="0"/>
                  <a:t>w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, </a:t>
                </a:r>
                <a:r>
                  <a:rPr lang="en-US" sz="2400" i="1" dirty="0"/>
                  <a:t>w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, </a:t>
                </a:r>
                <a:r>
                  <a:rPr lang="en-US" sz="2400" i="1" dirty="0"/>
                  <a:t>w</a:t>
                </a:r>
                <a:r>
                  <a:rPr lang="en-US" sz="2400" baseline="-25000" dirty="0"/>
                  <a:t>3</a:t>
                </a:r>
                <a:r>
                  <a:rPr lang="en-US" sz="2400" dirty="0"/>
                  <a:t>, </a:t>
                </a:r>
                <a:r>
                  <a:rPr lang="en-US" sz="2400" i="1" dirty="0"/>
                  <a:t>w</a:t>
                </a:r>
                <a:r>
                  <a:rPr lang="en-US" sz="2400" baseline="-25000" dirty="0"/>
                  <a:t>4</a:t>
                </a:r>
                <a:r>
                  <a:rPr lang="en-US" sz="2400" dirty="0"/>
                  <a:t>) = (4, 7, 5, 3), </a:t>
                </a:r>
              </a:p>
              <a:p>
                <a:pPr marL="0" indent="0">
                  <a:buNone/>
                </a:pPr>
                <a:r>
                  <a:rPr lang="en-US" sz="2400" dirty="0"/>
                  <a:t>	  (</a:t>
                </a:r>
                <a:r>
                  <a:rPr lang="en-US" sz="2400" i="1" dirty="0"/>
                  <a:t>p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, </a:t>
                </a:r>
                <a:r>
                  <a:rPr lang="en-US" sz="2400" i="1" dirty="0"/>
                  <a:t>p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, </a:t>
                </a:r>
                <a:r>
                  <a:rPr lang="en-US" sz="2400" i="1" dirty="0"/>
                  <a:t>p</a:t>
                </a:r>
                <a:r>
                  <a:rPr lang="en-US" sz="2400" baseline="-25000" dirty="0"/>
                  <a:t>3</a:t>
                </a:r>
                <a:r>
                  <a:rPr lang="en-US" sz="2400" dirty="0"/>
                  <a:t>, </a:t>
                </a:r>
                <a:r>
                  <a:rPr lang="en-US" sz="2400" i="1" dirty="0"/>
                  <a:t>p</a:t>
                </a:r>
                <a:r>
                  <a:rPr lang="en-US" sz="2400" baseline="-25000" dirty="0"/>
                  <a:t>4</a:t>
                </a:r>
                <a:r>
                  <a:rPr lang="en-US" sz="2400" dirty="0"/>
                  <a:t>) = (40, 42, 25, 12), </a:t>
                </a:r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/>
                  <a:t>Langkah-Langkah </a:t>
                </a:r>
                <a:r>
                  <a:rPr lang="en-US" sz="2400" dirty="0" err="1"/>
                  <a:t>penyelesaian</a:t>
                </a:r>
                <a:r>
                  <a:rPr lang="en-US" sz="2400" dirty="0"/>
                  <a:t>:</a:t>
                </a:r>
              </a:p>
              <a:p>
                <a:pPr marL="457200" indent="-457200">
                  <a:buAutoNum type="arabicPeriod"/>
                </a:pPr>
                <a:r>
                  <a:rPr lang="en-US" sz="2400" dirty="0" err="1"/>
                  <a:t>Hitung</a:t>
                </a:r>
                <a:r>
                  <a:rPr lang="en-US" sz="2400" dirty="0"/>
                  <a:t> </a:t>
                </a:r>
                <a:r>
                  <a:rPr lang="en-US" sz="2400" i="1" dirty="0"/>
                  <a:t>p</a:t>
                </a:r>
                <a:r>
                  <a:rPr lang="en-US" sz="2400" i="1" baseline="-25000" dirty="0"/>
                  <a:t>i</a:t>
                </a:r>
                <a:r>
                  <a:rPr lang="en-US" sz="2400" dirty="0"/>
                  <a:t>/</a:t>
                </a:r>
                <a:r>
                  <a:rPr lang="en-US" sz="2400" i="1" dirty="0" err="1"/>
                  <a:t>w</a:t>
                </a:r>
                <a:r>
                  <a:rPr lang="en-US" sz="2400" i="1" baseline="-25000" dirty="0" err="1"/>
                  <a:t>i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 </a:t>
                </a:r>
                <a:r>
                  <a:rPr lang="en-US" sz="2400" dirty="0"/>
                  <a:t>(</a:t>
                </a:r>
                <a:r>
                  <a:rPr lang="en-US" sz="2400" i="1" dirty="0"/>
                  <a:t>p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/</a:t>
                </a:r>
                <a:r>
                  <a:rPr lang="en-US" sz="2400" i="1" dirty="0"/>
                  <a:t>w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, </a:t>
                </a:r>
                <a:r>
                  <a:rPr lang="en-US" sz="2400" i="1" dirty="0"/>
                  <a:t>p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/</a:t>
                </a:r>
                <a:r>
                  <a:rPr lang="en-US" sz="2400" i="1" dirty="0"/>
                  <a:t>w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, </a:t>
                </a:r>
                <a:r>
                  <a:rPr lang="en-US" sz="2400" i="1" dirty="0"/>
                  <a:t>p</a:t>
                </a:r>
                <a:r>
                  <a:rPr lang="en-US" sz="2400" baseline="-25000" dirty="0"/>
                  <a:t>3</a:t>
                </a:r>
                <a:r>
                  <a:rPr lang="en-US" sz="2400" dirty="0"/>
                  <a:t>/</a:t>
                </a:r>
                <a:r>
                  <a:rPr lang="en-US" sz="2400" i="1" dirty="0"/>
                  <a:t>w</a:t>
                </a:r>
                <a:r>
                  <a:rPr lang="en-US" sz="2400" baseline="-25000" dirty="0"/>
                  <a:t>3</a:t>
                </a:r>
                <a:r>
                  <a:rPr lang="en-US" sz="2400" dirty="0"/>
                  <a:t>, </a:t>
                </a:r>
                <a:r>
                  <a:rPr lang="en-US" sz="2400" i="1" dirty="0"/>
                  <a:t>p</a:t>
                </a:r>
                <a:r>
                  <a:rPr lang="en-US" sz="2400" baseline="-25000" dirty="0"/>
                  <a:t>4</a:t>
                </a:r>
                <a:r>
                  <a:rPr lang="en-US" sz="2400" dirty="0"/>
                  <a:t>/</a:t>
                </a:r>
                <a:r>
                  <a:rPr lang="en-US" sz="2400" i="1" dirty="0"/>
                  <a:t>w</a:t>
                </a:r>
                <a:r>
                  <a:rPr lang="en-US" sz="2400" baseline="-25000" dirty="0"/>
                  <a:t>4</a:t>
                </a:r>
                <a:r>
                  <a:rPr lang="en-US" sz="2400" dirty="0"/>
                  <a:t> ) = (10, 6, 5, 4)</a:t>
                </a:r>
              </a:p>
              <a:p>
                <a:pPr marL="457200" indent="-457200">
                  <a:buAutoNum type="arabicPeriod"/>
                </a:pPr>
                <a:r>
                  <a:rPr lang="en-US" sz="2400" dirty="0" err="1"/>
                  <a:t>Urutkan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objek-objek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berdasarkan</a:t>
                </a:r>
                <a:r>
                  <a:rPr lang="en-US" sz="2400" dirty="0"/>
                  <a:t> </a:t>
                </a:r>
                <a:r>
                  <a:rPr lang="en-US" sz="2400" i="1" dirty="0"/>
                  <a:t>p</a:t>
                </a:r>
                <a:r>
                  <a:rPr lang="en-US" sz="2400" i="1" baseline="-25000" dirty="0"/>
                  <a:t>i</a:t>
                </a:r>
                <a:r>
                  <a:rPr lang="en-US" sz="2400" dirty="0"/>
                  <a:t>/</a:t>
                </a:r>
                <a:r>
                  <a:rPr lang="en-US" sz="2400" i="1" dirty="0" err="1"/>
                  <a:t>w</a:t>
                </a:r>
                <a:r>
                  <a:rPr lang="en-US" sz="2400" i="1" baseline="-25000" dirty="0" err="1"/>
                  <a:t>i</a:t>
                </a:r>
                <a:r>
                  <a:rPr lang="en-US" sz="2400" dirty="0"/>
                  <a:t> yang </a:t>
                </a:r>
                <a:r>
                  <a:rPr lang="en-US" sz="2400" dirty="0" err="1"/>
                  <a:t>menurun</a:t>
                </a:r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 </a:t>
                </a:r>
                <a:r>
                  <a:rPr lang="en-US" sz="2400" dirty="0" err="1">
                    <a:sym typeface="Symbol" panose="05050102010706020507" pitchFamily="18" charset="2"/>
                  </a:rPr>
                  <a:t>kebetulan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ym typeface="Symbol" panose="05050102010706020507" pitchFamily="18" charset="2"/>
                  </a:rPr>
                  <a:t>sudah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ym typeface="Symbol" panose="05050102010706020507" pitchFamily="18" charset="2"/>
                  </a:rPr>
                  <a:t>terurut</a:t>
                </a:r>
                <a:endParaRPr lang="en-US" sz="2400" dirty="0">
                  <a:sym typeface="Symbol" panose="05050102010706020507" pitchFamily="18" charset="2"/>
                </a:endParaRPr>
              </a:p>
              <a:p>
                <a:pPr marL="457200" indent="-457200">
                  <a:buAutoNum type="arabicPeriod"/>
                </a:pPr>
                <a:r>
                  <a:rPr lang="en-US" sz="2400" dirty="0" err="1">
                    <a:sym typeface="Symbol" panose="05050102010706020507" pitchFamily="18" charset="2"/>
                  </a:rPr>
                  <a:t>Bangkitkan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ym typeface="Symbol" panose="05050102010706020507" pitchFamily="18" charset="2"/>
                  </a:rPr>
                  <a:t>simpul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ym typeface="Symbol" panose="05050102010706020507" pitchFamily="18" charset="2"/>
                  </a:rPr>
                  <a:t>akar</a:t>
                </a:r>
                <a:r>
                  <a:rPr lang="en-US" sz="2400" dirty="0">
                    <a:sym typeface="Symbol" panose="05050102010706020507" pitchFamily="18" charset="2"/>
                  </a:rPr>
                  <a:t> (</a:t>
                </a:r>
                <a:r>
                  <a:rPr lang="en-US" sz="2400" dirty="0" err="1">
                    <a:sym typeface="Symbol" panose="05050102010706020507" pitchFamily="18" charset="2"/>
                  </a:rPr>
                  <a:t>simpul</a:t>
                </a:r>
                <a:r>
                  <a:rPr lang="en-US" sz="2400" dirty="0">
                    <a:sym typeface="Symbol" panose="05050102010706020507" pitchFamily="18" charset="2"/>
                  </a:rPr>
                  <a:t> 0), </a:t>
                </a:r>
                <a:r>
                  <a:rPr lang="en-US" sz="2400" i="1" dirty="0">
                    <a:sym typeface="Symbol" panose="05050102010706020507" pitchFamily="18" charset="2"/>
                  </a:rPr>
                  <a:t>W</a:t>
                </a:r>
                <a:r>
                  <a:rPr lang="en-US" sz="2400" dirty="0">
                    <a:sym typeface="Symbol" panose="05050102010706020507" pitchFamily="18" charset="2"/>
                  </a:rPr>
                  <a:t> = 0, F = 0,(</a:t>
                </a:r>
                <a:r>
                  <a:rPr lang="en-US" sz="2400" dirty="0" err="1">
                    <a:sym typeface="Symbol" panose="05050102010706020507" pitchFamily="18" charset="2"/>
                  </a:rPr>
                  <a:t>belum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ym typeface="Symbol" panose="05050102010706020507" pitchFamily="18" charset="2"/>
                  </a:rPr>
                  <a:t>ada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ym typeface="Symbol" panose="05050102010706020507" pitchFamily="18" charset="2"/>
                  </a:rPr>
                  <a:t>objek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ym typeface="Symbol" panose="05050102010706020507" pitchFamily="18" charset="2"/>
                  </a:rPr>
                  <a:t>dipilih</a:t>
                </a:r>
                <a:r>
                  <a:rPr lang="en-US" sz="2400" dirty="0">
                    <a:sym typeface="Symbol" panose="05050102010706020507" pitchFamily="18" charset="2"/>
                  </a:rPr>
                  <a:t>) dan </a:t>
                </a:r>
              </a:p>
              <a:p>
                <a:pPr marL="0" indent="0">
                  <a:buNone/>
                </a:pPr>
                <a:r>
                  <a:rPr lang="en-US" sz="2400" dirty="0">
                    <a:sym typeface="Symbol" panose="05050102010706020507" pitchFamily="18" charset="2"/>
                  </a:rPr>
                  <a:t>		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+ (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𝐾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−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𝑊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/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=0+(10 −0)</m:t>
                    </m:r>
                  </m:oMath>
                </a14:m>
                <a:r>
                  <a:rPr lang="en-US" sz="2400" dirty="0"/>
                  <a:t>(10) = 100</a:t>
                </a:r>
              </a:p>
              <a:p>
                <a:pPr marL="0" indent="0"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5E00449-74E3-4D08-B4B0-AD76857D7B4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38480"/>
                <a:ext cx="10906760" cy="5638483"/>
              </a:xfrm>
              <a:blipFill>
                <a:blip r:embed="rId4"/>
                <a:stretch>
                  <a:fillRect l="-894" t="-15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6EF369-937C-4920-8B67-251B81E51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DBF9-1F95-4932-BC9D-ACC63E61206D}" type="slidenum">
              <a:rPr lang="en-US" smtClean="0"/>
              <a:t>14</a:t>
            </a:fld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98C9190D-C093-4742-8155-7FC4B99DEAF2}"/>
              </a:ext>
            </a:extLst>
          </p:cNvPr>
          <p:cNvSpPr/>
          <p:nvPr/>
        </p:nvSpPr>
        <p:spPr>
          <a:xfrm>
            <a:off x="5344159" y="5039360"/>
            <a:ext cx="1046131" cy="802640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W=0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F =0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E5BC07F-369E-46F4-B4CE-79A52E5CE0AF}"/>
                  </a:ext>
                </a:extLst>
              </p:cNvPr>
              <p:cNvSpPr txBox="1"/>
              <p:nvPr/>
            </p:nvSpPr>
            <p:spPr>
              <a:xfrm>
                <a:off x="5126245" y="5897325"/>
                <a:ext cx="148195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18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  <m:d>
                      <m:d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1800" dirty="0"/>
                  <a:t>100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E5BC07F-369E-46F4-B4CE-79A52E5CE0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6245" y="5897325"/>
                <a:ext cx="1481958" cy="369332"/>
              </a:xfrm>
              <a:prstGeom prst="rect">
                <a:avLst/>
              </a:prstGeom>
              <a:blipFill>
                <a:blip r:embed="rId5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44E030BC-B895-40CE-9CE4-AC9331721EA0}"/>
              </a:ext>
            </a:extLst>
          </p:cNvPr>
          <p:cNvSpPr txBox="1"/>
          <p:nvPr/>
        </p:nvSpPr>
        <p:spPr>
          <a:xfrm>
            <a:off x="819807" y="6134854"/>
            <a:ext cx="23700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</a:t>
            </a:r>
            <a:r>
              <a:rPr lang="en-US" dirty="0" err="1"/>
              <a:t>Sumber</a:t>
            </a:r>
            <a:r>
              <a:rPr lang="en-US" dirty="0"/>
              <a:t>: Levitin, 2003)</a:t>
            </a:r>
          </a:p>
        </p:txBody>
      </p:sp>
      <p:graphicFrame>
        <p:nvGraphicFramePr>
          <p:cNvPr id="2" name="Table 3">
            <a:extLst>
              <a:ext uri="{FF2B5EF4-FFF2-40B4-BE49-F238E27FC236}">
                <a16:creationId xmlns:a16="http://schemas.microsoft.com/office/drawing/2014/main" id="{9971FD79-D816-4408-957C-436CA90FF6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4663888"/>
              </p:ext>
            </p:extLst>
          </p:nvPr>
        </p:nvGraphicFramePr>
        <p:xfrm>
          <a:off x="7319388" y="211257"/>
          <a:ext cx="4609375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4692">
                  <a:extLst>
                    <a:ext uri="{9D8B030D-6E8A-4147-A177-3AD203B41FA5}">
                      <a16:colId xmlns:a16="http://schemas.microsoft.com/office/drawing/2014/main" val="1604207071"/>
                    </a:ext>
                  </a:extLst>
                </a:gridCol>
                <a:gridCol w="568036">
                  <a:extLst>
                    <a:ext uri="{9D8B030D-6E8A-4147-A177-3AD203B41FA5}">
                      <a16:colId xmlns:a16="http://schemas.microsoft.com/office/drawing/2014/main" val="2720756978"/>
                    </a:ext>
                  </a:extLst>
                </a:gridCol>
                <a:gridCol w="637309">
                  <a:extLst>
                    <a:ext uri="{9D8B030D-6E8A-4147-A177-3AD203B41FA5}">
                      <a16:colId xmlns:a16="http://schemas.microsoft.com/office/drawing/2014/main" val="3394770258"/>
                    </a:ext>
                  </a:extLst>
                </a:gridCol>
                <a:gridCol w="844284">
                  <a:extLst>
                    <a:ext uri="{9D8B030D-6E8A-4147-A177-3AD203B41FA5}">
                      <a16:colId xmlns:a16="http://schemas.microsoft.com/office/drawing/2014/main" val="2036765716"/>
                    </a:ext>
                  </a:extLst>
                </a:gridCol>
                <a:gridCol w="1995054">
                  <a:extLst>
                    <a:ext uri="{9D8B030D-6E8A-4147-A177-3AD203B41FA5}">
                      <a16:colId xmlns:a16="http://schemas.microsoft.com/office/drawing/2014/main" val="4517923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err="1"/>
                        <a:t>i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/>
                        <a:t>wi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Pi/</a:t>
                      </a:r>
                      <a:r>
                        <a:rPr lang="en-GB" dirty="0" err="1"/>
                        <a:t>wi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Greedy by density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87758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48981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01270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0073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6110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53208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F7DECBA-1833-42D1-865F-B9896435DDA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38806" y="423197"/>
                <a:ext cx="11112062" cy="5634612"/>
              </a:xfrm>
            </p:spPr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rabicPeriod" startAt="4"/>
                </a:pPr>
                <a:r>
                  <a:rPr lang="en-US" sz="2400" dirty="0"/>
                  <a:t>Bangkitkan </a:t>
                </a:r>
                <a:r>
                  <a:rPr lang="en-US" sz="2400" dirty="0" err="1"/>
                  <a:t>simpul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anak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kiri</a:t>
                </a:r>
                <a:r>
                  <a:rPr lang="en-US" sz="2400" dirty="0"/>
                  <a:t> (</a:t>
                </a:r>
                <a:r>
                  <a:rPr lang="en-US" sz="2400" dirty="0" err="1"/>
                  <a:t>simpul</a:t>
                </a:r>
                <a:r>
                  <a:rPr lang="en-US" sz="2400" dirty="0"/>
                  <a:t> 2) dan </a:t>
                </a:r>
                <a:r>
                  <a:rPr lang="en-US" sz="2400" dirty="0" err="1"/>
                  <a:t>simpul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anak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kanan</a:t>
                </a:r>
                <a:r>
                  <a:rPr lang="en-US" sz="2400" dirty="0"/>
                  <a:t> (</a:t>
                </a:r>
                <a:r>
                  <a:rPr lang="en-US" sz="2400" dirty="0" err="1"/>
                  <a:t>simpul</a:t>
                </a:r>
                <a:r>
                  <a:rPr lang="en-US" sz="2400" dirty="0"/>
                  <a:t> 3) </a:t>
                </a:r>
                <a:r>
                  <a:rPr lang="en-US" sz="2400" dirty="0" err="1"/>
                  <a:t>dari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simpul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akar</a:t>
                </a:r>
                <a:r>
                  <a:rPr lang="en-US" sz="2400" dirty="0"/>
                  <a:t> </a:t>
                </a:r>
              </a:p>
              <a:p>
                <a:pPr marL="568325" indent="0"/>
                <a:r>
                  <a:rPr lang="en-US" sz="2400" dirty="0"/>
                  <a:t>	</a:t>
                </a:r>
                <a:r>
                  <a:rPr lang="en-US" sz="2400" dirty="0" err="1"/>
                  <a:t>Simpul</a:t>
                </a:r>
                <a:r>
                  <a:rPr lang="en-US" sz="2400" dirty="0"/>
                  <a:t> 1 (</a:t>
                </a:r>
                <a:r>
                  <a:rPr lang="en-US" sz="2400" dirty="0" err="1"/>
                  <a:t>objek</a:t>
                </a:r>
                <a:r>
                  <a:rPr lang="en-US" sz="2400" dirty="0"/>
                  <a:t> 1 </a:t>
                </a:r>
                <a:r>
                  <a:rPr lang="en-US" sz="2400" baseline="-25000" dirty="0"/>
                  <a:t> </a:t>
                </a:r>
                <a:r>
                  <a:rPr lang="en-US" sz="2400" dirty="0" err="1"/>
                  <a:t>diambil</a:t>
                </a:r>
                <a:r>
                  <a:rPr lang="en-US" sz="2400" dirty="0"/>
                  <a:t>): </a:t>
                </a:r>
                <a:r>
                  <a:rPr lang="en-US" sz="2400" i="1" dirty="0"/>
                  <a:t>W</a:t>
                </a:r>
                <a:r>
                  <a:rPr lang="en-US" sz="2400" dirty="0"/>
                  <a:t> = 0 + 4 = 4; </a:t>
                </a:r>
                <a:r>
                  <a:rPr lang="en-US" sz="2400" i="1" dirty="0"/>
                  <a:t>F </a:t>
                </a:r>
                <a:r>
                  <a:rPr lang="en-US" sz="2400" dirty="0"/>
                  <a:t>= 0 + 40 = 40</a:t>
                </a:r>
              </a:p>
              <a:p>
                <a:pPr marL="568325" indent="0">
                  <a:buNone/>
                </a:pPr>
                <a:r>
                  <a:rPr lang="en-US" sz="2400" dirty="0"/>
                  <a:t>		                        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+ (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𝐾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−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𝑊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/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=40+(10−4)</m:t>
                    </m:r>
                  </m:oMath>
                </a14:m>
                <a:r>
                  <a:rPr lang="en-US" sz="2400" dirty="0"/>
                  <a:t>(6) = 76</a:t>
                </a:r>
              </a:p>
              <a:p>
                <a:pPr marL="568325" indent="0"/>
                <a:r>
                  <a:rPr lang="en-US" sz="2400" dirty="0"/>
                  <a:t>   </a:t>
                </a:r>
                <a:r>
                  <a:rPr lang="en-US" sz="2400" dirty="0" err="1"/>
                  <a:t>Simpul</a:t>
                </a:r>
                <a:r>
                  <a:rPr lang="en-US" sz="2400" dirty="0"/>
                  <a:t> 2 (</a:t>
                </a:r>
                <a:r>
                  <a:rPr lang="en-US" sz="2400" dirty="0" err="1"/>
                  <a:t>objek</a:t>
                </a:r>
                <a:r>
                  <a:rPr lang="en-US" sz="2400" dirty="0"/>
                  <a:t> 1 </a:t>
                </a:r>
                <a:r>
                  <a:rPr lang="en-US" sz="2400" dirty="0" err="1"/>
                  <a:t>tidak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diambil</a:t>
                </a:r>
                <a:r>
                  <a:rPr lang="en-US" sz="2400" dirty="0"/>
                  <a:t>): </a:t>
                </a:r>
                <a:r>
                  <a:rPr lang="en-US" sz="2400" i="1" dirty="0"/>
                  <a:t>W</a:t>
                </a:r>
                <a:r>
                  <a:rPr lang="en-US" sz="2400" dirty="0"/>
                  <a:t> = 0 + 0 =  0; </a:t>
                </a:r>
                <a:r>
                  <a:rPr lang="en-US" sz="2400" i="1" dirty="0"/>
                  <a:t>F</a:t>
                </a:r>
                <a:r>
                  <a:rPr lang="en-US" sz="2400" dirty="0"/>
                  <a:t> = 0 + 0 = 0</a:t>
                </a:r>
              </a:p>
              <a:p>
                <a:pPr marL="568325" indent="0">
                  <a:buNone/>
                </a:pPr>
                <a:r>
                  <a:rPr lang="en-US" sz="2400" dirty="0"/>
                  <a:t>		                        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+ (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𝐾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−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𝑊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/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=0+(10−0)</m:t>
                    </m:r>
                  </m:oMath>
                </a14:m>
                <a:r>
                  <a:rPr lang="en-US" sz="2400" dirty="0"/>
                  <a:t>(6) = 60</a:t>
                </a:r>
              </a:p>
              <a:p>
                <a:pPr marL="568325" indent="0">
                  <a:buNone/>
                </a:pPr>
                <a:r>
                  <a:rPr lang="en-US" sz="2400" dirty="0" err="1"/>
                  <a:t>Pohon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ruang</a:t>
                </a:r>
                <a:r>
                  <a:rPr lang="en-US" sz="2400" dirty="0"/>
                  <a:t> status yang </a:t>
                </a:r>
                <a:r>
                  <a:rPr lang="en-US" sz="2400" dirty="0" err="1"/>
                  <a:t>terbentuk</a:t>
                </a:r>
                <a:r>
                  <a:rPr lang="en-US" sz="2400" dirty="0"/>
                  <a:t>:</a:t>
                </a:r>
              </a:p>
              <a:p>
                <a:pPr marL="568325" indent="0">
                  <a:buNone/>
                </a:pPr>
                <a:r>
                  <a:rPr lang="en-US" sz="2400" dirty="0"/>
                  <a:t> 		         	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F7DECBA-1833-42D1-865F-B9896435DDA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38806" y="423197"/>
                <a:ext cx="11112062" cy="5634612"/>
              </a:xfrm>
              <a:blipFill>
                <a:blip r:embed="rId4"/>
                <a:stretch>
                  <a:fillRect l="-878" t="-16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05073E-A406-468B-9F43-E3BCEC117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DBF9-1F95-4932-BC9D-ACC63E61206D}" type="slidenum">
              <a:rPr lang="en-US" smtClean="0"/>
              <a:t>15</a:t>
            </a:fld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03D674A-7656-4FA6-9DDF-39D06AC361A1}"/>
              </a:ext>
            </a:extLst>
          </p:cNvPr>
          <p:cNvSpPr/>
          <p:nvPr/>
        </p:nvSpPr>
        <p:spPr>
          <a:xfrm>
            <a:off x="5471772" y="3501222"/>
            <a:ext cx="1046131" cy="802640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W=0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F =0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7D8B4BB-4241-46B5-B244-9E979EA8C7FD}"/>
              </a:ext>
            </a:extLst>
          </p:cNvPr>
          <p:cNvSpPr/>
          <p:nvPr/>
        </p:nvSpPr>
        <p:spPr>
          <a:xfrm>
            <a:off x="4360930" y="5255169"/>
            <a:ext cx="1046131" cy="802640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W=4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F =40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B7D86FD-2EF7-4464-9EA1-9C5506CCAF35}"/>
              </a:ext>
            </a:extLst>
          </p:cNvPr>
          <p:cNvSpPr/>
          <p:nvPr/>
        </p:nvSpPr>
        <p:spPr>
          <a:xfrm>
            <a:off x="6636902" y="5199633"/>
            <a:ext cx="1046131" cy="802640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W=0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F =0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90E14D4-7083-4D15-9807-06539A21CC11}"/>
              </a:ext>
            </a:extLst>
          </p:cNvPr>
          <p:cNvCxnSpPr>
            <a:cxnSpLocks/>
            <a:stCxn id="6" idx="3"/>
            <a:endCxn id="7" idx="0"/>
          </p:cNvCxnSpPr>
          <p:nvPr/>
        </p:nvCxnSpPr>
        <p:spPr>
          <a:xfrm flipH="1">
            <a:off x="4883996" y="4186318"/>
            <a:ext cx="740978" cy="106885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9FA49BC-9CCE-49E9-8D1B-AE3F64F0A218}"/>
              </a:ext>
            </a:extLst>
          </p:cNvPr>
          <p:cNvCxnSpPr>
            <a:cxnSpLocks/>
            <a:stCxn id="8" idx="0"/>
            <a:endCxn id="6" idx="5"/>
          </p:cNvCxnSpPr>
          <p:nvPr/>
        </p:nvCxnSpPr>
        <p:spPr>
          <a:xfrm flipH="1" flipV="1">
            <a:off x="6364701" y="4186318"/>
            <a:ext cx="795267" cy="101331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E8592119-7D96-474C-B4B3-164FC06F6A67}"/>
                  </a:ext>
                </a:extLst>
              </p:cNvPr>
              <p:cNvSpPr txBox="1"/>
              <p:nvPr/>
            </p:nvSpPr>
            <p:spPr>
              <a:xfrm>
                <a:off x="5407061" y="4335850"/>
                <a:ext cx="148195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18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  <m:d>
                      <m:d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1800" dirty="0"/>
                  <a:t>100</a:t>
                </a: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E8592119-7D96-474C-B4B3-164FC06F6A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7061" y="4335850"/>
                <a:ext cx="1481958" cy="369332"/>
              </a:xfrm>
              <a:prstGeom prst="rect">
                <a:avLst/>
              </a:prstGeom>
              <a:blipFill>
                <a:blip r:embed="rId5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94CF70BD-49FB-4CAB-8D30-4115D7A5DEE7}"/>
                  </a:ext>
                </a:extLst>
              </p:cNvPr>
              <p:cNvSpPr txBox="1"/>
              <p:nvPr/>
            </p:nvSpPr>
            <p:spPr>
              <a:xfrm>
                <a:off x="4187219" y="6035566"/>
                <a:ext cx="148195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18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  <m:d>
                      <m:d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1800" dirty="0"/>
                  <a:t>76</a:t>
                </a: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94CF70BD-49FB-4CAB-8D30-4115D7A5DE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7219" y="6035566"/>
                <a:ext cx="1481958" cy="369332"/>
              </a:xfrm>
              <a:prstGeom prst="rect">
                <a:avLst/>
              </a:prstGeom>
              <a:blipFill>
                <a:blip r:embed="rId6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4C48B650-25E9-4E7B-9085-9FAD521C9B21}"/>
                  </a:ext>
                </a:extLst>
              </p:cNvPr>
              <p:cNvSpPr txBox="1"/>
              <p:nvPr/>
            </p:nvSpPr>
            <p:spPr>
              <a:xfrm>
                <a:off x="6799283" y="6005468"/>
                <a:ext cx="1481958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18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  <m:d>
                      <m:dPr>
                        <m:ctrlPr>
                          <a:rPr lang="en-US" sz="1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en-US" sz="18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1800" dirty="0"/>
                  <a:t>60</a:t>
                </a: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4C48B650-25E9-4E7B-9085-9FAD521C9B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9283" y="6005468"/>
                <a:ext cx="1481958" cy="369332"/>
              </a:xfrm>
              <a:prstGeom prst="rect">
                <a:avLst/>
              </a:prstGeom>
              <a:blipFill>
                <a:blip r:embed="rId7"/>
                <a:stretch>
                  <a:fillRect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>
            <a:extLst>
              <a:ext uri="{FF2B5EF4-FFF2-40B4-BE49-F238E27FC236}">
                <a16:creationId xmlns:a16="http://schemas.microsoft.com/office/drawing/2014/main" id="{F3646DB9-85E7-4B16-B463-341109D23D23}"/>
              </a:ext>
            </a:extLst>
          </p:cNvPr>
          <p:cNvSpPr txBox="1"/>
          <p:nvPr/>
        </p:nvSpPr>
        <p:spPr>
          <a:xfrm>
            <a:off x="6076469" y="3170517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2FB6E1A-9D45-4769-8F25-4FEA64DB3724}"/>
              </a:ext>
            </a:extLst>
          </p:cNvPr>
          <p:cNvSpPr txBox="1"/>
          <p:nvPr/>
        </p:nvSpPr>
        <p:spPr>
          <a:xfrm>
            <a:off x="4602600" y="4836284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BFB575-A2B2-4CF6-8609-600D01327AAE}"/>
              </a:ext>
            </a:extLst>
          </p:cNvPr>
          <p:cNvSpPr txBox="1"/>
          <p:nvPr/>
        </p:nvSpPr>
        <p:spPr>
          <a:xfrm>
            <a:off x="7244382" y="4871849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A9D2871-090B-4FD5-8F7A-7E4393A032A0}"/>
              </a:ext>
            </a:extLst>
          </p:cNvPr>
          <p:cNvSpPr txBox="1"/>
          <p:nvPr/>
        </p:nvSpPr>
        <p:spPr>
          <a:xfrm>
            <a:off x="3711682" y="4326635"/>
            <a:ext cx="1675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dirty="0" err="1">
                <a:solidFill>
                  <a:srgbClr val="002060"/>
                </a:solidFill>
              </a:rPr>
              <a:t>objek</a:t>
            </a:r>
            <a:r>
              <a:rPr lang="en-US" dirty="0">
                <a:solidFill>
                  <a:srgbClr val="002060"/>
                </a:solidFill>
              </a:rPr>
              <a:t> 1 </a:t>
            </a:r>
            <a:r>
              <a:rPr lang="en-US" dirty="0" err="1">
                <a:solidFill>
                  <a:srgbClr val="002060"/>
                </a:solidFill>
              </a:rPr>
              <a:t>diambil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F1B02B7-AC6A-4BD1-8107-0B31BF93B70E}"/>
              </a:ext>
            </a:extLst>
          </p:cNvPr>
          <p:cNvSpPr txBox="1"/>
          <p:nvPr/>
        </p:nvSpPr>
        <p:spPr>
          <a:xfrm>
            <a:off x="6636902" y="4303087"/>
            <a:ext cx="21948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dirty="0" err="1">
                <a:solidFill>
                  <a:srgbClr val="002060"/>
                </a:solidFill>
              </a:rPr>
              <a:t>objek</a:t>
            </a:r>
            <a:r>
              <a:rPr lang="en-US" dirty="0">
                <a:solidFill>
                  <a:srgbClr val="002060"/>
                </a:solidFill>
              </a:rPr>
              <a:t> 1 </a:t>
            </a:r>
            <a:r>
              <a:rPr lang="en-US" dirty="0" err="1">
                <a:solidFill>
                  <a:srgbClr val="002060"/>
                </a:solidFill>
              </a:rPr>
              <a:t>tidak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diambil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B12EBA0-6D41-4F3A-9620-9A7EF1782D56}"/>
              </a:ext>
            </a:extLst>
          </p:cNvPr>
          <p:cNvSpPr txBox="1"/>
          <p:nvPr/>
        </p:nvSpPr>
        <p:spPr>
          <a:xfrm>
            <a:off x="8358189" y="4910145"/>
            <a:ext cx="307742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Simpul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hidup</a:t>
            </a:r>
            <a:r>
              <a:rPr lang="en-US" sz="2000" dirty="0">
                <a:solidFill>
                  <a:srgbClr val="FF0000"/>
                </a:solidFill>
              </a:rPr>
              <a:t>: 1 dan 2</a:t>
            </a:r>
          </a:p>
          <a:p>
            <a:r>
              <a:rPr lang="en-US" sz="2000" dirty="0">
                <a:solidFill>
                  <a:srgbClr val="FF0000"/>
                </a:solidFill>
              </a:rPr>
              <a:t>Karena </a:t>
            </a:r>
            <a:r>
              <a:rPr lang="en-US" sz="2000" dirty="0" err="1">
                <a:solidFill>
                  <a:srgbClr val="FF0000"/>
                </a:solidFill>
              </a:rPr>
              <a:t>simpul</a:t>
            </a:r>
            <a:r>
              <a:rPr lang="en-US" sz="2000" dirty="0">
                <a:solidFill>
                  <a:srgbClr val="FF0000"/>
                </a:solidFill>
              </a:rPr>
              <a:t> 1 </a:t>
            </a:r>
            <a:r>
              <a:rPr lang="en-US" sz="2000" dirty="0" err="1">
                <a:solidFill>
                  <a:srgbClr val="FF0000"/>
                </a:solidFill>
              </a:rPr>
              <a:t>memiliki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i="1" dirty="0">
                <a:solidFill>
                  <a:srgbClr val="FF0000"/>
                </a:solidFill>
              </a:rPr>
              <a:t>cost</a:t>
            </a:r>
            <a:r>
              <a:rPr lang="en-US" sz="2000" dirty="0">
                <a:solidFill>
                  <a:srgbClr val="FF0000"/>
                </a:solidFill>
              </a:rPr>
              <a:t> paling </a:t>
            </a:r>
            <a:r>
              <a:rPr lang="en-US" sz="2000" dirty="0" err="1">
                <a:solidFill>
                  <a:srgbClr val="FF0000"/>
                </a:solidFill>
              </a:rPr>
              <a:t>besar</a:t>
            </a:r>
            <a:r>
              <a:rPr lang="en-US" sz="2000" dirty="0">
                <a:solidFill>
                  <a:srgbClr val="FF0000"/>
                </a:solidFill>
              </a:rPr>
              <a:t>, </a:t>
            </a:r>
            <a:r>
              <a:rPr lang="en-US" sz="2000" dirty="0" err="1">
                <a:solidFill>
                  <a:srgbClr val="FF0000"/>
                </a:solidFill>
              </a:rPr>
              <a:t>maka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chemeClr val="accent1"/>
                </a:solidFill>
              </a:rPr>
              <a:t>simpul</a:t>
            </a:r>
            <a:r>
              <a:rPr lang="en-US" sz="2000" dirty="0">
                <a:solidFill>
                  <a:schemeClr val="accent1"/>
                </a:solidFill>
              </a:rPr>
              <a:t> 1 </a:t>
            </a:r>
            <a:r>
              <a:rPr lang="en-US" sz="2000" dirty="0" err="1">
                <a:solidFill>
                  <a:schemeClr val="accent1"/>
                </a:solidFill>
              </a:rPr>
              <a:t>selanjutnya</a:t>
            </a:r>
            <a:r>
              <a:rPr lang="en-US" sz="2000" dirty="0">
                <a:solidFill>
                  <a:schemeClr val="accent1"/>
                </a:solidFill>
              </a:rPr>
              <a:t> yang </a:t>
            </a:r>
            <a:r>
              <a:rPr lang="en-US" sz="2000" dirty="0" err="1">
                <a:solidFill>
                  <a:schemeClr val="accent1"/>
                </a:solidFill>
              </a:rPr>
              <a:t>diekpansi</a:t>
            </a:r>
            <a:endParaRPr lang="en-US" sz="2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6891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3E095F9-F6B0-4C8A-8EC9-0D45DFCB66B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557399"/>
                <a:ext cx="10515600" cy="5609404"/>
              </a:xfrm>
            </p:spPr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rabicPeriod" startAt="5"/>
                </a:pPr>
                <a:r>
                  <a:rPr lang="en-US" sz="2400" dirty="0"/>
                  <a:t>Bangkitkan </a:t>
                </a:r>
                <a:r>
                  <a:rPr lang="en-US" sz="2400" dirty="0" err="1"/>
                  <a:t>anak-anak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dari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simpul</a:t>
                </a:r>
                <a:r>
                  <a:rPr lang="en-US" sz="2400" dirty="0"/>
                  <a:t> 1, </a:t>
                </a:r>
                <a:r>
                  <a:rPr lang="en-US" sz="2400" dirty="0" err="1"/>
                  <a:t>yaitu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simpul</a:t>
                </a:r>
                <a:r>
                  <a:rPr lang="en-US" sz="2400" dirty="0"/>
                  <a:t> 3 dan </a:t>
                </a:r>
                <a:r>
                  <a:rPr lang="en-US" sz="2400" dirty="0" err="1"/>
                  <a:t>simpul</a:t>
                </a:r>
                <a:r>
                  <a:rPr lang="en-US" sz="2400" dirty="0"/>
                  <a:t> 4 </a:t>
                </a:r>
              </a:p>
              <a:p>
                <a:pPr marL="568325" indent="0"/>
                <a:r>
                  <a:rPr lang="en-US" sz="2400" dirty="0"/>
                  <a:t>   </a:t>
                </a:r>
                <a:r>
                  <a:rPr lang="en-US" sz="2400" dirty="0" err="1"/>
                  <a:t>Simpul</a:t>
                </a:r>
                <a:r>
                  <a:rPr lang="en-US" sz="2400" dirty="0"/>
                  <a:t> 3 (w</a:t>
                </a:r>
                <a:r>
                  <a:rPr lang="en-US" sz="2400" baseline="-25000" dirty="0"/>
                  <a:t>2 </a:t>
                </a:r>
                <a:r>
                  <a:rPr lang="en-US" sz="2400" dirty="0" err="1"/>
                  <a:t>diambil</a:t>
                </a:r>
                <a:r>
                  <a:rPr lang="en-US" sz="2400" dirty="0"/>
                  <a:t>):  </a:t>
                </a:r>
                <a:r>
                  <a:rPr lang="en-US" sz="2400" i="1" dirty="0"/>
                  <a:t>W</a:t>
                </a:r>
                <a:r>
                  <a:rPr lang="en-US" sz="2400" dirty="0"/>
                  <a:t> = 4 +  7 = 11 &gt; </a:t>
                </a:r>
                <a:r>
                  <a:rPr lang="en-US" sz="2400" dirty="0" err="1"/>
                  <a:t>kapasitas</a:t>
                </a:r>
                <a:r>
                  <a:rPr lang="en-US" sz="2400" dirty="0"/>
                  <a:t> knapsack (K = 10)</a:t>
                </a:r>
              </a:p>
              <a:p>
                <a:pPr marL="568325" indent="0">
                  <a:buNone/>
                </a:pPr>
                <a:r>
                  <a:rPr lang="en-US" sz="2400" dirty="0"/>
                  <a:t>                                           </a:t>
                </a:r>
                <a:r>
                  <a:rPr lang="en-US" sz="2400" dirty="0" err="1"/>
                  <a:t>Simpul</a:t>
                </a:r>
                <a:r>
                  <a:rPr lang="en-US" sz="2400" dirty="0"/>
                  <a:t> 3 </a:t>
                </a:r>
                <a:r>
                  <a:rPr lang="en-US" sz="2400" dirty="0" err="1"/>
                  <a:t>langsung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dimatikan</a:t>
                </a:r>
                <a:r>
                  <a:rPr lang="en-US" sz="2400" dirty="0"/>
                  <a:t> (</a:t>
                </a:r>
                <a:r>
                  <a:rPr lang="en-US" sz="2400" b="1" dirty="0"/>
                  <a:t>B</a:t>
                </a:r>
                <a:r>
                  <a:rPr lang="en-US" sz="2400" dirty="0"/>
                  <a:t>).</a:t>
                </a:r>
              </a:p>
              <a:p>
                <a:pPr marL="568325" indent="0"/>
                <a:r>
                  <a:rPr lang="en-US" sz="2400" dirty="0"/>
                  <a:t>   </a:t>
                </a:r>
                <a:r>
                  <a:rPr lang="en-US" sz="2400" dirty="0" err="1"/>
                  <a:t>Simpul</a:t>
                </a:r>
                <a:r>
                  <a:rPr lang="en-US" sz="2400" dirty="0"/>
                  <a:t> 4 (w</a:t>
                </a:r>
                <a:r>
                  <a:rPr lang="en-US" sz="2400" baseline="-25000" dirty="0"/>
                  <a:t>2 </a:t>
                </a:r>
                <a:r>
                  <a:rPr lang="en-US" sz="2400" dirty="0" err="1"/>
                  <a:t>tidak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diambil</a:t>
                </a:r>
                <a:r>
                  <a:rPr lang="en-US" sz="2400" dirty="0"/>
                  <a:t>): </a:t>
                </a:r>
                <a:r>
                  <a:rPr lang="en-US" sz="2400" i="1" dirty="0"/>
                  <a:t>W</a:t>
                </a:r>
                <a:r>
                  <a:rPr lang="en-US" sz="2400" dirty="0"/>
                  <a:t> = 4 + 0 = 4; F = 40 + 0 = 40</a:t>
                </a:r>
              </a:p>
              <a:p>
                <a:pPr marL="568325" indent="0">
                  <a:buNone/>
                </a:pPr>
                <a:r>
                  <a:rPr lang="en-US" sz="2400" dirty="0"/>
                  <a:t>		                        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400" dirty="0"/>
                  <a:t> + (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𝐾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−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𝑊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/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=40+(10−4)</m:t>
                    </m:r>
                  </m:oMath>
                </a14:m>
                <a:r>
                  <a:rPr lang="en-US" sz="2400" dirty="0"/>
                  <a:t>(5) = 70</a:t>
                </a:r>
              </a:p>
              <a:p>
                <a:pPr marL="568325" indent="0">
                  <a:buNone/>
                </a:pPr>
                <a:r>
                  <a:rPr lang="en-US" sz="2400" dirty="0"/>
                  <a:t>     </a:t>
                </a:r>
                <a:r>
                  <a:rPr lang="en-US" sz="2400" dirty="0" err="1"/>
                  <a:t>Pohon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ruang</a:t>
                </a:r>
                <a:r>
                  <a:rPr lang="en-US" sz="2400" dirty="0"/>
                  <a:t> status yang </a:t>
                </a:r>
                <a:r>
                  <a:rPr lang="en-US" sz="2400" dirty="0" err="1"/>
                  <a:t>terbentuk</a:t>
                </a:r>
                <a:r>
                  <a:rPr lang="en-US" sz="2400" dirty="0"/>
                  <a:t>: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3E095F9-F6B0-4C8A-8EC9-0D45DFCB66B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57399"/>
                <a:ext cx="10515600" cy="5609404"/>
              </a:xfrm>
              <a:blipFill>
                <a:blip r:embed="rId4"/>
                <a:stretch>
                  <a:fillRect l="-928" t="-16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E1C800-20EB-4678-87CB-AE44FEAE8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DBF9-1F95-4932-BC9D-ACC63E61206D}" type="slidenum">
              <a:rPr lang="en-US" smtClean="0"/>
              <a:t>16</a:t>
            </a:fld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AF4148-59E6-48B2-AC6D-7DC302109A62}"/>
              </a:ext>
            </a:extLst>
          </p:cNvPr>
          <p:cNvSpPr/>
          <p:nvPr/>
        </p:nvSpPr>
        <p:spPr>
          <a:xfrm>
            <a:off x="6890668" y="3273287"/>
            <a:ext cx="919207" cy="559283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W=0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F =0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1015288-28DA-4BDC-A595-422E05711D40}"/>
              </a:ext>
            </a:extLst>
          </p:cNvPr>
          <p:cNvSpPr/>
          <p:nvPr/>
        </p:nvSpPr>
        <p:spPr>
          <a:xfrm>
            <a:off x="5993534" y="4675409"/>
            <a:ext cx="1026211" cy="601010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W=4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F =40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C01129E-95BC-4664-B1B4-E9835E76F945}"/>
              </a:ext>
            </a:extLst>
          </p:cNvPr>
          <p:cNvSpPr/>
          <p:nvPr/>
        </p:nvSpPr>
        <p:spPr>
          <a:xfrm>
            <a:off x="7809875" y="4675409"/>
            <a:ext cx="1026211" cy="601010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W=0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F =0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0A46A31-2C81-4EAB-AA1E-DA3B7B3397AB}"/>
              </a:ext>
            </a:extLst>
          </p:cNvPr>
          <p:cNvCxnSpPr>
            <a:cxnSpLocks/>
            <a:stCxn id="6" idx="3"/>
            <a:endCxn id="7" idx="0"/>
          </p:cNvCxnSpPr>
          <p:nvPr/>
        </p:nvCxnSpPr>
        <p:spPr>
          <a:xfrm flipH="1">
            <a:off x="6506640" y="3750665"/>
            <a:ext cx="518643" cy="92474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EAE4CD7-5181-4BDF-924A-4FEE15070A94}"/>
              </a:ext>
            </a:extLst>
          </p:cNvPr>
          <p:cNvCxnSpPr>
            <a:cxnSpLocks/>
            <a:stCxn id="8" idx="0"/>
            <a:endCxn id="6" idx="5"/>
          </p:cNvCxnSpPr>
          <p:nvPr/>
        </p:nvCxnSpPr>
        <p:spPr>
          <a:xfrm flipH="1" flipV="1">
            <a:off x="7675260" y="3750665"/>
            <a:ext cx="647721" cy="92474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26A5E857-12C7-461D-A81B-836B79425AEA}"/>
              </a:ext>
            </a:extLst>
          </p:cNvPr>
          <p:cNvSpPr txBox="1"/>
          <p:nvPr/>
        </p:nvSpPr>
        <p:spPr>
          <a:xfrm>
            <a:off x="7128349" y="3835741"/>
            <a:ext cx="148195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100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AD644C1-E45C-4EA9-A836-1F898B6163F0}"/>
              </a:ext>
            </a:extLst>
          </p:cNvPr>
          <p:cNvSpPr txBox="1"/>
          <p:nvPr/>
        </p:nvSpPr>
        <p:spPr>
          <a:xfrm>
            <a:off x="6312909" y="5227444"/>
            <a:ext cx="5777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76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5062B57-07ED-4618-85E1-A27CA9DCA824}"/>
              </a:ext>
            </a:extLst>
          </p:cNvPr>
          <p:cNvSpPr txBox="1"/>
          <p:nvPr/>
        </p:nvSpPr>
        <p:spPr>
          <a:xfrm>
            <a:off x="8138720" y="5246453"/>
            <a:ext cx="14819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60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A3094E2-35A6-44DC-90F4-2679EC62307C}"/>
              </a:ext>
            </a:extLst>
          </p:cNvPr>
          <p:cNvSpPr txBox="1"/>
          <p:nvPr/>
        </p:nvSpPr>
        <p:spPr>
          <a:xfrm>
            <a:off x="7495365" y="2942582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EC95007-DF85-4334-81C9-E08BCC972332}"/>
              </a:ext>
            </a:extLst>
          </p:cNvPr>
          <p:cNvSpPr txBox="1"/>
          <p:nvPr/>
        </p:nvSpPr>
        <p:spPr>
          <a:xfrm>
            <a:off x="6149539" y="4355052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FAC78D5-5EA9-45FB-93E2-7B8DE5A4DF17}"/>
              </a:ext>
            </a:extLst>
          </p:cNvPr>
          <p:cNvSpPr txBox="1"/>
          <p:nvPr/>
        </p:nvSpPr>
        <p:spPr>
          <a:xfrm>
            <a:off x="8344844" y="4369572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1F61AD2-8FB0-44A0-8C88-9CD2F11CD296}"/>
              </a:ext>
            </a:extLst>
          </p:cNvPr>
          <p:cNvSpPr txBox="1"/>
          <p:nvPr/>
        </p:nvSpPr>
        <p:spPr>
          <a:xfrm>
            <a:off x="6113614" y="3899976"/>
            <a:ext cx="79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2060"/>
                </a:solidFill>
              </a:rPr>
              <a:t>x1 = 1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0F3768ED-83FE-421C-832D-42464CDF1986}"/>
              </a:ext>
            </a:extLst>
          </p:cNvPr>
          <p:cNvSpPr/>
          <p:nvPr/>
        </p:nvSpPr>
        <p:spPr>
          <a:xfrm>
            <a:off x="5147563" y="5876458"/>
            <a:ext cx="1180134" cy="601010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W=11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DD904D87-3A52-4749-AA1F-2E845C34F128}"/>
              </a:ext>
            </a:extLst>
          </p:cNvPr>
          <p:cNvSpPr/>
          <p:nvPr/>
        </p:nvSpPr>
        <p:spPr>
          <a:xfrm>
            <a:off x="6776688" y="5924788"/>
            <a:ext cx="1180134" cy="601010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W=4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F = 40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99D32390-6378-43C8-92A9-FFEC914F77BA}"/>
              </a:ext>
            </a:extLst>
          </p:cNvPr>
          <p:cNvCxnSpPr>
            <a:cxnSpLocks/>
            <a:endCxn id="27" idx="0"/>
          </p:cNvCxnSpPr>
          <p:nvPr/>
        </p:nvCxnSpPr>
        <p:spPr>
          <a:xfrm flipH="1">
            <a:off x="5737630" y="5225061"/>
            <a:ext cx="515226" cy="65139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B0DCDFAD-1AEF-4DCD-BDE8-036DC7B47692}"/>
              </a:ext>
            </a:extLst>
          </p:cNvPr>
          <p:cNvCxnSpPr>
            <a:cxnSpLocks/>
            <a:stCxn id="28" idx="0"/>
          </p:cNvCxnSpPr>
          <p:nvPr/>
        </p:nvCxnSpPr>
        <p:spPr>
          <a:xfrm flipH="1" flipV="1">
            <a:off x="6870399" y="5189406"/>
            <a:ext cx="496356" cy="73538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6DF8B23C-134A-448E-A11F-BA7EAACF70D4}"/>
              </a:ext>
            </a:extLst>
          </p:cNvPr>
          <p:cNvSpPr txBox="1"/>
          <p:nvPr/>
        </p:nvSpPr>
        <p:spPr>
          <a:xfrm>
            <a:off x="5448750" y="6456645"/>
            <a:ext cx="5777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B</a:t>
            </a:r>
            <a:endParaRPr lang="en-US" sz="1800" b="1" dirty="0">
              <a:solidFill>
                <a:srgbClr val="FF0000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AD4BB4C-D670-48C1-BB5D-FB10F135BDB1}"/>
              </a:ext>
            </a:extLst>
          </p:cNvPr>
          <p:cNvSpPr txBox="1"/>
          <p:nvPr/>
        </p:nvSpPr>
        <p:spPr>
          <a:xfrm>
            <a:off x="7745221" y="6375721"/>
            <a:ext cx="5777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70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2050607-EBD2-4A44-BD8C-4D4A04AFE5AD}"/>
              </a:ext>
            </a:extLst>
          </p:cNvPr>
          <p:cNvSpPr txBox="1"/>
          <p:nvPr/>
        </p:nvSpPr>
        <p:spPr>
          <a:xfrm>
            <a:off x="5440829" y="5553247"/>
            <a:ext cx="5777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7030A0"/>
                </a:solidFill>
              </a:rPr>
              <a:t>3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87EF934-C0EA-45D8-8EA2-BA2B6EE13CA3}"/>
              </a:ext>
            </a:extLst>
          </p:cNvPr>
          <p:cNvSpPr txBox="1"/>
          <p:nvPr/>
        </p:nvSpPr>
        <p:spPr>
          <a:xfrm>
            <a:off x="7350271" y="5604431"/>
            <a:ext cx="5777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7030A0"/>
                </a:solidFill>
              </a:rPr>
              <a:t>4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ED3F9D7-0E89-45BC-882D-EF3AC1B2C20D}"/>
              </a:ext>
            </a:extLst>
          </p:cNvPr>
          <p:cNvSpPr txBox="1"/>
          <p:nvPr/>
        </p:nvSpPr>
        <p:spPr>
          <a:xfrm>
            <a:off x="1272012" y="4517653"/>
            <a:ext cx="340717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Simpul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hidup</a:t>
            </a:r>
            <a:r>
              <a:rPr lang="en-US" sz="2400" dirty="0">
                <a:solidFill>
                  <a:srgbClr val="FF0000"/>
                </a:solidFill>
              </a:rPr>
              <a:t>: 2 dan 4</a:t>
            </a:r>
          </a:p>
          <a:p>
            <a:r>
              <a:rPr lang="en-US" sz="2400" dirty="0">
                <a:solidFill>
                  <a:srgbClr val="FF0000"/>
                </a:solidFill>
              </a:rPr>
              <a:t>Karena </a:t>
            </a:r>
            <a:r>
              <a:rPr lang="en-US" sz="2400" dirty="0" err="1">
                <a:solidFill>
                  <a:srgbClr val="FF0000"/>
                </a:solidFill>
              </a:rPr>
              <a:t>simpul</a:t>
            </a:r>
            <a:r>
              <a:rPr lang="en-US" sz="2400" dirty="0">
                <a:solidFill>
                  <a:srgbClr val="FF0000"/>
                </a:solidFill>
              </a:rPr>
              <a:t> 4 </a:t>
            </a:r>
            <a:r>
              <a:rPr lang="en-US" sz="2400" dirty="0" err="1">
                <a:solidFill>
                  <a:srgbClr val="FF0000"/>
                </a:solidFill>
              </a:rPr>
              <a:t>memiliki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cost</a:t>
            </a:r>
            <a:r>
              <a:rPr lang="en-US" sz="2400" dirty="0">
                <a:solidFill>
                  <a:srgbClr val="FF0000"/>
                </a:solidFill>
              </a:rPr>
              <a:t> paling </a:t>
            </a:r>
            <a:r>
              <a:rPr lang="en-US" sz="2400" dirty="0" err="1">
                <a:solidFill>
                  <a:srgbClr val="FF0000"/>
                </a:solidFill>
              </a:rPr>
              <a:t>besar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dirty="0" err="1">
                <a:solidFill>
                  <a:srgbClr val="FF0000"/>
                </a:solidFill>
              </a:rPr>
              <a:t>maka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simpul</a:t>
            </a:r>
            <a:r>
              <a:rPr lang="en-US" sz="2400" dirty="0">
                <a:solidFill>
                  <a:schemeClr val="accent1"/>
                </a:solidFill>
              </a:rPr>
              <a:t> 4 </a:t>
            </a:r>
            <a:r>
              <a:rPr lang="en-US" sz="2400" dirty="0" err="1">
                <a:solidFill>
                  <a:schemeClr val="accent1"/>
                </a:solidFill>
              </a:rPr>
              <a:t>selanjutnya</a:t>
            </a:r>
            <a:r>
              <a:rPr lang="en-US" sz="2400" dirty="0">
                <a:solidFill>
                  <a:schemeClr val="accent1"/>
                </a:solidFill>
              </a:rPr>
              <a:t> yang </a:t>
            </a:r>
            <a:r>
              <a:rPr lang="en-US" sz="2400" dirty="0" err="1">
                <a:solidFill>
                  <a:schemeClr val="accent1"/>
                </a:solidFill>
              </a:rPr>
              <a:t>diekpansi</a:t>
            </a:r>
            <a:endParaRPr lang="en-US" sz="2400" dirty="0">
              <a:solidFill>
                <a:schemeClr val="accent1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5C1119B-DAD1-4E82-9380-67B2E37ED6A3}"/>
              </a:ext>
            </a:extLst>
          </p:cNvPr>
          <p:cNvSpPr txBox="1"/>
          <p:nvPr/>
        </p:nvSpPr>
        <p:spPr>
          <a:xfrm>
            <a:off x="5310640" y="5246453"/>
            <a:ext cx="79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x</a:t>
            </a:r>
            <a:r>
              <a:rPr lang="en-US" dirty="0">
                <a:solidFill>
                  <a:srgbClr val="002060"/>
                </a:solidFill>
              </a:rPr>
              <a:t>2 = 1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9BB307A-73A2-486F-A6C8-5F9EDED06690}"/>
              </a:ext>
            </a:extLst>
          </p:cNvPr>
          <p:cNvSpPr txBox="1"/>
          <p:nvPr/>
        </p:nvSpPr>
        <p:spPr>
          <a:xfrm>
            <a:off x="7921168" y="3870854"/>
            <a:ext cx="79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 x1 = 0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001C326-1666-44F6-B450-861D196F914A}"/>
              </a:ext>
            </a:extLst>
          </p:cNvPr>
          <p:cNvSpPr txBox="1"/>
          <p:nvPr/>
        </p:nvSpPr>
        <p:spPr>
          <a:xfrm>
            <a:off x="6925376" y="5226125"/>
            <a:ext cx="79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x</a:t>
            </a:r>
            <a:r>
              <a:rPr lang="en-US" dirty="0">
                <a:solidFill>
                  <a:srgbClr val="002060"/>
                </a:solidFill>
              </a:rPr>
              <a:t>2 = 0</a:t>
            </a:r>
          </a:p>
        </p:txBody>
      </p:sp>
    </p:spTree>
    <p:extLst>
      <p:ext uri="{BB962C8B-B14F-4D97-AF65-F5344CB8AC3E}">
        <p14:creationId xmlns:p14="http://schemas.microsoft.com/office/powerpoint/2010/main" val="41814514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3F7EAC-D24F-43BB-A1D4-741EC5B7A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0F6CF9-5F1F-47E7-BCC1-B95D39E43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DBF9-1F95-4932-BC9D-ACC63E61206D}" type="slidenum">
              <a:rPr lang="en-US" smtClean="0"/>
              <a:t>17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AF6BCE2A-AB83-4163-A4A2-3D5666EC1F5F}"/>
                  </a:ext>
                </a:extLst>
              </p:cNvPr>
              <p:cNvSpPr txBox="1"/>
              <p:nvPr/>
            </p:nvSpPr>
            <p:spPr>
              <a:xfrm>
                <a:off x="264159" y="805710"/>
                <a:ext cx="6898259" cy="163121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568325" indent="-395288"/>
                <a:r>
                  <a:rPr lang="en-US" sz="2000" dirty="0"/>
                  <a:t>Simpul 5 (</a:t>
                </a:r>
                <a:r>
                  <a:rPr lang="en-US" sz="2000" dirty="0" err="1"/>
                  <a:t>objek</a:t>
                </a:r>
                <a:r>
                  <a:rPr lang="en-US" sz="2000" dirty="0"/>
                  <a:t> 3 </a:t>
                </a:r>
                <a:r>
                  <a:rPr lang="en-US" sz="2000" baseline="-25000" dirty="0"/>
                  <a:t> </a:t>
                </a:r>
                <a:r>
                  <a:rPr lang="en-US" sz="2000" dirty="0" err="1"/>
                  <a:t>diambil</a:t>
                </a:r>
                <a:r>
                  <a:rPr lang="en-US" sz="2000" dirty="0"/>
                  <a:t>): </a:t>
                </a:r>
                <a:r>
                  <a:rPr lang="en-US" sz="2000" i="1" dirty="0"/>
                  <a:t>W</a:t>
                </a:r>
                <a:r>
                  <a:rPr lang="en-US" sz="2000" dirty="0"/>
                  <a:t> = 4 + 5 = 9; </a:t>
                </a:r>
                <a:r>
                  <a:rPr lang="en-US" sz="2000" i="1" dirty="0"/>
                  <a:t>F </a:t>
                </a:r>
                <a:r>
                  <a:rPr lang="en-US" sz="2000" dirty="0"/>
                  <a:t>= 40 + 25 = 65</a:t>
                </a:r>
              </a:p>
              <a:p>
                <a:pPr marL="568325" indent="0">
                  <a:buNone/>
                </a:pPr>
                <a:r>
                  <a:rPr lang="en-US" sz="2000" dirty="0"/>
                  <a:t>	 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000" dirty="0"/>
                  <a:t> + (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𝐾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 −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𝑊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)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/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=65+(10−9)</m:t>
                    </m:r>
                  </m:oMath>
                </a14:m>
                <a:r>
                  <a:rPr lang="en-US" sz="2000" dirty="0"/>
                  <a:t>(4) = 69</a:t>
                </a:r>
              </a:p>
              <a:p>
                <a:pPr marL="568325" indent="0"/>
                <a:endParaRPr lang="en-US" sz="2000" dirty="0"/>
              </a:p>
              <a:p>
                <a:pPr marL="568325" indent="-395288"/>
                <a:r>
                  <a:rPr lang="en-US" sz="2000" dirty="0" err="1"/>
                  <a:t>Simpul</a:t>
                </a:r>
                <a:r>
                  <a:rPr lang="en-US" sz="2000" dirty="0"/>
                  <a:t> 6 (</a:t>
                </a:r>
                <a:r>
                  <a:rPr lang="en-US" sz="2000" dirty="0" err="1"/>
                  <a:t>objek</a:t>
                </a:r>
                <a:r>
                  <a:rPr lang="en-US" sz="2000" dirty="0"/>
                  <a:t> 3 </a:t>
                </a:r>
                <a:r>
                  <a:rPr lang="en-US" sz="2000" dirty="0" err="1"/>
                  <a:t>tidak</a:t>
                </a:r>
                <a:r>
                  <a:rPr lang="en-US" sz="2000" dirty="0"/>
                  <a:t> </a:t>
                </a:r>
                <a:r>
                  <a:rPr lang="en-US" sz="2000" dirty="0" err="1"/>
                  <a:t>diambil</a:t>
                </a:r>
                <a:r>
                  <a:rPr lang="en-US" sz="2000" dirty="0"/>
                  <a:t>): </a:t>
                </a:r>
                <a:r>
                  <a:rPr lang="en-US" sz="2000" i="1" dirty="0"/>
                  <a:t>W</a:t>
                </a:r>
                <a:r>
                  <a:rPr lang="en-US" sz="2000" dirty="0"/>
                  <a:t> = 4 + 0 = 4; </a:t>
                </a:r>
                <a:r>
                  <a:rPr lang="en-US" sz="2000" i="1" dirty="0"/>
                  <a:t>F</a:t>
                </a:r>
                <a:r>
                  <a:rPr lang="en-US" sz="2000" dirty="0"/>
                  <a:t> = 40 + 0 = 40</a:t>
                </a:r>
              </a:p>
              <a:p>
                <a:pPr marL="568325" indent="0">
                  <a:buNone/>
                </a:pPr>
                <a:r>
                  <a:rPr lang="en-US" sz="2000" dirty="0"/>
                  <a:t>	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000" dirty="0"/>
                  <a:t> + (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𝐾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 −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𝑊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)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/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=40+(10−4)</m:t>
                    </m:r>
                  </m:oMath>
                </a14:m>
                <a:r>
                  <a:rPr lang="en-US" sz="2000" dirty="0"/>
                  <a:t>(4) = 64</a:t>
                </a:r>
              </a:p>
            </p:txBody>
          </p:sp>
        </mc:Choice>
        <mc:Fallback xmlns=""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AF6BCE2A-AB83-4163-A4A2-3D5666EC1F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159" y="805710"/>
                <a:ext cx="6898259" cy="1631216"/>
              </a:xfrm>
              <a:prstGeom prst="rect">
                <a:avLst/>
              </a:prstGeom>
              <a:blipFill>
                <a:blip r:embed="rId4"/>
                <a:stretch>
                  <a:fillRect t="-1866" b="-55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4" name="TextBox 63">
            <a:extLst>
              <a:ext uri="{FF2B5EF4-FFF2-40B4-BE49-F238E27FC236}">
                <a16:creationId xmlns:a16="http://schemas.microsoft.com/office/drawing/2014/main" id="{D2917BD2-BBC1-4E97-8883-67FBF3BFAD14}"/>
              </a:ext>
            </a:extLst>
          </p:cNvPr>
          <p:cNvSpPr txBox="1"/>
          <p:nvPr/>
        </p:nvSpPr>
        <p:spPr>
          <a:xfrm>
            <a:off x="759750" y="3093528"/>
            <a:ext cx="53362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Simpul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hidup</a:t>
            </a:r>
            <a:r>
              <a:rPr lang="en-US" sz="2400" dirty="0">
                <a:solidFill>
                  <a:srgbClr val="FF0000"/>
                </a:solidFill>
              </a:rPr>
              <a:t>: 2, 5, dan 6</a:t>
            </a:r>
          </a:p>
          <a:p>
            <a:r>
              <a:rPr lang="en-US" sz="2400" dirty="0">
                <a:solidFill>
                  <a:srgbClr val="FF0000"/>
                </a:solidFill>
              </a:rPr>
              <a:t>Karena </a:t>
            </a:r>
            <a:r>
              <a:rPr lang="en-US" sz="2400" dirty="0" err="1">
                <a:solidFill>
                  <a:srgbClr val="FF0000"/>
                </a:solidFill>
              </a:rPr>
              <a:t>simpul</a:t>
            </a:r>
            <a:r>
              <a:rPr lang="en-US" sz="2400" dirty="0">
                <a:solidFill>
                  <a:srgbClr val="FF0000"/>
                </a:solidFill>
              </a:rPr>
              <a:t> 5 </a:t>
            </a:r>
            <a:r>
              <a:rPr lang="en-US" sz="2400" dirty="0" err="1">
                <a:solidFill>
                  <a:srgbClr val="FF0000"/>
                </a:solidFill>
              </a:rPr>
              <a:t>memiliki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cost</a:t>
            </a:r>
            <a:r>
              <a:rPr lang="en-US" sz="2400" dirty="0">
                <a:solidFill>
                  <a:srgbClr val="FF0000"/>
                </a:solidFill>
              </a:rPr>
              <a:t> paling </a:t>
            </a:r>
            <a:r>
              <a:rPr lang="en-US" sz="2400" dirty="0" err="1">
                <a:solidFill>
                  <a:srgbClr val="FF0000"/>
                </a:solidFill>
              </a:rPr>
              <a:t>besar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dirty="0" err="1">
                <a:solidFill>
                  <a:srgbClr val="FF0000"/>
                </a:solidFill>
              </a:rPr>
              <a:t>maka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simpul</a:t>
            </a:r>
            <a:r>
              <a:rPr lang="en-US" sz="2400" dirty="0">
                <a:solidFill>
                  <a:schemeClr val="accent1"/>
                </a:solidFill>
              </a:rPr>
              <a:t> 5 </a:t>
            </a:r>
            <a:r>
              <a:rPr lang="en-US" sz="2400" dirty="0" err="1">
                <a:solidFill>
                  <a:schemeClr val="accent1"/>
                </a:solidFill>
              </a:rPr>
              <a:t>selanjutnya</a:t>
            </a:r>
            <a:r>
              <a:rPr lang="en-US" sz="2400" dirty="0">
                <a:solidFill>
                  <a:schemeClr val="accent1"/>
                </a:solidFill>
              </a:rPr>
              <a:t> yang </a:t>
            </a:r>
            <a:r>
              <a:rPr lang="en-US" sz="2400" dirty="0" err="1">
                <a:solidFill>
                  <a:schemeClr val="accent1"/>
                </a:solidFill>
              </a:rPr>
              <a:t>diekspansi</a:t>
            </a:r>
            <a:endParaRPr lang="en-US" sz="2400" dirty="0">
              <a:solidFill>
                <a:schemeClr val="accent1"/>
              </a:solidFill>
            </a:endParaRP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7FB201FD-54DE-40F3-A941-E78CD586C7B6}"/>
              </a:ext>
            </a:extLst>
          </p:cNvPr>
          <p:cNvSpPr/>
          <p:nvPr/>
        </p:nvSpPr>
        <p:spPr>
          <a:xfrm>
            <a:off x="9062993" y="734299"/>
            <a:ext cx="919207" cy="559283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W=0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F =0</a:t>
            </a:r>
          </a:p>
        </p:txBody>
      </p:sp>
      <p:sp>
        <p:nvSpPr>
          <p:cNvPr id="66" name="Oval 65">
            <a:extLst>
              <a:ext uri="{FF2B5EF4-FFF2-40B4-BE49-F238E27FC236}">
                <a16:creationId xmlns:a16="http://schemas.microsoft.com/office/drawing/2014/main" id="{01596B3A-E9C5-43AC-9D52-37D4E1F2A438}"/>
              </a:ext>
            </a:extLst>
          </p:cNvPr>
          <p:cNvSpPr/>
          <p:nvPr/>
        </p:nvSpPr>
        <p:spPr>
          <a:xfrm>
            <a:off x="8165859" y="2136421"/>
            <a:ext cx="1026211" cy="601010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W=4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F =40</a:t>
            </a:r>
          </a:p>
        </p:txBody>
      </p:sp>
      <p:sp>
        <p:nvSpPr>
          <p:cNvPr id="67" name="Oval 66">
            <a:extLst>
              <a:ext uri="{FF2B5EF4-FFF2-40B4-BE49-F238E27FC236}">
                <a16:creationId xmlns:a16="http://schemas.microsoft.com/office/drawing/2014/main" id="{2094BB22-1EDD-4A88-AB39-22515C405F76}"/>
              </a:ext>
            </a:extLst>
          </p:cNvPr>
          <p:cNvSpPr/>
          <p:nvPr/>
        </p:nvSpPr>
        <p:spPr>
          <a:xfrm>
            <a:off x="9982200" y="2136421"/>
            <a:ext cx="1026211" cy="601010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W=0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F =0</a:t>
            </a:r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518E6CFE-3311-43FC-9B41-7A15023972C8}"/>
              </a:ext>
            </a:extLst>
          </p:cNvPr>
          <p:cNvCxnSpPr>
            <a:cxnSpLocks/>
            <a:stCxn id="65" idx="3"/>
            <a:endCxn id="66" idx="0"/>
          </p:cNvCxnSpPr>
          <p:nvPr/>
        </p:nvCxnSpPr>
        <p:spPr>
          <a:xfrm flipH="1">
            <a:off x="8678965" y="1211677"/>
            <a:ext cx="518643" cy="92474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37954895-B657-4164-85C9-59F3F7D7A03C}"/>
              </a:ext>
            </a:extLst>
          </p:cNvPr>
          <p:cNvCxnSpPr>
            <a:cxnSpLocks/>
            <a:stCxn id="67" idx="0"/>
            <a:endCxn id="65" idx="5"/>
          </p:cNvCxnSpPr>
          <p:nvPr/>
        </p:nvCxnSpPr>
        <p:spPr>
          <a:xfrm flipH="1" flipV="1">
            <a:off x="9847585" y="1211677"/>
            <a:ext cx="647721" cy="92474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>
            <a:extLst>
              <a:ext uri="{FF2B5EF4-FFF2-40B4-BE49-F238E27FC236}">
                <a16:creationId xmlns:a16="http://schemas.microsoft.com/office/drawing/2014/main" id="{144264E2-A3F6-4C8B-A77C-3ADE90A49B73}"/>
              </a:ext>
            </a:extLst>
          </p:cNvPr>
          <p:cNvSpPr txBox="1"/>
          <p:nvPr/>
        </p:nvSpPr>
        <p:spPr>
          <a:xfrm>
            <a:off x="9300674" y="1296753"/>
            <a:ext cx="148195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</a:rPr>
              <a:t>100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82686C15-F11D-4E41-87C3-F09F696F8C17}"/>
              </a:ext>
            </a:extLst>
          </p:cNvPr>
          <p:cNvSpPr txBox="1"/>
          <p:nvPr/>
        </p:nvSpPr>
        <p:spPr>
          <a:xfrm>
            <a:off x="8485234" y="2688456"/>
            <a:ext cx="5777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76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4755373D-C775-4C52-9050-3A2D710EB195}"/>
              </a:ext>
            </a:extLst>
          </p:cNvPr>
          <p:cNvSpPr txBox="1"/>
          <p:nvPr/>
        </p:nvSpPr>
        <p:spPr>
          <a:xfrm>
            <a:off x="10311045" y="2707465"/>
            <a:ext cx="14819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60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B5A07935-2B85-497A-A2B3-2D25D58B11DA}"/>
              </a:ext>
            </a:extLst>
          </p:cNvPr>
          <p:cNvSpPr txBox="1"/>
          <p:nvPr/>
        </p:nvSpPr>
        <p:spPr>
          <a:xfrm>
            <a:off x="9667690" y="403594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0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74799686-2923-41DF-A9C8-4CDB0C8A0485}"/>
              </a:ext>
            </a:extLst>
          </p:cNvPr>
          <p:cNvSpPr txBox="1"/>
          <p:nvPr/>
        </p:nvSpPr>
        <p:spPr>
          <a:xfrm>
            <a:off x="8321864" y="1816064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1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39AC179A-7135-4F69-96FF-F53A6C717019}"/>
              </a:ext>
            </a:extLst>
          </p:cNvPr>
          <p:cNvSpPr txBox="1"/>
          <p:nvPr/>
        </p:nvSpPr>
        <p:spPr>
          <a:xfrm>
            <a:off x="10517169" y="1830584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2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9473D8D4-9C53-41A0-9F5C-F21B9AE637FF}"/>
              </a:ext>
            </a:extLst>
          </p:cNvPr>
          <p:cNvSpPr txBox="1"/>
          <p:nvPr/>
        </p:nvSpPr>
        <p:spPr>
          <a:xfrm>
            <a:off x="8285939" y="1360988"/>
            <a:ext cx="79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2060"/>
                </a:solidFill>
              </a:rPr>
              <a:t>x1 = 1</a:t>
            </a: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E73E6749-813E-4EC3-8AAF-0E1FB282B436}"/>
              </a:ext>
            </a:extLst>
          </p:cNvPr>
          <p:cNvSpPr/>
          <p:nvPr/>
        </p:nvSpPr>
        <p:spPr>
          <a:xfrm>
            <a:off x="7319888" y="3337470"/>
            <a:ext cx="1180134" cy="601010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W=11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E89E7D06-A669-4CE6-A9A3-D06C0DE95873}"/>
              </a:ext>
            </a:extLst>
          </p:cNvPr>
          <p:cNvSpPr/>
          <p:nvPr/>
        </p:nvSpPr>
        <p:spPr>
          <a:xfrm>
            <a:off x="8949013" y="3385800"/>
            <a:ext cx="1180134" cy="601010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W=4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F = 40</a:t>
            </a:r>
          </a:p>
        </p:txBody>
      </p: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D6D65BD5-A45C-495B-98DF-103F8F04C68F}"/>
              </a:ext>
            </a:extLst>
          </p:cNvPr>
          <p:cNvCxnSpPr>
            <a:cxnSpLocks/>
            <a:endCxn id="77" idx="0"/>
          </p:cNvCxnSpPr>
          <p:nvPr/>
        </p:nvCxnSpPr>
        <p:spPr>
          <a:xfrm flipH="1">
            <a:off x="7909955" y="2686073"/>
            <a:ext cx="515226" cy="65139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389A0C04-C19B-4168-AC71-69DDE4C12497}"/>
              </a:ext>
            </a:extLst>
          </p:cNvPr>
          <p:cNvCxnSpPr>
            <a:cxnSpLocks/>
            <a:stCxn id="78" idx="0"/>
          </p:cNvCxnSpPr>
          <p:nvPr/>
        </p:nvCxnSpPr>
        <p:spPr>
          <a:xfrm flipH="1" flipV="1">
            <a:off x="9042724" y="2650418"/>
            <a:ext cx="496356" cy="73538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>
            <a:extLst>
              <a:ext uri="{FF2B5EF4-FFF2-40B4-BE49-F238E27FC236}">
                <a16:creationId xmlns:a16="http://schemas.microsoft.com/office/drawing/2014/main" id="{BD3CDB09-8227-4D25-A709-0C325DC2ED6E}"/>
              </a:ext>
            </a:extLst>
          </p:cNvPr>
          <p:cNvSpPr txBox="1"/>
          <p:nvPr/>
        </p:nvSpPr>
        <p:spPr>
          <a:xfrm>
            <a:off x="7621075" y="3917657"/>
            <a:ext cx="5777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B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AD5090CA-65AE-4851-9C87-C65849FAF384}"/>
              </a:ext>
            </a:extLst>
          </p:cNvPr>
          <p:cNvSpPr txBox="1"/>
          <p:nvPr/>
        </p:nvSpPr>
        <p:spPr>
          <a:xfrm>
            <a:off x="9409098" y="3995179"/>
            <a:ext cx="5777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70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5C9B2E2A-774D-46A7-9180-B2811DB08C5C}"/>
              </a:ext>
            </a:extLst>
          </p:cNvPr>
          <p:cNvSpPr txBox="1"/>
          <p:nvPr/>
        </p:nvSpPr>
        <p:spPr>
          <a:xfrm>
            <a:off x="7613154" y="3014259"/>
            <a:ext cx="5777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7030A0"/>
                </a:solidFill>
              </a:rPr>
              <a:t>3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67D51462-5963-45EC-A5A2-EB81034CCEA6}"/>
              </a:ext>
            </a:extLst>
          </p:cNvPr>
          <p:cNvSpPr txBox="1"/>
          <p:nvPr/>
        </p:nvSpPr>
        <p:spPr>
          <a:xfrm>
            <a:off x="9522596" y="3065443"/>
            <a:ext cx="5777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7030A0"/>
                </a:solidFill>
              </a:rPr>
              <a:t>4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EBE1F30E-6999-48BA-ACC2-5076D6A71C60}"/>
              </a:ext>
            </a:extLst>
          </p:cNvPr>
          <p:cNvSpPr txBox="1"/>
          <p:nvPr/>
        </p:nvSpPr>
        <p:spPr>
          <a:xfrm>
            <a:off x="7482965" y="2707465"/>
            <a:ext cx="79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x</a:t>
            </a:r>
            <a:r>
              <a:rPr lang="en-US" dirty="0">
                <a:solidFill>
                  <a:srgbClr val="002060"/>
                </a:solidFill>
              </a:rPr>
              <a:t>2 = 1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11100033-E351-48D3-9831-C2DB7429A6E7}"/>
              </a:ext>
            </a:extLst>
          </p:cNvPr>
          <p:cNvSpPr txBox="1"/>
          <p:nvPr/>
        </p:nvSpPr>
        <p:spPr>
          <a:xfrm>
            <a:off x="10093493" y="1331866"/>
            <a:ext cx="79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 x1 = 0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AFC731B6-FBD1-42BE-A7CF-1D1C6BF14D45}"/>
              </a:ext>
            </a:extLst>
          </p:cNvPr>
          <p:cNvSpPr txBox="1"/>
          <p:nvPr/>
        </p:nvSpPr>
        <p:spPr>
          <a:xfrm>
            <a:off x="9097701" y="2687137"/>
            <a:ext cx="79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x</a:t>
            </a:r>
            <a:r>
              <a:rPr lang="en-US" dirty="0">
                <a:solidFill>
                  <a:srgbClr val="002060"/>
                </a:solidFill>
              </a:rPr>
              <a:t>2 = 0</a:t>
            </a:r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1FB02B6F-A3EA-4857-B71D-3AAED1A05E6E}"/>
              </a:ext>
            </a:extLst>
          </p:cNvPr>
          <p:cNvSpPr/>
          <p:nvPr/>
        </p:nvSpPr>
        <p:spPr>
          <a:xfrm>
            <a:off x="8198834" y="4622661"/>
            <a:ext cx="1180134" cy="601010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W=9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F = 65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FD56B6D-37D9-4794-BECA-F74170F98752}"/>
              </a:ext>
            </a:extLst>
          </p:cNvPr>
          <p:cNvSpPr txBox="1"/>
          <p:nvPr/>
        </p:nvSpPr>
        <p:spPr>
          <a:xfrm>
            <a:off x="8354822" y="4035608"/>
            <a:ext cx="79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x3</a:t>
            </a:r>
            <a:r>
              <a:rPr lang="en-US" dirty="0">
                <a:solidFill>
                  <a:srgbClr val="002060"/>
                </a:solidFill>
              </a:rPr>
              <a:t> = 1</a:t>
            </a:r>
          </a:p>
        </p:txBody>
      </p: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4ADDE4CB-0A8D-40B5-8079-523DF4663F5A}"/>
              </a:ext>
            </a:extLst>
          </p:cNvPr>
          <p:cNvCxnSpPr>
            <a:cxnSpLocks/>
          </p:cNvCxnSpPr>
          <p:nvPr/>
        </p:nvCxnSpPr>
        <p:spPr>
          <a:xfrm flipH="1">
            <a:off x="8810581" y="4006339"/>
            <a:ext cx="515226" cy="65139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Oval 90">
            <a:extLst>
              <a:ext uri="{FF2B5EF4-FFF2-40B4-BE49-F238E27FC236}">
                <a16:creationId xmlns:a16="http://schemas.microsoft.com/office/drawing/2014/main" id="{17189E81-B84C-49E0-85B9-33FD0AEB3DB8}"/>
              </a:ext>
            </a:extLst>
          </p:cNvPr>
          <p:cNvSpPr/>
          <p:nvPr/>
        </p:nvSpPr>
        <p:spPr>
          <a:xfrm>
            <a:off x="9881288" y="4615659"/>
            <a:ext cx="1180134" cy="601010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W=4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F = 40</a:t>
            </a:r>
          </a:p>
        </p:txBody>
      </p: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9DA95338-D8B3-460F-9236-A719F47FD02C}"/>
              </a:ext>
            </a:extLst>
          </p:cNvPr>
          <p:cNvCxnSpPr>
            <a:cxnSpLocks/>
          </p:cNvCxnSpPr>
          <p:nvPr/>
        </p:nvCxnSpPr>
        <p:spPr>
          <a:xfrm flipH="1" flipV="1">
            <a:off x="9889906" y="3909136"/>
            <a:ext cx="496356" cy="73538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TextBox 92">
            <a:extLst>
              <a:ext uri="{FF2B5EF4-FFF2-40B4-BE49-F238E27FC236}">
                <a16:creationId xmlns:a16="http://schemas.microsoft.com/office/drawing/2014/main" id="{1D59801B-AC4E-49C4-9209-F172566183C6}"/>
              </a:ext>
            </a:extLst>
          </p:cNvPr>
          <p:cNvSpPr txBox="1"/>
          <p:nvPr/>
        </p:nvSpPr>
        <p:spPr>
          <a:xfrm>
            <a:off x="10036694" y="4046944"/>
            <a:ext cx="79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x3</a:t>
            </a:r>
            <a:r>
              <a:rPr lang="en-US" dirty="0">
                <a:solidFill>
                  <a:srgbClr val="002060"/>
                </a:solidFill>
              </a:rPr>
              <a:t> = 0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05E98B50-45C5-4F6C-B591-5339D4EFF847}"/>
              </a:ext>
            </a:extLst>
          </p:cNvPr>
          <p:cNvSpPr txBox="1"/>
          <p:nvPr/>
        </p:nvSpPr>
        <p:spPr>
          <a:xfrm>
            <a:off x="8952380" y="4334772"/>
            <a:ext cx="5777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5</a:t>
            </a:r>
            <a:endParaRPr lang="en-US" sz="1800" dirty="0">
              <a:solidFill>
                <a:srgbClr val="7030A0"/>
              </a:solidFill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B5D5D0E7-6F10-4535-8ECA-227EDBF4DBCE}"/>
              </a:ext>
            </a:extLst>
          </p:cNvPr>
          <p:cNvSpPr txBox="1"/>
          <p:nvPr/>
        </p:nvSpPr>
        <p:spPr>
          <a:xfrm>
            <a:off x="10549219" y="4326076"/>
            <a:ext cx="5777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7030A0"/>
                </a:solidFill>
              </a:rPr>
              <a:t>6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4E72C3EF-0E1B-42E8-9C71-D1EF661DA92C}"/>
              </a:ext>
            </a:extLst>
          </p:cNvPr>
          <p:cNvSpPr txBox="1"/>
          <p:nvPr/>
        </p:nvSpPr>
        <p:spPr>
          <a:xfrm>
            <a:off x="8569268" y="5215528"/>
            <a:ext cx="5777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69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4D985A75-5132-4EF2-A1B3-9E32BD2B55F8}"/>
              </a:ext>
            </a:extLst>
          </p:cNvPr>
          <p:cNvSpPr txBox="1"/>
          <p:nvPr/>
        </p:nvSpPr>
        <p:spPr>
          <a:xfrm>
            <a:off x="10396951" y="5231386"/>
            <a:ext cx="5777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64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C86FA70-8051-4963-85CB-EE2CA400AFEE}"/>
              </a:ext>
            </a:extLst>
          </p:cNvPr>
          <p:cNvSpPr txBox="1"/>
          <p:nvPr/>
        </p:nvSpPr>
        <p:spPr>
          <a:xfrm>
            <a:off x="561714" y="5030862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800" dirty="0"/>
              <a:t>(</a:t>
            </a:r>
            <a:r>
              <a:rPr lang="en-US" sz="1800" i="1" dirty="0"/>
              <a:t>w</a:t>
            </a:r>
            <a:r>
              <a:rPr lang="en-US" sz="1800" baseline="-25000" dirty="0"/>
              <a:t>1</a:t>
            </a:r>
            <a:r>
              <a:rPr lang="en-US" sz="1800" dirty="0"/>
              <a:t>, </a:t>
            </a:r>
            <a:r>
              <a:rPr lang="en-US" sz="1800" i="1" dirty="0"/>
              <a:t>w</a:t>
            </a:r>
            <a:r>
              <a:rPr lang="en-US" sz="1800" baseline="-25000" dirty="0"/>
              <a:t>1</a:t>
            </a:r>
            <a:r>
              <a:rPr lang="en-US" sz="1800" dirty="0"/>
              <a:t>, </a:t>
            </a:r>
            <a:r>
              <a:rPr lang="en-US" sz="1800" i="1" dirty="0"/>
              <a:t>w</a:t>
            </a:r>
            <a:r>
              <a:rPr lang="en-US" sz="1800" baseline="-25000" dirty="0"/>
              <a:t>3</a:t>
            </a:r>
            <a:r>
              <a:rPr lang="en-US" sz="1800" dirty="0"/>
              <a:t>, </a:t>
            </a:r>
            <a:r>
              <a:rPr lang="en-US" sz="1800" i="1" dirty="0"/>
              <a:t>w</a:t>
            </a:r>
            <a:r>
              <a:rPr lang="en-US" sz="1800" baseline="-25000" dirty="0"/>
              <a:t>4</a:t>
            </a:r>
            <a:r>
              <a:rPr lang="en-US" sz="1800" dirty="0"/>
              <a:t>) = (4, 7, 5, 3), </a:t>
            </a:r>
          </a:p>
          <a:p>
            <a:pPr marL="0" indent="0">
              <a:buNone/>
            </a:pPr>
            <a:r>
              <a:rPr lang="en-US" sz="1800" dirty="0"/>
              <a:t>(</a:t>
            </a:r>
            <a:r>
              <a:rPr lang="en-US" sz="1800" i="1" dirty="0"/>
              <a:t>p</a:t>
            </a:r>
            <a:r>
              <a:rPr lang="en-US" sz="1800" baseline="-25000" dirty="0"/>
              <a:t>1</a:t>
            </a:r>
            <a:r>
              <a:rPr lang="en-US" sz="1800" dirty="0"/>
              <a:t>, </a:t>
            </a:r>
            <a:r>
              <a:rPr lang="en-US" sz="1800" i="1" dirty="0"/>
              <a:t>p</a:t>
            </a:r>
            <a:r>
              <a:rPr lang="en-US" sz="1800" baseline="-25000" dirty="0"/>
              <a:t>1</a:t>
            </a:r>
            <a:r>
              <a:rPr lang="en-US" sz="1800" dirty="0"/>
              <a:t>, </a:t>
            </a:r>
            <a:r>
              <a:rPr lang="en-US" sz="1800" i="1" dirty="0"/>
              <a:t>p</a:t>
            </a:r>
            <a:r>
              <a:rPr lang="en-US" sz="1800" baseline="-25000" dirty="0"/>
              <a:t>3</a:t>
            </a:r>
            <a:r>
              <a:rPr lang="en-US" sz="1800" dirty="0"/>
              <a:t>, </a:t>
            </a:r>
            <a:r>
              <a:rPr lang="en-US" sz="1800" i="1" dirty="0"/>
              <a:t>p</a:t>
            </a:r>
            <a:r>
              <a:rPr lang="en-US" sz="1800" baseline="-25000" dirty="0"/>
              <a:t>4</a:t>
            </a:r>
            <a:r>
              <a:rPr lang="en-US" sz="1800" dirty="0"/>
              <a:t>) = (40, 42, 25, 12), </a:t>
            </a:r>
          </a:p>
          <a:p>
            <a:r>
              <a:rPr lang="en-US" sz="1800" dirty="0"/>
              <a:t>(</a:t>
            </a:r>
            <a:r>
              <a:rPr lang="en-US" sz="1800" i="1" dirty="0"/>
              <a:t>p</a:t>
            </a:r>
            <a:r>
              <a:rPr lang="en-US" sz="1800" baseline="-25000" dirty="0"/>
              <a:t>1</a:t>
            </a:r>
            <a:r>
              <a:rPr lang="en-US" sz="1800" dirty="0"/>
              <a:t>/</a:t>
            </a:r>
            <a:r>
              <a:rPr lang="en-US" sz="1800" i="1" dirty="0"/>
              <a:t>w</a:t>
            </a:r>
            <a:r>
              <a:rPr lang="en-US" sz="1800" baseline="-25000" dirty="0"/>
              <a:t>1</a:t>
            </a:r>
            <a:r>
              <a:rPr lang="en-US" sz="1800" dirty="0"/>
              <a:t>, </a:t>
            </a:r>
            <a:r>
              <a:rPr lang="en-US" sz="1800" i="1" dirty="0"/>
              <a:t>p</a:t>
            </a:r>
            <a:r>
              <a:rPr lang="en-US" sz="1800" baseline="-25000" dirty="0"/>
              <a:t>2</a:t>
            </a:r>
            <a:r>
              <a:rPr lang="en-US" sz="1800" dirty="0"/>
              <a:t>/</a:t>
            </a:r>
            <a:r>
              <a:rPr lang="en-US" sz="1800" i="1" dirty="0"/>
              <a:t>w</a:t>
            </a:r>
            <a:r>
              <a:rPr lang="en-US" sz="1800" baseline="-25000" dirty="0"/>
              <a:t>2</a:t>
            </a:r>
            <a:r>
              <a:rPr lang="en-US" sz="1800" dirty="0"/>
              <a:t>, </a:t>
            </a:r>
            <a:r>
              <a:rPr lang="en-US" sz="1800" i="1" dirty="0"/>
              <a:t>p</a:t>
            </a:r>
            <a:r>
              <a:rPr lang="en-US" sz="1800" baseline="-25000" dirty="0"/>
              <a:t>3</a:t>
            </a:r>
            <a:r>
              <a:rPr lang="en-US" sz="1800" dirty="0"/>
              <a:t>/</a:t>
            </a:r>
            <a:r>
              <a:rPr lang="en-US" sz="1800" i="1" dirty="0"/>
              <a:t>w</a:t>
            </a:r>
            <a:r>
              <a:rPr lang="en-US" sz="1800" baseline="-25000" dirty="0"/>
              <a:t>3</a:t>
            </a:r>
            <a:r>
              <a:rPr lang="en-US" sz="1800" dirty="0"/>
              <a:t>, </a:t>
            </a:r>
            <a:r>
              <a:rPr lang="en-US" sz="1800" i="1" dirty="0"/>
              <a:t>p</a:t>
            </a:r>
            <a:r>
              <a:rPr lang="en-US" sz="1800" baseline="-25000" dirty="0"/>
              <a:t>4</a:t>
            </a:r>
            <a:r>
              <a:rPr lang="en-US" sz="1800" dirty="0"/>
              <a:t>/</a:t>
            </a:r>
            <a:r>
              <a:rPr lang="en-US" sz="1800" i="1" dirty="0"/>
              <a:t>w</a:t>
            </a:r>
            <a:r>
              <a:rPr lang="en-US" sz="1800" baseline="-25000" dirty="0"/>
              <a:t>4</a:t>
            </a:r>
            <a:r>
              <a:rPr lang="en-US" sz="1800" dirty="0"/>
              <a:t> ) = (10, 6, 5, 4)</a:t>
            </a:r>
          </a:p>
        </p:txBody>
      </p:sp>
    </p:spTree>
    <p:extLst>
      <p:ext uri="{BB962C8B-B14F-4D97-AF65-F5344CB8AC3E}">
        <p14:creationId xmlns:p14="http://schemas.microsoft.com/office/powerpoint/2010/main" val="9915858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632F290-F9F6-429E-A020-1F2B2504E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DBF9-1F95-4932-BC9D-ACC63E61206D}" type="slidenum">
              <a:rPr lang="en-US" smtClean="0"/>
              <a:t>18</a:t>
            </a:fld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C593080-4932-47BA-A743-447F361217EC}"/>
              </a:ext>
            </a:extLst>
          </p:cNvPr>
          <p:cNvSpPr/>
          <p:nvPr/>
        </p:nvSpPr>
        <p:spPr>
          <a:xfrm>
            <a:off x="9012193" y="467230"/>
            <a:ext cx="919207" cy="559283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W=0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F =0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67A69655-5F72-45BA-B2B5-6F37F1FFDDC3}"/>
              </a:ext>
            </a:extLst>
          </p:cNvPr>
          <p:cNvSpPr/>
          <p:nvPr/>
        </p:nvSpPr>
        <p:spPr>
          <a:xfrm>
            <a:off x="8115059" y="1869352"/>
            <a:ext cx="1026211" cy="601010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W=4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F =40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A3CAA08-802B-45E5-ABB0-74281EB717FF}"/>
              </a:ext>
            </a:extLst>
          </p:cNvPr>
          <p:cNvSpPr/>
          <p:nvPr/>
        </p:nvSpPr>
        <p:spPr>
          <a:xfrm>
            <a:off x="9931400" y="1869352"/>
            <a:ext cx="1026211" cy="601010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W=0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F =0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3832DC3-195E-477F-8702-E40974D3C91A}"/>
              </a:ext>
            </a:extLst>
          </p:cNvPr>
          <p:cNvCxnSpPr>
            <a:cxnSpLocks/>
            <a:stCxn id="4" idx="3"/>
            <a:endCxn id="5" idx="0"/>
          </p:cNvCxnSpPr>
          <p:nvPr/>
        </p:nvCxnSpPr>
        <p:spPr>
          <a:xfrm flipH="1">
            <a:off x="8628165" y="944608"/>
            <a:ext cx="518643" cy="92474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05AE507-BA4E-4160-96F2-21256E727256}"/>
              </a:ext>
            </a:extLst>
          </p:cNvPr>
          <p:cNvCxnSpPr>
            <a:cxnSpLocks/>
            <a:stCxn id="6" idx="0"/>
            <a:endCxn id="4" idx="5"/>
          </p:cNvCxnSpPr>
          <p:nvPr/>
        </p:nvCxnSpPr>
        <p:spPr>
          <a:xfrm flipH="1" flipV="1">
            <a:off x="9796785" y="944608"/>
            <a:ext cx="647721" cy="92474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0226F6AA-A576-4974-BD1F-D9A56CF703AE}"/>
              </a:ext>
            </a:extLst>
          </p:cNvPr>
          <p:cNvSpPr txBox="1"/>
          <p:nvPr/>
        </p:nvSpPr>
        <p:spPr>
          <a:xfrm>
            <a:off x="9249874" y="1029684"/>
            <a:ext cx="148195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600" b="1" dirty="0">
                <a:solidFill>
                  <a:srgbClr val="7030A0"/>
                </a:solidFill>
              </a:rPr>
              <a:t>100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9ABDA59-93E8-4195-BF01-6BF48EC23057}"/>
              </a:ext>
            </a:extLst>
          </p:cNvPr>
          <p:cNvSpPr txBox="1"/>
          <p:nvPr/>
        </p:nvSpPr>
        <p:spPr>
          <a:xfrm>
            <a:off x="8434434" y="2421387"/>
            <a:ext cx="5777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76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40A87D2-656F-4908-ADDE-7E2D486F6354}"/>
              </a:ext>
            </a:extLst>
          </p:cNvPr>
          <p:cNvSpPr txBox="1"/>
          <p:nvPr/>
        </p:nvSpPr>
        <p:spPr>
          <a:xfrm>
            <a:off x="9616890" y="136525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B520B3E-1E21-4C53-BB70-2507AEE1D168}"/>
              </a:ext>
            </a:extLst>
          </p:cNvPr>
          <p:cNvSpPr txBox="1"/>
          <p:nvPr/>
        </p:nvSpPr>
        <p:spPr>
          <a:xfrm>
            <a:off x="8271064" y="1548995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EBF4924-1625-4F13-8275-63AC5C481FD6}"/>
              </a:ext>
            </a:extLst>
          </p:cNvPr>
          <p:cNvSpPr txBox="1"/>
          <p:nvPr/>
        </p:nvSpPr>
        <p:spPr>
          <a:xfrm>
            <a:off x="10466369" y="1563515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DB9389B-9E55-48D3-A9CF-D8B726A6A3FF}"/>
              </a:ext>
            </a:extLst>
          </p:cNvPr>
          <p:cNvSpPr txBox="1"/>
          <p:nvPr/>
        </p:nvSpPr>
        <p:spPr>
          <a:xfrm>
            <a:off x="8235139" y="1093919"/>
            <a:ext cx="79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dirty="0">
                <a:solidFill>
                  <a:srgbClr val="002060"/>
                </a:solidFill>
              </a:rPr>
              <a:t>x1 = 1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5566109-C8D8-42E0-BC1E-D9753799452F}"/>
              </a:ext>
            </a:extLst>
          </p:cNvPr>
          <p:cNvSpPr/>
          <p:nvPr/>
        </p:nvSpPr>
        <p:spPr>
          <a:xfrm>
            <a:off x="7269088" y="3070401"/>
            <a:ext cx="1180134" cy="601010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W=11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E2D94CF3-CC6F-4ED2-A0BF-D8A6A4CE0E9A}"/>
              </a:ext>
            </a:extLst>
          </p:cNvPr>
          <p:cNvSpPr/>
          <p:nvPr/>
        </p:nvSpPr>
        <p:spPr>
          <a:xfrm>
            <a:off x="8898213" y="3118731"/>
            <a:ext cx="1180134" cy="601010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W=4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F = 40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380C384-E8BF-490C-B892-F32BD6B9E4A8}"/>
              </a:ext>
            </a:extLst>
          </p:cNvPr>
          <p:cNvCxnSpPr>
            <a:cxnSpLocks/>
            <a:endCxn id="15" idx="0"/>
          </p:cNvCxnSpPr>
          <p:nvPr/>
        </p:nvCxnSpPr>
        <p:spPr>
          <a:xfrm flipH="1">
            <a:off x="7859155" y="2419004"/>
            <a:ext cx="515226" cy="65139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897F8C30-7FAA-4DD9-9919-4C66C14E7D6D}"/>
              </a:ext>
            </a:extLst>
          </p:cNvPr>
          <p:cNvCxnSpPr>
            <a:cxnSpLocks/>
            <a:stCxn id="16" idx="0"/>
          </p:cNvCxnSpPr>
          <p:nvPr/>
        </p:nvCxnSpPr>
        <p:spPr>
          <a:xfrm flipH="1" flipV="1">
            <a:off x="8991924" y="2383349"/>
            <a:ext cx="496356" cy="73538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DA692E54-7AC8-48E7-B094-608B0DB54645}"/>
              </a:ext>
            </a:extLst>
          </p:cNvPr>
          <p:cNvSpPr txBox="1"/>
          <p:nvPr/>
        </p:nvSpPr>
        <p:spPr>
          <a:xfrm>
            <a:off x="7570275" y="3650588"/>
            <a:ext cx="5777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B</a:t>
            </a:r>
            <a:endParaRPr lang="en-US" sz="1800" b="1" dirty="0">
              <a:solidFill>
                <a:srgbClr val="FF0000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7758636-FDA3-4460-B445-4F2BC6AF7CAB}"/>
              </a:ext>
            </a:extLst>
          </p:cNvPr>
          <p:cNvSpPr txBox="1"/>
          <p:nvPr/>
        </p:nvSpPr>
        <p:spPr>
          <a:xfrm>
            <a:off x="9358298" y="3728110"/>
            <a:ext cx="5777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70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D2E577B-CD31-44A8-B58F-DAC9ED0E72BC}"/>
              </a:ext>
            </a:extLst>
          </p:cNvPr>
          <p:cNvSpPr txBox="1"/>
          <p:nvPr/>
        </p:nvSpPr>
        <p:spPr>
          <a:xfrm>
            <a:off x="7562354" y="2747190"/>
            <a:ext cx="5777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7030A0"/>
                </a:solidFill>
              </a:rPr>
              <a:t>3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9453365-BFFB-4916-B722-C13714619040}"/>
              </a:ext>
            </a:extLst>
          </p:cNvPr>
          <p:cNvSpPr txBox="1"/>
          <p:nvPr/>
        </p:nvSpPr>
        <p:spPr>
          <a:xfrm>
            <a:off x="9471796" y="2798374"/>
            <a:ext cx="5777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7030A0"/>
                </a:solidFill>
              </a:rPr>
              <a:t>4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210F856-8A19-46F9-883C-2EC8DBF5D7D1}"/>
              </a:ext>
            </a:extLst>
          </p:cNvPr>
          <p:cNvSpPr txBox="1"/>
          <p:nvPr/>
        </p:nvSpPr>
        <p:spPr>
          <a:xfrm>
            <a:off x="7432165" y="2440396"/>
            <a:ext cx="79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x</a:t>
            </a:r>
            <a:r>
              <a:rPr lang="en-US" dirty="0">
                <a:solidFill>
                  <a:srgbClr val="002060"/>
                </a:solidFill>
              </a:rPr>
              <a:t>2 = 1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05BB859-50CD-478F-9D84-4CD2095D9739}"/>
              </a:ext>
            </a:extLst>
          </p:cNvPr>
          <p:cNvSpPr txBox="1"/>
          <p:nvPr/>
        </p:nvSpPr>
        <p:spPr>
          <a:xfrm>
            <a:off x="10042693" y="1064797"/>
            <a:ext cx="79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 x1 = 0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E972326-F508-42EF-A1D2-B10D730DEB9B}"/>
              </a:ext>
            </a:extLst>
          </p:cNvPr>
          <p:cNvSpPr txBox="1"/>
          <p:nvPr/>
        </p:nvSpPr>
        <p:spPr>
          <a:xfrm>
            <a:off x="9046901" y="2420068"/>
            <a:ext cx="79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x</a:t>
            </a:r>
            <a:r>
              <a:rPr lang="en-US" dirty="0">
                <a:solidFill>
                  <a:srgbClr val="002060"/>
                </a:solidFill>
              </a:rPr>
              <a:t>2 = 0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1A46D9E1-188C-444E-9621-3919934AAAC0}"/>
              </a:ext>
            </a:extLst>
          </p:cNvPr>
          <p:cNvSpPr/>
          <p:nvPr/>
        </p:nvSpPr>
        <p:spPr>
          <a:xfrm>
            <a:off x="8148034" y="4355592"/>
            <a:ext cx="1180134" cy="601010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W=9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F = 65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66DB3CE-3ECF-41F0-BB96-91F1EBFCF68C}"/>
              </a:ext>
            </a:extLst>
          </p:cNvPr>
          <p:cNvSpPr txBox="1"/>
          <p:nvPr/>
        </p:nvSpPr>
        <p:spPr>
          <a:xfrm>
            <a:off x="8304022" y="3768539"/>
            <a:ext cx="79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x3</a:t>
            </a:r>
            <a:r>
              <a:rPr lang="en-US" dirty="0">
                <a:solidFill>
                  <a:srgbClr val="002060"/>
                </a:solidFill>
              </a:rPr>
              <a:t> = 1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C7BD7CC5-45E2-47CB-BB04-558050B23A11}"/>
              </a:ext>
            </a:extLst>
          </p:cNvPr>
          <p:cNvCxnSpPr>
            <a:cxnSpLocks/>
          </p:cNvCxnSpPr>
          <p:nvPr/>
        </p:nvCxnSpPr>
        <p:spPr>
          <a:xfrm flipH="1">
            <a:off x="8759781" y="3739270"/>
            <a:ext cx="515226" cy="65139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>
            <a:extLst>
              <a:ext uri="{FF2B5EF4-FFF2-40B4-BE49-F238E27FC236}">
                <a16:creationId xmlns:a16="http://schemas.microsoft.com/office/drawing/2014/main" id="{1296077F-7590-4096-9E1E-001C52053791}"/>
              </a:ext>
            </a:extLst>
          </p:cNvPr>
          <p:cNvSpPr/>
          <p:nvPr/>
        </p:nvSpPr>
        <p:spPr>
          <a:xfrm>
            <a:off x="9830488" y="4348590"/>
            <a:ext cx="1180134" cy="601010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W=4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F = 40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59CB4607-5F4D-494A-B033-CE5A98ED3727}"/>
              </a:ext>
            </a:extLst>
          </p:cNvPr>
          <p:cNvCxnSpPr>
            <a:cxnSpLocks/>
          </p:cNvCxnSpPr>
          <p:nvPr/>
        </p:nvCxnSpPr>
        <p:spPr>
          <a:xfrm flipH="1" flipV="1">
            <a:off x="9839106" y="3642067"/>
            <a:ext cx="496356" cy="73538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070791CC-39E4-4399-80C0-7E1B56495890}"/>
              </a:ext>
            </a:extLst>
          </p:cNvPr>
          <p:cNvSpPr txBox="1"/>
          <p:nvPr/>
        </p:nvSpPr>
        <p:spPr>
          <a:xfrm>
            <a:off x="9985894" y="3779875"/>
            <a:ext cx="79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x3</a:t>
            </a:r>
            <a:r>
              <a:rPr lang="en-US" dirty="0">
                <a:solidFill>
                  <a:srgbClr val="002060"/>
                </a:solidFill>
              </a:rPr>
              <a:t> = 0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096387F-4B4F-4607-808A-4C66A889C0B0}"/>
              </a:ext>
            </a:extLst>
          </p:cNvPr>
          <p:cNvSpPr txBox="1"/>
          <p:nvPr/>
        </p:nvSpPr>
        <p:spPr>
          <a:xfrm>
            <a:off x="8019065" y="4158415"/>
            <a:ext cx="5777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5</a:t>
            </a:r>
            <a:endParaRPr lang="en-US" sz="1800" dirty="0">
              <a:solidFill>
                <a:srgbClr val="7030A0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41637ED-76DE-4BEC-A045-A5D45059E7B2}"/>
              </a:ext>
            </a:extLst>
          </p:cNvPr>
          <p:cNvSpPr txBox="1"/>
          <p:nvPr/>
        </p:nvSpPr>
        <p:spPr>
          <a:xfrm>
            <a:off x="10698596" y="4160824"/>
            <a:ext cx="5777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7030A0"/>
                </a:solidFill>
              </a:rPr>
              <a:t>6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14A359B-16C0-493F-BB29-D4705609B161}"/>
              </a:ext>
            </a:extLst>
          </p:cNvPr>
          <p:cNvSpPr txBox="1"/>
          <p:nvPr/>
        </p:nvSpPr>
        <p:spPr>
          <a:xfrm>
            <a:off x="8518468" y="4948459"/>
            <a:ext cx="5777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69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058742E-042F-4E1D-AD2E-88E723F238B6}"/>
              </a:ext>
            </a:extLst>
          </p:cNvPr>
          <p:cNvSpPr txBox="1"/>
          <p:nvPr/>
        </p:nvSpPr>
        <p:spPr>
          <a:xfrm>
            <a:off x="10346151" y="4964317"/>
            <a:ext cx="5777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64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95E914D7-98F4-4D42-97E0-146DD996A038}"/>
              </a:ext>
            </a:extLst>
          </p:cNvPr>
          <p:cNvSpPr/>
          <p:nvPr/>
        </p:nvSpPr>
        <p:spPr>
          <a:xfrm>
            <a:off x="7335616" y="5764081"/>
            <a:ext cx="1180134" cy="601010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W=12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66EDFE04-2703-4692-9738-6FC48EE1868E}"/>
              </a:ext>
            </a:extLst>
          </p:cNvPr>
          <p:cNvSpPr/>
          <p:nvPr/>
        </p:nvSpPr>
        <p:spPr>
          <a:xfrm>
            <a:off x="9096227" y="5813169"/>
            <a:ext cx="1180134" cy="601010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W=9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F = 65</a:t>
            </a: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F9DC4A93-34F8-4F27-BC8A-31E213A1595A}"/>
              </a:ext>
            </a:extLst>
          </p:cNvPr>
          <p:cNvCxnSpPr>
            <a:cxnSpLocks/>
            <a:endCxn id="36" idx="0"/>
          </p:cNvCxnSpPr>
          <p:nvPr/>
        </p:nvCxnSpPr>
        <p:spPr>
          <a:xfrm flipH="1">
            <a:off x="7925683" y="4902398"/>
            <a:ext cx="556300" cy="86168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18F412BF-F6A8-4AE3-8635-E7433B358868}"/>
              </a:ext>
            </a:extLst>
          </p:cNvPr>
          <p:cNvCxnSpPr>
            <a:cxnSpLocks/>
            <a:stCxn id="37" idx="0"/>
          </p:cNvCxnSpPr>
          <p:nvPr/>
        </p:nvCxnSpPr>
        <p:spPr>
          <a:xfrm flipH="1" flipV="1">
            <a:off x="9090318" y="4876801"/>
            <a:ext cx="595976" cy="93636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29AB4AC2-1E23-4DD9-8400-F02DC7A29B55}"/>
              </a:ext>
            </a:extLst>
          </p:cNvPr>
          <p:cNvSpPr txBox="1"/>
          <p:nvPr/>
        </p:nvSpPr>
        <p:spPr>
          <a:xfrm>
            <a:off x="7493095" y="5107608"/>
            <a:ext cx="79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x4</a:t>
            </a:r>
            <a:r>
              <a:rPr lang="en-US" dirty="0">
                <a:solidFill>
                  <a:srgbClr val="002060"/>
                </a:solidFill>
              </a:rPr>
              <a:t> = 1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46C9820-977B-4FF1-BFCC-650EC325DB9A}"/>
              </a:ext>
            </a:extLst>
          </p:cNvPr>
          <p:cNvSpPr txBox="1"/>
          <p:nvPr/>
        </p:nvSpPr>
        <p:spPr>
          <a:xfrm>
            <a:off x="9298106" y="5069019"/>
            <a:ext cx="7922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x4</a:t>
            </a:r>
            <a:r>
              <a:rPr lang="en-US" dirty="0">
                <a:solidFill>
                  <a:srgbClr val="002060"/>
                </a:solidFill>
              </a:rPr>
              <a:t> = 0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DDF257B-E9D4-40A3-8A7A-D04C370E9EE1}"/>
              </a:ext>
            </a:extLst>
          </p:cNvPr>
          <p:cNvSpPr txBox="1"/>
          <p:nvPr/>
        </p:nvSpPr>
        <p:spPr>
          <a:xfrm>
            <a:off x="7706317" y="6349713"/>
            <a:ext cx="5777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B</a:t>
            </a:r>
            <a:endParaRPr lang="en-US" sz="1800" b="1" dirty="0">
              <a:solidFill>
                <a:srgbClr val="FF0000"/>
              </a:solidFill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5177977-7A64-4ABF-90CD-2A131F8C6A47}"/>
              </a:ext>
            </a:extLst>
          </p:cNvPr>
          <p:cNvSpPr txBox="1"/>
          <p:nvPr/>
        </p:nvSpPr>
        <p:spPr>
          <a:xfrm>
            <a:off x="10834898" y="4824644"/>
            <a:ext cx="5777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B</a:t>
            </a:r>
            <a:endParaRPr lang="en-US" sz="1800" b="1" dirty="0">
              <a:solidFill>
                <a:srgbClr val="FF0000"/>
              </a:solidFill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33D63A6A-FAC8-4706-892B-FF808262540C}"/>
              </a:ext>
            </a:extLst>
          </p:cNvPr>
          <p:cNvSpPr txBox="1"/>
          <p:nvPr/>
        </p:nvSpPr>
        <p:spPr>
          <a:xfrm>
            <a:off x="10776041" y="2317654"/>
            <a:ext cx="5777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B</a:t>
            </a:r>
            <a:endParaRPr lang="en-US" sz="1800" b="1" dirty="0">
              <a:solidFill>
                <a:srgbClr val="FF0000"/>
              </a:solidFill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F12EC24-D4A1-4EAA-BAE7-074D47371490}"/>
              </a:ext>
            </a:extLst>
          </p:cNvPr>
          <p:cNvSpPr txBox="1"/>
          <p:nvPr/>
        </p:nvSpPr>
        <p:spPr>
          <a:xfrm>
            <a:off x="8901308" y="6416059"/>
            <a:ext cx="34015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Goal node (solusi optimal) </a:t>
            </a:r>
            <a:endParaRPr lang="en-US" sz="18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6A8884DF-F0B8-48CF-8833-3166C9240D39}"/>
                  </a:ext>
                </a:extLst>
              </p:cNvPr>
              <p:cNvSpPr txBox="1"/>
              <p:nvPr/>
            </p:nvSpPr>
            <p:spPr>
              <a:xfrm>
                <a:off x="151493" y="573409"/>
                <a:ext cx="7527949" cy="163121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568325" indent="-334963"/>
                <a:r>
                  <a:rPr lang="en-US" sz="2000" dirty="0"/>
                  <a:t>Simpul 7  (w</a:t>
                </a:r>
                <a:r>
                  <a:rPr lang="en-US" sz="2000" baseline="-25000" dirty="0"/>
                  <a:t>4 </a:t>
                </a:r>
                <a:r>
                  <a:rPr lang="en-US" sz="2000" dirty="0" err="1"/>
                  <a:t>diambil</a:t>
                </a:r>
                <a:r>
                  <a:rPr lang="en-US" sz="2000" dirty="0"/>
                  <a:t>):  W = 9 +  3 = 12 &gt; </a:t>
                </a:r>
                <a:r>
                  <a:rPr lang="en-US" sz="2000" dirty="0" err="1"/>
                  <a:t>kapasitas</a:t>
                </a:r>
                <a:r>
                  <a:rPr lang="en-US" sz="2000" dirty="0"/>
                  <a:t> knapsack (</a:t>
                </a:r>
                <a:r>
                  <a:rPr lang="en-US" sz="2000" i="1" dirty="0"/>
                  <a:t>K</a:t>
                </a:r>
                <a:r>
                  <a:rPr lang="en-US" sz="2000" dirty="0"/>
                  <a:t> = 10)</a:t>
                </a:r>
              </a:p>
              <a:p>
                <a:pPr marL="568325" indent="-334963">
                  <a:buNone/>
                </a:pPr>
                <a:r>
                  <a:rPr lang="en-US" sz="2000" dirty="0"/>
                  <a:t>                                           </a:t>
                </a:r>
                <a:r>
                  <a:rPr lang="en-US" sz="2000" dirty="0" err="1"/>
                  <a:t>Simpul</a:t>
                </a:r>
                <a:r>
                  <a:rPr lang="en-US" sz="2000"/>
                  <a:t> 7    </a:t>
                </a:r>
                <a:r>
                  <a:rPr lang="en-US" sz="2000" dirty="0" err="1"/>
                  <a:t>langsung</a:t>
                </a:r>
                <a:r>
                  <a:rPr lang="en-US" sz="2000" dirty="0"/>
                  <a:t> </a:t>
                </a:r>
                <a:r>
                  <a:rPr lang="en-US" sz="2000" dirty="0" err="1"/>
                  <a:t>dimatikan</a:t>
                </a:r>
                <a:r>
                  <a:rPr lang="en-US" sz="2000" dirty="0"/>
                  <a:t>.</a:t>
                </a:r>
              </a:p>
              <a:p>
                <a:pPr marL="568325" indent="-334963"/>
                <a:endParaRPr lang="en-US" sz="2000" dirty="0"/>
              </a:p>
              <a:p>
                <a:pPr marL="568325" indent="-334963"/>
                <a:r>
                  <a:rPr lang="en-US" sz="2000" dirty="0" err="1"/>
                  <a:t>Simpul</a:t>
                </a:r>
                <a:r>
                  <a:rPr lang="en-US" sz="2000" dirty="0"/>
                  <a:t> 8 (w</a:t>
                </a:r>
                <a:r>
                  <a:rPr lang="en-US" sz="2000" baseline="-25000" dirty="0"/>
                  <a:t>4 </a:t>
                </a:r>
                <a:r>
                  <a:rPr lang="en-US" sz="2000" dirty="0" err="1"/>
                  <a:t>tidak</a:t>
                </a:r>
                <a:r>
                  <a:rPr lang="en-US" sz="2000" dirty="0"/>
                  <a:t> </a:t>
                </a:r>
                <a:r>
                  <a:rPr lang="en-US" sz="2000" dirty="0" err="1"/>
                  <a:t>diambil</a:t>
                </a:r>
                <a:r>
                  <a:rPr lang="en-US" sz="2000" dirty="0"/>
                  <a:t>): </a:t>
                </a:r>
                <a:r>
                  <a:rPr lang="en-US" sz="2000" i="1" dirty="0"/>
                  <a:t>W</a:t>
                </a:r>
                <a:r>
                  <a:rPr lang="en-US" sz="2000" dirty="0"/>
                  <a:t> = 9 + 0 = 9; F = 65 + 0 = 65</a:t>
                </a:r>
              </a:p>
              <a:p>
                <a:pPr marL="568325" indent="-334963">
                  <a:buNone/>
                </a:pPr>
                <a:r>
                  <a:rPr lang="en-US" sz="2000" dirty="0"/>
                  <a:t>		              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2000" dirty="0"/>
                  <a:t> + (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𝐾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 −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𝑊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)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/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=65+(10−9)</m:t>
                    </m:r>
                  </m:oMath>
                </a14:m>
                <a:r>
                  <a:rPr lang="en-US" sz="2000" dirty="0"/>
                  <a:t>(0) = 65</a:t>
                </a:r>
              </a:p>
            </p:txBody>
          </p:sp>
        </mc:Choice>
        <mc:Fallback xmlns="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6A8884DF-F0B8-48CF-8833-3166C9240D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493" y="573409"/>
                <a:ext cx="7527949" cy="1631216"/>
              </a:xfrm>
              <a:prstGeom prst="rect">
                <a:avLst/>
              </a:prstGeom>
              <a:blipFill>
                <a:blip r:embed="rId4"/>
                <a:stretch>
                  <a:fillRect t="-1866" b="-55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0" name="TextBox 49">
            <a:extLst>
              <a:ext uri="{FF2B5EF4-FFF2-40B4-BE49-F238E27FC236}">
                <a16:creationId xmlns:a16="http://schemas.microsoft.com/office/drawing/2014/main" id="{53588101-7856-4A4D-B9C7-966329DC2549}"/>
              </a:ext>
            </a:extLst>
          </p:cNvPr>
          <p:cNvSpPr txBox="1"/>
          <p:nvPr/>
        </p:nvSpPr>
        <p:spPr>
          <a:xfrm>
            <a:off x="7240766" y="5576642"/>
            <a:ext cx="5777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7</a:t>
            </a:r>
            <a:endParaRPr lang="en-US" sz="1800" dirty="0">
              <a:solidFill>
                <a:srgbClr val="7030A0"/>
              </a:solidFill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1AA8E397-BFC6-44AA-9811-7182E719AB68}"/>
              </a:ext>
            </a:extLst>
          </p:cNvPr>
          <p:cNvSpPr txBox="1"/>
          <p:nvPr/>
        </p:nvSpPr>
        <p:spPr>
          <a:xfrm>
            <a:off x="9842796" y="5525867"/>
            <a:ext cx="5777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7030A0"/>
                </a:solidFill>
              </a:rPr>
              <a:t>8</a:t>
            </a:r>
            <a:endParaRPr lang="en-US" sz="1800" dirty="0">
              <a:solidFill>
                <a:srgbClr val="7030A0"/>
              </a:solidFill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A8344473-471C-458B-AE6F-9BF5E71D42D8}"/>
              </a:ext>
            </a:extLst>
          </p:cNvPr>
          <p:cNvSpPr txBox="1"/>
          <p:nvPr/>
        </p:nvSpPr>
        <p:spPr>
          <a:xfrm>
            <a:off x="509667" y="3049305"/>
            <a:ext cx="570789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Simpul</a:t>
            </a:r>
            <a:r>
              <a:rPr lang="en-US" sz="2400" dirty="0">
                <a:solidFill>
                  <a:srgbClr val="FF0000"/>
                </a:solidFill>
              </a:rPr>
              <a:t> 8 </a:t>
            </a:r>
            <a:r>
              <a:rPr lang="en-US" sz="2400" dirty="0" err="1">
                <a:solidFill>
                  <a:srgbClr val="FF0000"/>
                </a:solidFill>
              </a:rPr>
              <a:t>adalah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simpul</a:t>
            </a:r>
            <a:r>
              <a:rPr lang="en-US" sz="2400" dirty="0">
                <a:solidFill>
                  <a:srgbClr val="FF0000"/>
                </a:solidFill>
              </a:rPr>
              <a:t> solusi (</a:t>
            </a:r>
            <a:r>
              <a:rPr lang="en-US" sz="2400" i="1" dirty="0">
                <a:solidFill>
                  <a:srgbClr val="FF0000"/>
                </a:solidFill>
              </a:rPr>
              <a:t>goal node</a:t>
            </a:r>
            <a:r>
              <a:rPr lang="en-US" sz="2400" dirty="0">
                <a:solidFill>
                  <a:srgbClr val="FF0000"/>
                </a:solidFill>
              </a:rPr>
              <a:t>) dan </a:t>
            </a:r>
            <a:r>
              <a:rPr lang="en-US" sz="2400" dirty="0" err="1">
                <a:solidFill>
                  <a:srgbClr val="FF0000"/>
                </a:solidFill>
              </a:rPr>
              <a:t>merupakan</a:t>
            </a:r>
            <a:r>
              <a:rPr lang="en-US" sz="2400" dirty="0">
                <a:solidFill>
                  <a:srgbClr val="FF0000"/>
                </a:solidFill>
              </a:rPr>
              <a:t> solusi optimal</a:t>
            </a:r>
          </a:p>
          <a:p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 err="1">
                <a:solidFill>
                  <a:srgbClr val="FF0000"/>
                </a:solidFill>
              </a:rPr>
              <a:t>Semua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chemeClr val="accent1"/>
                </a:solidFill>
              </a:rPr>
              <a:t>simpul</a:t>
            </a:r>
            <a:r>
              <a:rPr lang="en-US" sz="2400" b="1" dirty="0">
                <a:solidFill>
                  <a:schemeClr val="accent1"/>
                </a:solidFill>
              </a:rPr>
              <a:t> </a:t>
            </a:r>
            <a:r>
              <a:rPr lang="en-US" sz="2400" b="1" dirty="0" err="1">
                <a:solidFill>
                  <a:schemeClr val="accent1"/>
                </a:solidFill>
              </a:rPr>
              <a:t>hidup</a:t>
            </a:r>
            <a:r>
              <a:rPr lang="en-US" sz="2400" b="1" dirty="0">
                <a:solidFill>
                  <a:schemeClr val="accent1"/>
                </a:solidFill>
              </a:rPr>
              <a:t> yang </a:t>
            </a:r>
            <a:r>
              <a:rPr lang="en-US" sz="2400" b="1" i="1" dirty="0">
                <a:solidFill>
                  <a:schemeClr val="accent1"/>
                </a:solidFill>
              </a:rPr>
              <a:t>cost</a:t>
            </a:r>
            <a:r>
              <a:rPr lang="en-US" sz="2400" b="1" dirty="0">
                <a:solidFill>
                  <a:schemeClr val="accent1"/>
                </a:solidFill>
              </a:rPr>
              <a:t>-</a:t>
            </a:r>
            <a:r>
              <a:rPr lang="en-US" sz="2400" b="1" dirty="0" err="1">
                <a:solidFill>
                  <a:schemeClr val="accent1"/>
                </a:solidFill>
              </a:rPr>
              <a:t>nya</a:t>
            </a:r>
            <a:r>
              <a:rPr lang="en-US" sz="2400" b="1" dirty="0">
                <a:solidFill>
                  <a:schemeClr val="accent1"/>
                </a:solidFill>
              </a:rPr>
              <a:t> </a:t>
            </a:r>
            <a:r>
              <a:rPr lang="en-US" sz="2400" b="1" dirty="0" err="1">
                <a:solidFill>
                  <a:schemeClr val="accent1"/>
                </a:solidFill>
              </a:rPr>
              <a:t>lebih</a:t>
            </a:r>
            <a:r>
              <a:rPr lang="en-US" sz="2400" b="1" dirty="0">
                <a:solidFill>
                  <a:schemeClr val="accent1"/>
                </a:solidFill>
              </a:rPr>
              <a:t> </a:t>
            </a:r>
            <a:r>
              <a:rPr lang="en-US" sz="2400" b="1" dirty="0" err="1">
                <a:solidFill>
                  <a:schemeClr val="accent1"/>
                </a:solidFill>
              </a:rPr>
              <a:t>kecil</a:t>
            </a:r>
            <a:r>
              <a:rPr lang="en-US" sz="2400" b="1" dirty="0">
                <a:solidFill>
                  <a:schemeClr val="accent1"/>
                </a:solidFill>
              </a:rPr>
              <a:t> </a:t>
            </a:r>
            <a:r>
              <a:rPr lang="en-US" sz="2400" b="1" dirty="0" err="1">
                <a:solidFill>
                  <a:schemeClr val="accent1"/>
                </a:solidFill>
              </a:rPr>
              <a:t>dari</a:t>
            </a:r>
            <a:r>
              <a:rPr lang="en-US" sz="2400" b="1" dirty="0">
                <a:solidFill>
                  <a:schemeClr val="accent1"/>
                </a:solidFill>
              </a:rPr>
              <a:t> 65 </a:t>
            </a:r>
            <a:r>
              <a:rPr lang="en-US" sz="2400" dirty="0" err="1">
                <a:solidFill>
                  <a:srgbClr val="FF0000"/>
                </a:solidFill>
              </a:rPr>
              <a:t>dibunuh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>
                <a:solidFill>
                  <a:srgbClr val="FF0000"/>
                </a:solidFill>
              </a:rPr>
              <a:t>(</a:t>
            </a:r>
            <a:r>
              <a:rPr lang="en-US" sz="2400" dirty="0" err="1">
                <a:solidFill>
                  <a:srgbClr val="FF0000"/>
                </a:solidFill>
              </a:rPr>
              <a:t>simpul</a:t>
            </a:r>
            <a:r>
              <a:rPr lang="en-US" sz="2400" dirty="0">
                <a:solidFill>
                  <a:srgbClr val="FF0000"/>
                </a:solidFill>
              </a:rPr>
              <a:t> 2 dan </a:t>
            </a:r>
            <a:r>
              <a:rPr lang="en-US" sz="2400" dirty="0" err="1">
                <a:solidFill>
                  <a:srgbClr val="FF0000"/>
                </a:solidFill>
              </a:rPr>
              <a:t>simpul</a:t>
            </a:r>
            <a:r>
              <a:rPr lang="en-US" sz="2400" dirty="0">
                <a:solidFill>
                  <a:srgbClr val="FF0000"/>
                </a:solidFill>
              </a:rPr>
              <a:t> 6 </a:t>
            </a:r>
            <a:r>
              <a:rPr lang="en-US" sz="2400" dirty="0" err="1">
                <a:solidFill>
                  <a:srgbClr val="FF0000"/>
                </a:solidFill>
              </a:rPr>
              <a:t>dibunuh</a:t>
            </a:r>
            <a:r>
              <a:rPr lang="en-US" sz="2400" dirty="0">
                <a:solidFill>
                  <a:srgbClr val="FF0000"/>
                </a:solidFill>
              </a:rPr>
              <a:t>)</a:t>
            </a:r>
          </a:p>
          <a:p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>
                <a:solidFill>
                  <a:srgbClr val="FF0000"/>
                </a:solidFill>
              </a:rPr>
              <a:t>Solusi optimal: X = (1, 0, 1, 0), F = 65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20A3B017-F9F1-4F5D-8850-A47F2BA73A12}"/>
              </a:ext>
            </a:extLst>
          </p:cNvPr>
          <p:cNvSpPr txBox="1"/>
          <p:nvPr/>
        </p:nvSpPr>
        <p:spPr>
          <a:xfrm>
            <a:off x="10191946" y="6069048"/>
            <a:ext cx="6231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65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87FC56B-C73C-4BE7-B4DF-A9F7AC85102A}"/>
              </a:ext>
            </a:extLst>
          </p:cNvPr>
          <p:cNvSpPr txBox="1"/>
          <p:nvPr/>
        </p:nvSpPr>
        <p:spPr>
          <a:xfrm>
            <a:off x="10365145" y="2430583"/>
            <a:ext cx="57775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FF0000"/>
                </a:solidFill>
              </a:rPr>
              <a:t>60</a:t>
            </a:r>
          </a:p>
        </p:txBody>
      </p:sp>
    </p:spTree>
    <p:extLst>
      <p:ext uri="{BB962C8B-B14F-4D97-AF65-F5344CB8AC3E}">
        <p14:creationId xmlns:p14="http://schemas.microsoft.com/office/powerpoint/2010/main" val="32739476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>
            <a:extLst>
              <a:ext uri="{FF2B5EF4-FFF2-40B4-BE49-F238E27FC236}">
                <a16:creationId xmlns:a16="http://schemas.microsoft.com/office/drawing/2014/main" id="{9D6A22A5-E3FD-49D1-B64B-AF2E1B75EBC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34998" y="319146"/>
            <a:ext cx="10718801" cy="569118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 b="1" dirty="0" err="1"/>
              <a:t>Contoh</a:t>
            </a:r>
            <a:r>
              <a:rPr lang="en-US" altLang="en-US" sz="2400" b="1" dirty="0"/>
              <a:t> 8.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Diberikan</a:t>
            </a:r>
            <a:r>
              <a:rPr lang="en-US" altLang="en-US" sz="2400" dirty="0"/>
              <a:t> 6 </a:t>
            </a:r>
            <a:r>
              <a:rPr lang="en-US" altLang="en-US" sz="2400" dirty="0" err="1"/>
              <a:t>buah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objek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sbb</a:t>
            </a:r>
            <a:r>
              <a:rPr lang="en-US" altLang="en-US" sz="2400" dirty="0"/>
              <a:t>:</a:t>
            </a:r>
          </a:p>
          <a:p>
            <a:pPr eaLnBrk="1" hangingPunct="1">
              <a:buFontTx/>
              <a:buNone/>
            </a:pPr>
            <a:r>
              <a:rPr lang="en-US" altLang="en-US" sz="2400" i="1" dirty="0"/>
              <a:t>	</a:t>
            </a:r>
            <a:r>
              <a:rPr lang="en-US" altLang="en-US" sz="2400" dirty="0"/>
              <a:t>   (w</a:t>
            </a:r>
            <a:r>
              <a:rPr lang="en-US" altLang="en-US" sz="2400" baseline="-25000" dirty="0"/>
              <a:t>1</a:t>
            </a:r>
            <a:r>
              <a:rPr lang="en-US" altLang="en-US" sz="2400" dirty="0"/>
              <a:t>, p</a:t>
            </a:r>
            <a:r>
              <a:rPr lang="en-US" altLang="en-US" sz="2400" baseline="-25000" dirty="0"/>
              <a:t>1</a:t>
            </a:r>
            <a:r>
              <a:rPr lang="en-US" altLang="en-US" sz="2400" dirty="0"/>
              <a:t>) = (100, 40);      (w</a:t>
            </a:r>
            <a:r>
              <a:rPr lang="en-US" altLang="en-US" sz="2400" baseline="-25000" dirty="0"/>
              <a:t>2</a:t>
            </a:r>
            <a:r>
              <a:rPr lang="en-US" altLang="en-US" sz="2400" dirty="0"/>
              <a:t>, p</a:t>
            </a:r>
            <a:r>
              <a:rPr lang="en-US" altLang="en-US" sz="2400" baseline="-25000" dirty="0"/>
              <a:t>2</a:t>
            </a:r>
            <a:r>
              <a:rPr lang="en-US" altLang="en-US" sz="2400" dirty="0"/>
              <a:t>) = (50, 35);    (w</a:t>
            </a:r>
            <a:r>
              <a:rPr lang="en-US" altLang="en-US" sz="2400" baseline="-25000" dirty="0"/>
              <a:t>3</a:t>
            </a:r>
            <a:r>
              <a:rPr lang="en-US" altLang="en-US" sz="2400" dirty="0"/>
              <a:t>, p</a:t>
            </a:r>
            <a:r>
              <a:rPr lang="en-US" altLang="en-US" sz="2400" baseline="-25000" dirty="0"/>
              <a:t>3</a:t>
            </a:r>
            <a:r>
              <a:rPr lang="en-US" altLang="en-US" sz="2400" dirty="0"/>
              <a:t>) = (45, 18); </a:t>
            </a:r>
          </a:p>
          <a:p>
            <a:pPr>
              <a:buNone/>
            </a:pPr>
            <a:r>
              <a:rPr lang="en-US" altLang="en-US" sz="2400" dirty="0"/>
              <a:t>       (w</a:t>
            </a:r>
            <a:r>
              <a:rPr lang="en-US" altLang="en-US" sz="2400" baseline="-25000" dirty="0"/>
              <a:t>4</a:t>
            </a:r>
            <a:r>
              <a:rPr lang="en-US" altLang="en-US" sz="2400" dirty="0"/>
              <a:t>, p</a:t>
            </a:r>
            <a:r>
              <a:rPr lang="en-US" altLang="en-US" sz="2400" baseline="-25000" dirty="0"/>
              <a:t>4</a:t>
            </a:r>
            <a:r>
              <a:rPr lang="en-US" altLang="en-US" sz="2400" dirty="0"/>
              <a:t>) = (20, 4); 	        (w</a:t>
            </a:r>
            <a:r>
              <a:rPr lang="en-US" altLang="en-US" sz="2400" baseline="-25000" dirty="0"/>
              <a:t>5</a:t>
            </a:r>
            <a:r>
              <a:rPr lang="en-US" altLang="en-US" sz="2400" dirty="0"/>
              <a:t>, p</a:t>
            </a:r>
            <a:r>
              <a:rPr lang="en-US" altLang="en-US" sz="2400" baseline="-25000" dirty="0"/>
              <a:t>5</a:t>
            </a:r>
            <a:r>
              <a:rPr lang="en-US" altLang="en-US" sz="2400" dirty="0"/>
              <a:t>) = (10, 10);   (w</a:t>
            </a:r>
            <a:r>
              <a:rPr lang="en-US" altLang="en-US" sz="2400" baseline="-25000" dirty="0"/>
              <a:t>6</a:t>
            </a:r>
            <a:r>
              <a:rPr lang="en-US" altLang="en-US" sz="2400" dirty="0"/>
              <a:t>, p</a:t>
            </a:r>
            <a:r>
              <a:rPr lang="en-US" altLang="en-US" sz="2400" baseline="-25000" dirty="0"/>
              <a:t>6</a:t>
            </a:r>
            <a:r>
              <a:rPr lang="en-US" altLang="en-US" sz="2400" dirty="0"/>
              <a:t>) = (5, 2); </a:t>
            </a:r>
          </a:p>
          <a:p>
            <a:pPr eaLnBrk="1" hangingPunct="1">
              <a:buFontTx/>
              <a:buNone/>
            </a:pPr>
            <a:r>
              <a:rPr lang="en-US" altLang="en-US" sz="2400" dirty="0"/>
              <a:t>dan </a:t>
            </a:r>
            <a:r>
              <a:rPr lang="en-US" altLang="en-US" sz="2400" dirty="0" err="1"/>
              <a:t>sebuah</a:t>
            </a:r>
            <a:r>
              <a:rPr lang="en-US" altLang="en-US" sz="2400" dirty="0"/>
              <a:t> </a:t>
            </a:r>
            <a:r>
              <a:rPr lang="en-US" altLang="en-US" sz="2400" i="1" dirty="0"/>
              <a:t>knapsack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kapasitas</a:t>
            </a:r>
            <a:r>
              <a:rPr lang="en-US" altLang="en-US" sz="2400" dirty="0"/>
              <a:t> </a:t>
            </a:r>
            <a:r>
              <a:rPr lang="en-US" altLang="en-US" sz="2400" i="1" dirty="0"/>
              <a:t>K</a:t>
            </a:r>
            <a:r>
              <a:rPr lang="en-US" altLang="en-US" sz="2400" dirty="0"/>
              <a:t> = 100.  Solusi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algoritma</a:t>
            </a:r>
            <a:r>
              <a:rPr lang="en-US" altLang="en-US" sz="2400" dirty="0"/>
              <a:t> </a:t>
            </a:r>
            <a:r>
              <a:rPr lang="en-US" altLang="en-US" sz="2400" i="1" dirty="0"/>
              <a:t>greedy</a:t>
            </a:r>
            <a:r>
              <a:rPr lang="en-US" altLang="en-US" sz="2400" dirty="0"/>
              <a:t>:</a:t>
            </a:r>
          </a:p>
          <a:p>
            <a:pPr eaLnBrk="1" hangingPunct="1">
              <a:buFontTx/>
              <a:buNone/>
            </a:pPr>
            <a:endParaRPr lang="en-US" altLang="en-US" sz="2400" dirty="0"/>
          </a:p>
          <a:p>
            <a:pPr eaLnBrk="1" hangingPunct="1">
              <a:buFontTx/>
              <a:buNone/>
            </a:pPr>
            <a:r>
              <a:rPr lang="en-US" altLang="en-US" sz="2400" i="1" dirty="0"/>
              <a:t>	</a:t>
            </a:r>
            <a:endParaRPr lang="en-US" altLang="en-US" sz="2000" dirty="0"/>
          </a:p>
        </p:txBody>
      </p:sp>
      <p:graphicFrame>
        <p:nvGraphicFramePr>
          <p:cNvPr id="47107" name="Object 4">
            <a:extLst>
              <a:ext uri="{FF2B5EF4-FFF2-40B4-BE49-F238E27FC236}">
                <a16:creationId xmlns:a16="http://schemas.microsoft.com/office/drawing/2014/main" id="{6E5EA609-AE19-4231-8C15-5432C50B93CF}"/>
              </a:ext>
            </a:extLst>
          </p:cNvPr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589990723"/>
              </p:ext>
            </p:extLst>
          </p:nvPr>
        </p:nvGraphicFramePr>
        <p:xfrm>
          <a:off x="2414502" y="2158887"/>
          <a:ext cx="6509737" cy="3773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419351" imgH="3141177" progId="Word.Document.8">
                  <p:embed/>
                </p:oleObj>
              </mc:Choice>
              <mc:Fallback>
                <p:oleObj name="Document" r:id="rId2" imgW="5419351" imgH="3141177" progId="Word.Document.8">
                  <p:embed/>
                  <p:pic>
                    <p:nvPicPr>
                      <p:cNvPr id="47107" name="Object 4">
                        <a:extLst>
                          <a:ext uri="{FF2B5EF4-FFF2-40B4-BE49-F238E27FC236}">
                            <a16:creationId xmlns:a16="http://schemas.microsoft.com/office/drawing/2014/main" id="{6E5EA609-AE19-4231-8C15-5432C50B93C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4502" y="2158887"/>
                        <a:ext cx="6509737" cy="3773650"/>
                      </a:xfrm>
                      <a:prstGeom prst="rect">
                        <a:avLst/>
                      </a:prstGeom>
                      <a:solidFill>
                        <a:schemeClr val="bg2">
                          <a:lumMod val="90000"/>
                        </a:schemeClr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08" name="Rectangle 7">
            <a:extLst>
              <a:ext uri="{FF2B5EF4-FFF2-40B4-BE49-F238E27FC236}">
                <a16:creationId xmlns:a16="http://schemas.microsoft.com/office/drawing/2014/main" id="{DF86DC77-8040-4749-97B7-876E95D5BD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0279" y="6105545"/>
            <a:ext cx="74882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indent="-342900"/>
            <a:r>
              <a:rPr lang="en-US" altLang="en-US" sz="2400" dirty="0" err="1">
                <a:latin typeface="+mn-lt"/>
              </a:rPr>
              <a:t>Ketiga</a:t>
            </a:r>
            <a:r>
              <a:rPr lang="en-US" altLang="en-US" sz="2400" dirty="0">
                <a:latin typeface="+mn-lt"/>
              </a:rPr>
              <a:t> strategi </a:t>
            </a:r>
            <a:r>
              <a:rPr lang="en-US" altLang="en-US" sz="2400" dirty="0" err="1">
                <a:latin typeface="+mn-lt"/>
              </a:rPr>
              <a:t>gagal</a:t>
            </a:r>
            <a:r>
              <a:rPr lang="en-US" altLang="en-US" sz="2400" dirty="0">
                <a:latin typeface="+mn-lt"/>
              </a:rPr>
              <a:t> </a:t>
            </a:r>
            <a:r>
              <a:rPr lang="en-US" altLang="en-US" sz="2400" dirty="0" err="1">
                <a:latin typeface="+mn-lt"/>
              </a:rPr>
              <a:t>memberikan</a:t>
            </a:r>
            <a:r>
              <a:rPr lang="en-US" altLang="en-US" sz="2400" dirty="0">
                <a:latin typeface="+mn-lt"/>
              </a:rPr>
              <a:t> solusi  optimal!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B91A3D-5A51-411E-86F3-5B5D9562C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9F1E60B-E22A-41FF-ABF8-D78FA1E675CC}" type="slidenum">
              <a:rPr lang="en-US" altLang="en-US" sz="1200"/>
              <a:pPr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en-US" altLang="en-US" sz="12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2D8C4BA-8847-4250-9C4C-39EE5FBB7201}"/>
              </a:ext>
            </a:extLst>
          </p:cNvPr>
          <p:cNvSpPr txBox="1"/>
          <p:nvPr/>
        </p:nvSpPr>
        <p:spPr>
          <a:xfrm>
            <a:off x="7855519" y="4655126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</a:rPr>
              <a:t>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05706-5C02-4EC3-AB06-9F15E1B44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latin typeface="+mn-lt"/>
              </a:rPr>
              <a:t>Assignment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C2EB41-8C70-4F52-A0F3-E45DE1100B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4"/>
            <a:ext cx="10649606" cy="5032375"/>
          </a:xfrm>
        </p:spPr>
        <p:txBody>
          <a:bodyPr>
            <a:normAutofit/>
          </a:bodyPr>
          <a:lstStyle/>
          <a:p>
            <a:r>
              <a:rPr lang="en-US" sz="2400" dirty="0" err="1"/>
              <a:t>Misalkan</a:t>
            </a:r>
            <a:r>
              <a:rPr lang="en-US" sz="2400" dirty="0"/>
              <a:t> </a:t>
            </a:r>
            <a:r>
              <a:rPr lang="en-US" sz="2400" dirty="0" err="1"/>
              <a:t>terdapat</a:t>
            </a:r>
            <a:r>
              <a:rPr lang="en-US" sz="2400" dirty="0"/>
              <a:t> </a:t>
            </a:r>
            <a:r>
              <a:rPr lang="en-US" sz="2400" i="1" dirty="0"/>
              <a:t>n</a:t>
            </a:r>
            <a:r>
              <a:rPr lang="en-US" sz="2400" dirty="0"/>
              <a:t> orang dan </a:t>
            </a:r>
            <a:r>
              <a:rPr lang="en-US" sz="2400" i="1" dirty="0"/>
              <a:t>n</a:t>
            </a:r>
            <a:r>
              <a:rPr lang="en-US" sz="2400" dirty="0"/>
              <a:t>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dirty="0" err="1"/>
              <a:t>pekerjaan</a:t>
            </a:r>
            <a:r>
              <a:rPr lang="en-US" sz="2400" dirty="0"/>
              <a:t> (</a:t>
            </a:r>
            <a:r>
              <a:rPr lang="en-US" sz="2400" i="1" dirty="0"/>
              <a:t>job</a:t>
            </a:r>
            <a:r>
              <a:rPr lang="en-US" sz="2400" dirty="0"/>
              <a:t>). </a:t>
            </a:r>
            <a:r>
              <a:rPr lang="en-US" sz="2400" dirty="0" err="1"/>
              <a:t>Setiap</a:t>
            </a:r>
            <a:r>
              <a:rPr lang="en-US" sz="2400" dirty="0"/>
              <a:t> orang </a:t>
            </a:r>
            <a:r>
              <a:rPr lang="en-US" sz="2400" dirty="0" err="1"/>
              <a:t>akan</a:t>
            </a:r>
            <a:r>
              <a:rPr lang="en-US" sz="2400" dirty="0"/>
              <a:t> di-</a:t>
            </a:r>
            <a:r>
              <a:rPr lang="en-US" sz="2400" i="1" dirty="0"/>
              <a:t>assign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i="1" dirty="0"/>
              <a:t>job</a:t>
            </a:r>
            <a:r>
              <a:rPr lang="en-US" sz="2400" dirty="0"/>
              <a:t>. </a:t>
            </a:r>
            <a:r>
              <a:rPr lang="en-US" sz="2400" dirty="0" err="1"/>
              <a:t>Ongkos</a:t>
            </a:r>
            <a:r>
              <a:rPr lang="en-US" sz="2400" dirty="0"/>
              <a:t> (</a:t>
            </a:r>
            <a:r>
              <a:rPr lang="en-US" sz="2400" i="1" dirty="0"/>
              <a:t>cost</a:t>
            </a:r>
            <a:r>
              <a:rPr lang="en-US" sz="2400" dirty="0"/>
              <a:t>) </a:t>
            </a:r>
            <a:r>
              <a:rPr lang="en-US" sz="2400" dirty="0" err="1"/>
              <a:t>untuk</a:t>
            </a:r>
            <a:r>
              <a:rPr lang="en-US" sz="2400" dirty="0"/>
              <a:t> meng-</a:t>
            </a:r>
            <a:r>
              <a:rPr lang="en-US" sz="2400" i="1" dirty="0"/>
              <a:t>assign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orang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i="1" dirty="0"/>
              <a:t>job</a:t>
            </a:r>
            <a:r>
              <a:rPr lang="en-US" sz="2400" dirty="0"/>
              <a:t> </a:t>
            </a:r>
            <a:r>
              <a:rPr lang="en-US" sz="2400" dirty="0" err="1"/>
              <a:t>dinyatakan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. </a:t>
            </a:r>
          </a:p>
          <a:p>
            <a:r>
              <a:rPr lang="en-US" sz="2400" dirty="0" err="1"/>
              <a:t>Bagaimana</a:t>
            </a:r>
            <a:r>
              <a:rPr lang="en-US" sz="2400" dirty="0"/>
              <a:t> meng-</a:t>
            </a:r>
            <a:r>
              <a:rPr lang="en-US" sz="2400" i="1" dirty="0"/>
              <a:t>assign</a:t>
            </a:r>
            <a:r>
              <a:rPr lang="en-US" sz="2400" dirty="0"/>
              <a:t> job </a:t>
            </a:r>
            <a:r>
              <a:rPr lang="en-US" sz="2400" dirty="0" err="1"/>
              <a:t>dengan</a:t>
            </a:r>
            <a:r>
              <a:rPr lang="en-US" sz="2400" dirty="0"/>
              <a:t> orang </a:t>
            </a:r>
            <a:r>
              <a:rPr lang="en-US" sz="2400" dirty="0" err="1"/>
              <a:t>sehingga</a:t>
            </a:r>
            <a:r>
              <a:rPr lang="en-US" sz="2400" dirty="0"/>
              <a:t> total </a:t>
            </a:r>
            <a:r>
              <a:rPr lang="en-US" sz="2400" dirty="0" err="1"/>
              <a:t>ongkos</a:t>
            </a:r>
            <a:r>
              <a:rPr lang="en-US" sz="2400" dirty="0"/>
              <a:t> </a:t>
            </a:r>
            <a:r>
              <a:rPr lang="en-US" sz="2400" i="1" dirty="0"/>
              <a:t>assignment</a:t>
            </a:r>
            <a:r>
              <a:rPr lang="en-US" sz="2400" dirty="0"/>
              <a:t> </a:t>
            </a:r>
            <a:r>
              <a:rPr lang="en-US" sz="2400" dirty="0" err="1"/>
              <a:t>seminimal</a:t>
            </a:r>
            <a:r>
              <a:rPr lang="en-US" sz="2400" dirty="0"/>
              <a:t> </a:t>
            </a:r>
            <a:r>
              <a:rPr lang="en-US" sz="2400" dirty="0" err="1"/>
              <a:t>mungkin</a:t>
            </a:r>
            <a:r>
              <a:rPr lang="en-US" sz="2400" dirty="0"/>
              <a:t>? </a:t>
            </a:r>
          </a:p>
          <a:p>
            <a:r>
              <a:rPr lang="en-US" sz="2400" dirty="0" err="1"/>
              <a:t>Contoh</a:t>
            </a:r>
            <a:r>
              <a:rPr lang="en-US" sz="2400" dirty="0"/>
              <a:t>: </a:t>
            </a:r>
            <a:r>
              <a:rPr lang="en-US" sz="2400" i="1" dirty="0"/>
              <a:t>n </a:t>
            </a:r>
            <a:r>
              <a:rPr lang="en-US" sz="2400" dirty="0"/>
              <a:t>= 4</a:t>
            </a:r>
            <a:endParaRPr lang="en-US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3AAB383A-9550-4854-B94A-DD961263F6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4935" y="4128770"/>
            <a:ext cx="4667250" cy="2114550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AA3A57E-53A0-47E8-80D9-4EF1BE74DDCD}"/>
              </a:ext>
            </a:extLst>
          </p:cNvPr>
          <p:cNvSpPr txBox="1"/>
          <p:nvPr/>
        </p:nvSpPr>
        <p:spPr>
          <a:xfrm>
            <a:off x="5854906" y="5364480"/>
            <a:ext cx="308098" cy="3847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900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0363488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2">
            <a:extLst>
              <a:ext uri="{FF2B5EF4-FFF2-40B4-BE49-F238E27FC236}">
                <a16:creationId xmlns:a16="http://schemas.microsoft.com/office/drawing/2014/main" id="{77CB2CF9-B467-4813-AAE0-E507207DEB58}"/>
              </a:ext>
            </a:extLst>
          </p:cNvPr>
          <p:cNvSpPr txBox="1">
            <a:spLocks/>
          </p:cNvSpPr>
          <p:nvPr/>
        </p:nvSpPr>
        <p:spPr>
          <a:xfrm>
            <a:off x="8506173" y="6622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2BDBF9-1F95-4932-BC9D-ACC63E61206D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42BC5F5-E5E3-4929-B27F-2C9675DE03EE}"/>
              </a:ext>
            </a:extLst>
          </p:cNvPr>
          <p:cNvSpPr/>
          <p:nvPr/>
        </p:nvSpPr>
        <p:spPr>
          <a:xfrm>
            <a:off x="7868846" y="39540"/>
            <a:ext cx="919207" cy="559283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W=0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F =0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C8F4972-2BFB-464A-B574-19209ED2766F}"/>
              </a:ext>
            </a:extLst>
          </p:cNvPr>
          <p:cNvSpPr/>
          <p:nvPr/>
        </p:nvSpPr>
        <p:spPr>
          <a:xfrm>
            <a:off x="6971712" y="873613"/>
            <a:ext cx="1026211" cy="601010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W=10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F =10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6BD426D-B66C-45A8-BDF6-C62DE3541E75}"/>
              </a:ext>
            </a:extLst>
          </p:cNvPr>
          <p:cNvSpPr/>
          <p:nvPr/>
        </p:nvSpPr>
        <p:spPr>
          <a:xfrm>
            <a:off x="8788053" y="873613"/>
            <a:ext cx="1026211" cy="601010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W=0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F =0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491CF92-F716-4B72-B0A1-9D3AC3DA2890}"/>
              </a:ext>
            </a:extLst>
          </p:cNvPr>
          <p:cNvCxnSpPr>
            <a:cxnSpLocks/>
            <a:stCxn id="8" idx="3"/>
            <a:endCxn id="9" idx="0"/>
          </p:cNvCxnSpPr>
          <p:nvPr/>
        </p:nvCxnSpPr>
        <p:spPr>
          <a:xfrm flipH="1">
            <a:off x="7484818" y="516918"/>
            <a:ext cx="518643" cy="35669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F3C48AD-0C94-463B-8FE2-75C82018B820}"/>
              </a:ext>
            </a:extLst>
          </p:cNvPr>
          <p:cNvCxnSpPr>
            <a:cxnSpLocks/>
            <a:stCxn id="10" idx="0"/>
            <a:endCxn id="8" idx="5"/>
          </p:cNvCxnSpPr>
          <p:nvPr/>
        </p:nvCxnSpPr>
        <p:spPr>
          <a:xfrm flipH="1" flipV="1">
            <a:off x="8653438" y="516918"/>
            <a:ext cx="647721" cy="35669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7F30FE2A-AAB4-4D6B-ADF9-8CCB621F577E}"/>
              </a:ext>
            </a:extLst>
          </p:cNvPr>
          <p:cNvSpPr txBox="1"/>
          <p:nvPr/>
        </p:nvSpPr>
        <p:spPr>
          <a:xfrm>
            <a:off x="8106527" y="601994"/>
            <a:ext cx="148195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7030A0"/>
                </a:solidFill>
              </a:rPr>
              <a:t>100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7E658EC-8411-4A9F-92AD-2D40887AB11E}"/>
              </a:ext>
            </a:extLst>
          </p:cNvPr>
          <p:cNvSpPr txBox="1"/>
          <p:nvPr/>
        </p:nvSpPr>
        <p:spPr>
          <a:xfrm>
            <a:off x="6791642" y="1382608"/>
            <a:ext cx="36903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FF0000"/>
                </a:solidFill>
              </a:rPr>
              <a:t>73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E29B153-2CA0-4F46-86F9-34A380D1338A}"/>
              </a:ext>
            </a:extLst>
          </p:cNvPr>
          <p:cNvSpPr txBox="1"/>
          <p:nvPr/>
        </p:nvSpPr>
        <p:spPr>
          <a:xfrm>
            <a:off x="7558621" y="-69706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6AAFAC1-7B03-408B-BF3A-EDE250360485}"/>
              </a:ext>
            </a:extLst>
          </p:cNvPr>
          <p:cNvSpPr txBox="1"/>
          <p:nvPr/>
        </p:nvSpPr>
        <p:spPr>
          <a:xfrm>
            <a:off x="6697383" y="822398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7030A0"/>
                </a:solidFill>
              </a:rPr>
              <a:t>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40FBFF4-1187-4F29-A095-E93154462694}"/>
              </a:ext>
            </a:extLst>
          </p:cNvPr>
          <p:cNvSpPr txBox="1"/>
          <p:nvPr/>
        </p:nvSpPr>
        <p:spPr>
          <a:xfrm>
            <a:off x="9780563" y="859069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7030A0"/>
                </a:solidFill>
              </a:rPr>
              <a:t>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723B4E-566A-4BB8-B05E-2016B95EAEE4}"/>
              </a:ext>
            </a:extLst>
          </p:cNvPr>
          <p:cNvSpPr txBox="1"/>
          <p:nvPr/>
        </p:nvSpPr>
        <p:spPr>
          <a:xfrm>
            <a:off x="7091792" y="499969"/>
            <a:ext cx="6559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 </a:t>
            </a:r>
            <a:r>
              <a:rPr lang="en-US" sz="1400" dirty="0">
                <a:solidFill>
                  <a:srgbClr val="002060"/>
                </a:solidFill>
              </a:rPr>
              <a:t>x5 = 1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2436E80-7F1F-4ECB-A33A-32C6631ED3C4}"/>
              </a:ext>
            </a:extLst>
          </p:cNvPr>
          <p:cNvSpPr/>
          <p:nvPr/>
        </p:nvSpPr>
        <p:spPr>
          <a:xfrm>
            <a:off x="6125741" y="2005395"/>
            <a:ext cx="1180134" cy="601010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W=60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F=45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5ADE3E47-193A-48F4-89CE-A7F3F835E571}"/>
              </a:ext>
            </a:extLst>
          </p:cNvPr>
          <p:cNvSpPr/>
          <p:nvPr/>
        </p:nvSpPr>
        <p:spPr>
          <a:xfrm>
            <a:off x="7365256" y="1984222"/>
            <a:ext cx="1180134" cy="601010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W=10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F = 10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34D9208-0E42-4265-A591-063BAD970E58}"/>
              </a:ext>
            </a:extLst>
          </p:cNvPr>
          <p:cNvCxnSpPr>
            <a:cxnSpLocks/>
            <a:stCxn id="9" idx="4"/>
            <a:endCxn id="19" idx="0"/>
          </p:cNvCxnSpPr>
          <p:nvPr/>
        </p:nvCxnSpPr>
        <p:spPr>
          <a:xfrm flipH="1">
            <a:off x="6715808" y="1474623"/>
            <a:ext cx="769010" cy="53077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B1613EDA-EAEB-44E0-A56F-F3C55C67128C}"/>
              </a:ext>
            </a:extLst>
          </p:cNvPr>
          <p:cNvCxnSpPr>
            <a:cxnSpLocks/>
            <a:stCxn id="20" idx="0"/>
            <a:endCxn id="9" idx="4"/>
          </p:cNvCxnSpPr>
          <p:nvPr/>
        </p:nvCxnSpPr>
        <p:spPr>
          <a:xfrm flipH="1" flipV="1">
            <a:off x="7484818" y="1474623"/>
            <a:ext cx="470505" cy="509599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269B657F-DFE5-4FD5-9B5A-8E7D20E94A89}"/>
              </a:ext>
            </a:extLst>
          </p:cNvPr>
          <p:cNvSpPr txBox="1"/>
          <p:nvPr/>
        </p:nvSpPr>
        <p:spPr>
          <a:xfrm>
            <a:off x="5903389" y="2419807"/>
            <a:ext cx="57775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FF0000"/>
                </a:solidFill>
              </a:rPr>
              <a:t>61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4E79927-348F-4B27-BFF2-F2E3A98353B7}"/>
              </a:ext>
            </a:extLst>
          </p:cNvPr>
          <p:cNvSpPr txBox="1"/>
          <p:nvPr/>
        </p:nvSpPr>
        <p:spPr>
          <a:xfrm>
            <a:off x="8251181" y="2413073"/>
            <a:ext cx="57775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FF0000"/>
                </a:solidFill>
              </a:rPr>
              <a:t>46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C183AC8-AEBF-40A6-B806-553574726783}"/>
              </a:ext>
            </a:extLst>
          </p:cNvPr>
          <p:cNvSpPr txBox="1"/>
          <p:nvPr/>
        </p:nvSpPr>
        <p:spPr>
          <a:xfrm>
            <a:off x="6025314" y="1884216"/>
            <a:ext cx="333910" cy="3138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7030A0"/>
                </a:solidFill>
              </a:rPr>
              <a:t>3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7A715E6-0C45-4BB1-A4BA-9145B4C723AD}"/>
              </a:ext>
            </a:extLst>
          </p:cNvPr>
          <p:cNvSpPr txBox="1"/>
          <p:nvPr/>
        </p:nvSpPr>
        <p:spPr>
          <a:xfrm>
            <a:off x="8354438" y="1915216"/>
            <a:ext cx="57775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7030A0"/>
                </a:solidFill>
              </a:rPr>
              <a:t>4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240CDEF-69C7-4B3B-8DBF-6B2E21CA8A58}"/>
              </a:ext>
            </a:extLst>
          </p:cNvPr>
          <p:cNvSpPr txBox="1"/>
          <p:nvPr/>
        </p:nvSpPr>
        <p:spPr>
          <a:xfrm>
            <a:off x="6537266" y="1596422"/>
            <a:ext cx="6559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 x</a:t>
            </a:r>
            <a:r>
              <a:rPr lang="en-US" sz="1400" dirty="0">
                <a:solidFill>
                  <a:srgbClr val="002060"/>
                </a:solidFill>
              </a:rPr>
              <a:t>2 = 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00F27EDB-8903-4B26-8E95-73B4E595C075}"/>
              </a:ext>
            </a:extLst>
          </p:cNvPr>
          <p:cNvSpPr txBox="1"/>
          <p:nvPr/>
        </p:nvSpPr>
        <p:spPr>
          <a:xfrm>
            <a:off x="8899346" y="470847"/>
            <a:ext cx="6559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2060"/>
                </a:solidFill>
              </a:rPr>
              <a:t> x5 = 0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C9E8D4E-3FE4-4EE8-A1F3-0F95FE0BB441}"/>
              </a:ext>
            </a:extLst>
          </p:cNvPr>
          <p:cNvSpPr txBox="1"/>
          <p:nvPr/>
        </p:nvSpPr>
        <p:spPr>
          <a:xfrm>
            <a:off x="7540871" y="1564763"/>
            <a:ext cx="6559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 x</a:t>
            </a:r>
            <a:r>
              <a:rPr lang="en-US" sz="1400" dirty="0">
                <a:solidFill>
                  <a:srgbClr val="002060"/>
                </a:solidFill>
              </a:rPr>
              <a:t>2 = 0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FA25D2BF-137E-4202-B462-10E94E33CA52}"/>
              </a:ext>
            </a:extLst>
          </p:cNvPr>
          <p:cNvSpPr txBox="1"/>
          <p:nvPr/>
        </p:nvSpPr>
        <p:spPr>
          <a:xfrm>
            <a:off x="9470490" y="1407490"/>
            <a:ext cx="57775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FF0000"/>
                </a:solidFill>
              </a:rPr>
              <a:t>70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E7E41466-D989-4F1B-8ABA-1F926A9AB927}"/>
              </a:ext>
            </a:extLst>
          </p:cNvPr>
          <p:cNvSpPr txBox="1"/>
          <p:nvPr/>
        </p:nvSpPr>
        <p:spPr>
          <a:xfrm>
            <a:off x="242746" y="10375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en-US" sz="1800" dirty="0" err="1"/>
              <a:t>Urutkan</a:t>
            </a:r>
            <a:r>
              <a:rPr lang="en-US" sz="1800" dirty="0"/>
              <a:t> </a:t>
            </a:r>
            <a:r>
              <a:rPr lang="en-US" sz="1800" dirty="0" err="1"/>
              <a:t>objek-objek</a:t>
            </a:r>
            <a:r>
              <a:rPr lang="en-US" sz="1800" dirty="0"/>
              <a:t> </a:t>
            </a:r>
            <a:r>
              <a:rPr lang="en-US" sz="1800" dirty="0" err="1"/>
              <a:t>berdasarkan</a:t>
            </a:r>
            <a:r>
              <a:rPr lang="en-US" sz="1800" dirty="0"/>
              <a:t> </a:t>
            </a:r>
            <a:r>
              <a:rPr lang="en-US" sz="1800" i="1" dirty="0"/>
              <a:t>p</a:t>
            </a:r>
            <a:r>
              <a:rPr lang="en-US" sz="1800" i="1" baseline="-25000" dirty="0"/>
              <a:t>i</a:t>
            </a:r>
            <a:r>
              <a:rPr lang="en-US" sz="1800" dirty="0"/>
              <a:t>/</a:t>
            </a:r>
            <a:r>
              <a:rPr lang="en-US" sz="1800" i="1" dirty="0" err="1"/>
              <a:t>w</a:t>
            </a:r>
            <a:r>
              <a:rPr lang="en-US" sz="1800" i="1" baseline="-25000" dirty="0" err="1"/>
              <a:t>i</a:t>
            </a:r>
            <a:r>
              <a:rPr lang="en-US" sz="1800" dirty="0"/>
              <a:t> yang </a:t>
            </a:r>
            <a:r>
              <a:rPr lang="en-US" sz="1800" dirty="0" err="1"/>
              <a:t>menurun</a:t>
            </a:r>
            <a:endParaRPr lang="en-US" sz="1800" dirty="0">
              <a:sym typeface="Symbol" panose="05050102010706020507" pitchFamily="18" charset="2"/>
            </a:endParaRPr>
          </a:p>
        </p:txBody>
      </p:sp>
      <p:graphicFrame>
        <p:nvGraphicFramePr>
          <p:cNvPr id="56" name="Table 3">
            <a:extLst>
              <a:ext uri="{FF2B5EF4-FFF2-40B4-BE49-F238E27FC236}">
                <a16:creationId xmlns:a16="http://schemas.microsoft.com/office/drawing/2014/main" id="{FC91F741-06B2-45F5-AD06-6ED774BA4C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1859141"/>
              </p:ext>
            </p:extLst>
          </p:nvPr>
        </p:nvGraphicFramePr>
        <p:xfrm>
          <a:off x="325095" y="438620"/>
          <a:ext cx="4609375" cy="2682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4692">
                  <a:extLst>
                    <a:ext uri="{9D8B030D-6E8A-4147-A177-3AD203B41FA5}">
                      <a16:colId xmlns:a16="http://schemas.microsoft.com/office/drawing/2014/main" val="1604207071"/>
                    </a:ext>
                  </a:extLst>
                </a:gridCol>
                <a:gridCol w="568036">
                  <a:extLst>
                    <a:ext uri="{9D8B030D-6E8A-4147-A177-3AD203B41FA5}">
                      <a16:colId xmlns:a16="http://schemas.microsoft.com/office/drawing/2014/main" val="2720756978"/>
                    </a:ext>
                  </a:extLst>
                </a:gridCol>
                <a:gridCol w="637309">
                  <a:extLst>
                    <a:ext uri="{9D8B030D-6E8A-4147-A177-3AD203B41FA5}">
                      <a16:colId xmlns:a16="http://schemas.microsoft.com/office/drawing/2014/main" val="3394770258"/>
                    </a:ext>
                  </a:extLst>
                </a:gridCol>
                <a:gridCol w="844284">
                  <a:extLst>
                    <a:ext uri="{9D8B030D-6E8A-4147-A177-3AD203B41FA5}">
                      <a16:colId xmlns:a16="http://schemas.microsoft.com/office/drawing/2014/main" val="2036765716"/>
                    </a:ext>
                  </a:extLst>
                </a:gridCol>
                <a:gridCol w="1995054">
                  <a:extLst>
                    <a:ext uri="{9D8B030D-6E8A-4147-A177-3AD203B41FA5}">
                      <a16:colId xmlns:a16="http://schemas.microsoft.com/office/drawing/2014/main" val="451792336"/>
                    </a:ext>
                  </a:extLst>
                </a:gridCol>
              </a:tblGrid>
              <a:tr h="332265">
                <a:tc>
                  <a:txBody>
                    <a:bodyPr/>
                    <a:lstStyle/>
                    <a:p>
                      <a:r>
                        <a:rPr lang="en-GB" sz="1600" dirty="0" err="1"/>
                        <a:t>i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err="1"/>
                        <a:t>wi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Pi/</a:t>
                      </a:r>
                      <a:r>
                        <a:rPr lang="en-GB" sz="1600" dirty="0" err="1"/>
                        <a:t>wi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Greedy by density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8775891"/>
                  </a:ext>
                </a:extLst>
              </a:tr>
              <a:tr h="332265">
                <a:tc>
                  <a:txBody>
                    <a:bodyPr/>
                    <a:lstStyle/>
                    <a:p>
                      <a:r>
                        <a:rPr lang="en-GB" sz="16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1.0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1 (W=10)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1578975"/>
                  </a:ext>
                </a:extLst>
              </a:tr>
              <a:tr h="332265">
                <a:tc>
                  <a:txBody>
                    <a:bodyPr/>
                    <a:lstStyle/>
                    <a:p>
                      <a:r>
                        <a:rPr lang="en-GB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0.7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1 (W=60)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1957565"/>
                  </a:ext>
                </a:extLst>
              </a:tr>
              <a:tr h="332265">
                <a:tc>
                  <a:txBody>
                    <a:bodyPr/>
                    <a:lstStyle/>
                    <a:p>
                      <a:r>
                        <a:rPr lang="en-GB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0.4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4898184"/>
                  </a:ext>
                </a:extLst>
              </a:tr>
              <a:tr h="332265">
                <a:tc>
                  <a:txBody>
                    <a:bodyPr/>
                    <a:lstStyle/>
                    <a:p>
                      <a:r>
                        <a:rPr lang="en-GB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0.4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0073130"/>
                  </a:ext>
                </a:extLst>
              </a:tr>
              <a:tr h="332265">
                <a:tc>
                  <a:txBody>
                    <a:bodyPr/>
                    <a:lstStyle/>
                    <a:p>
                      <a:r>
                        <a:rPr lang="en-GB" sz="16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0.4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1 (W=65)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7488255"/>
                  </a:ext>
                </a:extLst>
              </a:tr>
              <a:tr h="332265">
                <a:tc>
                  <a:txBody>
                    <a:bodyPr/>
                    <a:lstStyle/>
                    <a:p>
                      <a:r>
                        <a:rPr lang="en-GB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0.2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1 (W=85)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611077"/>
                  </a:ext>
                </a:extLst>
              </a:tr>
              <a:tr h="332265">
                <a:tc gridSpan="4">
                  <a:txBody>
                    <a:bodyPr/>
                    <a:lstStyle/>
                    <a:p>
                      <a:r>
                        <a:rPr lang="en-GB" sz="1600" dirty="0"/>
                        <a:t>Total profit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0236237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7CE06482-59CE-4048-AB7D-F4B6372326A0}"/>
                  </a:ext>
                </a:extLst>
              </p:cNvPr>
              <p:cNvSpPr txBox="1"/>
              <p:nvPr/>
            </p:nvSpPr>
            <p:spPr>
              <a:xfrm>
                <a:off x="44947" y="3090576"/>
                <a:ext cx="3803401" cy="378565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1200" dirty="0"/>
                  <a:t>2. </a:t>
                </a:r>
                <a:r>
                  <a:rPr lang="en-US" sz="1200" dirty="0" err="1"/>
                  <a:t>Bangkitkan</a:t>
                </a:r>
                <a:r>
                  <a:rPr lang="en-US" sz="1200" dirty="0"/>
                  <a:t> </a:t>
                </a:r>
                <a:r>
                  <a:rPr lang="en-US" sz="1200" dirty="0" err="1"/>
                  <a:t>simpul</a:t>
                </a:r>
                <a:r>
                  <a:rPr lang="en-US" sz="1200" dirty="0"/>
                  <a:t> </a:t>
                </a:r>
                <a:r>
                  <a:rPr lang="en-US" sz="1200" dirty="0" err="1"/>
                  <a:t>dgn</a:t>
                </a:r>
                <a:r>
                  <a:rPr lang="en-US" sz="1200" dirty="0"/>
                  <a:t> cost </a:t>
                </a:r>
                <a:r>
                  <a:rPr lang="en-US" sz="1200" dirty="0" err="1"/>
                  <a:t>sbb</a:t>
                </a:r>
                <a:r>
                  <a:rPr lang="en-US" sz="1200" dirty="0"/>
                  <a:t>:</a:t>
                </a:r>
              </a:p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12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  <m:d>
                      <m:dPr>
                        <m:ctrlPr>
                          <a:rPr lang="en-US" sz="1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1200" dirty="0"/>
                  <a:t> + (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100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 −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100</m:t>
                    </m:r>
                  </m:oMath>
                </a14:m>
                <a:endParaRPr lang="en-US" sz="1200" dirty="0"/>
              </a:p>
              <a:p>
                <a:r>
                  <a:rPr lang="en-US" sz="1200" dirty="0"/>
                  <a:t>x5=1: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12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  <m:d>
                      <m:dPr>
                        <m:ctrlPr>
                          <a:rPr lang="en-US" sz="1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10</m:t>
                    </m:r>
                  </m:oMath>
                </a14:m>
                <a:r>
                  <a:rPr lang="en-US" sz="1200" dirty="0"/>
                  <a:t> + (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100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 −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0.7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10+63=73</m:t>
                    </m:r>
                  </m:oMath>
                </a14:m>
                <a:endParaRPr lang="en-US" sz="1200" dirty="0"/>
              </a:p>
              <a:p>
                <a:r>
                  <a:rPr lang="en-US" sz="1200" dirty="0"/>
                  <a:t>x5=0: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12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  <m:d>
                      <m:dPr>
                        <m:ctrlPr>
                          <a:rPr lang="en-US" sz="1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1200" dirty="0"/>
                  <a:t> + (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100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 −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0.7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70</m:t>
                    </m:r>
                  </m:oMath>
                </a14:m>
                <a:endParaRPr lang="en-US" sz="1200" dirty="0"/>
              </a:p>
              <a:p>
                <a:r>
                  <a:rPr lang="en-US" sz="1200" dirty="0"/>
                  <a:t>x2=1: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12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  <m:d>
                      <m:dPr>
                        <m:ctrlPr>
                          <a:rPr lang="en-US" sz="1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45</m:t>
                    </m:r>
                  </m:oMath>
                </a14:m>
                <a:r>
                  <a:rPr lang="en-US" sz="1200" dirty="0"/>
                  <a:t> + (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100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 −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60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0.4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45+16=61</m:t>
                    </m:r>
                  </m:oMath>
                </a14:m>
                <a:endParaRPr lang="en-US" sz="1200" dirty="0"/>
              </a:p>
              <a:p>
                <a:r>
                  <a:rPr lang="en-US" sz="1200" dirty="0"/>
                  <a:t>x2=0: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12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  <m:d>
                      <m:dPr>
                        <m:ctrlPr>
                          <a:rPr lang="en-US" sz="1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e>
                    </m:d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10</m:t>
                    </m:r>
                  </m:oMath>
                </a14:m>
                <a:r>
                  <a:rPr lang="en-US" sz="1200" dirty="0"/>
                  <a:t> + (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100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 −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10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0.4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10+36=46</m:t>
                    </m:r>
                  </m:oMath>
                </a14:m>
                <a:endParaRPr lang="en-US" sz="1200" dirty="0"/>
              </a:p>
              <a:p>
                <a:r>
                  <a:rPr lang="en-US" sz="1200" dirty="0"/>
                  <a:t>x2=1: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12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  <m:d>
                      <m:dPr>
                        <m:ctrlPr>
                          <a:rPr lang="en-US" sz="1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d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35</m:t>
                    </m:r>
                  </m:oMath>
                </a14:m>
                <a:r>
                  <a:rPr lang="en-US" sz="1200" dirty="0"/>
                  <a:t> + (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100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 −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50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0.4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35+20=55</m:t>
                    </m:r>
                  </m:oMath>
                </a14:m>
                <a:endParaRPr lang="en-US" sz="1200" dirty="0"/>
              </a:p>
              <a:p>
                <a:r>
                  <a:rPr lang="en-US" sz="1200" dirty="0"/>
                  <a:t>x2=0: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12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  <m:d>
                      <m:dPr>
                        <m:ctrlPr>
                          <a:rPr lang="en-US" sz="1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e>
                    </m:d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sz="1200" dirty="0"/>
                  <a:t> + (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100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 −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0.4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0+40=40</m:t>
                    </m:r>
                  </m:oMath>
                </a14:m>
                <a:endParaRPr lang="en-US" sz="1200" dirty="0"/>
              </a:p>
              <a:p>
                <a:r>
                  <a:rPr lang="en-US" sz="1200" dirty="0"/>
                  <a:t>x1=0: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12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  <m:d>
                      <m:dPr>
                        <m:ctrlPr>
                          <a:rPr lang="en-US" sz="1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e>
                    </m:d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45</m:t>
                    </m:r>
                  </m:oMath>
                </a14:m>
                <a:r>
                  <a:rPr lang="en-US" sz="1200" dirty="0"/>
                  <a:t> + (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100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 −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60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0.4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45+16=61</m:t>
                    </m:r>
                  </m:oMath>
                </a14:m>
                <a:endParaRPr lang="en-US" sz="1200" dirty="0"/>
              </a:p>
              <a:p>
                <a:r>
                  <a:rPr lang="en-US" sz="1200" dirty="0"/>
                  <a:t>x3=0: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12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  <m:d>
                      <m:dPr>
                        <m:ctrlPr>
                          <a:rPr lang="en-US" sz="1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</m:d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45</m:t>
                    </m:r>
                  </m:oMath>
                </a14:m>
                <a:r>
                  <a:rPr lang="en-US" sz="1200" dirty="0"/>
                  <a:t> + (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100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 −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60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0.4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45+16=61</m:t>
                    </m:r>
                  </m:oMath>
                </a14:m>
                <a:endParaRPr lang="en-US" sz="1200" dirty="0"/>
              </a:p>
              <a:p>
                <a:r>
                  <a:rPr lang="en-US" sz="1200" dirty="0"/>
                  <a:t>x6=1: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12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  <m:d>
                      <m:dPr>
                        <m:ctrlPr>
                          <a:rPr lang="en-US" sz="1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11</m:t>
                        </m:r>
                      </m:e>
                    </m:d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47</m:t>
                    </m:r>
                  </m:oMath>
                </a14:m>
                <a:r>
                  <a:rPr lang="en-US" sz="1200" dirty="0"/>
                  <a:t> + (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100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 −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65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0.2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47+7=54</m:t>
                    </m:r>
                  </m:oMath>
                </a14:m>
                <a:endParaRPr lang="en-US" sz="1200" dirty="0"/>
              </a:p>
              <a:p>
                <a:r>
                  <a:rPr lang="en-US" sz="1200" dirty="0"/>
                  <a:t>x6=0: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12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  <m:d>
                      <m:dPr>
                        <m:ctrlPr>
                          <a:rPr lang="en-US" sz="1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12</m:t>
                        </m:r>
                      </m:e>
                    </m:d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45</m:t>
                    </m:r>
                  </m:oMath>
                </a14:m>
                <a:r>
                  <a:rPr lang="en-US" sz="1200" dirty="0"/>
                  <a:t> + (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100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 −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60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0.2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45+8=53</m:t>
                    </m:r>
                  </m:oMath>
                </a14:m>
                <a:endParaRPr lang="en-US" sz="1200" dirty="0"/>
              </a:p>
              <a:p>
                <a:r>
                  <a:rPr lang="en-US" sz="1200" dirty="0"/>
                  <a:t>x1=0: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12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  <m:d>
                      <m:dPr>
                        <m:ctrlPr>
                          <a:rPr lang="en-US" sz="1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14</m:t>
                        </m:r>
                      </m:e>
                    </m:d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35</m:t>
                    </m:r>
                  </m:oMath>
                </a14:m>
                <a:r>
                  <a:rPr lang="en-US" sz="1200" dirty="0"/>
                  <a:t> + (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100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 −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50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0.4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35+20=55</m:t>
                    </m:r>
                  </m:oMath>
                </a14:m>
                <a:endParaRPr lang="en-US" sz="1200" dirty="0"/>
              </a:p>
              <a:p>
                <a:r>
                  <a:rPr lang="en-US" sz="1200" dirty="0"/>
                  <a:t>x3=1: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12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  <m:d>
                      <m:dPr>
                        <m:ctrlPr>
                          <a:rPr lang="en-US" sz="1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e>
                    </m:d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53</m:t>
                    </m:r>
                  </m:oMath>
                </a14:m>
                <a:r>
                  <a:rPr lang="en-US" sz="1200" dirty="0"/>
                  <a:t> + (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100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 −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95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0.4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53+2=55</m:t>
                    </m:r>
                  </m:oMath>
                </a14:m>
                <a:endParaRPr lang="en-US" sz="1200" dirty="0"/>
              </a:p>
              <a:p>
                <a:r>
                  <a:rPr lang="en-US" sz="1200" dirty="0"/>
                  <a:t>x3=0: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12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  <m:d>
                      <m:dPr>
                        <m:ctrlPr>
                          <a:rPr lang="en-US" sz="1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16</m:t>
                        </m:r>
                      </m:e>
                    </m:d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35</m:t>
                    </m:r>
                  </m:oMath>
                </a14:m>
                <a:r>
                  <a:rPr lang="en-US" sz="1200" dirty="0"/>
                  <a:t> + (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100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 −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50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0.4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35+20=55</m:t>
                    </m:r>
                  </m:oMath>
                </a14:m>
                <a:endParaRPr lang="en-US" sz="1200" dirty="0"/>
              </a:p>
              <a:p>
                <a:r>
                  <a:rPr lang="en-US" sz="1200" dirty="0"/>
                  <a:t>x6=1: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12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  <m:d>
                      <m:dPr>
                        <m:ctrlPr>
                          <a:rPr lang="en-US" sz="1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17</m:t>
                        </m:r>
                      </m:e>
                    </m:d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55</m:t>
                    </m:r>
                  </m:oMath>
                </a14:m>
                <a:r>
                  <a:rPr lang="en-US" sz="1200" dirty="0"/>
                  <a:t> + (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100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 −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100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0.2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55</m:t>
                    </m:r>
                  </m:oMath>
                </a14:m>
                <a:endParaRPr lang="en-US" sz="1200" dirty="0"/>
              </a:p>
              <a:p>
                <a:r>
                  <a:rPr lang="en-US" sz="1200" dirty="0"/>
                  <a:t>x6=0: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12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  <m:d>
                      <m:dPr>
                        <m:ctrlPr>
                          <a:rPr lang="en-US" sz="1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18</m:t>
                        </m:r>
                      </m:e>
                    </m:d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53</m:t>
                    </m:r>
                  </m:oMath>
                </a14:m>
                <a:r>
                  <a:rPr lang="en-US" sz="1200" dirty="0"/>
                  <a:t> + (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100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 −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95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0.2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54</m:t>
                    </m:r>
                  </m:oMath>
                </a14:m>
                <a:endParaRPr lang="en-US" sz="1200" dirty="0"/>
              </a:p>
              <a:p>
                <a:r>
                  <a:rPr lang="en-US" sz="1200" dirty="0"/>
                  <a:t>x4=0: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12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  <m:d>
                      <m:dPr>
                        <m:ctrlPr>
                          <a:rPr lang="en-US" sz="1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e>
                    </m:d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55</m:t>
                    </m:r>
                  </m:oMath>
                </a14:m>
                <a:r>
                  <a:rPr lang="en-US" sz="1200" dirty="0"/>
                  <a:t> + (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100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 −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100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0 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55</m:t>
                    </m:r>
                  </m:oMath>
                </a14:m>
                <a:endParaRPr lang="en-GB" sz="1200" b="0" dirty="0"/>
              </a:p>
              <a:p>
                <a:r>
                  <a:rPr lang="en-US" sz="1200" dirty="0"/>
                  <a:t>x6=1: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12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  <m:d>
                      <m:dPr>
                        <m:ctrlPr>
                          <a:rPr lang="en-US" sz="1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21</m:t>
                        </m:r>
                      </m:e>
                    </m:d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47</m:t>
                    </m:r>
                  </m:oMath>
                </a14:m>
                <a:r>
                  <a:rPr lang="en-US" sz="1200" dirty="0"/>
                  <a:t> + (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100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 −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65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0.2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47+7=54</m:t>
                    </m:r>
                  </m:oMath>
                </a14:m>
                <a:endParaRPr lang="en-US" sz="1200" dirty="0"/>
              </a:p>
              <a:p>
                <a:r>
                  <a:rPr lang="en-US" sz="1200" dirty="0"/>
                  <a:t>x6=0: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12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  <m:d>
                      <m:dPr>
                        <m:ctrlPr>
                          <a:rPr lang="en-US" sz="12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22</m:t>
                        </m:r>
                      </m:e>
                    </m:d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45</m:t>
                    </m:r>
                  </m:oMath>
                </a14:m>
                <a:r>
                  <a:rPr lang="en-US" sz="1200" dirty="0"/>
                  <a:t> + (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100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 −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60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0.2</m:t>
                    </m:r>
                    <m:r>
                      <a:rPr lang="en-US" sz="12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45+8=53</m:t>
                    </m:r>
                  </m:oMath>
                </a14:m>
                <a:endParaRPr lang="en-US" sz="1200" dirty="0"/>
              </a:p>
            </p:txBody>
          </p:sp>
        </mc:Choice>
        <mc:Fallback xmlns="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7CE06482-59CE-4048-AB7D-F4B6372326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47" y="3090576"/>
                <a:ext cx="3803401" cy="3785652"/>
              </a:xfrm>
              <a:prstGeom prst="rect">
                <a:avLst/>
              </a:prstGeom>
              <a:blipFill>
                <a:blip r:embed="rId2"/>
                <a:stretch>
                  <a:fillRect t="-161" b="-32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45495AE6-7EFC-4749-9AA8-EDB6D8BA30E6}"/>
              </a:ext>
            </a:extLst>
          </p:cNvPr>
          <p:cNvCxnSpPr>
            <a:cxnSpLocks/>
            <a:stCxn id="19" idx="4"/>
            <a:endCxn id="77" idx="0"/>
          </p:cNvCxnSpPr>
          <p:nvPr/>
        </p:nvCxnSpPr>
        <p:spPr>
          <a:xfrm flipH="1">
            <a:off x="5732453" y="2606405"/>
            <a:ext cx="983355" cy="50566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Oval 76">
            <a:extLst>
              <a:ext uri="{FF2B5EF4-FFF2-40B4-BE49-F238E27FC236}">
                <a16:creationId xmlns:a16="http://schemas.microsoft.com/office/drawing/2014/main" id="{F355657E-F900-4B08-9B0D-7F91A0876D36}"/>
              </a:ext>
            </a:extLst>
          </p:cNvPr>
          <p:cNvSpPr/>
          <p:nvPr/>
        </p:nvSpPr>
        <p:spPr>
          <a:xfrm>
            <a:off x="5142386" y="3112071"/>
            <a:ext cx="1180134" cy="601010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W=160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426D31FC-DE7A-48B7-8183-DD7DC28C9529}"/>
              </a:ext>
            </a:extLst>
          </p:cNvPr>
          <p:cNvSpPr txBox="1"/>
          <p:nvPr/>
        </p:nvSpPr>
        <p:spPr>
          <a:xfrm>
            <a:off x="4968190" y="2999751"/>
            <a:ext cx="333910" cy="3138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7030A0"/>
                </a:solidFill>
              </a:rPr>
              <a:t>7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E54E816C-9739-4940-83E6-133DF94228DC}"/>
              </a:ext>
            </a:extLst>
          </p:cNvPr>
          <p:cNvSpPr txBox="1"/>
          <p:nvPr/>
        </p:nvSpPr>
        <p:spPr>
          <a:xfrm>
            <a:off x="5678252" y="2745381"/>
            <a:ext cx="6559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 x</a:t>
            </a:r>
            <a:r>
              <a:rPr lang="en-US" sz="1400" dirty="0">
                <a:solidFill>
                  <a:srgbClr val="002060"/>
                </a:solidFill>
              </a:rPr>
              <a:t>1 = 1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3F21A42C-DBA9-4770-9F09-FC195E67AE1A}"/>
              </a:ext>
            </a:extLst>
          </p:cNvPr>
          <p:cNvSpPr txBox="1"/>
          <p:nvPr/>
        </p:nvSpPr>
        <p:spPr>
          <a:xfrm>
            <a:off x="5573994" y="3692948"/>
            <a:ext cx="57775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2CCE00CA-F8F4-490E-A74F-B4CBBC4CFA34}"/>
              </a:ext>
            </a:extLst>
          </p:cNvPr>
          <p:cNvSpPr/>
          <p:nvPr/>
        </p:nvSpPr>
        <p:spPr>
          <a:xfrm>
            <a:off x="6638415" y="3084496"/>
            <a:ext cx="1180134" cy="601010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W=60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F=45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D926550E-C040-490D-A434-AC9E7E908357}"/>
              </a:ext>
            </a:extLst>
          </p:cNvPr>
          <p:cNvSpPr txBox="1"/>
          <p:nvPr/>
        </p:nvSpPr>
        <p:spPr>
          <a:xfrm>
            <a:off x="6529026" y="3029258"/>
            <a:ext cx="333910" cy="3138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7030A0"/>
                </a:solidFill>
              </a:rPr>
              <a:t>8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7C0FAD62-52F7-49E6-A5DC-709C8A261B0E}"/>
              </a:ext>
            </a:extLst>
          </p:cNvPr>
          <p:cNvSpPr txBox="1"/>
          <p:nvPr/>
        </p:nvSpPr>
        <p:spPr>
          <a:xfrm>
            <a:off x="7037282" y="2691974"/>
            <a:ext cx="6559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 x</a:t>
            </a:r>
            <a:r>
              <a:rPr lang="en-US" sz="1400" dirty="0">
                <a:solidFill>
                  <a:srgbClr val="002060"/>
                </a:solidFill>
              </a:rPr>
              <a:t>1 = 0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1C2E0099-CF91-4F3D-8E9F-5BD4CCCB33AC}"/>
              </a:ext>
            </a:extLst>
          </p:cNvPr>
          <p:cNvSpPr txBox="1"/>
          <p:nvPr/>
        </p:nvSpPr>
        <p:spPr>
          <a:xfrm>
            <a:off x="6571227" y="3542430"/>
            <a:ext cx="57775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FF0000"/>
                </a:solidFill>
              </a:rPr>
              <a:t>61</a:t>
            </a:r>
          </a:p>
        </p:txBody>
      </p: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EC31CCCC-A592-4E58-B7B0-F36DF51A50B8}"/>
              </a:ext>
            </a:extLst>
          </p:cNvPr>
          <p:cNvCxnSpPr>
            <a:cxnSpLocks/>
            <a:stCxn id="19" idx="4"/>
            <a:endCxn id="86" idx="0"/>
          </p:cNvCxnSpPr>
          <p:nvPr/>
        </p:nvCxnSpPr>
        <p:spPr>
          <a:xfrm>
            <a:off x="6715808" y="2606405"/>
            <a:ext cx="512674" cy="47809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Oval 102">
            <a:extLst>
              <a:ext uri="{FF2B5EF4-FFF2-40B4-BE49-F238E27FC236}">
                <a16:creationId xmlns:a16="http://schemas.microsoft.com/office/drawing/2014/main" id="{3DA857FC-0C94-4622-8E20-7ECA527822CF}"/>
              </a:ext>
            </a:extLst>
          </p:cNvPr>
          <p:cNvSpPr/>
          <p:nvPr/>
        </p:nvSpPr>
        <p:spPr>
          <a:xfrm>
            <a:off x="9104856" y="2090495"/>
            <a:ext cx="1180134" cy="601010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W=50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F=35</a:t>
            </a:r>
          </a:p>
        </p:txBody>
      </p:sp>
      <p:sp>
        <p:nvSpPr>
          <p:cNvPr id="104" name="Oval 103">
            <a:extLst>
              <a:ext uri="{FF2B5EF4-FFF2-40B4-BE49-F238E27FC236}">
                <a16:creationId xmlns:a16="http://schemas.microsoft.com/office/drawing/2014/main" id="{9BD4CBB4-415C-43A2-B438-748912328F75}"/>
              </a:ext>
            </a:extLst>
          </p:cNvPr>
          <p:cNvSpPr/>
          <p:nvPr/>
        </p:nvSpPr>
        <p:spPr>
          <a:xfrm>
            <a:off x="10538545" y="2026457"/>
            <a:ext cx="1180134" cy="601010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W=0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F = 0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5FA5FD5E-E7FB-41D4-B307-B0690E2B998C}"/>
              </a:ext>
            </a:extLst>
          </p:cNvPr>
          <p:cNvSpPr txBox="1"/>
          <p:nvPr/>
        </p:nvSpPr>
        <p:spPr>
          <a:xfrm>
            <a:off x="11424470" y="2455308"/>
            <a:ext cx="57775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FF0000"/>
                </a:solidFill>
              </a:rPr>
              <a:t>40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8D8F5ED4-86EE-4139-BB74-5CF006CF83E9}"/>
              </a:ext>
            </a:extLst>
          </p:cNvPr>
          <p:cNvSpPr txBox="1"/>
          <p:nvPr/>
        </p:nvSpPr>
        <p:spPr>
          <a:xfrm>
            <a:off x="9060365" y="1927237"/>
            <a:ext cx="333910" cy="3138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7030A0"/>
                </a:solidFill>
              </a:rPr>
              <a:t>5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A9DA67BE-862D-4D03-A987-B4491D895779}"/>
              </a:ext>
            </a:extLst>
          </p:cNvPr>
          <p:cNvSpPr txBox="1"/>
          <p:nvPr/>
        </p:nvSpPr>
        <p:spPr>
          <a:xfrm>
            <a:off x="11624712" y="1985161"/>
            <a:ext cx="57775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7030A0"/>
                </a:solidFill>
              </a:rPr>
              <a:t>6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6C683676-21FB-43CC-81BE-D40B8763057B}"/>
              </a:ext>
            </a:extLst>
          </p:cNvPr>
          <p:cNvSpPr txBox="1"/>
          <p:nvPr/>
        </p:nvSpPr>
        <p:spPr>
          <a:xfrm>
            <a:off x="9142516" y="1638657"/>
            <a:ext cx="6559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 x</a:t>
            </a:r>
            <a:r>
              <a:rPr lang="en-US" sz="1400" dirty="0">
                <a:solidFill>
                  <a:srgbClr val="002060"/>
                </a:solidFill>
              </a:rPr>
              <a:t>2 = 1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2A8AC20E-3837-4E93-A07D-8E2DDD375868}"/>
              </a:ext>
            </a:extLst>
          </p:cNvPr>
          <p:cNvSpPr txBox="1"/>
          <p:nvPr/>
        </p:nvSpPr>
        <p:spPr>
          <a:xfrm>
            <a:off x="10503331" y="1649867"/>
            <a:ext cx="6559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 x</a:t>
            </a:r>
            <a:r>
              <a:rPr lang="en-US" sz="1400" dirty="0">
                <a:solidFill>
                  <a:srgbClr val="002060"/>
                </a:solidFill>
              </a:rPr>
              <a:t>2 = 0</a:t>
            </a:r>
          </a:p>
        </p:txBody>
      </p: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5054B425-2B88-4987-A179-62521EF78478}"/>
              </a:ext>
            </a:extLst>
          </p:cNvPr>
          <p:cNvCxnSpPr>
            <a:cxnSpLocks/>
            <a:stCxn id="10" idx="4"/>
            <a:endCxn id="103" idx="0"/>
          </p:cNvCxnSpPr>
          <p:nvPr/>
        </p:nvCxnSpPr>
        <p:spPr>
          <a:xfrm>
            <a:off x="9301159" y="1474623"/>
            <a:ext cx="393764" cy="615872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52B97142-76D7-49E5-8E2A-7915F621B55D}"/>
              </a:ext>
            </a:extLst>
          </p:cNvPr>
          <p:cNvCxnSpPr>
            <a:cxnSpLocks/>
            <a:stCxn id="10" idx="4"/>
            <a:endCxn id="104" idx="0"/>
          </p:cNvCxnSpPr>
          <p:nvPr/>
        </p:nvCxnSpPr>
        <p:spPr>
          <a:xfrm>
            <a:off x="9301159" y="1474623"/>
            <a:ext cx="1827453" cy="55183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Oval 120">
            <a:extLst>
              <a:ext uri="{FF2B5EF4-FFF2-40B4-BE49-F238E27FC236}">
                <a16:creationId xmlns:a16="http://schemas.microsoft.com/office/drawing/2014/main" id="{BA47A1A8-1C01-4B44-9329-11945637F552}"/>
              </a:ext>
            </a:extLst>
          </p:cNvPr>
          <p:cNvSpPr/>
          <p:nvPr/>
        </p:nvSpPr>
        <p:spPr>
          <a:xfrm>
            <a:off x="6078105" y="4045517"/>
            <a:ext cx="1286986" cy="655427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W=105</a:t>
            </a:r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id="{7D6D3310-2BF2-411B-AEBF-E8D18551DC88}"/>
              </a:ext>
            </a:extLst>
          </p:cNvPr>
          <p:cNvSpPr/>
          <p:nvPr/>
        </p:nvSpPr>
        <p:spPr>
          <a:xfrm>
            <a:off x="7540871" y="4064250"/>
            <a:ext cx="1180134" cy="601010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W=60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F = 45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EF881AF1-9354-4F45-A1F1-A3A0207D2C49}"/>
              </a:ext>
            </a:extLst>
          </p:cNvPr>
          <p:cNvSpPr txBox="1"/>
          <p:nvPr/>
        </p:nvSpPr>
        <p:spPr>
          <a:xfrm>
            <a:off x="8426796" y="4493101"/>
            <a:ext cx="57775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FF0000"/>
                </a:solidFill>
              </a:rPr>
              <a:t>61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D5DE36D8-5112-4741-B987-D85B2623E469}"/>
              </a:ext>
            </a:extLst>
          </p:cNvPr>
          <p:cNvSpPr txBox="1"/>
          <p:nvPr/>
        </p:nvSpPr>
        <p:spPr>
          <a:xfrm>
            <a:off x="5862873" y="4198710"/>
            <a:ext cx="333910" cy="3138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7030A0"/>
                </a:solidFill>
              </a:rPr>
              <a:t>9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CBFE1CFD-44DF-4A71-A957-843762B17476}"/>
              </a:ext>
            </a:extLst>
          </p:cNvPr>
          <p:cNvSpPr txBox="1"/>
          <p:nvPr/>
        </p:nvSpPr>
        <p:spPr>
          <a:xfrm>
            <a:off x="6482964" y="3661030"/>
            <a:ext cx="6559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 x</a:t>
            </a:r>
            <a:r>
              <a:rPr lang="en-US" sz="1400" dirty="0">
                <a:solidFill>
                  <a:srgbClr val="002060"/>
                </a:solidFill>
              </a:rPr>
              <a:t>3 = 1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5A111654-22E6-48DC-B069-DB2FD848058D}"/>
              </a:ext>
            </a:extLst>
          </p:cNvPr>
          <p:cNvSpPr txBox="1"/>
          <p:nvPr/>
        </p:nvSpPr>
        <p:spPr>
          <a:xfrm>
            <a:off x="7504474" y="3702777"/>
            <a:ext cx="6713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 x</a:t>
            </a:r>
            <a:r>
              <a:rPr lang="en-US" sz="1400" dirty="0">
                <a:solidFill>
                  <a:srgbClr val="002060"/>
                </a:solidFill>
              </a:rPr>
              <a:t>3 = 0</a:t>
            </a:r>
          </a:p>
        </p:txBody>
      </p: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72C77079-C080-45E1-B195-89461EA7A58A}"/>
              </a:ext>
            </a:extLst>
          </p:cNvPr>
          <p:cNvCxnSpPr>
            <a:cxnSpLocks/>
            <a:stCxn id="86" idx="4"/>
            <a:endCxn id="121" idx="0"/>
          </p:cNvCxnSpPr>
          <p:nvPr/>
        </p:nvCxnSpPr>
        <p:spPr>
          <a:xfrm flipH="1">
            <a:off x="6721598" y="3685506"/>
            <a:ext cx="506884" cy="36001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6B277767-0B50-44DE-A00B-8FA61F5F4D9F}"/>
              </a:ext>
            </a:extLst>
          </p:cNvPr>
          <p:cNvCxnSpPr>
            <a:cxnSpLocks/>
            <a:stCxn id="86" idx="4"/>
            <a:endCxn id="122" idx="0"/>
          </p:cNvCxnSpPr>
          <p:nvPr/>
        </p:nvCxnSpPr>
        <p:spPr>
          <a:xfrm>
            <a:off x="7228482" y="3685506"/>
            <a:ext cx="902456" cy="37874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TextBox 132">
            <a:extLst>
              <a:ext uri="{FF2B5EF4-FFF2-40B4-BE49-F238E27FC236}">
                <a16:creationId xmlns:a16="http://schemas.microsoft.com/office/drawing/2014/main" id="{A26F30E6-1BA5-410A-8E15-2CCDF6CEC6B0}"/>
              </a:ext>
            </a:extLst>
          </p:cNvPr>
          <p:cNvSpPr txBox="1"/>
          <p:nvPr/>
        </p:nvSpPr>
        <p:spPr>
          <a:xfrm>
            <a:off x="6391149" y="4676898"/>
            <a:ext cx="57775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2C300A82-C758-4243-8E2A-01DCE28EDE81}"/>
              </a:ext>
            </a:extLst>
          </p:cNvPr>
          <p:cNvSpPr txBox="1"/>
          <p:nvPr/>
        </p:nvSpPr>
        <p:spPr>
          <a:xfrm>
            <a:off x="8678762" y="4101434"/>
            <a:ext cx="46375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7030A0"/>
                </a:solidFill>
              </a:rPr>
              <a:t>10</a:t>
            </a:r>
          </a:p>
        </p:txBody>
      </p:sp>
      <p:sp>
        <p:nvSpPr>
          <p:cNvPr id="138" name="Oval 137">
            <a:extLst>
              <a:ext uri="{FF2B5EF4-FFF2-40B4-BE49-F238E27FC236}">
                <a16:creationId xmlns:a16="http://schemas.microsoft.com/office/drawing/2014/main" id="{4B793E5D-6F00-4049-AF4E-E14BA5923E14}"/>
              </a:ext>
            </a:extLst>
          </p:cNvPr>
          <p:cNvSpPr/>
          <p:nvPr/>
        </p:nvSpPr>
        <p:spPr>
          <a:xfrm>
            <a:off x="5766085" y="5113783"/>
            <a:ext cx="1286986" cy="655427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W=65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F=47</a:t>
            </a:r>
          </a:p>
        </p:txBody>
      </p:sp>
      <p:sp>
        <p:nvSpPr>
          <p:cNvPr id="139" name="Oval 138">
            <a:extLst>
              <a:ext uri="{FF2B5EF4-FFF2-40B4-BE49-F238E27FC236}">
                <a16:creationId xmlns:a16="http://schemas.microsoft.com/office/drawing/2014/main" id="{BC50AA9B-5112-42C6-AF1E-35C9B191B9A3}"/>
              </a:ext>
            </a:extLst>
          </p:cNvPr>
          <p:cNvSpPr/>
          <p:nvPr/>
        </p:nvSpPr>
        <p:spPr>
          <a:xfrm>
            <a:off x="7159560" y="5132516"/>
            <a:ext cx="1180134" cy="601010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W=60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F = 45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F1CCD9FF-BA58-40A4-9701-AA3E7BDC48DF}"/>
              </a:ext>
            </a:extLst>
          </p:cNvPr>
          <p:cNvSpPr txBox="1"/>
          <p:nvPr/>
        </p:nvSpPr>
        <p:spPr>
          <a:xfrm>
            <a:off x="8045485" y="5561367"/>
            <a:ext cx="57775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FF0000"/>
                </a:solidFill>
              </a:rPr>
              <a:t>53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F2B9E389-0586-4AD8-8B46-C43948852E8B}"/>
              </a:ext>
            </a:extLst>
          </p:cNvPr>
          <p:cNvSpPr txBox="1"/>
          <p:nvPr/>
        </p:nvSpPr>
        <p:spPr>
          <a:xfrm>
            <a:off x="5573728" y="5059315"/>
            <a:ext cx="44638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7030A0"/>
                </a:solidFill>
              </a:rPr>
              <a:t>11</a:t>
            </a: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D478689A-48C2-4FB3-A661-14A791621A4C}"/>
              </a:ext>
            </a:extLst>
          </p:cNvPr>
          <p:cNvSpPr txBox="1"/>
          <p:nvPr/>
        </p:nvSpPr>
        <p:spPr>
          <a:xfrm>
            <a:off x="5505099" y="5346959"/>
            <a:ext cx="57775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FF0000"/>
                </a:solidFill>
              </a:rPr>
              <a:t>54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5D73BC25-F774-41F1-9493-684E459D537A}"/>
              </a:ext>
            </a:extLst>
          </p:cNvPr>
          <p:cNvSpPr txBox="1"/>
          <p:nvPr/>
        </p:nvSpPr>
        <p:spPr>
          <a:xfrm>
            <a:off x="8297451" y="5169700"/>
            <a:ext cx="46375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7030A0"/>
                </a:solidFill>
              </a:rPr>
              <a:t>12</a:t>
            </a:r>
          </a:p>
        </p:txBody>
      </p:sp>
      <p:cxnSp>
        <p:nvCxnSpPr>
          <p:cNvPr id="144" name="Straight Connector 143">
            <a:extLst>
              <a:ext uri="{FF2B5EF4-FFF2-40B4-BE49-F238E27FC236}">
                <a16:creationId xmlns:a16="http://schemas.microsoft.com/office/drawing/2014/main" id="{F2BAF7BA-F9B6-4DA4-939E-85586EDFBFFC}"/>
              </a:ext>
            </a:extLst>
          </p:cNvPr>
          <p:cNvCxnSpPr>
            <a:cxnSpLocks/>
            <a:stCxn id="122" idx="4"/>
            <a:endCxn id="138" idx="0"/>
          </p:cNvCxnSpPr>
          <p:nvPr/>
        </p:nvCxnSpPr>
        <p:spPr>
          <a:xfrm flipH="1">
            <a:off x="6409578" y="4665260"/>
            <a:ext cx="1721360" cy="44852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>
            <a:extLst>
              <a:ext uri="{FF2B5EF4-FFF2-40B4-BE49-F238E27FC236}">
                <a16:creationId xmlns:a16="http://schemas.microsoft.com/office/drawing/2014/main" id="{6CB38A71-BE2C-4166-9C1F-C3EA8AE520F2}"/>
              </a:ext>
            </a:extLst>
          </p:cNvPr>
          <p:cNvCxnSpPr>
            <a:cxnSpLocks/>
            <a:stCxn id="122" idx="4"/>
            <a:endCxn id="139" idx="0"/>
          </p:cNvCxnSpPr>
          <p:nvPr/>
        </p:nvCxnSpPr>
        <p:spPr>
          <a:xfrm flipH="1">
            <a:off x="7749627" y="4665260"/>
            <a:ext cx="381311" cy="46725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TextBox 149">
            <a:extLst>
              <a:ext uri="{FF2B5EF4-FFF2-40B4-BE49-F238E27FC236}">
                <a16:creationId xmlns:a16="http://schemas.microsoft.com/office/drawing/2014/main" id="{BA612B91-9206-4CA3-B016-29C164E4C249}"/>
              </a:ext>
            </a:extLst>
          </p:cNvPr>
          <p:cNvSpPr txBox="1"/>
          <p:nvPr/>
        </p:nvSpPr>
        <p:spPr>
          <a:xfrm>
            <a:off x="7148986" y="4661484"/>
            <a:ext cx="6559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 x</a:t>
            </a:r>
            <a:r>
              <a:rPr lang="en-US" sz="1400" dirty="0">
                <a:solidFill>
                  <a:srgbClr val="002060"/>
                </a:solidFill>
              </a:rPr>
              <a:t>6 = 1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36158238-7677-4C56-8D31-CBB4FD8F640A}"/>
              </a:ext>
            </a:extLst>
          </p:cNvPr>
          <p:cNvSpPr txBox="1"/>
          <p:nvPr/>
        </p:nvSpPr>
        <p:spPr>
          <a:xfrm>
            <a:off x="8134200" y="4661484"/>
            <a:ext cx="6559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 x</a:t>
            </a:r>
            <a:r>
              <a:rPr lang="en-US" sz="1400" dirty="0">
                <a:solidFill>
                  <a:srgbClr val="002060"/>
                </a:solidFill>
              </a:rPr>
              <a:t>6 = 0</a:t>
            </a:r>
          </a:p>
        </p:txBody>
      </p:sp>
      <p:sp>
        <p:nvSpPr>
          <p:cNvPr id="153" name="Oval 152">
            <a:extLst>
              <a:ext uri="{FF2B5EF4-FFF2-40B4-BE49-F238E27FC236}">
                <a16:creationId xmlns:a16="http://schemas.microsoft.com/office/drawing/2014/main" id="{DD13239B-2053-4C38-B8FC-B2AC11ABC318}"/>
              </a:ext>
            </a:extLst>
          </p:cNvPr>
          <p:cNvSpPr/>
          <p:nvPr/>
        </p:nvSpPr>
        <p:spPr>
          <a:xfrm>
            <a:off x="7903152" y="6029528"/>
            <a:ext cx="1286986" cy="655427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W=120</a:t>
            </a:r>
          </a:p>
        </p:txBody>
      </p:sp>
      <p:sp>
        <p:nvSpPr>
          <p:cNvPr id="154" name="Oval 153">
            <a:extLst>
              <a:ext uri="{FF2B5EF4-FFF2-40B4-BE49-F238E27FC236}">
                <a16:creationId xmlns:a16="http://schemas.microsoft.com/office/drawing/2014/main" id="{A1F455F4-90A1-46C8-99C9-FB9CD77BED65}"/>
              </a:ext>
            </a:extLst>
          </p:cNvPr>
          <p:cNvSpPr/>
          <p:nvPr/>
        </p:nvSpPr>
        <p:spPr>
          <a:xfrm>
            <a:off x="9365918" y="6048261"/>
            <a:ext cx="1180134" cy="60101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W=100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F = 55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03800601-DD0D-4CA5-ABCA-DAB9B81CACC4}"/>
              </a:ext>
            </a:extLst>
          </p:cNvPr>
          <p:cNvSpPr txBox="1"/>
          <p:nvPr/>
        </p:nvSpPr>
        <p:spPr>
          <a:xfrm>
            <a:off x="10251843" y="6477112"/>
            <a:ext cx="57775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FF0000"/>
                </a:solidFill>
              </a:rPr>
              <a:t>55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CD029DA3-87CE-413B-BD68-1A5E19D97D9A}"/>
              </a:ext>
            </a:extLst>
          </p:cNvPr>
          <p:cNvSpPr txBox="1"/>
          <p:nvPr/>
        </p:nvSpPr>
        <p:spPr>
          <a:xfrm>
            <a:off x="7589768" y="6182720"/>
            <a:ext cx="43206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7030A0"/>
                </a:solidFill>
              </a:rPr>
              <a:t>19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5654B74E-88F6-4D19-B2F1-6F059F079CC5}"/>
              </a:ext>
            </a:extLst>
          </p:cNvPr>
          <p:cNvSpPr txBox="1"/>
          <p:nvPr/>
        </p:nvSpPr>
        <p:spPr>
          <a:xfrm>
            <a:off x="7765548" y="6495382"/>
            <a:ext cx="57775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4B37F7D8-C03F-4908-8875-0AB69218D592}"/>
              </a:ext>
            </a:extLst>
          </p:cNvPr>
          <p:cNvSpPr txBox="1"/>
          <p:nvPr/>
        </p:nvSpPr>
        <p:spPr>
          <a:xfrm>
            <a:off x="10503809" y="6085445"/>
            <a:ext cx="46375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7030A0"/>
                </a:solidFill>
              </a:rPr>
              <a:t>20</a:t>
            </a:r>
          </a:p>
        </p:txBody>
      </p:sp>
      <p:cxnSp>
        <p:nvCxnSpPr>
          <p:cNvPr id="159" name="Straight Connector 158">
            <a:extLst>
              <a:ext uri="{FF2B5EF4-FFF2-40B4-BE49-F238E27FC236}">
                <a16:creationId xmlns:a16="http://schemas.microsoft.com/office/drawing/2014/main" id="{4E84EB49-CB83-4A3A-BDCB-153ABB9AE8E1}"/>
              </a:ext>
            </a:extLst>
          </p:cNvPr>
          <p:cNvCxnSpPr>
            <a:cxnSpLocks/>
            <a:stCxn id="212" idx="4"/>
            <a:endCxn id="153" idx="0"/>
          </p:cNvCxnSpPr>
          <p:nvPr/>
        </p:nvCxnSpPr>
        <p:spPr>
          <a:xfrm flipH="1">
            <a:off x="8546645" y="5838860"/>
            <a:ext cx="1102529" cy="19066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>
            <a:extLst>
              <a:ext uri="{FF2B5EF4-FFF2-40B4-BE49-F238E27FC236}">
                <a16:creationId xmlns:a16="http://schemas.microsoft.com/office/drawing/2014/main" id="{CC1491FE-1D4F-471C-87F3-8E45672A4969}"/>
              </a:ext>
            </a:extLst>
          </p:cNvPr>
          <p:cNvCxnSpPr>
            <a:cxnSpLocks/>
            <a:stCxn id="212" idx="4"/>
            <a:endCxn id="154" idx="0"/>
          </p:cNvCxnSpPr>
          <p:nvPr/>
        </p:nvCxnSpPr>
        <p:spPr>
          <a:xfrm>
            <a:off x="9649174" y="5838860"/>
            <a:ext cx="306811" cy="20940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TextBox 160">
            <a:extLst>
              <a:ext uri="{FF2B5EF4-FFF2-40B4-BE49-F238E27FC236}">
                <a16:creationId xmlns:a16="http://schemas.microsoft.com/office/drawing/2014/main" id="{ADC65B31-AB79-4DAE-875F-B4DD4678710A}"/>
              </a:ext>
            </a:extLst>
          </p:cNvPr>
          <p:cNvSpPr txBox="1"/>
          <p:nvPr/>
        </p:nvSpPr>
        <p:spPr>
          <a:xfrm>
            <a:off x="8401684" y="5740484"/>
            <a:ext cx="6559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 x</a:t>
            </a:r>
            <a:r>
              <a:rPr lang="en-US" sz="1400" dirty="0">
                <a:solidFill>
                  <a:srgbClr val="002060"/>
                </a:solidFill>
              </a:rPr>
              <a:t>4 = 1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8F4A62B8-1421-48F9-805B-767835754DCC}"/>
              </a:ext>
            </a:extLst>
          </p:cNvPr>
          <p:cNvSpPr txBox="1"/>
          <p:nvPr/>
        </p:nvSpPr>
        <p:spPr>
          <a:xfrm>
            <a:off x="10547330" y="6459841"/>
            <a:ext cx="87312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400" b="1" dirty="0" err="1">
                <a:solidFill>
                  <a:schemeClr val="accent1"/>
                </a:solidFill>
              </a:rPr>
              <a:t>solusi</a:t>
            </a:r>
            <a:endParaRPr lang="en-US" sz="1400" b="1" dirty="0">
              <a:solidFill>
                <a:schemeClr val="accent1"/>
              </a:solidFill>
            </a:endParaRP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D5E75A9B-4399-48A4-90E4-0F6834CC1091}"/>
              </a:ext>
            </a:extLst>
          </p:cNvPr>
          <p:cNvSpPr txBox="1"/>
          <p:nvPr/>
        </p:nvSpPr>
        <p:spPr>
          <a:xfrm>
            <a:off x="8024018" y="2607272"/>
            <a:ext cx="57775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chemeClr val="accent1"/>
                </a:solidFill>
              </a:rPr>
              <a:t>B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1B52162E-FBBA-4485-9A63-CAD84C3C78D7}"/>
              </a:ext>
            </a:extLst>
          </p:cNvPr>
          <p:cNvSpPr txBox="1"/>
          <p:nvPr/>
        </p:nvSpPr>
        <p:spPr>
          <a:xfrm>
            <a:off x="11170915" y="2621504"/>
            <a:ext cx="57775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chemeClr val="accent1"/>
                </a:solidFill>
              </a:rPr>
              <a:t>B</a:t>
            </a:r>
          </a:p>
        </p:txBody>
      </p:sp>
      <p:sp>
        <p:nvSpPr>
          <p:cNvPr id="173" name="Oval 172">
            <a:extLst>
              <a:ext uri="{FF2B5EF4-FFF2-40B4-BE49-F238E27FC236}">
                <a16:creationId xmlns:a16="http://schemas.microsoft.com/office/drawing/2014/main" id="{CD4A1AF7-91CB-4BD7-82DE-B546880D6057}"/>
              </a:ext>
            </a:extLst>
          </p:cNvPr>
          <p:cNvSpPr/>
          <p:nvPr/>
        </p:nvSpPr>
        <p:spPr>
          <a:xfrm>
            <a:off x="8331634" y="3083925"/>
            <a:ext cx="1180134" cy="601010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W=150</a:t>
            </a:r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6C535F37-A737-488F-BAD5-3195E798F4D5}"/>
              </a:ext>
            </a:extLst>
          </p:cNvPr>
          <p:cNvSpPr txBox="1"/>
          <p:nvPr/>
        </p:nvSpPr>
        <p:spPr>
          <a:xfrm>
            <a:off x="8091080" y="2971605"/>
            <a:ext cx="40026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7030A0"/>
                </a:solidFill>
              </a:rPr>
              <a:t>13</a:t>
            </a: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C147380F-CA4C-4B8B-BE4B-9B4A7001E7B5}"/>
              </a:ext>
            </a:extLst>
          </p:cNvPr>
          <p:cNvSpPr txBox="1"/>
          <p:nvPr/>
        </p:nvSpPr>
        <p:spPr>
          <a:xfrm>
            <a:off x="8763242" y="3664802"/>
            <a:ext cx="57775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176" name="Oval 175">
            <a:extLst>
              <a:ext uri="{FF2B5EF4-FFF2-40B4-BE49-F238E27FC236}">
                <a16:creationId xmlns:a16="http://schemas.microsoft.com/office/drawing/2014/main" id="{0381AD62-AC20-4234-B69D-11162A155550}"/>
              </a:ext>
            </a:extLst>
          </p:cNvPr>
          <p:cNvSpPr/>
          <p:nvPr/>
        </p:nvSpPr>
        <p:spPr>
          <a:xfrm>
            <a:off x="9827663" y="3056350"/>
            <a:ext cx="1180134" cy="601010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W=50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F=35</a:t>
            </a:r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AEB4744A-B2D8-4B70-970D-3D922FD3D596}"/>
              </a:ext>
            </a:extLst>
          </p:cNvPr>
          <p:cNvSpPr txBox="1"/>
          <p:nvPr/>
        </p:nvSpPr>
        <p:spPr>
          <a:xfrm>
            <a:off x="9718274" y="3001112"/>
            <a:ext cx="40700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7030A0"/>
                </a:solidFill>
              </a:rPr>
              <a:t>14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FA243A68-0814-4AC3-81A0-D47603B03D61}"/>
              </a:ext>
            </a:extLst>
          </p:cNvPr>
          <p:cNvSpPr txBox="1"/>
          <p:nvPr/>
        </p:nvSpPr>
        <p:spPr>
          <a:xfrm>
            <a:off x="9047976" y="2393075"/>
            <a:ext cx="57775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FF0000"/>
                </a:solidFill>
              </a:rPr>
              <a:t>61</a:t>
            </a:r>
          </a:p>
        </p:txBody>
      </p: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25D119E7-41DD-4FB9-A21D-78263CEFA453}"/>
              </a:ext>
            </a:extLst>
          </p:cNvPr>
          <p:cNvCxnSpPr>
            <a:cxnSpLocks/>
            <a:stCxn id="103" idx="4"/>
            <a:endCxn id="173" idx="0"/>
          </p:cNvCxnSpPr>
          <p:nvPr/>
        </p:nvCxnSpPr>
        <p:spPr>
          <a:xfrm flipH="1">
            <a:off x="8921701" y="2691505"/>
            <a:ext cx="773222" cy="39242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0" name="TextBox 179">
            <a:extLst>
              <a:ext uri="{FF2B5EF4-FFF2-40B4-BE49-F238E27FC236}">
                <a16:creationId xmlns:a16="http://schemas.microsoft.com/office/drawing/2014/main" id="{F40F7683-DCE4-4EF6-AAFD-E25B21A601D1}"/>
              </a:ext>
            </a:extLst>
          </p:cNvPr>
          <p:cNvSpPr txBox="1"/>
          <p:nvPr/>
        </p:nvSpPr>
        <p:spPr>
          <a:xfrm>
            <a:off x="8822839" y="2718649"/>
            <a:ext cx="6559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 x</a:t>
            </a:r>
            <a:r>
              <a:rPr lang="en-US" sz="1400" dirty="0">
                <a:solidFill>
                  <a:srgbClr val="002060"/>
                </a:solidFill>
              </a:rPr>
              <a:t>1 = 1</a:t>
            </a:r>
          </a:p>
        </p:txBody>
      </p:sp>
      <p:cxnSp>
        <p:nvCxnSpPr>
          <p:cNvPr id="183" name="Straight Connector 182">
            <a:extLst>
              <a:ext uri="{FF2B5EF4-FFF2-40B4-BE49-F238E27FC236}">
                <a16:creationId xmlns:a16="http://schemas.microsoft.com/office/drawing/2014/main" id="{BFFA8732-416A-4B19-84DC-C912EFE3A759}"/>
              </a:ext>
            </a:extLst>
          </p:cNvPr>
          <p:cNvCxnSpPr>
            <a:cxnSpLocks/>
            <a:stCxn id="103" idx="4"/>
            <a:endCxn id="176" idx="0"/>
          </p:cNvCxnSpPr>
          <p:nvPr/>
        </p:nvCxnSpPr>
        <p:spPr>
          <a:xfrm>
            <a:off x="9694923" y="2691505"/>
            <a:ext cx="722807" cy="36484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8" name="TextBox 187">
            <a:extLst>
              <a:ext uri="{FF2B5EF4-FFF2-40B4-BE49-F238E27FC236}">
                <a16:creationId xmlns:a16="http://schemas.microsoft.com/office/drawing/2014/main" id="{A95D80C6-F674-44B5-BAD5-A0B56AC97C2A}"/>
              </a:ext>
            </a:extLst>
          </p:cNvPr>
          <p:cNvSpPr txBox="1"/>
          <p:nvPr/>
        </p:nvSpPr>
        <p:spPr>
          <a:xfrm>
            <a:off x="9499688" y="2718649"/>
            <a:ext cx="6559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 x</a:t>
            </a:r>
            <a:r>
              <a:rPr lang="en-US" sz="1400" dirty="0">
                <a:solidFill>
                  <a:srgbClr val="002060"/>
                </a:solidFill>
              </a:rPr>
              <a:t>1 = 0</a:t>
            </a:r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6027AD80-E816-4519-AC8F-361E983023AC}"/>
              </a:ext>
            </a:extLst>
          </p:cNvPr>
          <p:cNvSpPr txBox="1"/>
          <p:nvPr/>
        </p:nvSpPr>
        <p:spPr>
          <a:xfrm>
            <a:off x="10842697" y="3436642"/>
            <a:ext cx="57775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FF0000"/>
                </a:solidFill>
              </a:rPr>
              <a:t>55</a:t>
            </a:r>
          </a:p>
        </p:txBody>
      </p:sp>
      <p:sp>
        <p:nvSpPr>
          <p:cNvPr id="194" name="Oval 193">
            <a:extLst>
              <a:ext uri="{FF2B5EF4-FFF2-40B4-BE49-F238E27FC236}">
                <a16:creationId xmlns:a16="http://schemas.microsoft.com/office/drawing/2014/main" id="{D4E7D3BF-0010-4986-B1EB-9EFB97CF24FC}"/>
              </a:ext>
            </a:extLst>
          </p:cNvPr>
          <p:cNvSpPr/>
          <p:nvPr/>
        </p:nvSpPr>
        <p:spPr>
          <a:xfrm>
            <a:off x="9189035" y="4127430"/>
            <a:ext cx="1286986" cy="655427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W=95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F=53</a:t>
            </a:r>
          </a:p>
        </p:txBody>
      </p:sp>
      <p:sp>
        <p:nvSpPr>
          <p:cNvPr id="195" name="Oval 194">
            <a:extLst>
              <a:ext uri="{FF2B5EF4-FFF2-40B4-BE49-F238E27FC236}">
                <a16:creationId xmlns:a16="http://schemas.microsoft.com/office/drawing/2014/main" id="{7347D1B5-0371-4301-969B-BB098BDA5753}"/>
              </a:ext>
            </a:extLst>
          </p:cNvPr>
          <p:cNvSpPr/>
          <p:nvPr/>
        </p:nvSpPr>
        <p:spPr>
          <a:xfrm>
            <a:off x="10651801" y="4146163"/>
            <a:ext cx="1180134" cy="601010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W=60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F = 45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921397FA-D9BD-45CB-ACFC-A7B9660B3683}"/>
              </a:ext>
            </a:extLst>
          </p:cNvPr>
          <p:cNvSpPr txBox="1"/>
          <p:nvPr/>
        </p:nvSpPr>
        <p:spPr>
          <a:xfrm>
            <a:off x="11537726" y="4575014"/>
            <a:ext cx="57775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FF0000"/>
                </a:solidFill>
              </a:rPr>
              <a:t>55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160990C6-D668-4C04-8C4E-169BDAB75996}"/>
              </a:ext>
            </a:extLst>
          </p:cNvPr>
          <p:cNvSpPr txBox="1"/>
          <p:nvPr/>
        </p:nvSpPr>
        <p:spPr>
          <a:xfrm>
            <a:off x="9095119" y="4045006"/>
            <a:ext cx="46375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7030A0"/>
                </a:solidFill>
              </a:rPr>
              <a:t>15</a:t>
            </a: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4B0B0EEF-6C89-4752-9BD9-9F059CCE706F}"/>
              </a:ext>
            </a:extLst>
          </p:cNvPr>
          <p:cNvSpPr txBox="1"/>
          <p:nvPr/>
        </p:nvSpPr>
        <p:spPr>
          <a:xfrm>
            <a:off x="11481472" y="4002512"/>
            <a:ext cx="46375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7030A0"/>
                </a:solidFill>
              </a:rPr>
              <a:t>16</a:t>
            </a:r>
          </a:p>
        </p:txBody>
      </p:sp>
      <p:cxnSp>
        <p:nvCxnSpPr>
          <p:cNvPr id="199" name="Straight Connector 198">
            <a:extLst>
              <a:ext uri="{FF2B5EF4-FFF2-40B4-BE49-F238E27FC236}">
                <a16:creationId xmlns:a16="http://schemas.microsoft.com/office/drawing/2014/main" id="{90168671-29AA-41E4-B5B7-BCA59EA3D763}"/>
              </a:ext>
            </a:extLst>
          </p:cNvPr>
          <p:cNvCxnSpPr>
            <a:cxnSpLocks/>
            <a:stCxn id="176" idx="4"/>
            <a:endCxn id="194" idx="0"/>
          </p:cNvCxnSpPr>
          <p:nvPr/>
        </p:nvCxnSpPr>
        <p:spPr>
          <a:xfrm flipH="1">
            <a:off x="9832528" y="3657360"/>
            <a:ext cx="585202" cy="47007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2" name="TextBox 201">
            <a:extLst>
              <a:ext uri="{FF2B5EF4-FFF2-40B4-BE49-F238E27FC236}">
                <a16:creationId xmlns:a16="http://schemas.microsoft.com/office/drawing/2014/main" id="{0704D1FB-9922-49DA-8D9F-A289D9B8832B}"/>
              </a:ext>
            </a:extLst>
          </p:cNvPr>
          <p:cNvSpPr txBox="1"/>
          <p:nvPr/>
        </p:nvSpPr>
        <p:spPr>
          <a:xfrm>
            <a:off x="9661761" y="3691078"/>
            <a:ext cx="6559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 x</a:t>
            </a:r>
            <a:r>
              <a:rPr lang="en-US" sz="1400" dirty="0">
                <a:solidFill>
                  <a:srgbClr val="002060"/>
                </a:solidFill>
              </a:rPr>
              <a:t>3 = 1</a:t>
            </a: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141A8898-2E02-48EF-8E28-02C666448F6C}"/>
              </a:ext>
            </a:extLst>
          </p:cNvPr>
          <p:cNvSpPr txBox="1"/>
          <p:nvPr/>
        </p:nvSpPr>
        <p:spPr>
          <a:xfrm>
            <a:off x="9036286" y="4536224"/>
            <a:ext cx="57775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FF0000"/>
                </a:solidFill>
              </a:rPr>
              <a:t>55</a:t>
            </a:r>
          </a:p>
        </p:txBody>
      </p:sp>
      <p:cxnSp>
        <p:nvCxnSpPr>
          <p:cNvPr id="204" name="Straight Connector 203">
            <a:extLst>
              <a:ext uri="{FF2B5EF4-FFF2-40B4-BE49-F238E27FC236}">
                <a16:creationId xmlns:a16="http://schemas.microsoft.com/office/drawing/2014/main" id="{A67DF030-9154-4805-8AF2-21160E3C370F}"/>
              </a:ext>
            </a:extLst>
          </p:cNvPr>
          <p:cNvCxnSpPr>
            <a:cxnSpLocks/>
            <a:stCxn id="176" idx="4"/>
            <a:endCxn id="195" idx="0"/>
          </p:cNvCxnSpPr>
          <p:nvPr/>
        </p:nvCxnSpPr>
        <p:spPr>
          <a:xfrm>
            <a:off x="10417730" y="3657360"/>
            <a:ext cx="824138" cy="48880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7" name="TextBox 206">
            <a:extLst>
              <a:ext uri="{FF2B5EF4-FFF2-40B4-BE49-F238E27FC236}">
                <a16:creationId xmlns:a16="http://schemas.microsoft.com/office/drawing/2014/main" id="{0C27D36A-6BCC-4C32-99A1-DB724B361F82}"/>
              </a:ext>
            </a:extLst>
          </p:cNvPr>
          <p:cNvSpPr txBox="1"/>
          <p:nvPr/>
        </p:nvSpPr>
        <p:spPr>
          <a:xfrm>
            <a:off x="10591053" y="3705483"/>
            <a:ext cx="6559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 x</a:t>
            </a:r>
            <a:r>
              <a:rPr lang="en-US" sz="1400" dirty="0">
                <a:solidFill>
                  <a:srgbClr val="002060"/>
                </a:solidFill>
              </a:rPr>
              <a:t>3 = 0</a:t>
            </a:r>
          </a:p>
        </p:txBody>
      </p:sp>
      <p:sp>
        <p:nvSpPr>
          <p:cNvPr id="212" name="Oval 211">
            <a:extLst>
              <a:ext uri="{FF2B5EF4-FFF2-40B4-BE49-F238E27FC236}">
                <a16:creationId xmlns:a16="http://schemas.microsoft.com/office/drawing/2014/main" id="{0DED1218-5C15-432D-8AAC-695FDDA538C5}"/>
              </a:ext>
            </a:extLst>
          </p:cNvPr>
          <p:cNvSpPr/>
          <p:nvPr/>
        </p:nvSpPr>
        <p:spPr>
          <a:xfrm>
            <a:off x="9005681" y="5183433"/>
            <a:ext cx="1286986" cy="655427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W=100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F=55</a:t>
            </a:r>
          </a:p>
        </p:txBody>
      </p:sp>
      <p:sp>
        <p:nvSpPr>
          <p:cNvPr id="213" name="Oval 212">
            <a:extLst>
              <a:ext uri="{FF2B5EF4-FFF2-40B4-BE49-F238E27FC236}">
                <a16:creationId xmlns:a16="http://schemas.microsoft.com/office/drawing/2014/main" id="{6BF7ED96-734B-4F89-A5B9-E0671E187ACE}"/>
              </a:ext>
            </a:extLst>
          </p:cNvPr>
          <p:cNvSpPr/>
          <p:nvPr/>
        </p:nvSpPr>
        <p:spPr>
          <a:xfrm>
            <a:off x="10468447" y="5202166"/>
            <a:ext cx="1180134" cy="601010"/>
          </a:xfrm>
          <a:prstGeom prst="ellipse">
            <a:avLst/>
          </a:prstGeom>
          <a:noFill/>
          <a:ln w="158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W=95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</a:rPr>
              <a:t>F = 53</a:t>
            </a:r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258BBA3B-C28E-4318-AF98-F0FAEC14C728}"/>
              </a:ext>
            </a:extLst>
          </p:cNvPr>
          <p:cNvSpPr txBox="1"/>
          <p:nvPr/>
        </p:nvSpPr>
        <p:spPr>
          <a:xfrm>
            <a:off x="11354372" y="5631017"/>
            <a:ext cx="57775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FF0000"/>
                </a:solidFill>
              </a:rPr>
              <a:t>54</a:t>
            </a:r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9B4CEFFF-1876-4D03-8D9C-F5FEE9A28880}"/>
              </a:ext>
            </a:extLst>
          </p:cNvPr>
          <p:cNvSpPr txBox="1"/>
          <p:nvPr/>
        </p:nvSpPr>
        <p:spPr>
          <a:xfrm>
            <a:off x="8813324" y="5128965"/>
            <a:ext cx="44638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7030A0"/>
                </a:solidFill>
              </a:rPr>
              <a:t>17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9809D2BB-62B8-4F4E-AAE8-29254F481984}"/>
              </a:ext>
            </a:extLst>
          </p:cNvPr>
          <p:cNvSpPr txBox="1"/>
          <p:nvPr/>
        </p:nvSpPr>
        <p:spPr>
          <a:xfrm>
            <a:off x="8789969" y="5583735"/>
            <a:ext cx="57775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rgbClr val="FF0000"/>
                </a:solidFill>
              </a:rPr>
              <a:t>55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676F8B77-EA12-4599-9397-9B04FCA52E16}"/>
              </a:ext>
            </a:extLst>
          </p:cNvPr>
          <p:cNvSpPr txBox="1"/>
          <p:nvPr/>
        </p:nvSpPr>
        <p:spPr>
          <a:xfrm>
            <a:off x="11592484" y="5240092"/>
            <a:ext cx="46375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400" dirty="0">
                <a:solidFill>
                  <a:srgbClr val="7030A0"/>
                </a:solidFill>
              </a:rPr>
              <a:t>18</a:t>
            </a:r>
          </a:p>
        </p:txBody>
      </p:sp>
      <p:cxnSp>
        <p:nvCxnSpPr>
          <p:cNvPr id="218" name="Straight Connector 217">
            <a:extLst>
              <a:ext uri="{FF2B5EF4-FFF2-40B4-BE49-F238E27FC236}">
                <a16:creationId xmlns:a16="http://schemas.microsoft.com/office/drawing/2014/main" id="{E1E1C4E6-A410-42D3-A648-2CDCEB30BA0D}"/>
              </a:ext>
            </a:extLst>
          </p:cNvPr>
          <p:cNvCxnSpPr>
            <a:cxnSpLocks/>
            <a:stCxn id="194" idx="4"/>
            <a:endCxn id="212" idx="0"/>
          </p:cNvCxnSpPr>
          <p:nvPr/>
        </p:nvCxnSpPr>
        <p:spPr>
          <a:xfrm flipH="1">
            <a:off x="9649174" y="4782857"/>
            <a:ext cx="183354" cy="400576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Connector 220">
            <a:extLst>
              <a:ext uri="{FF2B5EF4-FFF2-40B4-BE49-F238E27FC236}">
                <a16:creationId xmlns:a16="http://schemas.microsoft.com/office/drawing/2014/main" id="{25241981-C8FA-4363-8C8C-AD4BFDCB99D5}"/>
              </a:ext>
            </a:extLst>
          </p:cNvPr>
          <p:cNvCxnSpPr>
            <a:cxnSpLocks/>
            <a:stCxn id="194" idx="4"/>
            <a:endCxn id="213" idx="0"/>
          </p:cNvCxnSpPr>
          <p:nvPr/>
        </p:nvCxnSpPr>
        <p:spPr>
          <a:xfrm>
            <a:off x="9832528" y="4782857"/>
            <a:ext cx="1225986" cy="419309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TextBox 223">
            <a:extLst>
              <a:ext uri="{FF2B5EF4-FFF2-40B4-BE49-F238E27FC236}">
                <a16:creationId xmlns:a16="http://schemas.microsoft.com/office/drawing/2014/main" id="{FCF9B185-D56E-4C45-BDC3-BC0C8B463D2A}"/>
              </a:ext>
            </a:extLst>
          </p:cNvPr>
          <p:cNvSpPr txBox="1"/>
          <p:nvPr/>
        </p:nvSpPr>
        <p:spPr>
          <a:xfrm>
            <a:off x="9687288" y="4875570"/>
            <a:ext cx="6559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 x</a:t>
            </a:r>
            <a:r>
              <a:rPr lang="en-US" sz="1400" dirty="0">
                <a:solidFill>
                  <a:srgbClr val="002060"/>
                </a:solidFill>
              </a:rPr>
              <a:t>6 = 1</a:t>
            </a:r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2C7B9801-CEC9-42D7-87B0-6D6B700C9729}"/>
              </a:ext>
            </a:extLst>
          </p:cNvPr>
          <p:cNvSpPr txBox="1"/>
          <p:nvPr/>
        </p:nvSpPr>
        <p:spPr>
          <a:xfrm>
            <a:off x="9577002" y="5794542"/>
            <a:ext cx="6559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 x</a:t>
            </a:r>
            <a:r>
              <a:rPr lang="en-US" sz="1400" dirty="0">
                <a:solidFill>
                  <a:srgbClr val="002060"/>
                </a:solidFill>
              </a:rPr>
              <a:t>4 = 0</a:t>
            </a:r>
          </a:p>
        </p:txBody>
      </p:sp>
      <p:sp>
        <p:nvSpPr>
          <p:cNvPr id="228" name="TextBox 227">
            <a:extLst>
              <a:ext uri="{FF2B5EF4-FFF2-40B4-BE49-F238E27FC236}">
                <a16:creationId xmlns:a16="http://schemas.microsoft.com/office/drawing/2014/main" id="{CFDD3E76-3896-45B8-969E-6387E4028A7D}"/>
              </a:ext>
            </a:extLst>
          </p:cNvPr>
          <p:cNvSpPr txBox="1"/>
          <p:nvPr/>
        </p:nvSpPr>
        <p:spPr>
          <a:xfrm>
            <a:off x="5846967" y="5684971"/>
            <a:ext cx="57775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chemeClr val="accent1"/>
                </a:solidFill>
              </a:rPr>
              <a:t>B</a:t>
            </a:r>
          </a:p>
        </p:txBody>
      </p:sp>
      <p:sp>
        <p:nvSpPr>
          <p:cNvPr id="229" name="TextBox 228">
            <a:extLst>
              <a:ext uri="{FF2B5EF4-FFF2-40B4-BE49-F238E27FC236}">
                <a16:creationId xmlns:a16="http://schemas.microsoft.com/office/drawing/2014/main" id="{5955B69B-63D4-4E56-A35B-D042B665E7D7}"/>
              </a:ext>
            </a:extLst>
          </p:cNvPr>
          <p:cNvSpPr txBox="1"/>
          <p:nvPr/>
        </p:nvSpPr>
        <p:spPr>
          <a:xfrm>
            <a:off x="7149154" y="5698212"/>
            <a:ext cx="57775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chemeClr val="accent1"/>
                </a:solidFill>
              </a:rPr>
              <a:t>B</a:t>
            </a:r>
          </a:p>
        </p:txBody>
      </p:sp>
      <p:sp>
        <p:nvSpPr>
          <p:cNvPr id="230" name="TextBox 229">
            <a:extLst>
              <a:ext uri="{FF2B5EF4-FFF2-40B4-BE49-F238E27FC236}">
                <a16:creationId xmlns:a16="http://schemas.microsoft.com/office/drawing/2014/main" id="{4856BB74-F28D-4808-9126-A3D612B0D19E}"/>
              </a:ext>
            </a:extLst>
          </p:cNvPr>
          <p:cNvSpPr txBox="1"/>
          <p:nvPr/>
        </p:nvSpPr>
        <p:spPr>
          <a:xfrm>
            <a:off x="10820459" y="5780305"/>
            <a:ext cx="57775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400" b="1" dirty="0">
                <a:solidFill>
                  <a:schemeClr val="accent1"/>
                </a:solidFill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2668084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 animBg="1"/>
      <p:bldP spid="79" grpId="0"/>
      <p:bldP spid="80" grpId="0"/>
      <p:bldP spid="81" grpId="0"/>
      <p:bldP spid="86" grpId="0" animBg="1"/>
      <p:bldP spid="87" grpId="0"/>
      <p:bldP spid="88" grpId="0"/>
      <p:bldP spid="89" grpId="0"/>
      <p:bldP spid="103" grpId="0" animBg="1"/>
      <p:bldP spid="104" grpId="0" animBg="1"/>
      <p:bldP spid="105" grpId="0"/>
      <p:bldP spid="106" grpId="0"/>
      <p:bldP spid="107" grpId="0"/>
      <p:bldP spid="108" grpId="0"/>
      <p:bldP spid="109" grpId="0"/>
      <p:bldP spid="121" grpId="0" animBg="1"/>
      <p:bldP spid="122" grpId="0" animBg="1"/>
      <p:bldP spid="123" grpId="0"/>
      <p:bldP spid="124" grpId="0"/>
      <p:bldP spid="125" grpId="0"/>
      <p:bldP spid="126" grpId="0"/>
      <p:bldP spid="133" grpId="0"/>
      <p:bldP spid="135" grpId="0"/>
      <p:bldP spid="138" grpId="0" animBg="1"/>
      <p:bldP spid="139" grpId="0" animBg="1"/>
      <p:bldP spid="140" grpId="0"/>
      <p:bldP spid="141" grpId="0"/>
      <p:bldP spid="142" grpId="0"/>
      <p:bldP spid="143" grpId="0"/>
      <p:bldP spid="150" grpId="0"/>
      <p:bldP spid="151" grpId="0"/>
      <p:bldP spid="153" grpId="0" animBg="1"/>
      <p:bldP spid="154" grpId="0" animBg="1"/>
      <p:bldP spid="155" grpId="0"/>
      <p:bldP spid="157" grpId="0"/>
      <p:bldP spid="158" grpId="0"/>
      <p:bldP spid="161" grpId="0"/>
      <p:bldP spid="166" grpId="0"/>
      <p:bldP spid="167" grpId="0"/>
      <p:bldP spid="168" grpId="0"/>
      <p:bldP spid="173" grpId="0" animBg="1"/>
      <p:bldP spid="174" grpId="0"/>
      <p:bldP spid="175" grpId="0"/>
      <p:bldP spid="176" grpId="0" animBg="1"/>
      <p:bldP spid="177" grpId="0"/>
      <p:bldP spid="178" grpId="0"/>
      <p:bldP spid="180" grpId="0"/>
      <p:bldP spid="188" grpId="0"/>
      <p:bldP spid="189" grpId="0"/>
      <p:bldP spid="194" grpId="0" animBg="1"/>
      <p:bldP spid="195" grpId="0" animBg="1"/>
      <p:bldP spid="196" grpId="0"/>
      <p:bldP spid="197" grpId="0"/>
      <p:bldP spid="198" grpId="0"/>
      <p:bldP spid="202" grpId="0"/>
      <p:bldP spid="203" grpId="0"/>
      <p:bldP spid="207" grpId="0"/>
      <p:bldP spid="212" grpId="0" animBg="1"/>
      <p:bldP spid="213" grpId="0" animBg="1"/>
      <p:bldP spid="214" grpId="0"/>
      <p:bldP spid="215" grpId="0"/>
      <p:bldP spid="216" grpId="0"/>
      <p:bldP spid="217" grpId="0"/>
      <p:bldP spid="224" grpId="0"/>
      <p:bldP spid="227" grpId="0"/>
      <p:bldP spid="228" grpId="0"/>
      <p:bldP spid="229" grpId="0"/>
      <p:bldP spid="23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TAMAT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2DC6D6-D65B-422B-84A9-24A65F0E1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DBF9-1F95-4932-BC9D-ACC63E61206D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836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itle 1">
            <a:extLst>
              <a:ext uri="{FF2B5EF4-FFF2-40B4-BE49-F238E27FC236}">
                <a16:creationId xmlns:a16="http://schemas.microsoft.com/office/drawing/2014/main" id="{BA698221-A9EF-4379-B325-B3D25E558E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1029376" cy="1325563"/>
          </a:xfrm>
        </p:spPr>
        <p:txBody>
          <a:bodyPr/>
          <a:lstStyle/>
          <a:p>
            <a:r>
              <a:rPr lang="en-US" altLang="en-US" dirty="0"/>
              <a:t>Assignment Problem: Exhaustive Search</a:t>
            </a:r>
          </a:p>
        </p:txBody>
      </p:sp>
      <p:sp>
        <p:nvSpPr>
          <p:cNvPr id="86020" name="Slide Number Placeholder 3">
            <a:extLst>
              <a:ext uri="{FF2B5EF4-FFF2-40B4-BE49-F238E27FC236}">
                <a16:creationId xmlns:a16="http://schemas.microsoft.com/office/drawing/2014/main" id="{0FA058B9-4084-43DC-965B-C862C5BF1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01C60E9-94F7-470D-B8C4-52ADB428D096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/>
          </a:p>
        </p:txBody>
      </p:sp>
      <p:pic>
        <p:nvPicPr>
          <p:cNvPr id="86019" name="Content Placeholder 4">
            <a:extLst>
              <a:ext uri="{FF2B5EF4-FFF2-40B4-BE49-F238E27FC236}">
                <a16:creationId xmlns:a16="http://schemas.microsoft.com/office/drawing/2014/main" id="{4E6A8E59-355B-47DA-AC92-EE2600093A78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460"/>
          <a:stretch/>
        </p:blipFill>
        <p:spPr>
          <a:xfrm>
            <a:off x="5864771" y="2633715"/>
            <a:ext cx="6327229" cy="2475703"/>
          </a:xfrm>
        </p:spPr>
      </p:pic>
      <p:sp>
        <p:nvSpPr>
          <p:cNvPr id="86021" name="TextBox 5">
            <a:extLst>
              <a:ext uri="{FF2B5EF4-FFF2-40B4-BE49-F238E27FC236}">
                <a16:creationId xmlns:a16="http://schemas.microsoft.com/office/drawing/2014/main" id="{1227E2E4-AB51-4D62-9912-2EC057C916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9951" y="1939487"/>
            <a:ext cx="246697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dirty="0"/>
              <a:t>1. </a:t>
            </a:r>
            <a:r>
              <a:rPr lang="en-US" altLang="en-US" sz="2800" dirty="0" err="1"/>
              <a:t>Enumerasi</a:t>
            </a:r>
            <a:r>
              <a:rPr lang="en-US" altLang="en-US" sz="2800" dirty="0"/>
              <a:t> n!</a:t>
            </a:r>
          </a:p>
        </p:txBody>
      </p:sp>
      <p:sp>
        <p:nvSpPr>
          <p:cNvPr id="86022" name="TextBox 6">
            <a:extLst>
              <a:ext uri="{FF2B5EF4-FFF2-40B4-BE49-F238E27FC236}">
                <a16:creationId xmlns:a16="http://schemas.microsoft.com/office/drawing/2014/main" id="{F1F8526F-7B37-4D66-89FD-E02DED63FF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9688" y="1941076"/>
            <a:ext cx="424656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/>
              <a:t>2. Evaluasi biaya penugasan</a:t>
            </a:r>
          </a:p>
        </p:txBody>
      </p:sp>
      <p:sp>
        <p:nvSpPr>
          <p:cNvPr id="86023" name="TextBox 7">
            <a:extLst>
              <a:ext uri="{FF2B5EF4-FFF2-40B4-BE49-F238E27FC236}">
                <a16:creationId xmlns:a16="http://schemas.microsoft.com/office/drawing/2014/main" id="{75676439-CA76-4107-AEED-D4DE487208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8873" y="5867674"/>
            <a:ext cx="5803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dirty="0"/>
              <a:t>3. </a:t>
            </a:r>
            <a:r>
              <a:rPr lang="en-US" altLang="en-US" sz="2800" dirty="0" err="1"/>
              <a:t>Pilih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penugasan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dgn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biaya</a:t>
            </a:r>
            <a:r>
              <a:rPr lang="en-US" altLang="en-US" sz="2800" dirty="0"/>
              <a:t> minimum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96B68D6-4F63-45E4-940C-D2B3D6676C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2766526"/>
            <a:ext cx="4574409" cy="202531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39E33F5-4B05-4EDB-B2F9-99DF4F2A22B9}"/>
              </a:ext>
            </a:extLst>
          </p:cNvPr>
          <p:cNvSpPr txBox="1"/>
          <p:nvPr/>
        </p:nvSpPr>
        <p:spPr>
          <a:xfrm>
            <a:off x="945362" y="5036782"/>
            <a:ext cx="1115018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0" i="0" dirty="0">
                <a:solidFill>
                  <a:srgbClr val="000000"/>
                </a:solidFill>
                <a:effectLst/>
                <a:latin typeface="TimesTen-Roman"/>
              </a:rPr>
              <a:t>solutions to the assignment problem as </a:t>
            </a:r>
            <a:r>
              <a:rPr lang="en-US" sz="1800" b="0" i="1" dirty="0">
                <a:solidFill>
                  <a:srgbClr val="000000"/>
                </a:solidFill>
                <a:effectLst/>
                <a:latin typeface="MTMI"/>
              </a:rPr>
              <a:t>n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TimesTen-Roman"/>
              </a:rPr>
              <a:t>-tuples </a:t>
            </a:r>
            <a:r>
              <a:rPr lang="en-US" sz="1800" b="0" i="1" dirty="0">
                <a:solidFill>
                  <a:srgbClr val="000000"/>
                </a:solidFill>
                <a:effectLst/>
                <a:latin typeface="MTMI"/>
              </a:rPr>
              <a:t>j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TimesTen-Roman"/>
              </a:rPr>
              <a:t>1</a:t>
            </a:r>
            <a:r>
              <a:rPr lang="en-US" sz="1800" b="0" i="1" dirty="0">
                <a:solidFill>
                  <a:srgbClr val="000000"/>
                </a:solidFill>
                <a:effectLst/>
                <a:latin typeface="MTMI"/>
              </a:rPr>
              <a:t>, . . . , </a:t>
            </a:r>
            <a:r>
              <a:rPr lang="en-US" sz="1800" b="0" i="1" dirty="0" err="1">
                <a:solidFill>
                  <a:srgbClr val="000000"/>
                </a:solidFill>
                <a:effectLst/>
                <a:latin typeface="MTMI"/>
              </a:rPr>
              <a:t>j</a:t>
            </a:r>
            <a:r>
              <a:rPr lang="en-US" sz="1400" b="0" i="1" dirty="0" err="1">
                <a:solidFill>
                  <a:srgbClr val="000000"/>
                </a:solidFill>
                <a:effectLst/>
                <a:latin typeface="MTMI"/>
              </a:rPr>
              <a:t>n</a:t>
            </a:r>
            <a:r>
              <a:rPr lang="en-US" sz="1400" b="0" i="1" dirty="0">
                <a:solidFill>
                  <a:srgbClr val="000000"/>
                </a:solidFill>
                <a:effectLst/>
                <a:latin typeface="MTMI"/>
              </a:rPr>
              <a:t> 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TimesTen-Roman"/>
              </a:rPr>
              <a:t>in which the </a:t>
            </a:r>
            <a:r>
              <a:rPr lang="en-US" sz="1800" b="0" i="1" dirty="0" err="1">
                <a:solidFill>
                  <a:srgbClr val="000000"/>
                </a:solidFill>
                <a:effectLst/>
                <a:latin typeface="MTMI"/>
              </a:rPr>
              <a:t>i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TimesTen-Roman"/>
              </a:rPr>
              <a:t>th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TimesTen-Roman"/>
              </a:rPr>
              <a:t> component, </a:t>
            </a:r>
            <a:r>
              <a:rPr lang="en-US" sz="1800" b="0" i="1" dirty="0" err="1">
                <a:solidFill>
                  <a:srgbClr val="000000"/>
                </a:solidFill>
                <a:effectLst/>
                <a:latin typeface="MTMI"/>
              </a:rPr>
              <a:t>i</a:t>
            </a:r>
            <a:r>
              <a:rPr lang="en-US" sz="1800" b="0" i="1" dirty="0">
                <a:solidFill>
                  <a:srgbClr val="000000"/>
                </a:solidFill>
                <a:effectLst/>
                <a:latin typeface="MTMI"/>
              </a:rPr>
              <a:t> 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MTSYN"/>
              </a:rPr>
              <a:t>= 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TimesTen-Roman"/>
              </a:rPr>
              <a:t>1</a:t>
            </a:r>
            <a:r>
              <a:rPr lang="en-US" sz="1800" b="0" i="1" dirty="0">
                <a:solidFill>
                  <a:srgbClr val="000000"/>
                </a:solidFill>
                <a:effectLst/>
                <a:latin typeface="MTMI"/>
              </a:rPr>
              <a:t>, . . . , n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TimesTen-Roman"/>
              </a:rPr>
              <a:t>, indicates the column of the element selected in the </a:t>
            </a:r>
            <a:r>
              <a:rPr lang="en-US" sz="1800" b="0" i="1" dirty="0" err="1">
                <a:solidFill>
                  <a:srgbClr val="000000"/>
                </a:solidFill>
                <a:effectLst/>
                <a:latin typeface="MTMI"/>
              </a:rPr>
              <a:t>i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TimesTen-Roman"/>
              </a:rPr>
              <a:t>th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TimesTen-Roman"/>
              </a:rPr>
              <a:t> row (i.e., the job number assigned to the </a:t>
            </a:r>
            <a:r>
              <a:rPr lang="en-US" sz="1800" b="0" i="1" dirty="0" err="1">
                <a:solidFill>
                  <a:srgbClr val="000000"/>
                </a:solidFill>
                <a:effectLst/>
                <a:latin typeface="MTMI"/>
              </a:rPr>
              <a:t>i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TimesTen-Roman"/>
              </a:rPr>
              <a:t>th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TimesTen-Roman"/>
              </a:rPr>
              <a:t> person).</a:t>
            </a:r>
            <a:r>
              <a:rPr lang="en-US" dirty="0"/>
              <a:t> 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itle 1">
            <a:extLst>
              <a:ext uri="{FF2B5EF4-FFF2-40B4-BE49-F238E27FC236}">
                <a16:creationId xmlns:a16="http://schemas.microsoft.com/office/drawing/2014/main" id="{BA698221-A9EF-4379-B325-B3D25E558E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365125"/>
            <a:ext cx="11029376" cy="1325563"/>
          </a:xfrm>
        </p:spPr>
        <p:txBody>
          <a:bodyPr/>
          <a:lstStyle/>
          <a:p>
            <a:r>
              <a:rPr lang="en-US" altLang="en-US" dirty="0"/>
              <a:t>Assignment Problem: Greedy</a:t>
            </a:r>
          </a:p>
        </p:txBody>
      </p:sp>
      <p:sp>
        <p:nvSpPr>
          <p:cNvPr id="86020" name="Slide Number Placeholder 3">
            <a:extLst>
              <a:ext uri="{FF2B5EF4-FFF2-40B4-BE49-F238E27FC236}">
                <a16:creationId xmlns:a16="http://schemas.microsoft.com/office/drawing/2014/main" id="{0FA058B9-4084-43DC-965B-C862C5BF1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01C60E9-94F7-470D-B8C4-52ADB428D096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/>
          </a:p>
        </p:txBody>
      </p:sp>
      <p:sp>
        <p:nvSpPr>
          <p:cNvPr id="86021" name="TextBox 5">
            <a:extLst>
              <a:ext uri="{FF2B5EF4-FFF2-40B4-BE49-F238E27FC236}">
                <a16:creationId xmlns:a16="http://schemas.microsoft.com/office/drawing/2014/main" id="{1227E2E4-AB51-4D62-9912-2EC057C916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629" y="1443777"/>
            <a:ext cx="10352514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dirty="0"/>
              <a:t>Strategi Greedy: assign cost </a:t>
            </a:r>
            <a:r>
              <a:rPr lang="en-US" altLang="en-US" sz="2800" dirty="0" err="1"/>
              <a:t>terkecil</a:t>
            </a:r>
            <a:r>
              <a:rPr lang="en-US" altLang="en-US" sz="2800" dirty="0"/>
              <a:t> </a:t>
            </a:r>
            <a:r>
              <a:rPr lang="en-US" altLang="en-US" sz="2800" dirty="0" err="1"/>
              <a:t>terlebih</a:t>
            </a:r>
            <a:r>
              <a:rPr lang="en-US" altLang="en-US" sz="2800" dirty="0"/>
              <a:t> </a:t>
            </a:r>
            <a:r>
              <a:rPr lang="en-US" altLang="en-US" sz="2800" dirty="0" err="1"/>
              <a:t>dahulu</a:t>
            </a:r>
            <a:r>
              <a:rPr lang="en-US" altLang="en-US" sz="2800" dirty="0"/>
              <a:t> </a:t>
            </a:r>
            <a:r>
              <a:rPr lang="en-US" altLang="en-US" sz="2800" dirty="0" err="1"/>
              <a:t>untuk</a:t>
            </a:r>
            <a:r>
              <a:rPr lang="en-US" altLang="en-US" sz="2800" dirty="0"/>
              <a:t>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800" dirty="0"/>
              <a:t>orang </a:t>
            </a:r>
            <a:r>
              <a:rPr lang="en-US" altLang="en-US" sz="2800" dirty="0" err="1"/>
              <a:t>yg</a:t>
            </a:r>
            <a:r>
              <a:rPr lang="en-US" altLang="en-US" sz="2800" dirty="0"/>
              <a:t> </a:t>
            </a:r>
            <a:r>
              <a:rPr lang="en-US" altLang="en-US" sz="2800" dirty="0" err="1"/>
              <a:t>belum</a:t>
            </a:r>
            <a:r>
              <a:rPr lang="en-US" altLang="en-US" sz="2800" dirty="0"/>
              <a:t> </a:t>
            </a:r>
            <a:r>
              <a:rPr lang="en-US" altLang="en-US" sz="2800" dirty="0" err="1"/>
              <a:t>mendapat</a:t>
            </a:r>
            <a:r>
              <a:rPr lang="en-US" altLang="en-US" sz="2800" dirty="0"/>
              <a:t> job. </a:t>
            </a:r>
            <a:r>
              <a:rPr lang="en-US" sz="2800" dirty="0" err="1"/>
              <a:t>Setiap</a:t>
            </a:r>
            <a:r>
              <a:rPr lang="en-US" sz="2800" dirty="0"/>
              <a:t> orang </a:t>
            </a:r>
            <a:r>
              <a:rPr lang="en-US" sz="2800" dirty="0" err="1"/>
              <a:t>mendapat</a:t>
            </a:r>
            <a:r>
              <a:rPr lang="en-US" sz="2800" dirty="0"/>
              <a:t> </a:t>
            </a:r>
            <a:r>
              <a:rPr lang="en-US" sz="2800" dirty="0" err="1"/>
              <a:t>tepat</a:t>
            </a:r>
            <a:r>
              <a:rPr lang="en-US" sz="2800" dirty="0"/>
              <a:t> </a:t>
            </a:r>
            <a:r>
              <a:rPr lang="en-US" sz="2800" dirty="0" err="1"/>
              <a:t>sebuah</a:t>
            </a:r>
            <a:r>
              <a:rPr lang="en-US" sz="2800" dirty="0"/>
              <a:t> </a:t>
            </a:r>
            <a:r>
              <a:rPr lang="en-US" sz="2800" i="1" dirty="0"/>
              <a:t>job.</a:t>
            </a:r>
            <a:endParaRPr lang="en-US" altLang="en-US" sz="2800" dirty="0"/>
          </a:p>
        </p:txBody>
      </p:sp>
      <p:sp>
        <p:nvSpPr>
          <p:cNvPr id="86023" name="TextBox 7">
            <a:extLst>
              <a:ext uri="{FF2B5EF4-FFF2-40B4-BE49-F238E27FC236}">
                <a16:creationId xmlns:a16="http://schemas.microsoft.com/office/drawing/2014/main" id="{75676439-CA76-4107-AEED-D4DE487208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0987" y="3797308"/>
            <a:ext cx="4479111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/>
              <a:t>Langkah 1: &lt;0,0,3,0&gt;, total cost=1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sz="1800" dirty="0"/>
              <a:t>Langkah 2: &lt;2,0,3,0&gt;, total cost=2+1=3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sz="1800" dirty="0"/>
              <a:t>Langkah 3: &lt;2,0,3,4&gt;, total cost=2+1+4=7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sz="1800" dirty="0"/>
              <a:t>Langkah 4: &lt;2,1,3,4&gt;, total cost=2+6+1+4=13</a:t>
            </a:r>
          </a:p>
          <a:p>
            <a:pPr>
              <a:spcBef>
                <a:spcPct val="0"/>
              </a:spcBef>
              <a:buNone/>
            </a:pPr>
            <a:endParaRPr lang="en-US" altLang="en-US" sz="1800" dirty="0"/>
          </a:p>
          <a:p>
            <a:pPr>
              <a:spcBef>
                <a:spcPct val="0"/>
              </a:spcBef>
              <a:buNone/>
            </a:pPr>
            <a:r>
              <a:rPr lang="en-US" altLang="en-US" sz="1800" dirty="0"/>
              <a:t>Solusi: &lt;2,1,3,4&gt; </a:t>
            </a:r>
            <a:r>
              <a:rPr lang="en-US" altLang="en-US" sz="1800" dirty="0" err="1"/>
              <a:t>dengan</a:t>
            </a:r>
            <a:r>
              <a:rPr lang="en-US" altLang="en-US" sz="1800" dirty="0"/>
              <a:t> total cost 13.</a:t>
            </a:r>
          </a:p>
          <a:p>
            <a:pPr>
              <a:spcBef>
                <a:spcPct val="0"/>
              </a:spcBef>
              <a:buNone/>
            </a:pPr>
            <a:endParaRPr lang="en-US" altLang="en-US" sz="1800" dirty="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/>
              <a:t>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96B68D6-4F63-45E4-940C-D2B3D6676C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766526"/>
            <a:ext cx="4574409" cy="202531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628E9812-09C0-4DBD-95F2-9E218EBD0F64}"/>
              </a:ext>
            </a:extLst>
          </p:cNvPr>
          <p:cNvSpPr/>
          <p:nvPr/>
        </p:nvSpPr>
        <p:spPr>
          <a:xfrm>
            <a:off x="3044142" y="3981691"/>
            <a:ext cx="370390" cy="38196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FBC93AB-32B3-4450-8F01-71FF7BB3BADB}"/>
              </a:ext>
            </a:extLst>
          </p:cNvPr>
          <p:cNvSpPr/>
          <p:nvPr/>
        </p:nvSpPr>
        <p:spPr>
          <a:xfrm>
            <a:off x="2245488" y="3238017"/>
            <a:ext cx="370390" cy="38196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F914C16-3CA7-4686-94E6-7C8ADB8EDD51}"/>
              </a:ext>
            </a:extLst>
          </p:cNvPr>
          <p:cNvSpPr/>
          <p:nvPr/>
        </p:nvSpPr>
        <p:spPr>
          <a:xfrm>
            <a:off x="3857985" y="4363656"/>
            <a:ext cx="370390" cy="38196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3FA323E-4846-45BC-888C-D54E148527C2}"/>
              </a:ext>
            </a:extLst>
          </p:cNvPr>
          <p:cNvSpPr/>
          <p:nvPr/>
        </p:nvSpPr>
        <p:spPr>
          <a:xfrm>
            <a:off x="1554623" y="3588198"/>
            <a:ext cx="370390" cy="38196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E987D4D-DD1F-441F-A596-F35AB641C2AF}"/>
              </a:ext>
            </a:extLst>
          </p:cNvPr>
          <p:cNvSpPr txBox="1"/>
          <p:nvPr/>
        </p:nvSpPr>
        <p:spPr>
          <a:xfrm>
            <a:off x="5470150" y="2609888"/>
            <a:ext cx="671380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0" i="0" dirty="0">
                <a:solidFill>
                  <a:srgbClr val="000000"/>
                </a:solidFill>
                <a:effectLst/>
                <a:latin typeface="TimesTen-Roman"/>
              </a:rPr>
              <a:t>solutions to the assignment problem as </a:t>
            </a:r>
            <a:r>
              <a:rPr lang="en-US" sz="1800" b="0" i="1" dirty="0">
                <a:solidFill>
                  <a:srgbClr val="000000"/>
                </a:solidFill>
                <a:effectLst/>
                <a:latin typeface="MTMI"/>
              </a:rPr>
              <a:t>n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TimesTen-Roman"/>
              </a:rPr>
              <a:t>-tuples </a:t>
            </a:r>
            <a:r>
              <a:rPr lang="en-US" sz="1800" b="0" i="1" dirty="0">
                <a:solidFill>
                  <a:srgbClr val="000000"/>
                </a:solidFill>
                <a:effectLst/>
                <a:latin typeface="MTMI"/>
              </a:rPr>
              <a:t>j</a:t>
            </a:r>
            <a:r>
              <a:rPr lang="en-US" sz="1400" b="0" i="0" dirty="0">
                <a:solidFill>
                  <a:srgbClr val="000000"/>
                </a:solidFill>
                <a:effectLst/>
                <a:latin typeface="TimesTen-Roman"/>
              </a:rPr>
              <a:t>1</a:t>
            </a:r>
            <a:r>
              <a:rPr lang="en-US" sz="1800" b="0" i="1" dirty="0">
                <a:solidFill>
                  <a:srgbClr val="000000"/>
                </a:solidFill>
                <a:effectLst/>
                <a:latin typeface="MTMI"/>
              </a:rPr>
              <a:t>, . . . , </a:t>
            </a:r>
            <a:r>
              <a:rPr lang="en-US" sz="1800" b="0" i="1" dirty="0" err="1">
                <a:solidFill>
                  <a:srgbClr val="000000"/>
                </a:solidFill>
                <a:effectLst/>
                <a:latin typeface="MTMI"/>
              </a:rPr>
              <a:t>j</a:t>
            </a:r>
            <a:r>
              <a:rPr lang="en-US" sz="1400" b="0" i="1" dirty="0" err="1">
                <a:solidFill>
                  <a:srgbClr val="000000"/>
                </a:solidFill>
                <a:effectLst/>
                <a:latin typeface="MTMI"/>
              </a:rPr>
              <a:t>n</a:t>
            </a:r>
            <a:r>
              <a:rPr lang="en-US" sz="1400" b="0" i="1" dirty="0">
                <a:solidFill>
                  <a:srgbClr val="000000"/>
                </a:solidFill>
                <a:effectLst/>
                <a:latin typeface="MTMI"/>
              </a:rPr>
              <a:t> 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TimesTen-Roman"/>
              </a:rPr>
              <a:t>in which the </a:t>
            </a:r>
            <a:r>
              <a:rPr lang="en-US" sz="1800" b="0" i="1" dirty="0" err="1">
                <a:solidFill>
                  <a:srgbClr val="000000"/>
                </a:solidFill>
                <a:effectLst/>
                <a:latin typeface="MTMI"/>
              </a:rPr>
              <a:t>i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TimesTen-Roman"/>
              </a:rPr>
              <a:t>th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TimesTen-Roman"/>
              </a:rPr>
              <a:t> component, </a:t>
            </a:r>
            <a:r>
              <a:rPr lang="en-US" sz="1800" b="0" i="1" dirty="0" err="1">
                <a:solidFill>
                  <a:srgbClr val="000000"/>
                </a:solidFill>
                <a:effectLst/>
                <a:latin typeface="MTMI"/>
              </a:rPr>
              <a:t>i</a:t>
            </a:r>
            <a:r>
              <a:rPr lang="en-US" sz="1800" b="0" i="1" dirty="0">
                <a:solidFill>
                  <a:srgbClr val="000000"/>
                </a:solidFill>
                <a:effectLst/>
                <a:latin typeface="MTMI"/>
              </a:rPr>
              <a:t> 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MTSYN"/>
              </a:rPr>
              <a:t>= 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TimesTen-Roman"/>
              </a:rPr>
              <a:t>1</a:t>
            </a:r>
            <a:r>
              <a:rPr lang="en-US" sz="1800" b="0" i="1" dirty="0">
                <a:solidFill>
                  <a:srgbClr val="000000"/>
                </a:solidFill>
                <a:effectLst/>
                <a:latin typeface="MTMI"/>
              </a:rPr>
              <a:t>, . . . , n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TimesTen-Roman"/>
              </a:rPr>
              <a:t>, indicates the column of the element selected in the </a:t>
            </a:r>
            <a:r>
              <a:rPr lang="en-US" sz="1800" b="0" i="1" dirty="0" err="1">
                <a:solidFill>
                  <a:srgbClr val="000000"/>
                </a:solidFill>
                <a:effectLst/>
                <a:latin typeface="MTMI"/>
              </a:rPr>
              <a:t>i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TimesTen-Roman"/>
              </a:rPr>
              <a:t>th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TimesTen-Roman"/>
              </a:rPr>
              <a:t> row (i.e., the job number assigned to the </a:t>
            </a:r>
            <a:r>
              <a:rPr lang="en-US" sz="1800" b="0" i="1" dirty="0" err="1">
                <a:solidFill>
                  <a:srgbClr val="000000"/>
                </a:solidFill>
                <a:effectLst/>
                <a:latin typeface="MTMI"/>
              </a:rPr>
              <a:t>i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TimesTen-Roman"/>
              </a:rPr>
              <a:t>th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TimesTen-Roman"/>
              </a:rPr>
              <a:t> person).</a:t>
            </a:r>
            <a:r>
              <a:rPr lang="en-US" dirty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7724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7ABA63-E9DF-4FE5-800A-A629DC7FE0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3031" y="700672"/>
            <a:ext cx="10750770" cy="58017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/>
              <a:t>Penyelesaian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Branch &amp; Bound</a:t>
            </a:r>
            <a:r>
              <a:rPr lang="en-US" dirty="0"/>
              <a:t>: </a:t>
            </a:r>
          </a:p>
          <a:p>
            <a:r>
              <a:rPr lang="en-US" sz="2400" i="1" dirty="0"/>
              <a:t>Cost</a:t>
            </a:r>
            <a:r>
              <a:rPr lang="en-US" sz="2400" dirty="0"/>
              <a:t> (</a:t>
            </a:r>
            <a:r>
              <a:rPr lang="en-US" sz="2400" i="1" dirty="0"/>
              <a:t>lower bound</a:t>
            </a:r>
            <a:r>
              <a:rPr lang="en-US" sz="2400" dirty="0"/>
              <a:t>)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simpul</a:t>
            </a:r>
            <a:r>
              <a:rPr lang="en-US" sz="2400" dirty="0"/>
              <a:t> </a:t>
            </a:r>
            <a:r>
              <a:rPr lang="en-US" sz="2400" dirty="0" err="1"/>
              <a:t>hidup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pohon</a:t>
            </a:r>
            <a:r>
              <a:rPr lang="en-US" sz="2400" dirty="0"/>
              <a:t> </a:t>
            </a:r>
            <a:r>
              <a:rPr lang="en-US" sz="2400" dirty="0" err="1"/>
              <a:t>ruang</a:t>
            </a:r>
            <a:r>
              <a:rPr lang="en-US" sz="2400" dirty="0"/>
              <a:t> status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dihitung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en-US" sz="2400" dirty="0" err="1"/>
              <a:t>cara</a:t>
            </a:r>
            <a:r>
              <a:rPr lang="en-US" sz="2400" dirty="0"/>
              <a:t>, </a:t>
            </a:r>
            <a:r>
              <a:rPr lang="en-US" sz="2400" dirty="0" err="1"/>
              <a:t>misalnya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>
                <a:solidFill>
                  <a:schemeClr val="accent1"/>
                </a:solidFill>
              </a:rPr>
              <a:t>matriks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ongkos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tereduksi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/>
              <a:t>Cara lain yang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sederhana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menghitung</a:t>
            </a:r>
            <a:r>
              <a:rPr lang="en-US" sz="2400" dirty="0"/>
              <a:t> </a:t>
            </a:r>
            <a:r>
              <a:rPr lang="en-US" sz="2400" i="1" dirty="0"/>
              <a:t>lower bound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b="1" dirty="0" err="1">
                <a:solidFill>
                  <a:schemeClr val="accent1"/>
                </a:solidFill>
              </a:rPr>
              <a:t>menjumlahkan</a:t>
            </a:r>
            <a:r>
              <a:rPr lang="en-US" sz="2400" b="1" dirty="0">
                <a:solidFill>
                  <a:schemeClr val="accent1"/>
                </a:solidFill>
              </a:rPr>
              <a:t> </a:t>
            </a:r>
            <a:r>
              <a:rPr lang="en-US" sz="2400" b="1" dirty="0" err="1">
                <a:solidFill>
                  <a:schemeClr val="accent1"/>
                </a:solidFill>
              </a:rPr>
              <a:t>nilai</a:t>
            </a:r>
            <a:r>
              <a:rPr lang="en-US" sz="2400" b="1" dirty="0">
                <a:solidFill>
                  <a:schemeClr val="accent1"/>
                </a:solidFill>
              </a:rPr>
              <a:t> minimum pada </a:t>
            </a:r>
            <a:r>
              <a:rPr lang="en-US" sz="2400" b="1" dirty="0" err="1">
                <a:solidFill>
                  <a:schemeClr val="accent1"/>
                </a:solidFill>
              </a:rPr>
              <a:t>setiap</a:t>
            </a:r>
            <a:r>
              <a:rPr lang="en-US" sz="2400" b="1" dirty="0">
                <a:solidFill>
                  <a:schemeClr val="accent1"/>
                </a:solidFill>
              </a:rPr>
              <a:t> baris </a:t>
            </a:r>
            <a:r>
              <a:rPr lang="en-US" sz="2400" b="1" dirty="0" err="1">
                <a:solidFill>
                  <a:schemeClr val="accent1"/>
                </a:solidFill>
              </a:rPr>
              <a:t>matriks</a:t>
            </a:r>
            <a:r>
              <a:rPr lang="en-US" sz="2400" dirty="0"/>
              <a:t>. Dasar </a:t>
            </a:r>
            <a:r>
              <a:rPr lang="en-US" sz="2400" dirty="0" err="1"/>
              <a:t>pemikirannya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sembarang</a:t>
            </a:r>
            <a:r>
              <a:rPr lang="en-US" sz="2400" dirty="0"/>
              <a:t> solusi, </a:t>
            </a:r>
            <a:r>
              <a:rPr lang="en-US" sz="2400" dirty="0" err="1"/>
              <a:t>termasuk</a:t>
            </a:r>
            <a:r>
              <a:rPr lang="en-US" sz="2400" dirty="0"/>
              <a:t> solusi optimal, total </a:t>
            </a:r>
            <a:r>
              <a:rPr lang="en-US" sz="2400" dirty="0" err="1"/>
              <a:t>ongkos</a:t>
            </a:r>
            <a:r>
              <a:rPr lang="en-US" sz="2400" dirty="0"/>
              <a:t> </a:t>
            </a:r>
            <a:r>
              <a:rPr lang="en-US" sz="2400" dirty="0" err="1"/>
              <a:t>penugasannya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kecil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semua</a:t>
            </a:r>
            <a:r>
              <a:rPr lang="en-US" sz="2400" dirty="0"/>
              <a:t> 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terkecil</a:t>
            </a:r>
            <a:r>
              <a:rPr lang="en-US" sz="2400" dirty="0"/>
              <a:t> pada </a:t>
            </a:r>
            <a:r>
              <a:rPr lang="en-US" sz="2400" dirty="0" err="1"/>
              <a:t>setiap</a:t>
            </a:r>
            <a:r>
              <a:rPr lang="en-US" sz="2400" dirty="0"/>
              <a:t> baris.</a:t>
            </a:r>
          </a:p>
          <a:p>
            <a:endParaRPr lang="en-US" sz="2400" dirty="0"/>
          </a:p>
          <a:p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sembarang</a:t>
            </a:r>
            <a:r>
              <a:rPr lang="en-US" sz="2400" dirty="0"/>
              <a:t> solusi yang </a:t>
            </a:r>
            <a:r>
              <a:rPr lang="en-US" sz="2400" i="1" dirty="0"/>
              <a:t>legitimate</a:t>
            </a:r>
            <a:r>
              <a:rPr lang="en-US" sz="2400" dirty="0"/>
              <a:t> (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job yang </a:t>
            </a:r>
            <a:r>
              <a:rPr lang="en-US" sz="2400" dirty="0" err="1"/>
              <a:t>sama</a:t>
            </a:r>
            <a:r>
              <a:rPr lang="en-US" sz="2400" dirty="0"/>
              <a:t> di-</a:t>
            </a:r>
            <a:r>
              <a:rPr lang="en-US" sz="2400" i="1" dirty="0"/>
              <a:t>assign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2 orang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) 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job </a:t>
            </a:r>
            <a:r>
              <a:rPr lang="en-US" sz="2400" i="1" dirty="0"/>
              <a:t>di-assign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orang,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ongkos</a:t>
            </a:r>
            <a:r>
              <a:rPr lang="en-US" sz="2400" dirty="0"/>
              <a:t> </a:t>
            </a:r>
            <a:r>
              <a:rPr lang="en-US" sz="2400" dirty="0" err="1"/>
              <a:t>peng</a:t>
            </a:r>
            <a:r>
              <a:rPr lang="en-US" sz="2400" dirty="0"/>
              <a:t>-</a:t>
            </a:r>
            <a:r>
              <a:rPr lang="en-US" sz="2400" i="1" dirty="0"/>
              <a:t>assign</a:t>
            </a:r>
            <a:r>
              <a:rPr lang="en-US" sz="2400" dirty="0"/>
              <a:t>-an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dihitung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salah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komponen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terkecil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penjumlahan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068236-6FD7-4094-9BDA-6CFE9AA80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DBF9-1F95-4932-BC9D-ACC63E61206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184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041F6B-1892-463F-8F17-7371C4816D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5597"/>
            <a:ext cx="10515600" cy="545560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sz="2400" i="1" dirty="0"/>
              <a:t>Cost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simpul</a:t>
            </a:r>
            <a:r>
              <a:rPr lang="en-US" sz="2400" dirty="0"/>
              <a:t> </a:t>
            </a:r>
            <a:r>
              <a:rPr lang="en-US" sz="2400" dirty="0" err="1"/>
              <a:t>akar</a:t>
            </a:r>
            <a:r>
              <a:rPr lang="en-US" sz="2400" dirty="0"/>
              <a:t>: </a:t>
            </a:r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r>
              <a:rPr lang="en-US" sz="2400" dirty="0" err="1"/>
              <a:t>Bangkitkan</a:t>
            </a:r>
            <a:r>
              <a:rPr lang="en-US" sz="2400" dirty="0"/>
              <a:t> </a:t>
            </a:r>
            <a:r>
              <a:rPr lang="en-US" sz="2400" dirty="0" err="1"/>
              <a:t>anak-anak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simpul</a:t>
            </a:r>
            <a:r>
              <a:rPr lang="en-US" sz="2400" dirty="0"/>
              <a:t> </a:t>
            </a:r>
            <a:r>
              <a:rPr lang="en-US" sz="2400" dirty="0" err="1"/>
              <a:t>akar</a:t>
            </a:r>
            <a:r>
              <a:rPr lang="en-US" sz="2400" dirty="0"/>
              <a:t>: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88F85B-0F24-43C7-83D4-9E92FB046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DBF9-1F95-4932-BC9D-ACC63E61206D}" type="slidenum">
              <a:rPr lang="en-US" smtClean="0"/>
              <a:t>6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307A996-0775-40A0-99F9-80408E614BBD}"/>
                  </a:ext>
                </a:extLst>
              </p:cNvPr>
              <p:cNvSpPr txBox="1"/>
              <p:nvPr/>
            </p:nvSpPr>
            <p:spPr>
              <a:xfrm>
                <a:off x="1387015" y="767695"/>
                <a:ext cx="6096000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US" sz="2400" dirty="0"/>
                  <a:t> + 3 + 1 + 4 = 10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E307A996-0775-40A0-99F9-80408E614B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7015" y="767695"/>
                <a:ext cx="6096000" cy="461665"/>
              </a:xfrm>
              <a:prstGeom prst="rect">
                <a:avLst/>
              </a:prstGeom>
              <a:blipFill>
                <a:blip r:embed="rId4"/>
                <a:stretch>
                  <a:fillRect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Oval 13">
            <a:extLst>
              <a:ext uri="{FF2B5EF4-FFF2-40B4-BE49-F238E27FC236}">
                <a16:creationId xmlns:a16="http://schemas.microsoft.com/office/drawing/2014/main" id="{617B0C46-2EDA-45EB-A0DB-8632766E8739}"/>
              </a:ext>
            </a:extLst>
          </p:cNvPr>
          <p:cNvSpPr/>
          <p:nvPr/>
        </p:nvSpPr>
        <p:spPr>
          <a:xfrm>
            <a:off x="2773712" y="2070086"/>
            <a:ext cx="315311" cy="3347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3582067-861A-4352-AACC-681DCA0798EB}"/>
              </a:ext>
            </a:extLst>
          </p:cNvPr>
          <p:cNvSpPr txBox="1"/>
          <p:nvPr/>
        </p:nvSpPr>
        <p:spPr>
          <a:xfrm>
            <a:off x="8973232" y="5261050"/>
            <a:ext cx="30663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Simpul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hidup</a:t>
            </a:r>
            <a:r>
              <a:rPr lang="en-US" sz="2000" dirty="0">
                <a:solidFill>
                  <a:srgbClr val="FF0000"/>
                </a:solidFill>
              </a:rPr>
              <a:t>: 1, 2, 3, dan 4</a:t>
            </a:r>
          </a:p>
          <a:p>
            <a:r>
              <a:rPr lang="en-US" sz="2000" dirty="0" err="1">
                <a:solidFill>
                  <a:srgbClr val="FF0000"/>
                </a:solidFill>
              </a:rPr>
              <a:t>Simpul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i="1" dirty="0">
                <a:solidFill>
                  <a:srgbClr val="FF0000"/>
                </a:solidFill>
              </a:rPr>
              <a:t>cost</a:t>
            </a:r>
            <a:r>
              <a:rPr lang="en-US" sz="2000" dirty="0">
                <a:solidFill>
                  <a:srgbClr val="FF0000"/>
                </a:solidFill>
              </a:rPr>
              <a:t> paling </a:t>
            </a:r>
            <a:r>
              <a:rPr lang="en-US" sz="2000" dirty="0" err="1">
                <a:solidFill>
                  <a:srgbClr val="FF0000"/>
                </a:solidFill>
              </a:rPr>
              <a:t>kecil</a:t>
            </a:r>
            <a:r>
              <a:rPr lang="en-US" sz="2000" dirty="0">
                <a:solidFill>
                  <a:srgbClr val="FF0000"/>
                </a:solidFill>
              </a:rPr>
              <a:t>: 2</a:t>
            </a:r>
          </a:p>
          <a:p>
            <a:r>
              <a:rPr lang="en-US" sz="2000" dirty="0" err="1">
                <a:solidFill>
                  <a:srgbClr val="FF0000"/>
                </a:solidFill>
              </a:rPr>
              <a:t>Simpul</a:t>
            </a:r>
            <a:r>
              <a:rPr lang="en-US" sz="2000" dirty="0">
                <a:solidFill>
                  <a:srgbClr val="FF0000"/>
                </a:solidFill>
              </a:rPr>
              <a:t>-E </a:t>
            </a:r>
            <a:r>
              <a:rPr lang="en-US" sz="2000" dirty="0" err="1">
                <a:solidFill>
                  <a:srgbClr val="FF0000"/>
                </a:solidFill>
              </a:rPr>
              <a:t>sekarang</a:t>
            </a:r>
            <a:r>
              <a:rPr lang="en-US" sz="2000" dirty="0">
                <a:solidFill>
                  <a:srgbClr val="FF0000"/>
                </a:solidFill>
              </a:rPr>
              <a:t>: 2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5310355-5C8C-4917-AA18-4E49A04891F4}"/>
              </a:ext>
            </a:extLst>
          </p:cNvPr>
          <p:cNvSpPr txBox="1"/>
          <p:nvPr/>
        </p:nvSpPr>
        <p:spPr>
          <a:xfrm>
            <a:off x="268833" y="6379836"/>
            <a:ext cx="31351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gambar</a:t>
            </a:r>
            <a:r>
              <a:rPr lang="en-US" dirty="0"/>
              <a:t>: Levitin, 2003)</a:t>
            </a: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05060C1B-8B51-47C9-B7DF-6E63E3DE0A3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4253" y="1903812"/>
            <a:ext cx="9087827" cy="270284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A088C11C-D6FE-4C06-BCB2-8343C000CBFF}"/>
                  </a:ext>
                </a:extLst>
              </p:cNvPr>
              <p:cNvSpPr txBox="1"/>
              <p:nvPr/>
            </p:nvSpPr>
            <p:spPr>
              <a:xfrm>
                <a:off x="881554" y="4163247"/>
                <a:ext cx="55585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</m:oMath>
                </a14:m>
                <a:r>
                  <a:rPr lang="en-US" dirty="0"/>
                  <a:t>(1)</a:t>
                </a:r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A088C11C-D6FE-4C06-BCB2-8343C000CB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554" y="4163247"/>
                <a:ext cx="555858" cy="369332"/>
              </a:xfrm>
              <a:prstGeom prst="rect">
                <a:avLst/>
              </a:prstGeom>
              <a:blipFill>
                <a:blip r:embed="rId6"/>
                <a:stretch>
                  <a:fillRect t="-9836" r="-8791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CA43C138-E5F8-4398-9A03-424ACA495B83}"/>
                  </a:ext>
                </a:extLst>
              </p:cNvPr>
              <p:cNvSpPr txBox="1"/>
              <p:nvPr/>
            </p:nvSpPr>
            <p:spPr>
              <a:xfrm>
                <a:off x="4073313" y="2597520"/>
                <a:ext cx="72340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</m:acc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(0)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CA43C138-E5F8-4398-9A03-424ACA495B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3313" y="2597520"/>
                <a:ext cx="723403" cy="400110"/>
              </a:xfrm>
              <a:prstGeom prst="rect">
                <a:avLst/>
              </a:prstGeom>
              <a:blipFill>
                <a:blip r:embed="rId7"/>
                <a:stretch>
                  <a:fillRect t="-6061" b="-151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C6EA81BE-5B31-40C1-BF63-5830997479F3}"/>
                  </a:ext>
                </a:extLst>
              </p:cNvPr>
              <p:cNvSpPr txBox="1"/>
              <p:nvPr/>
            </p:nvSpPr>
            <p:spPr>
              <a:xfrm>
                <a:off x="3089023" y="4163247"/>
                <a:ext cx="55585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</m:oMath>
                </a14:m>
                <a:r>
                  <a:rPr lang="en-US" dirty="0"/>
                  <a:t>(2)</a:t>
                </a:r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C6EA81BE-5B31-40C1-BF63-5830997479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9023" y="4163247"/>
                <a:ext cx="555858" cy="369332"/>
              </a:xfrm>
              <a:prstGeom prst="rect">
                <a:avLst/>
              </a:prstGeom>
              <a:blipFill>
                <a:blip r:embed="rId8"/>
                <a:stretch>
                  <a:fillRect t="-9836" r="-8791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FCBB47AA-AF40-42E6-B8AA-4E2E13961B6D}"/>
                  </a:ext>
                </a:extLst>
              </p:cNvPr>
              <p:cNvSpPr txBox="1"/>
              <p:nvPr/>
            </p:nvSpPr>
            <p:spPr>
              <a:xfrm>
                <a:off x="5380576" y="4153725"/>
                <a:ext cx="55585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</m:oMath>
                </a14:m>
                <a:r>
                  <a:rPr lang="en-US" dirty="0"/>
                  <a:t>(3)</a:t>
                </a:r>
              </a:p>
            </p:txBody>
          </p:sp>
        </mc:Choice>
        <mc:Fallback xmlns=""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FCBB47AA-AF40-42E6-B8AA-4E2E13961B6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0576" y="4153725"/>
                <a:ext cx="555858" cy="369332"/>
              </a:xfrm>
              <a:prstGeom prst="rect">
                <a:avLst/>
              </a:prstGeom>
              <a:blipFill>
                <a:blip r:embed="rId9"/>
                <a:stretch>
                  <a:fillRect t="-8197" r="-8791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F4970DCB-03C0-4015-8C48-23AB10753333}"/>
                  </a:ext>
                </a:extLst>
              </p:cNvPr>
              <p:cNvSpPr txBox="1"/>
              <p:nvPr/>
            </p:nvSpPr>
            <p:spPr>
              <a:xfrm>
                <a:off x="7545346" y="4189294"/>
                <a:ext cx="55585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</m:oMath>
                </a14:m>
                <a:r>
                  <a:rPr lang="en-US" dirty="0"/>
                  <a:t>(4)</a:t>
                </a:r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F4970DCB-03C0-4015-8C48-23AB107533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5346" y="4189294"/>
                <a:ext cx="555858" cy="369332"/>
              </a:xfrm>
              <a:prstGeom prst="rect">
                <a:avLst/>
              </a:prstGeom>
              <a:blipFill>
                <a:blip r:embed="rId10"/>
                <a:stretch>
                  <a:fillRect t="-8197" r="-8791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Arrow: Down 40">
            <a:extLst>
              <a:ext uri="{FF2B5EF4-FFF2-40B4-BE49-F238E27FC236}">
                <a16:creationId xmlns:a16="http://schemas.microsoft.com/office/drawing/2014/main" id="{7CEBFDE6-5072-4427-A154-C28ADC10A420}"/>
              </a:ext>
            </a:extLst>
          </p:cNvPr>
          <p:cNvSpPr/>
          <p:nvPr/>
        </p:nvSpPr>
        <p:spPr>
          <a:xfrm>
            <a:off x="1843589" y="4558626"/>
            <a:ext cx="336331" cy="21691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86CBEFF6-7C67-4AC4-88B8-217AED0B58B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135320" y="1916705"/>
            <a:ext cx="2783369" cy="488119"/>
          </a:xfrm>
          <a:prstGeom prst="rect">
            <a:avLst/>
          </a:prstGeom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9F830313-8E53-40F3-ADA3-DBDB103B974B}"/>
              </a:ext>
            </a:extLst>
          </p:cNvPr>
          <p:cNvSpPr txBox="1"/>
          <p:nvPr/>
        </p:nvSpPr>
        <p:spPr>
          <a:xfrm>
            <a:off x="2773712" y="5824451"/>
            <a:ext cx="2388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8</a:t>
            </a:r>
          </a:p>
        </p:txBody>
      </p:sp>
      <p:sp>
        <p:nvSpPr>
          <p:cNvPr id="44" name="Arrow: Down 43">
            <a:extLst>
              <a:ext uri="{FF2B5EF4-FFF2-40B4-BE49-F238E27FC236}">
                <a16:creationId xmlns:a16="http://schemas.microsoft.com/office/drawing/2014/main" id="{0344FD4C-3D44-4C8A-9D38-D7C166B3BDAC}"/>
              </a:ext>
            </a:extLst>
          </p:cNvPr>
          <p:cNvSpPr/>
          <p:nvPr/>
        </p:nvSpPr>
        <p:spPr>
          <a:xfrm>
            <a:off x="6398046" y="4598299"/>
            <a:ext cx="336331" cy="21691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861A9F53-3FEB-4E0F-8EBB-273635ABEA0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426168" y="287564"/>
            <a:ext cx="3567395" cy="1616248"/>
          </a:xfrm>
          <a:prstGeom prst="rect">
            <a:avLst/>
          </a:prstGeom>
        </p:spPr>
      </p:pic>
      <p:pic>
        <p:nvPicPr>
          <p:cNvPr id="48" name="Picture 47">
            <a:extLst>
              <a:ext uri="{FF2B5EF4-FFF2-40B4-BE49-F238E27FC236}">
                <a16:creationId xmlns:a16="http://schemas.microsoft.com/office/drawing/2014/main" id="{BAFAC92C-DAF2-41EB-8D00-6148BD37CE0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23730" y="4835524"/>
            <a:ext cx="3376048" cy="152955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22E56D5-BDA7-4B43-82C8-C8792CD0FA35}"/>
              </a:ext>
            </a:extLst>
          </p:cNvPr>
          <p:cNvSpPr txBox="1"/>
          <p:nvPr/>
        </p:nvSpPr>
        <p:spPr>
          <a:xfrm>
            <a:off x="2583196" y="5728986"/>
            <a:ext cx="101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pic>
        <p:nvPicPr>
          <p:cNvPr id="49" name="Picture 48">
            <a:extLst>
              <a:ext uri="{FF2B5EF4-FFF2-40B4-BE49-F238E27FC236}">
                <a16:creationId xmlns:a16="http://schemas.microsoft.com/office/drawing/2014/main" id="{1B9C86BD-09F1-41F6-A32E-A871939E434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909996" y="4952210"/>
            <a:ext cx="3376048" cy="1529556"/>
          </a:xfrm>
          <a:prstGeom prst="rect">
            <a:avLst/>
          </a:prstGeo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D44E7BBC-C4E5-42C2-8785-DF33D9DE69BC}"/>
              </a:ext>
            </a:extLst>
          </p:cNvPr>
          <p:cNvSpPr/>
          <p:nvPr/>
        </p:nvSpPr>
        <p:spPr>
          <a:xfrm>
            <a:off x="8610600" y="670560"/>
            <a:ext cx="198120" cy="21336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3E75E23-E6BC-457C-AF0F-7A1FA9AAE4BB}"/>
              </a:ext>
            </a:extLst>
          </p:cNvPr>
          <p:cNvSpPr/>
          <p:nvPr/>
        </p:nvSpPr>
        <p:spPr>
          <a:xfrm>
            <a:off x="9229659" y="883920"/>
            <a:ext cx="198120" cy="32932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7916509F-BFF3-40C9-B564-1DA3F6367078}"/>
              </a:ext>
            </a:extLst>
          </p:cNvPr>
          <p:cNvSpPr/>
          <p:nvPr/>
        </p:nvSpPr>
        <p:spPr>
          <a:xfrm>
            <a:off x="9229659" y="1229360"/>
            <a:ext cx="198120" cy="32889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924BF35-196F-42BD-9BED-87A0E6557AFA}"/>
              </a:ext>
            </a:extLst>
          </p:cNvPr>
          <p:cNvSpPr/>
          <p:nvPr/>
        </p:nvSpPr>
        <p:spPr>
          <a:xfrm>
            <a:off x="9850275" y="1567468"/>
            <a:ext cx="198120" cy="31230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7BDAF30-F744-45E3-88AF-8FB24FF344AD}"/>
              </a:ext>
            </a:extLst>
          </p:cNvPr>
          <p:cNvSpPr txBox="1"/>
          <p:nvPr/>
        </p:nvSpPr>
        <p:spPr>
          <a:xfrm>
            <a:off x="9848718" y="1173035"/>
            <a:ext cx="101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34BD61-E073-4249-BA83-A196A263AE6E}"/>
              </a:ext>
            </a:extLst>
          </p:cNvPr>
          <p:cNvSpPr/>
          <p:nvPr/>
        </p:nvSpPr>
        <p:spPr>
          <a:xfrm>
            <a:off x="838200" y="5171090"/>
            <a:ext cx="321283" cy="24173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23099D6A-1245-4BB4-AA62-51488E1A1900}"/>
              </a:ext>
            </a:extLst>
          </p:cNvPr>
          <p:cNvSpPr/>
          <p:nvPr/>
        </p:nvSpPr>
        <p:spPr>
          <a:xfrm>
            <a:off x="1996966" y="5412828"/>
            <a:ext cx="182954" cy="31615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405A555-7D38-4349-9F0E-D7F542FC68B2}"/>
              </a:ext>
            </a:extLst>
          </p:cNvPr>
          <p:cNvSpPr/>
          <p:nvPr/>
        </p:nvSpPr>
        <p:spPr>
          <a:xfrm>
            <a:off x="2011754" y="5793182"/>
            <a:ext cx="182954" cy="22886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822752D6-B093-49AD-A81B-194096E6C876}"/>
              </a:ext>
            </a:extLst>
          </p:cNvPr>
          <p:cNvSpPr/>
          <p:nvPr/>
        </p:nvSpPr>
        <p:spPr>
          <a:xfrm>
            <a:off x="2583196" y="6098318"/>
            <a:ext cx="309955" cy="17839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DC864FD2-5078-46EE-B0D3-BD327FBC2BF7}"/>
              </a:ext>
            </a:extLst>
          </p:cNvPr>
          <p:cNvSpPr/>
          <p:nvPr/>
        </p:nvSpPr>
        <p:spPr>
          <a:xfrm>
            <a:off x="6526924" y="5261051"/>
            <a:ext cx="283779" cy="26739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F7171D54-2E11-4348-A50C-84A516C79FF8}"/>
              </a:ext>
            </a:extLst>
          </p:cNvPr>
          <p:cNvSpPr/>
          <p:nvPr/>
        </p:nvSpPr>
        <p:spPr>
          <a:xfrm>
            <a:off x="5959244" y="5528441"/>
            <a:ext cx="241859" cy="29601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BAADEE3C-959B-40A9-87AF-AA4FCE4A3FDE}"/>
              </a:ext>
            </a:extLst>
          </p:cNvPr>
          <p:cNvSpPr/>
          <p:nvPr/>
        </p:nvSpPr>
        <p:spPr>
          <a:xfrm>
            <a:off x="5444774" y="5906814"/>
            <a:ext cx="209792" cy="19150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23F51F39-6BCF-4BD1-A58B-4B845130A8F3}"/>
              </a:ext>
            </a:extLst>
          </p:cNvPr>
          <p:cNvSpPr/>
          <p:nvPr/>
        </p:nvSpPr>
        <p:spPr>
          <a:xfrm>
            <a:off x="7199586" y="6163005"/>
            <a:ext cx="283429" cy="30264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895CF3C-EA35-4CF4-AAEF-4DA973ACCBA2}"/>
              </a:ext>
            </a:extLst>
          </p:cNvPr>
          <p:cNvSpPr txBox="1"/>
          <p:nvPr/>
        </p:nvSpPr>
        <p:spPr>
          <a:xfrm>
            <a:off x="7192757" y="5791200"/>
            <a:ext cx="101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542204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A96306D-A02F-4537-B899-4D88B4131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DBF9-1F95-4932-BC9D-ACC63E61206D}" type="slidenum">
              <a:rPr lang="en-US" smtClean="0"/>
              <a:t>7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CE12FC5-5F59-411B-8AB4-97E46D5844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6537" y="576262"/>
            <a:ext cx="9036424" cy="340645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7C46312-F9C8-4BD7-935E-74C090FCC381}"/>
                  </a:ext>
                </a:extLst>
              </p:cNvPr>
              <p:cNvSpPr txBox="1"/>
              <p:nvPr/>
            </p:nvSpPr>
            <p:spPr>
              <a:xfrm>
                <a:off x="2954194" y="3613388"/>
                <a:ext cx="55585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</m:oMath>
                </a14:m>
                <a:r>
                  <a:rPr lang="en-US" dirty="0"/>
                  <a:t>(5)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57C46312-F9C8-4BD7-935E-74C090FCC3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4194" y="3613388"/>
                <a:ext cx="555858" cy="369332"/>
              </a:xfrm>
              <a:prstGeom prst="rect">
                <a:avLst/>
              </a:prstGeom>
              <a:blipFill>
                <a:blip r:embed="rId5"/>
                <a:stretch>
                  <a:fillRect t="-10000" r="-8791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25D9B7B-5FCD-4E81-BCA6-2D91AEAC161A}"/>
                  </a:ext>
                </a:extLst>
              </p:cNvPr>
              <p:cNvSpPr txBox="1"/>
              <p:nvPr/>
            </p:nvSpPr>
            <p:spPr>
              <a:xfrm>
                <a:off x="4589954" y="3613388"/>
                <a:ext cx="55585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</m:oMath>
                </a14:m>
                <a:r>
                  <a:rPr lang="en-US" dirty="0"/>
                  <a:t>(6)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25D9B7B-5FCD-4E81-BCA6-2D91AEAC16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9954" y="3613388"/>
                <a:ext cx="555858" cy="369332"/>
              </a:xfrm>
              <a:prstGeom prst="rect">
                <a:avLst/>
              </a:prstGeom>
              <a:blipFill>
                <a:blip r:embed="rId6"/>
                <a:stretch>
                  <a:fillRect t="-10000" r="-8791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C6DA4C7-9C58-4D58-B4C3-022881569214}"/>
                  </a:ext>
                </a:extLst>
              </p:cNvPr>
              <p:cNvSpPr txBox="1"/>
              <p:nvPr/>
            </p:nvSpPr>
            <p:spPr>
              <a:xfrm>
                <a:off x="6225714" y="3599656"/>
                <a:ext cx="55585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</m:oMath>
                </a14:m>
                <a:r>
                  <a:rPr lang="en-US" dirty="0"/>
                  <a:t>(7)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C6DA4C7-9C58-4D58-B4C3-0228815692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5714" y="3599656"/>
                <a:ext cx="555858" cy="369332"/>
              </a:xfrm>
              <a:prstGeom prst="rect">
                <a:avLst/>
              </a:prstGeom>
              <a:blipFill>
                <a:blip r:embed="rId7"/>
                <a:stretch>
                  <a:fillRect t="-8197" r="-9890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D5236E7-7279-43F3-B8A4-B4EBBB2B494A}"/>
              </a:ext>
            </a:extLst>
          </p:cNvPr>
          <p:cNvCxnSpPr/>
          <p:nvPr/>
        </p:nvCxnSpPr>
        <p:spPr>
          <a:xfrm flipV="1">
            <a:off x="4663440" y="1402080"/>
            <a:ext cx="482372" cy="13208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2EEB34F-82FF-447A-B457-BE8FC189EBBC}"/>
              </a:ext>
            </a:extLst>
          </p:cNvPr>
          <p:cNvCxnSpPr>
            <a:cxnSpLocks/>
          </p:cNvCxnSpPr>
          <p:nvPr/>
        </p:nvCxnSpPr>
        <p:spPr>
          <a:xfrm flipV="1">
            <a:off x="4663440" y="2743200"/>
            <a:ext cx="482372" cy="17307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33972DCB-DABF-475F-AED8-82662C875BCE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758" y="4571286"/>
            <a:ext cx="3614579" cy="1534973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Arrow: Down 20">
            <a:extLst>
              <a:ext uri="{FF2B5EF4-FFF2-40B4-BE49-F238E27FC236}">
                <a16:creationId xmlns:a16="http://schemas.microsoft.com/office/drawing/2014/main" id="{76AC5C73-2AA0-4855-84C3-3D01B15067A1}"/>
              </a:ext>
            </a:extLst>
          </p:cNvPr>
          <p:cNvSpPr/>
          <p:nvPr/>
        </p:nvSpPr>
        <p:spPr>
          <a:xfrm>
            <a:off x="3404501" y="4009684"/>
            <a:ext cx="250547" cy="47721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85D4BF45-3CA5-4075-BD7C-1CE6FA7E649C}"/>
              </a:ext>
            </a:extLst>
          </p:cNvPr>
          <p:cNvSpPr/>
          <p:nvPr/>
        </p:nvSpPr>
        <p:spPr>
          <a:xfrm>
            <a:off x="2954194" y="4887310"/>
            <a:ext cx="277929" cy="25224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67C63FA0-03BD-4B0F-B158-58C42C89110D}"/>
              </a:ext>
            </a:extLst>
          </p:cNvPr>
          <p:cNvSpPr/>
          <p:nvPr/>
        </p:nvSpPr>
        <p:spPr>
          <a:xfrm>
            <a:off x="2339147" y="5139559"/>
            <a:ext cx="277929" cy="25224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909BB9AE-AC6D-4638-AD61-E4B4BBCE812A}"/>
              </a:ext>
            </a:extLst>
          </p:cNvPr>
          <p:cNvSpPr/>
          <p:nvPr/>
        </p:nvSpPr>
        <p:spPr>
          <a:xfrm>
            <a:off x="3655048" y="5549462"/>
            <a:ext cx="212759" cy="24173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9F5F9890-FA3F-47A0-AD3E-1BBFE4AAE5FD}"/>
              </a:ext>
            </a:extLst>
          </p:cNvPr>
          <p:cNvSpPr/>
          <p:nvPr/>
        </p:nvSpPr>
        <p:spPr>
          <a:xfrm>
            <a:off x="4267200" y="5864772"/>
            <a:ext cx="322754" cy="19717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AD490C2-8EB8-4AEC-AA86-30A3C5236BE3}"/>
              </a:ext>
            </a:extLst>
          </p:cNvPr>
          <p:cNvSpPr txBox="1"/>
          <p:nvPr/>
        </p:nvSpPr>
        <p:spPr>
          <a:xfrm>
            <a:off x="2557772" y="6185318"/>
            <a:ext cx="19399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= 2 + 6 + 1 + 4 = 13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7C1CDDE-CEE5-4FC2-9BB8-A459D028F548}"/>
              </a:ext>
            </a:extLst>
          </p:cNvPr>
          <p:cNvSpPr txBox="1"/>
          <p:nvPr/>
        </p:nvSpPr>
        <p:spPr>
          <a:xfrm>
            <a:off x="8273294" y="3290222"/>
            <a:ext cx="38384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Simpul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hidup</a:t>
            </a:r>
            <a:r>
              <a:rPr lang="en-US" sz="2000" dirty="0">
                <a:solidFill>
                  <a:srgbClr val="FF0000"/>
                </a:solidFill>
              </a:rPr>
              <a:t>: 1, 3, 4, 5, 6, dan 7</a:t>
            </a:r>
          </a:p>
          <a:p>
            <a:r>
              <a:rPr lang="en-US" sz="2000" dirty="0" err="1">
                <a:solidFill>
                  <a:srgbClr val="FF0000"/>
                </a:solidFill>
              </a:rPr>
              <a:t>Simpul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i="1" dirty="0">
                <a:solidFill>
                  <a:srgbClr val="FF0000"/>
                </a:solidFill>
              </a:rPr>
              <a:t>cost</a:t>
            </a:r>
            <a:r>
              <a:rPr lang="en-US" sz="2000" dirty="0">
                <a:solidFill>
                  <a:srgbClr val="FF0000"/>
                </a:solidFill>
              </a:rPr>
              <a:t> paling </a:t>
            </a:r>
            <a:r>
              <a:rPr lang="en-US" sz="2000" dirty="0" err="1">
                <a:solidFill>
                  <a:srgbClr val="FF0000"/>
                </a:solidFill>
              </a:rPr>
              <a:t>kecil</a:t>
            </a:r>
            <a:r>
              <a:rPr lang="en-US" sz="2000" dirty="0">
                <a:solidFill>
                  <a:srgbClr val="FF0000"/>
                </a:solidFill>
              </a:rPr>
              <a:t>: 5</a:t>
            </a:r>
          </a:p>
          <a:p>
            <a:r>
              <a:rPr lang="en-US" sz="2000" dirty="0" err="1">
                <a:solidFill>
                  <a:srgbClr val="FF0000"/>
                </a:solidFill>
              </a:rPr>
              <a:t>Simpul</a:t>
            </a:r>
            <a:r>
              <a:rPr lang="en-US" sz="2000" dirty="0">
                <a:solidFill>
                  <a:srgbClr val="FF0000"/>
                </a:solidFill>
              </a:rPr>
              <a:t>-E </a:t>
            </a:r>
            <a:r>
              <a:rPr lang="en-US" sz="2000" dirty="0" err="1">
                <a:solidFill>
                  <a:srgbClr val="FF0000"/>
                </a:solidFill>
              </a:rPr>
              <a:t>sekarang</a:t>
            </a:r>
            <a:r>
              <a:rPr lang="en-US" sz="2000" dirty="0">
                <a:solidFill>
                  <a:srgbClr val="FF0000"/>
                </a:solidFill>
              </a:rPr>
              <a:t>: 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1822CC3-DACC-4599-87BD-8CE7B029523B}"/>
                  </a:ext>
                </a:extLst>
              </p:cNvPr>
              <p:cNvSpPr txBox="1"/>
              <p:nvPr/>
            </p:nvSpPr>
            <p:spPr>
              <a:xfrm>
                <a:off x="2061218" y="6167458"/>
                <a:ext cx="55585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</m:oMath>
                </a14:m>
                <a:r>
                  <a:rPr lang="en-US" dirty="0"/>
                  <a:t>(5)</a:t>
                </a:r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E1822CC3-DACC-4599-87BD-8CE7B02952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1218" y="6167458"/>
                <a:ext cx="555858" cy="369332"/>
              </a:xfrm>
              <a:prstGeom prst="rect">
                <a:avLst/>
              </a:prstGeom>
              <a:blipFill>
                <a:blip r:embed="rId9"/>
                <a:stretch>
                  <a:fillRect t="-10000" r="-989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Oval 1">
            <a:extLst>
              <a:ext uri="{FF2B5EF4-FFF2-40B4-BE49-F238E27FC236}">
                <a16:creationId xmlns:a16="http://schemas.microsoft.com/office/drawing/2014/main" id="{DD20FF66-15D9-4FD7-90E2-5C98FE4CD54A}"/>
              </a:ext>
            </a:extLst>
          </p:cNvPr>
          <p:cNvSpPr/>
          <p:nvPr/>
        </p:nvSpPr>
        <p:spPr>
          <a:xfrm>
            <a:off x="4284968" y="5549462"/>
            <a:ext cx="212759" cy="19717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8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478A75C-1EC0-4E56-959E-1994FC0A22E0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6681" y="4581796"/>
            <a:ext cx="3614579" cy="1534973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Arrow: Down 19">
            <a:extLst>
              <a:ext uri="{FF2B5EF4-FFF2-40B4-BE49-F238E27FC236}">
                <a16:creationId xmlns:a16="http://schemas.microsoft.com/office/drawing/2014/main" id="{376245D5-39CC-4785-8B70-E8353209655E}"/>
              </a:ext>
            </a:extLst>
          </p:cNvPr>
          <p:cNvSpPr/>
          <p:nvPr/>
        </p:nvSpPr>
        <p:spPr>
          <a:xfrm>
            <a:off x="6683853" y="3968988"/>
            <a:ext cx="250547" cy="47721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2B48F21C-5F6E-4D3F-910B-135CD01CB03C}"/>
              </a:ext>
            </a:extLst>
          </p:cNvPr>
          <p:cNvSpPr/>
          <p:nvPr/>
        </p:nvSpPr>
        <p:spPr>
          <a:xfrm>
            <a:off x="6683853" y="4887310"/>
            <a:ext cx="250547" cy="25224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839D7BE-B21A-4F1E-8CCB-71ACA2603F34}"/>
              </a:ext>
            </a:extLst>
          </p:cNvPr>
          <p:cNvSpPr/>
          <p:nvPr/>
        </p:nvSpPr>
        <p:spPr>
          <a:xfrm>
            <a:off x="7987862" y="5223641"/>
            <a:ext cx="285432" cy="25224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05C9A85-DC13-434E-8184-D2CB9C362BF8}"/>
              </a:ext>
            </a:extLst>
          </p:cNvPr>
          <p:cNvSpPr/>
          <p:nvPr/>
        </p:nvSpPr>
        <p:spPr>
          <a:xfrm>
            <a:off x="7355840" y="5475890"/>
            <a:ext cx="213360" cy="25224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E892596-B35B-4CDD-B7D2-356C265F16FB}"/>
              </a:ext>
            </a:extLst>
          </p:cNvPr>
          <p:cNvSpPr/>
          <p:nvPr/>
        </p:nvSpPr>
        <p:spPr>
          <a:xfrm>
            <a:off x="6100151" y="5767376"/>
            <a:ext cx="213797" cy="2707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E561B6D-4A6B-4106-928A-88876D2D8066}"/>
              </a:ext>
            </a:extLst>
          </p:cNvPr>
          <p:cNvSpPr txBox="1"/>
          <p:nvPr/>
        </p:nvSpPr>
        <p:spPr>
          <a:xfrm>
            <a:off x="6599222" y="6160823"/>
            <a:ext cx="19399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= 2 + 7 + 1 + 7 = 17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59A10505-5203-4379-8E46-CE05AFDE785B}"/>
                  </a:ext>
                </a:extLst>
              </p:cNvPr>
              <p:cNvSpPr txBox="1"/>
              <p:nvPr/>
            </p:nvSpPr>
            <p:spPr>
              <a:xfrm>
                <a:off x="6146866" y="6163118"/>
                <a:ext cx="55585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</m:oMath>
                </a14:m>
                <a:r>
                  <a:rPr lang="en-US" dirty="0"/>
                  <a:t>(7)</a:t>
                </a: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59A10505-5203-4379-8E46-CE05AFDE78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6866" y="6163118"/>
                <a:ext cx="555858" cy="369332"/>
              </a:xfrm>
              <a:prstGeom prst="rect">
                <a:avLst/>
              </a:prstGeom>
              <a:blipFill>
                <a:blip r:embed="rId10"/>
                <a:stretch>
                  <a:fillRect t="-8197" r="-8696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37263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2B948AE-241D-4BE3-9B79-7D6ABA3D7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2BDBF9-1F95-4932-BC9D-ACC63E61206D}" type="slidenum">
              <a:rPr lang="en-US" smtClean="0"/>
              <a:t>8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DFC46DA-3977-40DE-A4AC-2FFEF66A5F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1035" y="0"/>
            <a:ext cx="9220965" cy="5133658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4F1E54C-C39E-4E8D-AE70-335F1DF435BD}"/>
              </a:ext>
            </a:extLst>
          </p:cNvPr>
          <p:cNvCxnSpPr>
            <a:cxnSpLocks/>
          </p:cNvCxnSpPr>
          <p:nvPr/>
        </p:nvCxnSpPr>
        <p:spPr>
          <a:xfrm flipV="1">
            <a:off x="6322750" y="881118"/>
            <a:ext cx="264160" cy="9144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F0DF7A30-57A5-4E86-B86F-3CC5D09707F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858" y="4637457"/>
            <a:ext cx="3614579" cy="153497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00A54BC-6029-4C58-91BC-E2BCD521BA92}"/>
              </a:ext>
            </a:extLst>
          </p:cNvPr>
          <p:cNvCxnSpPr>
            <a:cxnSpLocks/>
          </p:cNvCxnSpPr>
          <p:nvPr/>
        </p:nvCxnSpPr>
        <p:spPr>
          <a:xfrm flipV="1">
            <a:off x="6322750" y="2249214"/>
            <a:ext cx="264160" cy="1051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D034D7A7-E4E0-4DC3-8B09-8AB63015D741}"/>
              </a:ext>
            </a:extLst>
          </p:cNvPr>
          <p:cNvSpPr/>
          <p:nvPr/>
        </p:nvSpPr>
        <p:spPr>
          <a:xfrm>
            <a:off x="1261241" y="4887310"/>
            <a:ext cx="210207" cy="2872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6801EC2A-A166-42D5-A427-E2CE43E8A0F2}"/>
              </a:ext>
            </a:extLst>
          </p:cNvPr>
          <p:cNvSpPr/>
          <p:nvPr/>
        </p:nvSpPr>
        <p:spPr>
          <a:xfrm>
            <a:off x="599090" y="5237638"/>
            <a:ext cx="304800" cy="22071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70863D20-28CF-4920-9FFC-248CA12F2DB0}"/>
              </a:ext>
            </a:extLst>
          </p:cNvPr>
          <p:cNvSpPr/>
          <p:nvPr/>
        </p:nvSpPr>
        <p:spPr>
          <a:xfrm>
            <a:off x="1938147" y="5549462"/>
            <a:ext cx="231227" cy="2522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02085F5A-6F75-4BC6-A669-DA1A647B280D}"/>
              </a:ext>
            </a:extLst>
          </p:cNvPr>
          <p:cNvSpPr/>
          <p:nvPr/>
        </p:nvSpPr>
        <p:spPr>
          <a:xfrm>
            <a:off x="2554014" y="5896303"/>
            <a:ext cx="220717" cy="17867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8DDC658-5216-42F5-8313-ACE0280DA1F7}"/>
              </a:ext>
            </a:extLst>
          </p:cNvPr>
          <p:cNvSpPr txBox="1"/>
          <p:nvPr/>
        </p:nvSpPr>
        <p:spPr>
          <a:xfrm>
            <a:off x="1199396" y="6302025"/>
            <a:ext cx="19399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= 2 + 6 + 1 + 4 = 13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0DDA605-59A3-4AFD-A392-FC6131A11EA0}"/>
              </a:ext>
            </a:extLst>
          </p:cNvPr>
          <p:cNvSpPr txBox="1"/>
          <p:nvPr/>
        </p:nvSpPr>
        <p:spPr>
          <a:xfrm>
            <a:off x="3685457" y="4927219"/>
            <a:ext cx="169602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US" dirty="0">
                <a:solidFill>
                  <a:srgbClr val="FF0000"/>
                </a:solidFill>
              </a:rPr>
              <a:t>Goal node</a:t>
            </a:r>
          </a:p>
          <a:p>
            <a:pPr marL="0" indent="0" algn="ctr">
              <a:buNone/>
            </a:pPr>
            <a:r>
              <a:rPr lang="en-US" dirty="0">
                <a:solidFill>
                  <a:srgbClr val="FF0000"/>
                </a:solidFill>
              </a:rPr>
              <a:t> (solusi optimal) 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6076A34-F235-48CD-B603-2C69D24CECC5}"/>
              </a:ext>
            </a:extLst>
          </p:cNvPr>
          <p:cNvSpPr txBox="1"/>
          <p:nvPr/>
        </p:nvSpPr>
        <p:spPr>
          <a:xfrm>
            <a:off x="6957981" y="3665336"/>
            <a:ext cx="510316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FF0000"/>
                </a:solidFill>
              </a:rPr>
              <a:t>Simpul</a:t>
            </a:r>
            <a:r>
              <a:rPr lang="en-US" sz="2000" dirty="0">
                <a:solidFill>
                  <a:srgbClr val="FF0000"/>
                </a:solidFill>
              </a:rPr>
              <a:t> 8 </a:t>
            </a:r>
            <a:r>
              <a:rPr lang="en-US" sz="2000" dirty="0" err="1">
                <a:solidFill>
                  <a:srgbClr val="FF0000"/>
                </a:solidFill>
              </a:rPr>
              <a:t>adalah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simpul</a:t>
            </a:r>
            <a:r>
              <a:rPr lang="en-US" sz="2000" dirty="0">
                <a:solidFill>
                  <a:srgbClr val="FF0000"/>
                </a:solidFill>
              </a:rPr>
              <a:t> solusi (</a:t>
            </a:r>
            <a:r>
              <a:rPr lang="en-US" sz="2000" i="1" dirty="0">
                <a:solidFill>
                  <a:srgbClr val="FF0000"/>
                </a:solidFill>
              </a:rPr>
              <a:t>goal node</a:t>
            </a:r>
            <a:r>
              <a:rPr lang="en-US" sz="2000" dirty="0">
                <a:solidFill>
                  <a:srgbClr val="FF0000"/>
                </a:solidFill>
              </a:rPr>
              <a:t>) dan </a:t>
            </a:r>
            <a:r>
              <a:rPr lang="en-US" sz="2000" dirty="0" err="1">
                <a:solidFill>
                  <a:srgbClr val="FF0000"/>
                </a:solidFill>
              </a:rPr>
              <a:t>merupakan</a:t>
            </a:r>
            <a:r>
              <a:rPr lang="en-US" sz="2000" dirty="0">
                <a:solidFill>
                  <a:srgbClr val="FF0000"/>
                </a:solidFill>
              </a:rPr>
              <a:t> solusi optimal</a:t>
            </a:r>
          </a:p>
          <a:p>
            <a:endParaRPr lang="en-US" sz="2000" dirty="0">
              <a:solidFill>
                <a:srgbClr val="FF0000"/>
              </a:solidFill>
            </a:endParaRPr>
          </a:p>
          <a:p>
            <a:r>
              <a:rPr lang="en-US" sz="2000" dirty="0" err="1">
                <a:solidFill>
                  <a:srgbClr val="FF0000"/>
                </a:solidFill>
              </a:rPr>
              <a:t>Semua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simpul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hidup</a:t>
            </a:r>
            <a:r>
              <a:rPr lang="en-US" sz="2000" dirty="0">
                <a:solidFill>
                  <a:srgbClr val="FF0000"/>
                </a:solidFill>
              </a:rPr>
              <a:t> yang </a:t>
            </a:r>
            <a:r>
              <a:rPr lang="en-US" sz="2000" i="1" dirty="0">
                <a:solidFill>
                  <a:srgbClr val="FF0000"/>
                </a:solidFill>
              </a:rPr>
              <a:t>cost</a:t>
            </a:r>
            <a:r>
              <a:rPr lang="en-US" sz="2000" dirty="0">
                <a:solidFill>
                  <a:srgbClr val="FF0000"/>
                </a:solidFill>
              </a:rPr>
              <a:t>-</a:t>
            </a:r>
            <a:r>
              <a:rPr lang="en-US" sz="2000" dirty="0" err="1">
                <a:solidFill>
                  <a:srgbClr val="FF0000"/>
                </a:solidFill>
              </a:rPr>
              <a:t>nya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lebih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besar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dari</a:t>
            </a:r>
            <a:r>
              <a:rPr lang="en-US" sz="2000" dirty="0">
                <a:solidFill>
                  <a:srgbClr val="FF0000"/>
                </a:solidFill>
              </a:rPr>
              <a:t> 13 </a:t>
            </a:r>
            <a:r>
              <a:rPr lang="en-US" sz="2000" dirty="0" err="1">
                <a:solidFill>
                  <a:srgbClr val="FF0000"/>
                </a:solidFill>
              </a:rPr>
              <a:t>dibunuh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karena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tidak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mungkin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menghasilkan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i="1" dirty="0">
                <a:solidFill>
                  <a:srgbClr val="FF0000"/>
                </a:solidFill>
              </a:rPr>
              <a:t>cost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lebih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kecil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dari</a:t>
            </a:r>
            <a:r>
              <a:rPr lang="en-US" sz="2000" dirty="0">
                <a:solidFill>
                  <a:srgbClr val="FF0000"/>
                </a:solidFill>
              </a:rPr>
              <a:t> 13. </a:t>
            </a:r>
          </a:p>
          <a:p>
            <a:r>
              <a:rPr lang="en-US" sz="2000" dirty="0">
                <a:solidFill>
                  <a:srgbClr val="FF0000"/>
                </a:solidFill>
              </a:rPr>
              <a:t>(</a:t>
            </a:r>
            <a:r>
              <a:rPr lang="en-US" sz="2000" dirty="0" err="1">
                <a:solidFill>
                  <a:srgbClr val="FF0000"/>
                </a:solidFill>
              </a:rPr>
              <a:t>simpul</a:t>
            </a:r>
            <a:r>
              <a:rPr lang="en-US" sz="2000" dirty="0">
                <a:solidFill>
                  <a:srgbClr val="FF0000"/>
                </a:solidFill>
              </a:rPr>
              <a:t> 1, 3, 4, 7. dan 9 </a:t>
            </a:r>
            <a:r>
              <a:rPr lang="en-US" sz="2000" dirty="0" err="1">
                <a:solidFill>
                  <a:srgbClr val="FF0000"/>
                </a:solidFill>
              </a:rPr>
              <a:t>dibunuh</a:t>
            </a:r>
            <a:r>
              <a:rPr lang="en-US" sz="2000" dirty="0">
                <a:solidFill>
                  <a:srgbClr val="FF0000"/>
                </a:solidFill>
              </a:rPr>
              <a:t>  </a:t>
            </a:r>
            <a:r>
              <a:rPr lang="en-US" sz="2000" dirty="0">
                <a:solidFill>
                  <a:srgbClr val="FF0000"/>
                </a:solidFill>
                <a:sym typeface="Symbol" panose="05050102010706020507" pitchFamily="18" charset="2"/>
              </a:rPr>
              <a:t> </a:t>
            </a:r>
            <a:r>
              <a:rPr lang="en-US" sz="2000" b="1" dirty="0">
                <a:solidFill>
                  <a:srgbClr val="FF0000"/>
                </a:solidFill>
                <a:sym typeface="Symbol" panose="05050102010706020507" pitchFamily="18" charset="2"/>
              </a:rPr>
              <a:t>B</a:t>
            </a:r>
            <a:r>
              <a:rPr lang="en-US" sz="2000" dirty="0">
                <a:solidFill>
                  <a:srgbClr val="FF0000"/>
                </a:solidFill>
                <a:sym typeface="Symbol" panose="05050102010706020507" pitchFamily="18" charset="2"/>
              </a:rPr>
              <a:t>)</a:t>
            </a:r>
            <a:endParaRPr lang="en-US" sz="2000" b="1" dirty="0">
              <a:solidFill>
                <a:srgbClr val="FF0000"/>
              </a:solidFill>
            </a:endParaRPr>
          </a:p>
          <a:p>
            <a:endParaRPr lang="en-US" sz="2000" dirty="0">
              <a:solidFill>
                <a:srgbClr val="FF0000"/>
              </a:solidFill>
            </a:endParaRPr>
          </a:p>
          <a:p>
            <a:r>
              <a:rPr lang="en-US" sz="2000" dirty="0">
                <a:solidFill>
                  <a:srgbClr val="FF0000"/>
                </a:solidFill>
              </a:rPr>
              <a:t>Solusi optimal: X = (a</a:t>
            </a:r>
            <a:r>
              <a:rPr lang="en-US" sz="2000" dirty="0">
                <a:solidFill>
                  <a:srgbClr val="FF0000"/>
                </a:solidFill>
                <a:sym typeface="Symbol" panose="05050102010706020507" pitchFamily="18" charset="2"/>
              </a:rPr>
              <a:t>2</a:t>
            </a:r>
            <a:r>
              <a:rPr lang="en-US" sz="2000" dirty="0">
                <a:solidFill>
                  <a:srgbClr val="FF0000"/>
                </a:solidFill>
              </a:rPr>
              <a:t>, b</a:t>
            </a:r>
            <a:r>
              <a:rPr lang="en-US" sz="2000" dirty="0">
                <a:solidFill>
                  <a:srgbClr val="FF0000"/>
                </a:solidFill>
                <a:sym typeface="Symbol" panose="05050102010706020507" pitchFamily="18" charset="2"/>
              </a:rPr>
              <a:t>1, c3, d4)</a:t>
            </a:r>
          </a:p>
          <a:p>
            <a:r>
              <a:rPr lang="en-US" sz="2000" dirty="0">
                <a:solidFill>
                  <a:srgbClr val="FF0000"/>
                </a:solidFill>
                <a:sym typeface="Symbol" panose="05050102010706020507" pitchFamily="18" charset="2"/>
              </a:rPr>
              <a:t>Cost = 13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BC00551-14E4-43CF-AA9A-684774609072}"/>
              </a:ext>
            </a:extLst>
          </p:cNvPr>
          <p:cNvSpPr txBox="1"/>
          <p:nvPr/>
        </p:nvSpPr>
        <p:spPr>
          <a:xfrm>
            <a:off x="3359196" y="2035877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BEF6452-BC6E-41A0-83CE-D63614FBCBA5}"/>
              </a:ext>
            </a:extLst>
          </p:cNvPr>
          <p:cNvSpPr txBox="1"/>
          <p:nvPr/>
        </p:nvSpPr>
        <p:spPr>
          <a:xfrm>
            <a:off x="9235954" y="206454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EB3DCD3-7099-4873-B6EA-284545E175A0}"/>
              </a:ext>
            </a:extLst>
          </p:cNvPr>
          <p:cNvSpPr txBox="1"/>
          <p:nvPr/>
        </p:nvSpPr>
        <p:spPr>
          <a:xfrm>
            <a:off x="10892796" y="2071001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740DDB0-F406-48CC-ADF0-F533F4F348DF}"/>
              </a:ext>
            </a:extLst>
          </p:cNvPr>
          <p:cNvSpPr txBox="1"/>
          <p:nvPr/>
        </p:nvSpPr>
        <p:spPr>
          <a:xfrm>
            <a:off x="6328346" y="3189990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26A42AC-7B4C-4473-A2F8-8C9140AAF43F}"/>
              </a:ext>
            </a:extLst>
          </p:cNvPr>
          <p:cNvSpPr txBox="1"/>
          <p:nvPr/>
        </p:nvSpPr>
        <p:spPr>
          <a:xfrm>
            <a:off x="7866900" y="3174325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F7F9368-4780-43C9-9398-0A84280C2942}"/>
              </a:ext>
            </a:extLst>
          </p:cNvPr>
          <p:cNvSpPr txBox="1"/>
          <p:nvPr/>
        </p:nvSpPr>
        <p:spPr>
          <a:xfrm>
            <a:off x="5781490" y="4978665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C23E5A8B-F952-486F-8C8D-852E4A0359BE}"/>
              </a:ext>
            </a:extLst>
          </p:cNvPr>
          <p:cNvSpPr/>
          <p:nvPr/>
        </p:nvSpPr>
        <p:spPr>
          <a:xfrm>
            <a:off x="6957981" y="3665336"/>
            <a:ext cx="4918709" cy="31700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BBA77F59-D20A-490B-B1A0-3FDF6F23040B}"/>
                  </a:ext>
                </a:extLst>
              </p:cNvPr>
              <p:cNvSpPr txBox="1"/>
              <p:nvPr/>
            </p:nvSpPr>
            <p:spPr>
              <a:xfrm>
                <a:off x="751490" y="6302025"/>
                <a:ext cx="55585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</m:acc>
                  </m:oMath>
                </a14:m>
                <a:r>
                  <a:rPr lang="en-US" dirty="0"/>
                  <a:t>(8)</a:t>
                </a:r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BBA77F59-D20A-490B-B1A0-3FDF6F2304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490" y="6302025"/>
                <a:ext cx="555858" cy="369332"/>
              </a:xfrm>
              <a:prstGeom prst="rect">
                <a:avLst/>
              </a:prstGeom>
              <a:blipFill>
                <a:blip r:embed="rId6"/>
                <a:stretch>
                  <a:fillRect t="-10000" r="-989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62655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4" name="Picture 4">
            <a:extLst>
              <a:ext uri="{FF2B5EF4-FFF2-40B4-BE49-F238E27FC236}">
                <a16:creationId xmlns:a16="http://schemas.microsoft.com/office/drawing/2014/main" id="{8849C408-6685-4AB7-8B78-87B393FF42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3083" y="212944"/>
            <a:ext cx="2214562" cy="260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1A38B8-DA12-4256-9807-2D27A4EA7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EBB8995-429C-4292-A4AD-78D25A9654F5}" type="slidenum">
              <a:rPr lang="en-US" altLang="en-US" sz="1200"/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en-US" sz="1200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F4B2870A-EF32-4975-B747-E31E14375A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7379" y="1365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latin typeface="+mn-lt"/>
              </a:rPr>
              <a:t>Integer Knapsack Problem</a:t>
            </a:r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C0FC6C7D-B9A5-4457-A6F5-11C5A328F14E}"/>
              </a:ext>
            </a:extLst>
          </p:cNvPr>
          <p:cNvSpPr txBox="1">
            <a:spLocks noChangeArrowheads="1"/>
          </p:cNvSpPr>
          <p:nvPr/>
        </p:nvSpPr>
        <p:spPr>
          <a:xfrm>
            <a:off x="617378" y="1564125"/>
            <a:ext cx="8496142" cy="51573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2400" b="1" dirty="0" err="1"/>
              <a:t>Persoalan</a:t>
            </a:r>
            <a:r>
              <a:rPr lang="en-US" altLang="en-US" sz="2400" b="1" dirty="0"/>
              <a:t>: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Diberikan</a:t>
            </a:r>
            <a:r>
              <a:rPr lang="en-US" altLang="en-US" sz="2400" dirty="0"/>
              <a:t> </a:t>
            </a:r>
            <a:r>
              <a:rPr lang="en-US" altLang="en-US" sz="2400" i="1" dirty="0"/>
              <a:t>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buah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objek</a:t>
            </a:r>
            <a:r>
              <a:rPr lang="en-US" altLang="en-US" sz="2400" dirty="0"/>
              <a:t> dan </a:t>
            </a:r>
            <a:r>
              <a:rPr lang="en-US" altLang="en-US" sz="2400" dirty="0" err="1"/>
              <a:t>sebuah</a:t>
            </a:r>
            <a:r>
              <a:rPr lang="en-US" altLang="en-US" sz="2400" dirty="0"/>
              <a:t> </a:t>
            </a:r>
            <a:r>
              <a:rPr lang="en-US" altLang="en-US" sz="2400" i="1" dirty="0"/>
              <a:t>knapsack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kapasitas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bobot</a:t>
            </a:r>
            <a:r>
              <a:rPr lang="en-US" altLang="en-US" sz="2400" dirty="0"/>
              <a:t> </a:t>
            </a:r>
            <a:r>
              <a:rPr lang="en-US" altLang="en-US" sz="2400" i="1" dirty="0"/>
              <a:t>K</a:t>
            </a:r>
            <a:r>
              <a:rPr lang="en-US" altLang="en-US" sz="2400" dirty="0"/>
              <a:t>. </a:t>
            </a:r>
            <a:r>
              <a:rPr lang="en-US" altLang="en-US" sz="2400" dirty="0" err="1"/>
              <a:t>Setiap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objek</a:t>
            </a:r>
            <a:r>
              <a:rPr lang="en-US" altLang="en-US" sz="2400" dirty="0"/>
              <a:t>  </a:t>
            </a:r>
            <a:r>
              <a:rPr lang="en-US" altLang="en-US" sz="2400" dirty="0" err="1"/>
              <a:t>memiliki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properti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bobot</a:t>
            </a:r>
            <a:r>
              <a:rPr lang="en-US" altLang="en-US" sz="2400" dirty="0"/>
              <a:t> (</a:t>
            </a:r>
            <a:r>
              <a:rPr lang="en-US" altLang="en-US" sz="2400" i="1" dirty="0" err="1"/>
              <a:t>weigth</a:t>
            </a:r>
            <a:r>
              <a:rPr lang="en-US" altLang="en-US" sz="2400" dirty="0"/>
              <a:t>) </a:t>
            </a:r>
            <a:r>
              <a:rPr lang="en-US" altLang="en-US" sz="2400" i="1" dirty="0" err="1"/>
              <a:t>w</a:t>
            </a:r>
            <a:r>
              <a:rPr lang="en-US" altLang="en-US" sz="2400" i="1" baseline="-25000" dirty="0" err="1"/>
              <a:t>i</a:t>
            </a:r>
            <a:r>
              <a:rPr lang="en-US" altLang="en-US" sz="2400" i="1" dirty="0"/>
              <a:t> </a:t>
            </a:r>
            <a:r>
              <a:rPr lang="en-US" altLang="en-US" sz="2400" dirty="0"/>
              <a:t>dan </a:t>
            </a:r>
            <a:r>
              <a:rPr lang="en-US" altLang="en-US" sz="2400" dirty="0" err="1"/>
              <a:t>keuntungan</a:t>
            </a:r>
            <a:r>
              <a:rPr lang="en-US" altLang="en-US" sz="2400" dirty="0"/>
              <a:t>(</a:t>
            </a:r>
            <a:r>
              <a:rPr lang="en-US" altLang="en-US" sz="2400" i="1" dirty="0"/>
              <a:t>profit</a:t>
            </a:r>
            <a:r>
              <a:rPr lang="en-US" altLang="en-US" sz="2400" dirty="0"/>
              <a:t>) </a:t>
            </a:r>
            <a:r>
              <a:rPr lang="en-US" altLang="en-US" sz="2400" i="1" dirty="0"/>
              <a:t>p</a:t>
            </a:r>
            <a:r>
              <a:rPr lang="en-US" altLang="en-US" sz="2400" i="1" baseline="-25000" dirty="0"/>
              <a:t>i</a:t>
            </a:r>
            <a:r>
              <a:rPr lang="en-US" altLang="en-US" sz="2400" dirty="0"/>
              <a:t>.  </a:t>
            </a:r>
            <a:r>
              <a:rPr lang="en-US" altLang="en-US" sz="2400" dirty="0" err="1"/>
              <a:t>Bagaimana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cara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memilih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objek-objek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dimasukkan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dalam</a:t>
            </a:r>
            <a:r>
              <a:rPr lang="en-US" altLang="en-US" sz="2400" dirty="0"/>
              <a:t> </a:t>
            </a:r>
            <a:r>
              <a:rPr lang="en-US" altLang="en-US" sz="2400" i="1" dirty="0"/>
              <a:t>knapsack </a:t>
            </a:r>
            <a:r>
              <a:rPr lang="en-US" altLang="en-US" sz="2400" dirty="0" err="1"/>
              <a:t>sedemikian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sehingga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diperoleh</a:t>
            </a:r>
            <a:r>
              <a:rPr lang="en-US" altLang="en-US" sz="2400" dirty="0"/>
              <a:t>  total </a:t>
            </a:r>
            <a:r>
              <a:rPr lang="en-US" altLang="en-US" sz="2400" dirty="0" err="1"/>
              <a:t>keuntungan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maksimal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syarat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tidak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boleh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melebihi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kapasitas</a:t>
            </a:r>
            <a:r>
              <a:rPr lang="en-US" altLang="en-US" sz="2400" dirty="0"/>
              <a:t> </a:t>
            </a:r>
            <a:r>
              <a:rPr lang="en-US" altLang="en-US" sz="2400" i="1" dirty="0"/>
              <a:t>knapsack</a:t>
            </a:r>
            <a:r>
              <a:rPr lang="en-US" altLang="en-US" sz="2400" dirty="0"/>
              <a:t>. </a:t>
            </a:r>
          </a:p>
          <a:p>
            <a:pPr>
              <a:lnSpc>
                <a:spcPct val="80000"/>
              </a:lnSpc>
            </a:pPr>
            <a:r>
              <a:rPr lang="en-US" altLang="en-US" sz="2400" dirty="0" err="1"/>
              <a:t>Formulasi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matematis</a:t>
            </a:r>
            <a:r>
              <a:rPr lang="en-US" altLang="en-US" sz="2400" dirty="0"/>
              <a:t>:</a:t>
            </a:r>
          </a:p>
        </p:txBody>
      </p:sp>
      <p:pic>
        <p:nvPicPr>
          <p:cNvPr id="13" name="Picture 5" descr="http://upload.wikimedia.org/wikipedia/commons/thumb/f/fd/Knapsack.svg/486px-Knapsack.svg.png">
            <a:extLst>
              <a:ext uri="{FF2B5EF4-FFF2-40B4-BE49-F238E27FC236}">
                <a16:creationId xmlns:a16="http://schemas.microsoft.com/office/drawing/2014/main" id="{E3A729F8-177C-43D3-A93B-9340EDA4E8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1272" y="3140601"/>
            <a:ext cx="3318184" cy="28741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Object 2">
            <a:extLst>
              <a:ext uri="{FF2B5EF4-FFF2-40B4-BE49-F238E27FC236}">
                <a16:creationId xmlns:a16="http://schemas.microsoft.com/office/drawing/2014/main" id="{D372C366-3ECB-4393-BCEC-3123BAB8854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4245396"/>
              </p:ext>
            </p:extLst>
          </p:nvPr>
        </p:nvGraphicFramePr>
        <p:xfrm>
          <a:off x="1177148" y="3979140"/>
          <a:ext cx="6793010" cy="23772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4" imgW="5491445" imgH="1751702" progId="Word.Document.8">
                  <p:embed/>
                </p:oleObj>
              </mc:Choice>
              <mc:Fallback>
                <p:oleObj name="Document" r:id="rId4" imgW="5491445" imgH="1751702" progId="Word.Document.8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635087FD-5A18-4EDD-9ECB-9F7776ADA93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7148" y="3979140"/>
                        <a:ext cx="6793010" cy="2377210"/>
                      </a:xfrm>
                      <a:prstGeom prst="rect">
                        <a:avLst/>
                      </a:prstGeom>
                      <a:solidFill>
                        <a:schemeClr val="bg2">
                          <a:lumMod val="90000"/>
                        </a:schemeClr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BDA679C-755F-464E-B343-DB532E3AE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3071</TotalTime>
  <Words>3072</Words>
  <Application>Microsoft Office PowerPoint</Application>
  <PresentationFormat>Widescreen</PresentationFormat>
  <Paragraphs>512</Paragraphs>
  <Slides>21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21</vt:i4>
      </vt:variant>
    </vt:vector>
  </HeadingPairs>
  <TitlesOfParts>
    <vt:vector size="33" baseType="lpstr">
      <vt:lpstr>Arial</vt:lpstr>
      <vt:lpstr>Calibri</vt:lpstr>
      <vt:lpstr>Calibri Light</vt:lpstr>
      <vt:lpstr>Cambria Math</vt:lpstr>
      <vt:lpstr>MTMI</vt:lpstr>
      <vt:lpstr>MTSYN</vt:lpstr>
      <vt:lpstr>Symbol</vt:lpstr>
      <vt:lpstr>TimesTen-Roman</vt:lpstr>
      <vt:lpstr>Office Theme</vt:lpstr>
      <vt:lpstr>Document</vt:lpstr>
      <vt:lpstr>VISIO</vt:lpstr>
      <vt:lpstr>Equation</vt:lpstr>
      <vt:lpstr>Algoritma Branch &amp; Bound</vt:lpstr>
      <vt:lpstr>Assignment Problem</vt:lpstr>
      <vt:lpstr>Assignment Problem: Exhaustive Search</vt:lpstr>
      <vt:lpstr>Assignment Problem: Greedy</vt:lpstr>
      <vt:lpstr>PowerPoint Presentation</vt:lpstr>
      <vt:lpstr>PowerPoint Presentation</vt:lpstr>
      <vt:lpstr>PowerPoint Presentation</vt:lpstr>
      <vt:lpstr>PowerPoint Presentation</vt:lpstr>
      <vt:lpstr>Integer Knapsack Problem</vt:lpstr>
      <vt:lpstr>Greedy: 1/0 Knapsack</vt:lpstr>
      <vt:lpstr>Backtracking: 1/0 Knapsack (N=3)</vt:lpstr>
      <vt:lpstr>Branch &amp; Bound: 1/0 Knapsack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TAMAT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Rinaldi Munir</dc:creator>
  <cp:lastModifiedBy>Dr. Ir. Rinaldi, M.T.</cp:lastModifiedBy>
  <cp:revision>123</cp:revision>
  <dcterms:created xsi:type="dcterms:W3CDTF">2021-03-17T13:30:36Z</dcterms:created>
  <dcterms:modified xsi:type="dcterms:W3CDTF">2026-04-17T02:04:57Z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2023-04-07T05:43:46Z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9f42c00a-29ff-4a02-b890-196c7f398ab3</vt:lpwstr>
  </property>
  <property fmtid="{D5CDD505-2E9C-101B-9397-08002B2CF9AE}" pid="8" name="MSIP_Label_38b525e5-f3da-4501-8f1e-526b6769fc56_ContentBits">
    <vt:lpwstr>0</vt:lpwstr>
  </property>
</Properties>
</file>