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78" r:id="rId3"/>
    <p:sldId id="280" r:id="rId4"/>
    <p:sldId id="281" r:id="rId5"/>
    <p:sldId id="282" r:id="rId6"/>
    <p:sldId id="324" r:id="rId7"/>
    <p:sldId id="325" r:id="rId8"/>
    <p:sldId id="284" r:id="rId9"/>
    <p:sldId id="326" r:id="rId10"/>
    <p:sldId id="292" r:id="rId11"/>
    <p:sldId id="327" r:id="rId12"/>
    <p:sldId id="328" r:id="rId13"/>
    <p:sldId id="314" r:id="rId14"/>
    <p:sldId id="329" r:id="rId15"/>
    <p:sldId id="330" r:id="rId16"/>
    <p:sldId id="331" r:id="rId17"/>
    <p:sldId id="332" r:id="rId18"/>
    <p:sldId id="333" r:id="rId19"/>
    <p:sldId id="334" r:id="rId20"/>
    <p:sldId id="288" r:id="rId21"/>
    <p:sldId id="335" r:id="rId22"/>
    <p:sldId id="295" r:id="rId23"/>
    <p:sldId id="313" r:id="rId24"/>
    <p:sldId id="322" r:id="rId25"/>
    <p:sldId id="336" r:id="rId26"/>
    <p:sldId id="315" r:id="rId27"/>
    <p:sldId id="316" r:id="rId28"/>
    <p:sldId id="317" r:id="rId29"/>
    <p:sldId id="318" r:id="rId30"/>
    <p:sldId id="319" r:id="rId31"/>
    <p:sldId id="320" r:id="rId32"/>
    <p:sldId id="31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F2DFE-F70A-498D-8D62-0BCD16C537F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6ACD2-76A4-48C1-BDA9-BCB00B1A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9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E426-C366-4696-96DD-C92A557A6C02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491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7810-5A07-4C07-A14C-ECD720045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4BEEA-B6F0-4926-8BBB-709AB6041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E9AA1-B8A2-412A-ADE7-489A1C5D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754B-2DB2-455F-BA40-14B2E4BA20B4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C0D6-1D84-45EB-8B09-6BEC1A37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A7264-63FA-4623-B5B7-377F6C5E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1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FC1A-FA30-4705-9A76-C44628AC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D5C37-F8C8-4965-8FA4-73A813FFE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A386-7748-4E8D-B47A-E7F62FAA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1ACF-81E8-4A76-BA1B-899B50BA82EB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12CEC-7AB0-404A-9CEE-5B4CA75A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4167-4993-4DA9-9E86-AEA5F911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9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DA93D-028E-4712-965F-D42955175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2671F-A8AC-40CB-B185-0780F2833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39347-53E0-47A6-A1F2-B39EBA54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10C-28DB-4F81-8303-A785A6D0AB7B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0E8D2-CE52-42F9-934C-FA8EB241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8227-34FF-47F5-AC0E-1265B57C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2273-41D8-41DD-979A-63BB32F2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ABEF-A199-4BD7-BD2E-472E99276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2965E-719E-46B8-9D27-22D4776A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BAB3-0992-491D-9511-51EF59BAEFF7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938A-15D8-45C1-A20D-B4F20144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6FEB1-0467-4A14-B975-2C1911CD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C358-6B00-45F8-AB0B-46E8630B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39C14-DC61-4F4E-BEDB-9AB3309B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10BBD-342B-43FD-B4A9-E465A0D4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DDDC-FFAB-438D-B586-14FA1E1147F3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7DE6F-9231-4763-873B-EFD72ECA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376C3-0E83-4B2C-9622-F6470104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2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30AE-18BA-43B0-88AD-C242BEE0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F0E0-90DA-4067-B53A-FD68B36E8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B74F4-5C76-4CBF-9204-B804E8897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180AB-F82E-4AE3-BCE7-27CFD99A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522A-246C-491B-838A-753B2BD28803}" type="datetime1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30671-1BDC-4E8E-B81E-40CAFADC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A74F3-4F2B-411C-A9B0-255EBB77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FB09-AD10-40FD-B7E5-6627D2CB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10A27-3069-4077-A941-2A93A3930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E9CA1-9C08-4229-BD1A-A60F0CC04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D187B-0D50-48A5-88FE-64354CD88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C1F79-BF3A-4DDF-9D16-865D4FB2C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E3B4D-BEF2-4245-87F0-BE97F53B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BE9-0B18-46F4-BA8D-BD91612D5481}" type="datetime1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33036-81C7-45BE-94B6-466E4A36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FAC97-7608-433E-93DD-7C514400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73FC-D9AB-4E5C-A359-4A3C139F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77F3B-E4F2-46C4-B818-F8A2DEF8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F984-2D1C-4988-97AE-FAE89A6ADF87}" type="datetime1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31E64-CCD3-421C-8133-B7CDC8BC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06612-950A-4A69-9F52-04E1ED9A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6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0230C-C772-4F5D-859E-6D8DB4A24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813-A566-4212-BFA8-564B7B9CA09C}" type="datetime1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48886-EE52-4CBC-A8E3-7CCAD403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127A7-84FB-41F4-9FD4-D1780393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6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E289-321B-4D54-A68B-99E12AC8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23C3B-856E-4FC3-B358-853D32BF5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A9657-18BD-470D-8839-48791DD33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28F32-01E0-4E82-AAB8-AA6DD273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95E5-D242-44F6-A67C-F0EF4A9C4D73}" type="datetime1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77D7F-B6D7-43E6-BA00-BF61FA8C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B7ED6-2C15-4C03-B54E-E14560E8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1AD3-F838-4779-94AF-DF467E3A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DB4AF-12A3-429F-B99F-95AA13D5E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2458B-421C-4208-BF43-71AB04D7F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D1A18-4AB7-4A9B-A723-9B2B09AD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F57-D67A-47E4-97E4-DE7194C69ED6}" type="datetime1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7D10F-D047-498D-8D7F-850CA92F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7BBF2-E1D2-4C98-94A5-DA82211D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39442-5D36-47B2-95DA-699858D43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272C6-6DCF-47A0-92D1-F28A7F838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B7EF-C769-4E17-9151-3A107A616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49B9-9F57-4FE2-9C51-36B0867F7E7F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A43B1-A46F-4455-B384-8CE87082D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IF2211 B&amp;B/NUM-MLK-RN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142A0-84DD-4E3F-AABD-4D25146B1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4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0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wmf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4.wmf"/><Relationship Id="rId18" Type="http://schemas.openxmlformats.org/officeDocument/2006/relationships/image" Target="../media/image35.png"/><Relationship Id="rId3" Type="http://schemas.openxmlformats.org/officeDocument/2006/relationships/image" Target="../media/image23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7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wmf"/><Relationship Id="rId3" Type="http://schemas.openxmlformats.org/officeDocument/2006/relationships/image" Target="../media/image42.png"/><Relationship Id="rId12" Type="http://schemas.openxmlformats.org/officeDocument/2006/relationships/oleObject" Target="../embeddings/oleObject14.bin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11" Type="http://schemas.openxmlformats.org/officeDocument/2006/relationships/image" Target="../media/image45.e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43.png"/><Relationship Id="rId9" Type="http://schemas.openxmlformats.org/officeDocument/2006/relationships/image" Target="../media/image4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115" y="441221"/>
            <a:ext cx="8917769" cy="1470025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Algoritma</a:t>
            </a:r>
            <a:r>
              <a:rPr lang="en-US" b="1" dirty="0">
                <a:latin typeface="+mn-lt"/>
              </a:rPr>
              <a:t> </a:t>
            </a:r>
            <a:r>
              <a:rPr lang="id-ID" b="1" dirty="0">
                <a:latin typeface="+mn-lt"/>
              </a:rPr>
              <a:t>Branch &amp; Bound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5EC41-4CDF-4135-8DAF-449B8C9DF0F9}"/>
              </a:ext>
            </a:extLst>
          </p:cNvPr>
          <p:cNvSpPr txBox="1"/>
          <p:nvPr/>
        </p:nvSpPr>
        <p:spPr>
          <a:xfrm>
            <a:off x="9117383" y="1911246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(Bagian 2)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336E432-0440-4FF9-A119-B1AD281BD2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8200" y="2616636"/>
            <a:ext cx="8122920" cy="17526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IF2211 Strategi </a:t>
            </a:r>
            <a:r>
              <a:rPr lang="en-US" altLang="en-US" dirty="0" err="1"/>
              <a:t>Algoritma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Rinaldi, Nur </a:t>
            </a:r>
            <a:r>
              <a:rPr lang="en-US" altLang="en-US" dirty="0" err="1"/>
              <a:t>Ulfa</a:t>
            </a:r>
            <a:r>
              <a:rPr lang="en-US" altLang="en-US" dirty="0"/>
              <a:t> </a:t>
            </a:r>
            <a:r>
              <a:rPr lang="en-US" altLang="en-US" dirty="0" err="1"/>
              <a:t>Maulidevi</a:t>
            </a:r>
            <a:r>
              <a:rPr lang="en-US" altLang="en-US" dirty="0"/>
              <a:t>, Masayu </a:t>
            </a:r>
            <a:r>
              <a:rPr lang="en-US" altLang="en-US" dirty="0" err="1"/>
              <a:t>Leylia</a:t>
            </a:r>
            <a:r>
              <a:rPr lang="en-US" altLang="en-US" dirty="0"/>
              <a:t> </a:t>
            </a:r>
            <a:r>
              <a:rPr lang="en-US" altLang="en-US" dirty="0" err="1"/>
              <a:t>Khodra</a:t>
            </a:r>
            <a:endParaRPr lang="en-US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122E92-7A31-431C-A40E-E8AE79EE6F95}"/>
              </a:ext>
            </a:extLst>
          </p:cNvPr>
          <p:cNvSpPr txBox="1"/>
          <p:nvPr/>
        </p:nvSpPr>
        <p:spPr>
          <a:xfrm>
            <a:off x="2971800" y="5302487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Informatika</a:t>
            </a:r>
            <a:endParaRPr lang="en-US" sz="2400" dirty="0"/>
          </a:p>
          <a:p>
            <a:pPr algn="ctr"/>
            <a:r>
              <a:rPr lang="en-US" sz="2400" dirty="0" err="1"/>
              <a:t>Sekolah</a:t>
            </a:r>
            <a:r>
              <a:rPr lang="en-US" sz="2400" dirty="0"/>
              <a:t> Teknik </a:t>
            </a:r>
            <a:r>
              <a:rPr lang="en-US" sz="2400" dirty="0" err="1"/>
              <a:t>Elektro</a:t>
            </a:r>
            <a:r>
              <a:rPr lang="en-US" sz="2400" dirty="0"/>
              <a:t> dan </a:t>
            </a:r>
            <a:r>
              <a:rPr lang="en-US" sz="2400" dirty="0" err="1"/>
              <a:t>Informatika</a:t>
            </a:r>
            <a:r>
              <a:rPr lang="en-US" sz="2400" dirty="0"/>
              <a:t> ITB</a:t>
            </a:r>
          </a:p>
          <a:p>
            <a:pPr algn="ctr"/>
            <a:r>
              <a:rPr lang="en-US" sz="2400" dirty="0"/>
              <a:t>2026</a:t>
            </a:r>
          </a:p>
        </p:txBody>
      </p:sp>
      <p:pic>
        <p:nvPicPr>
          <p:cNvPr id="15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BCCE8510-FA36-411A-BF16-E8B5FF08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4" y="3701415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27ED9B4-0C27-4352-B913-1B3814E1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8365"/>
          </a:xfrm>
        </p:spPr>
        <p:txBody>
          <a:bodyPr/>
          <a:lstStyle/>
          <a:p>
            <a:r>
              <a:rPr lang="id-ID" dirty="0"/>
              <a:t>B&amp;B-TSP dgn </a:t>
            </a:r>
            <a:r>
              <a:rPr lang="id-ID" i="1" dirty="0"/>
              <a:t>Reduced Cost Matrix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6960" y="1598591"/>
            <a:ext cx="10607040" cy="5055780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Misalkan:  </a:t>
            </a:r>
          </a:p>
          <a:p>
            <a:pPr lvl="1"/>
            <a:r>
              <a:rPr lang="en-US" dirty="0"/>
              <a:t>Tur (</a:t>
            </a:r>
            <a:r>
              <a:rPr lang="en-US" dirty="0" err="1"/>
              <a:t>perjalanan</a:t>
            </a:r>
            <a:r>
              <a:rPr lang="en-US" dirty="0"/>
              <a:t>)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1</a:t>
            </a:r>
          </a:p>
          <a:p>
            <a:pPr lvl="1"/>
            <a:r>
              <a:rPr lang="id-ID" dirty="0"/>
              <a:t>A: matriks tereduksi untuk simpul R. </a:t>
            </a:r>
          </a:p>
          <a:p>
            <a:pPr lvl="1"/>
            <a:r>
              <a:rPr lang="id-ID" dirty="0"/>
              <a:t>S: anak dari simpul R sehingga sisi (R, S) pada pohon ruang status berkoresponden dengan sisi (i, j) pada perjalanan.  </a:t>
            </a:r>
          </a:p>
          <a:p>
            <a:r>
              <a:rPr lang="id-ID" dirty="0"/>
              <a:t>Jika  S bukan simpul daun, maka matriks bobot tereduksi untuk simpul S dapat dihitung sebagai berikut: </a:t>
            </a:r>
          </a:p>
          <a:p>
            <a:pPr marL="914400" lvl="1" indent="-457200">
              <a:buNone/>
            </a:pPr>
            <a:r>
              <a:rPr lang="id-ID" dirty="0"/>
              <a:t>(a)  ubah semua nilai pada baris  </a:t>
            </a:r>
            <a:r>
              <a:rPr lang="id-ID" i="1" dirty="0"/>
              <a:t>i</a:t>
            </a:r>
            <a:r>
              <a:rPr lang="id-ID" dirty="0"/>
              <a:t> dan kolom  </a:t>
            </a:r>
            <a:r>
              <a:rPr lang="id-ID" i="1" dirty="0"/>
              <a:t>j</a:t>
            </a:r>
            <a:r>
              <a:rPr lang="id-ID" dirty="0"/>
              <a:t> menjadi </a:t>
            </a:r>
            <a:r>
              <a:rPr lang="id-ID" dirty="0">
                <a:sym typeface="Symbol"/>
              </a:rPr>
              <a:t></a:t>
            </a:r>
            <a:r>
              <a:rPr lang="id-ID" dirty="0"/>
              <a:t>. Ini untuk mencegah agar tidak ada lintasan yang keluar dari simpul </a:t>
            </a:r>
            <a:r>
              <a:rPr lang="id-ID" i="1" dirty="0"/>
              <a:t>i </a:t>
            </a:r>
            <a:r>
              <a:rPr lang="id-ID" dirty="0"/>
              <a:t>atau masuk pada simpul </a:t>
            </a:r>
            <a:r>
              <a:rPr lang="id-ID" i="1" dirty="0"/>
              <a:t>j</a:t>
            </a:r>
            <a:r>
              <a:rPr lang="id-ID" dirty="0"/>
              <a:t>;  </a:t>
            </a:r>
          </a:p>
          <a:p>
            <a:pPr marL="457200" lvl="1" indent="0">
              <a:buNone/>
            </a:pPr>
            <a:r>
              <a:rPr lang="id-ID" dirty="0"/>
              <a:t>(b)  ubah  A(</a:t>
            </a:r>
            <a:r>
              <a:rPr lang="id-ID" i="1" dirty="0"/>
              <a:t>j</a:t>
            </a:r>
            <a:r>
              <a:rPr lang="id-ID" dirty="0"/>
              <a:t>, 1) menjadi </a:t>
            </a:r>
            <a:r>
              <a:rPr lang="id-ID" dirty="0">
                <a:sym typeface="Symbol"/>
              </a:rPr>
              <a:t></a:t>
            </a:r>
            <a:r>
              <a:rPr lang="id-ID" dirty="0"/>
              <a:t>. Ini untuk mencegah penggunaan sisi (</a:t>
            </a:r>
            <a:r>
              <a:rPr lang="id-ID" i="1" dirty="0"/>
              <a:t>j</a:t>
            </a:r>
            <a:r>
              <a:rPr lang="id-ID" dirty="0"/>
              <a:t>, 1); </a:t>
            </a:r>
          </a:p>
          <a:p>
            <a:pPr marL="457200" lvl="1" indent="0">
              <a:buNone/>
            </a:pPr>
            <a:r>
              <a:rPr lang="id-ID" dirty="0"/>
              <a:t>(c)  reduksi kembali semua baris dan kolom pada matriks A kecuali untuk elemen </a:t>
            </a:r>
            <a:r>
              <a:rPr lang="id-ID" dirty="0">
                <a:sym typeface="Symbol"/>
              </a:rPr>
              <a:t></a:t>
            </a:r>
            <a:r>
              <a:rPr lang="id-ID" dirty="0"/>
              <a:t>. </a:t>
            </a:r>
          </a:p>
          <a:p>
            <a:pPr marL="233363" lvl="1" indent="-233363"/>
            <a:endParaRPr lang="en-US" sz="2800" dirty="0"/>
          </a:p>
          <a:p>
            <a:pPr marL="233363" lvl="1" indent="-233363"/>
            <a:r>
              <a:rPr lang="id-ID" sz="2800" dirty="0"/>
              <a:t>Jika  </a:t>
            </a:r>
            <a:r>
              <a:rPr lang="id-ID" sz="2800" i="1" dirty="0"/>
              <a:t>r</a:t>
            </a:r>
            <a:r>
              <a:rPr lang="id-ID" sz="2800" dirty="0"/>
              <a:t> adalah total semua pengurang, maka nilai batas untuk simpul S adalah:  </a:t>
            </a:r>
          </a:p>
          <a:p>
            <a:pPr marL="457200" lvl="1" indent="0">
              <a:buNone/>
            </a:pPr>
            <a:endParaRPr lang="id-ID" dirty="0"/>
          </a:p>
          <a:p>
            <a:pPr marL="457200" lvl="1" indent="-284163">
              <a:buNone/>
            </a:pPr>
            <a:r>
              <a:rPr lang="en-US" dirty="0"/>
              <a:t> </a:t>
            </a:r>
            <a:r>
              <a:rPr lang="id-ID" sz="2600" dirty="0"/>
              <a:t>Hasil reduksi ini menghasilkan matriks B.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509" y="5623297"/>
            <a:ext cx="2596853" cy="53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ADD730-9C8C-4066-BCE5-D29781CA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10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F071E0-D33D-424C-906C-5BD8AE232B3F}"/>
              </a:ext>
            </a:extLst>
          </p:cNvPr>
          <p:cNvSpPr/>
          <p:nvPr/>
        </p:nvSpPr>
        <p:spPr>
          <a:xfrm>
            <a:off x="10949940" y="1384278"/>
            <a:ext cx="284480" cy="2743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837511-D6B6-4CA5-B28C-27495D4F2B00}"/>
              </a:ext>
            </a:extLst>
          </p:cNvPr>
          <p:cNvSpPr/>
          <p:nvPr/>
        </p:nvSpPr>
        <p:spPr>
          <a:xfrm>
            <a:off x="11234420" y="570378"/>
            <a:ext cx="284480" cy="2743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087E78-6F71-48E1-B271-2B50174343A5}"/>
              </a:ext>
            </a:extLst>
          </p:cNvPr>
          <p:cNvCxnSpPr>
            <a:stCxn id="9" idx="4"/>
            <a:endCxn id="8" idx="7"/>
          </p:cNvCxnSpPr>
          <p:nvPr/>
        </p:nvCxnSpPr>
        <p:spPr>
          <a:xfrm flipH="1">
            <a:off x="11192759" y="844698"/>
            <a:ext cx="183901" cy="5797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ABEC82E-8852-415D-A7E4-C0BE1026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502" y="1002057"/>
            <a:ext cx="2036412" cy="12514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71D8F2-038B-4D8E-80C9-A1D9508DFEE8}"/>
              </a:ext>
            </a:extLst>
          </p:cNvPr>
          <p:cNvSpPr txBox="1"/>
          <p:nvPr/>
        </p:nvSpPr>
        <p:spPr>
          <a:xfrm>
            <a:off x="8818179" y="10137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03F990-87EE-4574-B6DE-DB7DF7153B0E}"/>
              </a:ext>
            </a:extLst>
          </p:cNvPr>
          <p:cNvSpPr txBox="1"/>
          <p:nvPr/>
        </p:nvSpPr>
        <p:spPr>
          <a:xfrm>
            <a:off x="10305393" y="1846846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CEF7F2-FACF-4A9C-9C41-EB49A03539C1}"/>
              </a:ext>
            </a:extLst>
          </p:cNvPr>
          <p:cNvCxnSpPr/>
          <p:nvPr/>
        </p:nvCxnSpPr>
        <p:spPr>
          <a:xfrm>
            <a:off x="9055745" y="1288026"/>
            <a:ext cx="1169803" cy="6685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21FF7-8843-4A83-AF9B-7342EE860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786"/>
            <a:ext cx="10515600" cy="5378177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umum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persamaan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fungsi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pembatas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bounding function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2938F-A3BE-4D9D-8437-4AC2697B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30B9EF9-294C-4897-8EC2-84F919E9B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49A59E5-CB23-477B-85A1-0A1F293EB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3853"/>
              </p:ext>
            </p:extLst>
          </p:nvPr>
        </p:nvGraphicFramePr>
        <p:xfrm>
          <a:off x="3584028" y="1513490"/>
          <a:ext cx="2854872" cy="43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46200" imgH="203200" progId="Equation.3">
                  <p:embed/>
                </p:oleObj>
              </mc:Choice>
              <mc:Fallback>
                <p:oleObj r:id="rId2" imgW="13462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028" y="1513490"/>
                        <a:ext cx="2854872" cy="4309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73B90BB-844F-4363-B8CA-308565FFE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73" y="2018697"/>
            <a:ext cx="10796927" cy="35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7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9C46-27B4-4798-9D4C-EB7B06D7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560"/>
            <a:ext cx="10515600" cy="5252403"/>
          </a:xfrm>
        </p:spPr>
        <p:txBody>
          <a:bodyPr>
            <a:normAutofit/>
          </a:bodyPr>
          <a:lstStyle/>
          <a:p>
            <a:r>
              <a:rPr lang="en-US" sz="2400" dirty="0" err="1"/>
              <a:t>Bangkitkan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1: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Akan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i="1" dirty="0"/>
              <a:t>cost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bound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2, 3, 4, dan 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86467-7A95-4C3D-A92B-9C57734B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F84B88-9107-47CB-8623-D937B81BA287}"/>
              </a:ext>
            </a:extLst>
          </p:cNvPr>
          <p:cNvSpPr/>
          <p:nvPr/>
        </p:nvSpPr>
        <p:spPr>
          <a:xfrm>
            <a:off x="5207175" y="1899220"/>
            <a:ext cx="447040" cy="4267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FFBDC3-A142-40CC-8CAA-34074A35BC62}"/>
              </a:ext>
            </a:extLst>
          </p:cNvPr>
          <p:cNvSpPr/>
          <p:nvPr/>
        </p:nvSpPr>
        <p:spPr>
          <a:xfrm>
            <a:off x="2816072" y="3337401"/>
            <a:ext cx="447040" cy="4267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E3172A-CF02-450C-808A-6EF7B370AD41}"/>
              </a:ext>
            </a:extLst>
          </p:cNvPr>
          <p:cNvSpPr/>
          <p:nvPr/>
        </p:nvSpPr>
        <p:spPr>
          <a:xfrm>
            <a:off x="4418900" y="3337401"/>
            <a:ext cx="447040" cy="4267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08057C-96D5-4C45-B8A6-C7EAFA95007B}"/>
              </a:ext>
            </a:extLst>
          </p:cNvPr>
          <p:cNvSpPr/>
          <p:nvPr/>
        </p:nvSpPr>
        <p:spPr>
          <a:xfrm>
            <a:off x="6021728" y="3337401"/>
            <a:ext cx="447040" cy="4267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D2EDBE-EDF3-42CD-BECE-DD773070A23B}"/>
              </a:ext>
            </a:extLst>
          </p:cNvPr>
          <p:cNvSpPr/>
          <p:nvPr/>
        </p:nvSpPr>
        <p:spPr>
          <a:xfrm>
            <a:off x="7706360" y="3337401"/>
            <a:ext cx="447040" cy="4267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4CAE9F-1B29-40D3-A685-5B901DB019C8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3039592" y="2325940"/>
            <a:ext cx="2391103" cy="101146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C93629-2D46-45EB-ACC4-F96FCA7D4994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642420" y="2335512"/>
            <a:ext cx="788276" cy="100188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BE1EF4-1C9F-4866-883D-A5F7C625502A}"/>
              </a:ext>
            </a:extLst>
          </p:cNvPr>
          <p:cNvCxnSpPr>
            <a:cxnSpLocks/>
          </p:cNvCxnSpPr>
          <p:nvPr/>
        </p:nvCxnSpPr>
        <p:spPr>
          <a:xfrm flipH="1" flipV="1">
            <a:off x="5444899" y="2351633"/>
            <a:ext cx="749086" cy="10114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AC3022-9A51-49A8-82F6-D1138DABD75C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454392" y="2338787"/>
            <a:ext cx="2475488" cy="998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9B97E9-6C38-426F-A54F-DA4D5B24CE15}"/>
              </a:ext>
            </a:extLst>
          </p:cNvPr>
          <p:cNvSpPr txBox="1"/>
          <p:nvPr/>
        </p:nvSpPr>
        <p:spPr>
          <a:xfrm>
            <a:off x="3390666" y="248803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45246A-F32A-45AE-8013-0FD4ABEA6C5F}"/>
              </a:ext>
            </a:extLst>
          </p:cNvPr>
          <p:cNvSpPr txBox="1"/>
          <p:nvPr/>
        </p:nvSpPr>
        <p:spPr>
          <a:xfrm>
            <a:off x="4411236" y="267269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BABDD1-CA7E-434A-B095-D94DADA25D5B}"/>
              </a:ext>
            </a:extLst>
          </p:cNvPr>
          <p:cNvSpPr txBox="1"/>
          <p:nvPr/>
        </p:nvSpPr>
        <p:spPr>
          <a:xfrm>
            <a:off x="5803331" y="268159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A21D6B-30B4-425A-8097-60A4EFBBB863}"/>
              </a:ext>
            </a:extLst>
          </p:cNvPr>
          <p:cNvSpPr txBox="1"/>
          <p:nvPr/>
        </p:nvSpPr>
        <p:spPr>
          <a:xfrm>
            <a:off x="6866605" y="251051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938066-482B-449C-840E-D2648A67010F}"/>
              </a:ext>
            </a:extLst>
          </p:cNvPr>
          <p:cNvSpPr txBox="1"/>
          <p:nvPr/>
        </p:nvSpPr>
        <p:spPr>
          <a:xfrm>
            <a:off x="5650708" y="20603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6ECD0B-BE27-477A-B6D4-D620874EA487}"/>
              </a:ext>
            </a:extLst>
          </p:cNvPr>
          <p:cNvSpPr txBox="1"/>
          <p:nvPr/>
        </p:nvSpPr>
        <p:spPr>
          <a:xfrm>
            <a:off x="5753603" y="3864877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4) =?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0D8CB3-C41B-45EC-BEAB-93E51820B231}"/>
              </a:ext>
            </a:extLst>
          </p:cNvPr>
          <p:cNvSpPr txBox="1"/>
          <p:nvPr/>
        </p:nvSpPr>
        <p:spPr>
          <a:xfrm>
            <a:off x="4178702" y="3874664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3) =?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2390A2-27CA-42E0-8C85-92A7827A706D}"/>
              </a:ext>
            </a:extLst>
          </p:cNvPr>
          <p:cNvSpPr txBox="1"/>
          <p:nvPr/>
        </p:nvSpPr>
        <p:spPr>
          <a:xfrm>
            <a:off x="2706611" y="3856704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2) =?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05AEDF-787B-409E-A023-445E0197E40D}"/>
              </a:ext>
            </a:extLst>
          </p:cNvPr>
          <p:cNvSpPr txBox="1"/>
          <p:nvPr/>
        </p:nvSpPr>
        <p:spPr>
          <a:xfrm>
            <a:off x="7596899" y="3856704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5) =?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8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B&amp;B-TSP d</a:t>
            </a:r>
            <a:r>
              <a:rPr lang="en-US" dirty="0" err="1"/>
              <a:t>en</a:t>
            </a:r>
            <a:r>
              <a:rPr lang="id-ID" dirty="0"/>
              <a:t>g</a:t>
            </a:r>
            <a:r>
              <a:rPr lang="en-US" dirty="0"/>
              <a:t>a</a:t>
            </a:r>
            <a:r>
              <a:rPr lang="id-ID" dirty="0"/>
              <a:t>n Reduced Cost Matrix (2)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35660" y="1444638"/>
            <a:ext cx="10404500" cy="2257428"/>
          </a:xfrm>
        </p:spPr>
        <p:txBody>
          <a:bodyPr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2;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2</a:t>
            </a:r>
          </a:p>
          <a:p>
            <a:pPr marL="914400" lvl="1" indent="-457200">
              <a:buAutoNum type="alphaLcParenBoth"/>
            </a:pPr>
            <a:r>
              <a:rPr lang="id-ID" dirty="0"/>
              <a:t>ubah semua nilai pada baris  </a:t>
            </a:r>
            <a:r>
              <a:rPr lang="en-US" dirty="0"/>
              <a:t>1</a:t>
            </a:r>
            <a:r>
              <a:rPr lang="id-ID" dirty="0"/>
              <a:t> dan kolom  </a:t>
            </a:r>
            <a:r>
              <a:rPr lang="en-US" dirty="0"/>
              <a:t>2</a:t>
            </a:r>
            <a:r>
              <a:rPr lang="id-ID" dirty="0"/>
              <a:t> menjadi </a:t>
            </a:r>
            <a:r>
              <a:rPr lang="id-ID" dirty="0">
                <a:sym typeface="Symbol"/>
              </a:rPr>
              <a:t></a:t>
            </a:r>
            <a:r>
              <a:rPr lang="id-ID" dirty="0"/>
              <a:t>. </a:t>
            </a:r>
            <a:endParaRPr lang="en-US" dirty="0"/>
          </a:p>
          <a:p>
            <a:pPr marL="914400" lvl="1" indent="-457200">
              <a:buAutoNum type="alphaLcParenBoth"/>
            </a:pPr>
            <a:r>
              <a:rPr lang="id-ID" dirty="0"/>
              <a:t>ubah  A(</a:t>
            </a:r>
            <a:r>
              <a:rPr lang="en-US" dirty="0"/>
              <a:t>2</a:t>
            </a:r>
            <a:r>
              <a:rPr lang="id-ID" dirty="0"/>
              <a:t>, 1) menjadi </a:t>
            </a:r>
            <a:r>
              <a:rPr lang="id-ID" dirty="0">
                <a:sym typeface="Symbol"/>
              </a:rPr>
              <a:t></a:t>
            </a:r>
            <a:r>
              <a:rPr lang="id-ID" dirty="0"/>
              <a:t>. Ini untuk mencegah penggunaan sisi (</a:t>
            </a:r>
            <a:r>
              <a:rPr lang="en-US" dirty="0"/>
              <a:t>2</a:t>
            </a:r>
            <a:r>
              <a:rPr lang="id-ID" dirty="0"/>
              <a:t>, 1)</a:t>
            </a:r>
          </a:p>
          <a:p>
            <a:pPr marL="457200" lvl="1" indent="0">
              <a:buNone/>
            </a:pPr>
            <a:r>
              <a:rPr lang="id-ID" dirty="0"/>
              <a:t>(c)  reduksi kembali semua baris dan kolom pada matriks A kecuali untuk elemen </a:t>
            </a:r>
            <a:r>
              <a:rPr lang="id-ID" dirty="0">
                <a:sym typeface="Symbol"/>
              </a:rPr>
              <a:t></a:t>
            </a:r>
            <a:r>
              <a:rPr lang="id-ID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8C860-4178-4CF9-9313-208FF542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13</a:t>
            </a:fld>
            <a:endParaRPr lang="en-US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5EC53F9-E77C-4C94-BC65-DC05BD307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055" y="3929066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F180FB0-E678-41C2-9139-8A60868BECC9}"/>
              </a:ext>
            </a:extLst>
          </p:cNvPr>
          <p:cNvSpPr/>
          <p:nvPr/>
        </p:nvSpPr>
        <p:spPr>
          <a:xfrm>
            <a:off x="2633311" y="342900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/>
              <a:t>A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CC5FDC0-35E5-4909-A5B4-DF78DD81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452" y="3857628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ight Arrow 10">
            <a:extLst>
              <a:ext uri="{FF2B5EF4-FFF2-40B4-BE49-F238E27FC236}">
                <a16:creationId xmlns:a16="http://schemas.microsoft.com/office/drawing/2014/main" id="{1D5E729D-8993-4D72-9701-DC41B2ED2FD4}"/>
              </a:ext>
            </a:extLst>
          </p:cNvPr>
          <p:cNvSpPr/>
          <p:nvPr/>
        </p:nvSpPr>
        <p:spPr>
          <a:xfrm>
            <a:off x="3919195" y="4286256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A6162F-6BF0-4DA1-BE11-807D0069E432}"/>
              </a:ext>
            </a:extLst>
          </p:cNvPr>
          <p:cNvSpPr/>
          <p:nvPr/>
        </p:nvSpPr>
        <p:spPr>
          <a:xfrm>
            <a:off x="4705013" y="3857628"/>
            <a:ext cx="2214578" cy="357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159979-B1E8-4727-9251-2DFB7CC9A478}"/>
              </a:ext>
            </a:extLst>
          </p:cNvPr>
          <p:cNvSpPr/>
          <p:nvPr/>
        </p:nvSpPr>
        <p:spPr>
          <a:xfrm>
            <a:off x="5205079" y="3786190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A0D32A-292B-4D1C-987A-D4E7A687F161}"/>
              </a:ext>
            </a:extLst>
          </p:cNvPr>
          <p:cNvSpPr txBox="1"/>
          <p:nvPr/>
        </p:nvSpPr>
        <p:spPr>
          <a:xfrm>
            <a:off x="4150959" y="3835604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1</a:t>
            </a:r>
            <a:endParaRPr lang="id-ID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613D3A-7E1B-4023-872B-B60D2BC0ED44}"/>
              </a:ext>
            </a:extLst>
          </p:cNvPr>
          <p:cNvSpPr txBox="1"/>
          <p:nvPr/>
        </p:nvSpPr>
        <p:spPr>
          <a:xfrm>
            <a:off x="5045357" y="3500439"/>
            <a:ext cx="739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Kolom</a:t>
            </a:r>
            <a:r>
              <a:rPr lang="en-US" sz="1400" dirty="0"/>
              <a:t>2</a:t>
            </a:r>
            <a:endParaRPr lang="id-ID" sz="14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BA0427B-3155-4818-BC55-5A6577EBE8EC}"/>
              </a:ext>
            </a:extLst>
          </p:cNvPr>
          <p:cNvSpPr/>
          <p:nvPr/>
        </p:nvSpPr>
        <p:spPr>
          <a:xfrm>
            <a:off x="4820593" y="4187522"/>
            <a:ext cx="357190" cy="35719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ight Arrow 17">
            <a:extLst>
              <a:ext uri="{FF2B5EF4-FFF2-40B4-BE49-F238E27FC236}">
                <a16:creationId xmlns:a16="http://schemas.microsoft.com/office/drawing/2014/main" id="{68B5F37F-4CD1-4785-998D-90C3AB57FF82}"/>
              </a:ext>
            </a:extLst>
          </p:cNvPr>
          <p:cNvSpPr/>
          <p:nvPr/>
        </p:nvSpPr>
        <p:spPr>
          <a:xfrm>
            <a:off x="7062467" y="421481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695683F0-2CDC-4276-8704-436E0EEE1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9724" y="3857628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3270361-B5F4-4013-A501-B401158361AE}"/>
              </a:ext>
            </a:extLst>
          </p:cNvPr>
          <p:cNvSpPr txBox="1"/>
          <p:nvPr/>
        </p:nvSpPr>
        <p:spPr>
          <a:xfrm>
            <a:off x="5290526" y="564871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(a), (b)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5FFF98-053E-4A82-A404-D2F5A0EAF096}"/>
              </a:ext>
            </a:extLst>
          </p:cNvPr>
          <p:cNvSpPr txBox="1"/>
          <p:nvPr/>
        </p:nvSpPr>
        <p:spPr>
          <a:xfrm>
            <a:off x="7901270" y="5572140"/>
            <a:ext cx="237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(c):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tereduksi</a:t>
            </a:r>
            <a:r>
              <a:rPr lang="en-US" dirty="0"/>
              <a:t>, </a:t>
            </a:r>
            <a:r>
              <a:rPr lang="en-US" i="1" dirty="0"/>
              <a:t>r </a:t>
            </a:r>
            <a:r>
              <a:rPr lang="en-US" dirty="0"/>
              <a:t>= 0</a:t>
            </a:r>
            <a:endParaRPr lang="id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1348FC0-FD1A-473D-9AEF-E71FA42D1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332F9FE-2C46-488E-A378-75175EE23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701058"/>
              </p:ext>
            </p:extLst>
          </p:nvPr>
        </p:nvGraphicFramePr>
        <p:xfrm>
          <a:off x="7419657" y="6225349"/>
          <a:ext cx="3547183" cy="3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98700" imgH="203200" progId="Equation.3">
                  <p:embed/>
                </p:oleObj>
              </mc:Choice>
              <mc:Fallback>
                <p:oleObj r:id="rId4" imgW="22987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657" y="6225349"/>
                        <a:ext cx="3547183" cy="31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5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0270F-FB20-4D16-B9A7-BA0865A6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574" y="365918"/>
            <a:ext cx="10515600" cy="5719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3;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4;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9BAE1-A498-4009-BB5B-5B4DCD39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14</a:t>
            </a:fld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96F724DA-1656-484C-95FE-E4D8A6668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322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22507C1-ED0D-423E-A23B-354A00FCD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38246"/>
              </p:ext>
            </p:extLst>
          </p:nvPr>
        </p:nvGraphicFramePr>
        <p:xfrm>
          <a:off x="4376444" y="1194486"/>
          <a:ext cx="2649722" cy="169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63700" imgH="1066800" progId="Equation.3">
                  <p:embed/>
                </p:oleObj>
              </mc:Choice>
              <mc:Fallback>
                <p:oleObj r:id="rId2" imgW="1663700" imgH="1066800" progId="Equation.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8D0300DB-3DAD-43C5-AD03-8F4C93A835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444" y="1194486"/>
                        <a:ext cx="2649722" cy="1699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F0B93E54-531C-44BB-A142-8B562471F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319869"/>
              </p:ext>
            </p:extLst>
          </p:nvPr>
        </p:nvGraphicFramePr>
        <p:xfrm>
          <a:off x="7029050" y="1194486"/>
          <a:ext cx="2142995" cy="174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08100" imgH="1066800" progId="Equation.3">
                  <p:embed/>
                </p:oleObj>
              </mc:Choice>
              <mc:Fallback>
                <p:oleObj r:id="rId4" imgW="1308100" imgH="1066800" progId="Equation.3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B2285F3-6CBE-494F-AF40-EBAE399448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050" y="1194486"/>
                        <a:ext cx="2142995" cy="17476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">
            <a:extLst>
              <a:ext uri="{FF2B5EF4-FFF2-40B4-BE49-F238E27FC236}">
                <a16:creationId xmlns:a16="http://schemas.microsoft.com/office/drawing/2014/main" id="{1DCD022C-85AA-40E4-ADB2-449FFF17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6304" y="1247040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F69581F-57BD-492A-9E19-E8FF699D7809}"/>
              </a:ext>
            </a:extLst>
          </p:cNvPr>
          <p:cNvSpPr txBox="1"/>
          <p:nvPr/>
        </p:nvSpPr>
        <p:spPr>
          <a:xfrm>
            <a:off x="9103901" y="181399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i="1" dirty="0"/>
              <a:t>B</a:t>
            </a:r>
          </a:p>
        </p:txBody>
      </p:sp>
      <p:sp>
        <p:nvSpPr>
          <p:cNvPr id="35" name="Right Arrow 10">
            <a:extLst>
              <a:ext uri="{FF2B5EF4-FFF2-40B4-BE49-F238E27FC236}">
                <a16:creationId xmlns:a16="http://schemas.microsoft.com/office/drawing/2014/main" id="{DF901BB4-8D7E-40B8-9C59-1B6CC8A4F5D7}"/>
              </a:ext>
            </a:extLst>
          </p:cNvPr>
          <p:cNvSpPr/>
          <p:nvPr/>
        </p:nvSpPr>
        <p:spPr>
          <a:xfrm>
            <a:off x="3600154" y="1686825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E9E575-B703-4670-A541-A1E68C9EE21A}"/>
              </a:ext>
            </a:extLst>
          </p:cNvPr>
          <p:cNvSpPr/>
          <p:nvPr/>
        </p:nvSpPr>
        <p:spPr>
          <a:xfrm>
            <a:off x="2117310" y="77637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/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A8FFED-502B-4579-A29B-3A69F32A55E6}"/>
              </a:ext>
            </a:extLst>
          </p:cNvPr>
          <p:cNvSpPr/>
          <p:nvPr/>
        </p:nvSpPr>
        <p:spPr>
          <a:xfrm>
            <a:off x="4237653" y="1213211"/>
            <a:ext cx="2214578" cy="357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3D83BB-A4D8-458D-AF58-D6AE7366B713}"/>
              </a:ext>
            </a:extLst>
          </p:cNvPr>
          <p:cNvSpPr/>
          <p:nvPr/>
        </p:nvSpPr>
        <p:spPr>
          <a:xfrm>
            <a:off x="5250125" y="1151040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D7DC39-AC46-4D9A-B46F-5DF7EC1B84B7}"/>
              </a:ext>
            </a:extLst>
          </p:cNvPr>
          <p:cNvSpPr txBox="1"/>
          <p:nvPr/>
        </p:nvSpPr>
        <p:spPr>
          <a:xfrm>
            <a:off x="3600908" y="1252505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1</a:t>
            </a:r>
            <a:endParaRPr lang="id-ID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F4F53A-EBB6-4DC8-919A-0B264534C241}"/>
              </a:ext>
            </a:extLst>
          </p:cNvPr>
          <p:cNvSpPr txBox="1"/>
          <p:nvPr/>
        </p:nvSpPr>
        <p:spPr>
          <a:xfrm>
            <a:off x="5059099" y="772319"/>
            <a:ext cx="779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Kolom</a:t>
            </a:r>
            <a:r>
              <a:rPr lang="en-US" sz="1400" dirty="0"/>
              <a:t> 3</a:t>
            </a:r>
            <a:endParaRPr lang="id-ID" sz="1400" dirty="0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F8DC91DD-29C9-4128-9869-867593208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988673"/>
              </p:ext>
            </p:extLst>
          </p:nvPr>
        </p:nvGraphicFramePr>
        <p:xfrm>
          <a:off x="6588759" y="3062253"/>
          <a:ext cx="4140201" cy="36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336800" imgH="203200" progId="Equation.3">
                  <p:embed/>
                </p:oleObj>
              </mc:Choice>
              <mc:Fallback>
                <p:oleObj r:id="rId7" imgW="2336800" imgH="203200" progId="Equation.3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102F7CD6-B531-4893-94B2-34A13F83AD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759" y="3062253"/>
                        <a:ext cx="4140201" cy="360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3">
            <a:extLst>
              <a:ext uri="{FF2B5EF4-FFF2-40B4-BE49-F238E27FC236}">
                <a16:creationId xmlns:a16="http://schemas.microsoft.com/office/drawing/2014/main" id="{43FEBF96-3EFF-4DD4-8821-66A5D716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4744" y="4335028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B6583C6-ED8E-40E4-9FC1-D938ABEBDFDE}"/>
              </a:ext>
            </a:extLst>
          </p:cNvPr>
          <p:cNvSpPr txBox="1"/>
          <p:nvPr/>
        </p:nvSpPr>
        <p:spPr>
          <a:xfrm>
            <a:off x="9142341" y="490198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i="1" dirty="0"/>
              <a:t>B</a:t>
            </a:r>
          </a:p>
        </p:txBody>
      </p:sp>
      <p:sp>
        <p:nvSpPr>
          <p:cNvPr id="46" name="Right Arrow 10">
            <a:extLst>
              <a:ext uri="{FF2B5EF4-FFF2-40B4-BE49-F238E27FC236}">
                <a16:creationId xmlns:a16="http://schemas.microsoft.com/office/drawing/2014/main" id="{4A478000-69F4-4216-8DC9-C046C3388690}"/>
              </a:ext>
            </a:extLst>
          </p:cNvPr>
          <p:cNvSpPr/>
          <p:nvPr/>
        </p:nvSpPr>
        <p:spPr>
          <a:xfrm>
            <a:off x="3638594" y="4774813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A0C36B-C25D-4135-A55E-1167C6C9E207}"/>
              </a:ext>
            </a:extLst>
          </p:cNvPr>
          <p:cNvSpPr/>
          <p:nvPr/>
        </p:nvSpPr>
        <p:spPr>
          <a:xfrm>
            <a:off x="2155750" y="3864361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/>
              <a:t>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08F5D04-781E-483B-BA18-AC28F37962BD}"/>
              </a:ext>
            </a:extLst>
          </p:cNvPr>
          <p:cNvSpPr/>
          <p:nvPr/>
        </p:nvSpPr>
        <p:spPr>
          <a:xfrm>
            <a:off x="4276093" y="4301199"/>
            <a:ext cx="2214578" cy="357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D46D1A-6AC6-4FDB-9BD4-8DE434F4BD72}"/>
              </a:ext>
            </a:extLst>
          </p:cNvPr>
          <p:cNvSpPr/>
          <p:nvPr/>
        </p:nvSpPr>
        <p:spPr>
          <a:xfrm>
            <a:off x="5583825" y="4203073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D42197-18A4-4ED7-9815-595D31F05B40}"/>
              </a:ext>
            </a:extLst>
          </p:cNvPr>
          <p:cNvSpPr txBox="1"/>
          <p:nvPr/>
        </p:nvSpPr>
        <p:spPr>
          <a:xfrm>
            <a:off x="3639348" y="4340493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1</a:t>
            </a:r>
            <a:endParaRPr lang="id-ID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E3FA79-725D-4B5E-9A2B-01A68919C481}"/>
              </a:ext>
            </a:extLst>
          </p:cNvPr>
          <p:cNvSpPr txBox="1"/>
          <p:nvPr/>
        </p:nvSpPr>
        <p:spPr>
          <a:xfrm>
            <a:off x="5097539" y="3860307"/>
            <a:ext cx="779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Kolom</a:t>
            </a:r>
            <a:r>
              <a:rPr lang="en-US" sz="1400" dirty="0"/>
              <a:t> 3</a:t>
            </a:r>
            <a:endParaRPr lang="id-ID" sz="1400" dirty="0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462C4D84-162D-4BF2-9147-B6B2C5911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627" y="42951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78CFC8A5-9089-478F-AA12-42DC371E5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21862"/>
              </p:ext>
            </p:extLst>
          </p:nvPr>
        </p:nvGraphicFramePr>
        <p:xfrm>
          <a:off x="4346627" y="4295108"/>
          <a:ext cx="1963490" cy="168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44600" imgH="1066800" progId="Equation.3">
                  <p:embed/>
                </p:oleObj>
              </mc:Choice>
              <mc:Fallback>
                <p:oleObj r:id="rId9" imgW="1244600" imgH="1066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627" y="4295108"/>
                        <a:ext cx="1963490" cy="1682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ight Arrow 17">
            <a:extLst>
              <a:ext uri="{FF2B5EF4-FFF2-40B4-BE49-F238E27FC236}">
                <a16:creationId xmlns:a16="http://schemas.microsoft.com/office/drawing/2014/main" id="{48D0DFC5-3964-402B-BDA0-2875B4F17FB5}"/>
              </a:ext>
            </a:extLst>
          </p:cNvPr>
          <p:cNvSpPr/>
          <p:nvPr/>
        </p:nvSpPr>
        <p:spPr>
          <a:xfrm>
            <a:off x="6380651" y="4722949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F1610317-A10E-4AC8-9893-60F8E6CD4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68391"/>
              </p:ext>
            </p:extLst>
          </p:nvPr>
        </p:nvGraphicFramePr>
        <p:xfrm>
          <a:off x="7119188" y="4254552"/>
          <a:ext cx="1963490" cy="168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44600" imgH="1066800" progId="Equation.3">
                  <p:embed/>
                </p:oleObj>
              </mc:Choice>
              <mc:Fallback>
                <p:oleObj r:id="rId9" imgW="1244600" imgH="1066800" progId="Equation.3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78CFC8A5-9089-478F-AA12-42DC371E5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188" y="4254552"/>
                        <a:ext cx="1963490" cy="1682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>
            <a:extLst>
              <a:ext uri="{FF2B5EF4-FFF2-40B4-BE49-F238E27FC236}">
                <a16:creationId xmlns:a16="http://schemas.microsoft.com/office/drawing/2014/main" id="{6FC22CDB-9C0F-48DE-B897-53C64B120BFD}"/>
              </a:ext>
            </a:extLst>
          </p:cNvPr>
          <p:cNvSpPr/>
          <p:nvPr/>
        </p:nvSpPr>
        <p:spPr>
          <a:xfrm>
            <a:off x="4389698" y="1899920"/>
            <a:ext cx="347293" cy="3339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9997461-6CC1-4BE6-878B-6B5274561B85}"/>
              </a:ext>
            </a:extLst>
          </p:cNvPr>
          <p:cNvSpPr/>
          <p:nvPr/>
        </p:nvSpPr>
        <p:spPr>
          <a:xfrm>
            <a:off x="4376444" y="5271312"/>
            <a:ext cx="360547" cy="353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11">
            <a:extLst>
              <a:ext uri="{FF2B5EF4-FFF2-40B4-BE49-F238E27FC236}">
                <a16:creationId xmlns:a16="http://schemas.microsoft.com/office/drawing/2014/main" id="{0EAB85AD-C632-42F5-8EE4-37BCE05C0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545BAF89-2AF6-4655-82AB-9B87D7E47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552219"/>
              </p:ext>
            </p:extLst>
          </p:nvPr>
        </p:nvGraphicFramePr>
        <p:xfrm>
          <a:off x="6752782" y="6160082"/>
          <a:ext cx="3976178" cy="35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286000" imgH="203200" progId="Equation.3">
                  <p:embed/>
                </p:oleObj>
              </mc:Choice>
              <mc:Fallback>
                <p:oleObj r:id="rId11" imgW="22860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782" y="6160082"/>
                        <a:ext cx="3976178" cy="353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48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76E7-515D-4450-9BB2-AE8112945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20"/>
            <a:ext cx="10515600" cy="580104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4.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5;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F23C2-76C8-46E8-88E6-CBA1CB77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9F47AE5-C09C-43C8-B63B-043218F2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024" y="1338480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FC1EFF-7E82-4468-8939-F1373205B3A0}"/>
              </a:ext>
            </a:extLst>
          </p:cNvPr>
          <p:cNvSpPr txBox="1"/>
          <p:nvPr/>
        </p:nvSpPr>
        <p:spPr>
          <a:xfrm>
            <a:off x="9276621" y="190543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i="1" dirty="0"/>
              <a:t>B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FF3858CA-21AF-425A-85AD-F2911D937E2C}"/>
              </a:ext>
            </a:extLst>
          </p:cNvPr>
          <p:cNvSpPr/>
          <p:nvPr/>
        </p:nvSpPr>
        <p:spPr>
          <a:xfrm>
            <a:off x="3772874" y="1778265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16BBA3-7BAF-487B-851F-E53D53C2AF25}"/>
              </a:ext>
            </a:extLst>
          </p:cNvPr>
          <p:cNvSpPr/>
          <p:nvPr/>
        </p:nvSpPr>
        <p:spPr>
          <a:xfrm>
            <a:off x="2290030" y="86781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/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C84D5F-FC0A-44B8-AFA7-B26B801F70A7}"/>
              </a:ext>
            </a:extLst>
          </p:cNvPr>
          <p:cNvSpPr/>
          <p:nvPr/>
        </p:nvSpPr>
        <p:spPr>
          <a:xfrm>
            <a:off x="4410374" y="1304651"/>
            <a:ext cx="2035758" cy="4123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97F8EC-5116-481D-BD59-073769AEAEC5}"/>
              </a:ext>
            </a:extLst>
          </p:cNvPr>
          <p:cNvSpPr/>
          <p:nvPr/>
        </p:nvSpPr>
        <p:spPr>
          <a:xfrm>
            <a:off x="5993574" y="1195597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11321-15FD-49F9-86D8-7FF0CAFA33EB}"/>
              </a:ext>
            </a:extLst>
          </p:cNvPr>
          <p:cNvSpPr txBox="1"/>
          <p:nvPr/>
        </p:nvSpPr>
        <p:spPr>
          <a:xfrm>
            <a:off x="3773628" y="1343945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1</a:t>
            </a:r>
            <a:endParaRPr lang="id-ID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9C52B6-9327-469D-9CF3-64639D9FED48}"/>
              </a:ext>
            </a:extLst>
          </p:cNvPr>
          <p:cNvSpPr txBox="1"/>
          <p:nvPr/>
        </p:nvSpPr>
        <p:spPr>
          <a:xfrm>
            <a:off x="5231819" y="863759"/>
            <a:ext cx="779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Kolom</a:t>
            </a:r>
            <a:r>
              <a:rPr lang="en-US" sz="1400" dirty="0"/>
              <a:t> 3</a:t>
            </a:r>
            <a:endParaRPr lang="id-ID" sz="1400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4F17BCE-C9E5-4BBD-867B-FE9ED21A6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587" y="4861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CBEE8BA-45A0-4A29-8BFA-BB0A8461E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779009"/>
              </p:ext>
            </p:extLst>
          </p:nvPr>
        </p:nvGraphicFramePr>
        <p:xfrm>
          <a:off x="4448813" y="1338480"/>
          <a:ext cx="2539285" cy="164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11300" imgH="977900" progId="Equation.3">
                  <p:embed/>
                </p:oleObj>
              </mc:Choice>
              <mc:Fallback>
                <p:oleObj r:id="rId3" imgW="1511300" imgH="977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813" y="1338480"/>
                        <a:ext cx="2539285" cy="1643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433C0C91-C93C-4E81-98D7-E95D054B624C}"/>
              </a:ext>
            </a:extLst>
          </p:cNvPr>
          <p:cNvSpPr/>
          <p:nvPr/>
        </p:nvSpPr>
        <p:spPr>
          <a:xfrm>
            <a:off x="4525693" y="2645773"/>
            <a:ext cx="259667" cy="300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FC0823D5-3903-4037-9445-688C83D53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F6F88A0-EECF-476F-B70D-2C2D3F0D2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046476"/>
              </p:ext>
            </p:extLst>
          </p:nvPr>
        </p:nvGraphicFramePr>
        <p:xfrm>
          <a:off x="7189557" y="1304651"/>
          <a:ext cx="2087064" cy="166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33500" imgH="1066800" progId="Equation.3">
                  <p:embed/>
                </p:oleObj>
              </mc:Choice>
              <mc:Fallback>
                <p:oleObj r:id="rId5" imgW="1333500" imgH="1066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557" y="1304651"/>
                        <a:ext cx="2087064" cy="1669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6">
            <a:extLst>
              <a:ext uri="{FF2B5EF4-FFF2-40B4-BE49-F238E27FC236}">
                <a16:creationId xmlns:a16="http://schemas.microsoft.com/office/drawing/2014/main" id="{44031009-E0C6-411F-8575-5D0CC10FC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B16D816-B127-4DD4-94FB-81A581A31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256300"/>
              </p:ext>
            </p:extLst>
          </p:nvPr>
        </p:nvGraphicFramePr>
        <p:xfrm>
          <a:off x="6988098" y="3051934"/>
          <a:ext cx="3993403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197100" imgH="203200" progId="Equation.3">
                  <p:embed/>
                </p:oleObj>
              </mc:Choice>
              <mc:Fallback>
                <p:oleObj r:id="rId7" imgW="21971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098" y="3051934"/>
                        <a:ext cx="3993403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46786E7-59EA-4359-9146-7A6EDFE9BB8A}"/>
              </a:ext>
            </a:extLst>
          </p:cNvPr>
          <p:cNvSpPr txBox="1"/>
          <p:nvPr/>
        </p:nvSpPr>
        <p:spPr>
          <a:xfrm>
            <a:off x="1244600" y="3631752"/>
            <a:ext cx="873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ruang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status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terbentuk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sampai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id="{A9A9ADD2-D252-4F03-8682-1B8C6232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85696" y="4213726"/>
            <a:ext cx="5924904" cy="200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B97F20A-0307-4DEF-974D-F5D3822C7127}"/>
              </a:ext>
            </a:extLst>
          </p:cNvPr>
          <p:cNvSpPr txBox="1"/>
          <p:nvPr/>
        </p:nvSpPr>
        <p:spPr>
          <a:xfrm>
            <a:off x="1244600" y="6200163"/>
            <a:ext cx="97166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Simpul</a:t>
            </a:r>
            <a:r>
              <a:rPr lang="en-US" sz="2200" dirty="0">
                <a:solidFill>
                  <a:srgbClr val="FF0000"/>
                </a:solidFill>
              </a:rPr>
              <a:t> yang </a:t>
            </a:r>
            <a:r>
              <a:rPr lang="en-US" sz="2200" dirty="0" err="1">
                <a:solidFill>
                  <a:srgbClr val="FF0000"/>
                </a:solidFill>
              </a:rPr>
              <a:t>memiliki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i="1" dirty="0">
                <a:solidFill>
                  <a:srgbClr val="FF0000"/>
                </a:solidFill>
              </a:rPr>
              <a:t>cost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terkecil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adalah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simpul</a:t>
            </a:r>
            <a:r>
              <a:rPr lang="en-US" sz="2200" dirty="0">
                <a:solidFill>
                  <a:srgbClr val="FF0000"/>
                </a:solidFill>
              </a:rPr>
              <a:t> 4, </a:t>
            </a:r>
            <a:r>
              <a:rPr lang="en-US" sz="2200" dirty="0" err="1">
                <a:solidFill>
                  <a:srgbClr val="FF0000"/>
                </a:solidFill>
              </a:rPr>
              <a:t>maka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simpul</a:t>
            </a:r>
            <a:r>
              <a:rPr lang="en-US" sz="2200" dirty="0">
                <a:solidFill>
                  <a:srgbClr val="FF0000"/>
                </a:solidFill>
              </a:rPr>
              <a:t> 4 </a:t>
            </a:r>
            <a:r>
              <a:rPr lang="en-US" sz="2200" dirty="0" err="1">
                <a:solidFill>
                  <a:srgbClr val="FF0000"/>
                </a:solidFill>
              </a:rPr>
              <a:t>menjadi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simpul</a:t>
            </a:r>
            <a:r>
              <a:rPr lang="en-US" sz="2200" dirty="0">
                <a:solidFill>
                  <a:srgbClr val="FF0000"/>
                </a:solidFill>
              </a:rPr>
              <a:t>-E</a:t>
            </a:r>
          </a:p>
        </p:txBody>
      </p:sp>
    </p:spTree>
    <p:extLst>
      <p:ext uri="{BB962C8B-B14F-4D97-AF65-F5344CB8AC3E}">
        <p14:creationId xmlns:p14="http://schemas.microsoft.com/office/powerpoint/2010/main" val="4234989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8622E-C5AA-4B57-AB21-217F97B8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764"/>
            <a:ext cx="10515600" cy="5557200"/>
          </a:xfrm>
        </p:spPr>
        <p:txBody>
          <a:bodyPr>
            <a:normAutofit/>
          </a:bodyPr>
          <a:lstStyle/>
          <a:p>
            <a:r>
              <a:rPr lang="en-US" sz="2400" dirty="0" err="1"/>
              <a:t>Simpul-simpul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 yang </a:t>
            </a:r>
            <a:r>
              <a:rPr lang="en-US" sz="2400" dirty="0" err="1"/>
              <a:t>dibangkitkan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6, 7, dan 8: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Akan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cost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6, 7, dan 8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00A0E-FD2E-4D94-B10E-F27B819D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D6F55D2-3EFA-4AD9-85BA-DE2585E3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960" y="1479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6E47A0-9A3C-447C-A9BF-3DE51655D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10" y="1116012"/>
            <a:ext cx="7048500" cy="3305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8AF6DD-97C3-45DE-814C-EECF26208D5D}"/>
              </a:ext>
            </a:extLst>
          </p:cNvPr>
          <p:cNvSpPr txBox="1"/>
          <p:nvPr/>
        </p:nvSpPr>
        <p:spPr>
          <a:xfrm>
            <a:off x="5094211" y="4326214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6) =?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35B48-D1F0-4F52-9EBC-2C5071858118}"/>
              </a:ext>
            </a:extLst>
          </p:cNvPr>
          <p:cNvSpPr txBox="1"/>
          <p:nvPr/>
        </p:nvSpPr>
        <p:spPr>
          <a:xfrm>
            <a:off x="6096000" y="4326214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7) =?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8236C-020F-4D23-BE41-B4ADBD705812}"/>
              </a:ext>
            </a:extLst>
          </p:cNvPr>
          <p:cNvSpPr txBox="1"/>
          <p:nvPr/>
        </p:nvSpPr>
        <p:spPr>
          <a:xfrm>
            <a:off x="7040398" y="4326214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8) =?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64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AC99-89F3-4DE7-B193-6EEA4711F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234"/>
            <a:ext cx="10515600" cy="55368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5.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6;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4, 2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a typeface="Times New Roman" panose="02020603050405020304" pitchFamily="18" charset="0"/>
              </a:rPr>
              <a:t>6.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7;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4, 3</a:t>
            </a:r>
          </a:p>
          <a:p>
            <a:pPr marL="0" indent="0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78E98-F233-4656-9594-23B94DBC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17</a:t>
            </a:fld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543842E-A086-4C0B-A413-675824DBF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744" y="17913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F8C2EA62-1A11-4F8C-8B8B-F3B21C49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620565-EE95-4C29-B6CF-09125EEA0C93}"/>
              </a:ext>
            </a:extLst>
          </p:cNvPr>
          <p:cNvSpPr txBox="1"/>
          <p:nvPr/>
        </p:nvSpPr>
        <p:spPr>
          <a:xfrm>
            <a:off x="9195889" y="204579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i="1" dirty="0"/>
              <a:t>C</a:t>
            </a:r>
          </a:p>
        </p:txBody>
      </p:sp>
      <p:sp>
        <p:nvSpPr>
          <p:cNvPr id="25" name="Right Arrow 10">
            <a:extLst>
              <a:ext uri="{FF2B5EF4-FFF2-40B4-BE49-F238E27FC236}">
                <a16:creationId xmlns:a16="http://schemas.microsoft.com/office/drawing/2014/main" id="{AF29D450-6DCD-434C-92E0-35F73136E9F0}"/>
              </a:ext>
            </a:extLst>
          </p:cNvPr>
          <p:cNvSpPr/>
          <p:nvPr/>
        </p:nvSpPr>
        <p:spPr>
          <a:xfrm>
            <a:off x="3692142" y="1918623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7BEB4C-B148-4343-9D58-AE115951DF51}"/>
              </a:ext>
            </a:extLst>
          </p:cNvPr>
          <p:cNvSpPr/>
          <p:nvPr/>
        </p:nvSpPr>
        <p:spPr>
          <a:xfrm>
            <a:off x="2209298" y="1008171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</a:t>
            </a:r>
            <a:endParaRPr lang="id-ID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90D1BD-EE44-40F7-B9F8-C3816943B3ED}"/>
              </a:ext>
            </a:extLst>
          </p:cNvPr>
          <p:cNvSpPr/>
          <p:nvPr/>
        </p:nvSpPr>
        <p:spPr>
          <a:xfrm>
            <a:off x="4401356" y="2420474"/>
            <a:ext cx="1963490" cy="39191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EE9E08-D690-44B5-878F-466DAF51D99D}"/>
              </a:ext>
            </a:extLst>
          </p:cNvPr>
          <p:cNvSpPr/>
          <p:nvPr/>
        </p:nvSpPr>
        <p:spPr>
          <a:xfrm>
            <a:off x="4857222" y="1382838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DAE982-2616-455F-A1AF-A243D3D8C977}"/>
              </a:ext>
            </a:extLst>
          </p:cNvPr>
          <p:cNvSpPr txBox="1"/>
          <p:nvPr/>
        </p:nvSpPr>
        <p:spPr>
          <a:xfrm>
            <a:off x="3734235" y="256880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4</a:t>
            </a:r>
            <a:endParaRPr lang="id-ID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FCECB3-BB46-4320-84CC-ABC0F5AA4E55}"/>
              </a:ext>
            </a:extLst>
          </p:cNvPr>
          <p:cNvSpPr txBox="1"/>
          <p:nvPr/>
        </p:nvSpPr>
        <p:spPr>
          <a:xfrm>
            <a:off x="4646159" y="982979"/>
            <a:ext cx="779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Kolom</a:t>
            </a:r>
            <a:r>
              <a:rPr lang="en-US" sz="1400" dirty="0"/>
              <a:t> 2</a:t>
            </a:r>
            <a:endParaRPr lang="id-ID" sz="1400" dirty="0"/>
          </a:p>
        </p:txBody>
      </p:sp>
      <p:sp>
        <p:nvSpPr>
          <p:cNvPr id="31" name="Right Arrow 17">
            <a:extLst>
              <a:ext uri="{FF2B5EF4-FFF2-40B4-BE49-F238E27FC236}">
                <a16:creationId xmlns:a16="http://schemas.microsoft.com/office/drawing/2014/main" id="{88B9EE61-69A1-4BCE-B85A-D762E4E0ECA7}"/>
              </a:ext>
            </a:extLst>
          </p:cNvPr>
          <p:cNvSpPr/>
          <p:nvPr/>
        </p:nvSpPr>
        <p:spPr>
          <a:xfrm>
            <a:off x="6462987" y="1854427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5C24C5E-EFC3-4F59-AD40-7CA7949D9357}"/>
              </a:ext>
            </a:extLst>
          </p:cNvPr>
          <p:cNvSpPr/>
          <p:nvPr/>
        </p:nvSpPr>
        <p:spPr>
          <a:xfrm>
            <a:off x="4456326" y="1753282"/>
            <a:ext cx="360547" cy="353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44EE49CD-C66E-40FF-ACE3-7E2CA8EC8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232272"/>
              </p:ext>
            </p:extLst>
          </p:nvPr>
        </p:nvGraphicFramePr>
        <p:xfrm>
          <a:off x="1442862" y="1398361"/>
          <a:ext cx="1963490" cy="168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44600" imgH="1066800" progId="Equation.3">
                  <p:embed/>
                </p:oleObj>
              </mc:Choice>
              <mc:Fallback>
                <p:oleObj r:id="rId2" imgW="1244600" imgH="1066800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9A45DA9-4720-42EB-BAFC-4D0B65596A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862" y="1398361"/>
                        <a:ext cx="1963490" cy="1682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BB9258FF-DD1E-4557-AECA-2C693A9EB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32809"/>
              </p:ext>
            </p:extLst>
          </p:nvPr>
        </p:nvGraphicFramePr>
        <p:xfrm>
          <a:off x="4427744" y="1463825"/>
          <a:ext cx="1897094" cy="164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31900" imgH="1066800" progId="Equation.3">
                  <p:embed/>
                </p:oleObj>
              </mc:Choice>
              <mc:Fallback>
                <p:oleObj r:id="rId4" imgW="1231900" imgH="1066800" progId="Equation.3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4EAA545-E6C8-4054-BEEE-7E9ABE7E2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744" y="1463825"/>
                        <a:ext cx="1897094" cy="1642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C94022CE-CF13-43CD-8F74-62803E77A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832417"/>
              </p:ext>
            </p:extLst>
          </p:nvPr>
        </p:nvGraphicFramePr>
        <p:xfrm>
          <a:off x="6925511" y="3169947"/>
          <a:ext cx="2962917" cy="259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24100" imgH="203200" progId="Equation.3">
                  <p:embed/>
                </p:oleObj>
              </mc:Choice>
              <mc:Fallback>
                <p:oleObj r:id="rId6" imgW="2324100" imgH="203200" progId="Equation.3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2A8C6D8-6CA9-4468-9372-CDAD63312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511" y="3169947"/>
                        <a:ext cx="2962917" cy="259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0C77ACC-80CF-4876-8729-66E2F84AA130}"/>
              </a:ext>
            </a:extLst>
          </p:cNvPr>
          <p:cNvSpPr txBox="1"/>
          <p:nvPr/>
        </p:nvSpPr>
        <p:spPr>
          <a:xfrm>
            <a:off x="11446104" y="518753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i="1" dirty="0"/>
              <a:t>C</a:t>
            </a:r>
          </a:p>
        </p:txBody>
      </p:sp>
      <p:sp>
        <p:nvSpPr>
          <p:cNvPr id="40" name="Right Arrow 10">
            <a:extLst>
              <a:ext uri="{FF2B5EF4-FFF2-40B4-BE49-F238E27FC236}">
                <a16:creationId xmlns:a16="http://schemas.microsoft.com/office/drawing/2014/main" id="{8422D344-12CE-4850-9904-C15FD446C408}"/>
              </a:ext>
            </a:extLst>
          </p:cNvPr>
          <p:cNvSpPr/>
          <p:nvPr/>
        </p:nvSpPr>
        <p:spPr>
          <a:xfrm>
            <a:off x="3741326" y="5039845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9FEDE7-0A2A-44AD-97F7-BA698669E48F}"/>
              </a:ext>
            </a:extLst>
          </p:cNvPr>
          <p:cNvSpPr/>
          <p:nvPr/>
        </p:nvSpPr>
        <p:spPr>
          <a:xfrm>
            <a:off x="2258482" y="4129393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</a:t>
            </a:r>
            <a:endParaRPr lang="id-ID" sz="2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4C860C-8D53-4CC4-A75E-559D3F4F3D45}"/>
              </a:ext>
            </a:extLst>
          </p:cNvPr>
          <p:cNvSpPr/>
          <p:nvPr/>
        </p:nvSpPr>
        <p:spPr>
          <a:xfrm>
            <a:off x="4450540" y="5541696"/>
            <a:ext cx="1963490" cy="39191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BAD64AB-6F90-4AB8-B1AC-04BDD44671F1}"/>
              </a:ext>
            </a:extLst>
          </p:cNvPr>
          <p:cNvSpPr/>
          <p:nvPr/>
        </p:nvSpPr>
        <p:spPr>
          <a:xfrm>
            <a:off x="5296064" y="4532683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9CBB22-BFAC-4092-A6B6-69011346460C}"/>
              </a:ext>
            </a:extLst>
          </p:cNvPr>
          <p:cNvSpPr txBox="1"/>
          <p:nvPr/>
        </p:nvSpPr>
        <p:spPr>
          <a:xfrm>
            <a:off x="3783419" y="569002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4</a:t>
            </a:r>
            <a:endParaRPr lang="id-ID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952E37-EF34-44BB-9A09-53CC40C8117C}"/>
              </a:ext>
            </a:extLst>
          </p:cNvPr>
          <p:cNvSpPr txBox="1"/>
          <p:nvPr/>
        </p:nvSpPr>
        <p:spPr>
          <a:xfrm>
            <a:off x="5085001" y="4175559"/>
            <a:ext cx="779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Kolom</a:t>
            </a:r>
            <a:r>
              <a:rPr lang="en-US" sz="1400" dirty="0"/>
              <a:t> 3</a:t>
            </a:r>
            <a:endParaRPr lang="id-ID" sz="14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E27293-DD08-4FA2-B7CA-05613286131F}"/>
              </a:ext>
            </a:extLst>
          </p:cNvPr>
          <p:cNvSpPr/>
          <p:nvPr/>
        </p:nvSpPr>
        <p:spPr>
          <a:xfrm>
            <a:off x="4515069" y="5249142"/>
            <a:ext cx="360547" cy="353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7248AF3-15F9-41E8-9E02-5331051AE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77778"/>
              </p:ext>
            </p:extLst>
          </p:nvPr>
        </p:nvGraphicFramePr>
        <p:xfrm>
          <a:off x="1492046" y="4519583"/>
          <a:ext cx="1963490" cy="168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44600" imgH="1066800" progId="Equation.3">
                  <p:embed/>
                </p:oleObj>
              </mc:Choice>
              <mc:Fallback>
                <p:oleObj r:id="rId2" imgW="1244600" imgH="1066800" progId="Equation.3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44EE49CD-C66E-40FF-ACE3-7E2CA8EC85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046" y="4519583"/>
                        <a:ext cx="1963490" cy="1682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6">
            <a:extLst>
              <a:ext uri="{FF2B5EF4-FFF2-40B4-BE49-F238E27FC236}">
                <a16:creationId xmlns:a16="http://schemas.microsoft.com/office/drawing/2014/main" id="{1BBB969A-C02A-4633-870F-1E3E36E75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170" y="45609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CAEB378D-88EA-4DDC-9FAF-7CAFAF272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07040"/>
              </p:ext>
            </p:extLst>
          </p:nvPr>
        </p:nvGraphicFramePr>
        <p:xfrm>
          <a:off x="4471597" y="4591965"/>
          <a:ext cx="2504449" cy="168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587500" imgH="1066800" progId="Equation.3">
                  <p:embed/>
                </p:oleObj>
              </mc:Choice>
              <mc:Fallback>
                <p:oleObj r:id="rId8" imgW="1587500" imgH="1066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597" y="4591965"/>
                        <a:ext cx="2504449" cy="1682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8">
            <a:extLst>
              <a:ext uri="{FF2B5EF4-FFF2-40B4-BE49-F238E27FC236}">
                <a16:creationId xmlns:a16="http://schemas.microsoft.com/office/drawing/2014/main" id="{801DFA03-584A-48B1-AF02-636DA9936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757" y="45893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E7542DBB-4657-4F67-8604-EB4D78030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59194"/>
              </p:ext>
            </p:extLst>
          </p:nvPr>
        </p:nvGraphicFramePr>
        <p:xfrm>
          <a:off x="7014578" y="4536933"/>
          <a:ext cx="2543295" cy="1656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638300" imgH="1066800" progId="Equation.3">
                  <p:embed/>
                </p:oleObj>
              </mc:Choice>
              <mc:Fallback>
                <p:oleObj r:id="rId10" imgW="1638300" imgH="1066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578" y="4536933"/>
                        <a:ext cx="2543295" cy="1656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10">
            <a:extLst>
              <a:ext uri="{FF2B5EF4-FFF2-40B4-BE49-F238E27FC236}">
                <a16:creationId xmlns:a16="http://schemas.microsoft.com/office/drawing/2014/main" id="{A1E28518-01C3-4E9B-B4EB-9EB92B6FC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9197" y="45919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412CF055-A362-432A-9579-A338D185D5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61057"/>
              </p:ext>
            </p:extLst>
          </p:nvPr>
        </p:nvGraphicFramePr>
        <p:xfrm>
          <a:off x="9649197" y="4591964"/>
          <a:ext cx="1906020" cy="160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270000" imgH="1066800" progId="Equation.3">
                  <p:embed/>
                </p:oleObj>
              </mc:Choice>
              <mc:Fallback>
                <p:oleObj r:id="rId12" imgW="1270000" imgH="1066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9197" y="4591964"/>
                        <a:ext cx="1906020" cy="1601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12">
            <a:extLst>
              <a:ext uri="{FF2B5EF4-FFF2-40B4-BE49-F238E27FC236}">
                <a16:creationId xmlns:a16="http://schemas.microsoft.com/office/drawing/2014/main" id="{899F74D2-0881-49F5-973A-BF7411C8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ject 58">
                <a:extLst>
                  <a:ext uri="{FF2B5EF4-FFF2-40B4-BE49-F238E27FC236}">
                    <a16:creationId xmlns:a16="http://schemas.microsoft.com/office/drawing/2014/main" id="{FDECD54D-26A6-4139-840C-7A8B919DA943}"/>
                  </a:ext>
                </a:extLst>
              </p:cNvPr>
              <p:cNvSpPr txBox="1"/>
              <p:nvPr/>
            </p:nvSpPr>
            <p:spPr bwMode="auto">
              <a:xfrm>
                <a:off x="9134475" y="6234113"/>
                <a:ext cx="2924175" cy="244475"/>
              </a:xfrm>
              <a:prstGeom prst="rect">
                <a:avLst/>
              </a:prstGeom>
              <a:noFill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(7)=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(4)+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(4,3)+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=25+12+13=508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bject 58">
                <a:extLst>
                  <a:ext uri="{FF2B5EF4-FFF2-40B4-BE49-F238E27FC236}">
                    <a16:creationId xmlns:a16="http://schemas.microsoft.com/office/drawing/2014/main" id="{FDECD54D-26A6-4139-840C-7A8B919DA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4475" y="6234113"/>
                <a:ext cx="2924175" cy="244475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DA57B0C-31CE-473C-88FA-7D7BF4204F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08258" y="45521"/>
            <a:ext cx="3777189" cy="1962244"/>
          </a:xfrm>
          <a:prstGeom prst="rect">
            <a:avLst/>
          </a:prstGeom>
        </p:spPr>
      </p:pic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F2ED446D-4D71-4027-B5D1-BDDFD32C3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672136"/>
              </p:ext>
            </p:extLst>
          </p:nvPr>
        </p:nvGraphicFramePr>
        <p:xfrm>
          <a:off x="7275508" y="1386993"/>
          <a:ext cx="1897094" cy="164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31900" imgH="1066800" progId="Equation.3">
                  <p:embed/>
                </p:oleObj>
              </mc:Choice>
              <mc:Fallback>
                <p:oleObj r:id="rId4" imgW="1231900" imgH="1066800" progId="Equation.3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DA5FB619-B7DC-44B2-BA0F-1527B20260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08" y="1386993"/>
                        <a:ext cx="1897094" cy="1642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98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671F9-E1EB-4E92-8C45-C5A30789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3" y="991886"/>
            <a:ext cx="10515600" cy="562832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a typeface="Times New Roman" panose="02020603050405020304" pitchFamily="18" charset="0"/>
              </a:rPr>
              <a:t>7.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8;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4, 5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13182-DBFA-4478-A5A2-17E8C2EB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18</a:t>
            </a:fld>
            <a:endParaRPr 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7E4A4C7-20C0-4609-B668-7572EF721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0160D905-AF35-4585-AE06-D039F491A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F1449500-24B4-4D6A-B24E-246AE73C8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09730E94-B270-47BA-AE89-820E3781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EE37510F-F514-43C0-A8FD-BD29882E1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ight Arrow 10">
            <a:extLst>
              <a:ext uri="{FF2B5EF4-FFF2-40B4-BE49-F238E27FC236}">
                <a16:creationId xmlns:a16="http://schemas.microsoft.com/office/drawing/2014/main" id="{7564363B-04DA-4C67-AA6E-53C2321D8C7B}"/>
              </a:ext>
            </a:extLst>
          </p:cNvPr>
          <p:cNvSpPr/>
          <p:nvPr/>
        </p:nvSpPr>
        <p:spPr>
          <a:xfrm>
            <a:off x="3459163" y="2672793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F0D76C7-A257-4A18-8486-BB2405194241}"/>
              </a:ext>
            </a:extLst>
          </p:cNvPr>
          <p:cNvSpPr/>
          <p:nvPr/>
        </p:nvSpPr>
        <p:spPr>
          <a:xfrm>
            <a:off x="1976319" y="1762341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</a:t>
            </a:r>
            <a:endParaRPr lang="id-ID" sz="2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C8FCFB-A838-443A-9A68-D6A792A72A4E}"/>
              </a:ext>
            </a:extLst>
          </p:cNvPr>
          <p:cNvSpPr txBox="1"/>
          <p:nvPr/>
        </p:nvSpPr>
        <p:spPr>
          <a:xfrm>
            <a:off x="3501256" y="332297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4</a:t>
            </a:r>
            <a:endParaRPr lang="id-ID" sz="1400" dirty="0"/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08AE09A5-6682-4AC5-8160-7C84EC7D7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262149"/>
              </p:ext>
            </p:extLst>
          </p:nvPr>
        </p:nvGraphicFramePr>
        <p:xfrm>
          <a:off x="1209883" y="2152531"/>
          <a:ext cx="1963490" cy="168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44600" imgH="1066800" progId="Equation.3">
                  <p:embed/>
                </p:oleObj>
              </mc:Choice>
              <mc:Fallback>
                <p:oleObj r:id="rId2" imgW="1244600" imgH="1066800" progId="Equation.3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5D7EF9F5-43DA-4B98-AD85-30326B8868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883" y="2152531"/>
                        <a:ext cx="1963490" cy="1682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58">
            <a:extLst>
              <a:ext uri="{FF2B5EF4-FFF2-40B4-BE49-F238E27FC236}">
                <a16:creationId xmlns:a16="http://schemas.microsoft.com/office/drawing/2014/main" id="{FFBA1D65-89D9-4DE7-B769-96B0C3CE4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457" y="2100543"/>
            <a:ext cx="2743200" cy="17145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A8C1414-AF09-429B-8330-D475A0C3FF3C}"/>
              </a:ext>
            </a:extLst>
          </p:cNvPr>
          <p:cNvSpPr/>
          <p:nvPr/>
        </p:nvSpPr>
        <p:spPr>
          <a:xfrm>
            <a:off x="4173543" y="3169292"/>
            <a:ext cx="2136518" cy="307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1240DD3-77F8-4E22-978F-F3F80F7F4CD5}"/>
              </a:ext>
            </a:extLst>
          </p:cNvPr>
          <p:cNvSpPr/>
          <p:nvPr/>
        </p:nvSpPr>
        <p:spPr>
          <a:xfrm>
            <a:off x="5812221" y="2100543"/>
            <a:ext cx="378372" cy="1705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E8E593B-46E6-4069-BBB5-3E1563A7CFCF}"/>
              </a:ext>
            </a:extLst>
          </p:cNvPr>
          <p:cNvSpPr txBox="1"/>
          <p:nvPr/>
        </p:nvSpPr>
        <p:spPr>
          <a:xfrm>
            <a:off x="5821307" y="273637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</a:t>
            </a:r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C1F1229-8525-4D1A-A7E4-AD7C6243E9E5}"/>
              </a:ext>
            </a:extLst>
          </p:cNvPr>
          <p:cNvSpPr/>
          <p:nvPr/>
        </p:nvSpPr>
        <p:spPr>
          <a:xfrm>
            <a:off x="4273886" y="3476865"/>
            <a:ext cx="413728" cy="329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FD6BDE7B-F957-4192-AFE1-6ED79973C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657" y="2043393"/>
            <a:ext cx="2419350" cy="17716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16373FA-34EB-4E1B-81F9-AEF6FBE14801}"/>
              </a:ext>
            </a:extLst>
          </p:cNvPr>
          <p:cNvSpPr txBox="1"/>
          <p:nvPr/>
        </p:nvSpPr>
        <p:spPr>
          <a:xfrm>
            <a:off x="8447526" y="273113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</a:t>
            </a:r>
            <a:endParaRPr lang="en-US" dirty="0"/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014C6149-174C-46AB-8D6A-31DE7F55B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431027"/>
              </p:ext>
            </p:extLst>
          </p:nvPr>
        </p:nvGraphicFramePr>
        <p:xfrm>
          <a:off x="6675438" y="3833813"/>
          <a:ext cx="42433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62200" imgH="203200" progId="Equation.3">
                  <p:embed/>
                </p:oleObj>
              </mc:Choice>
              <mc:Fallback>
                <p:oleObj r:id="rId6" imgW="2362200" imgH="203200" progId="Equation.3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9523F48A-3456-4C9C-ABDA-8E835B9194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3833813"/>
                        <a:ext cx="4243387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4310D82A-699C-46F0-89C7-BE3B7FFD5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45521"/>
            <a:ext cx="3932047" cy="20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7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18771-E3A2-4F29-8AF1-3A59DA92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152"/>
            <a:ext cx="10515600" cy="5514811"/>
          </a:xfrm>
        </p:spPr>
        <p:txBody>
          <a:bodyPr>
            <a:normAutofit/>
          </a:bodyPr>
          <a:lstStyle/>
          <a:p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status yang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hidup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2, 3, 5, 6, 7, dan 8.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hidup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cost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terkecil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6. </a:t>
            </a:r>
          </a:p>
          <a:p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6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-E dan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diekspansi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28A6D-085E-4F66-98B6-5A92BA58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66CE69D-7DE9-42F9-92CB-948798AA6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320" y="1310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3C22398-E7C7-4CE5-930A-799BDBE3C1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95150"/>
              </p:ext>
            </p:extLst>
          </p:nvPr>
        </p:nvGraphicFramePr>
        <p:xfrm>
          <a:off x="2164080" y="1188720"/>
          <a:ext cx="5701504" cy="296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94000" imgH="2175840" progId="Visio.Drawing.5">
                  <p:embed/>
                </p:oleObj>
              </mc:Choice>
              <mc:Fallback>
                <p:oleObj r:id="rId2" imgW="4194000" imgH="2175840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80" y="1188720"/>
                        <a:ext cx="5701504" cy="2966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8CE5583-1EB6-436A-AC55-49CCD03FCD49}"/>
              </a:ext>
            </a:extLst>
          </p:cNvPr>
          <p:cNvSpPr/>
          <p:nvPr/>
        </p:nvSpPr>
        <p:spPr>
          <a:xfrm>
            <a:off x="5653548" y="3903406"/>
            <a:ext cx="324465" cy="25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19A7E-E8AF-4559-989A-DACBBCFD023B}"/>
              </a:ext>
            </a:extLst>
          </p:cNvPr>
          <p:cNvSpPr txBox="1"/>
          <p:nvPr/>
        </p:nvSpPr>
        <p:spPr>
          <a:xfrm>
            <a:off x="5673213" y="384765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4451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853438" y="612775"/>
            <a:ext cx="9022081" cy="68580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Travelling Salesperson Problem (TSP)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438" y="1960544"/>
            <a:ext cx="6573959" cy="439580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err="1"/>
              <a:t>Persoalan</a:t>
            </a:r>
            <a:r>
              <a:rPr lang="en-US" dirty="0"/>
              <a:t>: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(vertex)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(</a:t>
            </a:r>
            <a:r>
              <a:rPr lang="en-US" dirty="0" err="1"/>
              <a:t>bobot</a:t>
            </a:r>
            <a:r>
              <a:rPr lang="en-US" dirty="0"/>
              <a:t>)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lain. </a:t>
            </a:r>
            <a:r>
              <a:rPr lang="en-US" dirty="0" err="1"/>
              <a:t>Temukan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(</a:t>
            </a:r>
            <a:r>
              <a:rPr lang="en-US" i="1" dirty="0"/>
              <a:t>tour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u="sng" dirty="0" err="1"/>
              <a:t>terpendek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 oleh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dan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keberangkatan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2400" dirty="0">
              <a:latin typeface="Verdana" pitchFamily="34" charset="0"/>
            </a:endParaRPr>
          </a:p>
        </p:txBody>
      </p:sp>
      <p:pic>
        <p:nvPicPr>
          <p:cNvPr id="7" name="Picture 7" descr="http://cdn.dogomedia.com/system/ckeditor_assets/pictures/50688b791860e0275b000f45/content_bbeeTSP2.jpg">
            <a:extLst>
              <a:ext uri="{FF2B5EF4-FFF2-40B4-BE49-F238E27FC236}">
                <a16:creationId xmlns:a16="http://schemas.microsoft.com/office/drawing/2014/main" id="{A6458097-0835-4488-8D76-9BB3F1B04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799" y="2359660"/>
            <a:ext cx="4227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D24717-1F67-41F1-ABDE-DDC44D71C17E}"/>
              </a:ext>
            </a:extLst>
          </p:cNvPr>
          <p:cNvSpPr txBox="1"/>
          <p:nvPr/>
        </p:nvSpPr>
        <p:spPr>
          <a:xfrm>
            <a:off x="870713" y="5294271"/>
            <a:ext cx="755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Terdapat</a:t>
            </a: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dirty="0"/>
              <a:t> – 1)! tur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en-US" sz="2400" dirty="0" err="1"/>
              <a:t>simpul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D96A6-D1BE-4B87-9C03-4DE9821F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831"/>
          </a:xfrm>
        </p:spPr>
        <p:txBody>
          <a:bodyPr/>
          <a:lstStyle/>
          <a:p>
            <a:r>
              <a:rPr lang="id-ID" dirty="0"/>
              <a:t>B&amp;B-TSP d</a:t>
            </a:r>
            <a:r>
              <a:rPr lang="en-US" dirty="0" err="1"/>
              <a:t>en</a:t>
            </a:r>
            <a:r>
              <a:rPr lang="id-ID" dirty="0"/>
              <a:t>g</a:t>
            </a:r>
            <a:r>
              <a:rPr lang="en-US" dirty="0"/>
              <a:t>a</a:t>
            </a:r>
            <a:r>
              <a:rPr lang="id-ID" dirty="0"/>
              <a:t>n Reduced Cost Matrix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829" y="2444769"/>
            <a:ext cx="1358759" cy="120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19" y="3855067"/>
            <a:ext cx="2862268" cy="1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19" y="4932919"/>
            <a:ext cx="1770321" cy="154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A2141-4B4B-4A7B-807D-7665932B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B965EB-A95B-473C-9DAD-236BDC50D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23" y="20499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A64EC2B-DEE0-41C3-B871-2285B4608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001014"/>
              </p:ext>
            </p:extLst>
          </p:nvPr>
        </p:nvGraphicFramePr>
        <p:xfrm>
          <a:off x="554685" y="2475424"/>
          <a:ext cx="1890026" cy="124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625600" imgH="1066800" progId="Equation.3">
                  <p:embed/>
                </p:oleObj>
              </mc:Choice>
              <mc:Fallback>
                <p:oleObj r:id="rId5" imgW="1625600" imgH="1066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85" y="2475424"/>
                        <a:ext cx="1890026" cy="12403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6063F4E1-7A8F-4DB4-9A66-6CC8DB672AFF}"/>
              </a:ext>
            </a:extLst>
          </p:cNvPr>
          <p:cNvSpPr txBox="1"/>
          <p:nvPr/>
        </p:nvSpPr>
        <p:spPr>
          <a:xfrm>
            <a:off x="512927" y="4335218"/>
            <a:ext cx="623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Lintasan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1, 4,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2, 5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DCB46C-B1CD-4C64-A226-E7D0E6C6F1E5}"/>
              </a:ext>
            </a:extLst>
          </p:cNvPr>
          <p:cNvSpPr/>
          <p:nvPr/>
        </p:nvSpPr>
        <p:spPr>
          <a:xfrm>
            <a:off x="1117114" y="2419308"/>
            <a:ext cx="283730" cy="1287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A014F5-D2C9-4FE7-8B65-B10771EB8F49}"/>
              </a:ext>
            </a:extLst>
          </p:cNvPr>
          <p:cNvSpPr/>
          <p:nvPr/>
        </p:nvSpPr>
        <p:spPr>
          <a:xfrm>
            <a:off x="526901" y="2767906"/>
            <a:ext cx="1460352" cy="1834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1A729B-6F6F-45F4-AA1A-9BADD304A18E}"/>
              </a:ext>
            </a:extLst>
          </p:cNvPr>
          <p:cNvSpPr/>
          <p:nvPr/>
        </p:nvSpPr>
        <p:spPr>
          <a:xfrm>
            <a:off x="541383" y="2939476"/>
            <a:ext cx="308871" cy="264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420DDE-B39A-4251-97B2-2D721B65BA30}"/>
              </a:ext>
            </a:extLst>
          </p:cNvPr>
          <p:cNvSpPr txBox="1"/>
          <p:nvPr/>
        </p:nvSpPr>
        <p:spPr>
          <a:xfrm>
            <a:off x="541383" y="1761857"/>
            <a:ext cx="623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Lintasan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1, 4,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2, 3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B292D07-D85C-42E7-AF6C-A50399501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89" y="4859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696271-57A4-43EB-A726-A74B610CB9B2}"/>
              </a:ext>
            </a:extLst>
          </p:cNvPr>
          <p:cNvSpPr txBox="1"/>
          <p:nvPr/>
        </p:nvSpPr>
        <p:spPr>
          <a:xfrm>
            <a:off x="2392566" y="5536070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= </a:t>
            </a:r>
            <a:r>
              <a:rPr lang="en-US" sz="1600" i="1" dirty="0"/>
              <a:t>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E3FBDE-C6CA-4750-ADE4-3F44FB4B49BB}"/>
              </a:ext>
            </a:extLst>
          </p:cNvPr>
          <p:cNvSpPr/>
          <p:nvPr/>
        </p:nvSpPr>
        <p:spPr>
          <a:xfrm>
            <a:off x="648087" y="5285388"/>
            <a:ext cx="1770320" cy="248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BA1A84-BFCA-4423-8B0B-E08355469076}"/>
              </a:ext>
            </a:extLst>
          </p:cNvPr>
          <p:cNvSpPr/>
          <p:nvPr/>
        </p:nvSpPr>
        <p:spPr>
          <a:xfrm>
            <a:off x="2020186" y="4935186"/>
            <a:ext cx="304819" cy="1597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8B6130A-C9D3-4A99-A2A5-7D6294085A67}"/>
              </a:ext>
            </a:extLst>
          </p:cNvPr>
          <p:cNvSpPr/>
          <p:nvPr/>
        </p:nvSpPr>
        <p:spPr>
          <a:xfrm>
            <a:off x="632897" y="6198078"/>
            <a:ext cx="308871" cy="264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B383100-06EB-4ACB-9A99-C8BCE30D8F32}"/>
                  </a:ext>
                </a:extLst>
              </p:cNvPr>
              <p:cNvSpPr txBox="1"/>
              <p:nvPr/>
            </p:nvSpPr>
            <p:spPr>
              <a:xfrm>
                <a:off x="940961" y="6124606"/>
                <a:ext cx="623316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1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sz="1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=28+0+0=28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B383100-06EB-4ACB-9A99-C8BCE30D8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61" y="6124606"/>
                <a:ext cx="623316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2">
            <a:extLst>
              <a:ext uri="{FF2B5EF4-FFF2-40B4-BE49-F238E27FC236}">
                <a16:creationId xmlns:a16="http://schemas.microsoft.com/office/drawing/2014/main" id="{020F7E42-C95D-4DE7-AF9E-AD96F259B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316" y="15321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9B7BD2-9894-4B24-B273-AC0352D6E280}"/>
              </a:ext>
            </a:extLst>
          </p:cNvPr>
          <p:cNvSpPr txBox="1"/>
          <p:nvPr/>
        </p:nvSpPr>
        <p:spPr>
          <a:xfrm>
            <a:off x="3861214" y="2884583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= </a:t>
            </a:r>
            <a:r>
              <a:rPr lang="en-US" sz="1600" i="1" dirty="0"/>
              <a:t>D</a:t>
            </a: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815512DC-2707-44BA-8DA5-7A4DEE83B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884" y="16218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4B8F881-7DF8-4D64-A240-D311E6E2F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99514"/>
              </p:ext>
            </p:extLst>
          </p:nvPr>
        </p:nvGraphicFramePr>
        <p:xfrm>
          <a:off x="5294871" y="1476156"/>
          <a:ext cx="5768618" cy="40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194000" imgH="2947320" progId="Visio.Drawing.5">
                  <p:embed/>
                </p:oleObj>
              </mc:Choice>
              <mc:Fallback>
                <p:oleObj r:id="rId10" imgW="4194000" imgH="2947320" progId="Visio.Drawing.5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871" y="1476156"/>
                        <a:ext cx="5768618" cy="405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868E8747-4A0B-4A7F-AA9B-3BC08B9FAAD4}"/>
              </a:ext>
            </a:extLst>
          </p:cNvPr>
          <p:cNvSpPr txBox="1"/>
          <p:nvPr/>
        </p:nvSpPr>
        <p:spPr>
          <a:xfrm>
            <a:off x="6774543" y="5733888"/>
            <a:ext cx="3826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Simpul-simpul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hidup</a:t>
            </a:r>
            <a:r>
              <a:rPr lang="en-US" dirty="0">
                <a:solidFill>
                  <a:srgbClr val="FF0000"/>
                </a:solidFill>
              </a:rPr>
              <a:t>: 2, 3, 5, 7, 8, 9, 10</a:t>
            </a:r>
          </a:p>
          <a:p>
            <a:r>
              <a:rPr lang="en-US" dirty="0" err="1">
                <a:solidFill>
                  <a:srgbClr val="FF0000"/>
                </a:solidFill>
              </a:rPr>
              <a:t>Simpul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cost </a:t>
            </a:r>
            <a:r>
              <a:rPr lang="en-US" dirty="0" err="1">
                <a:solidFill>
                  <a:srgbClr val="FF0000"/>
                </a:solidFill>
              </a:rPr>
              <a:t>terkecil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simpul</a:t>
            </a:r>
            <a:r>
              <a:rPr lang="en-US" dirty="0">
                <a:solidFill>
                  <a:srgbClr val="FF0000"/>
                </a:solidFill>
              </a:rPr>
              <a:t> 10</a:t>
            </a:r>
          </a:p>
          <a:p>
            <a:r>
              <a:rPr lang="en-US" dirty="0" err="1">
                <a:solidFill>
                  <a:srgbClr val="FF0000"/>
                </a:solidFill>
              </a:rPr>
              <a:t>Simpul</a:t>
            </a:r>
            <a:r>
              <a:rPr lang="en-US" dirty="0">
                <a:solidFill>
                  <a:srgbClr val="FF0000"/>
                </a:solidFill>
              </a:rPr>
              <a:t> 10 </a:t>
            </a:r>
            <a:r>
              <a:rPr lang="en-US" dirty="0" err="1">
                <a:solidFill>
                  <a:srgbClr val="FF0000"/>
                </a:solidFill>
              </a:rPr>
              <a:t>menjadi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simpul</a:t>
            </a:r>
            <a:r>
              <a:rPr lang="en-US" dirty="0">
                <a:solidFill>
                  <a:srgbClr val="FF0000"/>
                </a:solidFill>
              </a:rPr>
              <a:t>-E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408EC-42A3-4684-B543-5062A907EDDD}"/>
              </a:ext>
            </a:extLst>
          </p:cNvPr>
          <p:cNvSpPr/>
          <p:nvPr/>
        </p:nvSpPr>
        <p:spPr>
          <a:xfrm>
            <a:off x="8868697" y="4218039"/>
            <a:ext cx="319313" cy="21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F3E521-A272-40D4-863B-DD466C1F70E1}"/>
              </a:ext>
            </a:extLst>
          </p:cNvPr>
          <p:cNvSpPr txBox="1"/>
          <p:nvPr/>
        </p:nvSpPr>
        <p:spPr>
          <a:xfrm>
            <a:off x="8785888" y="41720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50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A375E0AE-51F4-494C-B110-DC69B466F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282324"/>
              </p:ext>
            </p:extLst>
          </p:nvPr>
        </p:nvGraphicFramePr>
        <p:xfrm>
          <a:off x="9724102" y="275192"/>
          <a:ext cx="1696065" cy="146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231900" imgH="1066800" progId="Equation.3">
                  <p:embed/>
                </p:oleObj>
              </mc:Choice>
              <mc:Fallback>
                <p:oleObj r:id="rId12" imgW="1231900" imgH="1066800" progId="Equation.3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F2ED446D-4D71-4027-B5D1-BDDFD32C3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102" y="275192"/>
                        <a:ext cx="1696065" cy="1468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8E74739-3819-41E3-9B7A-0742A2572042}"/>
              </a:ext>
            </a:extLst>
          </p:cNvPr>
          <p:cNvSpPr txBox="1"/>
          <p:nvPr/>
        </p:nvSpPr>
        <p:spPr>
          <a:xfrm>
            <a:off x="9247690" y="8064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 </a:t>
            </a:r>
            <a:r>
              <a:rPr lang="en-US" dirty="0"/>
              <a:t>=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46C5F4-728B-486D-9ADB-201083827ADB}"/>
              </a:ext>
            </a:extLst>
          </p:cNvPr>
          <p:cNvSpPr txBox="1"/>
          <p:nvPr/>
        </p:nvSpPr>
        <p:spPr>
          <a:xfrm>
            <a:off x="722724" y="589421"/>
            <a:ext cx="4855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1, 4, 2,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5, 3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A60DEF5-FCAE-4D94-9733-AB4AC7C0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0" y="3145790"/>
            <a:ext cx="2743200" cy="365125"/>
          </a:xfrm>
        </p:spPr>
        <p:txBody>
          <a:bodyPr/>
          <a:lstStyle/>
          <a:p>
            <a:fld id="{732BDBF9-1F95-4932-BC9D-ACC63E61206D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58343A3A-DA97-4AB2-8461-436CACCB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878" y="1363185"/>
            <a:ext cx="2203127" cy="196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8C24D3-9833-4BC4-AE41-22A847248EB6}"/>
              </a:ext>
            </a:extLst>
          </p:cNvPr>
          <p:cNvSpPr/>
          <p:nvPr/>
        </p:nvSpPr>
        <p:spPr>
          <a:xfrm flipV="1">
            <a:off x="1503878" y="2939945"/>
            <a:ext cx="2316282" cy="365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194951-94B2-43CA-89BA-1B7A1BD8D373}"/>
              </a:ext>
            </a:extLst>
          </p:cNvPr>
          <p:cNvSpPr/>
          <p:nvPr/>
        </p:nvSpPr>
        <p:spPr>
          <a:xfrm>
            <a:off x="2450978" y="1363185"/>
            <a:ext cx="343022" cy="2065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22A9C67-E954-470F-B597-76B959D5D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65537"/>
              </p:ext>
            </p:extLst>
          </p:nvPr>
        </p:nvGraphicFramePr>
        <p:xfrm>
          <a:off x="1189623" y="3581504"/>
          <a:ext cx="4381452" cy="365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38400" imgH="203200" progId="Equation.3">
                  <p:embed/>
                </p:oleObj>
              </mc:Choice>
              <mc:Fallback>
                <p:oleObj r:id="rId3" imgW="2438400" imgH="20320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6C7179A-A127-4544-9FD0-F148810FC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623" y="3581504"/>
                        <a:ext cx="4381452" cy="365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47AAF459-D1F6-462A-B55B-797D0F3B2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640" y="7945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5A5852B-7316-487D-9C56-B9D4D1BFCA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763040"/>
              </p:ext>
            </p:extLst>
          </p:nvPr>
        </p:nvGraphicFramePr>
        <p:xfrm>
          <a:off x="5357694" y="773830"/>
          <a:ext cx="6255186" cy="562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194000" imgH="3776040" progId="Visio.Drawing.5">
                  <p:embed/>
                </p:oleObj>
              </mc:Choice>
              <mc:Fallback>
                <p:oleObj r:id="rId5" imgW="4194000" imgH="3776040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694" y="773830"/>
                        <a:ext cx="6255186" cy="562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06332D8-5004-4645-9AAD-ABF5902241B2}"/>
              </a:ext>
            </a:extLst>
          </p:cNvPr>
          <p:cNvSpPr txBox="1"/>
          <p:nvPr/>
        </p:nvSpPr>
        <p:spPr>
          <a:xfrm>
            <a:off x="932181" y="441735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Karena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11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solusi,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solusi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pertama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ditemukan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yaitu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1, 4, 2, 5, 3, 1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panjang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28.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Solusi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merupakan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solusi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terbaik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sampai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sejauh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the best solution so far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).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B788DB-9F26-45AF-9121-FACFCFC8DB66}"/>
              </a:ext>
            </a:extLst>
          </p:cNvPr>
          <p:cNvCxnSpPr>
            <a:cxnSpLocks/>
          </p:cNvCxnSpPr>
          <p:nvPr/>
        </p:nvCxnSpPr>
        <p:spPr>
          <a:xfrm>
            <a:off x="8341975" y="1163380"/>
            <a:ext cx="1005225" cy="1022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AB0BC2-42A3-4C32-906F-D3456C49EE5F}"/>
              </a:ext>
            </a:extLst>
          </p:cNvPr>
          <p:cNvCxnSpPr>
            <a:cxnSpLocks/>
          </p:cNvCxnSpPr>
          <p:nvPr/>
        </p:nvCxnSpPr>
        <p:spPr>
          <a:xfrm flipH="1">
            <a:off x="8562271" y="2488448"/>
            <a:ext cx="784929" cy="837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957B5D-2CD9-4D31-8B46-1E9A68CFE21D}"/>
              </a:ext>
            </a:extLst>
          </p:cNvPr>
          <p:cNvCxnSpPr>
            <a:cxnSpLocks/>
          </p:cNvCxnSpPr>
          <p:nvPr/>
        </p:nvCxnSpPr>
        <p:spPr>
          <a:xfrm>
            <a:off x="8485287" y="3652015"/>
            <a:ext cx="359300" cy="8793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F5CE74-0491-4A4C-8FAE-CDCD5B728E21}"/>
              </a:ext>
            </a:extLst>
          </p:cNvPr>
          <p:cNvCxnSpPr>
            <a:cxnSpLocks/>
          </p:cNvCxnSpPr>
          <p:nvPr/>
        </p:nvCxnSpPr>
        <p:spPr>
          <a:xfrm>
            <a:off x="8844587" y="4867696"/>
            <a:ext cx="0" cy="826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ED5083F-CCDA-4CB1-BDF4-58E56AE3E194}"/>
              </a:ext>
            </a:extLst>
          </p:cNvPr>
          <p:cNvSpPr/>
          <p:nvPr/>
        </p:nvSpPr>
        <p:spPr>
          <a:xfrm>
            <a:off x="9261987" y="3746090"/>
            <a:ext cx="226142" cy="20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57A0E-06D7-40AA-A862-4FBA99057033}"/>
              </a:ext>
            </a:extLst>
          </p:cNvPr>
          <p:cNvSpPr txBox="1"/>
          <p:nvPr/>
        </p:nvSpPr>
        <p:spPr>
          <a:xfrm>
            <a:off x="9163496" y="374609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77021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B&amp;B-TSP d</a:t>
            </a:r>
            <a:r>
              <a:rPr lang="en-US" dirty="0" err="1"/>
              <a:t>engan</a:t>
            </a:r>
            <a:r>
              <a:rPr lang="id-ID" dirty="0"/>
              <a:t> Reduced Cost Matrix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331868"/>
              </p:ext>
            </p:extLst>
          </p:nvPr>
        </p:nvGraphicFramePr>
        <p:xfrm>
          <a:off x="6474555" y="1601409"/>
          <a:ext cx="30718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Simpul-E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Simpul Hidup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4,5,2,3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2"/>
                          </a:solidFill>
                        </a:rPr>
                        <a:t>6</a:t>
                      </a:r>
                      <a:r>
                        <a:rPr lang="id-ID" dirty="0"/>
                        <a:t>,5,2,</a:t>
                      </a:r>
                      <a:r>
                        <a:rPr lang="id-ID" dirty="0">
                          <a:solidFill>
                            <a:schemeClr val="tx2"/>
                          </a:solidFill>
                        </a:rPr>
                        <a:t>8,7,</a:t>
                      </a:r>
                      <a:r>
                        <a:rPr lang="id-ID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>
                          <a:solidFill>
                            <a:schemeClr val="tx2"/>
                          </a:solidFill>
                        </a:rPr>
                        <a:t>10,</a:t>
                      </a:r>
                      <a:r>
                        <a:rPr lang="id-ID" dirty="0"/>
                        <a:t>5,2,</a:t>
                      </a: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8,7,</a:t>
                      </a:r>
                      <a:r>
                        <a:rPr lang="id-ID" dirty="0">
                          <a:solidFill>
                            <a:schemeClr val="tx2"/>
                          </a:solidFill>
                        </a:rPr>
                        <a:t>9,</a:t>
                      </a:r>
                      <a:r>
                        <a:rPr lang="id-ID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>
                          <a:solidFill>
                            <a:schemeClr val="tx2"/>
                          </a:solidFill>
                        </a:rPr>
                        <a:t>11,</a:t>
                      </a:r>
                      <a:r>
                        <a:rPr lang="id-ID" dirty="0"/>
                        <a:t>5,2,</a:t>
                      </a: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8,7,9,3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daun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088360" y="1643050"/>
            <a:ext cx="4857784" cy="4500594"/>
            <a:chOff x="4000496" y="1643050"/>
            <a:chExt cx="4929193" cy="42493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490707" y="4109581"/>
            <a:ext cx="62599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d-ID" sz="2000" dirty="0">
                <a:ea typeface="Times New Roman" pitchFamily="18" charset="0"/>
                <a:cs typeface="Arial" pitchFamily="34" charset="0"/>
              </a:rPr>
              <a:t>Semua simpul hidup yang nilainya lebih besar dari 28 dibunuh (B) karena tidak mungkin lagi menghasilkan perjalanan dengan bobot &lt; 28.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d-ID" sz="2000" dirty="0"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ea typeface="Times New Roman" pitchFamily="18" charset="0"/>
                <a:cs typeface="Arial" pitchFamily="34" charset="0"/>
              </a:rPr>
              <a:t>Karena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tidak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ada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lagi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simpul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hidup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pohon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ruang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status,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maka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>
                <a:ea typeface="Times New Roman" pitchFamily="18" charset="0"/>
                <a:cs typeface="Arial" pitchFamily="34" charset="0"/>
              </a:rPr>
              <a:t>X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= (1, 4, 2, 5, 3, 1)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menjadi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solusi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persoalan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TSP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atas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dengan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bobot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28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5D714-B52A-4825-9AF7-EB39B1E3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70EA-EF2D-4A4E-BB99-0A5E31EA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47D25-34EE-472F-9504-8661BB08D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7194755" cy="52197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(TSP) </a:t>
            </a:r>
            <a:r>
              <a:rPr lang="en-US" sz="2600" dirty="0" err="1"/>
              <a:t>Diberikan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graf</a:t>
            </a:r>
            <a:r>
              <a:rPr lang="en-US" sz="2600" dirty="0"/>
              <a:t> </a:t>
            </a:r>
            <a:r>
              <a:rPr lang="en-US" sz="2600" dirty="0" err="1"/>
              <a:t>lengkap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4 </a:t>
            </a:r>
            <a:r>
              <a:rPr lang="en-US" sz="2600" dirty="0" err="1"/>
              <a:t>simpul</a:t>
            </a:r>
            <a:r>
              <a:rPr lang="en-US" sz="2600" dirty="0"/>
              <a:t> yang </a:t>
            </a:r>
            <a:r>
              <a:rPr lang="en-US" sz="2600" dirty="0" err="1"/>
              <a:t>dinyatakan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berbobot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berikut</a:t>
            </a:r>
            <a:r>
              <a:rPr lang="en-US" sz="2600" dirty="0"/>
              <a:t>: </a:t>
            </a:r>
          </a:p>
          <a:p>
            <a:pPr marL="0" indent="0">
              <a:buNone/>
            </a:pPr>
            <a:r>
              <a:rPr lang="en-US" sz="2600" dirty="0"/>
              <a:t> </a:t>
            </a:r>
          </a:p>
          <a:p>
            <a:r>
              <a:rPr lang="en-US" sz="2600" dirty="0" err="1"/>
              <a:t>Simpul</a:t>
            </a:r>
            <a:r>
              <a:rPr lang="en-US" sz="2600" dirty="0"/>
              <a:t> </a:t>
            </a:r>
            <a:r>
              <a:rPr lang="en-US" sz="2600" dirty="0" err="1"/>
              <a:t>diberi</a:t>
            </a:r>
            <a:r>
              <a:rPr lang="en-US" sz="2600" dirty="0"/>
              <a:t> </a:t>
            </a:r>
            <a:r>
              <a:rPr lang="en-US" sz="2600" dirty="0" err="1"/>
              <a:t>nomor</a:t>
            </a:r>
            <a:r>
              <a:rPr lang="en-US" sz="2600" dirty="0"/>
              <a:t> 1, 2, 3, dan 4. </a:t>
            </a:r>
            <a:r>
              <a:rPr lang="en-US" sz="2600" dirty="0" err="1"/>
              <a:t>Jika</a:t>
            </a:r>
            <a:r>
              <a:rPr lang="en-US" sz="2600" dirty="0"/>
              <a:t> tur </a:t>
            </a:r>
            <a:r>
              <a:rPr lang="en-US" sz="2600" dirty="0" err="1"/>
              <a:t>dimulai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simpul</a:t>
            </a:r>
            <a:r>
              <a:rPr lang="en-US" sz="2600" dirty="0"/>
              <a:t> 3 , </a:t>
            </a:r>
            <a:r>
              <a:rPr lang="en-US" sz="2600" dirty="0" err="1"/>
              <a:t>tentukan</a:t>
            </a:r>
            <a:r>
              <a:rPr lang="en-US" sz="2600" dirty="0"/>
              <a:t> tur TSP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bobot</a:t>
            </a:r>
            <a:r>
              <a:rPr lang="en-US" sz="2600" dirty="0"/>
              <a:t> minimum (</a:t>
            </a:r>
            <a:r>
              <a:rPr lang="en-US" sz="2600" dirty="0" err="1"/>
              <a:t>dari</a:t>
            </a:r>
            <a:r>
              <a:rPr lang="en-US" sz="2600" dirty="0"/>
              <a:t> 3 </a:t>
            </a:r>
            <a:r>
              <a:rPr lang="en-US" sz="2600" dirty="0" err="1"/>
              <a:t>kembali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3 </a:t>
            </a:r>
            <a:r>
              <a:rPr lang="en-US" sz="2600" dirty="0" err="1"/>
              <a:t>melalui</a:t>
            </a:r>
            <a:r>
              <a:rPr lang="en-US" sz="2600" dirty="0"/>
              <a:t> </a:t>
            </a:r>
            <a:r>
              <a:rPr lang="en-US" sz="2600" dirty="0" err="1"/>
              <a:t>simpul</a:t>
            </a:r>
            <a:r>
              <a:rPr lang="en-US" sz="2600" dirty="0"/>
              <a:t> yang lain </a:t>
            </a:r>
            <a:r>
              <a:rPr lang="en-US" sz="2600" dirty="0" err="1"/>
              <a:t>tepat</a:t>
            </a:r>
            <a:r>
              <a:rPr lang="en-US" sz="2600" dirty="0"/>
              <a:t> </a:t>
            </a:r>
            <a:r>
              <a:rPr lang="en-US" sz="2600" dirty="0" err="1"/>
              <a:t>sekali</a:t>
            </a:r>
            <a:r>
              <a:rPr lang="en-US" sz="2600" dirty="0"/>
              <a:t>). </a:t>
            </a:r>
            <a:r>
              <a:rPr lang="en-US" sz="2600" dirty="0" err="1"/>
              <a:t>Selesaikan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algoritma</a:t>
            </a:r>
            <a:r>
              <a:rPr lang="en-US" sz="2600" dirty="0"/>
              <a:t> </a:t>
            </a:r>
            <a:r>
              <a:rPr lang="en-US" sz="2600" i="1" dirty="0"/>
              <a:t>branch and bound</a:t>
            </a:r>
            <a:r>
              <a:rPr lang="en-US" sz="2600" dirty="0"/>
              <a:t>. </a:t>
            </a:r>
            <a:r>
              <a:rPr lang="en-US" sz="2600" i="1" dirty="0"/>
              <a:t>Bound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cost </a:t>
            </a:r>
            <a:r>
              <a:rPr lang="en-US" sz="2600" dirty="0" err="1"/>
              <a:t>dihitung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ongkos</a:t>
            </a:r>
            <a:r>
              <a:rPr lang="en-US" sz="2600" dirty="0"/>
              <a:t> </a:t>
            </a:r>
            <a:r>
              <a:rPr lang="en-US" sz="2600" dirty="0" err="1"/>
              <a:t>tereduksi</a:t>
            </a:r>
            <a:r>
              <a:rPr lang="en-US" sz="2600" dirty="0"/>
              <a:t> (</a:t>
            </a:r>
            <a:r>
              <a:rPr lang="en-US" sz="2600" i="1" dirty="0"/>
              <a:t>reduced cost </a:t>
            </a:r>
            <a:r>
              <a:rPr lang="en-US" sz="2600" i="1" dirty="0" err="1"/>
              <a:t>matices</a:t>
            </a:r>
            <a:r>
              <a:rPr lang="en-US" sz="2600" dirty="0"/>
              <a:t>).  </a:t>
            </a:r>
            <a:r>
              <a:rPr lang="en-US" sz="2600" dirty="0" err="1"/>
              <a:t>Tuliskan</a:t>
            </a:r>
            <a:r>
              <a:rPr lang="en-US" sz="2600" dirty="0"/>
              <a:t> </a:t>
            </a:r>
            <a:r>
              <a:rPr lang="en-US" sz="2600" dirty="0" err="1"/>
              <a:t>jawaban</a:t>
            </a:r>
            <a:r>
              <a:rPr lang="en-US" sz="2600" dirty="0"/>
              <a:t> </a:t>
            </a:r>
            <a:r>
              <a:rPr lang="en-US" sz="2600" dirty="0" err="1"/>
              <a:t>anda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menggambarkan</a:t>
            </a:r>
            <a:r>
              <a:rPr lang="en-US" sz="2600" dirty="0"/>
              <a:t> </a:t>
            </a:r>
            <a:r>
              <a:rPr lang="en-US" sz="2600" dirty="0" err="1"/>
              <a:t>pohon</a:t>
            </a:r>
            <a:r>
              <a:rPr lang="en-US" sz="2600" dirty="0"/>
              <a:t> </a:t>
            </a:r>
            <a:r>
              <a:rPr lang="en-US" sz="2600" dirty="0" err="1"/>
              <a:t>ruang</a:t>
            </a:r>
            <a:r>
              <a:rPr lang="en-US" sz="2600" dirty="0"/>
              <a:t> status </a:t>
            </a:r>
            <a:r>
              <a:rPr lang="en-US" sz="2600" dirty="0" err="1"/>
              <a:t>beserta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</a:t>
            </a:r>
            <a:r>
              <a:rPr lang="en-US" sz="2600" i="1" dirty="0"/>
              <a:t>bound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simpul</a:t>
            </a:r>
            <a:r>
              <a:rPr lang="en-US" sz="2600" dirty="0"/>
              <a:t>, </a:t>
            </a:r>
            <a:r>
              <a:rPr lang="en-US" sz="2600" dirty="0" err="1"/>
              <a:t>solusi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bentuk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 X dan total </a:t>
            </a:r>
            <a:r>
              <a:rPr lang="en-US" sz="2600" dirty="0" err="1"/>
              <a:t>bobot</a:t>
            </a:r>
            <a:r>
              <a:rPr lang="en-US" sz="2600" dirty="0"/>
              <a:t>. </a:t>
            </a:r>
          </a:p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A4BE222-9956-494F-B4CD-7BAF270A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314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78D156-748C-42B2-8035-20EB55200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02127"/>
              </p:ext>
            </p:extLst>
          </p:nvPr>
        </p:nvGraphicFramePr>
        <p:xfrm>
          <a:off x="8174906" y="1558106"/>
          <a:ext cx="3315317" cy="2373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91726" imgH="774364" progId="Equation.3">
                  <p:embed/>
                </p:oleObj>
              </mc:Choice>
              <mc:Fallback>
                <p:oleObj r:id="rId2" imgW="1091726" imgH="774364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578D156-748C-42B2-8035-20EB55200D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4906" y="1558106"/>
                        <a:ext cx="3315317" cy="2373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3E35E-190D-108A-14DC-6D7A14EB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3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3269-1F37-43E7-9106-D0C94CAA6F0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Penyelesaian: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DE1AA-1F23-4EF3-BFF5-674F5874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86" y="1518475"/>
            <a:ext cx="6388013" cy="517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6F728C-E169-49FC-909C-60FE65B3B8A6}"/>
              </a:ext>
            </a:extLst>
          </p:cNvPr>
          <p:cNvSpPr txBox="1"/>
          <p:nvPr/>
        </p:nvSpPr>
        <p:spPr>
          <a:xfrm>
            <a:off x="1190625" y="1244393"/>
            <a:ext cx="3903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Pohon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 status yang </a:t>
            </a:r>
            <a:r>
              <a:rPr lang="en-US" sz="2000" dirty="0" err="1"/>
              <a:t>terbentuk</a:t>
            </a:r>
            <a:r>
              <a:rPr lang="en-US" sz="2000" dirty="0"/>
              <a:t>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F41C8-BC70-481A-B8AD-C7F89A2EDD4A}"/>
              </a:ext>
            </a:extLst>
          </p:cNvPr>
          <p:cNvCxnSpPr/>
          <p:nvPr/>
        </p:nvCxnSpPr>
        <p:spPr>
          <a:xfrm flipH="1">
            <a:off x="5702710" y="1986116"/>
            <a:ext cx="963561" cy="825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C3FED7-B458-4D91-B728-24838839333F}"/>
              </a:ext>
            </a:extLst>
          </p:cNvPr>
          <p:cNvCxnSpPr/>
          <p:nvPr/>
        </p:nvCxnSpPr>
        <p:spPr>
          <a:xfrm>
            <a:off x="6823587" y="2054942"/>
            <a:ext cx="0" cy="757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55387-6BDA-45E9-9BF7-606BF3B64173}"/>
              </a:ext>
            </a:extLst>
          </p:cNvPr>
          <p:cNvCxnSpPr>
            <a:cxnSpLocks/>
          </p:cNvCxnSpPr>
          <p:nvPr/>
        </p:nvCxnSpPr>
        <p:spPr>
          <a:xfrm>
            <a:off x="7010400" y="1907458"/>
            <a:ext cx="1170039" cy="904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97CC92-A5C8-4AFC-B6B9-953688F8373B}"/>
              </a:ext>
            </a:extLst>
          </p:cNvPr>
          <p:cNvCxnSpPr>
            <a:cxnSpLocks/>
          </p:cNvCxnSpPr>
          <p:nvPr/>
        </p:nvCxnSpPr>
        <p:spPr>
          <a:xfrm flipH="1">
            <a:off x="7639665" y="3200400"/>
            <a:ext cx="408038" cy="968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ACDD59-0A8C-4C53-A6F1-EC75BEFE8AD1}"/>
              </a:ext>
            </a:extLst>
          </p:cNvPr>
          <p:cNvCxnSpPr>
            <a:cxnSpLocks/>
          </p:cNvCxnSpPr>
          <p:nvPr/>
        </p:nvCxnSpPr>
        <p:spPr>
          <a:xfrm>
            <a:off x="8323007" y="3200400"/>
            <a:ext cx="476864" cy="968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8E8356-3964-43E2-ACED-85FABF3B4B87}"/>
              </a:ext>
            </a:extLst>
          </p:cNvPr>
          <p:cNvCxnSpPr>
            <a:cxnSpLocks/>
          </p:cNvCxnSpPr>
          <p:nvPr/>
        </p:nvCxnSpPr>
        <p:spPr>
          <a:xfrm>
            <a:off x="7639665" y="4586748"/>
            <a:ext cx="0" cy="87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5CB5F-172F-AA93-747C-A4EC373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544019-AA51-4B69-9E26-A244ACAAB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6" y="1231106"/>
            <a:ext cx="10201675" cy="43957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595C8-4A2C-D9E2-6F39-E2931B1F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9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104240-9134-447B-915B-AC80EDC5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1" y="1398617"/>
            <a:ext cx="11758718" cy="376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94F7D0-79F9-43CB-B587-4A5F46ECD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20" y="2497394"/>
            <a:ext cx="3834580" cy="36379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3A518-B98F-9D3C-6415-E6C98010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0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070D0-9BF7-4847-8B75-53B73EFD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18" y="445301"/>
            <a:ext cx="11367964" cy="3607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27EC8-E9C9-478F-9D4D-47287033D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19" y="3268560"/>
            <a:ext cx="3692781" cy="35034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EF3236-6176-3635-98E2-E935562B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77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E8D3AB-396B-4B5A-92A6-DD12241E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4" y="563262"/>
            <a:ext cx="11315656" cy="357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709330-060B-45AA-BB06-DAA0CBCF3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65" y="2828287"/>
            <a:ext cx="4247535" cy="40297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8696F-690C-5A38-83FF-F87B6FB8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71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48422-68BA-4BDC-88F8-D2F6869A6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6" y="437435"/>
            <a:ext cx="11163974" cy="357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7C290B-B143-4F00-BF1E-A7D84771C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19" y="3268560"/>
            <a:ext cx="3692781" cy="35034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047CA-915A-5D35-62E0-9839A8C0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9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0988"/>
          </a:xfrm>
        </p:spPr>
        <p:txBody>
          <a:bodyPr/>
          <a:lstStyle/>
          <a:p>
            <a:r>
              <a:rPr lang="id-ID" dirty="0"/>
              <a:t>Pohon Ruang Status TSP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id-ID" dirty="0"/>
              <a:t>4 Simpul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6742"/>
          <a:stretch>
            <a:fillRect/>
          </a:stretch>
        </p:blipFill>
        <p:spPr bwMode="auto">
          <a:xfrm>
            <a:off x="5392708" y="1150280"/>
            <a:ext cx="5333327" cy="442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8153400" y="1758338"/>
            <a:ext cx="0" cy="1015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7630160" y="3104491"/>
            <a:ext cx="561348" cy="703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7630160" y="4162084"/>
            <a:ext cx="0" cy="8671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8191508" y="1732734"/>
            <a:ext cx="1684012" cy="9846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9379356" y="3128633"/>
            <a:ext cx="541298" cy="678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9379356" y="4205469"/>
            <a:ext cx="0" cy="8237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2155" y="4341048"/>
            <a:ext cx="353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Simpul awal</a:t>
            </a:r>
            <a:r>
              <a:rPr lang="en-US" sz="2400" dirty="0"/>
              <a:t> </a:t>
            </a:r>
            <a:r>
              <a:rPr lang="en-US" sz="2400" dirty="0" err="1"/>
              <a:t>perjalanan</a:t>
            </a:r>
            <a:r>
              <a:rPr lang="en-US" sz="2400" dirty="0"/>
              <a:t> </a:t>
            </a:r>
            <a:r>
              <a:rPr lang="id-ID" sz="2400" dirty="0"/>
              <a:t>=</a:t>
            </a:r>
            <a:r>
              <a:rPr lang="en-US" sz="2400" dirty="0"/>
              <a:t> </a:t>
            </a:r>
            <a:r>
              <a:rPr lang="id-ID" sz="24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4473" y="5554027"/>
            <a:ext cx="34236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/>
              <a:t>Solusi: 1-3-2-4-1 atau 1-4-2-3-1</a:t>
            </a:r>
          </a:p>
          <a:p>
            <a:r>
              <a:rPr lang="id-ID" sz="2000" dirty="0"/>
              <a:t>Bobot</a:t>
            </a:r>
            <a:r>
              <a:rPr lang="en-US" sz="2000" dirty="0"/>
              <a:t> </a:t>
            </a:r>
            <a:r>
              <a:rPr lang="id-ID" sz="2000" dirty="0"/>
              <a:t>=</a:t>
            </a:r>
            <a:r>
              <a:rPr lang="en-US" sz="2000" dirty="0"/>
              <a:t> </a:t>
            </a:r>
            <a:r>
              <a:rPr lang="id-ID" sz="2000" dirty="0"/>
              <a:t>5+8+9+10</a:t>
            </a:r>
            <a:r>
              <a:rPr lang="en-US" sz="2000" dirty="0"/>
              <a:t> </a:t>
            </a:r>
            <a:r>
              <a:rPr lang="id-ID" sz="2000" dirty="0"/>
              <a:t>=32 </a:t>
            </a:r>
            <a:br>
              <a:rPr lang="id-ID" dirty="0"/>
            </a:br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30F02-5319-4198-A6B0-F35BF2B6D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55" y="2000240"/>
            <a:ext cx="3300427" cy="2062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AF21F5-B632-4698-8C86-092B08CABA90}"/>
              </a:ext>
            </a:extLst>
          </p:cNvPr>
          <p:cNvSpPr txBox="1"/>
          <p:nvPr/>
        </p:nvSpPr>
        <p:spPr>
          <a:xfrm>
            <a:off x="1538548" y="2124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EDD3B-8572-44A9-A2C6-7B79C7328131}"/>
              </a:ext>
            </a:extLst>
          </p:cNvPr>
          <p:cNvSpPr txBox="1"/>
          <p:nvPr/>
        </p:nvSpPr>
        <p:spPr>
          <a:xfrm>
            <a:off x="3903174" y="2124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B151F-9F36-4B45-A622-E8B514301863}"/>
              </a:ext>
            </a:extLst>
          </p:cNvPr>
          <p:cNvSpPr txBox="1"/>
          <p:nvPr/>
        </p:nvSpPr>
        <p:spPr>
          <a:xfrm>
            <a:off x="3752331" y="338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9E4E09-F544-4FFA-BDCD-C857D245B90C}"/>
              </a:ext>
            </a:extLst>
          </p:cNvPr>
          <p:cNvSpPr txBox="1"/>
          <p:nvPr/>
        </p:nvSpPr>
        <p:spPr>
          <a:xfrm>
            <a:off x="1509342" y="338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213363-6F3E-45FB-8A22-16661D0A0F69}"/>
              </a:ext>
            </a:extLst>
          </p:cNvPr>
          <p:cNvSpPr txBox="1"/>
          <p:nvPr/>
        </p:nvSpPr>
        <p:spPr>
          <a:xfrm>
            <a:off x="2713068" y="1933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6EDCCB0-1517-47FF-90DF-E3875F78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0B5214-6A95-47A2-9E2E-9BFAC730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84" y="800705"/>
            <a:ext cx="11540431" cy="360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79E16-860E-463F-B970-3B7A20A96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19" y="3268560"/>
            <a:ext cx="3692781" cy="35034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F1872-8F65-8314-422D-080F03C0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1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36AC-E8BA-4A91-A5EF-7B4884AC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8" y="293066"/>
            <a:ext cx="10685912" cy="4695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D1D40A-78C5-4612-8007-77CC06D2D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19" y="3268560"/>
            <a:ext cx="3692781" cy="35034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EBBB5-8D9A-FD9D-CFAC-DAAC50CE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43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BERSAMBUNG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DC6D6-D65B-422B-84A9-24A65F0E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528"/>
          </a:xfrm>
        </p:spPr>
        <p:txBody>
          <a:bodyPr/>
          <a:lstStyle/>
          <a:p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id-ID" dirty="0"/>
              <a:t>TSP dengan B &amp; B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1423" y="1831985"/>
            <a:ext cx="3088941" cy="238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0752" y="4358049"/>
            <a:ext cx="437207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latin typeface="Verdana" pitchFamily="34" charset="0"/>
              </a:rPr>
              <a:t>Brute Force</a:t>
            </a:r>
            <a:r>
              <a:rPr lang="en-US" dirty="0">
                <a:latin typeface="Verdana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 - </a:t>
            </a:r>
            <a:r>
              <a:rPr lang="id-ID" dirty="0">
                <a:latin typeface="Verdana" pitchFamily="34" charset="0"/>
              </a:rPr>
              <a:t>4!=</a:t>
            </a:r>
            <a:r>
              <a:rPr lang="en-US" dirty="0">
                <a:latin typeface="Verdana" pitchFamily="34" charset="0"/>
              </a:rPr>
              <a:t>24</a:t>
            </a:r>
            <a:r>
              <a:rPr lang="id-ID" dirty="0">
                <a:latin typeface="Verdana" pitchFamily="34" charset="0"/>
              </a:rPr>
              <a:t> sirkuit hamilton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 - </a:t>
            </a:r>
            <a:r>
              <a:rPr lang="id-ID" dirty="0">
                <a:latin typeface="Verdana" pitchFamily="34" charset="0"/>
              </a:rPr>
              <a:t>Solusi: 1-4-2-5-3-1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 - </a:t>
            </a:r>
            <a:r>
              <a:rPr lang="id-ID" dirty="0">
                <a:latin typeface="Verdana" pitchFamily="34" charset="0"/>
              </a:rPr>
              <a:t>Bobot: 10+6+2+7+3=28</a:t>
            </a:r>
          </a:p>
          <a:p>
            <a:pPr>
              <a:lnSpc>
                <a:spcPct val="90000"/>
              </a:lnSpc>
            </a:pPr>
            <a:endParaRPr lang="id-ID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d-ID" i="1" dirty="0">
                <a:latin typeface="Verdana" pitchFamily="34" charset="0"/>
              </a:rPr>
              <a:t>Greedy</a:t>
            </a:r>
            <a:r>
              <a:rPr lang="id-ID" dirty="0">
                <a:latin typeface="Verdana" pitchFamily="34" charset="0"/>
              </a:rPr>
              <a:t>: 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 - </a:t>
            </a:r>
            <a:r>
              <a:rPr lang="en-US" dirty="0" err="1">
                <a:latin typeface="Verdana" pitchFamily="34" charset="0"/>
              </a:rPr>
              <a:t>Solusi</a:t>
            </a:r>
            <a:r>
              <a:rPr lang="en-US" dirty="0">
                <a:latin typeface="Verdana" pitchFamily="34" charset="0"/>
              </a:rPr>
              <a:t>: </a:t>
            </a:r>
            <a:r>
              <a:rPr lang="id-ID" dirty="0">
                <a:latin typeface="Verdana" pitchFamily="34" charset="0"/>
              </a:rPr>
              <a:t>1-4-5-2-3-1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 - </a:t>
            </a:r>
            <a:r>
              <a:rPr lang="id-ID" dirty="0">
                <a:latin typeface="Verdana" pitchFamily="34" charset="0"/>
              </a:rPr>
              <a:t>Bobot: 10+3+4+</a:t>
            </a:r>
            <a:r>
              <a:rPr lang="id-ID" dirty="0">
                <a:solidFill>
                  <a:srgbClr val="FF0000"/>
                </a:solidFill>
                <a:latin typeface="Verdana" pitchFamily="34" charset="0"/>
              </a:rPr>
              <a:t>16</a:t>
            </a:r>
            <a:r>
              <a:rPr lang="id-ID" dirty="0">
                <a:latin typeface="Verdana" pitchFamily="34" charset="0"/>
              </a:rPr>
              <a:t>+3=36</a:t>
            </a:r>
            <a:r>
              <a:rPr lang="en-US" dirty="0">
                <a:latin typeface="Verdana" pitchFamily="34" charset="0"/>
              </a:rPr>
              <a:t> </a:t>
            </a:r>
            <a:endParaRPr lang="id-ID" dirty="0">
              <a:latin typeface="Verdan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24497" y="1643050"/>
            <a:ext cx="4929193" cy="4249304"/>
            <a:chOff x="4000496" y="1643050"/>
            <a:chExt cx="4929193" cy="424930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8831903" y="5801187"/>
            <a:ext cx="1863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B&amp;B-TSP dgn </a:t>
            </a:r>
            <a:r>
              <a:rPr lang="en-US" dirty="0"/>
              <a:t>B&amp;B</a:t>
            </a:r>
            <a:endParaRPr lang="id-ID" dirty="0"/>
          </a:p>
          <a:p>
            <a:r>
              <a:rPr lang="en-US" dirty="0"/>
              <a:t>x</a:t>
            </a:r>
            <a:r>
              <a:rPr lang="id-ID" baseline="-25000" dirty="0"/>
              <a:t>0</a:t>
            </a:r>
            <a:r>
              <a:rPr lang="en-US" baseline="-25000" dirty="0"/>
              <a:t> </a:t>
            </a:r>
            <a:r>
              <a:rPr lang="id-ID" dirty="0"/>
              <a:t>=</a:t>
            </a:r>
            <a:r>
              <a:rPr lang="en-US" dirty="0"/>
              <a:t> x</a:t>
            </a:r>
            <a:r>
              <a:rPr lang="id-ID" baseline="-25000" dirty="0"/>
              <a:t>5</a:t>
            </a:r>
            <a:r>
              <a:rPr lang="id-ID" dirty="0"/>
              <a:t>=1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1317086"/>
            <a:ext cx="6830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Contoh lain TSP 5 simpul (matriks bobot/cost matrix):</a:t>
            </a:r>
          </a:p>
        </p:txBody>
      </p:sp>
      <p:sp>
        <p:nvSpPr>
          <p:cNvPr id="15" name="Oval 14"/>
          <p:cNvSpPr/>
          <p:nvPr/>
        </p:nvSpPr>
        <p:spPr>
          <a:xfrm>
            <a:off x="3148901" y="1778751"/>
            <a:ext cx="518237" cy="571504"/>
          </a:xfrm>
          <a:prstGeom prst="ellipse">
            <a:avLst/>
          </a:prstGeom>
          <a:noFill/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3738562" y="3127018"/>
            <a:ext cx="545941" cy="522566"/>
          </a:xfrm>
          <a:prstGeom prst="ellipse">
            <a:avLst/>
          </a:prstGeom>
          <a:noFill/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2485675" y="2286679"/>
            <a:ext cx="571504" cy="571504"/>
          </a:xfrm>
          <a:prstGeom prst="ellipse">
            <a:avLst/>
          </a:prstGeom>
          <a:noFill/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1918489" y="3649584"/>
            <a:ext cx="571504" cy="571504"/>
          </a:xfrm>
          <a:prstGeom prst="ellipse">
            <a:avLst/>
          </a:prstGeom>
          <a:noFill/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1289887" y="2714620"/>
            <a:ext cx="571504" cy="571504"/>
          </a:xfrm>
          <a:prstGeom prst="ellipse">
            <a:avLst/>
          </a:prstGeom>
          <a:noFill/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747EA-AB5B-4ADD-8B20-9431888B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Cost Simpul Hidup </a:t>
            </a:r>
            <a:r>
              <a:rPr lang="en-US" dirty="0"/>
              <a:t>pada </a:t>
            </a:r>
            <a:r>
              <a:rPr lang="id-ID" dirty="0"/>
              <a:t>TSP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Cost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status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menyatakan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batas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bawah</a:t>
            </a:r>
            <a:r>
              <a:rPr lang="en-US" dirty="0">
                <a:effectLst/>
                <a:ea typeface="Times New Roman" panose="02020603050405020304" pitchFamily="18" charset="0"/>
              </a:rPr>
              <a:t> (</a:t>
            </a:r>
            <a:r>
              <a:rPr lang="en-US" i="1" dirty="0">
                <a:effectLst/>
                <a:ea typeface="Times New Roman" panose="02020603050405020304" pitchFamily="18" charset="0"/>
              </a:rPr>
              <a:t>lower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bound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ongkos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mencapai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dirty="0">
                <a:effectLst/>
                <a:ea typeface="Times New Roman" panose="02020603050405020304" pitchFamily="18" charset="0"/>
              </a:rPr>
              <a:t> solusi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tersebut</a:t>
            </a:r>
            <a:r>
              <a:rPr lang="en-US" dirty="0">
                <a:effectLst/>
                <a:ea typeface="Times New Roman" panose="02020603050405020304" pitchFamily="18" charset="0"/>
              </a:rPr>
              <a:t>. 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Cost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heuristik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:</a:t>
            </a:r>
          </a:p>
          <a:p>
            <a:pPr marL="630238" indent="-396875">
              <a:buFont typeface="+mj-lt"/>
              <a:buAutoNum type="arabicPeriod"/>
            </a:pPr>
            <a:r>
              <a:rPr lang="id-ID" dirty="0"/>
              <a:t>Matriks ongkos-tereduksi (</a:t>
            </a:r>
            <a:r>
              <a:rPr lang="id-ID" i="1" dirty="0"/>
              <a:t>reduced cost matrix</a:t>
            </a:r>
            <a:r>
              <a:rPr lang="id-ID" dirty="0"/>
              <a:t>) dari graf</a:t>
            </a:r>
          </a:p>
          <a:p>
            <a:pPr marL="630238" indent="-396875">
              <a:buFont typeface="+mj-lt"/>
              <a:buAutoNum type="arabicPeriod"/>
            </a:pPr>
            <a:r>
              <a:rPr lang="id-ID" dirty="0"/>
              <a:t>Bobot minimum tur lengkap</a:t>
            </a:r>
            <a:endParaRPr lang="en-US" dirty="0"/>
          </a:p>
          <a:p>
            <a:pPr marL="630238" indent="-396875">
              <a:buFont typeface="+mj-lt"/>
              <a:buAutoNum type="arabicPeriod"/>
            </a:pPr>
            <a:endParaRPr lang="en-US" dirty="0"/>
          </a:p>
          <a:p>
            <a:pPr marL="233363" indent="-233363"/>
            <a:r>
              <a:rPr lang="en-US" dirty="0"/>
              <a:t>Masing-masing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per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pada slide </a:t>
            </a:r>
            <a:r>
              <a:rPr lang="en-US" dirty="0" err="1"/>
              <a:t>berikut</a:t>
            </a:r>
            <a:r>
              <a:rPr lang="en-US" dirty="0"/>
              <a:t>.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B40B0-9605-4C30-92F0-9A3C4266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DC890-6A84-495D-A3DC-8AA50BF3E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effectLst/>
                <a:ea typeface="Times New Roman" panose="02020603050405020304" pitchFamily="18" charset="0"/>
              </a:rPr>
              <a:t>Ongkos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dihitung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matriks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ongkos-tereduksi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reduced cost matrix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 </a:t>
            </a:r>
          </a:p>
          <a:p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ea typeface="Times New Roman" panose="02020603050405020304" pitchFamily="18" charset="0"/>
              </a:rPr>
              <a:t>Sebuah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matriks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tereduksi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kolom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barisnya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mengandung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paling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sedikit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non-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negatif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00F4F-E462-4933-BC98-E8843C9A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C523E8-4100-42F5-A40C-3A48DDB3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1. Cost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id-ID" i="1" dirty="0"/>
              <a:t>Reduced Cost Matrix</a:t>
            </a:r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B68C17-53A1-4B67-85A5-D3A6DF1C2458}"/>
              </a:ext>
            </a:extLst>
          </p:cNvPr>
          <p:cNvSpPr/>
          <p:nvPr/>
        </p:nvSpPr>
        <p:spPr>
          <a:xfrm>
            <a:off x="8851958" y="3855425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dirty="0"/>
              <a:t>’</a:t>
            </a:r>
            <a:endParaRPr lang="id-ID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440644-3EAE-4331-B206-EFC23C154223}"/>
              </a:ext>
            </a:extLst>
          </p:cNvPr>
          <p:cNvSpPr/>
          <p:nvPr/>
        </p:nvSpPr>
        <p:spPr>
          <a:xfrm>
            <a:off x="3369060" y="3951912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M</a:t>
            </a:r>
            <a:endParaRPr lang="id-ID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EEC59-7108-4DC9-B0DE-41BAD8FEC2F2}"/>
              </a:ext>
            </a:extLst>
          </p:cNvPr>
          <p:cNvSpPr txBox="1"/>
          <p:nvPr/>
        </p:nvSpPr>
        <p:spPr>
          <a:xfrm>
            <a:off x="1106514" y="372108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dirty="0"/>
              <a:t>Contoh</a:t>
            </a:r>
            <a:r>
              <a:rPr lang="en-US" sz="2400" dirty="0"/>
              <a:t>:</a:t>
            </a:r>
          </a:p>
        </p:txBody>
      </p:sp>
      <p:sp>
        <p:nvSpPr>
          <p:cNvPr id="21" name="Right Arrow 7">
            <a:extLst>
              <a:ext uri="{FF2B5EF4-FFF2-40B4-BE49-F238E27FC236}">
                <a16:creationId xmlns:a16="http://schemas.microsoft.com/office/drawing/2014/main" id="{3D3E0A26-853B-4EEE-A5B6-01872BC7DEAE}"/>
              </a:ext>
            </a:extLst>
          </p:cNvPr>
          <p:cNvSpPr/>
          <p:nvPr/>
        </p:nvSpPr>
        <p:spPr>
          <a:xfrm>
            <a:off x="5370757" y="4704545"/>
            <a:ext cx="1785950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Reduksi baris dan kolom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7B844A-46B1-43ED-8BF9-C63008DF86AD}"/>
                  </a:ext>
                </a:extLst>
              </p:cNvPr>
              <p:cNvSpPr txBox="1"/>
              <p:nvPr/>
            </p:nvSpPr>
            <p:spPr>
              <a:xfrm>
                <a:off x="1173664" y="4413576"/>
                <a:ext cx="4197093" cy="1790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7B844A-46B1-43ED-8BF9-C63008DF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64" y="4413576"/>
                <a:ext cx="4197093" cy="17905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5E7895-A929-42B0-8776-0CD7136F3265}"/>
                  </a:ext>
                </a:extLst>
              </p:cNvPr>
              <p:cNvSpPr txBox="1"/>
              <p:nvPr/>
            </p:nvSpPr>
            <p:spPr>
              <a:xfrm>
                <a:off x="7015664" y="4399992"/>
                <a:ext cx="4197093" cy="1790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en-US" sz="240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5E7895-A929-42B0-8776-0CD7136F3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664" y="4399992"/>
                <a:ext cx="4197093" cy="17905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19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E7C8-CAFB-4CC0-AA8C-5B41C56FC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0033"/>
            <a:ext cx="10515600" cy="6013318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TSP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= 5,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ketetanggaan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effectLst/>
              <a:ea typeface="Times New Roman" panose="02020603050405020304" pitchFamily="18" charset="0"/>
            </a:endParaRPr>
          </a:p>
          <a:p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Karena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perjalanan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pedagang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melalui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1, 2, …, 5 dan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1, 2, …, 5,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mengurangkan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suatu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baris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suatu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kolom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konstanta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mengurangi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panjang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bobot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perjalanan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sebesar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</a:p>
          <a:p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Jika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dipilih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minimum pada baris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kolom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mengurangkan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seluruh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baris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kolom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menghasilkan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baris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kolom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mengulangi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proses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berulangkali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menghasilkan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matriks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bobot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tereduksi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8A850-D96E-4E33-BBB1-2D48CAB9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F1AD77A-167E-4F61-8680-98C200785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280" y="13817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E2C3A0-8B42-4454-BF2F-ADD2634D62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460204"/>
              </p:ext>
            </p:extLst>
          </p:nvPr>
        </p:nvGraphicFramePr>
        <p:xfrm>
          <a:off x="2164080" y="992441"/>
          <a:ext cx="2727960" cy="210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84300" imgH="1066800" progId="Equation.3">
                  <p:embed/>
                </p:oleObj>
              </mc:Choice>
              <mc:Fallback>
                <p:oleObj r:id="rId2" imgW="1384300" imgH="1066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80" y="992441"/>
                        <a:ext cx="2727960" cy="2102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98A402B-4F1A-4F7B-9FD5-BB5435D35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240" y="992441"/>
            <a:ext cx="2340347" cy="223538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1AF64E-7A36-4A24-B6FE-90A15333A0B1}"/>
              </a:ext>
            </a:extLst>
          </p:cNvPr>
          <p:cNvCxnSpPr>
            <a:cxnSpLocks/>
          </p:cNvCxnSpPr>
          <p:nvPr/>
        </p:nvCxnSpPr>
        <p:spPr>
          <a:xfrm flipV="1">
            <a:off x="6728843" y="1098247"/>
            <a:ext cx="995680" cy="72136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59B211-E7C2-4419-910D-84A215452E49}"/>
              </a:ext>
            </a:extLst>
          </p:cNvPr>
          <p:cNvCxnSpPr>
            <a:cxnSpLocks/>
          </p:cNvCxnSpPr>
          <p:nvPr/>
        </p:nvCxnSpPr>
        <p:spPr>
          <a:xfrm>
            <a:off x="7824590" y="1107440"/>
            <a:ext cx="1034930" cy="72136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288B95-7D45-41D8-BDB2-BF531960383F}"/>
              </a:ext>
            </a:extLst>
          </p:cNvPr>
          <p:cNvCxnSpPr>
            <a:cxnSpLocks/>
          </p:cNvCxnSpPr>
          <p:nvPr/>
        </p:nvCxnSpPr>
        <p:spPr>
          <a:xfrm flipV="1">
            <a:off x="7157720" y="1901488"/>
            <a:ext cx="1701800" cy="1195509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2163ED-EB9F-4835-A3AA-FF994DB0F6F2}"/>
              </a:ext>
            </a:extLst>
          </p:cNvPr>
          <p:cNvCxnSpPr>
            <a:cxnSpLocks/>
          </p:cNvCxnSpPr>
          <p:nvPr/>
        </p:nvCxnSpPr>
        <p:spPr>
          <a:xfrm>
            <a:off x="6715760" y="1857038"/>
            <a:ext cx="2078607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A79EBE-6C98-401D-9592-282604E94C88}"/>
              </a:ext>
            </a:extLst>
          </p:cNvPr>
          <p:cNvCxnSpPr>
            <a:cxnSpLocks/>
          </p:cNvCxnSpPr>
          <p:nvPr/>
        </p:nvCxnSpPr>
        <p:spPr>
          <a:xfrm flipH="1" flipV="1">
            <a:off x="6715761" y="1929728"/>
            <a:ext cx="370072" cy="116499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8D3DA2-C657-434D-886B-BBCC4D4CDEAF}"/>
              </a:ext>
            </a:extLst>
          </p:cNvPr>
          <p:cNvCxnSpPr>
            <a:cxnSpLocks/>
          </p:cNvCxnSpPr>
          <p:nvPr/>
        </p:nvCxnSpPr>
        <p:spPr>
          <a:xfrm>
            <a:off x="6762750" y="1901488"/>
            <a:ext cx="1616387" cy="1179396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01EB7F-B347-4A89-A87A-81A6E7C37B19}"/>
              </a:ext>
            </a:extLst>
          </p:cNvPr>
          <p:cNvCxnSpPr>
            <a:cxnSpLocks/>
          </p:cNvCxnSpPr>
          <p:nvPr/>
        </p:nvCxnSpPr>
        <p:spPr>
          <a:xfrm flipV="1">
            <a:off x="7132500" y="1107440"/>
            <a:ext cx="643830" cy="1980364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058CE0-0640-450E-8038-3BD2012F6805}"/>
              </a:ext>
            </a:extLst>
          </p:cNvPr>
          <p:cNvCxnSpPr>
            <a:cxnSpLocks/>
          </p:cNvCxnSpPr>
          <p:nvPr/>
        </p:nvCxnSpPr>
        <p:spPr>
          <a:xfrm flipV="1">
            <a:off x="7157720" y="3141447"/>
            <a:ext cx="1268084" cy="1904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81B851-3F63-4DC3-B823-4C6BA538436C}"/>
              </a:ext>
            </a:extLst>
          </p:cNvPr>
          <p:cNvCxnSpPr>
            <a:cxnSpLocks/>
          </p:cNvCxnSpPr>
          <p:nvPr/>
        </p:nvCxnSpPr>
        <p:spPr>
          <a:xfrm flipV="1">
            <a:off x="8478437" y="1929727"/>
            <a:ext cx="381083" cy="1156197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B389E5-491D-4506-8631-DDCC92FB3EDB}"/>
              </a:ext>
            </a:extLst>
          </p:cNvPr>
          <p:cNvCxnSpPr>
            <a:cxnSpLocks/>
          </p:cNvCxnSpPr>
          <p:nvPr/>
        </p:nvCxnSpPr>
        <p:spPr>
          <a:xfrm flipH="1" flipV="1">
            <a:off x="7801550" y="1107440"/>
            <a:ext cx="649474" cy="1987283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130EACF-0354-440C-8E40-A3A51C5476C6}"/>
              </a:ext>
            </a:extLst>
          </p:cNvPr>
          <p:cNvSpPr txBox="1"/>
          <p:nvPr/>
        </p:nvSpPr>
        <p:spPr>
          <a:xfrm>
            <a:off x="7821368" y="805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A8BF1-8629-4779-B31B-9B093D22C5BB}"/>
              </a:ext>
            </a:extLst>
          </p:cNvPr>
          <p:cNvSpPr txBox="1"/>
          <p:nvPr/>
        </p:nvSpPr>
        <p:spPr>
          <a:xfrm>
            <a:off x="8927427" y="1644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9A8391-DE21-404E-BFFE-E1557B45671F}"/>
              </a:ext>
            </a:extLst>
          </p:cNvPr>
          <p:cNvSpPr txBox="1"/>
          <p:nvPr/>
        </p:nvSpPr>
        <p:spPr>
          <a:xfrm>
            <a:off x="8524587" y="2951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92A184-D6E7-47F5-BD7F-4E6ED19798D7}"/>
              </a:ext>
            </a:extLst>
          </p:cNvPr>
          <p:cNvSpPr txBox="1"/>
          <p:nvPr/>
        </p:nvSpPr>
        <p:spPr>
          <a:xfrm>
            <a:off x="6724004" y="2912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0963D9-E885-441C-AF0E-BCB7EFFEC506}"/>
              </a:ext>
            </a:extLst>
          </p:cNvPr>
          <p:cNvSpPr txBox="1"/>
          <p:nvPr/>
        </p:nvSpPr>
        <p:spPr>
          <a:xfrm>
            <a:off x="6371955" y="1716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5A90F9-042E-489D-8A93-A5122B97B8A2}"/>
              </a:ext>
            </a:extLst>
          </p:cNvPr>
          <p:cNvSpPr txBox="1"/>
          <p:nvPr/>
        </p:nvSpPr>
        <p:spPr>
          <a:xfrm>
            <a:off x="8111027" y="1072064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20/15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D02A56-4D8B-415A-95CF-A2F9ABB48E0B}"/>
              </a:ext>
            </a:extLst>
          </p:cNvPr>
          <p:cNvSpPr txBox="1"/>
          <p:nvPr/>
        </p:nvSpPr>
        <p:spPr>
          <a:xfrm>
            <a:off x="7873483" y="1460964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30/3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8FF3CA-1282-42B6-BB00-DB9806074A23}"/>
              </a:ext>
            </a:extLst>
          </p:cNvPr>
          <p:cNvSpPr txBox="1"/>
          <p:nvPr/>
        </p:nvSpPr>
        <p:spPr>
          <a:xfrm>
            <a:off x="7198996" y="1982052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10/19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4A6F29-D6A0-4614-B0E8-31BAD9FAB8E0}"/>
              </a:ext>
            </a:extLst>
          </p:cNvPr>
          <p:cNvSpPr txBox="1"/>
          <p:nvPr/>
        </p:nvSpPr>
        <p:spPr>
          <a:xfrm>
            <a:off x="6631653" y="1145693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11/16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C2A867-8E96-40A4-BD7C-D2EF425D9C57}"/>
              </a:ext>
            </a:extLst>
          </p:cNvPr>
          <p:cNvSpPr txBox="1"/>
          <p:nvPr/>
        </p:nvSpPr>
        <p:spPr>
          <a:xfrm>
            <a:off x="8683250" y="2323488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16/5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A04C93-1646-4FAF-857E-B622D7207911}"/>
              </a:ext>
            </a:extLst>
          </p:cNvPr>
          <p:cNvSpPr txBox="1"/>
          <p:nvPr/>
        </p:nvSpPr>
        <p:spPr>
          <a:xfrm>
            <a:off x="8175196" y="1992243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4/6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ABCC26-31A5-422E-9029-894BA72C743D}"/>
              </a:ext>
            </a:extLst>
          </p:cNvPr>
          <p:cNvSpPr txBox="1"/>
          <p:nvPr/>
        </p:nvSpPr>
        <p:spPr>
          <a:xfrm>
            <a:off x="7065540" y="1610744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2/4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CDA074-F206-40A5-BF8A-6B220258FC1B}"/>
              </a:ext>
            </a:extLst>
          </p:cNvPr>
          <p:cNvSpPr txBox="1"/>
          <p:nvPr/>
        </p:nvSpPr>
        <p:spPr>
          <a:xfrm>
            <a:off x="7476624" y="2867982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2/18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51F328-D640-40EF-B433-656975C9B69C}"/>
              </a:ext>
            </a:extLst>
          </p:cNvPr>
          <p:cNvSpPr txBox="1"/>
          <p:nvPr/>
        </p:nvSpPr>
        <p:spPr>
          <a:xfrm>
            <a:off x="7283600" y="2386224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4/7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93A34C-A093-4D0D-98B5-9E55CF6FD44A}"/>
              </a:ext>
            </a:extLst>
          </p:cNvPr>
          <p:cNvSpPr txBox="1"/>
          <p:nvPr/>
        </p:nvSpPr>
        <p:spPr>
          <a:xfrm>
            <a:off x="6307265" y="2364601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3/16</a:t>
            </a:r>
          </a:p>
        </p:txBody>
      </p:sp>
    </p:spTree>
    <p:extLst>
      <p:ext uri="{BB962C8B-B14F-4D97-AF65-F5344CB8AC3E}">
        <p14:creationId xmlns:p14="http://schemas.microsoft.com/office/powerpoint/2010/main" val="327804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013"/>
            <a:ext cx="10515600" cy="675399"/>
          </a:xfrm>
        </p:spPr>
        <p:txBody>
          <a:bodyPr>
            <a:normAutofit fontScale="90000"/>
          </a:bodyPr>
          <a:lstStyle/>
          <a:p>
            <a:r>
              <a:rPr lang="id-ID" i="1" dirty="0"/>
              <a:t>Reduced Cost Matrix </a:t>
            </a:r>
            <a:r>
              <a:rPr lang="id-ID" dirty="0"/>
              <a:t>(</a:t>
            </a:r>
            <a:r>
              <a:rPr lang="en-US" dirty="0"/>
              <a:t>2</a:t>
            </a:r>
            <a:r>
              <a:rPr lang="id-ID" dirty="0"/>
              <a:t>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230" y="1503393"/>
            <a:ext cx="62336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017" y="3971971"/>
            <a:ext cx="66937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908EA-6513-4BDB-94AD-3BB25BCE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670D-C4D6-4988-86D1-45743A71F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sz="2400" dirty="0" err="1"/>
              <a:t>Jumlah</a:t>
            </a:r>
            <a:r>
              <a:rPr lang="en-US" sz="2400" dirty="0"/>
              <a:t> total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pengurang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baris dan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(</a:t>
            </a:r>
            <a:r>
              <a:rPr lang="en-US" sz="2400" i="1" dirty="0"/>
              <a:t>lower bound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tur </a:t>
            </a:r>
            <a:r>
              <a:rPr lang="en-US" sz="2400" dirty="0" err="1"/>
              <a:t>dengan</a:t>
            </a:r>
            <a:r>
              <a:rPr lang="en-US" sz="2400" dirty="0"/>
              <a:t> total </a:t>
            </a:r>
            <a:r>
              <a:rPr lang="en-US" sz="2400" dirty="0" err="1"/>
              <a:t>bobot</a:t>
            </a:r>
            <a:r>
              <a:rPr lang="en-US" sz="2400" dirty="0"/>
              <a:t> minimum. Nilai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akar</a:t>
            </a:r>
            <a:r>
              <a:rPr lang="en-US" sz="2400" dirty="0"/>
              <a:t> pada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status.</a:t>
            </a:r>
          </a:p>
          <a:p>
            <a:endParaRPr lang="en-US" sz="2400" dirty="0"/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Total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jumlah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pengurang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(10 + 2 + 2 + 3 + 4) + (1 + 3) = 25. Nilai 25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akar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F994B-0C52-4A33-B2F5-517C6705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3D9C24-B192-4BD1-A409-23AEDD69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7869D70-3B8F-40C2-9506-EFC0ED6BE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435600"/>
              </p:ext>
            </p:extLst>
          </p:nvPr>
        </p:nvGraphicFramePr>
        <p:xfrm>
          <a:off x="4348480" y="3429000"/>
          <a:ext cx="154686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36600" imgH="203200" progId="Equation.3">
                  <p:embed/>
                </p:oleObj>
              </mc:Choice>
              <mc:Fallback>
                <p:oleObj r:id="rId2" imgW="7366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480" y="3429000"/>
                        <a:ext cx="1546860" cy="426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0143D8F-3D79-42C6-B0FA-D27A7828C543}"/>
              </a:ext>
            </a:extLst>
          </p:cNvPr>
          <p:cNvSpPr txBox="1"/>
          <p:nvPr/>
        </p:nvSpPr>
        <p:spPr>
          <a:xfrm>
            <a:off x="1168400" y="4308454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status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1427177-88A5-4DFF-86F2-0559E4322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4626933-2991-43B6-88D5-5D43D7A40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88281"/>
              </p:ext>
            </p:extLst>
          </p:nvPr>
        </p:nvGraphicFramePr>
        <p:xfrm>
          <a:off x="4966334" y="4927600"/>
          <a:ext cx="550545" cy="76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7800" imgH="432720" progId="Visio.Drawing.5">
                  <p:embed/>
                </p:oleObj>
              </mc:Choice>
              <mc:Fallback>
                <p:oleObj r:id="rId4" imgW="307800" imgH="432720" progId="Visio.Drawing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334" y="4927600"/>
                        <a:ext cx="550545" cy="764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2C84D2B5-CBCB-4C2E-B323-612D3BFAA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4255" y="2947983"/>
            <a:ext cx="3895892" cy="138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251E493-BC7E-4D30-98DA-4A33A370C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4255" y="4491763"/>
            <a:ext cx="4356691" cy="14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2465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1519</Words>
  <Application>Microsoft Office PowerPoint</Application>
  <PresentationFormat>Widescreen</PresentationFormat>
  <Paragraphs>274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Verdana</vt:lpstr>
      <vt:lpstr>Office Theme</vt:lpstr>
      <vt:lpstr>Equation.3</vt:lpstr>
      <vt:lpstr>Visio.Drawing.5</vt:lpstr>
      <vt:lpstr>Algoritma Branch &amp; Bound</vt:lpstr>
      <vt:lpstr>Travelling Salesperson Problem (TSP)</vt:lpstr>
      <vt:lpstr>Pohon Ruang Status TSP n = 4 Simpul</vt:lpstr>
      <vt:lpstr>Penyelesaian TSP dengan B &amp; B</vt:lpstr>
      <vt:lpstr>Cost Simpul Hidup pada TSP</vt:lpstr>
      <vt:lpstr>1. Cost berdasarkan Reduced Cost Matrix</vt:lpstr>
      <vt:lpstr>PowerPoint Presentation</vt:lpstr>
      <vt:lpstr>Reduced Cost Matrix (2)</vt:lpstr>
      <vt:lpstr>PowerPoint Presentation</vt:lpstr>
      <vt:lpstr>B&amp;B-TSP dgn Reduced Cost Matrix</vt:lpstr>
      <vt:lpstr>PowerPoint Presentation</vt:lpstr>
      <vt:lpstr>PowerPoint Presentation</vt:lpstr>
      <vt:lpstr>B&amp;B-TSP dengan Reduced Cost Matrix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B&amp;B-TSP dengan Reduced Cost Matrix</vt:lpstr>
      <vt:lpstr>PowerPoint Presentation</vt:lpstr>
      <vt:lpstr>B&amp;B-TSP dengan Reduced Cost Matrix</vt:lpstr>
      <vt:lpstr>Latihan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76</cp:revision>
  <dcterms:created xsi:type="dcterms:W3CDTF">2021-03-17T13:30:36Z</dcterms:created>
  <dcterms:modified xsi:type="dcterms:W3CDTF">2026-04-17T02:02:31Z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2025-04-25T07:02:52Z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e6f062ec-9b23-47c3-a9bb-d4fb86fa46d4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