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377" r:id="rId3"/>
    <p:sldId id="402" r:id="rId4"/>
    <p:sldId id="403" r:id="rId5"/>
    <p:sldId id="378" r:id="rId6"/>
    <p:sldId id="380" r:id="rId7"/>
    <p:sldId id="381" r:id="rId8"/>
    <p:sldId id="382" r:id="rId9"/>
    <p:sldId id="383" r:id="rId10"/>
    <p:sldId id="387" r:id="rId11"/>
    <p:sldId id="384" r:id="rId12"/>
    <p:sldId id="386" r:id="rId13"/>
    <p:sldId id="385" r:id="rId14"/>
    <p:sldId id="388" r:id="rId15"/>
    <p:sldId id="397" r:id="rId16"/>
    <p:sldId id="398" r:id="rId17"/>
    <p:sldId id="399" r:id="rId18"/>
    <p:sldId id="400" r:id="rId19"/>
    <p:sldId id="304" r:id="rId20"/>
    <p:sldId id="305" r:id="rId21"/>
    <p:sldId id="393" r:id="rId22"/>
    <p:sldId id="306" r:id="rId23"/>
    <p:sldId id="404" r:id="rId24"/>
    <p:sldId id="307" r:id="rId25"/>
    <p:sldId id="308" r:id="rId26"/>
    <p:sldId id="309" r:id="rId27"/>
    <p:sldId id="310" r:id="rId28"/>
    <p:sldId id="311" r:id="rId29"/>
    <p:sldId id="376" r:id="rId30"/>
    <p:sldId id="312" r:id="rId31"/>
    <p:sldId id="391" r:id="rId32"/>
    <p:sldId id="401" r:id="rId33"/>
    <p:sldId id="392" r:id="rId34"/>
    <p:sldId id="394" r:id="rId35"/>
    <p:sldId id="395" r:id="rId36"/>
    <p:sldId id="396" r:id="rId37"/>
    <p:sldId id="389" r:id="rId38"/>
    <p:sldId id="390" r:id="rId39"/>
    <p:sldId id="261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47635-E0C3-44E1-80F4-09B495F0C5A3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F90EF-9B4F-4F26-9547-CCCCFE4C5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4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7F6FF96A-6E11-473A-961E-CE1466C65D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2FFB9F8F-ED1D-4721-AB00-A0819DFEE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C6B3DCF5-FDB5-4F91-98F8-0118EC6ED9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D2BC0BE-C2EC-4A71-887D-AEB75158D9C5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B2BDC-09D2-47F2-AF36-72F2D88C1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16CCC-5499-4034-B6C5-70182845B3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611DE-6F40-4C3E-9501-7BEB29582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E1C5A-3BD6-4775-B7BD-E6B73F603CFD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1530E-FB93-4C3B-B4F3-B10DED933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B1F4B-7146-4F86-B287-798AFB33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17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C5A48-C1DD-4B6C-8142-49380FBD7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D4CDDA-E3F2-4BE2-A96C-8B001EF8D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149EB-006F-4EE1-8A10-7EEC83C2B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899B9-5E33-425C-A6A2-565D5CD2B03D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F3B8-C769-4B5A-8ADA-F3AF2BAE5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0CFAF-ABB9-4B21-A087-A83E0F91A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60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0E24ED-84B1-4227-B5FD-197B0831CA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7100B9-DDA4-4877-91C9-024120AD7F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C1739-EDF1-405E-AB13-727477F7B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B044-1E3B-4ABB-8797-08C887ED91FD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1F8E3-5A27-4E0C-A879-7611FDF91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CE943-BEBA-4A66-927A-2AE177F0F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09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580D3C2-9A60-490B-A875-114158ED0F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31404-13F8-4EA4-B20E-BBC6AEEBCC7A}" type="datetime1">
              <a:rPr lang="en-US" smtClean="0"/>
              <a:t>4/6/2026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12AE5C1-CF53-4258-A425-D8801F5C4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6AF16D7-7F61-45FD-9902-E4039A75E3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6EA18F-6D0C-4B07-A3D1-D1529CE51C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542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FC826-B349-466C-999B-88C55596E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A0B47-024E-410A-8490-64C090842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5E4AA-19E6-4669-9034-A63828D2F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61DFA-D7CF-4364-96A7-DDE40C6C0C20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552D-9045-4CE2-BC69-FB6AB8E44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1EE77-05B8-4BCF-9514-41FA5D836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3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16091-528B-4FFC-9CDA-A8EA88D97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BE61AE-15FC-44B6-8B7C-5CA9E1843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8DECA-67EC-4A69-9C2F-EFA85D57F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08CB9-0F17-4F96-9342-A691601402E3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870C7-BEF7-4650-BADA-1E56A536A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C565D-0CE0-4C35-91F6-19CD97B67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8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CE378-11C4-4282-B5EA-24959CA28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1454E-F13F-4EB8-AE3B-16D9DE3622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768BCD-C40A-4BA3-937A-4666568C8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360962-31E2-435A-9A0C-CFCFCB8E2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0D93-43BC-4BBF-B3B1-E93567F1C54F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84A6A-E14E-4514-B977-6EFF6C667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E43BB-6989-4FF8-AA9F-F5A1C133A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2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4BD4C-233C-4283-A902-E075E40C6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B31D07-5D07-44A7-B641-CA7566994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AB435-9630-4172-B3EF-57ECBBCCFF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76A7F9-8B3F-42F0-89BE-08D3E6840C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B48BF1-FAEE-48DB-BD92-2E696A3068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0894B5-9FBB-45CA-9C97-1AC6FC385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173C-D998-409E-87E9-2A8FB80201B7}" type="datetime1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F5999E-4CB7-4480-9466-671C38E5E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F3E160-FDBF-4AE4-BABC-B5EA0BC7F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0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A4000-89A2-4901-BE21-E89D1BB64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13AD52-5B4B-4D64-87AB-68050232D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389A-F40C-49AE-ABF3-0CEA7ECDCFE6}" type="datetime1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BD47C4-126B-47A8-BD80-48F086EFA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7E2801-6C06-4F33-B31A-1988DCC6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2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A0770F-9755-4430-BC3E-57B954363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480AE-4D21-444A-AE79-0E6583A196B5}" type="datetime1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1BAE9-FF7A-4E2B-A596-F0A14187B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C3097C-F44F-48D0-B400-2C47B5749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22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94E54-79D0-4F8E-92AF-8FA4CBC7A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40AC8-28F3-41C0-8AC4-3857847C0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B1014A-07CC-4804-AB8D-BD0BFDE69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8466FA-EA9E-40E5-B251-9A10BFAB2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11E5E-5FAE-4AF0-BB2C-1D62E3E1590D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A55483-035C-4BBD-B236-82851B3AF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AB504A-8DCC-464E-AD27-7577A4B79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1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B0A8F-1EEA-4A59-89B5-20F78897E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E8ECA5-AA07-4984-966D-40543FD91A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3F214-7DD9-4B34-AE43-A35EC1297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88351B-6C3C-424F-BA8A-715B8E8E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D9AF8-E484-4B5B-8EB9-547DDC58C333}" type="datetime1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AEF0F-1B07-4ECD-B591-E0D94F0C9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4E5339-1915-434F-A4AE-D39E02DED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55EC2-B8B2-4F7F-A366-52E8C617A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1C62F-B4DF-4017-B658-8B754C3B4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C75D1-4F5C-4F4E-9334-7EFEDC609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4E7DC-4C35-4697-860D-40C0063F5AA3}" type="datetime1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85516-1EFB-48E4-B833-D0246EAD5A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F8C41-21B2-4D88-A25F-31F898667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3D37A-8CBA-4E5E-8293-337FCF8CC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6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4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DC9A9C47-9A8D-4565-8808-1638E73D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24C0A42-6695-4DBA-9D8C-BBB365BC938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A705C55-CE33-4711-9915-1EEA06F12B7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38400" y="416560"/>
            <a:ext cx="7772400" cy="1854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5400" b="1" dirty="0" err="1">
                <a:latin typeface="+mn-lt"/>
              </a:rPr>
              <a:t>Algoritma</a:t>
            </a:r>
            <a:r>
              <a:rPr lang="en-US" altLang="en-US" sz="5400" b="1" dirty="0">
                <a:latin typeface="+mn-lt"/>
              </a:rPr>
              <a:t> </a:t>
            </a:r>
            <a:r>
              <a:rPr lang="en-US" altLang="en-US" sz="5400" b="1" dirty="0" err="1">
                <a:latin typeface="+mn-lt"/>
              </a:rPr>
              <a:t>Runut-balik</a:t>
            </a:r>
            <a:r>
              <a:rPr lang="en-US" altLang="en-US" sz="5400" b="1" dirty="0">
                <a:latin typeface="+mn-lt"/>
              </a:rPr>
              <a:t> </a:t>
            </a:r>
            <a:br>
              <a:rPr lang="en-US" altLang="en-US" sz="5400" b="1" dirty="0">
                <a:latin typeface="+mn-lt"/>
              </a:rPr>
            </a:br>
            <a:r>
              <a:rPr lang="en-US" altLang="en-US" sz="5400" b="1" dirty="0">
                <a:latin typeface="+mn-lt"/>
              </a:rPr>
              <a:t>(</a:t>
            </a:r>
            <a:r>
              <a:rPr lang="en-US" altLang="en-US" sz="5400" b="1" i="1" dirty="0">
                <a:latin typeface="+mn-lt"/>
              </a:rPr>
              <a:t>Backtracking</a:t>
            </a:r>
            <a:r>
              <a:rPr lang="en-US" altLang="en-US" sz="5400" b="1" dirty="0">
                <a:latin typeface="+mn-lt"/>
              </a:rPr>
              <a:t>) 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012A894-A040-40AD-8CE7-8A8C501A132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14600" y="2692400"/>
            <a:ext cx="7696200" cy="17526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Kuliah</a:t>
            </a:r>
            <a:r>
              <a:rPr lang="en-US" altLang="en-US" dirty="0"/>
              <a:t> IF2211 Strategi </a:t>
            </a:r>
            <a:r>
              <a:rPr lang="en-US" altLang="en-US" dirty="0" err="1"/>
              <a:t>Algoritma</a:t>
            </a:r>
            <a:endParaRPr lang="en-US" altLang="en-US" dirty="0"/>
          </a:p>
          <a:p>
            <a:pPr eaLnBrk="1" hangingPunct="1"/>
            <a:r>
              <a:rPr lang="en-US" altLang="en-US" dirty="0"/>
              <a:t>Oleh: Rinaldi Munir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EF8000-EB64-4B0C-A0D7-F7A0748E0C66}"/>
              </a:ext>
            </a:extLst>
          </p:cNvPr>
          <p:cNvSpPr txBox="1"/>
          <p:nvPr/>
        </p:nvSpPr>
        <p:spPr>
          <a:xfrm>
            <a:off x="2971800" y="5302487"/>
            <a:ext cx="624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Program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Informatika</a:t>
            </a:r>
            <a:endParaRPr lang="en-US" sz="2400" dirty="0"/>
          </a:p>
          <a:p>
            <a:pPr algn="ctr"/>
            <a:r>
              <a:rPr lang="en-US" sz="2400" dirty="0" err="1"/>
              <a:t>Sekolah</a:t>
            </a:r>
            <a:r>
              <a:rPr lang="en-US" sz="2400" dirty="0"/>
              <a:t> Teknik </a:t>
            </a:r>
            <a:r>
              <a:rPr lang="en-US" sz="2400" dirty="0" err="1"/>
              <a:t>Elektro</a:t>
            </a:r>
            <a:r>
              <a:rPr lang="en-US" sz="2400" dirty="0"/>
              <a:t> dan </a:t>
            </a:r>
            <a:r>
              <a:rPr lang="en-US" sz="2400" dirty="0" err="1"/>
              <a:t>Informatika</a:t>
            </a:r>
            <a:r>
              <a:rPr lang="en-US" sz="2400" dirty="0"/>
              <a:t> ITB</a:t>
            </a:r>
          </a:p>
          <a:p>
            <a:pPr algn="ctr"/>
            <a:r>
              <a:rPr lang="en-US" sz="2400" dirty="0"/>
              <a:t>2026 </a:t>
            </a:r>
          </a:p>
        </p:txBody>
      </p:sp>
      <p:pic>
        <p:nvPicPr>
          <p:cNvPr id="7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75198A93-188A-4137-9735-F3752ECD0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415" y="3738165"/>
            <a:ext cx="1487170" cy="1487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E9D2093-AA64-441E-848D-8061F8BFA2DC}"/>
              </a:ext>
            </a:extLst>
          </p:cNvPr>
          <p:cNvSpPr txBox="1"/>
          <p:nvPr/>
        </p:nvSpPr>
        <p:spPr>
          <a:xfrm>
            <a:off x="8963251" y="1539520"/>
            <a:ext cx="1858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(Bagian 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4001AC-6AF5-48DC-834B-0077DF35AA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0061" y="1215606"/>
            <a:ext cx="8681402" cy="537823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BE165D8-EC8D-499B-BDDB-92B12F9B20E7}"/>
              </a:ext>
            </a:extLst>
          </p:cNvPr>
          <p:cNvSpPr txBox="1"/>
          <p:nvPr/>
        </p:nvSpPr>
        <p:spPr>
          <a:xfrm>
            <a:off x="6645501" y="1215606"/>
            <a:ext cx="37505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dirty="0">
                <a:solidFill>
                  <a:srgbClr val="FF0000"/>
                </a:solidFill>
              </a:rPr>
              <a:t>0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A647AD-AE80-4868-9E16-3C08503F21BF}"/>
              </a:ext>
            </a:extLst>
          </p:cNvPr>
          <p:cNvSpPr txBox="1"/>
          <p:nvPr/>
        </p:nvSpPr>
        <p:spPr>
          <a:xfrm>
            <a:off x="2138564" y="2884734"/>
            <a:ext cx="12293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0000"/>
                </a:solidFill>
              </a:rPr>
              <a:t>w</a:t>
            </a:r>
            <a:r>
              <a:rPr lang="en-US" altLang="en-US" sz="2000" baseline="-25000" dirty="0">
                <a:solidFill>
                  <a:srgbClr val="FF0000"/>
                </a:solidFill>
              </a:rPr>
              <a:t>2</a:t>
            </a:r>
            <a:r>
              <a:rPr lang="en-US" altLang="en-US" sz="2000" dirty="0">
                <a:solidFill>
                  <a:srgbClr val="FF0000"/>
                </a:solidFill>
              </a:rPr>
              <a:t> = 11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D9CA81-853B-495E-A9B0-17866AFEBABF}"/>
              </a:ext>
            </a:extLst>
          </p:cNvPr>
          <p:cNvSpPr txBox="1"/>
          <p:nvPr/>
        </p:nvSpPr>
        <p:spPr>
          <a:xfrm>
            <a:off x="2138564" y="4079606"/>
            <a:ext cx="12293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0000"/>
                </a:solidFill>
              </a:rPr>
              <a:t>w</a:t>
            </a:r>
            <a:r>
              <a:rPr lang="en-US" altLang="en-US" sz="2000" baseline="-25000" dirty="0">
                <a:solidFill>
                  <a:srgbClr val="FF0000"/>
                </a:solidFill>
              </a:rPr>
              <a:t>3</a:t>
            </a:r>
            <a:r>
              <a:rPr lang="en-US" altLang="en-US" sz="2000" dirty="0">
                <a:solidFill>
                  <a:srgbClr val="FF0000"/>
                </a:solidFill>
              </a:rPr>
              <a:t> = 13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CE157F-5201-405D-9312-7835A5D95189}"/>
              </a:ext>
            </a:extLst>
          </p:cNvPr>
          <p:cNvSpPr txBox="1"/>
          <p:nvPr/>
        </p:nvSpPr>
        <p:spPr>
          <a:xfrm>
            <a:off x="1302202" y="5341163"/>
            <a:ext cx="12293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0000"/>
                </a:solidFill>
              </a:rPr>
              <a:t>w</a:t>
            </a:r>
            <a:r>
              <a:rPr lang="en-US" altLang="en-US" sz="2000" baseline="-25000" dirty="0">
                <a:solidFill>
                  <a:srgbClr val="FF0000"/>
                </a:solidFill>
              </a:rPr>
              <a:t>4</a:t>
            </a:r>
            <a:r>
              <a:rPr lang="en-US" altLang="en-US" sz="2000" dirty="0">
                <a:solidFill>
                  <a:srgbClr val="FF0000"/>
                </a:solidFill>
              </a:rPr>
              <a:t> = 24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2671D1-D7D1-4F50-9F35-0158D18BAE95}"/>
              </a:ext>
            </a:extLst>
          </p:cNvPr>
          <p:cNvSpPr txBox="1"/>
          <p:nvPr/>
        </p:nvSpPr>
        <p:spPr>
          <a:xfrm>
            <a:off x="2138564" y="1781844"/>
            <a:ext cx="12293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0000"/>
                </a:solidFill>
              </a:rPr>
              <a:t>w</a:t>
            </a:r>
            <a:r>
              <a:rPr lang="en-US" altLang="en-US" sz="2000" baseline="-25000" dirty="0">
                <a:solidFill>
                  <a:srgbClr val="FF0000"/>
                </a:solidFill>
              </a:rPr>
              <a:t>1</a:t>
            </a:r>
            <a:r>
              <a:rPr lang="en-US" altLang="en-US" sz="2000" dirty="0">
                <a:solidFill>
                  <a:srgbClr val="FF0000"/>
                </a:solidFill>
              </a:rPr>
              <a:t> = 7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8EB4C5-9276-4F1A-90BD-3EB3E4A3F268}"/>
              </a:ext>
            </a:extLst>
          </p:cNvPr>
          <p:cNvSpPr txBox="1"/>
          <p:nvPr/>
        </p:nvSpPr>
        <p:spPr>
          <a:xfrm>
            <a:off x="4633821" y="2448718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7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A844A8-39ED-43B7-A178-EB0480A3A911}"/>
              </a:ext>
            </a:extLst>
          </p:cNvPr>
          <p:cNvSpPr txBox="1"/>
          <p:nvPr/>
        </p:nvSpPr>
        <p:spPr>
          <a:xfrm>
            <a:off x="8596221" y="2448718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0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098EF1-8BC8-4589-A549-093209FAAC3C}"/>
              </a:ext>
            </a:extLst>
          </p:cNvPr>
          <p:cNvSpPr txBox="1"/>
          <p:nvPr/>
        </p:nvSpPr>
        <p:spPr>
          <a:xfrm>
            <a:off x="3639433" y="3719154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211F1B-DD09-46CE-B8FC-418800154780}"/>
              </a:ext>
            </a:extLst>
          </p:cNvPr>
          <p:cNvSpPr txBox="1"/>
          <p:nvPr/>
        </p:nvSpPr>
        <p:spPr>
          <a:xfrm>
            <a:off x="5619771" y="3719154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7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1B1EEF3-E636-423A-991B-80BA6AA856BE}"/>
              </a:ext>
            </a:extLst>
          </p:cNvPr>
          <p:cNvSpPr txBox="1"/>
          <p:nvPr/>
        </p:nvSpPr>
        <p:spPr>
          <a:xfrm>
            <a:off x="7582170" y="3719154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11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70AA4D-81C8-434A-83D3-AB98E5C8AEDE}"/>
              </a:ext>
            </a:extLst>
          </p:cNvPr>
          <p:cNvSpPr txBox="1"/>
          <p:nvPr/>
        </p:nvSpPr>
        <p:spPr>
          <a:xfrm>
            <a:off x="9696108" y="3719154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0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A77A28-012E-4B45-B4AB-FBA9C36E423E}"/>
              </a:ext>
            </a:extLst>
          </p:cNvPr>
          <p:cNvSpPr txBox="1"/>
          <p:nvPr/>
        </p:nvSpPr>
        <p:spPr>
          <a:xfrm>
            <a:off x="3154995" y="4897278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31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F35B8D1-1BE9-4EFD-B8E8-95631DE83CA6}"/>
              </a:ext>
            </a:extLst>
          </p:cNvPr>
          <p:cNvSpPr txBox="1"/>
          <p:nvPr/>
        </p:nvSpPr>
        <p:spPr>
          <a:xfrm>
            <a:off x="4104640" y="4951669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18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BD756A0-1473-4AD4-A524-90E251406C65}"/>
              </a:ext>
            </a:extLst>
          </p:cNvPr>
          <p:cNvSpPr txBox="1"/>
          <p:nvPr/>
        </p:nvSpPr>
        <p:spPr>
          <a:xfrm>
            <a:off x="5144202" y="4951669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20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C29ED8-6FE8-4C95-94A7-C120A25E05DF}"/>
              </a:ext>
            </a:extLst>
          </p:cNvPr>
          <p:cNvSpPr txBox="1"/>
          <p:nvPr/>
        </p:nvSpPr>
        <p:spPr>
          <a:xfrm>
            <a:off x="6128101" y="4897278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7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94AB60E-B67B-44F1-AF06-42F7A3D6E39C}"/>
              </a:ext>
            </a:extLst>
          </p:cNvPr>
          <p:cNvSpPr txBox="1"/>
          <p:nvPr/>
        </p:nvSpPr>
        <p:spPr>
          <a:xfrm>
            <a:off x="7112000" y="4936726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24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890F06-F035-4A3C-A798-4569AB9E5E71}"/>
              </a:ext>
            </a:extLst>
          </p:cNvPr>
          <p:cNvSpPr txBox="1"/>
          <p:nvPr/>
        </p:nvSpPr>
        <p:spPr>
          <a:xfrm>
            <a:off x="8118170" y="4923569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11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579F559-DB99-4C80-9A17-744C2B268D79}"/>
              </a:ext>
            </a:extLst>
          </p:cNvPr>
          <p:cNvSpPr txBox="1"/>
          <p:nvPr/>
        </p:nvSpPr>
        <p:spPr>
          <a:xfrm>
            <a:off x="9067481" y="4897278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13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1C0B377-75F7-4420-A2EB-961524120933}"/>
              </a:ext>
            </a:extLst>
          </p:cNvPr>
          <p:cNvSpPr txBox="1"/>
          <p:nvPr/>
        </p:nvSpPr>
        <p:spPr>
          <a:xfrm>
            <a:off x="10119472" y="4920155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0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833F63-F87A-47AE-85BD-951BCBDA162F}"/>
              </a:ext>
            </a:extLst>
          </p:cNvPr>
          <p:cNvSpPr txBox="1"/>
          <p:nvPr/>
        </p:nvSpPr>
        <p:spPr>
          <a:xfrm>
            <a:off x="2844800" y="6140389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55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82FDF9-6189-4C5E-92FB-BD2FED31ED28}"/>
              </a:ext>
            </a:extLst>
          </p:cNvPr>
          <p:cNvSpPr txBox="1"/>
          <p:nvPr/>
        </p:nvSpPr>
        <p:spPr>
          <a:xfrm>
            <a:off x="3348465" y="614038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31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479D77E-0FA0-460B-AB8E-87A3A2E38FC5}"/>
              </a:ext>
            </a:extLst>
          </p:cNvPr>
          <p:cNvSpPr txBox="1"/>
          <p:nvPr/>
        </p:nvSpPr>
        <p:spPr>
          <a:xfrm>
            <a:off x="3891710" y="614038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42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8714483-3862-4EEE-8167-833C9E865FF6}"/>
              </a:ext>
            </a:extLst>
          </p:cNvPr>
          <p:cNvSpPr txBox="1"/>
          <p:nvPr/>
        </p:nvSpPr>
        <p:spPr>
          <a:xfrm>
            <a:off x="4356918" y="614038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18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47A3E97-F775-4045-8163-86C27868ACFC}"/>
              </a:ext>
            </a:extLst>
          </p:cNvPr>
          <p:cNvSpPr txBox="1"/>
          <p:nvPr/>
        </p:nvSpPr>
        <p:spPr>
          <a:xfrm>
            <a:off x="4846750" y="614411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44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AEE9BB2-D097-423C-94A9-128F5029DAA6}"/>
              </a:ext>
            </a:extLst>
          </p:cNvPr>
          <p:cNvSpPr txBox="1"/>
          <p:nvPr/>
        </p:nvSpPr>
        <p:spPr>
          <a:xfrm>
            <a:off x="5349553" y="614038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20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10DAC3C-40E5-4D1C-884C-6778E2310E0D}"/>
              </a:ext>
            </a:extLst>
          </p:cNvPr>
          <p:cNvSpPr txBox="1"/>
          <p:nvPr/>
        </p:nvSpPr>
        <p:spPr>
          <a:xfrm>
            <a:off x="5852356" y="6125446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31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7059C4-C8D2-4DFC-B9F2-935B922F85B2}"/>
              </a:ext>
            </a:extLst>
          </p:cNvPr>
          <p:cNvSpPr txBox="1"/>
          <p:nvPr/>
        </p:nvSpPr>
        <p:spPr>
          <a:xfrm>
            <a:off x="6357258" y="6162653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7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FC29B54-043C-44FE-8EB8-1B0F1D5369E3}"/>
              </a:ext>
            </a:extLst>
          </p:cNvPr>
          <p:cNvSpPr txBox="1"/>
          <p:nvPr/>
        </p:nvSpPr>
        <p:spPr>
          <a:xfrm>
            <a:off x="6833487" y="613395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48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4549D09-0F9F-4633-B19F-B0A4FE87B288}"/>
              </a:ext>
            </a:extLst>
          </p:cNvPr>
          <p:cNvSpPr txBox="1"/>
          <p:nvPr/>
        </p:nvSpPr>
        <p:spPr>
          <a:xfrm>
            <a:off x="7338389" y="6162653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24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9BCE480-0A89-48EF-B03D-10328F30978B}"/>
              </a:ext>
            </a:extLst>
          </p:cNvPr>
          <p:cNvSpPr txBox="1"/>
          <p:nvPr/>
        </p:nvSpPr>
        <p:spPr>
          <a:xfrm>
            <a:off x="7841773" y="6165927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35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26F300D-E7ED-4B81-8120-8B8C20CB4B72}"/>
              </a:ext>
            </a:extLst>
          </p:cNvPr>
          <p:cNvSpPr txBox="1"/>
          <p:nvPr/>
        </p:nvSpPr>
        <p:spPr>
          <a:xfrm>
            <a:off x="8331961" y="6156681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9F65542-FD79-4418-967B-BB029D9680F6}"/>
              </a:ext>
            </a:extLst>
          </p:cNvPr>
          <p:cNvSpPr txBox="1"/>
          <p:nvPr/>
        </p:nvSpPr>
        <p:spPr>
          <a:xfrm>
            <a:off x="8854551" y="6165927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37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28A1722-0C40-471B-803D-67C1007A9004}"/>
              </a:ext>
            </a:extLst>
          </p:cNvPr>
          <p:cNvSpPr txBox="1"/>
          <p:nvPr/>
        </p:nvSpPr>
        <p:spPr>
          <a:xfrm>
            <a:off x="9328006" y="6165927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E066C53-8895-4D4F-AC4F-1512D9A2D5BC}"/>
              </a:ext>
            </a:extLst>
          </p:cNvPr>
          <p:cNvSpPr txBox="1"/>
          <p:nvPr/>
        </p:nvSpPr>
        <p:spPr>
          <a:xfrm>
            <a:off x="9876528" y="613395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24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4C77356-084C-46F6-AAC5-C2AC1DF1032F}"/>
              </a:ext>
            </a:extLst>
          </p:cNvPr>
          <p:cNvSpPr txBox="1"/>
          <p:nvPr/>
        </p:nvSpPr>
        <p:spPr>
          <a:xfrm>
            <a:off x="10311065" y="6165927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0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6542ABF-3C36-4987-A441-63F5F32E2991}"/>
              </a:ext>
            </a:extLst>
          </p:cNvPr>
          <p:cNvSpPr txBox="1"/>
          <p:nvPr/>
        </p:nvSpPr>
        <p:spPr>
          <a:xfrm>
            <a:off x="731418" y="253526"/>
            <a:ext cx="1116594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200" dirty="0" err="1"/>
              <a:t>Contoh</a:t>
            </a:r>
            <a:r>
              <a:rPr lang="en-US" altLang="en-US" sz="2200" dirty="0"/>
              <a:t>:  </a:t>
            </a:r>
            <a:r>
              <a:rPr lang="en-US" altLang="en-US" sz="2200" i="1" dirty="0"/>
              <a:t>n</a:t>
            </a:r>
            <a:r>
              <a:rPr lang="en-US" altLang="en-US" sz="2200" dirty="0"/>
              <a:t> = 4; </a:t>
            </a:r>
            <a:r>
              <a:rPr lang="en-US" altLang="en-US" sz="2200" i="1" dirty="0"/>
              <a:t>m</a:t>
            </a:r>
            <a:r>
              <a:rPr lang="en-US" altLang="en-US" sz="2200" dirty="0"/>
              <a:t> = 31, (</a:t>
            </a:r>
            <a:r>
              <a:rPr lang="en-US" altLang="en-US" sz="2200" i="1" dirty="0"/>
              <a:t>w</a:t>
            </a:r>
            <a:r>
              <a:rPr lang="en-US" altLang="en-US" sz="2200" baseline="-25000" dirty="0"/>
              <a:t>1</a:t>
            </a:r>
            <a:r>
              <a:rPr lang="en-US" altLang="en-US" sz="2200" dirty="0"/>
              <a:t>, </a:t>
            </a:r>
            <a:r>
              <a:rPr lang="en-US" altLang="en-US" sz="2200" i="1" dirty="0"/>
              <a:t>w</a:t>
            </a:r>
            <a:r>
              <a:rPr lang="en-US" altLang="en-US" sz="2200" baseline="-25000" dirty="0"/>
              <a:t>2</a:t>
            </a:r>
            <a:r>
              <a:rPr lang="en-US" altLang="en-US" sz="2200" dirty="0"/>
              <a:t>, </a:t>
            </a:r>
            <a:r>
              <a:rPr lang="en-US" altLang="en-US" sz="2200" i="1" dirty="0"/>
              <a:t>w</a:t>
            </a:r>
            <a:r>
              <a:rPr lang="en-US" altLang="en-US" sz="2200" baseline="-25000" dirty="0"/>
              <a:t>3</a:t>
            </a:r>
            <a:r>
              <a:rPr lang="en-US" altLang="en-US" sz="2200" dirty="0"/>
              <a:t>, </a:t>
            </a:r>
            <a:r>
              <a:rPr lang="en-US" altLang="en-US" sz="2200" i="1" dirty="0"/>
              <a:t>w</a:t>
            </a:r>
            <a:r>
              <a:rPr lang="en-US" altLang="en-US" sz="2200" baseline="-25000" dirty="0"/>
              <a:t>4</a:t>
            </a:r>
            <a:r>
              <a:rPr lang="en-US" altLang="en-US" sz="2200" dirty="0"/>
              <a:t>) = (7, 11, 13, 24)  </a:t>
            </a:r>
            <a:r>
              <a:rPr lang="en-US" altLang="en-US" sz="2200" dirty="0">
                <a:sym typeface="Wingdings" panose="05000000000000000000" pitchFamily="2" charset="2"/>
              </a:rPr>
              <a:t> </a:t>
            </a:r>
            <a:r>
              <a:rPr lang="en-US" altLang="en-US" sz="2200" dirty="0" err="1">
                <a:solidFill>
                  <a:srgbClr val="FF0000"/>
                </a:solidFill>
                <a:sym typeface="Wingdings" panose="05000000000000000000" pitchFamily="2" charset="2"/>
              </a:rPr>
              <a:t>sudah</a:t>
            </a:r>
            <a:r>
              <a:rPr lang="en-US" altLang="en-US" sz="22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  <a:sym typeface="Wingdings" panose="05000000000000000000" pitchFamily="2" charset="2"/>
              </a:rPr>
              <a:t>diurut</a:t>
            </a:r>
            <a:r>
              <a:rPr lang="en-US" altLang="en-US" sz="22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  <a:sym typeface="Wingdings" panose="05000000000000000000" pitchFamily="2" charset="2"/>
              </a:rPr>
              <a:t>menaik</a:t>
            </a:r>
            <a:r>
              <a:rPr lang="en-US" altLang="en-US" sz="2200" dirty="0"/>
              <a:t> </a:t>
            </a:r>
            <a:endParaRPr lang="en-US" sz="22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18F08A-CEC8-40E0-9B6B-AB6DA3DBC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06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5B50E8-0182-43D3-9C8A-EF1F68E27397}"/>
              </a:ext>
            </a:extLst>
          </p:cNvPr>
          <p:cNvSpPr txBox="1"/>
          <p:nvPr/>
        </p:nvSpPr>
        <p:spPr>
          <a:xfrm>
            <a:off x="731419" y="253526"/>
            <a:ext cx="77622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200" dirty="0" err="1"/>
              <a:t>Pencarian</a:t>
            </a:r>
            <a:r>
              <a:rPr lang="en-US" altLang="en-US" sz="2200" dirty="0"/>
              <a:t> solusi:  </a:t>
            </a:r>
            <a:r>
              <a:rPr lang="en-US" altLang="en-US" sz="2200" i="1" dirty="0"/>
              <a:t>n</a:t>
            </a:r>
            <a:r>
              <a:rPr lang="en-US" altLang="en-US" sz="2200" dirty="0"/>
              <a:t> = 4; (</a:t>
            </a:r>
            <a:r>
              <a:rPr lang="en-US" altLang="en-US" sz="2200" i="1" dirty="0"/>
              <a:t>w</a:t>
            </a:r>
            <a:r>
              <a:rPr lang="en-US" altLang="en-US" sz="2200" baseline="-25000" dirty="0"/>
              <a:t>1</a:t>
            </a:r>
            <a:r>
              <a:rPr lang="en-US" altLang="en-US" sz="2200" dirty="0"/>
              <a:t>, </a:t>
            </a:r>
            <a:r>
              <a:rPr lang="en-US" altLang="en-US" sz="2200" i="1" dirty="0"/>
              <a:t>w</a:t>
            </a:r>
            <a:r>
              <a:rPr lang="en-US" altLang="en-US" sz="2200" baseline="-25000" dirty="0"/>
              <a:t>2</a:t>
            </a:r>
            <a:r>
              <a:rPr lang="en-US" altLang="en-US" sz="2200" dirty="0"/>
              <a:t>, </a:t>
            </a:r>
            <a:r>
              <a:rPr lang="en-US" altLang="en-US" sz="2200" i="1" dirty="0"/>
              <a:t>w</a:t>
            </a:r>
            <a:r>
              <a:rPr lang="en-US" altLang="en-US" sz="2200" baseline="-25000" dirty="0"/>
              <a:t>3</a:t>
            </a:r>
            <a:r>
              <a:rPr lang="en-US" altLang="en-US" sz="2200" dirty="0"/>
              <a:t>, </a:t>
            </a:r>
            <a:r>
              <a:rPr lang="en-US" altLang="en-US" sz="2200" i="1" dirty="0"/>
              <a:t>w</a:t>
            </a:r>
            <a:r>
              <a:rPr lang="en-US" altLang="en-US" sz="2200" baseline="-25000" dirty="0"/>
              <a:t>4</a:t>
            </a:r>
            <a:r>
              <a:rPr lang="en-US" altLang="en-US" sz="2200" dirty="0"/>
              <a:t>) = (7, 11, 13, 24), </a:t>
            </a:r>
            <a:r>
              <a:rPr lang="en-US" altLang="en-US" sz="2200" i="1" dirty="0"/>
              <a:t>m </a:t>
            </a:r>
            <a:r>
              <a:rPr lang="en-US" altLang="en-US" sz="2200" dirty="0"/>
              <a:t>= 31. </a:t>
            </a:r>
            <a:endParaRPr lang="en-US" sz="2200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2007026-CA5F-4445-93F9-20BD25405F88}"/>
              </a:ext>
            </a:extLst>
          </p:cNvPr>
          <p:cNvCxnSpPr/>
          <p:nvPr/>
        </p:nvCxnSpPr>
        <p:spPr>
          <a:xfrm flipV="1">
            <a:off x="3037172" y="5852160"/>
            <a:ext cx="198069" cy="24812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88FBED1-8D61-4C0D-AEB3-067B7E23E04C}"/>
              </a:ext>
            </a:extLst>
          </p:cNvPr>
          <p:cNvCxnSpPr/>
          <p:nvPr/>
        </p:nvCxnSpPr>
        <p:spPr>
          <a:xfrm flipV="1">
            <a:off x="7772475" y="5909515"/>
            <a:ext cx="198069" cy="24812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0D26BC0-8543-4EEA-89B2-3371E04C3F93}"/>
              </a:ext>
            </a:extLst>
          </p:cNvPr>
          <p:cNvSpPr txBox="1"/>
          <p:nvPr/>
        </p:nvSpPr>
        <p:spPr>
          <a:xfrm>
            <a:off x="8656320" y="192469"/>
            <a:ext cx="28042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srgbClr val="FF0000"/>
                </a:solidFill>
              </a:rPr>
              <a:t>B</a:t>
            </a:r>
            <a:r>
              <a:rPr lang="en-US" sz="1800" dirty="0">
                <a:solidFill>
                  <a:srgbClr val="FF0000"/>
                </a:solidFill>
              </a:rPr>
              <a:t>(</a:t>
            </a:r>
            <a:r>
              <a:rPr lang="en-US" sz="1800" i="1" dirty="0">
                <a:solidFill>
                  <a:srgbClr val="FF0000"/>
                </a:solidFill>
              </a:rPr>
              <a:t>x</a:t>
            </a:r>
            <a:r>
              <a:rPr lang="en-US" sz="1800" baseline="-25000" dirty="0">
                <a:solidFill>
                  <a:srgbClr val="FF0000"/>
                </a:solidFill>
              </a:rPr>
              <a:t>1</a:t>
            </a:r>
            <a:r>
              <a:rPr lang="en-US" sz="1800" dirty="0">
                <a:solidFill>
                  <a:srgbClr val="FF0000"/>
                </a:solidFill>
              </a:rPr>
              <a:t>, </a:t>
            </a:r>
            <a:r>
              <a:rPr lang="en-US" sz="1800" i="1" dirty="0">
                <a:solidFill>
                  <a:srgbClr val="FF0000"/>
                </a:solidFill>
              </a:rPr>
              <a:t>x</a:t>
            </a:r>
            <a:r>
              <a:rPr lang="en-US" sz="1800" baseline="-25000" dirty="0">
                <a:solidFill>
                  <a:srgbClr val="FF0000"/>
                </a:solidFill>
              </a:rPr>
              <a:t>2</a:t>
            </a:r>
            <a:r>
              <a:rPr lang="en-US" sz="1800" dirty="0">
                <a:solidFill>
                  <a:srgbClr val="FF0000"/>
                </a:solidFill>
              </a:rPr>
              <a:t>, …, </a:t>
            </a:r>
            <a:r>
              <a:rPr lang="en-US" sz="1800" i="1" dirty="0" err="1">
                <a:solidFill>
                  <a:srgbClr val="FF0000"/>
                </a:solidFill>
              </a:rPr>
              <a:t>x</a:t>
            </a:r>
            <a:r>
              <a:rPr lang="en-US" sz="1800" i="1" baseline="-25000" dirty="0" err="1">
                <a:solidFill>
                  <a:srgbClr val="FF0000"/>
                </a:solidFill>
              </a:rPr>
              <a:t>k</a:t>
            </a:r>
            <a:r>
              <a:rPr lang="en-US" sz="1800" dirty="0">
                <a:solidFill>
                  <a:srgbClr val="FF0000"/>
                </a:solidFill>
              </a:rPr>
              <a:t>) = </a:t>
            </a:r>
            <a:r>
              <a:rPr lang="en-US" sz="1800" i="1" dirty="0">
                <a:solidFill>
                  <a:srgbClr val="FF0000"/>
                </a:solidFill>
              </a:rPr>
              <a:t>true 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iff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911808-B921-47AB-9C94-1561CE19E3C5}"/>
              </a:ext>
            </a:extLst>
          </p:cNvPr>
          <p:cNvSpPr txBox="1"/>
          <p:nvPr/>
        </p:nvSpPr>
        <p:spPr>
          <a:xfrm>
            <a:off x="9459128" y="1287857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D51598-56FD-4DE4-8F0B-BB6D9EA620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133" y="752568"/>
            <a:ext cx="9305925" cy="54578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883AC4-CCAB-4F44-9364-79CC314D602F}"/>
              </a:ext>
            </a:extLst>
          </p:cNvPr>
          <p:cNvSpPr txBox="1"/>
          <p:nvPr/>
        </p:nvSpPr>
        <p:spPr>
          <a:xfrm>
            <a:off x="2290361" y="4784974"/>
            <a:ext cx="15953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Goal node</a:t>
            </a:r>
          </a:p>
          <a:p>
            <a:r>
              <a:rPr lang="en-US" b="1" dirty="0">
                <a:solidFill>
                  <a:srgbClr val="0070C0"/>
                </a:solidFill>
              </a:rPr>
              <a:t>X=(1,1,1,0)</a:t>
            </a:r>
          </a:p>
          <a:p>
            <a:r>
              <a:rPr lang="en-US" b="1" dirty="0">
                <a:solidFill>
                  <a:srgbClr val="0070C0"/>
                </a:solidFill>
              </a:rPr>
              <a:t>  =(7, 11, 13, -)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6879B1-0F74-4A93-B6EC-BE1A086B384B}"/>
              </a:ext>
            </a:extLst>
          </p:cNvPr>
          <p:cNvSpPr txBox="1"/>
          <p:nvPr/>
        </p:nvSpPr>
        <p:spPr>
          <a:xfrm>
            <a:off x="4419526" y="5909515"/>
            <a:ext cx="14318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Goal node</a:t>
            </a:r>
          </a:p>
          <a:p>
            <a:r>
              <a:rPr lang="en-US" b="1" dirty="0">
                <a:solidFill>
                  <a:srgbClr val="0070C0"/>
                </a:solidFill>
              </a:rPr>
              <a:t>X=(1,0,0,1)</a:t>
            </a:r>
          </a:p>
          <a:p>
            <a:r>
              <a:rPr lang="en-US" b="1" dirty="0">
                <a:solidFill>
                  <a:srgbClr val="0070C0"/>
                </a:solidFill>
              </a:rPr>
              <a:t>  = (7, -, -, 24)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1D06E59-5C97-461C-99E5-3F20FA348C0C}"/>
                  </a:ext>
                </a:extLst>
              </p:cNvPr>
              <p:cNvSpPr txBox="1"/>
              <p:nvPr/>
            </p:nvSpPr>
            <p:spPr>
              <a:xfrm>
                <a:off x="8805226" y="642405"/>
                <a:ext cx="2265492" cy="6973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16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1D06E59-5C97-461C-99E5-3F20FA348C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5226" y="642405"/>
                <a:ext cx="2265492" cy="6973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BB61A1C-0638-43D2-AAEB-77DD6AC0AEB8}"/>
                  </a:ext>
                </a:extLst>
              </p:cNvPr>
              <p:cNvSpPr txBox="1"/>
              <p:nvPr/>
            </p:nvSpPr>
            <p:spPr>
              <a:xfrm>
                <a:off x="8805226" y="1661542"/>
                <a:ext cx="3032828" cy="6973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600" b="0" i="1" baseline="-250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atau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BB61A1C-0638-43D2-AAEB-77DD6AC0AE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5226" y="1661542"/>
                <a:ext cx="3032828" cy="6973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D6E921B-EA1E-4C1E-808E-F39F404030D0}"/>
                  </a:ext>
                </a:extLst>
              </p:cNvPr>
              <p:cNvSpPr txBox="1"/>
              <p:nvPr/>
            </p:nvSpPr>
            <p:spPr>
              <a:xfrm>
                <a:off x="9401548" y="2398501"/>
                <a:ext cx="2265680" cy="7896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16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D6E921B-EA1E-4C1E-808E-F39F404030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1548" y="2398501"/>
                <a:ext cx="2265680" cy="7896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46C7C2DF-2B61-4A29-B6A3-2A34DD6D2030}"/>
              </a:ext>
            </a:extLst>
          </p:cNvPr>
          <p:cNvSpPr txBox="1"/>
          <p:nvPr/>
        </p:nvSpPr>
        <p:spPr>
          <a:xfrm>
            <a:off x="10058450" y="1435096"/>
            <a:ext cx="54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dan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6321614-2D3B-4F7C-8B87-750DBCBE74EE}"/>
              </a:ext>
            </a:extLst>
          </p:cNvPr>
          <p:cNvSpPr txBox="1"/>
          <p:nvPr/>
        </p:nvSpPr>
        <p:spPr>
          <a:xfrm>
            <a:off x="9203930" y="1883635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492A116-C65D-4218-A6DE-1E41B51D9B7C}"/>
              </a:ext>
            </a:extLst>
          </p:cNvPr>
          <p:cNvSpPr txBox="1"/>
          <p:nvPr/>
        </p:nvSpPr>
        <p:spPr>
          <a:xfrm>
            <a:off x="11582856" y="2606343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2BAF8FFA-78D6-4D09-B685-89710AE9C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83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6D676-C7A4-45E6-BDFF-B96725713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0080"/>
            <a:ext cx="10957560" cy="553688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Pseudo-code</a:t>
            </a:r>
            <a:r>
              <a:rPr lang="en-US" b="1" dirty="0"/>
              <a:t> </a:t>
            </a:r>
            <a:r>
              <a:rPr lang="en-US" b="1" dirty="0" err="1"/>
              <a:t>algoritma</a:t>
            </a:r>
            <a:r>
              <a:rPr lang="en-US" b="1" dirty="0"/>
              <a:t> </a:t>
            </a:r>
            <a:r>
              <a:rPr lang="en-US" b="1" i="1" dirty="0"/>
              <a:t>sum-of-subset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i="1" dirty="0"/>
              <a:t>backtracking </a:t>
            </a:r>
          </a:p>
          <a:p>
            <a:endParaRPr lang="en-US" i="1" dirty="0"/>
          </a:p>
          <a:p>
            <a:r>
              <a:rPr lang="en-US" i="1" dirty="0" err="1"/>
              <a:t>Wt</a:t>
            </a:r>
            <a:r>
              <a:rPr lang="en-US" i="1" dirty="0"/>
              <a:t> = </a:t>
            </a:r>
          </a:p>
          <a:p>
            <a:endParaRPr lang="en-US" i="1" dirty="0"/>
          </a:p>
          <a:p>
            <a:r>
              <a:rPr lang="en-US" i="1" dirty="0" err="1"/>
              <a:t>sisabobot</a:t>
            </a:r>
            <a:r>
              <a:rPr lang="en-US" i="1" dirty="0"/>
              <a:t> =</a:t>
            </a:r>
          </a:p>
          <a:p>
            <a:endParaRPr lang="en-US" i="1" dirty="0"/>
          </a:p>
          <a:p>
            <a:endParaRPr lang="en-US" dirty="0"/>
          </a:p>
          <a:p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simpul</a:t>
            </a:r>
            <a:r>
              <a:rPr lang="en-US" dirty="0"/>
              <a:t> solusi (</a:t>
            </a:r>
            <a:r>
              <a:rPr lang="en-US" i="1" dirty="0"/>
              <a:t>promising</a:t>
            </a:r>
            <a:r>
              <a:rPr lang="en-US" dirty="0"/>
              <a:t>)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i="1" dirty="0"/>
              <a:t>bounding function B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i="1" dirty="0"/>
              <a:t>true</a:t>
            </a:r>
            <a:r>
              <a:rPr lang="en-US" dirty="0"/>
              <a:t>: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i="1" dirty="0"/>
              <a:t>      (</a:t>
            </a:r>
            <a:r>
              <a:rPr lang="en-US" i="1" dirty="0" err="1"/>
              <a:t>Wt</a:t>
            </a:r>
            <a:r>
              <a:rPr lang="en-US" i="1" dirty="0"/>
              <a:t> +  </a:t>
            </a:r>
            <a:r>
              <a:rPr lang="en-US" i="1" dirty="0" err="1"/>
              <a:t>sisabobot</a:t>
            </a:r>
            <a:r>
              <a:rPr lang="en-US" i="1" dirty="0"/>
              <a:t> </a:t>
            </a:r>
            <a:r>
              <a:rPr lang="en-US" i="1" dirty="0">
                <a:sym typeface="Symbol" panose="05050102010706020507" pitchFamily="18" charset="2"/>
              </a:rPr>
              <a:t>  m)  </a:t>
            </a:r>
            <a:r>
              <a:rPr lang="en-US" dirty="0">
                <a:sym typeface="Symbol" panose="05050102010706020507" pitchFamily="18" charset="2"/>
              </a:rPr>
              <a:t>dan</a:t>
            </a:r>
            <a:r>
              <a:rPr lang="en-US" i="1" dirty="0">
                <a:sym typeface="Symbol" panose="05050102010706020507" pitchFamily="18" charset="2"/>
              </a:rPr>
              <a:t> ( </a:t>
            </a:r>
            <a:r>
              <a:rPr lang="en-US" i="1" dirty="0" err="1">
                <a:sym typeface="Symbol" panose="05050102010706020507" pitchFamily="18" charset="2"/>
              </a:rPr>
              <a:t>Wt</a:t>
            </a:r>
            <a:r>
              <a:rPr lang="en-US" i="1" dirty="0">
                <a:sym typeface="Symbol" panose="05050102010706020507" pitchFamily="18" charset="2"/>
              </a:rPr>
              <a:t> = m  </a:t>
            </a:r>
            <a:r>
              <a:rPr lang="en-US" dirty="0" err="1">
                <a:sym typeface="Symbol" panose="05050102010706020507" pitchFamily="18" charset="2"/>
              </a:rPr>
              <a:t>atau</a:t>
            </a:r>
            <a:r>
              <a:rPr lang="en-US" i="1" dirty="0">
                <a:sym typeface="Symbol" panose="05050102010706020507" pitchFamily="18" charset="2"/>
              </a:rPr>
              <a:t>   </a:t>
            </a:r>
            <a:r>
              <a:rPr lang="en-US" i="1" dirty="0" err="1">
                <a:sym typeface="Symbol" panose="05050102010706020507" pitchFamily="18" charset="2"/>
              </a:rPr>
              <a:t>Wt</a:t>
            </a:r>
            <a:r>
              <a:rPr lang="en-US" i="1" dirty="0">
                <a:sym typeface="Symbol" panose="05050102010706020507" pitchFamily="18" charset="2"/>
              </a:rPr>
              <a:t> + </a:t>
            </a:r>
            <a:r>
              <a:rPr lang="en-US" i="1" dirty="0" err="1">
                <a:sym typeface="Symbol" panose="05050102010706020507" pitchFamily="18" charset="2"/>
              </a:rPr>
              <a:t>w</a:t>
            </a:r>
            <a:r>
              <a:rPr lang="en-US" i="1" baseline="-25000" dirty="0" err="1">
                <a:sym typeface="Symbol" panose="05050102010706020507" pitchFamily="18" charset="2"/>
              </a:rPr>
              <a:t>k</a:t>
            </a:r>
            <a:r>
              <a:rPr lang="en-US" i="1" baseline="-25000" dirty="0">
                <a:sym typeface="Symbol" panose="05050102010706020507" pitchFamily="18" charset="2"/>
              </a:rPr>
              <a:t> + 1 </a:t>
            </a:r>
            <a:r>
              <a:rPr lang="en-US" i="1" dirty="0">
                <a:sym typeface="Symbol" panose="05050102010706020507" pitchFamily="18" charset="2"/>
              </a:rPr>
              <a:t> m</a:t>
            </a:r>
            <a:r>
              <a:rPr lang="en-US" i="1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DBB100-D8DF-4AF4-B5D3-EF9CAEC49D98}"/>
                  </a:ext>
                </a:extLst>
              </p:cNvPr>
              <p:cNvSpPr txBox="1"/>
              <p:nvPr/>
            </p:nvSpPr>
            <p:spPr>
              <a:xfrm>
                <a:off x="1645920" y="1425907"/>
                <a:ext cx="1320800" cy="8769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DBB100-D8DF-4AF4-B5D3-EF9CAEC49D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5920" y="1425907"/>
                <a:ext cx="1320800" cy="8769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8A46055-2521-4C6C-8B03-B9F4C2EC61FF}"/>
                  </a:ext>
                </a:extLst>
              </p:cNvPr>
              <p:cNvSpPr txBox="1"/>
              <p:nvPr/>
            </p:nvSpPr>
            <p:spPr>
              <a:xfrm>
                <a:off x="2570480" y="2452067"/>
                <a:ext cx="1320800" cy="8769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8A46055-2521-4C6C-8B03-B9F4C2EC61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480" y="2452067"/>
                <a:ext cx="1320800" cy="8769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1656B9-E230-42A6-94DE-91FABD267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12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00F525-1934-E937-C5AA-256D48B7F4FF}"/>
              </a:ext>
            </a:extLst>
          </p:cNvPr>
          <p:cNvSpPr txBox="1"/>
          <p:nvPr/>
        </p:nvSpPr>
        <p:spPr>
          <a:xfrm>
            <a:off x="8046720" y="1241241"/>
            <a:ext cx="28042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srgbClr val="FF0000"/>
                </a:solidFill>
              </a:rPr>
              <a:t>B</a:t>
            </a:r>
            <a:r>
              <a:rPr lang="en-US" sz="1800" dirty="0">
                <a:solidFill>
                  <a:srgbClr val="FF0000"/>
                </a:solidFill>
              </a:rPr>
              <a:t>(</a:t>
            </a:r>
            <a:r>
              <a:rPr lang="en-US" sz="1800" i="1" dirty="0">
                <a:solidFill>
                  <a:srgbClr val="FF0000"/>
                </a:solidFill>
              </a:rPr>
              <a:t>x</a:t>
            </a:r>
            <a:r>
              <a:rPr lang="en-US" sz="1800" baseline="-25000" dirty="0">
                <a:solidFill>
                  <a:srgbClr val="FF0000"/>
                </a:solidFill>
              </a:rPr>
              <a:t>1</a:t>
            </a:r>
            <a:r>
              <a:rPr lang="en-US" sz="1800" dirty="0">
                <a:solidFill>
                  <a:srgbClr val="FF0000"/>
                </a:solidFill>
              </a:rPr>
              <a:t>, </a:t>
            </a:r>
            <a:r>
              <a:rPr lang="en-US" sz="1800" i="1" dirty="0">
                <a:solidFill>
                  <a:srgbClr val="FF0000"/>
                </a:solidFill>
              </a:rPr>
              <a:t>x</a:t>
            </a:r>
            <a:r>
              <a:rPr lang="en-US" sz="1800" baseline="-25000" dirty="0">
                <a:solidFill>
                  <a:srgbClr val="FF0000"/>
                </a:solidFill>
              </a:rPr>
              <a:t>2</a:t>
            </a:r>
            <a:r>
              <a:rPr lang="en-US" sz="1800" dirty="0">
                <a:solidFill>
                  <a:srgbClr val="FF0000"/>
                </a:solidFill>
              </a:rPr>
              <a:t>, …, </a:t>
            </a:r>
            <a:r>
              <a:rPr lang="en-US" sz="1800" i="1" dirty="0" err="1">
                <a:solidFill>
                  <a:srgbClr val="FF0000"/>
                </a:solidFill>
              </a:rPr>
              <a:t>x</a:t>
            </a:r>
            <a:r>
              <a:rPr lang="en-US" sz="1800" i="1" baseline="-25000" dirty="0" err="1">
                <a:solidFill>
                  <a:srgbClr val="FF0000"/>
                </a:solidFill>
              </a:rPr>
              <a:t>k</a:t>
            </a:r>
            <a:r>
              <a:rPr lang="en-US" sz="1800" dirty="0">
                <a:solidFill>
                  <a:srgbClr val="FF0000"/>
                </a:solidFill>
              </a:rPr>
              <a:t>) = </a:t>
            </a:r>
            <a:r>
              <a:rPr lang="en-US" sz="1800" i="1" dirty="0">
                <a:solidFill>
                  <a:srgbClr val="FF0000"/>
                </a:solidFill>
              </a:rPr>
              <a:t>true 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iff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51EAFB-33E7-1033-8A22-5B62BD14C56D}"/>
                  </a:ext>
                </a:extLst>
              </p:cNvPr>
              <p:cNvSpPr txBox="1"/>
              <p:nvPr/>
            </p:nvSpPr>
            <p:spPr>
              <a:xfrm>
                <a:off x="8195626" y="1691177"/>
                <a:ext cx="2265492" cy="6973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16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51EAFB-33E7-1033-8A22-5B62BD14C5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5626" y="1691177"/>
                <a:ext cx="2265492" cy="6973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AE4C2AF-47D1-20ED-CD0B-93F493184F58}"/>
                  </a:ext>
                </a:extLst>
              </p:cNvPr>
              <p:cNvSpPr txBox="1"/>
              <p:nvPr/>
            </p:nvSpPr>
            <p:spPr>
              <a:xfrm>
                <a:off x="7615584" y="2781142"/>
                <a:ext cx="3032828" cy="6973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600" b="0" i="1" baseline="-250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atau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AE4C2AF-47D1-20ED-CD0B-93F493184F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5584" y="2781142"/>
                <a:ext cx="3032828" cy="6973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D06C90D-8696-C7FB-F126-F4FAAC38959B}"/>
                  </a:ext>
                </a:extLst>
              </p:cNvPr>
              <p:cNvSpPr txBox="1"/>
              <p:nvPr/>
            </p:nvSpPr>
            <p:spPr>
              <a:xfrm>
                <a:off x="9718141" y="2734975"/>
                <a:ext cx="2265680" cy="7896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16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6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D06C90D-8696-C7FB-F126-F4FAAC3895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8141" y="2734975"/>
                <a:ext cx="2265680" cy="7896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44E32A8E-21FA-3D4A-40C0-F5186DDC0BBB}"/>
              </a:ext>
            </a:extLst>
          </p:cNvPr>
          <p:cNvSpPr txBox="1"/>
          <p:nvPr/>
        </p:nvSpPr>
        <p:spPr>
          <a:xfrm>
            <a:off x="8916571" y="2537995"/>
            <a:ext cx="54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1C7708-B55A-5560-74C5-60640E1EAEAF}"/>
              </a:ext>
            </a:extLst>
          </p:cNvPr>
          <p:cNvSpPr txBox="1"/>
          <p:nvPr/>
        </p:nvSpPr>
        <p:spPr>
          <a:xfrm>
            <a:off x="8594330" y="2932407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D8247E-E366-0725-D59F-0634D3C1BC14}"/>
              </a:ext>
            </a:extLst>
          </p:cNvPr>
          <p:cNvSpPr txBox="1"/>
          <p:nvPr/>
        </p:nvSpPr>
        <p:spPr>
          <a:xfrm>
            <a:off x="11739914" y="3006044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6EBA90-412C-E4DF-B21B-CF820BD17EB1}"/>
              </a:ext>
            </a:extLst>
          </p:cNvPr>
          <p:cNvSpPr txBox="1"/>
          <p:nvPr/>
        </p:nvSpPr>
        <p:spPr>
          <a:xfrm>
            <a:off x="7940428" y="2959642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</a:t>
            </a:r>
          </a:p>
        </p:txBody>
      </p:sp>
    </p:spTree>
    <p:extLst>
      <p:ext uri="{BB962C8B-B14F-4D97-AF65-F5344CB8AC3E}">
        <p14:creationId xmlns:p14="http://schemas.microsoft.com/office/powerpoint/2010/main" val="3714132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2C801BC-B406-40A9-840A-33D762D47D10}"/>
              </a:ext>
            </a:extLst>
          </p:cNvPr>
          <p:cNvSpPr txBox="1"/>
          <p:nvPr/>
        </p:nvSpPr>
        <p:spPr>
          <a:xfrm>
            <a:off x="1552904" y="4204654"/>
            <a:ext cx="9800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promising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sisabobot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boolean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{ true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jika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simpul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-k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mengarah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goal node, false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jika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tidak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}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sisabobot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+1]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01EFC77-3B50-4BFB-8ABF-93A8A4628621}"/>
              </a:ext>
            </a:extLst>
          </p:cNvPr>
          <p:cNvSpPr/>
          <p:nvPr/>
        </p:nvSpPr>
        <p:spPr>
          <a:xfrm>
            <a:off x="1080464" y="4078539"/>
            <a:ext cx="10190480" cy="1885381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0A288D-457F-4AE5-88F4-EEAB0410312E}"/>
              </a:ext>
            </a:extLst>
          </p:cNvPr>
          <p:cNvSpPr txBox="1"/>
          <p:nvPr/>
        </p:nvSpPr>
        <p:spPr>
          <a:xfrm>
            <a:off x="1080464" y="426720"/>
            <a:ext cx="1005993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cs typeface="Times New Roman" panose="02020603050405020304" pitchFamily="18" charset="0"/>
              </a:rPr>
              <a:t>SumofSubset</a:t>
            </a:r>
            <a:r>
              <a:rPr lang="en-US" sz="2400" dirty="0"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cs typeface="Times New Roman" panose="02020603050405020304" pitchFamily="18" charset="0"/>
              </a:rPr>
              <a:t>Masukan</a:t>
            </a:r>
            <a:r>
              <a:rPr lang="en-US" sz="2400" dirty="0">
                <a:cs typeface="Times New Roman" panose="02020603050405020304" pitchFamily="18" charset="0"/>
              </a:rPr>
              <a:t>: </a:t>
            </a:r>
            <a:r>
              <a:rPr lang="en-US" sz="2400" i="1" dirty="0">
                <a:cs typeface="Times New Roman" panose="02020603050405020304" pitchFamily="18" charset="0"/>
              </a:rPr>
              <a:t>n</a:t>
            </a:r>
            <a:r>
              <a:rPr lang="en-US" sz="2400" dirty="0"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cs typeface="Times New Roman" panose="02020603050405020304" pitchFamily="18" charset="0"/>
              </a:rPr>
              <a:t>m</a:t>
            </a:r>
            <a:r>
              <a:rPr lang="en-US" sz="2400" dirty="0"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cs typeface="Times New Roman" panose="02020603050405020304" pitchFamily="18" charset="0"/>
              </a:rPr>
              <a:t>W</a:t>
            </a:r>
            <a:r>
              <a:rPr lang="en-US" sz="2400" dirty="0">
                <a:cs typeface="Times New Roman" panose="02020603050405020304" pitchFamily="18" charset="0"/>
              </a:rPr>
              <a:t> = {</a:t>
            </a:r>
            <a:r>
              <a:rPr lang="en-US" sz="2400" i="1" dirty="0">
                <a:cs typeface="Times New Roman" panose="02020603050405020304" pitchFamily="18" charset="0"/>
              </a:rPr>
              <a:t>w</a:t>
            </a:r>
            <a:r>
              <a:rPr lang="en-US" sz="2400" baseline="-25000" dirty="0">
                <a:cs typeface="Times New Roman" panose="02020603050405020304" pitchFamily="18" charset="0"/>
              </a:rPr>
              <a:t>1</a:t>
            </a:r>
            <a:r>
              <a:rPr lang="en-US" sz="2400" dirty="0"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cs typeface="Times New Roman" panose="02020603050405020304" pitchFamily="18" charset="0"/>
              </a:rPr>
              <a:t>w</a:t>
            </a:r>
            <a:r>
              <a:rPr lang="en-US" sz="2400" baseline="-25000" dirty="0">
                <a:cs typeface="Times New Roman" panose="02020603050405020304" pitchFamily="18" charset="0"/>
              </a:rPr>
              <a:t>2</a:t>
            </a:r>
            <a:r>
              <a:rPr lang="en-US" sz="2400" dirty="0">
                <a:cs typeface="Times New Roman" panose="02020603050405020304" pitchFamily="18" charset="0"/>
              </a:rPr>
              <a:t>, …, </a:t>
            </a:r>
            <a:r>
              <a:rPr lang="en-US" sz="2400" i="1" dirty="0" err="1">
                <a:cs typeface="Times New Roman" panose="02020603050405020304" pitchFamily="18" charset="0"/>
              </a:rPr>
              <a:t>w</a:t>
            </a:r>
            <a:r>
              <a:rPr lang="en-US" sz="2400" i="1" baseline="-25000" dirty="0" err="1">
                <a:cs typeface="Times New Roman" panose="02020603050405020304" pitchFamily="18" charset="0"/>
              </a:rPr>
              <a:t>n</a:t>
            </a:r>
            <a:r>
              <a:rPr lang="en-US" sz="2400" i="1" dirty="0">
                <a:cs typeface="Times New Roman" panose="02020603050405020304" pitchFamily="18" charset="0"/>
              </a:rPr>
              <a:t> </a:t>
            </a:r>
            <a:r>
              <a:rPr lang="en-US" sz="2400" dirty="0">
                <a:cs typeface="Times New Roman" panose="02020603050405020304" pitchFamily="18" charset="0"/>
              </a:rPr>
              <a:t>}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cs typeface="Times New Roman" panose="02020603050405020304" pitchFamily="18" charset="0"/>
              </a:rPr>
              <a:t>Luaran</a:t>
            </a:r>
            <a:r>
              <a:rPr lang="en-US" sz="2400" dirty="0"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cs typeface="Times New Roman" panose="02020603050405020304" pitchFamily="18" charset="0"/>
              </a:rPr>
              <a:t>semua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himpunan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bagian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dari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i="1" dirty="0">
                <a:cs typeface="Times New Roman" panose="02020603050405020304" pitchFamily="18" charset="0"/>
              </a:rPr>
              <a:t>W</a:t>
            </a:r>
            <a:r>
              <a:rPr lang="en-US" sz="2400" dirty="0"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cs typeface="Times New Roman" panose="02020603050405020304" pitchFamily="18" charset="0"/>
              </a:rPr>
              <a:t>jumlahnya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sama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dengan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i="1" dirty="0">
                <a:cs typeface="Times New Roman" panose="02020603050405020304" pitchFamily="18" charset="0"/>
              </a:rPr>
              <a:t>m </a:t>
            </a:r>
          </a:p>
          <a:p>
            <a:endParaRPr lang="en-US" sz="2400" dirty="0">
              <a:cs typeface="Times New Roman" panose="02020603050405020304" pitchFamily="18" charset="0"/>
            </a:endParaRPr>
          </a:p>
          <a:p>
            <a:r>
              <a:rPr lang="en-US" sz="2400" dirty="0">
                <a:cs typeface="Times New Roman" panose="02020603050405020304" pitchFamily="18" charset="0"/>
              </a:rPr>
              <a:t>Langkah-Langkah </a:t>
            </a:r>
            <a:r>
              <a:rPr 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US" sz="2400" dirty="0" err="1">
                <a:cs typeface="Times New Roman" panose="02020603050405020304" pitchFamily="18" charset="0"/>
              </a:rPr>
              <a:t>Urutkan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elemen-elemen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i="1" dirty="0">
                <a:cs typeface="Times New Roman" panose="02020603050405020304" pitchFamily="18" charset="0"/>
              </a:rPr>
              <a:t>W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terurut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membesar</a:t>
            </a:r>
            <a:r>
              <a:rPr lang="en-US" sz="2400" dirty="0"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cs typeface="Times New Roman" panose="02020603050405020304" pitchFamily="18" charset="0"/>
              </a:rPr>
              <a:t>dari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kecil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ke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besar</a:t>
            </a:r>
            <a:r>
              <a:rPr lang="en-US" sz="2400" dirty="0">
                <a:cs typeface="Times New Roman" panose="02020603050405020304" pitchFamily="18" charset="0"/>
              </a:rPr>
              <a:t>)</a:t>
            </a:r>
          </a:p>
          <a:p>
            <a:pPr marL="457200" indent="-457200">
              <a:buAutoNum type="arabicPeriod"/>
            </a:pPr>
            <a:r>
              <a:rPr lang="en-US" sz="2400" dirty="0" err="1">
                <a:cs typeface="Times New Roman" panose="02020603050405020304" pitchFamily="18" charset="0"/>
              </a:rPr>
              <a:t>Hitung</a:t>
            </a:r>
            <a:r>
              <a:rPr lang="en-US" sz="2400" dirty="0">
                <a:cs typeface="Times New Roman" panose="02020603050405020304" pitchFamily="18" charset="0"/>
              </a:rPr>
              <a:t>   </a:t>
            </a:r>
            <a:r>
              <a:rPr lang="en-US" sz="2400" i="1" dirty="0">
                <a:cs typeface="Times New Roman" panose="02020603050405020304" pitchFamily="18" charset="0"/>
              </a:rPr>
              <a:t>total</a:t>
            </a:r>
            <a:r>
              <a:rPr lang="en-US" sz="2400" dirty="0"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cs typeface="Times New Roman" panose="02020603050405020304" pitchFamily="18" charset="0"/>
              </a:rPr>
              <a:t>w</a:t>
            </a:r>
            <a:r>
              <a:rPr lang="en-US" sz="2400" baseline="-25000" dirty="0">
                <a:cs typeface="Times New Roman" panose="02020603050405020304" pitchFamily="18" charset="0"/>
              </a:rPr>
              <a:t>1</a:t>
            </a:r>
            <a:r>
              <a:rPr lang="en-US" sz="2400" dirty="0"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cs typeface="Times New Roman" panose="02020603050405020304" pitchFamily="18" charset="0"/>
              </a:rPr>
              <a:t>w</a:t>
            </a:r>
            <a:r>
              <a:rPr lang="en-US" sz="2400" baseline="-25000" dirty="0">
                <a:cs typeface="Times New Roman" panose="02020603050405020304" pitchFamily="18" charset="0"/>
              </a:rPr>
              <a:t>2</a:t>
            </a:r>
            <a:r>
              <a:rPr lang="en-US" sz="2400" dirty="0">
                <a:cs typeface="Times New Roman" panose="02020603050405020304" pitchFamily="18" charset="0"/>
              </a:rPr>
              <a:t> + … + </a:t>
            </a:r>
            <a:r>
              <a:rPr lang="en-US" sz="2400" i="1" dirty="0" err="1">
                <a:cs typeface="Times New Roman" panose="02020603050405020304" pitchFamily="18" charset="0"/>
              </a:rPr>
              <a:t>w</a:t>
            </a:r>
            <a:r>
              <a:rPr lang="en-US" sz="2400" i="1" baseline="-25000" dirty="0" err="1">
                <a:cs typeface="Times New Roman" panose="02020603050405020304" pitchFamily="18" charset="0"/>
              </a:rPr>
              <a:t>n</a:t>
            </a:r>
            <a:endParaRPr lang="en-US" sz="2400" i="1" baseline="-25000" dirty="0"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 err="1">
                <a:cs typeface="Times New Roman" panose="02020603050405020304" pitchFamily="18" charset="0"/>
              </a:rPr>
              <a:t>Panggil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cs typeface="Times New Roman" panose="02020603050405020304" pitchFamily="18" charset="0"/>
              </a:rPr>
              <a:t>prosedur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cs typeface="Times New Roman" panose="02020603050405020304" pitchFamily="18" charset="0"/>
              </a:rPr>
              <a:t>SumOfSubset</a:t>
            </a:r>
            <a:r>
              <a:rPr lang="en-US" sz="2400" dirty="0">
                <a:cs typeface="Times New Roman" panose="02020603050405020304" pitchFamily="18" charset="0"/>
              </a:rPr>
              <a:t>(0, 0, </a:t>
            </a:r>
            <a:r>
              <a:rPr lang="en-US" sz="2400" i="1" dirty="0">
                <a:cs typeface="Times New Roman" panose="02020603050405020304" pitchFamily="18" charset="0"/>
              </a:rPr>
              <a:t>total</a:t>
            </a:r>
            <a:r>
              <a:rPr lang="en-US" sz="2400" dirty="0"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FE0918-2EC9-4D85-89CE-57F5DE5DB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6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566854-80F3-4707-8D25-D317F46166A4}"/>
              </a:ext>
            </a:extLst>
          </p:cNvPr>
          <p:cNvSpPr txBox="1"/>
          <p:nvPr/>
        </p:nvSpPr>
        <p:spPr>
          <a:xfrm>
            <a:off x="1000760" y="699492"/>
            <a:ext cx="1019048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SumOfSubsets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sisabobot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kombinasi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himpunan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jumlahnya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bobot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-k,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sisabobot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bobot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k+1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sampai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Luaran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himpunan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bobotnya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promising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sisabobot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[2], …,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+1] = 1         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masukkan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w[k+1] }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SumOfSubsets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+1],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sisabobot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+1])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+1] = 0          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w[k+1]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dimasukkan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SumOfSubsets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sisabobot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+1])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endif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endif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0080397-9FA4-489D-83E7-36E862C3FB10}"/>
              </a:ext>
            </a:extLst>
          </p:cNvPr>
          <p:cNvSpPr/>
          <p:nvPr/>
        </p:nvSpPr>
        <p:spPr>
          <a:xfrm>
            <a:off x="674064" y="526197"/>
            <a:ext cx="10679736" cy="5458043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756C4-101C-44AB-8C69-70C2D1ADB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82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7F10A-F6F7-4ED8-A9E0-5AAF2CACF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C++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i="1" dirty="0"/>
              <a:t>Sum of Subset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2C771-8C3B-4CF9-938C-EDF49A040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15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C1BAB5-D7DA-44AB-A825-6C9F12A923C8}"/>
              </a:ext>
            </a:extLst>
          </p:cNvPr>
          <p:cNvSpPr txBox="1"/>
          <p:nvPr/>
        </p:nvSpPr>
        <p:spPr>
          <a:xfrm>
            <a:off x="975360" y="1802448"/>
            <a:ext cx="1024128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Program Sum of Subset Problem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std;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x[10], w[10];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N, m;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bool promising(int k, int W, 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sisabobot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((W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sisabobot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&gt;= m) &amp;&amp; (W == m || W + w[k+1] &lt;= m));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27679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405A06-29D1-4BE6-83A3-394A988AD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16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01A584-06AC-493E-AA3D-B16CD30F09E6}"/>
              </a:ext>
            </a:extLst>
          </p:cNvPr>
          <p:cNvSpPr txBox="1"/>
          <p:nvPr/>
        </p:nvSpPr>
        <p:spPr>
          <a:xfrm>
            <a:off x="838200" y="906601"/>
            <a:ext cx="1067816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sumofsubsets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(int k, 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sisabobot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j;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(promising(k,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sisabobot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if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==m)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for(j=1;j&lt;=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N;j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if (x[j]==1)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w[j] &lt;&lt; " ";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else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x[k+1]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sumofsubsets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(k+1,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w[k+1],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sisabobot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w[k+1]);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x[k+1] = 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sumofsubsets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(k+1,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sisabobot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 w[k+1]);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40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FA0A7C-3C53-4033-A60D-79AB5F376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17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255E8C-7258-4351-A4A2-7089CDC7D5E5}"/>
              </a:ext>
            </a:extLst>
          </p:cNvPr>
          <p:cNvSpPr txBox="1"/>
          <p:nvPr/>
        </p:nvSpPr>
        <p:spPr>
          <a:xfrm>
            <a:off x="665480" y="944384"/>
            <a:ext cx="1117092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int j, total;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 = 4;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w[1] = 7; w[2] = 11; w[3] = 13; w[4] = 24;  //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semua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bobot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sudah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terurut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menaik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 = 31;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"N = " &lt;&lt; N &lt;&lt;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 = " &lt;&lt; m &lt;&lt;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total = 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for (j=1;j&lt;=N;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j++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"w[" &lt;&lt; j &lt;&lt; "] = " &lt;&lt; w[j] &lt;&lt;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= total + w[j];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"Solusi:" &lt;&lt;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sumofsubsets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(0, 0, total);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return 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903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BC2098-1119-4190-801D-B54F353A8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18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BB4026C-0095-432B-940D-4183B9EC24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392809"/>
            <a:ext cx="11460480" cy="407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0821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30AD9DF7-263A-410C-90A5-94063807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F5BF15-A3DA-4117-A67E-928467FCBCD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4380AC9C-67AF-4B12-ADC4-373E515283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>
                <a:latin typeface="+mn-lt"/>
              </a:rPr>
              <a:t>3. </a:t>
            </a:r>
            <a:r>
              <a:rPr lang="en-US" altLang="en-US" sz="4000" b="1" dirty="0" err="1">
                <a:latin typeface="+mn-lt"/>
              </a:rPr>
              <a:t>Pewarnaan</a:t>
            </a:r>
            <a:r>
              <a:rPr lang="en-US" altLang="en-US" sz="4000" b="1" dirty="0">
                <a:latin typeface="+mn-lt"/>
              </a:rPr>
              <a:t> Graf  (</a:t>
            </a:r>
            <a:r>
              <a:rPr lang="en-US" altLang="en-US" sz="4000" b="1" i="1" dirty="0">
                <a:latin typeface="+mn-lt"/>
              </a:rPr>
              <a:t>Graph </a:t>
            </a:r>
            <a:r>
              <a:rPr lang="en-US" altLang="en-US" sz="4000" b="1" i="1" dirty="0" err="1">
                <a:latin typeface="+mn-lt"/>
              </a:rPr>
              <a:t>Colouring</a:t>
            </a:r>
            <a:r>
              <a:rPr lang="en-US" altLang="en-US" sz="4000" b="1" i="1" dirty="0">
                <a:latin typeface="+mn-lt"/>
              </a:rPr>
              <a:t>)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80C63397-13D8-4B86-9017-D424EDAF8C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6649720" cy="43513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err="1"/>
              <a:t>Persoalan</a:t>
            </a:r>
            <a:r>
              <a:rPr lang="en-US" altLang="en-US" b="1" dirty="0"/>
              <a:t>:</a:t>
            </a:r>
          </a:p>
          <a:p>
            <a:pPr marL="0" indent="0" eaLnBrk="1" hangingPunct="1">
              <a:buNone/>
            </a:pPr>
            <a:r>
              <a:rPr lang="en-US" altLang="en-US" dirty="0" err="1"/>
              <a:t>Diberikan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graf</a:t>
            </a:r>
            <a:r>
              <a:rPr lang="en-US" altLang="en-US" dirty="0"/>
              <a:t> </a:t>
            </a:r>
            <a:r>
              <a:rPr lang="en-US" altLang="en-US" i="1" dirty="0"/>
              <a:t>G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i="1" dirty="0"/>
              <a:t>n</a:t>
            </a:r>
            <a:r>
              <a:rPr lang="en-US" altLang="en-US" dirty="0"/>
              <a:t> </a:t>
            </a:r>
            <a:r>
              <a:rPr lang="en-US" altLang="en-US" dirty="0" err="1"/>
              <a:t>buah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dan </a:t>
            </a:r>
            <a:r>
              <a:rPr lang="en-US" altLang="en-US" dirty="0" err="1"/>
              <a:t>disediakan</a:t>
            </a:r>
            <a:r>
              <a:rPr lang="en-US" altLang="en-US" dirty="0"/>
              <a:t> </a:t>
            </a:r>
            <a:r>
              <a:rPr lang="en-US" altLang="en-US" i="1" dirty="0"/>
              <a:t>m</a:t>
            </a:r>
            <a:r>
              <a:rPr lang="en-US" altLang="en-US" dirty="0"/>
              <a:t> </a:t>
            </a:r>
            <a:r>
              <a:rPr lang="en-US" altLang="en-US" dirty="0" err="1"/>
              <a:t>buah</a:t>
            </a:r>
            <a:r>
              <a:rPr lang="en-US" altLang="en-US" dirty="0"/>
              <a:t> </a:t>
            </a:r>
            <a:r>
              <a:rPr lang="en-US" altLang="en-US" dirty="0" err="1"/>
              <a:t>warna</a:t>
            </a:r>
            <a:r>
              <a:rPr lang="en-US" altLang="en-US" dirty="0"/>
              <a:t>. </a:t>
            </a:r>
            <a:r>
              <a:rPr lang="en-US" altLang="en-US" dirty="0" err="1"/>
              <a:t>Bagaimana</a:t>
            </a:r>
            <a:r>
              <a:rPr lang="en-US" altLang="en-US" dirty="0"/>
              <a:t> </a:t>
            </a:r>
            <a:r>
              <a:rPr lang="en-US" altLang="en-US" dirty="0" err="1"/>
              <a:t>mewarnai</a:t>
            </a:r>
            <a:r>
              <a:rPr lang="en-US" altLang="en-US" dirty="0"/>
              <a:t> </a:t>
            </a:r>
            <a:r>
              <a:rPr lang="en-US" altLang="en-US" dirty="0" err="1"/>
              <a:t>seluruh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graf</a:t>
            </a:r>
            <a:r>
              <a:rPr lang="en-US" altLang="en-US" dirty="0"/>
              <a:t> </a:t>
            </a:r>
            <a:r>
              <a:rPr lang="en-US" altLang="en-US" i="1" dirty="0"/>
              <a:t>G</a:t>
            </a:r>
            <a:r>
              <a:rPr lang="en-US" altLang="en-US" dirty="0"/>
              <a:t> </a:t>
            </a:r>
            <a:r>
              <a:rPr lang="en-US" altLang="en-US" dirty="0" err="1"/>
              <a:t>sedemikian</a:t>
            </a:r>
            <a:r>
              <a:rPr lang="en-US" altLang="en-US" dirty="0"/>
              <a:t> </a:t>
            </a:r>
            <a:r>
              <a:rPr lang="en-US" altLang="en-US" dirty="0" err="1"/>
              <a:t>sehingga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dua</a:t>
            </a:r>
            <a:r>
              <a:rPr lang="en-US" altLang="en-US" dirty="0"/>
              <a:t> </a:t>
            </a:r>
            <a:r>
              <a:rPr lang="en-US" altLang="en-US" dirty="0" err="1"/>
              <a:t>buah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</a:t>
            </a:r>
            <a:r>
              <a:rPr lang="en-US" altLang="en-US" dirty="0" err="1"/>
              <a:t>bertetangga</a:t>
            </a:r>
            <a:r>
              <a:rPr lang="en-US" altLang="en-US" dirty="0"/>
              <a:t> </a:t>
            </a:r>
            <a:r>
              <a:rPr lang="en-US" altLang="en-US" dirty="0" err="1"/>
              <a:t>memiliki</a:t>
            </a:r>
            <a:r>
              <a:rPr lang="en-US" altLang="en-US" dirty="0"/>
              <a:t>  </a:t>
            </a:r>
            <a:r>
              <a:rPr lang="en-US" altLang="en-US" dirty="0" err="1"/>
              <a:t>warna</a:t>
            </a:r>
            <a:r>
              <a:rPr lang="en-US" altLang="en-US" dirty="0"/>
              <a:t> </a:t>
            </a:r>
            <a:r>
              <a:rPr lang="en-US" altLang="en-US" dirty="0" err="1"/>
              <a:t>sama</a:t>
            </a:r>
            <a:r>
              <a:rPr lang="en-US" altLang="en-US" dirty="0"/>
              <a:t>?</a:t>
            </a:r>
          </a:p>
          <a:p>
            <a:pPr marL="0" indent="0" eaLnBrk="1" hangingPunct="1">
              <a:buNone/>
            </a:pPr>
            <a:r>
              <a:rPr lang="en-US" altLang="en-US" dirty="0"/>
              <a:t>(</a:t>
            </a:r>
            <a:r>
              <a:rPr lang="en-US" altLang="en-US" dirty="0" err="1"/>
              <a:t>Perhatikan</a:t>
            </a:r>
            <a:r>
              <a:rPr lang="en-US" altLang="en-US" dirty="0"/>
              <a:t> juga </a:t>
            </a:r>
            <a:r>
              <a:rPr lang="en-US" altLang="en-US" dirty="0" err="1"/>
              <a:t>bahwa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seluruh</a:t>
            </a:r>
            <a:r>
              <a:rPr lang="en-US" altLang="en-US" dirty="0"/>
              <a:t> </a:t>
            </a:r>
            <a:r>
              <a:rPr lang="en-US" altLang="en-US" dirty="0" err="1"/>
              <a:t>warna</a:t>
            </a:r>
            <a:r>
              <a:rPr lang="en-US" altLang="en-US" dirty="0"/>
              <a:t> </a:t>
            </a:r>
            <a:r>
              <a:rPr lang="en-US" altLang="en-US" dirty="0" err="1"/>
              <a:t>harus</a:t>
            </a:r>
            <a:r>
              <a:rPr lang="en-US" altLang="en-US" dirty="0"/>
              <a:t> </a:t>
            </a:r>
            <a:r>
              <a:rPr lang="en-US" altLang="en-US" dirty="0" err="1"/>
              <a:t>dipakai</a:t>
            </a:r>
            <a:r>
              <a:rPr lang="en-US" altLang="en-US" dirty="0"/>
              <a:t>)</a:t>
            </a:r>
          </a:p>
        </p:txBody>
      </p:sp>
      <p:pic>
        <p:nvPicPr>
          <p:cNvPr id="3" name="Picture 2" descr="A close-up of a dart board&#10;&#10;Description automatically generated with low confidence">
            <a:extLst>
              <a:ext uri="{FF2B5EF4-FFF2-40B4-BE49-F238E27FC236}">
                <a16:creationId xmlns:a16="http://schemas.microsoft.com/office/drawing/2014/main" id="{75249B77-77C7-4834-A475-BDC33246C3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6400" y="2405380"/>
            <a:ext cx="3327400" cy="29530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C0E85-F8BE-4AA6-9D87-7F64CA833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Sum of Subsets Problem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6F0C1-3DCF-4003-B032-39A08FA28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12669" cy="4351338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600" b="1" dirty="0"/>
              <a:t>Persoalan</a:t>
            </a:r>
            <a:r>
              <a:rPr lang="en-US" altLang="en-US" sz="2600" dirty="0"/>
              <a:t>:  </a:t>
            </a:r>
            <a:r>
              <a:rPr lang="en-US" altLang="en-US" sz="2600" dirty="0" err="1"/>
              <a:t>Diberikan</a:t>
            </a:r>
            <a:r>
              <a:rPr lang="en-US" altLang="en-US" sz="2600" dirty="0"/>
              <a:t> </a:t>
            </a:r>
            <a:r>
              <a:rPr lang="en-US" altLang="en-US" sz="2600" i="1" dirty="0"/>
              <a:t>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buah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bobot</a:t>
            </a:r>
            <a:r>
              <a:rPr lang="en-US" altLang="en-US" sz="2600" dirty="0"/>
              <a:t> (</a:t>
            </a:r>
            <a:r>
              <a:rPr lang="en-US" altLang="en-US" sz="2600" i="1" dirty="0"/>
              <a:t>weight</a:t>
            </a:r>
            <a:r>
              <a:rPr lang="en-US" altLang="en-US" sz="2600" dirty="0"/>
              <a:t>) </a:t>
            </a:r>
            <a:r>
              <a:rPr lang="en-US" altLang="en-US" sz="2600" dirty="0" err="1"/>
              <a:t>berupa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bilangan-bilangan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positif</a:t>
            </a:r>
            <a:r>
              <a:rPr lang="en-US" altLang="en-US" sz="2600" dirty="0"/>
              <a:t>  (</a:t>
            </a:r>
            <a:r>
              <a:rPr lang="en-US" altLang="en-US" sz="2600" i="1" dirty="0"/>
              <a:t>integer</a:t>
            </a:r>
            <a:r>
              <a:rPr lang="en-US" altLang="en-US" sz="2600" dirty="0"/>
              <a:t>) yang </a:t>
            </a:r>
            <a:r>
              <a:rPr lang="en-US" altLang="en-US" sz="2600" dirty="0" err="1"/>
              <a:t>berbeda</a:t>
            </a:r>
            <a:r>
              <a:rPr lang="en-US" altLang="en-US" sz="2600" dirty="0"/>
              <a:t> </a:t>
            </a:r>
            <a:r>
              <a:rPr lang="en-US" altLang="en-US" sz="2600" i="1" dirty="0"/>
              <a:t>w</a:t>
            </a:r>
            <a:r>
              <a:rPr lang="en-US" altLang="en-US" sz="2600" baseline="-25000" dirty="0"/>
              <a:t>1</a:t>
            </a:r>
            <a:r>
              <a:rPr lang="en-US" altLang="en-US" sz="2600" dirty="0"/>
              <a:t>, </a:t>
            </a:r>
            <a:r>
              <a:rPr lang="en-US" altLang="en-US" sz="2600" i="1" dirty="0"/>
              <a:t>w</a:t>
            </a:r>
            <a:r>
              <a:rPr lang="en-US" altLang="en-US" sz="2600" baseline="-25000" dirty="0"/>
              <a:t>2</a:t>
            </a:r>
            <a:r>
              <a:rPr lang="en-US" altLang="en-US" sz="2600" dirty="0"/>
              <a:t>, …, </a:t>
            </a:r>
            <a:r>
              <a:rPr lang="en-US" altLang="en-US" sz="2600" i="1" dirty="0" err="1"/>
              <a:t>w</a:t>
            </a:r>
            <a:r>
              <a:rPr lang="en-US" altLang="en-US" sz="2600" i="1" baseline="-25000" dirty="0" err="1"/>
              <a:t>n</a:t>
            </a:r>
            <a:r>
              <a:rPr lang="en-US" altLang="en-US" sz="2600" dirty="0"/>
              <a:t> dan </a:t>
            </a:r>
            <a:r>
              <a:rPr lang="en-US" altLang="en-US" sz="2600" dirty="0" err="1"/>
              <a:t>sebuah</a:t>
            </a:r>
            <a:r>
              <a:rPr lang="en-US" altLang="en-US" sz="2600" dirty="0"/>
              <a:t> target </a:t>
            </a:r>
            <a:r>
              <a:rPr lang="en-US" altLang="en-US" sz="2600" dirty="0" err="1"/>
              <a:t>berupa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bilangan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bulat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positif</a:t>
            </a:r>
            <a:r>
              <a:rPr lang="en-US" altLang="en-US" sz="2600" dirty="0"/>
              <a:t> </a:t>
            </a:r>
            <a:r>
              <a:rPr lang="en-US" altLang="en-US" sz="2600" i="1" dirty="0"/>
              <a:t>m</a:t>
            </a:r>
            <a:r>
              <a:rPr lang="en-US" altLang="en-US" sz="2600" dirty="0"/>
              <a:t>.  </a:t>
            </a:r>
            <a:r>
              <a:rPr lang="en-US" altLang="en-US" sz="2600" dirty="0" err="1"/>
              <a:t>Tentukan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semua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himpunan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bagian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dari</a:t>
            </a:r>
            <a:r>
              <a:rPr lang="en-US" altLang="en-US" sz="2600" dirty="0"/>
              <a:t> </a:t>
            </a:r>
            <a:r>
              <a:rPr lang="en-US" altLang="en-US" sz="2600" i="1" dirty="0"/>
              <a:t>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bobot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tersebut</a:t>
            </a:r>
            <a:r>
              <a:rPr lang="en-US" altLang="en-US" sz="2600" dirty="0"/>
              <a:t> yang </a:t>
            </a:r>
            <a:r>
              <a:rPr lang="en-US" altLang="en-US" sz="2600" dirty="0" err="1"/>
              <a:t>jumlahnya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sama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en-US" altLang="en-US" sz="2600" i="1" dirty="0"/>
              <a:t>m</a:t>
            </a:r>
            <a:r>
              <a:rPr lang="en-US" altLang="en-US" sz="2600" dirty="0"/>
              <a:t>.</a:t>
            </a:r>
          </a:p>
          <a:p>
            <a:pPr>
              <a:buFontTx/>
              <a:buNone/>
            </a:pPr>
            <a:r>
              <a:rPr lang="en-US" altLang="en-US" sz="2600" dirty="0"/>
              <a:t>   </a:t>
            </a:r>
            <a:r>
              <a:rPr lang="en-US" altLang="en-US" sz="2600" dirty="0" err="1"/>
              <a:t>Contoh</a:t>
            </a:r>
            <a:r>
              <a:rPr lang="en-US" altLang="en-US" sz="2600" dirty="0"/>
              <a:t>:  </a:t>
            </a:r>
            <a:r>
              <a:rPr lang="en-US" altLang="en-US" sz="2600" i="1" dirty="0"/>
              <a:t>n</a:t>
            </a:r>
            <a:r>
              <a:rPr lang="en-US" altLang="en-US" sz="2600" dirty="0"/>
              <a:t> = 4; (</a:t>
            </a:r>
            <a:r>
              <a:rPr lang="en-US" altLang="en-US" sz="2600" i="1" dirty="0"/>
              <a:t>w</a:t>
            </a:r>
            <a:r>
              <a:rPr lang="en-US" altLang="en-US" sz="2600" baseline="-25000" dirty="0"/>
              <a:t>1</a:t>
            </a:r>
            <a:r>
              <a:rPr lang="en-US" altLang="en-US" sz="2600" dirty="0"/>
              <a:t>, </a:t>
            </a:r>
            <a:r>
              <a:rPr lang="en-US" altLang="en-US" sz="2600" i="1" dirty="0"/>
              <a:t>w</a:t>
            </a:r>
            <a:r>
              <a:rPr lang="en-US" altLang="en-US" sz="2600" baseline="-25000" dirty="0"/>
              <a:t>2</a:t>
            </a:r>
            <a:r>
              <a:rPr lang="en-US" altLang="en-US" sz="2600" dirty="0"/>
              <a:t>, </a:t>
            </a:r>
            <a:r>
              <a:rPr lang="en-US" altLang="en-US" sz="2600" i="1" dirty="0"/>
              <a:t>w</a:t>
            </a:r>
            <a:r>
              <a:rPr lang="en-US" altLang="en-US" sz="2600" baseline="-25000" dirty="0"/>
              <a:t>3</a:t>
            </a:r>
            <a:r>
              <a:rPr lang="en-US" altLang="en-US" sz="2600" dirty="0"/>
              <a:t>, </a:t>
            </a:r>
            <a:r>
              <a:rPr lang="en-US" altLang="en-US" sz="2600" i="1" dirty="0"/>
              <a:t>w</a:t>
            </a:r>
            <a:r>
              <a:rPr lang="en-US" altLang="en-US" sz="2600" baseline="-25000" dirty="0"/>
              <a:t>4</a:t>
            </a:r>
            <a:r>
              <a:rPr lang="en-US" altLang="en-US" sz="2600" dirty="0"/>
              <a:t>) = (11, 13, 24, 7), </a:t>
            </a:r>
            <a:r>
              <a:rPr lang="en-US" altLang="en-US" sz="2600" i="1" dirty="0"/>
              <a:t>m </a:t>
            </a:r>
            <a:r>
              <a:rPr lang="en-US" altLang="en-US" sz="2600" dirty="0"/>
              <a:t>= 31. </a:t>
            </a:r>
          </a:p>
          <a:p>
            <a:pPr>
              <a:buFontTx/>
              <a:buNone/>
            </a:pPr>
            <a:r>
              <a:rPr lang="en-US" altLang="en-US" sz="2600" dirty="0"/>
              <a:t>   </a:t>
            </a:r>
            <a:r>
              <a:rPr lang="en-US" altLang="en-US" sz="2600" dirty="0" err="1"/>
              <a:t>Himpunan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bagian</a:t>
            </a:r>
            <a:r>
              <a:rPr lang="en-US" altLang="en-US" sz="2600" dirty="0"/>
              <a:t> yang </a:t>
            </a:r>
            <a:r>
              <a:rPr lang="en-US" altLang="en-US" sz="2600" dirty="0" err="1"/>
              <a:t>memenuhi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adalah</a:t>
            </a:r>
            <a:r>
              <a:rPr lang="en-US" altLang="en-US" sz="2600" dirty="0"/>
              <a:t>  {11, 13, 7} dan {24, 7} .</a:t>
            </a:r>
          </a:p>
          <a:p>
            <a:pPr>
              <a:buFontTx/>
              <a:buNone/>
            </a:pPr>
            <a:endParaRPr lang="en-US" altLang="en-US" sz="2600" dirty="0"/>
          </a:p>
          <a:p>
            <a:r>
              <a:rPr lang="en-US" altLang="en-US" sz="2600" dirty="0" err="1"/>
              <a:t>Termasuk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ke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dalam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persoalan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kombinatorika</a:t>
            </a:r>
            <a:endParaRPr lang="en-US" altLang="en-US" sz="2600" dirty="0"/>
          </a:p>
          <a:p>
            <a:endParaRPr lang="en-US" altLang="en-US" sz="2600" dirty="0"/>
          </a:p>
          <a:p>
            <a:r>
              <a:rPr lang="en-US" altLang="en-US" sz="2600" dirty="0" err="1"/>
              <a:t>Perhatikan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persoalan</a:t>
            </a:r>
            <a:r>
              <a:rPr lang="en-US" altLang="en-US" sz="2600" dirty="0"/>
              <a:t> </a:t>
            </a:r>
            <a:r>
              <a:rPr lang="en-US" altLang="en-US" sz="2600" i="1" dirty="0"/>
              <a:t>sum of subset </a:t>
            </a:r>
            <a:r>
              <a:rPr lang="en-US" altLang="en-US" sz="2600" dirty="0" err="1"/>
              <a:t>mungkin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saja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tidak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memiliki</a:t>
            </a:r>
            <a:r>
              <a:rPr lang="en-US" altLang="en-US" sz="2600" dirty="0"/>
              <a:t> solusi. </a:t>
            </a:r>
            <a:r>
              <a:rPr lang="en-US" altLang="en-US" sz="2600" dirty="0" err="1"/>
              <a:t>Misalnya</a:t>
            </a:r>
            <a:r>
              <a:rPr lang="en-US" altLang="en-US" sz="2600" dirty="0"/>
              <a:t> pada </a:t>
            </a:r>
            <a:r>
              <a:rPr lang="en-US" altLang="en-US" sz="2600" dirty="0" err="1"/>
              <a:t>contoh</a:t>
            </a:r>
            <a:r>
              <a:rPr lang="en-US" altLang="en-US" sz="2600" dirty="0"/>
              <a:t> di </a:t>
            </a:r>
            <a:r>
              <a:rPr lang="en-US" altLang="en-US" sz="2600" dirty="0" err="1"/>
              <a:t>atas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jika</a:t>
            </a:r>
            <a:r>
              <a:rPr lang="en-US" altLang="en-US" sz="2600" dirty="0"/>
              <a:t> </a:t>
            </a:r>
            <a:r>
              <a:rPr lang="en-US" altLang="en-US" sz="2600" i="1" dirty="0"/>
              <a:t>m</a:t>
            </a:r>
            <a:r>
              <a:rPr lang="en-US" altLang="en-US" sz="2600" dirty="0"/>
              <a:t> = 30, </a:t>
            </a:r>
            <a:r>
              <a:rPr lang="en-US" altLang="en-US" sz="2600" dirty="0" err="1"/>
              <a:t>maka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tidak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ada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himpunan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bagian</a:t>
            </a:r>
            <a:r>
              <a:rPr lang="en-US" altLang="en-US" sz="2600" dirty="0"/>
              <a:t> yang </a:t>
            </a:r>
            <a:r>
              <a:rPr lang="en-US" altLang="en-US" sz="2600" dirty="0" err="1"/>
              <a:t>memenuhi</a:t>
            </a:r>
            <a:r>
              <a:rPr lang="en-US" altLang="en-US" sz="2600" dirty="0"/>
              <a:t>.</a:t>
            </a:r>
            <a:endParaRPr lang="en-US" sz="2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AA25F6-604A-4C40-A6C0-6556A92A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583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FEFBF79C-2061-4895-AB6B-4B5CE55CE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1B00A26-5E48-4C99-B299-5D5D386B5EC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4737F806-4B76-4E49-AEA8-762A0A126B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8127" y="-23624"/>
            <a:ext cx="10515600" cy="630555"/>
          </a:xfrm>
        </p:spPr>
        <p:txBody>
          <a:bodyPr/>
          <a:lstStyle/>
          <a:p>
            <a:pPr algn="l" eaLnBrk="1" hangingPunct="1"/>
            <a:r>
              <a:rPr lang="en-US" altLang="en-US" sz="2800" dirty="0" err="1">
                <a:latin typeface="+mn-lt"/>
              </a:rPr>
              <a:t>Contoh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dirty="0" err="1">
                <a:latin typeface="+mn-lt"/>
              </a:rPr>
              <a:t>aplikasi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dirty="0" err="1">
                <a:latin typeface="+mn-lt"/>
              </a:rPr>
              <a:t>pewarnaan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dirty="0" err="1">
                <a:latin typeface="+mn-lt"/>
              </a:rPr>
              <a:t>graf</a:t>
            </a:r>
            <a:r>
              <a:rPr lang="en-US" altLang="en-US" sz="2800" dirty="0">
                <a:latin typeface="+mn-lt"/>
              </a:rPr>
              <a:t>: </a:t>
            </a:r>
            <a:r>
              <a:rPr lang="en-US" altLang="en-US" sz="2800" dirty="0" err="1">
                <a:latin typeface="+mn-lt"/>
              </a:rPr>
              <a:t>pewarnaan</a:t>
            </a:r>
            <a:r>
              <a:rPr lang="en-US" altLang="en-US" sz="2800" dirty="0">
                <a:latin typeface="+mn-lt"/>
              </a:rPr>
              <a:t> peta</a:t>
            </a:r>
            <a:endParaRPr lang="en-US" altLang="en-US" sz="2800" b="1" dirty="0">
              <a:latin typeface="+mn-lt"/>
            </a:endParaRP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BB530CA2-EA48-45DF-AABE-4FAF69B848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97" y="1036637"/>
            <a:ext cx="4307523" cy="3359868"/>
          </a:xfrm>
          <a:prstGeom prst="rect">
            <a:avLst/>
          </a:prstGeom>
        </p:spPr>
      </p:pic>
      <p:pic>
        <p:nvPicPr>
          <p:cNvPr id="7" name="Picture 6" descr="Chart, radar chart&#10;&#10;Description automatically generated">
            <a:extLst>
              <a:ext uri="{FF2B5EF4-FFF2-40B4-BE49-F238E27FC236}">
                <a16:creationId xmlns:a16="http://schemas.microsoft.com/office/drawing/2014/main" id="{88CA2065-CA63-426A-8E55-348FDD9D03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470" y="3651405"/>
            <a:ext cx="3872714" cy="3453170"/>
          </a:xfrm>
          <a:prstGeom prst="rect">
            <a:avLst/>
          </a:prstGeom>
        </p:spPr>
      </p:pic>
      <p:pic>
        <p:nvPicPr>
          <p:cNvPr id="9" name="Picture 8" descr="Chart, line chart&#10;&#10;Description automatically generated">
            <a:extLst>
              <a:ext uri="{FF2B5EF4-FFF2-40B4-BE49-F238E27FC236}">
                <a16:creationId xmlns:a16="http://schemas.microsoft.com/office/drawing/2014/main" id="{55DE6DA9-F84B-40EB-8697-E3D45A8985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65" y="516864"/>
            <a:ext cx="3768076" cy="3359868"/>
          </a:xfrm>
          <a:prstGeom prst="rect">
            <a:avLst/>
          </a:prstGeom>
        </p:spPr>
      </p:pic>
      <p:pic>
        <p:nvPicPr>
          <p:cNvPr id="11" name="Picture 10" descr="A picture containing diagram&#10;&#10;Description automatically generated">
            <a:extLst>
              <a:ext uri="{FF2B5EF4-FFF2-40B4-BE49-F238E27FC236}">
                <a16:creationId xmlns:a16="http://schemas.microsoft.com/office/drawing/2014/main" id="{8C8E7734-BFFB-45D4-96DF-086E4E8E7C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712" y="3576300"/>
            <a:ext cx="4064891" cy="3170615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29AE303-25FC-4DB2-BF51-5D5CC1C90FFB}"/>
              </a:ext>
            </a:extLst>
          </p:cNvPr>
          <p:cNvCxnSpPr/>
          <p:nvPr/>
        </p:nvCxnSpPr>
        <p:spPr>
          <a:xfrm>
            <a:off x="3972560" y="3824645"/>
            <a:ext cx="467360" cy="42223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522DF9B-9FE4-4BF0-95EC-C57FAEE92416}"/>
              </a:ext>
            </a:extLst>
          </p:cNvPr>
          <p:cNvCxnSpPr>
            <a:cxnSpLocks/>
          </p:cNvCxnSpPr>
          <p:nvPr/>
        </p:nvCxnSpPr>
        <p:spPr>
          <a:xfrm flipV="1">
            <a:off x="6577234" y="3498548"/>
            <a:ext cx="519456" cy="46264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F6AE7D-1C81-46F1-ABDE-A3B1F7897965}"/>
              </a:ext>
            </a:extLst>
          </p:cNvPr>
          <p:cNvCxnSpPr/>
          <p:nvPr/>
        </p:nvCxnSpPr>
        <p:spPr>
          <a:xfrm>
            <a:off x="8552092" y="3506466"/>
            <a:ext cx="467360" cy="42223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0892AAD-9DF8-4121-85A8-D3321C1B8250}"/>
              </a:ext>
            </a:extLst>
          </p:cNvPr>
          <p:cNvSpPr txBox="1"/>
          <p:nvPr/>
        </p:nvSpPr>
        <p:spPr>
          <a:xfrm>
            <a:off x="738520" y="4357095"/>
            <a:ext cx="28116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Peta wilayah di </a:t>
            </a:r>
            <a:r>
              <a:rPr lang="en-US" sz="2000" dirty="0" err="1">
                <a:solidFill>
                  <a:srgbClr val="FF0000"/>
                </a:solidFill>
              </a:rPr>
              <a:t>kota</a:t>
            </a:r>
            <a:r>
              <a:rPr lang="en-US" sz="2000" dirty="0">
                <a:solidFill>
                  <a:srgbClr val="FF0000"/>
                </a:solidFill>
              </a:rPr>
              <a:t> Paris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3DF835-7BCF-40C8-B8AB-4A81CFA435AC}"/>
              </a:ext>
            </a:extLst>
          </p:cNvPr>
          <p:cNvSpPr txBox="1"/>
          <p:nvPr/>
        </p:nvSpPr>
        <p:spPr>
          <a:xfrm>
            <a:off x="1497467" y="6417290"/>
            <a:ext cx="37596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Graf yang </a:t>
            </a:r>
            <a:r>
              <a:rPr lang="en-US" sz="2000" dirty="0" err="1">
                <a:solidFill>
                  <a:srgbClr val="FF0000"/>
                </a:solidFill>
              </a:rPr>
              <a:t>merepresentasikan</a:t>
            </a:r>
            <a:r>
              <a:rPr lang="en-US" sz="2000" dirty="0">
                <a:solidFill>
                  <a:srgbClr val="FF0000"/>
                </a:solidFill>
              </a:rPr>
              <a:t> peta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98EA4E-A837-41DB-ABC7-268096E0C043}"/>
              </a:ext>
            </a:extLst>
          </p:cNvPr>
          <p:cNvSpPr txBox="1"/>
          <p:nvPr/>
        </p:nvSpPr>
        <p:spPr>
          <a:xfrm>
            <a:off x="8552092" y="606931"/>
            <a:ext cx="2379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Hasil </a:t>
            </a:r>
            <a:r>
              <a:rPr lang="en-US" sz="2000" dirty="0" err="1">
                <a:solidFill>
                  <a:srgbClr val="FF0000"/>
                </a:solidFill>
              </a:rPr>
              <a:t>pewarnaan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graf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61363B-6DC6-4AFF-B21B-5689D1A9A7EB}"/>
              </a:ext>
            </a:extLst>
          </p:cNvPr>
          <p:cNvSpPr txBox="1"/>
          <p:nvPr/>
        </p:nvSpPr>
        <p:spPr>
          <a:xfrm>
            <a:off x="9364980" y="3141273"/>
            <a:ext cx="25197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Hasil </a:t>
            </a:r>
            <a:r>
              <a:rPr lang="en-US" sz="2000" dirty="0" err="1">
                <a:solidFill>
                  <a:srgbClr val="FF0000"/>
                </a:solidFill>
              </a:rPr>
              <a:t>pewarnaan</a:t>
            </a:r>
            <a:r>
              <a:rPr lang="en-US" sz="2000" dirty="0">
                <a:solidFill>
                  <a:srgbClr val="FF0000"/>
                </a:solidFill>
              </a:rPr>
              <a:t> peta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EA4304-817C-4399-9D89-E3372990A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21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5BF92B-A771-484A-9FB2-5E77BDD3C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3083" y="519568"/>
            <a:ext cx="2970717" cy="1849821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AEF67269-10D9-4248-BFE6-8295B0EB2491}"/>
              </a:ext>
            </a:extLst>
          </p:cNvPr>
          <p:cNvSpPr txBox="1">
            <a:spLocks noChangeArrowheads="1"/>
          </p:cNvSpPr>
          <p:nvPr/>
        </p:nvSpPr>
        <p:spPr>
          <a:xfrm>
            <a:off x="1082040" y="413877"/>
            <a:ext cx="7772400" cy="5365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dirty="0" err="1">
                <a:latin typeface="+mn-lt"/>
              </a:rPr>
              <a:t>Tinjau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untuk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i="1" dirty="0">
                <a:latin typeface="+mn-lt"/>
              </a:rPr>
              <a:t>n</a:t>
            </a:r>
            <a:r>
              <a:rPr lang="en-US" altLang="en-US" sz="2400" dirty="0">
                <a:latin typeface="+mn-lt"/>
              </a:rPr>
              <a:t> = 4 dan </a:t>
            </a:r>
            <a:r>
              <a:rPr lang="en-US" altLang="en-US" sz="2400" i="1" dirty="0">
                <a:latin typeface="+mn-lt"/>
              </a:rPr>
              <a:t>m</a:t>
            </a:r>
            <a:r>
              <a:rPr lang="en-US" altLang="en-US" sz="2400" dirty="0">
                <a:latin typeface="+mn-lt"/>
              </a:rPr>
              <a:t> = 3.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CFC9EE-9467-476A-A65E-70FE5F61C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7877" y="2479106"/>
            <a:ext cx="7582927" cy="3976113"/>
          </a:xfrm>
          <a:prstGeom prst="rect">
            <a:avLst/>
          </a:prstGeom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0C7A4044-C281-42BF-BECA-0FE65D31B5E6}"/>
              </a:ext>
            </a:extLst>
          </p:cNvPr>
          <p:cNvSpPr txBox="1">
            <a:spLocks noChangeArrowheads="1"/>
          </p:cNvSpPr>
          <p:nvPr/>
        </p:nvSpPr>
        <p:spPr>
          <a:xfrm>
            <a:off x="1082040" y="1008205"/>
            <a:ext cx="6802120" cy="62039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dirty="0" err="1">
                <a:latin typeface="+mn-lt"/>
              </a:rPr>
              <a:t>Misalkan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warna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dinyatakan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dengan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angka</a:t>
            </a:r>
            <a:r>
              <a:rPr lang="en-US" altLang="en-US" sz="2400" dirty="0">
                <a:latin typeface="+mn-lt"/>
              </a:rPr>
              <a:t> 1, 2, …, </a:t>
            </a:r>
            <a:r>
              <a:rPr lang="en-US" altLang="en-US" sz="2400" i="1" dirty="0">
                <a:latin typeface="+mn-lt"/>
              </a:rPr>
              <a:t>m</a:t>
            </a:r>
            <a:r>
              <a:rPr lang="en-US" altLang="en-US" sz="2400" dirty="0">
                <a:latin typeface="+mn-lt"/>
              </a:rPr>
              <a:t> dan solusi </a:t>
            </a:r>
            <a:r>
              <a:rPr lang="en-US" altLang="en-US" sz="2400" dirty="0" err="1">
                <a:latin typeface="+mn-lt"/>
              </a:rPr>
              <a:t>dinyatakan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sebagai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vektor</a:t>
            </a:r>
            <a:r>
              <a:rPr lang="en-US" altLang="en-US" sz="2400" dirty="0">
                <a:latin typeface="+mn-lt"/>
              </a:rPr>
              <a:t> X </a:t>
            </a:r>
            <a:r>
              <a:rPr lang="en-US" altLang="en-US" sz="2400" dirty="0" err="1">
                <a:latin typeface="+mn-lt"/>
              </a:rPr>
              <a:t>dengan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i="1" dirty="0">
                <a:latin typeface="+mn-lt"/>
              </a:rPr>
              <a:t>n-tuple</a:t>
            </a:r>
            <a:r>
              <a:rPr lang="en-US" altLang="en-US" sz="2400" dirty="0">
                <a:latin typeface="+mn-lt"/>
              </a:rPr>
              <a:t>:  </a:t>
            </a:r>
            <a:r>
              <a:rPr lang="en-US" altLang="en-US" sz="2400" i="1" dirty="0">
                <a:latin typeface="+mn-lt"/>
              </a:rPr>
              <a:t>X = </a:t>
            </a:r>
            <a:r>
              <a:rPr lang="en-US" altLang="en-US" sz="2400" dirty="0">
                <a:latin typeface="+mn-lt"/>
              </a:rPr>
              <a:t>(</a:t>
            </a:r>
            <a:r>
              <a:rPr lang="en-US" altLang="en-US" sz="2400" i="1" dirty="0">
                <a:latin typeface="+mn-lt"/>
              </a:rPr>
              <a:t>x</a:t>
            </a:r>
            <a:r>
              <a:rPr lang="en-US" altLang="en-US" sz="2400" i="1" baseline="-25000" dirty="0">
                <a:latin typeface="+mn-lt"/>
              </a:rPr>
              <a:t>1</a:t>
            </a:r>
            <a:r>
              <a:rPr lang="en-US" altLang="en-US" sz="2400" i="1" dirty="0">
                <a:latin typeface="+mn-lt"/>
              </a:rPr>
              <a:t> , x</a:t>
            </a:r>
            <a:r>
              <a:rPr lang="en-US" altLang="en-US" sz="2400" i="1" baseline="-25000" dirty="0">
                <a:latin typeface="+mn-lt"/>
              </a:rPr>
              <a:t>2</a:t>
            </a:r>
            <a:r>
              <a:rPr lang="en-US" altLang="en-US" sz="2400" i="1" dirty="0">
                <a:latin typeface="+mn-lt"/>
              </a:rPr>
              <a:t> , ..., </a:t>
            </a:r>
            <a:r>
              <a:rPr lang="en-US" altLang="en-US" sz="2400" i="1" dirty="0" err="1">
                <a:latin typeface="+mn-lt"/>
              </a:rPr>
              <a:t>x</a:t>
            </a:r>
            <a:r>
              <a:rPr lang="en-US" altLang="en-US" sz="2400" i="1" baseline="-25000" dirty="0" err="1">
                <a:latin typeface="+mn-lt"/>
              </a:rPr>
              <a:t>n</a:t>
            </a:r>
            <a:r>
              <a:rPr lang="en-US" altLang="en-US" sz="2400" i="1" dirty="0">
                <a:latin typeface="+mn-lt"/>
              </a:rPr>
              <a:t> </a:t>
            </a:r>
            <a:r>
              <a:rPr lang="en-US" altLang="en-US" sz="2400" dirty="0">
                <a:latin typeface="+mn-lt"/>
              </a:rPr>
              <a:t>) ,    </a:t>
            </a:r>
            <a:r>
              <a:rPr lang="en-US" altLang="en-US" sz="2400" i="1" dirty="0">
                <a:latin typeface="+mn-lt"/>
              </a:rPr>
              <a:t>x</a:t>
            </a:r>
            <a:r>
              <a:rPr lang="en-US" altLang="en-US" sz="2400" i="1" baseline="-25000" dirty="0">
                <a:latin typeface="+mn-lt"/>
              </a:rPr>
              <a:t>i</a:t>
            </a:r>
            <a:r>
              <a:rPr lang="en-US" altLang="en-US" sz="2400" i="1" dirty="0">
                <a:latin typeface="+mn-lt"/>
              </a:rPr>
              <a:t> </a:t>
            </a:r>
            <a:r>
              <a:rPr lang="en-US" altLang="en-US" sz="2400" dirty="0">
                <a:latin typeface="+mn-lt"/>
                <a:sym typeface="Symbol" panose="05050102010706020507" pitchFamily="18" charset="2"/>
              </a:rPr>
              <a:t></a:t>
            </a:r>
            <a:r>
              <a:rPr lang="en-US" altLang="en-US" sz="2400" dirty="0">
                <a:latin typeface="+mn-lt"/>
              </a:rPr>
              <a:t> { 1, 2, …, </a:t>
            </a:r>
            <a:r>
              <a:rPr lang="en-US" altLang="en-US" sz="2400" i="1" dirty="0">
                <a:latin typeface="+mn-lt"/>
              </a:rPr>
              <a:t>m</a:t>
            </a:r>
            <a:r>
              <a:rPr lang="en-US" altLang="en-US" sz="2400" dirty="0">
                <a:latin typeface="+mn-lt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80031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6">
            <a:extLst>
              <a:ext uri="{FF2B5EF4-FFF2-40B4-BE49-F238E27FC236}">
                <a16:creationId xmlns:a16="http://schemas.microsoft.com/office/drawing/2014/main" id="{74DCADFA-5B87-4FDC-95C1-BFFD8251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886F79-74AB-429E-9954-D69E4EBFC09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05FE13EF-26BA-47DF-B4DB-D72522E9AB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2690" y="516731"/>
            <a:ext cx="7772400" cy="536575"/>
          </a:xfrm>
        </p:spPr>
        <p:txBody>
          <a:bodyPr/>
          <a:lstStyle/>
          <a:p>
            <a:pPr algn="l" eaLnBrk="1" hangingPunct="1"/>
            <a:r>
              <a:rPr lang="en-US" altLang="en-US" sz="2800" dirty="0" err="1">
                <a:latin typeface="+mn-lt"/>
              </a:rPr>
              <a:t>Tinjau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dirty="0" err="1">
                <a:latin typeface="+mn-lt"/>
              </a:rPr>
              <a:t>untuk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i="1" dirty="0">
                <a:latin typeface="+mn-lt"/>
              </a:rPr>
              <a:t>n</a:t>
            </a:r>
            <a:r>
              <a:rPr lang="en-US" altLang="en-US" sz="2800" dirty="0">
                <a:latin typeface="+mn-lt"/>
              </a:rPr>
              <a:t> = 3 dan </a:t>
            </a:r>
            <a:r>
              <a:rPr lang="en-US" altLang="en-US" sz="2800" i="1" dirty="0">
                <a:latin typeface="+mn-lt"/>
              </a:rPr>
              <a:t>m</a:t>
            </a:r>
            <a:r>
              <a:rPr lang="en-US" altLang="en-US" sz="2800" dirty="0">
                <a:latin typeface="+mn-lt"/>
              </a:rPr>
              <a:t> = 3.</a:t>
            </a:r>
          </a:p>
        </p:txBody>
      </p:sp>
      <p:graphicFrame>
        <p:nvGraphicFramePr>
          <p:cNvPr id="46085" name="Object 4">
            <a:extLst>
              <a:ext uri="{FF2B5EF4-FFF2-40B4-BE49-F238E27FC236}">
                <a16:creationId xmlns:a16="http://schemas.microsoft.com/office/drawing/2014/main" id="{F042E078-BD73-4AF3-A4C2-47BE6A7301D8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77899112"/>
              </p:ext>
            </p:extLst>
          </p:nvPr>
        </p:nvGraphicFramePr>
        <p:xfrm>
          <a:off x="978174" y="1689154"/>
          <a:ext cx="9855868" cy="475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484959" imgH="2643915" progId="Visio.Drawing.5">
                  <p:embed/>
                </p:oleObj>
              </mc:Choice>
              <mc:Fallback>
                <p:oleObj name="VISIO" r:id="rId2" imgW="5484959" imgH="2643915" progId="Visio.Drawing.5">
                  <p:embed/>
                  <p:pic>
                    <p:nvPicPr>
                      <p:cNvPr id="46085" name="Object 4">
                        <a:extLst>
                          <a:ext uri="{FF2B5EF4-FFF2-40B4-BE49-F238E27FC236}">
                            <a16:creationId xmlns:a16="http://schemas.microsoft.com/office/drawing/2014/main" id="{F042E078-BD73-4AF3-A4C2-47BE6A7301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174" y="1689154"/>
                        <a:ext cx="9855868" cy="475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1FDFC8D-1E39-B145-13C1-22D28B0D2B12}"/>
              </a:ext>
            </a:extLst>
          </p:cNvPr>
          <p:cNvSpPr txBox="1"/>
          <p:nvPr/>
        </p:nvSpPr>
        <p:spPr>
          <a:xfrm>
            <a:off x="8999802" y="591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461B50-613B-6B2B-FB34-6A05C15C04BC}"/>
              </a:ext>
            </a:extLst>
          </p:cNvPr>
          <p:cNvSpPr txBox="1"/>
          <p:nvPr/>
        </p:nvSpPr>
        <p:spPr>
          <a:xfrm>
            <a:off x="7935686" y="1689154"/>
            <a:ext cx="331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BB1866-DB91-A0B5-014F-12D718DA9B19}"/>
              </a:ext>
            </a:extLst>
          </p:cNvPr>
          <p:cNvSpPr txBox="1"/>
          <p:nvPr/>
        </p:nvSpPr>
        <p:spPr>
          <a:xfrm>
            <a:off x="10094247" y="17922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pic>
        <p:nvPicPr>
          <p:cNvPr id="12" name="Picture 11" descr="A black and grey triangle with circles and lines&#10;&#10;AI-generated content may be incorrect.">
            <a:extLst>
              <a:ext uri="{FF2B5EF4-FFF2-40B4-BE49-F238E27FC236}">
                <a16:creationId xmlns:a16="http://schemas.microsoft.com/office/drawing/2014/main" id="{A969651B-C35C-024C-AE39-78369CC823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60000">
            <a:off x="8089350" y="799654"/>
            <a:ext cx="1820904" cy="1607577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2D9EE-04A0-969E-57C4-818FB0A59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9886"/>
            <a:ext cx="10515600" cy="5277077"/>
          </a:xfrm>
        </p:spPr>
        <p:txBody>
          <a:bodyPr/>
          <a:lstStyle/>
          <a:p>
            <a:r>
              <a:rPr lang="en-US" dirty="0"/>
              <a:t>Solusi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vector x = (x[1], x[2], …, x[n])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 err="1"/>
              <a:t>i</a:t>
            </a:r>
            <a:r>
              <a:rPr lang="en-US" dirty="0"/>
              <a:t>]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simpul</a:t>
            </a:r>
            <a:r>
              <a:rPr lang="en-US" dirty="0"/>
              <a:t> </a:t>
            </a:r>
            <a:r>
              <a:rPr lang="en-US" dirty="0" err="1"/>
              <a:t>ke-i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pembangkit</a:t>
            </a:r>
            <a:r>
              <a:rPr lang="en-US" dirty="0"/>
              <a:t> T(k):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k</a:t>
            </a:r>
            <a:r>
              <a:rPr lang="en-US" dirty="0"/>
              <a:t>] </a:t>
            </a:r>
            <a:r>
              <a:rPr lang="en-US" dirty="0">
                <a:sym typeface="Symbol" panose="05050102010706020507" pitchFamily="18" charset="2"/>
              </a:rPr>
              <a:t> 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]+1) mod (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+1) 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Fungsi</a:t>
            </a: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pembatas</a:t>
            </a: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B: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  - true </a:t>
            </a:r>
            <a:r>
              <a:rPr 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jika</a:t>
            </a: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 x[k] </a:t>
            </a:r>
            <a:r>
              <a:rPr 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tidak</a:t>
            </a: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sama</a:t>
            </a: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warna</a:t>
            </a: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simpul-simpul</a:t>
            </a: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tetangganya</a:t>
            </a:r>
            <a:endParaRPr 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  - false </a:t>
            </a:r>
            <a:r>
              <a:rPr 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jika</a:t>
            </a: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ya</a:t>
            </a:r>
            <a:r>
              <a:rPr 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EDBFBC-F018-2AB0-D5C6-7399E7DC4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815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AC8872CF-DEDA-43E0-9667-8560E5207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12BC24-0958-49CF-8814-9DA6962278F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18FB627C-2B0D-4EE2-BB38-A5EF5ADE05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620395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2400" dirty="0" err="1">
                <a:latin typeface="+mn-lt"/>
              </a:rPr>
              <a:t>Pencarian</a:t>
            </a:r>
            <a:r>
              <a:rPr lang="en-US" altLang="en-US" sz="2400" dirty="0">
                <a:latin typeface="+mn-lt"/>
              </a:rPr>
              <a:t> solusi </a:t>
            </a:r>
            <a:r>
              <a:rPr lang="en-US" altLang="en-US" sz="2400" dirty="0" err="1">
                <a:latin typeface="+mn-lt"/>
              </a:rPr>
              <a:t>secara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i="1" dirty="0">
                <a:latin typeface="+mn-lt"/>
              </a:rPr>
              <a:t>backtracking</a:t>
            </a:r>
            <a:r>
              <a:rPr lang="en-US" altLang="en-US" sz="2400" dirty="0">
                <a:latin typeface="+mn-lt"/>
              </a:rPr>
              <a:t>:</a:t>
            </a:r>
          </a:p>
        </p:txBody>
      </p:sp>
      <p:graphicFrame>
        <p:nvGraphicFramePr>
          <p:cNvPr id="47108" name="Object 3">
            <a:extLst>
              <a:ext uri="{FF2B5EF4-FFF2-40B4-BE49-F238E27FC236}">
                <a16:creationId xmlns:a16="http://schemas.microsoft.com/office/drawing/2014/main" id="{3F013CA9-0BBD-4B21-A9A0-A3AC43A8861D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9530202"/>
              </p:ext>
            </p:extLst>
          </p:nvPr>
        </p:nvGraphicFramePr>
        <p:xfrm>
          <a:off x="2489694" y="1092785"/>
          <a:ext cx="6595483" cy="510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819744" imgH="3731761" progId="Visio.Drawing.5">
                  <p:embed/>
                </p:oleObj>
              </mc:Choice>
              <mc:Fallback>
                <p:oleObj name="VISIO" r:id="rId2" imgW="4819744" imgH="3731761" progId="Visio.Drawing.5">
                  <p:embed/>
                  <p:pic>
                    <p:nvPicPr>
                      <p:cNvPr id="47108" name="Object 3">
                        <a:extLst>
                          <a:ext uri="{FF2B5EF4-FFF2-40B4-BE49-F238E27FC236}">
                            <a16:creationId xmlns:a16="http://schemas.microsoft.com/office/drawing/2014/main" id="{3F013CA9-0BBD-4B21-A9A0-A3AC43A886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694" y="1092785"/>
                        <a:ext cx="6595483" cy="5108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8E1AE89-B738-45FE-854E-06A6AB506DC8}"/>
              </a:ext>
            </a:extLst>
          </p:cNvPr>
          <p:cNvSpPr txBox="1"/>
          <p:nvPr/>
        </p:nvSpPr>
        <p:spPr>
          <a:xfrm>
            <a:off x="3059791" y="6201546"/>
            <a:ext cx="1548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</a:t>
            </a:r>
            <a:r>
              <a:rPr lang="en-US" sz="1600" dirty="0">
                <a:solidFill>
                  <a:srgbClr val="FF0000"/>
                </a:solidFill>
              </a:rPr>
              <a:t>X=(1, 2, 3) 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C1A65A-DD55-48CE-A904-C6C93B1C07D0}"/>
              </a:ext>
            </a:extLst>
          </p:cNvPr>
          <p:cNvCxnSpPr/>
          <p:nvPr/>
        </p:nvCxnSpPr>
        <p:spPr>
          <a:xfrm flipV="1">
            <a:off x="4236720" y="5821680"/>
            <a:ext cx="0" cy="37986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6FD6B9B-2759-481A-894F-EFE1A47F501E}"/>
              </a:ext>
            </a:extLst>
          </p:cNvPr>
          <p:cNvSpPr txBox="1"/>
          <p:nvPr/>
        </p:nvSpPr>
        <p:spPr>
          <a:xfrm>
            <a:off x="4081802" y="6124146"/>
            <a:ext cx="1548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</a:t>
            </a:r>
            <a:r>
              <a:rPr lang="en-US" sz="1600" dirty="0">
                <a:solidFill>
                  <a:srgbClr val="FF0000"/>
                </a:solidFill>
              </a:rPr>
              <a:t>X=(1, 3, 2)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ED840F9-6043-47D6-B2EB-9A7DACC8C0CE}"/>
              </a:ext>
            </a:extLst>
          </p:cNvPr>
          <p:cNvCxnSpPr/>
          <p:nvPr/>
        </p:nvCxnSpPr>
        <p:spPr>
          <a:xfrm flipV="1">
            <a:off x="5020174" y="5821680"/>
            <a:ext cx="0" cy="37986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CF354550-2A86-48E2-B2B9-4DC19CEC4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9F18D3-6009-4B39-9B1E-1ADD9A69F5F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F6DD973B-6C9F-43A0-BF31-0199509C37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24454" y="583406"/>
            <a:ext cx="10610194" cy="56911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err="1"/>
              <a:t>Algoritma</a:t>
            </a:r>
            <a:r>
              <a:rPr lang="en-US" altLang="en-US" b="1" dirty="0"/>
              <a:t> </a:t>
            </a:r>
            <a:r>
              <a:rPr lang="en-US" altLang="en-US" b="1" dirty="0" err="1"/>
              <a:t>Runut-balik</a:t>
            </a:r>
            <a:r>
              <a:rPr lang="en-US" altLang="en-US" b="1" dirty="0"/>
              <a:t> </a:t>
            </a:r>
            <a:r>
              <a:rPr lang="en-US" altLang="en-US" b="1" dirty="0" err="1"/>
              <a:t>Untuk</a:t>
            </a:r>
            <a:r>
              <a:rPr lang="en-US" altLang="en-US" b="1" dirty="0"/>
              <a:t> </a:t>
            </a:r>
            <a:r>
              <a:rPr lang="en-US" altLang="en-US" b="1" dirty="0" err="1"/>
              <a:t>Pewarnaan</a:t>
            </a:r>
            <a:r>
              <a:rPr lang="en-US" altLang="en-US" b="1" dirty="0"/>
              <a:t> Graf</a:t>
            </a:r>
            <a:endParaRPr lang="en-US" altLang="en-US" u="sng" dirty="0"/>
          </a:p>
          <a:p>
            <a:pPr eaLnBrk="1" hangingPunct="1"/>
            <a:r>
              <a:rPr lang="en-US" altLang="en-US" u="sng" dirty="0" err="1"/>
              <a:t>Masukan</a:t>
            </a:r>
            <a:r>
              <a:rPr lang="en-US" altLang="en-US" dirty="0"/>
              <a:t>: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1. </a:t>
            </a:r>
            <a:r>
              <a:rPr lang="en-US" altLang="en-US" dirty="0" err="1"/>
              <a:t>Matriks</a:t>
            </a:r>
            <a:r>
              <a:rPr lang="en-US" altLang="en-US" dirty="0"/>
              <a:t> </a:t>
            </a:r>
            <a:r>
              <a:rPr lang="en-US" altLang="en-US" dirty="0" err="1"/>
              <a:t>ketetanggaan</a:t>
            </a:r>
            <a:r>
              <a:rPr lang="en-US" altLang="en-US" dirty="0"/>
              <a:t> G[1..n, 1..n]	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	G[</a:t>
            </a:r>
            <a:r>
              <a:rPr lang="en-US" altLang="en-US" dirty="0" err="1"/>
              <a:t>i,j</a:t>
            </a:r>
            <a:r>
              <a:rPr lang="en-US" altLang="en-US" dirty="0"/>
              <a:t>] = true    </a:t>
            </a:r>
            <a:r>
              <a:rPr lang="en-US" altLang="en-US" dirty="0" err="1"/>
              <a:t>jika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sisi</a:t>
            </a:r>
            <a:r>
              <a:rPr lang="en-US" altLang="en-US" dirty="0"/>
              <a:t> (</a:t>
            </a:r>
            <a:r>
              <a:rPr lang="en-US" altLang="en-US" dirty="0" err="1"/>
              <a:t>i,j</a:t>
            </a:r>
            <a:r>
              <a:rPr lang="en-US" altLang="en-US" dirty="0"/>
              <a:t>)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	G[</a:t>
            </a:r>
            <a:r>
              <a:rPr lang="en-US" altLang="en-US" dirty="0" err="1"/>
              <a:t>i,j</a:t>
            </a:r>
            <a:r>
              <a:rPr lang="en-US" altLang="en-US" dirty="0"/>
              <a:t>] = false </a:t>
            </a:r>
            <a:r>
              <a:rPr lang="en-US" altLang="en-US" dirty="0" err="1"/>
              <a:t>jika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sisi</a:t>
            </a:r>
            <a:r>
              <a:rPr lang="en-US" altLang="en-US" dirty="0"/>
              <a:t> (</a:t>
            </a:r>
            <a:r>
              <a:rPr lang="en-US" altLang="en-US" dirty="0" err="1"/>
              <a:t>i,j</a:t>
            </a:r>
            <a:r>
              <a:rPr lang="en-US" altLang="en-US" dirty="0"/>
              <a:t>) 	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2. </a:t>
            </a:r>
            <a:r>
              <a:rPr lang="en-US" altLang="en-US" dirty="0" err="1"/>
              <a:t>Warna</a:t>
            </a:r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 dirty="0"/>
              <a:t> 		</a:t>
            </a:r>
            <a:r>
              <a:rPr lang="en-US" altLang="en-US" dirty="0" err="1"/>
              <a:t>Dinyatakan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integer 1, 2, ...,m		</a:t>
            </a:r>
            <a:endParaRPr lang="en-US" altLang="en-US" u="sng" dirty="0"/>
          </a:p>
          <a:p>
            <a:pPr eaLnBrk="1" hangingPunct="1"/>
            <a:endParaRPr lang="en-US" altLang="en-US" u="sng" dirty="0"/>
          </a:p>
          <a:p>
            <a:pPr eaLnBrk="1" hangingPunct="1"/>
            <a:r>
              <a:rPr lang="en-US" altLang="en-US" u="sng" dirty="0" err="1"/>
              <a:t>Luaran</a:t>
            </a:r>
            <a:r>
              <a:rPr lang="en-US" altLang="en-US" dirty="0"/>
              <a:t>: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1. </a:t>
            </a:r>
            <a:r>
              <a:rPr lang="en-US" altLang="en-US" dirty="0" err="1"/>
              <a:t>Tabel</a:t>
            </a:r>
            <a:r>
              <a:rPr lang="en-US" altLang="en-US" dirty="0"/>
              <a:t>  X[1..n], yang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hal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, x[</a:t>
            </a:r>
            <a:r>
              <a:rPr lang="en-US" altLang="en-US" dirty="0" err="1"/>
              <a:t>i</a:t>
            </a:r>
            <a:r>
              <a:rPr lang="en-US" altLang="en-US" dirty="0"/>
              <a:t>]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warna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id="{7A36B9C6-A6FE-44A5-8D5E-8476B75CA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AFE51FA-A06E-4175-B962-56715A3BDB7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C4DCE600-AE39-44DA-A4EC-6209C3008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6960" y="1024890"/>
            <a:ext cx="8890000" cy="5619750"/>
          </a:xfrm>
        </p:spPr>
        <p:txBody>
          <a:bodyPr/>
          <a:lstStyle/>
          <a:p>
            <a:pPr eaLnBrk="1" hangingPunct="1"/>
            <a:r>
              <a:rPr lang="en-US" altLang="en-US" u="sng" dirty="0" err="1"/>
              <a:t>Algoritma</a:t>
            </a:r>
            <a:r>
              <a:rPr lang="en-US" altLang="en-US" dirty="0"/>
              <a:t>: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1.  </a:t>
            </a:r>
            <a:r>
              <a:rPr lang="en-US" altLang="en-US" dirty="0" err="1"/>
              <a:t>Inisialisasi</a:t>
            </a:r>
            <a:r>
              <a:rPr lang="en-US" altLang="en-US" dirty="0"/>
              <a:t> x[1..n] </a:t>
            </a:r>
            <a:r>
              <a:rPr lang="en-US" altLang="en-US" dirty="0" err="1"/>
              <a:t>dengan</a:t>
            </a:r>
            <a:r>
              <a:rPr lang="en-US" altLang="en-US" dirty="0"/>
              <a:t> 0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berikut</a:t>
            </a:r>
            <a:r>
              <a:rPr lang="en-US" altLang="en-US" dirty="0"/>
              <a:t>:</a:t>
            </a:r>
          </a:p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 dirty="0"/>
              <a:t>   	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	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 dirty="0"/>
              <a:t>2.  </a:t>
            </a:r>
            <a:r>
              <a:rPr lang="en-US" altLang="en-US" dirty="0" err="1"/>
              <a:t>Panggil</a:t>
            </a:r>
            <a:r>
              <a:rPr lang="en-US" altLang="en-US" dirty="0"/>
              <a:t> </a:t>
            </a:r>
            <a:r>
              <a:rPr lang="en-US" altLang="en-US" dirty="0" err="1"/>
              <a:t>prosedur</a:t>
            </a:r>
            <a:r>
              <a:rPr lang="en-US" altLang="en-US" dirty="0"/>
              <a:t> </a:t>
            </a:r>
            <a:r>
              <a:rPr lang="en-US" altLang="en-US" i="1" dirty="0" err="1"/>
              <a:t>PewarnaanGraf</a:t>
            </a:r>
            <a:r>
              <a:rPr lang="en-US" altLang="en-US" dirty="0"/>
              <a:t>(1)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4">
            <a:extLst>
              <a:ext uri="{FF2B5EF4-FFF2-40B4-BE49-F238E27FC236}">
                <a16:creationId xmlns:a16="http://schemas.microsoft.com/office/drawing/2014/main" id="{2D7B2C60-40DE-420B-BFEE-0F6880F17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B7F8E2-6AC7-4241-9958-2EA2E5315E1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3E79A7-6734-44B6-BB15-BC76A9167DFE}"/>
              </a:ext>
            </a:extLst>
          </p:cNvPr>
          <p:cNvSpPr txBox="1"/>
          <p:nvPr/>
        </p:nvSpPr>
        <p:spPr>
          <a:xfrm>
            <a:off x="1231900" y="430062"/>
            <a:ext cx="97282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PewarnaanGraf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solusi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solusi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pewarnaan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graf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rekursif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k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graf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uaran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solusi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ditemukan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solusi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dicetak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piranti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keluaran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Deklarasi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while not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WarnaiSimpul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coba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x[k]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0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dicoba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habis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diwarnai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[1], </a:t>
            </a:r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[2], …, </a:t>
            </a:r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      </a:t>
            </a:r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cetak</a:t>
            </a:r>
            <a:r>
              <a:rPr lang="en-US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solusi }</a:t>
            </a:r>
            <a:endParaRPr lang="en-GB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PewarnaanGraf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+ 1) 	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endif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endif 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endwhile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12C359-584A-4CDB-BED9-7D02744D5135}"/>
              </a:ext>
            </a:extLst>
          </p:cNvPr>
          <p:cNvSpPr/>
          <p:nvPr/>
        </p:nvSpPr>
        <p:spPr>
          <a:xfrm>
            <a:off x="853965" y="372415"/>
            <a:ext cx="10872426" cy="62439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4">
            <a:extLst>
              <a:ext uri="{FF2B5EF4-FFF2-40B4-BE49-F238E27FC236}">
                <a16:creationId xmlns:a16="http://schemas.microsoft.com/office/drawing/2014/main" id="{EC4DC8F5-87B8-4439-8998-529823DC1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8A95B8-6FA0-4877-9965-AA77BAB54BD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1C23D7-D693-4764-8623-2BC8CC5181F5}"/>
              </a:ext>
            </a:extLst>
          </p:cNvPr>
          <p:cNvSpPr txBox="1"/>
          <p:nvPr/>
        </p:nvSpPr>
        <p:spPr>
          <a:xfrm>
            <a:off x="822960" y="676483"/>
            <a:ext cx="1004824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WarnaiSimpul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-k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Luaran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x[k]  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Deklarasi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j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]+1) mod 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+1)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bangkitkan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-k}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0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terpakai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periksa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simpul-simpul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tetangganya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…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6EB6390-C755-4B0D-8477-F475A82C5BAC}"/>
              </a:ext>
            </a:extLst>
          </p:cNvPr>
          <p:cNvCxnSpPr/>
          <p:nvPr/>
        </p:nvCxnSpPr>
        <p:spPr>
          <a:xfrm>
            <a:off x="599440" y="548640"/>
            <a:ext cx="1027176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8A48E33-850F-49F0-8640-F038A89BB33F}"/>
              </a:ext>
            </a:extLst>
          </p:cNvPr>
          <p:cNvCxnSpPr>
            <a:cxnSpLocks/>
          </p:cNvCxnSpPr>
          <p:nvPr/>
        </p:nvCxnSpPr>
        <p:spPr>
          <a:xfrm>
            <a:off x="599440" y="548640"/>
            <a:ext cx="0" cy="548429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323EBEC-FF6E-4414-8431-5907A366D595}"/>
              </a:ext>
            </a:extLst>
          </p:cNvPr>
          <p:cNvCxnSpPr>
            <a:cxnSpLocks/>
          </p:cNvCxnSpPr>
          <p:nvPr/>
        </p:nvCxnSpPr>
        <p:spPr>
          <a:xfrm>
            <a:off x="10871200" y="548640"/>
            <a:ext cx="0" cy="548429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BA638D-A92E-4DB2-A714-2E16401136B9}"/>
              </a:ext>
            </a:extLst>
          </p:cNvPr>
          <p:cNvSpPr txBox="1"/>
          <p:nvPr/>
        </p:nvSpPr>
        <p:spPr>
          <a:xfrm>
            <a:off x="1209040" y="1028343"/>
            <a:ext cx="88392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for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	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       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{dan}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	         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	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=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 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	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	    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exit loop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kalang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	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if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+1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tetangga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diperiksa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ternyata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warnanya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x[k] 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then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{x[k]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benar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kalang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endif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  <a:endParaRPr lang="en-US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endwhile</a:t>
            </a:r>
            <a:endParaRPr lang="en-US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DCFB67-A6E7-4A06-958C-25894ACAA282}"/>
              </a:ext>
            </a:extLst>
          </p:cNvPr>
          <p:cNvCxnSpPr/>
          <p:nvPr/>
        </p:nvCxnSpPr>
        <p:spPr>
          <a:xfrm>
            <a:off x="599440" y="6032938"/>
            <a:ext cx="1027176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B8AF705-0E8F-49D8-94E6-F81C92409EA5}"/>
              </a:ext>
            </a:extLst>
          </p:cNvPr>
          <p:cNvCxnSpPr>
            <a:cxnSpLocks/>
          </p:cNvCxnSpPr>
          <p:nvPr/>
        </p:nvCxnSpPr>
        <p:spPr>
          <a:xfrm>
            <a:off x="599440" y="548640"/>
            <a:ext cx="0" cy="548429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07F6760-A5F4-4921-ADCA-28108F45B382}"/>
              </a:ext>
            </a:extLst>
          </p:cNvPr>
          <p:cNvCxnSpPr>
            <a:cxnSpLocks/>
          </p:cNvCxnSpPr>
          <p:nvPr/>
        </p:nvCxnSpPr>
        <p:spPr>
          <a:xfrm>
            <a:off x="10871200" y="548640"/>
            <a:ext cx="0" cy="548429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B4DC24-FBA0-4F17-8E30-ADF07CE3C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67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E096E-6B5D-7DF0-A5FD-505D4D62F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5714"/>
            <a:ext cx="10515600" cy="5995761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3300" b="1" dirty="0" err="1"/>
              <a:t>Contoh</a:t>
            </a:r>
            <a:r>
              <a:rPr lang="en-US" sz="3300" b="1" dirty="0"/>
              <a:t> </a:t>
            </a:r>
            <a:r>
              <a:rPr lang="en-US" sz="3300" b="1" dirty="0" err="1"/>
              <a:t>persoalan</a:t>
            </a:r>
            <a:r>
              <a:rPr lang="en-US" sz="3300" b="1" dirty="0"/>
              <a:t> </a:t>
            </a:r>
            <a:r>
              <a:rPr lang="en-US" sz="3300" b="1" i="1" dirty="0"/>
              <a:t>sum of subset </a:t>
            </a:r>
            <a:r>
              <a:rPr lang="en-US" sz="3300" b="1" dirty="0" err="1"/>
              <a:t>dalam</a:t>
            </a:r>
            <a:r>
              <a:rPr lang="en-US" sz="3300" b="1" dirty="0"/>
              <a:t> dunia </a:t>
            </a:r>
            <a:r>
              <a:rPr lang="en-US" sz="3300" b="1" dirty="0" err="1"/>
              <a:t>nyata</a:t>
            </a:r>
            <a:endParaRPr lang="en-US" sz="3300" b="1" dirty="0"/>
          </a:p>
          <a:p>
            <a:pPr marL="0" indent="0">
              <a:buNone/>
            </a:pPr>
            <a:r>
              <a:rPr lang="en-US" sz="2400" i="1" dirty="0"/>
              <a:t>Sum-of-subset problem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sekumpulan</a:t>
            </a:r>
            <a:r>
              <a:rPr lang="en-US" sz="2400" dirty="0"/>
              <a:t> </a:t>
            </a:r>
            <a:r>
              <a:rPr lang="en-US" sz="2400" dirty="0" err="1"/>
              <a:t>objek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totalnya</a:t>
            </a:r>
            <a:r>
              <a:rPr lang="en-US" sz="2400" dirty="0"/>
              <a:t> pas </a:t>
            </a:r>
            <a:r>
              <a:rPr lang="en-US" sz="2400" dirty="0" err="1"/>
              <a:t>dengan</a:t>
            </a:r>
            <a:r>
              <a:rPr lang="en-US" sz="2400" dirty="0"/>
              <a:t> batas/target, </a:t>
            </a:r>
            <a:r>
              <a:rPr lang="en-US" sz="2400" dirty="0" err="1"/>
              <a:t>seperti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2400" i="1" dirty="0"/>
              <a:t>1.  </a:t>
            </a:r>
            <a:r>
              <a:rPr lang="en-US" sz="2400" i="1" dirty="0" err="1"/>
              <a:t>Belanja</a:t>
            </a:r>
            <a:r>
              <a:rPr lang="en-US" sz="2400" i="1" dirty="0"/>
              <a:t> </a:t>
            </a:r>
            <a:r>
              <a:rPr lang="en-US" sz="2400" i="1" dirty="0" err="1"/>
              <a:t>dengan</a:t>
            </a:r>
            <a:r>
              <a:rPr lang="en-US" sz="2400" i="1" dirty="0"/>
              <a:t> budget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err="1"/>
              <a:t>Misalnya</a:t>
            </a:r>
            <a:r>
              <a:rPr lang="en-US" sz="2400" dirty="0"/>
              <a:t> Anda punya uang Rp100.000 dan Anda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membeli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daftar </a:t>
            </a:r>
            <a:r>
              <a:rPr lang="en-US" sz="2400" dirty="0" err="1"/>
              <a:t>belanja</a:t>
            </a:r>
            <a:r>
              <a:rPr lang="en-US" sz="2400" dirty="0"/>
              <a:t> (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),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totalnya</a:t>
            </a:r>
            <a:r>
              <a:rPr lang="en-US" sz="2400" dirty="0"/>
              <a:t> pas Rp100.000.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Ini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i="1" dirty="0"/>
              <a:t>sum-of-subset</a:t>
            </a:r>
            <a:r>
              <a:rPr lang="en-US" sz="2400" dirty="0"/>
              <a:t>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Daftar </a:t>
            </a:r>
            <a:r>
              <a:rPr lang="en-US" sz="2400" dirty="0" err="1"/>
              <a:t>harga</a:t>
            </a:r>
            <a:r>
              <a:rPr lang="en-US" sz="2400" dirty="0"/>
              <a:t> = </a:t>
            </a:r>
            <a:r>
              <a:rPr lang="en-US" sz="2400" dirty="0" err="1"/>
              <a:t>himpunan</a:t>
            </a:r>
            <a:r>
              <a:rPr lang="en-US" sz="2400" dirty="0"/>
              <a:t> {w</a:t>
            </a:r>
            <a:r>
              <a:rPr lang="en-US" sz="2400" baseline="-25000" dirty="0"/>
              <a:t>1</a:t>
            </a:r>
            <a:r>
              <a:rPr lang="en-US" sz="2400" dirty="0"/>
              <a:t>, w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dirty="0" err="1"/>
              <a:t>w</a:t>
            </a:r>
            <a:r>
              <a:rPr lang="en-US" sz="2400" baseline="-25000" dirty="0" err="1"/>
              <a:t>n</a:t>
            </a:r>
            <a:r>
              <a:rPr lang="en-US" sz="2400" dirty="0"/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Uang (</a:t>
            </a:r>
            <a:r>
              <a:rPr lang="en-US" sz="2400" i="1" dirty="0"/>
              <a:t>budget</a:t>
            </a:r>
            <a:r>
              <a:rPr lang="en-US" sz="2400" dirty="0"/>
              <a:t> )= </a:t>
            </a:r>
            <a:r>
              <a:rPr lang="en-US" sz="2400" i="1" dirty="0"/>
              <a:t>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</a:t>
            </a:r>
            <a:r>
              <a:rPr lang="en-US" sz="2400" dirty="0" err="1"/>
              <a:t>Kombinasi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= subset.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i="1" dirty="0"/>
              <a:t>2. </a:t>
            </a:r>
            <a:r>
              <a:rPr lang="en-US" sz="2400" i="1" dirty="0" err="1"/>
              <a:t>Pemilihan</a:t>
            </a:r>
            <a:r>
              <a:rPr lang="en-US" sz="2400" i="1" dirty="0"/>
              <a:t> </a:t>
            </a:r>
            <a:r>
              <a:rPr lang="en-US" sz="2400" i="1" dirty="0" err="1"/>
              <a:t>tugas</a:t>
            </a:r>
            <a:r>
              <a:rPr lang="en-US" sz="2400" i="1" dirty="0"/>
              <a:t> / </a:t>
            </a:r>
            <a:r>
              <a:rPr lang="en-US" sz="2400" i="1" dirty="0" err="1"/>
              <a:t>proyek</a:t>
            </a:r>
            <a:endParaRPr lang="en-US" sz="24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err="1"/>
              <a:t>Manajer</a:t>
            </a:r>
            <a:r>
              <a:rPr lang="en-US" sz="2400" dirty="0"/>
              <a:t> </a:t>
            </a:r>
            <a:r>
              <a:rPr lang="en-US" sz="2400" dirty="0" err="1"/>
              <a:t>proyek</a:t>
            </a:r>
            <a:r>
              <a:rPr lang="en-US" sz="2400" dirty="0"/>
              <a:t> punya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proyek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dan </a:t>
            </a:r>
            <a:r>
              <a:rPr lang="en-US" sz="2400" dirty="0" err="1"/>
              <a:t>durasi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.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dirty="0" err="1"/>
              <a:t>proyek-proyek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total </a:t>
            </a:r>
            <a:r>
              <a:rPr lang="en-US" sz="2400" dirty="0" err="1"/>
              <a:t>durasi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 40 jam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seminggu</a:t>
            </a:r>
            <a:r>
              <a:rPr lang="en-US" sz="2400" dirty="0"/>
              <a:t> dan total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 </a:t>
            </a:r>
            <a:r>
              <a:rPr lang="en-US" sz="2400" dirty="0" err="1"/>
              <a:t>melebihi</a:t>
            </a:r>
            <a:r>
              <a:rPr lang="en-US" sz="2400" dirty="0"/>
              <a:t> </a:t>
            </a:r>
            <a:r>
              <a:rPr lang="en-US" sz="2400" dirty="0" err="1"/>
              <a:t>anggaran</a:t>
            </a:r>
            <a:r>
              <a:rPr lang="en-US" sz="24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BBD313-2C53-B5D2-BE46-10290D5B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467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>
            <a:extLst>
              <a:ext uri="{FF2B5EF4-FFF2-40B4-BE49-F238E27FC236}">
                <a16:creationId xmlns:a16="http://schemas.microsoft.com/office/drawing/2014/main" id="{EBDA730E-CF4C-4F96-A78B-2313BE896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8B18445-BE26-425D-AA9F-1DEC72D233A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7B54D6C8-D5D1-488F-9CA5-82709B5A02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382213"/>
            <a:ext cx="9220200" cy="608013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200" b="1" dirty="0" err="1">
                <a:latin typeface="+mn-lt"/>
              </a:rPr>
              <a:t>Kompleksitas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waktu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algoritma</a:t>
            </a:r>
            <a:r>
              <a:rPr lang="en-US" altLang="en-US" sz="3200" b="1" dirty="0">
                <a:latin typeface="+mn-lt"/>
              </a:rPr>
              <a:t> </a:t>
            </a:r>
            <a:r>
              <a:rPr lang="en-US" altLang="en-US" sz="3200" b="1" dirty="0" err="1">
                <a:latin typeface="+mn-lt"/>
              </a:rPr>
              <a:t>PewarnaanGraf</a:t>
            </a:r>
            <a:endParaRPr lang="en-US" altLang="en-US" sz="3200" b="1" dirty="0">
              <a:latin typeface="+mn-lt"/>
            </a:endParaRP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BF5DAAFE-1DBB-4D61-B0D0-B488254773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241425"/>
            <a:ext cx="10287000" cy="51149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/>
              <a:t>Pohon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ruang</a:t>
            </a:r>
            <a:r>
              <a:rPr lang="en-US" altLang="en-US" sz="2400" dirty="0"/>
              <a:t> status yang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persoalan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pewarnaan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graf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i="1" dirty="0"/>
              <a:t>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simpul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pohon</a:t>
            </a:r>
            <a:r>
              <a:rPr lang="en-US" altLang="en-US" sz="2400" dirty="0"/>
              <a:t> </a:t>
            </a:r>
            <a:r>
              <a:rPr lang="en-US" altLang="en-US" sz="2400" i="1" dirty="0"/>
              <a:t>m-</a:t>
            </a:r>
            <a:r>
              <a:rPr lang="en-US" altLang="en-US" sz="2400" i="1" dirty="0" err="1"/>
              <a:t>ary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tinggi</a:t>
            </a:r>
            <a:r>
              <a:rPr lang="en-US" altLang="en-US" sz="2400" dirty="0"/>
              <a:t> </a:t>
            </a:r>
            <a:r>
              <a:rPr lang="en-US" altLang="en-US" sz="2400" i="1" dirty="0"/>
              <a:t>n</a:t>
            </a:r>
            <a:r>
              <a:rPr lang="en-US" altLang="en-US" sz="2400" dirty="0"/>
              <a:t>. 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 err="1"/>
              <a:t>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simpul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aras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 </a:t>
            </a:r>
            <a:r>
              <a:rPr lang="en-US" altLang="en-US" sz="2400" i="1" dirty="0"/>
              <a:t>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anak</a:t>
            </a:r>
            <a:r>
              <a:rPr lang="en-US" altLang="en-US" sz="2400" dirty="0"/>
              <a:t>, yang </a:t>
            </a:r>
            <a:r>
              <a:rPr lang="en-US" altLang="en-US" sz="2400" dirty="0" err="1"/>
              <a:t>bersesuaian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i="1" dirty="0"/>
              <a:t> 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kemungkinan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pengisian</a:t>
            </a:r>
            <a:r>
              <a:rPr lang="en-US" altLang="en-US" sz="2400" dirty="0"/>
              <a:t>  </a:t>
            </a:r>
            <a:r>
              <a:rPr lang="en-US" altLang="en-US" sz="2400" i="1" dirty="0"/>
              <a:t>x</a:t>
            </a:r>
            <a:r>
              <a:rPr lang="en-US" altLang="en-US" sz="2400" dirty="0"/>
              <a:t>[</a:t>
            </a:r>
            <a:r>
              <a:rPr lang="en-US" altLang="en-US" sz="2400" i="1" dirty="0" err="1"/>
              <a:t>i</a:t>
            </a:r>
            <a:r>
              <a:rPr lang="en-US" altLang="en-US" sz="2400" dirty="0"/>
              <a:t>]</a:t>
            </a:r>
            <a:r>
              <a:rPr lang="en-US" altLang="en-US" sz="2400" i="1" dirty="0"/>
              <a:t>, </a:t>
            </a:r>
            <a:r>
              <a:rPr lang="en-US" altLang="en-US" sz="2400" dirty="0"/>
              <a:t>1</a:t>
            </a:r>
            <a:r>
              <a:rPr lang="en-US" altLang="en-US" sz="2400" i="1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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</a:t>
            </a:r>
            <a:r>
              <a:rPr lang="en-US" altLang="en-US" sz="2400" i="1" dirty="0"/>
              <a:t> n</a:t>
            </a:r>
            <a:r>
              <a:rPr lang="en-US" altLang="en-US" sz="2400" dirty="0"/>
              <a:t>. 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 err="1"/>
              <a:t>Simpul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aras</a:t>
            </a:r>
            <a:r>
              <a:rPr lang="en-US" altLang="en-US" sz="2400" dirty="0"/>
              <a:t> </a:t>
            </a:r>
            <a:r>
              <a:rPr lang="en-US" altLang="en-US" sz="2400" i="1" dirty="0"/>
              <a:t>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simpul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daun</a:t>
            </a:r>
            <a:r>
              <a:rPr lang="en-US" altLang="en-US" sz="2400" dirty="0"/>
              <a:t>. 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simpul</a:t>
            </a:r>
            <a:r>
              <a:rPr lang="en-US" altLang="en-US" sz="2400" dirty="0"/>
              <a:t> internal (</a:t>
            </a:r>
            <a:r>
              <a:rPr lang="en-US" altLang="en-US" sz="2400" dirty="0" err="1"/>
              <a:t>simpul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daun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  .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 err="1"/>
              <a:t>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simpul</a:t>
            </a:r>
            <a:r>
              <a:rPr lang="en-US" altLang="en-US" sz="2400" dirty="0"/>
              <a:t> internal </a:t>
            </a:r>
            <a:r>
              <a:rPr lang="en-US" altLang="en-US" sz="2400" dirty="0" err="1"/>
              <a:t>menyatakan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pemanggilan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prosedur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WarnaiSimpul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membutuhkan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i="1" dirty="0"/>
              <a:t>O</a:t>
            </a:r>
            <a:r>
              <a:rPr lang="en-US" altLang="en-US" sz="2400" dirty="0"/>
              <a:t>(</a:t>
            </a:r>
            <a:r>
              <a:rPr lang="en-US" altLang="en-US" sz="2400" i="1" dirty="0" err="1"/>
              <a:t>mn</a:t>
            </a:r>
            <a:r>
              <a:rPr lang="en-US" altLang="en-US" sz="2400" dirty="0"/>
              <a:t>). Total </a:t>
            </a:r>
            <a:r>
              <a:rPr lang="en-US" altLang="en-US" sz="2400" dirty="0" err="1"/>
              <a:t>kebutuhan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PewarnaanGraf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10427369-A30D-421A-A567-07CED969F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50F59B9-5E7C-4EE1-9598-4BC2C75549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447536"/>
              </p:ext>
            </p:extLst>
          </p:nvPr>
        </p:nvGraphicFramePr>
        <p:xfrm>
          <a:off x="3042995" y="4038724"/>
          <a:ext cx="875862" cy="828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69696" imgH="444307" progId="Equation.3">
                  <p:embed/>
                </p:oleObj>
              </mc:Choice>
              <mc:Fallback>
                <p:oleObj r:id="rId2" imgW="469696" imgH="44430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995" y="4038724"/>
                        <a:ext cx="875862" cy="8285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C3AB8AD6-C44E-4DA5-A88A-FF4823B9C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F24991B5-AA35-44BC-8E46-DDB765ED6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46BD872-D89A-488A-B0E0-1551014238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745060"/>
              </p:ext>
            </p:extLst>
          </p:nvPr>
        </p:nvGraphicFramePr>
        <p:xfrm>
          <a:off x="4378653" y="5728513"/>
          <a:ext cx="3730513" cy="838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654300" imgH="596900" progId="Equation.3">
                  <p:embed/>
                </p:oleObj>
              </mc:Choice>
              <mc:Fallback>
                <p:oleObj r:id="rId4" imgW="2654300" imgH="5969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653" y="5728513"/>
                        <a:ext cx="3730513" cy="8389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E931E15-29B3-410E-8DE0-BE2577D18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54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3F947-58D8-43C8-9448-E85F8E20C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  <a:cs typeface="Times New Roman" panose="02020603050405020304" pitchFamily="18" charset="0"/>
              </a:rPr>
              <a:t>4. </a:t>
            </a:r>
            <a:r>
              <a:rPr lang="en-US" b="1" dirty="0" err="1">
                <a:latin typeface="+mn-lt"/>
                <a:cs typeface="Times New Roman" panose="02020603050405020304" pitchFamily="18" charset="0"/>
              </a:rPr>
              <a:t>Sirkuit</a:t>
            </a:r>
            <a:r>
              <a:rPr lang="en-US" b="1" dirty="0">
                <a:latin typeface="+mn-lt"/>
                <a:cs typeface="Times New Roman" panose="02020603050405020304" pitchFamily="18" charset="0"/>
              </a:rPr>
              <a:t> Hamilton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D79D0-78B0-4481-8A71-2181E2057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Persoalan</a:t>
            </a:r>
            <a:r>
              <a:rPr lang="en-US" sz="2400" dirty="0"/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Diberikan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graf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terhubung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 = 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V, E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buah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simpul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Temukan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semua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sirkuit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atau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siklus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) Hamilton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graf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itu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Sirkuit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Hamilton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adalah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perjalanan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mengunjungi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semua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simpul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tepat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satu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kali dan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kembali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lagi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ke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simpul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awal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Contoh</a:t>
            </a: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:</a:t>
            </a:r>
            <a:endParaRPr lang="en-US" sz="24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3AA3FD-81BF-4237-BAFC-8CBD5CD07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31</a:t>
            </a:fld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68874C7-8391-4257-AEB3-A0E6AD192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0320" y="3708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4426372-0D49-4407-9898-2E44D591DC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504979"/>
              </p:ext>
            </p:extLst>
          </p:nvPr>
        </p:nvGraphicFramePr>
        <p:xfrm>
          <a:off x="2235200" y="3763101"/>
          <a:ext cx="3860800" cy="2487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550960" imgH="1641240" progId="Visio.Drawing.5">
                  <p:embed/>
                </p:oleObj>
              </mc:Choice>
              <mc:Fallback>
                <p:oleObj r:id="rId2" imgW="2550960" imgH="1641240" progId="Visio.Drawing.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763101"/>
                        <a:ext cx="3860800" cy="24874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1D08463-C6DF-432B-BC93-A930B96BF228}"/>
              </a:ext>
            </a:extLst>
          </p:cNvPr>
          <p:cNvSpPr txBox="1"/>
          <p:nvPr/>
        </p:nvSpPr>
        <p:spPr>
          <a:xfrm>
            <a:off x="5974080" y="4014661"/>
            <a:ext cx="6096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Sirkuit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Hamiltonnya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adalah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dimulai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simpu</a:t>
            </a:r>
            <a:r>
              <a:rPr lang="en-US" sz="20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l</a:t>
            </a:r>
            <a:r>
              <a:rPr lang="en-US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 1:</a:t>
            </a:r>
            <a:endParaRPr lang="en-US" sz="20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	1, 3, 2, 4, 5, 1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   	1, 4, 2, 3, 5, 1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	1, 5, 4, 2, 3, 1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	1, 5, 3, 2, 4, 1</a:t>
            </a:r>
          </a:p>
        </p:txBody>
      </p:sp>
    </p:spTree>
    <p:extLst>
      <p:ext uri="{BB962C8B-B14F-4D97-AF65-F5344CB8AC3E}">
        <p14:creationId xmlns:p14="http://schemas.microsoft.com/office/powerpoint/2010/main" val="24574281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D0A975-0001-4187-815A-ED66C0337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32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61C19A4-6FD7-4EC1-A854-29BFDD694A47}"/>
              </a:ext>
            </a:extLst>
          </p:cNvPr>
          <p:cNvGrpSpPr/>
          <p:nvPr/>
        </p:nvGrpSpPr>
        <p:grpSpPr>
          <a:xfrm>
            <a:off x="862606" y="1078442"/>
            <a:ext cx="2752725" cy="1838325"/>
            <a:chOff x="862606" y="1078442"/>
            <a:chExt cx="2752725" cy="183832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52967EA-3836-4E16-A68C-402BD4AEFE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2606" y="1078442"/>
              <a:ext cx="2752725" cy="1838325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C700E8A-5734-4CFB-A29C-91386039E4CB}"/>
                </a:ext>
              </a:extLst>
            </p:cNvPr>
            <p:cNvSpPr txBox="1"/>
            <p:nvPr/>
          </p:nvSpPr>
          <p:spPr>
            <a:xfrm>
              <a:off x="3064073" y="229361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6300194-11A1-4D3E-BC36-7072702B21F7}"/>
                </a:ext>
              </a:extLst>
            </p:cNvPr>
            <p:cNvSpPr txBox="1"/>
            <p:nvPr/>
          </p:nvSpPr>
          <p:spPr>
            <a:xfrm>
              <a:off x="3064073" y="123697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839886E-F263-439E-8E68-F7CB5D6277F8}"/>
                </a:ext>
              </a:extLst>
            </p:cNvPr>
            <p:cNvSpPr txBox="1"/>
            <p:nvPr/>
          </p:nvSpPr>
          <p:spPr>
            <a:xfrm>
              <a:off x="1113353" y="124638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321E282-3600-41F4-BFE5-2D26FD29CE16}"/>
                </a:ext>
              </a:extLst>
            </p:cNvPr>
            <p:cNvSpPr txBox="1"/>
            <p:nvPr/>
          </p:nvSpPr>
          <p:spPr>
            <a:xfrm>
              <a:off x="1113353" y="229361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7F14DFCF-81FE-4CCE-A097-0290276C449C}"/>
              </a:ext>
            </a:extLst>
          </p:cNvPr>
          <p:cNvSpPr txBox="1"/>
          <p:nvPr/>
        </p:nvSpPr>
        <p:spPr>
          <a:xfrm>
            <a:off x="1747520" y="3098800"/>
            <a:ext cx="982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Graf 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1903095-DD9A-49DE-AFD6-81A4EC307DB6}"/>
              </a:ext>
            </a:extLst>
          </p:cNvPr>
          <p:cNvSpPr txBox="1"/>
          <p:nvPr/>
        </p:nvSpPr>
        <p:spPr>
          <a:xfrm>
            <a:off x="5653837" y="453942"/>
            <a:ext cx="52563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status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graf</a:t>
            </a:r>
            <a:r>
              <a:rPr lang="en-US" sz="2400" dirty="0"/>
              <a:t> G </a:t>
            </a:r>
          </a:p>
          <a:p>
            <a:pPr algn="ctr"/>
            <a:r>
              <a:rPr lang="en-US" sz="2400" dirty="0"/>
              <a:t>(</a:t>
            </a:r>
            <a:r>
              <a:rPr lang="en-US" sz="2400" dirty="0" err="1"/>
              <a:t>sirkuit</a:t>
            </a:r>
            <a:r>
              <a:rPr lang="en-US" sz="2400" dirty="0"/>
              <a:t> Hamilton </a:t>
            </a:r>
            <a:r>
              <a:rPr lang="en-US" sz="2400" dirty="0" err="1"/>
              <a:t>dimulai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1)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9FE5175-1EA2-4AEF-8946-C31B0B8EA9BE}"/>
              </a:ext>
            </a:extLst>
          </p:cNvPr>
          <p:cNvGrpSpPr/>
          <p:nvPr/>
        </p:nvGrpSpPr>
        <p:grpSpPr>
          <a:xfrm>
            <a:off x="3615331" y="1997604"/>
            <a:ext cx="8438484" cy="3729172"/>
            <a:chOff x="1941274" y="1929867"/>
            <a:chExt cx="8438484" cy="3729172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F6322911-586E-4565-9C74-86420A1C779A}"/>
                </a:ext>
              </a:extLst>
            </p:cNvPr>
            <p:cNvSpPr/>
            <p:nvPr/>
          </p:nvSpPr>
          <p:spPr>
            <a:xfrm>
              <a:off x="5723718" y="1929867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254B97E6-A9B7-47F2-BCE4-7E28054C39D4}"/>
                </a:ext>
              </a:extLst>
            </p:cNvPr>
            <p:cNvSpPr/>
            <p:nvPr/>
          </p:nvSpPr>
          <p:spPr>
            <a:xfrm>
              <a:off x="2985540" y="2747140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D9B8F1DB-C25A-4399-8C6C-239A1D164012}"/>
                </a:ext>
              </a:extLst>
            </p:cNvPr>
            <p:cNvSpPr/>
            <p:nvPr/>
          </p:nvSpPr>
          <p:spPr>
            <a:xfrm>
              <a:off x="8461898" y="2733214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12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A5E31A1-D159-43B8-8501-1BE5CB0A8A29}"/>
                </a:ext>
              </a:extLst>
            </p:cNvPr>
            <p:cNvSpPr/>
            <p:nvPr/>
          </p:nvSpPr>
          <p:spPr>
            <a:xfrm>
              <a:off x="2254532" y="3702992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D5CBF1A-D6CA-425E-B4FB-9C56610EF4C0}"/>
                </a:ext>
              </a:extLst>
            </p:cNvPr>
            <p:cNvSpPr/>
            <p:nvPr/>
          </p:nvSpPr>
          <p:spPr>
            <a:xfrm>
              <a:off x="3660260" y="3772589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6779BD0-240A-4DFF-B80D-F4EC48F244F7}"/>
                </a:ext>
              </a:extLst>
            </p:cNvPr>
            <p:cNvSpPr/>
            <p:nvPr/>
          </p:nvSpPr>
          <p:spPr>
            <a:xfrm>
              <a:off x="7745187" y="3831454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13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5C7CC3B-E412-4300-9062-A066766032D1}"/>
                </a:ext>
              </a:extLst>
            </p:cNvPr>
            <p:cNvSpPr/>
            <p:nvPr/>
          </p:nvSpPr>
          <p:spPr>
            <a:xfrm>
              <a:off x="6381845" y="5065648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B8C6CFED-A62E-4D05-9701-6EF300F3EB33}"/>
                </a:ext>
              </a:extLst>
            </p:cNvPr>
            <p:cNvSpPr/>
            <p:nvPr/>
          </p:nvSpPr>
          <p:spPr>
            <a:xfrm>
              <a:off x="2253191" y="5065649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29F49717-9242-40C2-9424-7A1004E9BF1F}"/>
                </a:ext>
              </a:extLst>
            </p:cNvPr>
            <p:cNvSpPr/>
            <p:nvPr/>
          </p:nvSpPr>
          <p:spPr>
            <a:xfrm>
              <a:off x="5016606" y="3776998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DD1941D-8EB4-481B-B7ED-184EDCA1FD63}"/>
                </a:ext>
              </a:extLst>
            </p:cNvPr>
            <p:cNvSpPr/>
            <p:nvPr/>
          </p:nvSpPr>
          <p:spPr>
            <a:xfrm>
              <a:off x="3665704" y="5074264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33635967-C56D-4489-BB95-130BBD8956FC}"/>
                </a:ext>
              </a:extLst>
            </p:cNvPr>
            <p:cNvSpPr/>
            <p:nvPr/>
          </p:nvSpPr>
          <p:spPr>
            <a:xfrm>
              <a:off x="6374677" y="3788253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88724D5A-78E9-4BEA-8DF7-C81789B9518D}"/>
                </a:ext>
              </a:extLst>
            </p:cNvPr>
            <p:cNvSpPr/>
            <p:nvPr/>
          </p:nvSpPr>
          <p:spPr>
            <a:xfrm>
              <a:off x="5016606" y="5070847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B01EB8E-95B5-4E56-95A3-9D5F7B88D1D6}"/>
                </a:ext>
              </a:extLst>
            </p:cNvPr>
            <p:cNvSpPr/>
            <p:nvPr/>
          </p:nvSpPr>
          <p:spPr>
            <a:xfrm>
              <a:off x="9325684" y="3820654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15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D2F2B2D-691D-4467-9A4B-B169DD2B0D15}"/>
                </a:ext>
              </a:extLst>
            </p:cNvPr>
            <p:cNvSpPr/>
            <p:nvPr/>
          </p:nvSpPr>
          <p:spPr>
            <a:xfrm>
              <a:off x="7732748" y="5019446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14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6293B5E-9783-463E-9888-F24B7C4535F2}"/>
                </a:ext>
              </a:extLst>
            </p:cNvPr>
            <p:cNvSpPr/>
            <p:nvPr/>
          </p:nvSpPr>
          <p:spPr>
            <a:xfrm>
              <a:off x="9325684" y="5070563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16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ED979D6-6A41-4C80-9775-8A486306360D}"/>
                </a:ext>
              </a:extLst>
            </p:cNvPr>
            <p:cNvCxnSpPr>
              <a:stCxn id="28" idx="2"/>
              <a:endCxn id="29" idx="0"/>
            </p:cNvCxnSpPr>
            <p:nvPr/>
          </p:nvCxnSpPr>
          <p:spPr>
            <a:xfrm flipH="1">
              <a:off x="3357822" y="2222255"/>
              <a:ext cx="2365896" cy="524885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65FAEE8-A7A1-41AA-A153-EC200AA4DE6A}"/>
                </a:ext>
              </a:extLst>
            </p:cNvPr>
            <p:cNvCxnSpPr>
              <a:stCxn id="28" idx="6"/>
              <a:endCxn id="30" idx="0"/>
            </p:cNvCxnSpPr>
            <p:nvPr/>
          </p:nvCxnSpPr>
          <p:spPr>
            <a:xfrm>
              <a:off x="6468282" y="2222255"/>
              <a:ext cx="2365898" cy="510959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BACA6325-E5B3-4D3D-B1FF-745CCD88CB0E}"/>
                </a:ext>
              </a:extLst>
            </p:cNvPr>
            <p:cNvCxnSpPr>
              <a:cxnSpLocks/>
              <a:stCxn id="29" idx="3"/>
              <a:endCxn id="31" idx="0"/>
            </p:cNvCxnSpPr>
            <p:nvPr/>
          </p:nvCxnSpPr>
          <p:spPr>
            <a:xfrm flipH="1">
              <a:off x="2626814" y="3246277"/>
              <a:ext cx="467765" cy="456715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425D05D-FE9A-405F-BA7D-FB7B40C0A2CE}"/>
                </a:ext>
              </a:extLst>
            </p:cNvPr>
            <p:cNvCxnSpPr>
              <a:cxnSpLocks/>
              <a:stCxn id="29" idx="5"/>
              <a:endCxn id="32" idx="0"/>
            </p:cNvCxnSpPr>
            <p:nvPr/>
          </p:nvCxnSpPr>
          <p:spPr>
            <a:xfrm>
              <a:off x="3621065" y="3246277"/>
              <a:ext cx="411477" cy="526312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B56A963-ABC7-40B2-95C1-37F149685D0F}"/>
                </a:ext>
              </a:extLst>
            </p:cNvPr>
            <p:cNvCxnSpPr>
              <a:cxnSpLocks/>
              <a:stCxn id="30" idx="3"/>
              <a:endCxn id="33" idx="0"/>
            </p:cNvCxnSpPr>
            <p:nvPr/>
          </p:nvCxnSpPr>
          <p:spPr>
            <a:xfrm flipH="1">
              <a:off x="8117469" y="3232351"/>
              <a:ext cx="453468" cy="599103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F5C0344-D6D6-4DC3-9166-E5321441F955}"/>
                </a:ext>
              </a:extLst>
            </p:cNvPr>
            <p:cNvCxnSpPr>
              <a:cxnSpLocks/>
              <a:stCxn id="38" idx="4"/>
              <a:endCxn id="34" idx="0"/>
            </p:cNvCxnSpPr>
            <p:nvPr/>
          </p:nvCxnSpPr>
          <p:spPr>
            <a:xfrm>
              <a:off x="6746959" y="4373028"/>
              <a:ext cx="7168" cy="69262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471D7BB6-102B-4B0E-BEC4-2DCEA226D774}"/>
                </a:ext>
              </a:extLst>
            </p:cNvPr>
            <p:cNvCxnSpPr>
              <a:cxnSpLocks/>
              <a:stCxn id="30" idx="5"/>
              <a:endCxn id="40" idx="0"/>
            </p:cNvCxnSpPr>
            <p:nvPr/>
          </p:nvCxnSpPr>
          <p:spPr>
            <a:xfrm>
              <a:off x="9097423" y="3232351"/>
              <a:ext cx="600543" cy="588303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6D7B4796-FCC2-4F61-AF99-68F19F60CC42}"/>
                </a:ext>
              </a:extLst>
            </p:cNvPr>
            <p:cNvCxnSpPr>
              <a:cxnSpLocks/>
              <a:stCxn id="31" idx="4"/>
              <a:endCxn id="35" idx="0"/>
            </p:cNvCxnSpPr>
            <p:nvPr/>
          </p:nvCxnSpPr>
          <p:spPr>
            <a:xfrm flipH="1">
              <a:off x="2625473" y="4287767"/>
              <a:ext cx="1341" cy="777882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80C9020-3730-4D8A-B8F7-621737289354}"/>
                </a:ext>
              </a:extLst>
            </p:cNvPr>
            <p:cNvCxnSpPr>
              <a:cxnSpLocks/>
              <a:stCxn id="59" idx="3"/>
              <a:endCxn id="36" idx="0"/>
            </p:cNvCxnSpPr>
            <p:nvPr/>
          </p:nvCxnSpPr>
          <p:spPr>
            <a:xfrm flipH="1">
              <a:off x="5388888" y="3303805"/>
              <a:ext cx="435221" cy="473193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5EFCEA1-DE58-459A-BCDF-890FBFE1D78F}"/>
                </a:ext>
              </a:extLst>
            </p:cNvPr>
            <p:cNvCxnSpPr>
              <a:cxnSpLocks/>
              <a:stCxn id="32" idx="4"/>
              <a:endCxn id="37" idx="0"/>
            </p:cNvCxnSpPr>
            <p:nvPr/>
          </p:nvCxnSpPr>
          <p:spPr>
            <a:xfrm>
              <a:off x="4032542" y="4357364"/>
              <a:ext cx="5444" cy="71690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D9311FF-44F7-4358-B6F3-5C691FE51D62}"/>
                </a:ext>
              </a:extLst>
            </p:cNvPr>
            <p:cNvCxnSpPr>
              <a:cxnSpLocks/>
              <a:stCxn id="59" idx="5"/>
              <a:endCxn id="38" idx="0"/>
            </p:cNvCxnSpPr>
            <p:nvPr/>
          </p:nvCxnSpPr>
          <p:spPr>
            <a:xfrm>
              <a:off x="6350595" y="3303805"/>
              <a:ext cx="396364" cy="484448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8D1389A-AEFE-4785-9805-F4C6AEBE3CBC}"/>
                </a:ext>
              </a:extLst>
            </p:cNvPr>
            <p:cNvCxnSpPr>
              <a:cxnSpLocks/>
              <a:stCxn id="36" idx="4"/>
              <a:endCxn id="39" idx="0"/>
            </p:cNvCxnSpPr>
            <p:nvPr/>
          </p:nvCxnSpPr>
          <p:spPr>
            <a:xfrm>
              <a:off x="5388888" y="4361773"/>
              <a:ext cx="0" cy="709074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E2A2C116-F885-4988-8384-702489A2A4A3}"/>
                </a:ext>
              </a:extLst>
            </p:cNvPr>
            <p:cNvCxnSpPr>
              <a:cxnSpLocks/>
              <a:stCxn id="33" idx="4"/>
              <a:endCxn id="41" idx="0"/>
            </p:cNvCxnSpPr>
            <p:nvPr/>
          </p:nvCxnSpPr>
          <p:spPr>
            <a:xfrm flipH="1">
              <a:off x="8105030" y="4416229"/>
              <a:ext cx="12439" cy="603217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6F54E2-0A73-41BD-86A1-DDE19222DAA0}"/>
                </a:ext>
              </a:extLst>
            </p:cNvPr>
            <p:cNvCxnSpPr>
              <a:cxnSpLocks/>
              <a:stCxn id="28" idx="4"/>
              <a:endCxn id="59" idx="0"/>
            </p:cNvCxnSpPr>
            <p:nvPr/>
          </p:nvCxnSpPr>
          <p:spPr>
            <a:xfrm flipH="1">
              <a:off x="6087352" y="2514642"/>
              <a:ext cx="8648" cy="290026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4E47485-146C-4B56-B0A4-E8CAC449AFC7}"/>
                </a:ext>
              </a:extLst>
            </p:cNvPr>
            <p:cNvCxnSpPr>
              <a:cxnSpLocks/>
              <a:stCxn id="42" idx="0"/>
              <a:endCxn id="40" idx="4"/>
            </p:cNvCxnSpPr>
            <p:nvPr/>
          </p:nvCxnSpPr>
          <p:spPr>
            <a:xfrm flipV="1">
              <a:off x="9697966" y="4405429"/>
              <a:ext cx="0" cy="665134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F8696FFC-CBCC-4CD4-86BB-7E4E58540C58}"/>
                </a:ext>
              </a:extLst>
            </p:cNvPr>
            <p:cNvSpPr txBox="1"/>
            <p:nvPr/>
          </p:nvSpPr>
          <p:spPr>
            <a:xfrm>
              <a:off x="3826803" y="2164727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= 2</a:t>
              </a: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C69DEA9D-1354-4E7B-AC9E-ABBAB5D0FD5D}"/>
                </a:ext>
              </a:extLst>
            </p:cNvPr>
            <p:cNvSpPr/>
            <p:nvPr/>
          </p:nvSpPr>
          <p:spPr>
            <a:xfrm>
              <a:off x="5715070" y="2804668"/>
              <a:ext cx="744564" cy="584775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53A2104A-FDAC-46A9-BCDD-C98B467A6943}"/>
                </a:ext>
              </a:extLst>
            </p:cNvPr>
            <p:cNvSpPr txBox="1"/>
            <p:nvPr/>
          </p:nvSpPr>
          <p:spPr>
            <a:xfrm>
              <a:off x="5382753" y="2442710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= 3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5E98B75-CA78-4044-888A-41F73E2C1B89}"/>
                </a:ext>
              </a:extLst>
            </p:cNvPr>
            <p:cNvSpPr txBox="1"/>
            <p:nvPr/>
          </p:nvSpPr>
          <p:spPr>
            <a:xfrm>
              <a:off x="7871707" y="2214062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= 4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B668344-5BE0-4C30-BC17-88919811654E}"/>
                </a:ext>
              </a:extLst>
            </p:cNvPr>
            <p:cNvSpPr txBox="1"/>
            <p:nvPr/>
          </p:nvSpPr>
          <p:spPr>
            <a:xfrm>
              <a:off x="2290889" y="3133338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= 3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22532927-FF38-4195-81A2-DE1A293ACCED}"/>
                </a:ext>
              </a:extLst>
            </p:cNvPr>
            <p:cNvSpPr txBox="1"/>
            <p:nvPr/>
          </p:nvSpPr>
          <p:spPr>
            <a:xfrm>
              <a:off x="3669417" y="3153689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= 4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C76B3242-48C3-4A45-934C-23CC51235D4D}"/>
                </a:ext>
              </a:extLst>
            </p:cNvPr>
            <p:cNvSpPr txBox="1"/>
            <p:nvPr/>
          </p:nvSpPr>
          <p:spPr>
            <a:xfrm>
              <a:off x="1941274" y="4474178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4</a:t>
              </a:r>
              <a:r>
                <a:rPr lang="en-US" dirty="0"/>
                <a:t> = 4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B8AD9424-ED5F-4A61-9B98-74D885CF3995}"/>
                </a:ext>
              </a:extLst>
            </p:cNvPr>
            <p:cNvSpPr txBox="1"/>
            <p:nvPr/>
          </p:nvSpPr>
          <p:spPr>
            <a:xfrm>
              <a:off x="3395617" y="4410542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4</a:t>
              </a:r>
              <a:r>
                <a:rPr lang="en-US" dirty="0"/>
                <a:t> = 3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E56F4A37-D88B-491F-88EB-0D1296E78682}"/>
                </a:ext>
              </a:extLst>
            </p:cNvPr>
            <p:cNvSpPr txBox="1"/>
            <p:nvPr/>
          </p:nvSpPr>
          <p:spPr>
            <a:xfrm>
              <a:off x="4917463" y="3246277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= 2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638422CB-5008-4A65-A7AA-A20E3B022966}"/>
                </a:ext>
              </a:extLst>
            </p:cNvPr>
            <p:cNvSpPr txBox="1"/>
            <p:nvPr/>
          </p:nvSpPr>
          <p:spPr>
            <a:xfrm>
              <a:off x="4730794" y="4474178"/>
              <a:ext cx="6992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4</a:t>
              </a:r>
              <a:r>
                <a:rPr lang="en-US" dirty="0"/>
                <a:t> = 4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10CB2F43-564D-4D97-8DFD-081E03366BF4}"/>
                </a:ext>
              </a:extLst>
            </p:cNvPr>
            <p:cNvSpPr txBox="1"/>
            <p:nvPr/>
          </p:nvSpPr>
          <p:spPr>
            <a:xfrm>
              <a:off x="6452326" y="3246277"/>
              <a:ext cx="691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= 4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CA1445FB-794D-4327-91DD-D3D8E746F810}"/>
                </a:ext>
              </a:extLst>
            </p:cNvPr>
            <p:cNvSpPr txBox="1"/>
            <p:nvPr/>
          </p:nvSpPr>
          <p:spPr>
            <a:xfrm>
              <a:off x="6108530" y="4470150"/>
              <a:ext cx="7008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4</a:t>
              </a:r>
              <a:r>
                <a:rPr lang="en-US" dirty="0"/>
                <a:t> = 2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82B8ED7-610A-4AFF-A67F-290B80329D63}"/>
                </a:ext>
              </a:extLst>
            </p:cNvPr>
            <p:cNvSpPr txBox="1"/>
            <p:nvPr/>
          </p:nvSpPr>
          <p:spPr>
            <a:xfrm>
              <a:off x="7705564" y="3204777"/>
              <a:ext cx="691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= 2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30F119FF-BEE4-45D3-9D27-BB621C3022F4}"/>
                </a:ext>
              </a:extLst>
            </p:cNvPr>
            <p:cNvSpPr txBox="1"/>
            <p:nvPr/>
          </p:nvSpPr>
          <p:spPr>
            <a:xfrm>
              <a:off x="9325684" y="3204777"/>
              <a:ext cx="6767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= 3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9297B64E-CFDB-4A7F-A67E-4D8857330021}"/>
                </a:ext>
              </a:extLst>
            </p:cNvPr>
            <p:cNvSpPr txBox="1"/>
            <p:nvPr/>
          </p:nvSpPr>
          <p:spPr>
            <a:xfrm>
              <a:off x="7447792" y="4497997"/>
              <a:ext cx="686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4</a:t>
              </a:r>
              <a:r>
                <a:rPr lang="en-US" dirty="0"/>
                <a:t> = 3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612D-238F-45A4-A142-7EEE04E0A74C}"/>
                </a:ext>
              </a:extLst>
            </p:cNvPr>
            <p:cNvSpPr txBox="1"/>
            <p:nvPr/>
          </p:nvSpPr>
          <p:spPr>
            <a:xfrm>
              <a:off x="9678925" y="4485788"/>
              <a:ext cx="7008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4</a:t>
              </a:r>
              <a:r>
                <a:rPr lang="en-US" dirty="0"/>
                <a:t> =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66783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3FFA1-29E4-4A38-9376-8FE510623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880"/>
            <a:ext cx="10515600" cy="6035040"/>
          </a:xfrm>
        </p:spPr>
        <p:txBody>
          <a:bodyPr>
            <a:noAutofit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Algoritma</a:t>
            </a:r>
            <a:r>
              <a:rPr lang="en-US" sz="2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Runut-balik</a:t>
            </a:r>
            <a:r>
              <a:rPr lang="en-US" sz="2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Sirkuit</a:t>
            </a:r>
            <a:r>
              <a:rPr lang="en-US" sz="2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Hamilton</a:t>
            </a:r>
            <a:endParaRPr lang="en-US" sz="24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u="sng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Masukan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: 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Matriks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G[1..n, 1..n]	  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{ </a:t>
            </a:r>
            <a:r>
              <a:rPr lang="en-US" sz="24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=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jumlah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simpul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graf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}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	      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G[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i,j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] = true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ada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sisi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simpul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ke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simpul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j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	      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G[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i,j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] = false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jika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tidak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ada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sisi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simpul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ke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simpul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	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 err="1">
                <a:solidFill>
                  <a:srgbClr val="000000"/>
                </a:solidFill>
                <a:ea typeface="Times New Roman" panose="02020603050405020304" pitchFamily="18" charset="0"/>
              </a:rPr>
              <a:t>L</a:t>
            </a:r>
            <a:r>
              <a:rPr lang="en-US" sz="2400" u="sng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uaran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Vektor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X[1..n]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yang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hal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x[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adalah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simpul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di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sirkuit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Hamilton.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Algoritma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: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  <a:tabLst>
                <a:tab pos="228600" algn="l"/>
              </a:tabLst>
            </a:pP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Inisialisasi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x[2..n]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0,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sedangkan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x[1]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diisi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1 (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karena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diasumsikan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siklus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Hamilton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dimulai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simpul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1)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sebagai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berikut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:.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	 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endParaRPr lang="en-US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2.  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Panggil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prosedur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SirkuitHamilton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24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3E84BD-8662-4038-AB21-BFC55C8C8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04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DEF662-0746-4E32-B676-19E82F84F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34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D0A141-7563-4935-865D-28E301F85005}"/>
              </a:ext>
            </a:extLst>
          </p:cNvPr>
          <p:cNvSpPr txBox="1"/>
          <p:nvPr/>
        </p:nvSpPr>
        <p:spPr>
          <a:xfrm>
            <a:off x="1010920" y="429547"/>
            <a:ext cx="10342880" cy="6109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SirkuitHamilton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Menemukan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sirkuit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Hamilton pada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graf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terhubung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Sirkuit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dimulai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k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graf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Luaran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solusi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ditemukan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solusi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dicetak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piranti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keluaran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Deklarasi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endParaRPr lang="en-US" sz="17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b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{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x[k] }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SimpulBerikutnya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(k)    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x[k]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0 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habis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7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endParaRPr lang="en-US" sz="17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            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dikunjungi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7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en-US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[1], </a:t>
            </a:r>
            <a:r>
              <a:rPr lang="en-US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[2], …, </a:t>
            </a:r>
            <a:r>
              <a:rPr lang="en-US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7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 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cetak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sirkuit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Hamilton}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SirkuitHamilton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+1)     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cari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17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7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endwhile</a:t>
            </a:r>
            <a:r>
              <a:rPr lang="en-US" sz="17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83067F-CB6C-4DCF-A093-5FA7730DD539}"/>
              </a:ext>
            </a:extLst>
          </p:cNvPr>
          <p:cNvSpPr/>
          <p:nvPr/>
        </p:nvSpPr>
        <p:spPr>
          <a:xfrm>
            <a:off x="853965" y="372415"/>
            <a:ext cx="10872426" cy="62439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613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21392E-50E5-4573-8285-3424A92D7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35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332EF5-69E5-4FE2-A6C5-AE7841DA9F53}"/>
              </a:ext>
            </a:extLst>
          </p:cNvPr>
          <p:cNvSpPr txBox="1"/>
          <p:nvPr/>
        </p:nvSpPr>
        <p:spPr>
          <a:xfrm>
            <a:off x="1209040" y="401052"/>
            <a:ext cx="999744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SimpulBerikutnya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membentuk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sirkuit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Hamilton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k</a:t>
            </a:r>
            <a:endParaRPr lang="en-US" sz="36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Luaran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x[k]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Keterangan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x[1], x[2], ..., x[k-1]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lintasan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terdiri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– 1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x[k]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berisi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yang: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45720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belum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x[1], x[2], ..., x[k-1]}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(ii)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terhubung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x[k-1]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x[k] = 0. Jika k = n, 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diperiksa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x[k]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terhubung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x[1] }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Deklarasi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+ 1)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+ 1); 	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pembangkitan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0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295F045-4CD0-4618-A9C6-736E5C64FAE5}"/>
              </a:ext>
            </a:extLst>
          </p:cNvPr>
          <p:cNvCxnSpPr>
            <a:cxnSpLocks/>
          </p:cNvCxnSpPr>
          <p:nvPr/>
        </p:nvCxnSpPr>
        <p:spPr>
          <a:xfrm>
            <a:off x="833120" y="284480"/>
            <a:ext cx="1081024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8637C3E-ABFB-4FC1-AA84-1232C055B281}"/>
              </a:ext>
            </a:extLst>
          </p:cNvPr>
          <p:cNvCxnSpPr>
            <a:cxnSpLocks/>
          </p:cNvCxnSpPr>
          <p:nvPr/>
        </p:nvCxnSpPr>
        <p:spPr>
          <a:xfrm>
            <a:off x="833120" y="284480"/>
            <a:ext cx="0" cy="607187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6CA2F5C-E521-47BC-AD0D-CDCF50F55571}"/>
              </a:ext>
            </a:extLst>
          </p:cNvPr>
          <p:cNvCxnSpPr>
            <a:cxnSpLocks/>
          </p:cNvCxnSpPr>
          <p:nvPr/>
        </p:nvCxnSpPr>
        <p:spPr>
          <a:xfrm>
            <a:off x="11643360" y="284480"/>
            <a:ext cx="0" cy="61976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4437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D1448A-D50D-484D-A993-C1A5D2F1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36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BACE0D-05B7-47F0-BC48-9A7F36215DD2}"/>
              </a:ext>
            </a:extLst>
          </p:cNvPr>
          <p:cNvSpPr txBox="1"/>
          <p:nvPr/>
        </p:nvSpPr>
        <p:spPr>
          <a:xfrm>
            <a:off x="1656080" y="612844"/>
            <a:ext cx="926084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if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1],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[k]]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x[k]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x[k-1]}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periksa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x[k]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simpul-simpul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x[1],  x[2], ..., x[k-1] }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j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1)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  else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+ 1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endwhile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j &gt; k – 1 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x[k]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belum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simpul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dikunjungi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 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	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((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], 1]))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x[n] </a:t>
            </a:r>
            <a:r>
              <a:rPr lang="en-US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x[1]}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indent="45720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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endif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endif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endif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endwhile</a:t>
            </a:r>
            <a:endParaRPr lang="en-US" sz="3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FC1F47A-52AF-4C77-BB11-458FA56863AF}"/>
              </a:ext>
            </a:extLst>
          </p:cNvPr>
          <p:cNvCxnSpPr>
            <a:cxnSpLocks/>
          </p:cNvCxnSpPr>
          <p:nvPr/>
        </p:nvCxnSpPr>
        <p:spPr>
          <a:xfrm>
            <a:off x="833120" y="284480"/>
            <a:ext cx="0" cy="607187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1B74BC-33BB-4BA3-AD24-5ACB7374B591}"/>
              </a:ext>
            </a:extLst>
          </p:cNvPr>
          <p:cNvCxnSpPr>
            <a:cxnSpLocks/>
          </p:cNvCxnSpPr>
          <p:nvPr/>
        </p:nvCxnSpPr>
        <p:spPr>
          <a:xfrm>
            <a:off x="11643360" y="284480"/>
            <a:ext cx="0" cy="607187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86431A2-03A0-4E91-854E-74F9098B53C3}"/>
              </a:ext>
            </a:extLst>
          </p:cNvPr>
          <p:cNvCxnSpPr>
            <a:cxnSpLocks/>
          </p:cNvCxnSpPr>
          <p:nvPr/>
        </p:nvCxnSpPr>
        <p:spPr>
          <a:xfrm>
            <a:off x="833120" y="6336030"/>
            <a:ext cx="10810240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487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F3E14-AD2A-47E5-8EE9-A74762744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424"/>
            <a:ext cx="10515600" cy="925195"/>
          </a:xfrm>
        </p:spPr>
        <p:txBody>
          <a:bodyPr/>
          <a:lstStyle/>
          <a:p>
            <a:r>
              <a:rPr lang="en-US" dirty="0" err="1"/>
              <a:t>Soal</a:t>
            </a:r>
            <a:r>
              <a:rPr lang="en-US" dirty="0"/>
              <a:t> UAS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5A9BC-1209-43F4-BB3C-1812A694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020" y="1105653"/>
            <a:ext cx="7086600" cy="38912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labirin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pada Gambar 1. </a:t>
            </a:r>
            <a:r>
              <a:rPr lang="en-US" sz="2400" dirty="0" err="1"/>
              <a:t>Titik</a:t>
            </a:r>
            <a:r>
              <a:rPr lang="en-US" sz="2400" dirty="0"/>
              <a:t> S (Start) </a:t>
            </a:r>
            <a:r>
              <a:rPr lang="en-US" sz="2400" dirty="0" err="1"/>
              <a:t>berada</a:t>
            </a:r>
            <a:r>
              <a:rPr lang="en-US" sz="2400" dirty="0"/>
              <a:t> pada </a:t>
            </a:r>
            <a:r>
              <a:rPr lang="en-US" sz="2400" dirty="0" err="1"/>
              <a:t>posisi</a:t>
            </a:r>
            <a:r>
              <a:rPr lang="en-US" sz="2400" dirty="0"/>
              <a:t> (1,4), dan </a:t>
            </a:r>
            <a:r>
              <a:rPr lang="en-US" sz="2400" dirty="0" err="1"/>
              <a:t>titik</a:t>
            </a:r>
            <a:r>
              <a:rPr lang="en-US" sz="2400" dirty="0"/>
              <a:t> G (</a:t>
            </a:r>
            <a:r>
              <a:rPr lang="en-US" sz="2400" i="1" dirty="0"/>
              <a:t>Goal</a:t>
            </a:r>
            <a:r>
              <a:rPr lang="en-US" sz="2400" dirty="0"/>
              <a:t>) </a:t>
            </a:r>
            <a:r>
              <a:rPr lang="en-US" sz="2400" dirty="0" err="1"/>
              <a:t>berada</a:t>
            </a:r>
            <a:r>
              <a:rPr lang="en-US" sz="2400" dirty="0"/>
              <a:t> pada </a:t>
            </a:r>
            <a:r>
              <a:rPr lang="en-US" sz="2400" dirty="0" err="1"/>
              <a:t>posisi</a:t>
            </a:r>
            <a:r>
              <a:rPr lang="en-US" sz="2400" dirty="0"/>
              <a:t> (1,1). </a:t>
            </a:r>
            <a:r>
              <a:rPr lang="en-US" sz="2400" dirty="0" err="1"/>
              <a:t>Sel</a:t>
            </a:r>
            <a:r>
              <a:rPr lang="en-US" sz="2400" dirty="0"/>
              <a:t> yang </a:t>
            </a:r>
            <a:r>
              <a:rPr lang="en-US" sz="2400" dirty="0" err="1"/>
              <a:t>diarsir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sel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dilewati.Persoalan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diselesaikan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S </a:t>
            </a:r>
            <a:r>
              <a:rPr lang="en-US" sz="2400" dirty="0" err="1"/>
              <a:t>menuju</a:t>
            </a:r>
            <a:r>
              <a:rPr lang="en-US" sz="2400" dirty="0"/>
              <a:t> G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Backtracking. </a:t>
            </a:r>
            <a:r>
              <a:rPr lang="en-US" sz="2400" dirty="0" err="1"/>
              <a:t>Jarak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 (</a:t>
            </a:r>
            <a:r>
              <a:rPr lang="en-US" sz="2400" dirty="0" err="1"/>
              <a:t>satu</a:t>
            </a:r>
            <a:r>
              <a:rPr lang="en-US" sz="2400" dirty="0"/>
              <a:t>) </a:t>
            </a:r>
            <a:r>
              <a:rPr lang="en-US" sz="2400" dirty="0" err="1"/>
              <a:t>satuan</a:t>
            </a:r>
            <a:r>
              <a:rPr lang="en-US" sz="2400" dirty="0"/>
              <a:t> </a:t>
            </a:r>
            <a:r>
              <a:rPr lang="en-US" sz="2400" dirty="0" err="1"/>
              <a:t>jarak</a:t>
            </a:r>
            <a:r>
              <a:rPr lang="en-US" sz="2400" dirty="0"/>
              <a:t>. </a:t>
            </a:r>
            <a:r>
              <a:rPr lang="en-US" sz="2400" dirty="0" err="1"/>
              <a:t>Operasi</a:t>
            </a:r>
            <a:r>
              <a:rPr lang="en-US" sz="2400" dirty="0"/>
              <a:t> yang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bergerak</a:t>
            </a:r>
            <a:r>
              <a:rPr lang="en-US" sz="2400" dirty="0"/>
              <a:t> </a:t>
            </a:r>
            <a:r>
              <a:rPr lang="en-US" sz="2400" i="1" dirty="0"/>
              <a:t>east</a:t>
            </a:r>
            <a:r>
              <a:rPr lang="en-US" sz="2400" dirty="0"/>
              <a:t>(</a:t>
            </a:r>
            <a:r>
              <a:rPr lang="en-US" sz="2400" dirty="0" err="1"/>
              <a:t>posisi</a:t>
            </a:r>
            <a:r>
              <a:rPr lang="en-US" sz="2400" dirty="0"/>
              <a:t> x </a:t>
            </a:r>
            <a:r>
              <a:rPr lang="en-US" sz="2400" dirty="0" err="1"/>
              <a:t>bertambah</a:t>
            </a:r>
            <a:r>
              <a:rPr lang="en-US" sz="2400" dirty="0"/>
              <a:t> 1), </a:t>
            </a:r>
            <a:r>
              <a:rPr lang="en-US" sz="2400" i="1" dirty="0"/>
              <a:t>south</a:t>
            </a:r>
            <a:r>
              <a:rPr lang="en-US" sz="2400" dirty="0"/>
              <a:t>(</a:t>
            </a:r>
            <a:r>
              <a:rPr lang="en-US" sz="2400" dirty="0" err="1"/>
              <a:t>posisi</a:t>
            </a:r>
            <a:r>
              <a:rPr lang="en-US" sz="2400" dirty="0"/>
              <a:t> y </a:t>
            </a:r>
            <a:r>
              <a:rPr lang="en-US" sz="2400" dirty="0" err="1"/>
              <a:t>berkurang</a:t>
            </a:r>
            <a:r>
              <a:rPr lang="en-US" sz="2400" dirty="0"/>
              <a:t> 1), </a:t>
            </a:r>
            <a:r>
              <a:rPr lang="en-US" sz="2400" i="1" dirty="0"/>
              <a:t>west</a:t>
            </a:r>
            <a:r>
              <a:rPr lang="en-US" sz="2400" dirty="0"/>
              <a:t>(</a:t>
            </a:r>
            <a:r>
              <a:rPr lang="en-US" sz="2400" dirty="0" err="1"/>
              <a:t>posisi</a:t>
            </a:r>
            <a:r>
              <a:rPr lang="en-US" sz="2400" dirty="0"/>
              <a:t> x </a:t>
            </a:r>
            <a:r>
              <a:rPr lang="en-US" sz="2400" dirty="0" err="1"/>
              <a:t>berkurang</a:t>
            </a:r>
            <a:r>
              <a:rPr lang="en-US" sz="2400" dirty="0"/>
              <a:t> 1), dan </a:t>
            </a:r>
            <a:r>
              <a:rPr lang="en-US" sz="2400" i="1" dirty="0"/>
              <a:t>north</a:t>
            </a:r>
            <a:r>
              <a:rPr lang="en-US" sz="2400" dirty="0"/>
              <a:t>(</a:t>
            </a:r>
            <a:r>
              <a:rPr lang="en-US" sz="2400" dirty="0" err="1"/>
              <a:t>posisi</a:t>
            </a:r>
            <a:r>
              <a:rPr lang="en-US" sz="2400" dirty="0"/>
              <a:t> y </a:t>
            </a:r>
            <a:r>
              <a:rPr lang="en-US" sz="2400" dirty="0" err="1"/>
              <a:t>bertambah</a:t>
            </a:r>
            <a:r>
              <a:rPr lang="en-US" sz="2400" dirty="0"/>
              <a:t> 1). Jika </a:t>
            </a:r>
            <a:r>
              <a:rPr lang="en-US" sz="2400" dirty="0" err="1"/>
              <a:t>diperlukan</a:t>
            </a:r>
            <a:r>
              <a:rPr lang="en-US" sz="2400" dirty="0"/>
              <a:t>, </a:t>
            </a:r>
            <a:r>
              <a:rPr lang="en-US" sz="2400" dirty="0" err="1"/>
              <a:t>urutan</a:t>
            </a:r>
            <a:r>
              <a:rPr lang="en-US" sz="2400" dirty="0"/>
              <a:t> </a:t>
            </a:r>
            <a:r>
              <a:rPr lang="en-US" sz="2400" dirty="0" err="1"/>
              <a:t>prioritas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/>
              <a:t>east</a:t>
            </a:r>
            <a:r>
              <a:rPr lang="en-US" sz="2400" dirty="0"/>
              <a:t>, </a:t>
            </a:r>
            <a:r>
              <a:rPr lang="en-US" sz="2400" i="1" dirty="0"/>
              <a:t>south</a:t>
            </a:r>
            <a:r>
              <a:rPr lang="en-US" sz="2400" dirty="0"/>
              <a:t>, </a:t>
            </a:r>
            <a:r>
              <a:rPr lang="en-US" sz="2400" i="1" dirty="0"/>
              <a:t>west</a:t>
            </a:r>
            <a:r>
              <a:rPr lang="en-US" sz="2400" dirty="0"/>
              <a:t>, </a:t>
            </a:r>
            <a:r>
              <a:rPr lang="en-US" sz="2400" i="1" dirty="0"/>
              <a:t>north</a:t>
            </a:r>
            <a:r>
              <a:rPr lang="en-US" sz="2400" dirty="0"/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223B9B-B310-47CD-8241-839344D14362}"/>
              </a:ext>
            </a:extLst>
          </p:cNvPr>
          <p:cNvSpPr/>
          <p:nvPr/>
        </p:nvSpPr>
        <p:spPr>
          <a:xfrm>
            <a:off x="778020" y="5177472"/>
            <a:ext cx="110025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Buatlah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Goal(1,1)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Backtracking</a:t>
            </a:r>
            <a:r>
              <a:rPr lang="en-US" sz="2400" dirty="0"/>
              <a:t>, </a:t>
            </a:r>
            <a:r>
              <a:rPr lang="en-US" sz="2400" dirty="0" err="1"/>
              <a:t>dimulai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(1,4). </a:t>
            </a:r>
            <a:r>
              <a:rPr lang="en-US" sz="2400" dirty="0" err="1"/>
              <a:t>Tulislah</a:t>
            </a:r>
            <a:r>
              <a:rPr lang="en-US" sz="2400" dirty="0"/>
              <a:t> </a:t>
            </a:r>
            <a:r>
              <a:rPr lang="en-US" sz="2400" dirty="0" err="1"/>
              <a:t>nomor</a:t>
            </a:r>
            <a:r>
              <a:rPr lang="en-US" sz="2400" dirty="0"/>
              <a:t> </a:t>
            </a:r>
            <a:r>
              <a:rPr lang="en-US" sz="2400" dirty="0" err="1"/>
              <a:t>urutan</a:t>
            </a:r>
            <a:r>
              <a:rPr lang="en-US" sz="2400" dirty="0"/>
              <a:t> </a:t>
            </a:r>
            <a:r>
              <a:rPr lang="en-US" sz="2400" dirty="0" err="1"/>
              <a:t>pembangkitan</a:t>
            </a:r>
            <a:r>
              <a:rPr lang="en-US" sz="2400" dirty="0"/>
              <a:t> pada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. </a:t>
            </a:r>
            <a:r>
              <a:rPr lang="en-US" sz="2400" dirty="0" err="1"/>
              <a:t>Pencarian</a:t>
            </a:r>
            <a:r>
              <a:rPr lang="en-US" sz="2400" dirty="0"/>
              <a:t> </a:t>
            </a:r>
            <a:r>
              <a:rPr lang="en-US" sz="2400" dirty="0" err="1"/>
              <a:t>dihentikan</a:t>
            </a:r>
            <a:r>
              <a:rPr lang="en-US" sz="2400" dirty="0"/>
              <a:t> </a:t>
            </a:r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G.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tuliskan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urutan</a:t>
            </a:r>
            <a:r>
              <a:rPr lang="en-US" sz="2400" dirty="0"/>
              <a:t> </a:t>
            </a:r>
            <a:r>
              <a:rPr lang="en-US" sz="2400" dirty="0" err="1"/>
              <a:t>aksiyang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G </a:t>
            </a:r>
            <a:r>
              <a:rPr lang="en-US" sz="2400" dirty="0" err="1"/>
              <a:t>dari</a:t>
            </a:r>
            <a:r>
              <a:rPr lang="en-US" sz="2400" dirty="0"/>
              <a:t> 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B552DB-67AE-4BF1-8974-3E477BD0AFE5}"/>
              </a:ext>
            </a:extLst>
          </p:cNvPr>
          <p:cNvSpPr/>
          <p:nvPr/>
        </p:nvSpPr>
        <p:spPr>
          <a:xfrm>
            <a:off x="8483600" y="1933694"/>
            <a:ext cx="782320" cy="55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58C200-FF7D-437B-B7D8-E604366B6A41}"/>
              </a:ext>
            </a:extLst>
          </p:cNvPr>
          <p:cNvSpPr/>
          <p:nvPr/>
        </p:nvSpPr>
        <p:spPr>
          <a:xfrm>
            <a:off x="9265920" y="1933694"/>
            <a:ext cx="782320" cy="55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8E36EE-D899-4DD8-988D-BE4B409EAE15}"/>
              </a:ext>
            </a:extLst>
          </p:cNvPr>
          <p:cNvSpPr/>
          <p:nvPr/>
        </p:nvSpPr>
        <p:spPr>
          <a:xfrm>
            <a:off x="10048240" y="1933694"/>
            <a:ext cx="782320" cy="55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22D269-CE75-47AE-BDFB-83307CF9D0AE}"/>
              </a:ext>
            </a:extLst>
          </p:cNvPr>
          <p:cNvSpPr/>
          <p:nvPr/>
        </p:nvSpPr>
        <p:spPr>
          <a:xfrm>
            <a:off x="10830560" y="1933694"/>
            <a:ext cx="782320" cy="55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9BC107-7A9E-4A06-8D22-F2CB3DB390AA}"/>
              </a:ext>
            </a:extLst>
          </p:cNvPr>
          <p:cNvSpPr/>
          <p:nvPr/>
        </p:nvSpPr>
        <p:spPr>
          <a:xfrm>
            <a:off x="8483600" y="2492494"/>
            <a:ext cx="782320" cy="55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8CBEC8-2E9D-4D72-BB83-0083418FBD2D}"/>
              </a:ext>
            </a:extLst>
          </p:cNvPr>
          <p:cNvSpPr/>
          <p:nvPr/>
        </p:nvSpPr>
        <p:spPr>
          <a:xfrm>
            <a:off x="9265920" y="2492494"/>
            <a:ext cx="782320" cy="55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478EE65-8F63-4EC6-A829-04F9803FCF1F}"/>
              </a:ext>
            </a:extLst>
          </p:cNvPr>
          <p:cNvSpPr/>
          <p:nvPr/>
        </p:nvSpPr>
        <p:spPr>
          <a:xfrm>
            <a:off x="10048240" y="2492494"/>
            <a:ext cx="782320" cy="55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EBD05CE-6F6C-4830-BC2B-A0C312AE94BB}"/>
              </a:ext>
            </a:extLst>
          </p:cNvPr>
          <p:cNvSpPr/>
          <p:nvPr/>
        </p:nvSpPr>
        <p:spPr>
          <a:xfrm>
            <a:off x="10830560" y="2492494"/>
            <a:ext cx="782320" cy="55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630259-86DF-432C-849E-736BA310E5E0}"/>
              </a:ext>
            </a:extLst>
          </p:cNvPr>
          <p:cNvSpPr/>
          <p:nvPr/>
        </p:nvSpPr>
        <p:spPr>
          <a:xfrm>
            <a:off x="8483600" y="3051294"/>
            <a:ext cx="782320" cy="558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B4B3C7B-AA71-4EA4-A9DB-6BF11CB45A6C}"/>
              </a:ext>
            </a:extLst>
          </p:cNvPr>
          <p:cNvSpPr/>
          <p:nvPr/>
        </p:nvSpPr>
        <p:spPr>
          <a:xfrm>
            <a:off x="9265920" y="3051294"/>
            <a:ext cx="782320" cy="55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1E20D7-D363-4A94-BF2F-DAAEBBA47AE1}"/>
              </a:ext>
            </a:extLst>
          </p:cNvPr>
          <p:cNvSpPr/>
          <p:nvPr/>
        </p:nvSpPr>
        <p:spPr>
          <a:xfrm>
            <a:off x="10048240" y="3051294"/>
            <a:ext cx="782320" cy="558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498973-E502-4A37-AD68-D1BF44D9ECB0}"/>
              </a:ext>
            </a:extLst>
          </p:cNvPr>
          <p:cNvSpPr/>
          <p:nvPr/>
        </p:nvSpPr>
        <p:spPr>
          <a:xfrm>
            <a:off x="10830560" y="3051294"/>
            <a:ext cx="782320" cy="55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1EC9342-F4FB-46B1-B921-33909D00D359}"/>
              </a:ext>
            </a:extLst>
          </p:cNvPr>
          <p:cNvSpPr/>
          <p:nvPr/>
        </p:nvSpPr>
        <p:spPr>
          <a:xfrm>
            <a:off x="8483600" y="3610094"/>
            <a:ext cx="782320" cy="55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37F53A1-B0E3-4AF1-B3BB-3BBA699E7EE7}"/>
              </a:ext>
            </a:extLst>
          </p:cNvPr>
          <p:cNvSpPr/>
          <p:nvPr/>
        </p:nvSpPr>
        <p:spPr>
          <a:xfrm>
            <a:off x="9265920" y="3610094"/>
            <a:ext cx="782320" cy="55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3933EAD-2480-4BA1-9B3A-F55193AB8EFE}"/>
              </a:ext>
            </a:extLst>
          </p:cNvPr>
          <p:cNvSpPr/>
          <p:nvPr/>
        </p:nvSpPr>
        <p:spPr>
          <a:xfrm>
            <a:off x="10048240" y="3610094"/>
            <a:ext cx="782320" cy="55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8829890-E20C-4DDB-8064-A6C1AF6A7D7B}"/>
              </a:ext>
            </a:extLst>
          </p:cNvPr>
          <p:cNvSpPr/>
          <p:nvPr/>
        </p:nvSpPr>
        <p:spPr>
          <a:xfrm>
            <a:off x="10830560" y="3610094"/>
            <a:ext cx="782320" cy="55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56B5AE5-EB8C-492F-BD5C-077DD719C080}"/>
              </a:ext>
            </a:extLst>
          </p:cNvPr>
          <p:cNvSpPr txBox="1"/>
          <p:nvPr/>
        </p:nvSpPr>
        <p:spPr>
          <a:xfrm>
            <a:off x="8723917" y="41688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24C2BE-58A1-4CE2-8D2A-509F948C3D98}"/>
              </a:ext>
            </a:extLst>
          </p:cNvPr>
          <p:cNvSpPr txBox="1"/>
          <p:nvPr/>
        </p:nvSpPr>
        <p:spPr>
          <a:xfrm>
            <a:off x="9506237" y="41688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9710C3D-B6D7-45A9-83C3-C26EBB684A1F}"/>
              </a:ext>
            </a:extLst>
          </p:cNvPr>
          <p:cNvSpPr txBox="1"/>
          <p:nvPr/>
        </p:nvSpPr>
        <p:spPr>
          <a:xfrm>
            <a:off x="10288557" y="414857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5610B0D-FC10-4EA9-B4F5-132950294277}"/>
              </a:ext>
            </a:extLst>
          </p:cNvPr>
          <p:cNvSpPr txBox="1"/>
          <p:nvPr/>
        </p:nvSpPr>
        <p:spPr>
          <a:xfrm>
            <a:off x="11002871" y="414857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8580066-F361-4C8A-999C-E2B886410584}"/>
              </a:ext>
            </a:extLst>
          </p:cNvPr>
          <p:cNvSpPr txBox="1"/>
          <p:nvPr/>
        </p:nvSpPr>
        <p:spPr>
          <a:xfrm>
            <a:off x="8009603" y="37048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B31B223-D432-4DC8-8EA4-4DFA4A696D63}"/>
              </a:ext>
            </a:extLst>
          </p:cNvPr>
          <p:cNvSpPr txBox="1"/>
          <p:nvPr/>
        </p:nvSpPr>
        <p:spPr>
          <a:xfrm>
            <a:off x="8009603" y="31460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85E8843-6714-49BC-BAD2-FF507BB7B877}"/>
              </a:ext>
            </a:extLst>
          </p:cNvPr>
          <p:cNvSpPr txBox="1"/>
          <p:nvPr/>
        </p:nvSpPr>
        <p:spPr>
          <a:xfrm>
            <a:off x="8009603" y="25890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F682EC3-1A72-4DCD-AD32-99B70AA2F7C5}"/>
              </a:ext>
            </a:extLst>
          </p:cNvPr>
          <p:cNvSpPr txBox="1"/>
          <p:nvPr/>
        </p:nvSpPr>
        <p:spPr>
          <a:xfrm>
            <a:off x="8009603" y="2032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75DFFD0-1861-4341-9DA7-D0130BEC053E}"/>
              </a:ext>
            </a:extLst>
          </p:cNvPr>
          <p:cNvSpPr/>
          <p:nvPr/>
        </p:nvSpPr>
        <p:spPr>
          <a:xfrm>
            <a:off x="8483600" y="3610094"/>
            <a:ext cx="782320" cy="55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CEA64C-E861-4200-BD9C-4A1BA6227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631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CD0C9-FECF-49AF-AD6D-C2AEA3613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Penyelesaian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3FE42-A56C-4F36-9AA1-0A384BBCF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77526" cy="4351338"/>
          </a:xfrm>
        </p:spPr>
        <p:txBody>
          <a:bodyPr/>
          <a:lstStyle/>
          <a:p>
            <a:r>
              <a:rPr lang="en-US" sz="2600" dirty="0" err="1"/>
              <a:t>Solusi</a:t>
            </a:r>
            <a:r>
              <a:rPr lang="en-US" sz="2600" dirty="0"/>
              <a:t> </a:t>
            </a:r>
            <a:r>
              <a:rPr lang="en-US" sz="2600" dirty="0" err="1"/>
              <a:t>dinyatakan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vector X = (x</a:t>
            </a:r>
            <a:r>
              <a:rPr lang="en-US" sz="2600" baseline="-25000" dirty="0"/>
              <a:t>1</a:t>
            </a:r>
            <a:r>
              <a:rPr lang="en-US" sz="2600" dirty="0"/>
              <a:t>, x</a:t>
            </a:r>
            <a:r>
              <a:rPr lang="en-US" sz="2600" baseline="-25000" dirty="0"/>
              <a:t>2</a:t>
            </a:r>
            <a:r>
              <a:rPr lang="en-US" sz="2600" dirty="0"/>
              <a:t>, …, </a:t>
            </a:r>
            <a:r>
              <a:rPr lang="en-US" sz="2600" dirty="0" err="1"/>
              <a:t>x</a:t>
            </a:r>
            <a:r>
              <a:rPr lang="en-US" sz="2600" baseline="-25000" dirty="0" err="1"/>
              <a:t>m</a:t>
            </a:r>
            <a:r>
              <a:rPr lang="en-US" sz="2600" dirty="0"/>
              <a:t>)</a:t>
            </a:r>
          </a:p>
          <a:p>
            <a:pPr marL="0" indent="0">
              <a:buNone/>
            </a:pPr>
            <a:r>
              <a:rPr lang="en-US" sz="2600" dirty="0"/>
              <a:t>                             x</a:t>
            </a:r>
            <a:r>
              <a:rPr lang="en-US" sz="2600" baseline="-25000" dirty="0"/>
              <a:t>i</a:t>
            </a:r>
            <a:r>
              <a:rPr lang="en-US" sz="2600" dirty="0"/>
              <a:t> </a:t>
            </a:r>
            <a:r>
              <a:rPr lang="en-US" sz="2600" dirty="0">
                <a:sym typeface="Symbol" panose="05050102010706020507" pitchFamily="18" charset="2"/>
              </a:rPr>
              <a:t> {</a:t>
            </a:r>
            <a:r>
              <a:rPr lang="en-US" sz="2600" i="1" dirty="0">
                <a:sym typeface="Symbol" panose="05050102010706020507" pitchFamily="18" charset="2"/>
              </a:rPr>
              <a:t>east</a:t>
            </a:r>
            <a:r>
              <a:rPr lang="en-US" sz="2600" dirty="0">
                <a:sym typeface="Symbol" panose="05050102010706020507" pitchFamily="18" charset="2"/>
              </a:rPr>
              <a:t>, </a:t>
            </a:r>
            <a:r>
              <a:rPr lang="en-US" sz="2600" i="1" dirty="0">
                <a:sym typeface="Symbol" panose="05050102010706020507" pitchFamily="18" charset="2"/>
              </a:rPr>
              <a:t>south</a:t>
            </a:r>
            <a:r>
              <a:rPr lang="en-US" sz="2600" dirty="0">
                <a:sym typeface="Symbol" panose="05050102010706020507" pitchFamily="18" charset="2"/>
              </a:rPr>
              <a:t>, </a:t>
            </a:r>
            <a:r>
              <a:rPr lang="en-US" sz="2600" i="1" dirty="0">
                <a:sym typeface="Symbol" panose="05050102010706020507" pitchFamily="18" charset="2"/>
              </a:rPr>
              <a:t>west</a:t>
            </a:r>
            <a:r>
              <a:rPr lang="en-US" sz="2600" dirty="0">
                <a:sym typeface="Symbol" panose="05050102010706020507" pitchFamily="18" charset="2"/>
              </a:rPr>
              <a:t>, </a:t>
            </a:r>
            <a:r>
              <a:rPr lang="en-US" sz="2600" i="1" dirty="0">
                <a:sym typeface="Symbol" panose="05050102010706020507" pitchFamily="18" charset="2"/>
              </a:rPr>
              <a:t>north</a:t>
            </a:r>
            <a:r>
              <a:rPr lang="en-US" sz="2600" dirty="0">
                <a:sym typeface="Symbol" panose="05050102010706020507" pitchFamily="18" charset="2"/>
              </a:rPr>
              <a:t>}</a:t>
            </a:r>
          </a:p>
          <a:p>
            <a:r>
              <a:rPr lang="en-US" sz="2600" dirty="0">
                <a:sym typeface="Symbol" panose="05050102010706020507" pitchFamily="18" charset="2"/>
              </a:rPr>
              <a:t> </a:t>
            </a:r>
            <a:r>
              <a:rPr lang="en-US" sz="2600" dirty="0" err="1">
                <a:sym typeface="Symbol" panose="05050102010706020507" pitchFamily="18" charset="2"/>
              </a:rPr>
              <a:t>Fungsi</a:t>
            </a:r>
            <a:r>
              <a:rPr lang="en-US" sz="2600" dirty="0">
                <a:sym typeface="Symbol" panose="05050102010706020507" pitchFamily="18" charset="2"/>
              </a:rPr>
              <a:t> T(.) </a:t>
            </a:r>
            <a:r>
              <a:rPr lang="en-US" sz="2600" dirty="0" err="1">
                <a:sym typeface="Symbol" panose="05050102010706020507" pitchFamily="18" charset="2"/>
              </a:rPr>
              <a:t>mencoba</a:t>
            </a:r>
            <a:r>
              <a:rPr lang="en-US" sz="2600" dirty="0">
                <a:sym typeface="Symbol" panose="05050102010706020507" pitchFamily="18" charset="2"/>
              </a:rPr>
              <a:t> </a:t>
            </a:r>
            <a:r>
              <a:rPr lang="en-US" sz="2600" dirty="0" err="1">
                <a:sym typeface="Symbol" panose="05050102010706020507" pitchFamily="18" charset="2"/>
              </a:rPr>
              <a:t>meng</a:t>
            </a:r>
            <a:r>
              <a:rPr lang="en-US" sz="2600" dirty="0">
                <a:sym typeface="Symbol" panose="05050102010706020507" pitchFamily="18" charset="2"/>
              </a:rPr>
              <a:t>-assign </a:t>
            </a:r>
            <a:r>
              <a:rPr lang="en-US" sz="2600" dirty="0"/>
              <a:t>x</a:t>
            </a:r>
            <a:r>
              <a:rPr lang="en-US" sz="2600" baseline="-25000" dirty="0"/>
              <a:t>i</a:t>
            </a:r>
            <a:r>
              <a:rPr lang="en-US" sz="2600" dirty="0"/>
              <a:t> </a:t>
            </a:r>
            <a:r>
              <a:rPr lang="en-US" sz="2600" dirty="0" err="1">
                <a:sym typeface="Symbol" panose="05050102010706020507" pitchFamily="18" charset="2"/>
              </a:rPr>
              <a:t>dengan</a:t>
            </a:r>
            <a:r>
              <a:rPr lang="en-US" sz="2600" dirty="0">
                <a:sym typeface="Symbol" panose="05050102010706020507" pitchFamily="18" charset="2"/>
              </a:rPr>
              <a:t> </a:t>
            </a:r>
            <a:r>
              <a:rPr lang="en-US" sz="2600" dirty="0" err="1">
                <a:sym typeface="Symbol" panose="05050102010706020507" pitchFamily="18" charset="2"/>
              </a:rPr>
              <a:t>urutan</a:t>
            </a:r>
            <a:r>
              <a:rPr lang="en-US" sz="2600" i="1" dirty="0"/>
              <a:t> east</a:t>
            </a:r>
            <a:r>
              <a:rPr lang="en-US" sz="2600" dirty="0"/>
              <a:t>, </a:t>
            </a:r>
            <a:r>
              <a:rPr lang="en-US" sz="2600" i="1" dirty="0"/>
              <a:t>south</a:t>
            </a:r>
            <a:r>
              <a:rPr lang="en-US" sz="2600" dirty="0"/>
              <a:t>, </a:t>
            </a:r>
            <a:r>
              <a:rPr lang="en-US" sz="2600" i="1" dirty="0"/>
              <a:t>west</a:t>
            </a:r>
            <a:r>
              <a:rPr lang="en-US" sz="2600" dirty="0"/>
              <a:t>, </a:t>
            </a:r>
            <a:r>
              <a:rPr lang="en-US" sz="2600" i="1" dirty="0"/>
              <a:t>north</a:t>
            </a:r>
          </a:p>
          <a:p>
            <a:endParaRPr lang="en-US" sz="2600" i="1" dirty="0"/>
          </a:p>
          <a:p>
            <a:r>
              <a:rPr lang="en-US" sz="2600" dirty="0" err="1"/>
              <a:t>Fungsi</a:t>
            </a:r>
            <a:r>
              <a:rPr lang="en-US" sz="2600" dirty="0"/>
              <a:t> </a:t>
            </a:r>
            <a:r>
              <a:rPr lang="en-US" sz="2600" dirty="0" err="1"/>
              <a:t>pembatas</a:t>
            </a:r>
            <a:r>
              <a:rPr lang="en-US" sz="2600" dirty="0"/>
              <a:t> B </a:t>
            </a:r>
            <a:r>
              <a:rPr lang="en-US" sz="2600" dirty="0" err="1"/>
              <a:t>memeriksa</a:t>
            </a:r>
            <a:r>
              <a:rPr lang="en-US" sz="2600" dirty="0"/>
              <a:t> </a:t>
            </a:r>
            <a:r>
              <a:rPr lang="en-US" sz="2600" dirty="0" err="1"/>
              <a:t>apakah</a:t>
            </a:r>
            <a:r>
              <a:rPr lang="en-US" sz="2600" dirty="0"/>
              <a:t> </a:t>
            </a:r>
            <a:r>
              <a:rPr lang="en-US" sz="2600" dirty="0" err="1"/>
              <a:t>koordinat</a:t>
            </a:r>
            <a:r>
              <a:rPr lang="en-US" sz="2600" dirty="0"/>
              <a:t> </a:t>
            </a:r>
            <a:r>
              <a:rPr lang="en-US" sz="2600" dirty="0" err="1"/>
              <a:t>sel</a:t>
            </a:r>
            <a:r>
              <a:rPr lang="en-US" sz="2600" dirty="0"/>
              <a:t> </a:t>
            </a:r>
            <a:r>
              <a:rPr lang="en-US" sz="2600" dirty="0" err="1"/>
              <a:t>sekarang</a:t>
            </a:r>
            <a:r>
              <a:rPr lang="en-US" sz="2600" dirty="0"/>
              <a:t> </a:t>
            </a:r>
            <a:r>
              <a:rPr lang="en-US" sz="2600" dirty="0" err="1"/>
              <a:t>belum</a:t>
            </a:r>
            <a:r>
              <a:rPr lang="en-US" sz="2600" dirty="0"/>
              <a:t> </a:t>
            </a:r>
            <a:r>
              <a:rPr lang="en-US" sz="2600" dirty="0" err="1"/>
              <a:t>mencapai</a:t>
            </a:r>
            <a:r>
              <a:rPr lang="en-US" sz="2600" dirty="0"/>
              <a:t> </a:t>
            </a:r>
            <a:r>
              <a:rPr lang="en-US" sz="2600" dirty="0" err="1"/>
              <a:t>batas</a:t>
            </a:r>
            <a:r>
              <a:rPr lang="en-US" sz="2600" dirty="0"/>
              <a:t> </a:t>
            </a:r>
            <a:r>
              <a:rPr lang="en-US" sz="2600" dirty="0" err="1"/>
              <a:t>labirin</a:t>
            </a:r>
            <a:r>
              <a:rPr lang="en-US" sz="2600" dirty="0"/>
              <a:t> (1 &lt; x &lt; 4 dan 1 &lt; y &lt; 4)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sudah</a:t>
            </a:r>
            <a:r>
              <a:rPr lang="en-US" sz="2600" dirty="0"/>
              <a:t>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bisa</a:t>
            </a:r>
            <a:r>
              <a:rPr lang="en-US" sz="2600" dirty="0"/>
              <a:t> </a:t>
            </a:r>
            <a:r>
              <a:rPr lang="en-US" sz="2600" dirty="0" err="1"/>
              <a:t>berpindah</a:t>
            </a:r>
            <a:r>
              <a:rPr lang="en-US" sz="2600" dirty="0"/>
              <a:t> </a:t>
            </a:r>
            <a:r>
              <a:rPr lang="en-US" sz="2600" dirty="0" err="1"/>
              <a:t>lagi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mana-mana. </a:t>
            </a:r>
            <a:r>
              <a:rPr lang="en-US" sz="2600" dirty="0" err="1"/>
              <a:t>Jika</a:t>
            </a:r>
            <a:r>
              <a:rPr lang="en-US" sz="2600" dirty="0"/>
              <a:t> </a:t>
            </a:r>
            <a:r>
              <a:rPr lang="en-US" sz="2600" i="1" dirty="0"/>
              <a:t>true</a:t>
            </a:r>
            <a:r>
              <a:rPr lang="en-US" sz="2600" dirty="0"/>
              <a:t>, </a:t>
            </a:r>
            <a:r>
              <a:rPr lang="en-US" sz="2600" dirty="0" err="1"/>
              <a:t>ekspansi</a:t>
            </a:r>
            <a:r>
              <a:rPr lang="en-US" sz="2600" dirty="0"/>
              <a:t> </a:t>
            </a:r>
            <a:r>
              <a:rPr lang="en-US" sz="2600" dirty="0" err="1"/>
              <a:t>simpul</a:t>
            </a:r>
            <a:r>
              <a:rPr lang="en-US" sz="2600" dirty="0"/>
              <a:t>, </a:t>
            </a:r>
            <a:r>
              <a:rPr lang="en-US" sz="2600" dirty="0" err="1"/>
              <a:t>jika</a:t>
            </a:r>
            <a:r>
              <a:rPr lang="en-US" sz="2600" dirty="0"/>
              <a:t> </a:t>
            </a:r>
            <a:r>
              <a:rPr lang="en-US" sz="2600" i="1" dirty="0"/>
              <a:t>false</a:t>
            </a:r>
            <a:r>
              <a:rPr lang="en-US" sz="2600" dirty="0"/>
              <a:t>, </a:t>
            </a:r>
            <a:r>
              <a:rPr lang="en-US" sz="2600" dirty="0" err="1"/>
              <a:t>matikan</a:t>
            </a:r>
            <a:r>
              <a:rPr lang="en-US" sz="2600" dirty="0"/>
              <a:t> </a:t>
            </a:r>
            <a:r>
              <a:rPr lang="en-US" sz="2600" dirty="0" err="1"/>
              <a:t>simpul</a:t>
            </a:r>
            <a:r>
              <a:rPr lang="en-US" sz="26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D50CD-857E-4E93-894E-9D97E5F30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651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>
            <a:extLst>
              <a:ext uri="{FF2B5EF4-FFF2-40B4-BE49-F238E27FC236}">
                <a16:creationId xmlns:a16="http://schemas.microsoft.com/office/drawing/2014/main" id="{5BFB8412-DD7B-4F46-94CE-EE401B8469F3}"/>
              </a:ext>
            </a:extLst>
          </p:cNvPr>
          <p:cNvSpPr/>
          <p:nvPr/>
        </p:nvSpPr>
        <p:spPr>
          <a:xfrm>
            <a:off x="6177280" y="50800"/>
            <a:ext cx="497840" cy="406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FF9FD45-6926-47BA-A448-3A29E34AAE90}"/>
              </a:ext>
            </a:extLst>
          </p:cNvPr>
          <p:cNvCxnSpPr>
            <a:cxnSpLocks/>
          </p:cNvCxnSpPr>
          <p:nvPr/>
        </p:nvCxnSpPr>
        <p:spPr>
          <a:xfrm flipH="1">
            <a:off x="6096000" y="457200"/>
            <a:ext cx="267773" cy="7254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034D7DD2-25E9-4E71-AB65-067A58025FF4}"/>
              </a:ext>
            </a:extLst>
          </p:cNvPr>
          <p:cNvSpPr txBox="1"/>
          <p:nvPr/>
        </p:nvSpPr>
        <p:spPr>
          <a:xfrm>
            <a:off x="5237480" y="457200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CF849E9-E935-4744-AF59-88803ABCBA73}"/>
              </a:ext>
            </a:extLst>
          </p:cNvPr>
          <p:cNvSpPr txBox="1"/>
          <p:nvPr/>
        </p:nvSpPr>
        <p:spPr>
          <a:xfrm>
            <a:off x="5618728" y="17812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(1,4)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E5A9ACF-8CDA-42BF-9DB4-9F4F2D0254DD}"/>
              </a:ext>
            </a:extLst>
          </p:cNvPr>
          <p:cNvSpPr/>
          <p:nvPr/>
        </p:nvSpPr>
        <p:spPr>
          <a:xfrm>
            <a:off x="4824548" y="3416686"/>
            <a:ext cx="497840" cy="406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EC3C36AE-4BA1-4327-8C24-134047B73087}"/>
              </a:ext>
            </a:extLst>
          </p:cNvPr>
          <p:cNvSpPr/>
          <p:nvPr/>
        </p:nvSpPr>
        <p:spPr>
          <a:xfrm>
            <a:off x="4482959" y="4476152"/>
            <a:ext cx="497840" cy="406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17217307-6438-4E18-8B05-893BA4DBEE0A}"/>
              </a:ext>
            </a:extLst>
          </p:cNvPr>
          <p:cNvSpPr/>
          <p:nvPr/>
        </p:nvSpPr>
        <p:spPr>
          <a:xfrm>
            <a:off x="3960646" y="5254874"/>
            <a:ext cx="497840" cy="406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C5B0FCE-15E0-4681-91FC-4A8F249D63DE}"/>
              </a:ext>
            </a:extLst>
          </p:cNvPr>
          <p:cNvSpPr/>
          <p:nvPr/>
        </p:nvSpPr>
        <p:spPr>
          <a:xfrm>
            <a:off x="5738365" y="1253278"/>
            <a:ext cx="497840" cy="406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3C47603-8F7F-425E-8361-B4DE5A372CB2}"/>
              </a:ext>
            </a:extLst>
          </p:cNvPr>
          <p:cNvSpPr/>
          <p:nvPr/>
        </p:nvSpPr>
        <p:spPr>
          <a:xfrm>
            <a:off x="4847859" y="2317190"/>
            <a:ext cx="497840" cy="406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335406CB-2DDB-4FE6-93F3-5DB11A59B4BB}"/>
              </a:ext>
            </a:extLst>
          </p:cNvPr>
          <p:cNvSpPr/>
          <p:nvPr/>
        </p:nvSpPr>
        <p:spPr>
          <a:xfrm>
            <a:off x="3980685" y="3376718"/>
            <a:ext cx="497840" cy="406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C29E492-A4A7-47A1-AD15-8C7D2E1172FE}"/>
              </a:ext>
            </a:extLst>
          </p:cNvPr>
          <p:cNvSpPr/>
          <p:nvPr/>
        </p:nvSpPr>
        <p:spPr>
          <a:xfrm>
            <a:off x="3147565" y="4413038"/>
            <a:ext cx="518160" cy="4673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BE5DD0C-6DA9-4C63-BDCC-559D29E0A5E1}"/>
              </a:ext>
            </a:extLst>
          </p:cNvPr>
          <p:cNvCxnSpPr/>
          <p:nvPr/>
        </p:nvCxnSpPr>
        <p:spPr>
          <a:xfrm flipH="1">
            <a:off x="5255765" y="1608878"/>
            <a:ext cx="572534" cy="759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232F4E29-BA7A-4460-8599-A472AA790919}"/>
              </a:ext>
            </a:extLst>
          </p:cNvPr>
          <p:cNvCxnSpPr/>
          <p:nvPr/>
        </p:nvCxnSpPr>
        <p:spPr>
          <a:xfrm flipH="1">
            <a:off x="4360179" y="2653914"/>
            <a:ext cx="572534" cy="759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51DCDD1-CF58-4453-BBDA-4621C4096F93}"/>
              </a:ext>
            </a:extLst>
          </p:cNvPr>
          <p:cNvCxnSpPr/>
          <p:nvPr/>
        </p:nvCxnSpPr>
        <p:spPr>
          <a:xfrm flipH="1">
            <a:off x="3545030" y="3746810"/>
            <a:ext cx="572534" cy="759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18F7191-0E14-4EB1-8729-5018D73BEE1F}"/>
              </a:ext>
            </a:extLst>
          </p:cNvPr>
          <p:cNvSpPr txBox="1"/>
          <p:nvPr/>
        </p:nvSpPr>
        <p:spPr>
          <a:xfrm>
            <a:off x="4693381" y="1659678"/>
            <a:ext cx="574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east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D95B478-6EB2-4648-A000-AAF140D1E21D}"/>
              </a:ext>
            </a:extLst>
          </p:cNvPr>
          <p:cNvSpPr txBox="1"/>
          <p:nvPr/>
        </p:nvSpPr>
        <p:spPr>
          <a:xfrm>
            <a:off x="3960646" y="2723590"/>
            <a:ext cx="574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east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BB081CF-96A9-4920-AEDC-85180834CAEC}"/>
              </a:ext>
            </a:extLst>
          </p:cNvPr>
          <p:cNvSpPr txBox="1"/>
          <p:nvPr/>
        </p:nvSpPr>
        <p:spPr>
          <a:xfrm>
            <a:off x="3232138" y="3853896"/>
            <a:ext cx="57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east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B6B0D76-6F56-45F6-BE32-CA5C5C2FF568}"/>
              </a:ext>
            </a:extLst>
          </p:cNvPr>
          <p:cNvSpPr txBox="1"/>
          <p:nvPr/>
        </p:nvSpPr>
        <p:spPr>
          <a:xfrm>
            <a:off x="3267035" y="4885542"/>
            <a:ext cx="279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D71BA67-DA9B-4D7B-A791-7D5AA73E400C}"/>
              </a:ext>
            </a:extLst>
          </p:cNvPr>
          <p:cNvSpPr txBox="1"/>
          <p:nvPr/>
        </p:nvSpPr>
        <p:spPr>
          <a:xfrm>
            <a:off x="5187744" y="1146256"/>
            <a:ext cx="617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(1,3)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573A7A6-8315-4489-AF0E-D0A719202A0D}"/>
              </a:ext>
            </a:extLst>
          </p:cNvPr>
          <p:cNvSpPr txBox="1"/>
          <p:nvPr/>
        </p:nvSpPr>
        <p:spPr>
          <a:xfrm>
            <a:off x="4235621" y="2205746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(2,3)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7C8C1F1-5132-49A8-AD33-D784E588FDB8}"/>
              </a:ext>
            </a:extLst>
          </p:cNvPr>
          <p:cNvSpPr txBox="1"/>
          <p:nvPr/>
        </p:nvSpPr>
        <p:spPr>
          <a:xfrm>
            <a:off x="3385742" y="3246355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(3,3)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CC18E4C-FDE8-4233-9551-81E099114FC3}"/>
              </a:ext>
            </a:extLst>
          </p:cNvPr>
          <p:cNvSpPr txBox="1"/>
          <p:nvPr/>
        </p:nvSpPr>
        <p:spPr>
          <a:xfrm>
            <a:off x="2576169" y="4143627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(4,3)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D90B20D1-0671-43AB-9A05-C427EFAAC369}"/>
              </a:ext>
            </a:extLst>
          </p:cNvPr>
          <p:cNvCxnSpPr>
            <a:cxnSpLocks/>
            <a:endCxn id="49" idx="0"/>
          </p:cNvCxnSpPr>
          <p:nvPr/>
        </p:nvCxnSpPr>
        <p:spPr>
          <a:xfrm flipH="1">
            <a:off x="5073468" y="2722106"/>
            <a:ext cx="91936" cy="6945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44EA86E-88ED-42ED-A8A5-F4B22FD114DC}"/>
              </a:ext>
            </a:extLst>
          </p:cNvPr>
          <p:cNvCxnSpPr>
            <a:cxnSpLocks/>
          </p:cNvCxnSpPr>
          <p:nvPr/>
        </p:nvCxnSpPr>
        <p:spPr>
          <a:xfrm flipH="1">
            <a:off x="4774114" y="3813284"/>
            <a:ext cx="280154" cy="6606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B600F417-B72E-406E-97CA-8F49B355C92E}"/>
              </a:ext>
            </a:extLst>
          </p:cNvPr>
          <p:cNvSpPr txBox="1"/>
          <p:nvPr/>
        </p:nvSpPr>
        <p:spPr>
          <a:xfrm>
            <a:off x="5107187" y="2835034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431B11A-39C5-4ADF-ADC6-EEF54C8669A8}"/>
              </a:ext>
            </a:extLst>
          </p:cNvPr>
          <p:cNvSpPr txBox="1"/>
          <p:nvPr/>
        </p:nvSpPr>
        <p:spPr>
          <a:xfrm>
            <a:off x="4973883" y="3958961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F9C9B51-CB31-4EF4-AA17-305D40BCF6C4}"/>
              </a:ext>
            </a:extLst>
          </p:cNvPr>
          <p:cNvSpPr txBox="1"/>
          <p:nvPr/>
        </p:nvSpPr>
        <p:spPr>
          <a:xfrm>
            <a:off x="5262569" y="3293519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(2,2)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96A4E9B-AAF9-44C7-B67B-B6394CCB8783}"/>
              </a:ext>
            </a:extLst>
          </p:cNvPr>
          <p:cNvSpPr txBox="1"/>
          <p:nvPr/>
        </p:nvSpPr>
        <p:spPr>
          <a:xfrm>
            <a:off x="4947026" y="4501236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(2,1)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0EEB7A2-1EEE-4FD0-B138-C04043F84989}"/>
              </a:ext>
            </a:extLst>
          </p:cNvPr>
          <p:cNvCxnSpPr>
            <a:cxnSpLocks/>
            <a:endCxn id="51" idx="0"/>
          </p:cNvCxnSpPr>
          <p:nvPr/>
        </p:nvCxnSpPr>
        <p:spPr>
          <a:xfrm flipH="1">
            <a:off x="4209566" y="4826596"/>
            <a:ext cx="365350" cy="4282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E0875A3C-47C2-47C8-9E92-7C650D275CCA}"/>
              </a:ext>
            </a:extLst>
          </p:cNvPr>
          <p:cNvSpPr txBox="1"/>
          <p:nvPr/>
        </p:nvSpPr>
        <p:spPr>
          <a:xfrm>
            <a:off x="3899405" y="4722025"/>
            <a:ext cx="574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east</a:t>
            </a: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950A6AD9-D169-4278-809E-D4D87C7172CF}"/>
              </a:ext>
            </a:extLst>
          </p:cNvPr>
          <p:cNvSpPr/>
          <p:nvPr/>
        </p:nvSpPr>
        <p:spPr>
          <a:xfrm>
            <a:off x="3388380" y="6030264"/>
            <a:ext cx="497840" cy="406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C992941-F807-4408-BD32-E0AF3D96FBBB}"/>
              </a:ext>
            </a:extLst>
          </p:cNvPr>
          <p:cNvSpPr txBox="1"/>
          <p:nvPr/>
        </p:nvSpPr>
        <p:spPr>
          <a:xfrm>
            <a:off x="3466032" y="5572804"/>
            <a:ext cx="574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east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D19064A4-2B56-4885-907F-552382A76206}"/>
              </a:ext>
            </a:extLst>
          </p:cNvPr>
          <p:cNvCxnSpPr>
            <a:cxnSpLocks/>
          </p:cNvCxnSpPr>
          <p:nvPr/>
        </p:nvCxnSpPr>
        <p:spPr>
          <a:xfrm flipH="1">
            <a:off x="3761760" y="5636945"/>
            <a:ext cx="365350" cy="4282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42920190-2589-4294-80C9-5725A32D9ABC}"/>
              </a:ext>
            </a:extLst>
          </p:cNvPr>
          <p:cNvSpPr txBox="1"/>
          <p:nvPr/>
        </p:nvSpPr>
        <p:spPr>
          <a:xfrm>
            <a:off x="3497690" y="6441808"/>
            <a:ext cx="279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7EC5CFE-373A-4F02-A208-957793D4B55B}"/>
              </a:ext>
            </a:extLst>
          </p:cNvPr>
          <p:cNvSpPr/>
          <p:nvPr/>
        </p:nvSpPr>
        <p:spPr>
          <a:xfrm>
            <a:off x="5202236" y="5255299"/>
            <a:ext cx="631144" cy="369332"/>
          </a:xfrm>
          <a:prstGeom prst="ellipse">
            <a:avLst/>
          </a:prstGeom>
          <a:pattFill prst="pct70">
            <a:fgClr>
              <a:schemeClr val="accent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2EA9AC3-8695-4224-AD39-402CDE3FD3AA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4928116" y="4867326"/>
            <a:ext cx="589692" cy="3879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9242AE1-5D4C-44A0-8054-DF21BDF5B526}"/>
              </a:ext>
            </a:extLst>
          </p:cNvPr>
          <p:cNvSpPr txBox="1"/>
          <p:nvPr/>
        </p:nvSpPr>
        <p:spPr>
          <a:xfrm>
            <a:off x="5238378" y="4814417"/>
            <a:ext cx="627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west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B346166-5BE0-4D2F-B219-5A6B2CE4E5BA}"/>
              </a:ext>
            </a:extLst>
          </p:cNvPr>
          <p:cNvSpPr txBox="1"/>
          <p:nvPr/>
        </p:nvSpPr>
        <p:spPr>
          <a:xfrm>
            <a:off x="5450946" y="5652802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BAA0C6-8BE8-490E-AC26-098BAD8698C7}"/>
              </a:ext>
            </a:extLst>
          </p:cNvPr>
          <p:cNvSpPr/>
          <p:nvPr/>
        </p:nvSpPr>
        <p:spPr>
          <a:xfrm>
            <a:off x="6028570" y="4423733"/>
            <a:ext cx="5155579" cy="8374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id-ID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Urutan aksi: south – east – south – south –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west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Solusi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X = (</a:t>
            </a:r>
            <a:r>
              <a:rPr lang="id-ID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south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d-ID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east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</a:t>
            </a:r>
            <a:r>
              <a:rPr lang="id-ID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d-ID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south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west)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B8F91E9-E31F-47C4-BDE7-71DA300FA951}"/>
              </a:ext>
            </a:extLst>
          </p:cNvPr>
          <p:cNvSpPr txBox="1"/>
          <p:nvPr/>
        </p:nvSpPr>
        <p:spPr>
          <a:xfrm>
            <a:off x="5761448" y="5132045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(1,1)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F6FC2D0-C5D2-48D7-B58E-D5DDF08D70A8}"/>
              </a:ext>
            </a:extLst>
          </p:cNvPr>
          <p:cNvSpPr txBox="1"/>
          <p:nvPr/>
        </p:nvSpPr>
        <p:spPr>
          <a:xfrm>
            <a:off x="3496595" y="5155498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(3,1)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B8A0CEB-ED41-429F-9B43-24ADF9662C88}"/>
              </a:ext>
            </a:extLst>
          </p:cNvPr>
          <p:cNvSpPr txBox="1"/>
          <p:nvPr/>
        </p:nvSpPr>
        <p:spPr>
          <a:xfrm>
            <a:off x="2835370" y="5942136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(4,1)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AC327-1103-43E9-8EEF-008A5C69B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4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BC730-7EE3-270A-9A9A-E21F541A6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6057"/>
            <a:ext cx="10515600" cy="56109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/>
              <a:t>2. </a:t>
            </a:r>
            <a:r>
              <a:rPr lang="en-US" sz="2400" i="1" dirty="0" err="1"/>
              <a:t>Pengisian</a:t>
            </a:r>
            <a:r>
              <a:rPr lang="en-US" sz="2400" i="1" dirty="0"/>
              <a:t> </a:t>
            </a:r>
            <a:r>
              <a:rPr lang="en-US" sz="2400" i="1" dirty="0" err="1"/>
              <a:t>muatan</a:t>
            </a:r>
            <a:r>
              <a:rPr lang="en-US" sz="2400" i="1" dirty="0"/>
              <a:t> </a:t>
            </a:r>
            <a:r>
              <a:rPr lang="en-US" sz="2400" i="1" dirty="0" err="1"/>
              <a:t>truk</a:t>
            </a:r>
            <a:r>
              <a:rPr lang="en-US" sz="2400" i="1" dirty="0"/>
              <a:t> (load balancing)</a:t>
            </a:r>
          </a:p>
          <a:p>
            <a:pPr marL="0" indent="0">
              <a:buNone/>
            </a:pPr>
            <a:r>
              <a:rPr lang="en-US" sz="2400" dirty="0" err="1"/>
              <a:t>Truk</a:t>
            </a:r>
            <a:r>
              <a:rPr lang="en-US" sz="2400" dirty="0"/>
              <a:t> punya </a:t>
            </a:r>
            <a:r>
              <a:rPr lang="en-US" sz="2400" dirty="0" err="1"/>
              <a:t>kapasitas</a:t>
            </a:r>
            <a:r>
              <a:rPr lang="en-US" sz="2400" dirty="0"/>
              <a:t> </a:t>
            </a:r>
            <a:r>
              <a:rPr lang="en-US" sz="2400" dirty="0" err="1"/>
              <a:t>muatan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, </a:t>
            </a:r>
            <a:r>
              <a:rPr lang="en-US" sz="2400" dirty="0" err="1"/>
              <a:t>misal</a:t>
            </a:r>
            <a:r>
              <a:rPr lang="en-US" sz="2400" dirty="0"/>
              <a:t> 1 ton. Anda punya </a:t>
            </a:r>
            <a:r>
              <a:rPr lang="en-US" sz="2400" dirty="0" err="1"/>
              <a:t>barang-barang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, dan Anda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yang </a:t>
            </a:r>
            <a:r>
              <a:rPr lang="en-US" sz="2400" dirty="0" err="1"/>
              <a:t>totalnya</a:t>
            </a:r>
            <a:r>
              <a:rPr lang="en-US" sz="2400" dirty="0"/>
              <a:t> pas 1 ton. </a:t>
            </a:r>
          </a:p>
          <a:p>
            <a:pPr marL="0" indent="0">
              <a:buNone/>
            </a:pPr>
            <a:r>
              <a:rPr lang="en-US" sz="2400" dirty="0" err="1"/>
              <a:t>Tujuannya</a:t>
            </a:r>
            <a:r>
              <a:rPr lang="en-US" sz="2400" dirty="0"/>
              <a:t>: </a:t>
            </a:r>
            <a:r>
              <a:rPr lang="en-US" sz="2400" dirty="0" err="1"/>
              <a:t>Efisiensi</a:t>
            </a:r>
            <a:r>
              <a:rPr lang="en-US" sz="2400" dirty="0"/>
              <a:t> </a:t>
            </a:r>
            <a:r>
              <a:rPr lang="en-US" sz="2400" dirty="0" err="1"/>
              <a:t>maksimal</a:t>
            </a:r>
            <a:r>
              <a:rPr lang="en-US" sz="2400" dirty="0"/>
              <a:t> (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sisa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) dan 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i="1" dirty="0"/>
              <a:t>overload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i="1" dirty="0"/>
              <a:t>4. </a:t>
            </a:r>
            <a:r>
              <a:rPr lang="en-US" sz="2400" i="1" dirty="0" err="1"/>
              <a:t>Investasi</a:t>
            </a:r>
            <a:r>
              <a:rPr lang="en-US" sz="2400" i="1" dirty="0"/>
              <a:t> / </a:t>
            </a:r>
            <a:r>
              <a:rPr lang="en-US" sz="2400" i="1" dirty="0" err="1"/>
              <a:t>pembiayaan</a:t>
            </a:r>
            <a:endParaRPr lang="en-US" sz="2400" i="1" dirty="0"/>
          </a:p>
          <a:p>
            <a:pPr marL="0" indent="0">
              <a:buNone/>
            </a:pPr>
            <a:r>
              <a:rPr lang="en-US" sz="2400" dirty="0"/>
              <a:t>Investor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daftar </a:t>
            </a:r>
            <a:r>
              <a:rPr lang="en-US" sz="2400" dirty="0" err="1"/>
              <a:t>peluang</a:t>
            </a:r>
            <a:r>
              <a:rPr lang="en-US" sz="2400" dirty="0"/>
              <a:t> yang masing-masing </a:t>
            </a:r>
            <a:r>
              <a:rPr lang="en-US" sz="2400" dirty="0" err="1"/>
              <a:t>butuh</a:t>
            </a:r>
            <a:r>
              <a:rPr lang="en-US" sz="2400" dirty="0"/>
              <a:t> dana </a:t>
            </a:r>
            <a:r>
              <a:rPr lang="en-US" sz="2400" dirty="0" err="1"/>
              <a:t>berbeda</a:t>
            </a:r>
            <a:r>
              <a:rPr lang="en-US" sz="2400" dirty="0"/>
              <a:t>, </a:t>
            </a:r>
            <a:r>
              <a:rPr lang="en-US" sz="2400" dirty="0" err="1"/>
              <a:t>supaya</a:t>
            </a:r>
            <a:r>
              <a:rPr lang="en-US" sz="2400" dirty="0"/>
              <a:t> total dana yang </a:t>
            </a:r>
            <a:r>
              <a:rPr lang="en-US" sz="2400" dirty="0" err="1"/>
              <a:t>dipakai</a:t>
            </a:r>
            <a:r>
              <a:rPr lang="en-US" sz="2400" dirty="0"/>
              <a:t> pas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budget </a:t>
            </a:r>
            <a:r>
              <a:rPr lang="en-US" sz="2400" dirty="0" err="1"/>
              <a:t>investasinya</a:t>
            </a:r>
            <a:r>
              <a:rPr lang="en-US" sz="24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A8E523-EDAA-A606-2F0C-2742121EF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391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A9D7D-66EB-4FC6-894F-2576880CC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5421"/>
            <a:ext cx="10515600" cy="524154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Solusi </a:t>
            </a:r>
            <a:r>
              <a:rPr lang="en-US" i="1" dirty="0"/>
              <a:t>sum-of subset problem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altLang="en-US" sz="2800" i="1" dirty="0">
                <a:latin typeface="+mn-lt"/>
              </a:rPr>
              <a:t>X = </a:t>
            </a:r>
            <a:r>
              <a:rPr lang="en-US" altLang="en-US" sz="2800" dirty="0">
                <a:latin typeface="+mn-lt"/>
              </a:rPr>
              <a:t>(</a:t>
            </a:r>
            <a:r>
              <a:rPr lang="en-US" altLang="en-US" sz="2800" i="1" dirty="0">
                <a:latin typeface="+mn-lt"/>
              </a:rPr>
              <a:t>x</a:t>
            </a:r>
            <a:r>
              <a:rPr lang="en-US" altLang="en-US" sz="2800" i="1" baseline="-25000" dirty="0">
                <a:latin typeface="+mn-lt"/>
              </a:rPr>
              <a:t>1</a:t>
            </a:r>
            <a:r>
              <a:rPr lang="en-US" altLang="en-US" sz="2800" i="1" dirty="0">
                <a:latin typeface="+mn-lt"/>
              </a:rPr>
              <a:t> , x</a:t>
            </a:r>
            <a:r>
              <a:rPr lang="en-US" altLang="en-US" sz="2800" i="1" baseline="-25000" dirty="0">
                <a:latin typeface="+mn-lt"/>
              </a:rPr>
              <a:t>2</a:t>
            </a:r>
            <a:r>
              <a:rPr lang="en-US" altLang="en-US" sz="2800" i="1" dirty="0">
                <a:latin typeface="+mn-lt"/>
              </a:rPr>
              <a:t> , ..., </a:t>
            </a:r>
            <a:r>
              <a:rPr lang="en-US" altLang="en-US" sz="2800" i="1" dirty="0" err="1">
                <a:latin typeface="+mn-lt"/>
              </a:rPr>
              <a:t>x</a:t>
            </a:r>
            <a:r>
              <a:rPr lang="en-US" altLang="en-US" sz="2800" i="1" baseline="-25000" dirty="0" err="1">
                <a:latin typeface="+mn-lt"/>
              </a:rPr>
              <a:t>n</a:t>
            </a:r>
            <a:r>
              <a:rPr lang="en-US" altLang="en-US" sz="2800" i="1" dirty="0">
                <a:latin typeface="+mn-lt"/>
              </a:rPr>
              <a:t> </a:t>
            </a:r>
            <a:r>
              <a:rPr lang="en-US" altLang="en-US" sz="2800" dirty="0">
                <a:latin typeface="+mn-lt"/>
              </a:rPr>
              <a:t>), </a:t>
            </a:r>
            <a:r>
              <a:rPr lang="en-US" altLang="en-US" sz="2800" i="1" dirty="0">
                <a:latin typeface="+mn-lt"/>
              </a:rPr>
              <a:t>x</a:t>
            </a:r>
            <a:r>
              <a:rPr lang="en-US" altLang="en-US" sz="2800" i="1" baseline="-25000" dirty="0">
                <a:latin typeface="+mn-lt"/>
              </a:rPr>
              <a:t>i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 {0, 1}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altLang="en-US" sz="2800" i="1" dirty="0">
                <a:latin typeface="+mn-lt"/>
              </a:rPr>
              <a:t> x</a:t>
            </a:r>
            <a:r>
              <a:rPr lang="en-US" altLang="en-US" sz="2800" i="1" baseline="-25000" dirty="0">
                <a:latin typeface="+mn-lt"/>
              </a:rPr>
              <a:t>i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= 1, </a:t>
            </a:r>
            <a:r>
              <a:rPr lang="en-US" altLang="en-US" sz="2800" dirty="0" err="1">
                <a:latin typeface="+mn-lt"/>
                <a:sym typeface="Symbol" panose="05050102010706020507" pitchFamily="18" charset="2"/>
              </a:rPr>
              <a:t>artinya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i="1" dirty="0" err="1">
                <a:sym typeface="Symbol" panose="05050102010706020507" pitchFamily="18" charset="2"/>
              </a:rPr>
              <a:t>w</a:t>
            </a:r>
            <a:r>
              <a:rPr lang="en-US" altLang="en-US" sz="2800" i="1" baseline="-25000" dirty="0" err="1">
                <a:latin typeface="+mn-lt"/>
              </a:rPr>
              <a:t>i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+mn-lt"/>
                <a:sym typeface="Symbol" panose="05050102010706020507" pitchFamily="18" charset="2"/>
              </a:rPr>
              <a:t>dimasukkan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+mn-lt"/>
                <a:sym typeface="Symbol" panose="05050102010706020507" pitchFamily="18" charset="2"/>
              </a:rPr>
              <a:t>ke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+mn-lt"/>
                <a:sym typeface="Symbol" panose="05050102010706020507" pitchFamily="18" charset="2"/>
              </a:rPr>
              <a:t>dala</a:t>
            </a:r>
            <a:r>
              <a:rPr lang="en-US" altLang="en-US" dirty="0" err="1">
                <a:sym typeface="Symbol" panose="05050102010706020507" pitchFamily="18" charset="2"/>
              </a:rPr>
              <a:t>m</a:t>
            </a:r>
            <a:r>
              <a:rPr lang="en-US" altLang="en-US" dirty="0">
                <a:sym typeface="Symbol" panose="05050102010706020507" pitchFamily="18" charset="2"/>
              </a:rPr>
              <a:t> subset</a:t>
            </a:r>
          </a:p>
          <a:p>
            <a:pPr marL="0" indent="0">
              <a:buNone/>
            </a:pP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	 </a:t>
            </a:r>
            <a:r>
              <a:rPr lang="en-US" altLang="en-US" sz="2800" i="1" dirty="0">
                <a:latin typeface="+mn-lt"/>
              </a:rPr>
              <a:t>x</a:t>
            </a:r>
            <a:r>
              <a:rPr lang="en-US" altLang="en-US" sz="2800" i="1" baseline="-25000" dirty="0">
                <a:latin typeface="+mn-lt"/>
              </a:rPr>
              <a:t>i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= 0, </a:t>
            </a:r>
            <a:r>
              <a:rPr lang="en-US" altLang="en-US" sz="2800" dirty="0" err="1">
                <a:latin typeface="+mn-lt"/>
                <a:sym typeface="Symbol" panose="05050102010706020507" pitchFamily="18" charset="2"/>
              </a:rPr>
              <a:t>artinya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i="1" dirty="0" err="1">
                <a:sym typeface="Symbol" panose="05050102010706020507" pitchFamily="18" charset="2"/>
              </a:rPr>
              <a:t>w</a:t>
            </a:r>
            <a:r>
              <a:rPr lang="en-US" altLang="en-US" sz="2800" i="1" baseline="-25000" dirty="0" err="1">
                <a:latin typeface="+mn-lt"/>
              </a:rPr>
              <a:t>i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+mn-lt"/>
                <a:sym typeface="Symbol" panose="05050102010706020507" pitchFamily="18" charset="2"/>
              </a:rPr>
              <a:t>tidak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+mn-lt"/>
                <a:sym typeface="Symbol" panose="05050102010706020507" pitchFamily="18" charset="2"/>
              </a:rPr>
              <a:t>dimasukkan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+mn-lt"/>
                <a:sym typeface="Symbol" panose="05050102010706020507" pitchFamily="18" charset="2"/>
              </a:rPr>
              <a:t>ke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latin typeface="+mn-lt"/>
                <a:sym typeface="Symbol" panose="05050102010706020507" pitchFamily="18" charset="2"/>
              </a:rPr>
              <a:t>dala</a:t>
            </a:r>
            <a:r>
              <a:rPr lang="en-US" altLang="en-US" dirty="0" err="1">
                <a:sym typeface="Symbol" panose="05050102010706020507" pitchFamily="18" charset="2"/>
              </a:rPr>
              <a:t>m</a:t>
            </a:r>
            <a:r>
              <a:rPr lang="en-US" altLang="en-US" dirty="0">
                <a:sym typeface="Symbol" panose="05050102010706020507" pitchFamily="18" charset="2"/>
              </a:rPr>
              <a:t> subset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status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i="1" dirty="0"/>
              <a:t>sum of subset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biner. </a:t>
            </a:r>
          </a:p>
          <a:p>
            <a:endParaRPr lang="en-US" dirty="0"/>
          </a:p>
          <a:p>
            <a:r>
              <a:rPr lang="en-US" dirty="0"/>
              <a:t>Sisi pada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kiri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i="1" dirty="0" err="1"/>
              <a:t>w</a:t>
            </a:r>
            <a:r>
              <a:rPr lang="en-US" i="1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(</a:t>
            </a:r>
            <a:r>
              <a:rPr lang="en-US" altLang="en-US" sz="2800" i="1" dirty="0">
                <a:latin typeface="+mn-lt"/>
              </a:rPr>
              <a:t>x</a:t>
            </a:r>
            <a:r>
              <a:rPr lang="en-US" altLang="en-US" sz="2800" i="1" baseline="-25000" dirty="0">
                <a:latin typeface="+mn-lt"/>
              </a:rPr>
              <a:t>i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= 1</a:t>
            </a:r>
            <a:r>
              <a:rPr lang="en-US" dirty="0"/>
              <a:t>), </a:t>
            </a:r>
          </a:p>
          <a:p>
            <a:endParaRPr lang="en-US" dirty="0"/>
          </a:p>
          <a:p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pada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i="1" dirty="0" err="1"/>
              <a:t>w</a:t>
            </a:r>
            <a:r>
              <a:rPr lang="en-US" i="1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(</a:t>
            </a:r>
            <a:r>
              <a:rPr lang="en-US" altLang="en-US" sz="2800" i="1" dirty="0">
                <a:latin typeface="+mn-lt"/>
              </a:rPr>
              <a:t>x</a:t>
            </a:r>
            <a:r>
              <a:rPr lang="en-US" altLang="en-US" sz="2800" i="1" baseline="-25000" dirty="0">
                <a:latin typeface="+mn-lt"/>
              </a:rPr>
              <a:t>i</a:t>
            </a:r>
            <a:r>
              <a:rPr lang="en-US" altLang="en-US" sz="2800" dirty="0">
                <a:latin typeface="+mn-lt"/>
              </a:rPr>
              <a:t> </a:t>
            </a:r>
            <a:r>
              <a:rPr lang="en-US" altLang="en-US" sz="2800" dirty="0">
                <a:latin typeface="+mn-lt"/>
                <a:sym typeface="Symbol" panose="05050102010706020507" pitchFamily="18" charset="2"/>
              </a:rPr>
              <a:t> = 0</a:t>
            </a:r>
            <a:r>
              <a:rPr lang="en-US" dirty="0"/>
              <a:t>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Sembarang</a:t>
            </a:r>
            <a:r>
              <a:rPr lang="en-US" dirty="0"/>
              <a:t> </a:t>
            </a:r>
            <a:r>
              <a:rPr lang="en-US" dirty="0" err="1"/>
              <a:t>lintasan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daun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(</a:t>
            </a:r>
            <a:r>
              <a:rPr lang="en-US" i="1" dirty="0"/>
              <a:t>subset</a:t>
            </a:r>
            <a:r>
              <a:rPr lang="en-US" dirty="0"/>
              <a:t>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8AAFB1-D287-43AD-A6E4-41AA39668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8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F12920-122F-444D-B66C-9968322700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201" y="541227"/>
            <a:ext cx="9750083" cy="59976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4AC999B-AEA7-49FA-8C94-0C5F65D9DF91}"/>
              </a:ext>
            </a:extLst>
          </p:cNvPr>
          <p:cNvSpPr txBox="1"/>
          <p:nvPr/>
        </p:nvSpPr>
        <p:spPr>
          <a:xfrm>
            <a:off x="1107440" y="345441"/>
            <a:ext cx="18523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i="1" dirty="0"/>
              <a:t>n</a:t>
            </a:r>
            <a:r>
              <a:rPr lang="en-US" sz="2400" dirty="0"/>
              <a:t> = 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B4FA0E-A853-477F-96A2-6C2A762F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3ACD06-6971-52BA-6BF8-F226ADAA6251}"/>
              </a:ext>
            </a:extLst>
          </p:cNvPr>
          <p:cNvSpPr txBox="1"/>
          <p:nvPr/>
        </p:nvSpPr>
        <p:spPr>
          <a:xfrm>
            <a:off x="7170057" y="377377"/>
            <a:ext cx="46486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Angka di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simpul</a:t>
            </a:r>
            <a:r>
              <a:rPr lang="en-US" sz="2000" dirty="0"/>
              <a:t> </a:t>
            </a:r>
            <a:r>
              <a:rPr lang="en-US" sz="2000" dirty="0" err="1"/>
              <a:t>menyatakan</a:t>
            </a:r>
            <a:r>
              <a:rPr lang="en-US" sz="2000" dirty="0"/>
              <a:t> </a:t>
            </a:r>
            <a:r>
              <a:rPr lang="en-US" sz="2000" dirty="0" err="1"/>
              <a:t>urutan</a:t>
            </a:r>
            <a:endParaRPr lang="en-US" sz="2000" dirty="0"/>
          </a:p>
          <a:p>
            <a:r>
              <a:rPr lang="en-US" sz="2000" dirty="0" err="1"/>
              <a:t>pembangkitannya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 DFS</a:t>
            </a:r>
          </a:p>
        </p:txBody>
      </p:sp>
    </p:spTree>
    <p:extLst>
      <p:ext uri="{BB962C8B-B14F-4D97-AF65-F5344CB8AC3E}">
        <p14:creationId xmlns:p14="http://schemas.microsoft.com/office/powerpoint/2010/main" val="3714711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4001AC-6AF5-48DC-834B-0077DF35AA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0061" y="1215606"/>
            <a:ext cx="8681402" cy="537823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07B55C-997B-4802-B233-4D58AC0A14AF}"/>
              </a:ext>
            </a:extLst>
          </p:cNvPr>
          <p:cNvSpPr txBox="1"/>
          <p:nvPr/>
        </p:nvSpPr>
        <p:spPr>
          <a:xfrm>
            <a:off x="812800" y="264160"/>
            <a:ext cx="86814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Sekarang</a:t>
            </a:r>
            <a:r>
              <a:rPr lang="en-US" sz="2400" dirty="0"/>
              <a:t>, </a:t>
            </a:r>
            <a:r>
              <a:rPr lang="en-US" sz="2400" dirty="0" err="1"/>
              <a:t>angka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ganti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yang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E165D8-EC8D-499B-BDDB-92B12F9B20E7}"/>
              </a:ext>
            </a:extLst>
          </p:cNvPr>
          <p:cNvSpPr txBox="1"/>
          <p:nvPr/>
        </p:nvSpPr>
        <p:spPr>
          <a:xfrm>
            <a:off x="6645501" y="1215606"/>
            <a:ext cx="37505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dirty="0">
                <a:solidFill>
                  <a:srgbClr val="FF0000"/>
                </a:solidFill>
              </a:rPr>
              <a:t>0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A647AD-AE80-4868-9E16-3C08503F21BF}"/>
              </a:ext>
            </a:extLst>
          </p:cNvPr>
          <p:cNvSpPr txBox="1"/>
          <p:nvPr/>
        </p:nvSpPr>
        <p:spPr>
          <a:xfrm>
            <a:off x="1302202" y="2818050"/>
            <a:ext cx="12293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0000"/>
                </a:solidFill>
              </a:rPr>
              <a:t>w</a:t>
            </a:r>
            <a:r>
              <a:rPr lang="en-US" altLang="en-US" sz="2000" baseline="-25000" dirty="0">
                <a:solidFill>
                  <a:srgbClr val="FF0000"/>
                </a:solidFill>
              </a:rPr>
              <a:t>2</a:t>
            </a:r>
            <a:r>
              <a:rPr lang="en-US" altLang="en-US" sz="2000" dirty="0">
                <a:solidFill>
                  <a:srgbClr val="FF0000"/>
                </a:solidFill>
              </a:rPr>
              <a:t> = 13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D9CA81-853B-495E-A9B0-17866AFEBABF}"/>
              </a:ext>
            </a:extLst>
          </p:cNvPr>
          <p:cNvSpPr txBox="1"/>
          <p:nvPr/>
        </p:nvSpPr>
        <p:spPr>
          <a:xfrm>
            <a:off x="1333113" y="4088486"/>
            <a:ext cx="12293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0000"/>
                </a:solidFill>
              </a:rPr>
              <a:t>w</a:t>
            </a:r>
            <a:r>
              <a:rPr lang="en-US" altLang="en-US" sz="2000" baseline="-25000" dirty="0">
                <a:solidFill>
                  <a:srgbClr val="FF0000"/>
                </a:solidFill>
              </a:rPr>
              <a:t>3</a:t>
            </a:r>
            <a:r>
              <a:rPr lang="en-US" altLang="en-US" sz="2000" dirty="0">
                <a:solidFill>
                  <a:srgbClr val="FF0000"/>
                </a:solidFill>
              </a:rPr>
              <a:t> = 24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CE157F-5201-405D-9312-7835A5D95189}"/>
              </a:ext>
            </a:extLst>
          </p:cNvPr>
          <p:cNvSpPr txBox="1"/>
          <p:nvPr/>
        </p:nvSpPr>
        <p:spPr>
          <a:xfrm>
            <a:off x="1302202" y="5341163"/>
            <a:ext cx="12293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0000"/>
                </a:solidFill>
              </a:rPr>
              <a:t>w</a:t>
            </a:r>
            <a:r>
              <a:rPr lang="en-US" altLang="en-US" sz="2000" baseline="-25000" dirty="0">
                <a:solidFill>
                  <a:srgbClr val="FF0000"/>
                </a:solidFill>
              </a:rPr>
              <a:t>4</a:t>
            </a:r>
            <a:r>
              <a:rPr lang="en-US" altLang="en-US" sz="2000" dirty="0">
                <a:solidFill>
                  <a:srgbClr val="FF0000"/>
                </a:solidFill>
              </a:rPr>
              <a:t> = 7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2671D1-D7D1-4F50-9F35-0158D18BAE95}"/>
              </a:ext>
            </a:extLst>
          </p:cNvPr>
          <p:cNvSpPr txBox="1"/>
          <p:nvPr/>
        </p:nvSpPr>
        <p:spPr>
          <a:xfrm>
            <a:off x="1302202" y="1716184"/>
            <a:ext cx="12293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000" i="1" dirty="0">
                <a:solidFill>
                  <a:srgbClr val="FF0000"/>
                </a:solidFill>
              </a:rPr>
              <a:t>w</a:t>
            </a:r>
            <a:r>
              <a:rPr lang="en-US" altLang="en-US" sz="2000" baseline="-25000" dirty="0">
                <a:solidFill>
                  <a:srgbClr val="FF0000"/>
                </a:solidFill>
              </a:rPr>
              <a:t>1</a:t>
            </a:r>
            <a:r>
              <a:rPr lang="en-US" altLang="en-US" sz="2000" dirty="0">
                <a:solidFill>
                  <a:srgbClr val="FF0000"/>
                </a:solidFill>
              </a:rPr>
              <a:t> = 11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8EB4C5-9276-4F1A-90BD-3EB3E4A3F268}"/>
              </a:ext>
            </a:extLst>
          </p:cNvPr>
          <p:cNvSpPr txBox="1"/>
          <p:nvPr/>
        </p:nvSpPr>
        <p:spPr>
          <a:xfrm>
            <a:off x="4633821" y="2448718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11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A844A8-39ED-43B7-A178-EB0480A3A911}"/>
              </a:ext>
            </a:extLst>
          </p:cNvPr>
          <p:cNvSpPr txBox="1"/>
          <p:nvPr/>
        </p:nvSpPr>
        <p:spPr>
          <a:xfrm>
            <a:off x="8596221" y="2448718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0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098EF1-8BC8-4589-A549-093209FAAC3C}"/>
              </a:ext>
            </a:extLst>
          </p:cNvPr>
          <p:cNvSpPr txBox="1"/>
          <p:nvPr/>
        </p:nvSpPr>
        <p:spPr>
          <a:xfrm>
            <a:off x="3639433" y="3719154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24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211F1B-DD09-46CE-B8FC-418800154780}"/>
              </a:ext>
            </a:extLst>
          </p:cNvPr>
          <p:cNvSpPr txBox="1"/>
          <p:nvPr/>
        </p:nvSpPr>
        <p:spPr>
          <a:xfrm>
            <a:off x="5619771" y="3719154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11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1B1EEF3-E636-423A-991B-80BA6AA856BE}"/>
              </a:ext>
            </a:extLst>
          </p:cNvPr>
          <p:cNvSpPr txBox="1"/>
          <p:nvPr/>
        </p:nvSpPr>
        <p:spPr>
          <a:xfrm>
            <a:off x="7582170" y="3719154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13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70AA4D-81C8-434A-83D3-AB98E5C8AEDE}"/>
              </a:ext>
            </a:extLst>
          </p:cNvPr>
          <p:cNvSpPr txBox="1"/>
          <p:nvPr/>
        </p:nvSpPr>
        <p:spPr>
          <a:xfrm>
            <a:off x="9696108" y="3719154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0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A77A28-012E-4B45-B4AB-FBA9C36E423E}"/>
              </a:ext>
            </a:extLst>
          </p:cNvPr>
          <p:cNvSpPr txBox="1"/>
          <p:nvPr/>
        </p:nvSpPr>
        <p:spPr>
          <a:xfrm>
            <a:off x="3154995" y="4897278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48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F35B8D1-1BE9-4EFD-B8E8-95631DE83CA6}"/>
              </a:ext>
            </a:extLst>
          </p:cNvPr>
          <p:cNvSpPr txBox="1"/>
          <p:nvPr/>
        </p:nvSpPr>
        <p:spPr>
          <a:xfrm>
            <a:off x="4104640" y="4951669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24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BD756A0-1473-4AD4-A524-90E251406C65}"/>
              </a:ext>
            </a:extLst>
          </p:cNvPr>
          <p:cNvSpPr txBox="1"/>
          <p:nvPr/>
        </p:nvSpPr>
        <p:spPr>
          <a:xfrm>
            <a:off x="5144202" y="4951669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36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C29ED8-6FE8-4C95-94A7-C120A25E05DF}"/>
              </a:ext>
            </a:extLst>
          </p:cNvPr>
          <p:cNvSpPr txBox="1"/>
          <p:nvPr/>
        </p:nvSpPr>
        <p:spPr>
          <a:xfrm>
            <a:off x="6128101" y="4897278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11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94AB60E-B67B-44F1-AF06-42F7A3D6E39C}"/>
              </a:ext>
            </a:extLst>
          </p:cNvPr>
          <p:cNvSpPr txBox="1"/>
          <p:nvPr/>
        </p:nvSpPr>
        <p:spPr>
          <a:xfrm>
            <a:off x="7112000" y="4936726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37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890F06-F035-4A3C-A798-4569AB9E5E71}"/>
              </a:ext>
            </a:extLst>
          </p:cNvPr>
          <p:cNvSpPr txBox="1"/>
          <p:nvPr/>
        </p:nvSpPr>
        <p:spPr>
          <a:xfrm>
            <a:off x="8118170" y="4923569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13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579F559-DB99-4C80-9A17-744C2B268D79}"/>
              </a:ext>
            </a:extLst>
          </p:cNvPr>
          <p:cNvSpPr txBox="1"/>
          <p:nvPr/>
        </p:nvSpPr>
        <p:spPr>
          <a:xfrm>
            <a:off x="9067481" y="4897278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24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1C0B377-75F7-4420-A2EB-961524120933}"/>
              </a:ext>
            </a:extLst>
          </p:cNvPr>
          <p:cNvSpPr txBox="1"/>
          <p:nvPr/>
        </p:nvSpPr>
        <p:spPr>
          <a:xfrm>
            <a:off x="10119472" y="4920155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0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833F63-F87A-47AE-85BD-951BCBDA162F}"/>
              </a:ext>
            </a:extLst>
          </p:cNvPr>
          <p:cNvSpPr txBox="1"/>
          <p:nvPr/>
        </p:nvSpPr>
        <p:spPr>
          <a:xfrm>
            <a:off x="2844800" y="6140389"/>
            <a:ext cx="4267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55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82FDF9-6189-4C5E-92FB-BD2FED31ED28}"/>
              </a:ext>
            </a:extLst>
          </p:cNvPr>
          <p:cNvSpPr txBox="1"/>
          <p:nvPr/>
        </p:nvSpPr>
        <p:spPr>
          <a:xfrm>
            <a:off x="3348465" y="614038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48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479D77E-0FA0-460B-AB8E-87A3A2E38FC5}"/>
              </a:ext>
            </a:extLst>
          </p:cNvPr>
          <p:cNvSpPr txBox="1"/>
          <p:nvPr/>
        </p:nvSpPr>
        <p:spPr>
          <a:xfrm>
            <a:off x="3891710" y="614038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31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8714483-3862-4EEE-8167-833C9E865FF6}"/>
              </a:ext>
            </a:extLst>
          </p:cNvPr>
          <p:cNvSpPr txBox="1"/>
          <p:nvPr/>
        </p:nvSpPr>
        <p:spPr>
          <a:xfrm>
            <a:off x="4356918" y="614038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24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47A3E97-F775-4045-8163-86C27868ACFC}"/>
              </a:ext>
            </a:extLst>
          </p:cNvPr>
          <p:cNvSpPr txBox="1"/>
          <p:nvPr/>
        </p:nvSpPr>
        <p:spPr>
          <a:xfrm>
            <a:off x="4846750" y="614411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43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AEE9BB2-D097-423C-94A9-128F5029DAA6}"/>
              </a:ext>
            </a:extLst>
          </p:cNvPr>
          <p:cNvSpPr txBox="1"/>
          <p:nvPr/>
        </p:nvSpPr>
        <p:spPr>
          <a:xfrm>
            <a:off x="5349553" y="614038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36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10DAC3C-40E5-4D1C-884C-6778E2310E0D}"/>
              </a:ext>
            </a:extLst>
          </p:cNvPr>
          <p:cNvSpPr txBox="1"/>
          <p:nvPr/>
        </p:nvSpPr>
        <p:spPr>
          <a:xfrm>
            <a:off x="5852356" y="6125446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18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7059C4-C8D2-4DFC-B9F2-935B922F85B2}"/>
              </a:ext>
            </a:extLst>
          </p:cNvPr>
          <p:cNvSpPr txBox="1"/>
          <p:nvPr/>
        </p:nvSpPr>
        <p:spPr>
          <a:xfrm>
            <a:off x="6357258" y="6162653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11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FC29B54-043C-44FE-8EB8-1B0F1D5369E3}"/>
              </a:ext>
            </a:extLst>
          </p:cNvPr>
          <p:cNvSpPr txBox="1"/>
          <p:nvPr/>
        </p:nvSpPr>
        <p:spPr>
          <a:xfrm>
            <a:off x="6833487" y="613395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44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4549D09-0F9F-4633-B19F-B0A4FE87B288}"/>
              </a:ext>
            </a:extLst>
          </p:cNvPr>
          <p:cNvSpPr txBox="1"/>
          <p:nvPr/>
        </p:nvSpPr>
        <p:spPr>
          <a:xfrm>
            <a:off x="7338389" y="6162653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37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9BCE480-0A89-48EF-B03D-10328F30978B}"/>
              </a:ext>
            </a:extLst>
          </p:cNvPr>
          <p:cNvSpPr txBox="1"/>
          <p:nvPr/>
        </p:nvSpPr>
        <p:spPr>
          <a:xfrm>
            <a:off x="7841773" y="6165927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20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26F300D-E7ED-4B81-8120-8B8C20CB4B72}"/>
              </a:ext>
            </a:extLst>
          </p:cNvPr>
          <p:cNvSpPr txBox="1"/>
          <p:nvPr/>
        </p:nvSpPr>
        <p:spPr>
          <a:xfrm>
            <a:off x="8331961" y="6156681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13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9F65542-FD79-4418-967B-BB029D9680F6}"/>
              </a:ext>
            </a:extLst>
          </p:cNvPr>
          <p:cNvSpPr txBox="1"/>
          <p:nvPr/>
        </p:nvSpPr>
        <p:spPr>
          <a:xfrm>
            <a:off x="8854551" y="6165927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31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28A1722-0C40-471B-803D-67C1007A9004}"/>
              </a:ext>
            </a:extLst>
          </p:cNvPr>
          <p:cNvSpPr txBox="1"/>
          <p:nvPr/>
        </p:nvSpPr>
        <p:spPr>
          <a:xfrm>
            <a:off x="9328006" y="6165927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24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E066C53-8895-4D4F-AC4F-1512D9A2D5BC}"/>
              </a:ext>
            </a:extLst>
          </p:cNvPr>
          <p:cNvSpPr txBox="1"/>
          <p:nvPr/>
        </p:nvSpPr>
        <p:spPr>
          <a:xfrm>
            <a:off x="9876528" y="6133959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4C77356-084C-46F6-AAC5-C2AC1DF1032F}"/>
              </a:ext>
            </a:extLst>
          </p:cNvPr>
          <p:cNvSpPr txBox="1"/>
          <p:nvPr/>
        </p:nvSpPr>
        <p:spPr>
          <a:xfrm>
            <a:off x="10311065" y="6165927"/>
            <a:ext cx="4258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FF0000"/>
                </a:solidFill>
              </a:rPr>
              <a:t>0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6427D5-0BB8-4994-A4FE-B0E2C522A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21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E72B6-C843-436D-A5EA-6413540F7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320"/>
            <a:ext cx="10515600" cy="6004560"/>
          </a:xfrm>
        </p:spPr>
        <p:txBody>
          <a:bodyPr>
            <a:normAutofit/>
          </a:bodyPr>
          <a:lstStyle/>
          <a:p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 solusi, </a:t>
            </a:r>
            <a:r>
              <a:rPr lang="en-US" sz="2400" dirty="0" err="1"/>
              <a:t>urutkan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menaik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terkecil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yang </a:t>
            </a:r>
            <a:r>
              <a:rPr lang="en-US" sz="2400" dirty="0" err="1"/>
              <a:t>terbesar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i="1" dirty="0" err="1"/>
              <a:t>x</a:t>
            </a:r>
            <a:r>
              <a:rPr lang="en-US" sz="2400" i="1" baseline="-25000" dirty="0" err="1"/>
              <a:t>k</a:t>
            </a:r>
            <a:r>
              <a:rPr lang="en-US" sz="2400" baseline="-25000" dirty="0"/>
              <a:t> – 1 </a:t>
            </a:r>
            <a:r>
              <a:rPr lang="en-US" sz="2400" dirty="0" err="1"/>
              <a:t>sudah</a:t>
            </a:r>
            <a:r>
              <a:rPr lang="en-US" sz="2400" dirty="0"/>
              <a:t> di-</a:t>
            </a:r>
            <a:r>
              <a:rPr lang="en-US" sz="2400" i="1" dirty="0"/>
              <a:t>assign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(0 </a:t>
            </a:r>
            <a:r>
              <a:rPr lang="en-US" sz="2400" dirty="0" err="1"/>
              <a:t>atau</a:t>
            </a:r>
            <a:r>
              <a:rPr lang="en-US" sz="2400" dirty="0"/>
              <a:t> 1). </a:t>
            </a:r>
            <a:r>
              <a:rPr lang="en-US" sz="2400" dirty="0" err="1"/>
              <a:t>Maka</a:t>
            </a:r>
            <a:r>
              <a:rPr lang="en-US" sz="2400" dirty="0"/>
              <a:t>, pada </a:t>
            </a:r>
            <a:r>
              <a:rPr lang="en-US" sz="2400" dirty="0" err="1"/>
              <a:t>pengisian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 err="1"/>
              <a:t>x</a:t>
            </a:r>
            <a:r>
              <a:rPr lang="en-US" sz="2400" i="1" baseline="-25000" dirty="0" err="1"/>
              <a:t>k</a:t>
            </a:r>
            <a:r>
              <a:rPr lang="en-US" sz="2400" dirty="0"/>
              <a:t>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pembatas</a:t>
            </a:r>
            <a:r>
              <a:rPr lang="en-US" sz="2400" dirty="0"/>
              <a:t> (</a:t>
            </a:r>
            <a:r>
              <a:rPr lang="en-US" sz="2400" i="1" dirty="0"/>
              <a:t>bounding function</a:t>
            </a:r>
            <a:r>
              <a:rPr lang="en-US" sz="2400" dirty="0"/>
              <a:t>)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, …, </a:t>
            </a:r>
            <a:r>
              <a:rPr lang="en-US" sz="2400" i="1" dirty="0" err="1">
                <a:solidFill>
                  <a:srgbClr val="FF0000"/>
                </a:solidFill>
              </a:rPr>
              <a:t>x</a:t>
            </a:r>
            <a:r>
              <a:rPr lang="en-US" sz="2400" i="1" baseline="-25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) = </a:t>
            </a:r>
            <a:r>
              <a:rPr lang="en-US" sz="2400" i="1" dirty="0">
                <a:solidFill>
                  <a:srgbClr val="FF0000"/>
                </a:solidFill>
              </a:rPr>
              <a:t>true</a:t>
            </a:r>
            <a:r>
              <a:rPr lang="en-US" sz="2400" dirty="0">
                <a:solidFill>
                  <a:srgbClr val="FF0000"/>
                </a:solidFill>
              </a:rPr>
              <a:t>  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dan </a:t>
            </a:r>
            <a:r>
              <a:rPr lang="en-US" sz="2400" dirty="0" err="1">
                <a:solidFill>
                  <a:srgbClr val="FF0000"/>
                </a:solidFill>
              </a:rPr>
              <a:t>hanya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  <a:p>
            <a:endParaRPr lang="en-US" sz="2400" dirty="0"/>
          </a:p>
          <a:p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berarti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i="1" dirty="0" err="1"/>
              <a:t>x</a:t>
            </a:r>
            <a:r>
              <a:rPr lang="en-US" sz="2400" i="1" baseline="-25000" dirty="0" err="1"/>
              <a:t>k</a:t>
            </a:r>
            <a:r>
              <a:rPr lang="en-US" sz="2400" baseline="-25000" dirty="0"/>
              <a:t> 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mengarah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solusi (</a:t>
            </a:r>
            <a:r>
              <a:rPr lang="en-US" sz="2400" i="1" dirty="0"/>
              <a:t>goal node</a:t>
            </a:r>
            <a:r>
              <a:rPr lang="en-US" sz="2400" dirty="0"/>
              <a:t>)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dipenuhi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26F4FE4-7D65-457A-B49A-E1DE2CD6F477}"/>
                  </a:ext>
                </a:extLst>
              </p:cNvPr>
              <p:cNvSpPr txBox="1"/>
              <p:nvPr/>
            </p:nvSpPr>
            <p:spPr>
              <a:xfrm>
                <a:off x="6898640" y="3138313"/>
                <a:ext cx="2548326" cy="7845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26F4FE4-7D65-457A-B49A-E1DE2CD6F4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8640" y="3138313"/>
                <a:ext cx="2548326" cy="7845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29A1F3-F226-41E5-8BC4-1C9D5A53A937}"/>
                  </a:ext>
                </a:extLst>
              </p:cNvPr>
              <p:cNvSpPr txBox="1"/>
              <p:nvPr/>
            </p:nvSpPr>
            <p:spPr>
              <a:xfrm>
                <a:off x="3461809" y="5282031"/>
                <a:ext cx="2548326" cy="7845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29A1F3-F226-41E5-8BC4-1C9D5A53A9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1809" y="5282031"/>
                <a:ext cx="2548326" cy="7845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E29B440B-CD2E-4F91-B5E4-5F6E3A00AF16}"/>
              </a:ext>
            </a:extLst>
          </p:cNvPr>
          <p:cNvSpPr txBox="1"/>
          <p:nvPr/>
        </p:nvSpPr>
        <p:spPr>
          <a:xfrm>
            <a:off x="6010135" y="5403951"/>
            <a:ext cx="4917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bobot</a:t>
            </a:r>
            <a:r>
              <a:rPr lang="en-US" sz="2000" dirty="0"/>
              <a:t> </a:t>
            </a:r>
            <a:r>
              <a:rPr lang="en-US" sz="2000" dirty="0" err="1"/>
              <a:t>sampai</a:t>
            </a:r>
            <a:r>
              <a:rPr lang="en-US" sz="2000" dirty="0"/>
              <a:t> </a:t>
            </a:r>
            <a:r>
              <a:rPr lang="en-US" sz="2000" dirty="0" err="1"/>
              <a:t>simpul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-</a:t>
            </a:r>
            <a:r>
              <a:rPr lang="en-US" sz="2000" i="1" dirty="0"/>
              <a:t>k</a:t>
            </a:r>
            <a:r>
              <a:rPr lang="en-US" sz="2000" dirty="0"/>
              <a:t> </a:t>
            </a:r>
            <a:r>
              <a:rPr lang="en-US" sz="2000" dirty="0" err="1"/>
              <a:t>ditambah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bobot-bobot</a:t>
            </a:r>
            <a:r>
              <a:rPr lang="en-US" sz="2000" dirty="0"/>
              <a:t> yang </a:t>
            </a:r>
            <a:r>
              <a:rPr lang="en-US" sz="2000" dirty="0" err="1"/>
              <a:t>tersisa</a:t>
            </a:r>
            <a:r>
              <a:rPr lang="en-US" sz="2000" dirty="0"/>
              <a:t>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i="1" dirty="0"/>
              <a:t>m</a:t>
            </a:r>
            <a:r>
              <a:rPr lang="en-US" sz="2000" dirty="0"/>
              <a:t>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D06E43-AF9E-47C9-A108-584F14E88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19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39275-1425-49D0-A200-BC3F98F19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000"/>
            <a:ext cx="10515600" cy="6156960"/>
          </a:xfrm>
        </p:spPr>
        <p:txBody>
          <a:bodyPr>
            <a:normAutofit/>
          </a:bodyPr>
          <a:lstStyle/>
          <a:p>
            <a:r>
              <a:rPr lang="en-US" sz="2400" dirty="0"/>
              <a:t>Oleh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bobot-bobot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terurut</a:t>
            </a:r>
            <a:r>
              <a:rPr lang="en-US" sz="2400" dirty="0"/>
              <a:t> </a:t>
            </a:r>
            <a:r>
              <a:rPr lang="en-US" sz="2400" dirty="0" err="1"/>
              <a:t>menaik</a:t>
            </a:r>
            <a:r>
              <a:rPr lang="en-US" sz="2400" dirty="0"/>
              <a:t>, 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memperkuat</a:t>
            </a:r>
            <a:r>
              <a:rPr lang="en-US" sz="2400" dirty="0"/>
              <a:t> 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pembatas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i="1" dirty="0" err="1"/>
              <a:t>x</a:t>
            </a:r>
            <a:r>
              <a:rPr lang="en-US" sz="2400" i="1" baseline="-25000" dirty="0" err="1"/>
              <a:t>k</a:t>
            </a:r>
            <a:r>
              <a:rPr lang="en-US" sz="2400" baseline="-25000" dirty="0"/>
              <a:t>  </a:t>
            </a:r>
            <a:r>
              <a:rPr lang="en-US" sz="2400" u="sng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mengarah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solusi  </a:t>
            </a:r>
            <a:r>
              <a:rPr lang="en-US" sz="2400" dirty="0" err="1"/>
              <a:t>jika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mengarah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solusi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-</a:t>
            </a:r>
            <a:r>
              <a:rPr lang="en-US" sz="2400" i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ditambah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-(</a:t>
            </a:r>
            <a:r>
              <a:rPr lang="en-US" sz="2400" i="1" dirty="0"/>
              <a:t>k</a:t>
            </a:r>
            <a:r>
              <a:rPr lang="en-US" sz="2400" dirty="0"/>
              <a:t>+1)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.</a:t>
            </a:r>
          </a:p>
          <a:p>
            <a:r>
              <a:rPr lang="en-US" sz="2400" dirty="0"/>
              <a:t>Jika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-</a:t>
            </a:r>
            <a:r>
              <a:rPr lang="en-US" sz="2400" i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STOP.</a:t>
            </a:r>
          </a:p>
          <a:p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demikian</a:t>
            </a:r>
            <a:r>
              <a:rPr lang="en-US" sz="2400" dirty="0"/>
              <a:t>,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pembatas</a:t>
            </a:r>
            <a:r>
              <a:rPr lang="en-US" sz="2400" dirty="0"/>
              <a:t> </a:t>
            </a:r>
            <a:r>
              <a:rPr lang="en-US" sz="2400" dirty="0" err="1"/>
              <a:t>keseluruhan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i="1" dirty="0" err="1"/>
              <a:t>x</a:t>
            </a:r>
            <a:r>
              <a:rPr lang="en-US" sz="2400" i="1" baseline="-25000" dirty="0" err="1"/>
              <a:t>k</a:t>
            </a:r>
            <a:r>
              <a:rPr lang="en-US" sz="2400" baseline="-25000" dirty="0"/>
              <a:t>  </a:t>
            </a:r>
            <a:r>
              <a:rPr lang="en-US" sz="2400" dirty="0"/>
              <a:t> </a:t>
            </a:r>
            <a:r>
              <a:rPr lang="en-US" sz="2400" dirty="0" err="1"/>
              <a:t>mengarah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solusi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dipenuhi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9A2CEB-9E46-4A49-99B6-2BC51E3351C8}"/>
                  </a:ext>
                </a:extLst>
              </p:cNvPr>
              <p:cNvSpPr txBox="1"/>
              <p:nvPr/>
            </p:nvSpPr>
            <p:spPr>
              <a:xfrm>
                <a:off x="2811569" y="1228191"/>
                <a:ext cx="2448876" cy="8717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9A2CEB-9E46-4A49-99B6-2BC51E3351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1569" y="1228191"/>
                <a:ext cx="2448876" cy="8717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646AC054-B8EA-45EF-ABF4-0EAAE03B795E}"/>
              </a:ext>
            </a:extLst>
          </p:cNvPr>
          <p:cNvSpPr txBox="1"/>
          <p:nvPr/>
        </p:nvSpPr>
        <p:spPr>
          <a:xfrm>
            <a:off x="1031240" y="4177145"/>
            <a:ext cx="91643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, …, </a:t>
            </a:r>
            <a:r>
              <a:rPr lang="en-US" sz="2400" i="1" dirty="0" err="1">
                <a:solidFill>
                  <a:srgbClr val="FF0000"/>
                </a:solidFill>
              </a:rPr>
              <a:t>x</a:t>
            </a:r>
            <a:r>
              <a:rPr lang="en-US" sz="2400" i="1" baseline="-25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) = </a:t>
            </a:r>
            <a:r>
              <a:rPr lang="en-US" sz="2400" i="1" dirty="0">
                <a:solidFill>
                  <a:srgbClr val="FF0000"/>
                </a:solidFill>
              </a:rPr>
              <a:t>true</a:t>
            </a:r>
            <a:r>
              <a:rPr lang="en-US" sz="2400" dirty="0">
                <a:solidFill>
                  <a:srgbClr val="FF0000"/>
                </a:solidFill>
              </a:rPr>
              <a:t>  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dan </a:t>
            </a:r>
            <a:r>
              <a:rPr lang="en-US" sz="2400" dirty="0" err="1">
                <a:solidFill>
                  <a:srgbClr val="FF0000"/>
                </a:solidFill>
              </a:rPr>
              <a:t>hanya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                                     </a:t>
            </a:r>
            <a:r>
              <a:rPr lang="en-US" sz="2400" b="1" dirty="0">
                <a:solidFill>
                  <a:srgbClr val="FF0000"/>
                </a:solidFill>
              </a:rPr>
              <a:t>dan</a:t>
            </a:r>
            <a:r>
              <a:rPr lang="en-US" sz="2400" dirty="0">
                <a:solidFill>
                  <a:srgbClr val="FF0000"/>
                </a:solidFill>
              </a:rPr>
              <a:t>              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32AC488-F487-49DB-9A53-5DDD026E011D}"/>
                  </a:ext>
                </a:extLst>
              </p:cNvPr>
              <p:cNvSpPr txBox="1"/>
              <p:nvPr/>
            </p:nvSpPr>
            <p:spPr>
              <a:xfrm>
                <a:off x="6096000" y="4015690"/>
                <a:ext cx="2548326" cy="7845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32AC488-F487-49DB-9A53-5DDD026E01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015690"/>
                <a:ext cx="2548326" cy="7845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71B4621-A29E-4376-94F5-9B8AA1B79448}"/>
                  </a:ext>
                </a:extLst>
              </p:cNvPr>
              <p:cNvSpPr txBox="1"/>
              <p:nvPr/>
            </p:nvSpPr>
            <p:spPr>
              <a:xfrm>
                <a:off x="5445444" y="4814625"/>
                <a:ext cx="5588316" cy="87171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baseline="-250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atau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</m:e>
                      </m:nary>
                      <m:nary>
                        <m:naryPr>
                          <m:chr m:val="∑"/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71B4621-A29E-4376-94F5-9B8AA1B794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5444" y="4814625"/>
                <a:ext cx="5588316" cy="87171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00BDD196-A6EF-4723-8FE5-9A40EF114500}"/>
              </a:ext>
            </a:extLst>
          </p:cNvPr>
          <p:cNvSpPr txBox="1"/>
          <p:nvPr/>
        </p:nvSpPr>
        <p:spPr>
          <a:xfrm>
            <a:off x="5613400" y="5065815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4B95FA-8600-4342-8CA5-A6FD4D4BEACA}"/>
              </a:ext>
            </a:extLst>
          </p:cNvPr>
          <p:cNvSpPr txBox="1"/>
          <p:nvPr/>
        </p:nvSpPr>
        <p:spPr>
          <a:xfrm>
            <a:off x="10510204" y="5102430"/>
            <a:ext cx="5235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8EB59AD-8A94-4C79-B8D7-AA9DB679B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D37A-8CBA-4E5E-8293-337FCF8CC9A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50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2986</TotalTime>
  <Words>3886</Words>
  <Application>Microsoft Office PowerPoint</Application>
  <PresentationFormat>Widescreen</PresentationFormat>
  <Paragraphs>591</Paragraphs>
  <Slides>39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39</vt:i4>
      </vt:variant>
    </vt:vector>
  </HeadingPairs>
  <TitlesOfParts>
    <vt:vector size="51" baseType="lpstr">
      <vt:lpstr>Arial</vt:lpstr>
      <vt:lpstr>Calibri</vt:lpstr>
      <vt:lpstr>Calibri Light</vt:lpstr>
      <vt:lpstr>Cambria Math</vt:lpstr>
      <vt:lpstr>Courier New</vt:lpstr>
      <vt:lpstr>Symbol</vt:lpstr>
      <vt:lpstr>Times New Roman</vt:lpstr>
      <vt:lpstr>Wingdings</vt:lpstr>
      <vt:lpstr>Office Theme</vt:lpstr>
      <vt:lpstr>VISIO</vt:lpstr>
      <vt:lpstr>Equation.3</vt:lpstr>
      <vt:lpstr>Visio.Drawing.5</vt:lpstr>
      <vt:lpstr>Algoritma Runut-balik  (Backtracking) </vt:lpstr>
      <vt:lpstr>2. Sum of Subsets Problem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Program C++ untuk persoalan Sum of Subset</vt:lpstr>
      <vt:lpstr>PowerPoint Presentation</vt:lpstr>
      <vt:lpstr>PowerPoint Presentation</vt:lpstr>
      <vt:lpstr>PowerPoint Presentation</vt:lpstr>
      <vt:lpstr>3. Pewarnaan Graf  (Graph Colouring)</vt:lpstr>
      <vt:lpstr>Contoh aplikasi pewarnaan graf: pewarnaan peta</vt:lpstr>
      <vt:lpstr>PowerPoint Presentation</vt:lpstr>
      <vt:lpstr>Tinjau untuk n = 3 dan m = 3.</vt:lpstr>
      <vt:lpstr>PowerPoint Presentation</vt:lpstr>
      <vt:lpstr>Pencarian solusi secara backtracking: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Kompleksitas waktu algoritma PewarnaanGraf</vt:lpstr>
      <vt:lpstr>4. Sirkuit Hamilton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Soal UAS 2019</vt:lpstr>
      <vt:lpstr>Penyelesaian: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90</cp:revision>
  <dcterms:created xsi:type="dcterms:W3CDTF">2021-03-11T06:09:58Z</dcterms:created>
  <dcterms:modified xsi:type="dcterms:W3CDTF">2026-04-06T07:32:21Z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2025-04-19T10:49:40Z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982fb15e-0551-46ec-824f-d17f7b8c50f1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