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7" r:id="rId2"/>
    <p:sldId id="292" r:id="rId3"/>
    <p:sldId id="293" r:id="rId4"/>
    <p:sldId id="382" r:id="rId5"/>
    <p:sldId id="390" r:id="rId6"/>
    <p:sldId id="391" r:id="rId7"/>
    <p:sldId id="392" r:id="rId8"/>
    <p:sldId id="393" r:id="rId9"/>
    <p:sldId id="371" r:id="rId10"/>
    <p:sldId id="372" r:id="rId11"/>
    <p:sldId id="373" r:id="rId12"/>
    <p:sldId id="328" r:id="rId13"/>
    <p:sldId id="274" r:id="rId14"/>
    <p:sldId id="324" r:id="rId15"/>
    <p:sldId id="330" r:id="rId16"/>
    <p:sldId id="320" r:id="rId17"/>
    <p:sldId id="325" r:id="rId18"/>
    <p:sldId id="321" r:id="rId19"/>
    <p:sldId id="323" r:id="rId20"/>
    <p:sldId id="377" r:id="rId21"/>
    <p:sldId id="276" r:id="rId22"/>
    <p:sldId id="277" r:id="rId23"/>
    <p:sldId id="280" r:id="rId24"/>
    <p:sldId id="331" r:id="rId25"/>
    <p:sldId id="332" r:id="rId26"/>
    <p:sldId id="291" r:id="rId27"/>
    <p:sldId id="333" r:id="rId28"/>
    <p:sldId id="349" r:id="rId29"/>
    <p:sldId id="351" r:id="rId30"/>
    <p:sldId id="352" r:id="rId31"/>
    <p:sldId id="353" r:id="rId32"/>
    <p:sldId id="354" r:id="rId33"/>
    <p:sldId id="355" r:id="rId34"/>
    <p:sldId id="356" r:id="rId35"/>
    <p:sldId id="339" r:id="rId36"/>
    <p:sldId id="395" r:id="rId37"/>
    <p:sldId id="340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58" r:id="rId46"/>
    <p:sldId id="359" r:id="rId47"/>
    <p:sldId id="360" r:id="rId48"/>
    <p:sldId id="361" r:id="rId49"/>
    <p:sldId id="362" r:id="rId50"/>
    <p:sldId id="398" r:id="rId51"/>
    <p:sldId id="364" r:id="rId52"/>
    <p:sldId id="397" r:id="rId53"/>
    <p:sldId id="366" r:id="rId54"/>
    <p:sldId id="396" r:id="rId55"/>
    <p:sldId id="318" r:id="rId56"/>
    <p:sldId id="283" r:id="rId57"/>
    <p:sldId id="399" r:id="rId58"/>
    <p:sldId id="284" r:id="rId59"/>
    <p:sldId id="334" r:id="rId60"/>
    <p:sldId id="289" r:id="rId61"/>
    <p:sldId id="317" r:id="rId62"/>
    <p:sldId id="281" r:id="rId63"/>
    <p:sldId id="336" r:id="rId64"/>
    <p:sldId id="337" r:id="rId65"/>
    <p:sldId id="338" r:id="rId66"/>
    <p:sldId id="381" r:id="rId67"/>
    <p:sldId id="335" r:id="rId68"/>
    <p:sldId id="394" r:id="rId69"/>
    <p:sldId id="313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24012-56CA-4C7F-BEC9-AAAD7B4074E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67BD2-0736-456C-A83B-0D07818C2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595CF-F27E-4504-8368-54BB25C0BD20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963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BA0C9F-133C-4073-8231-51865921C2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800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4E9383-C6F3-4EAE-A0B4-D92CDE95B26B}" type="slidenum">
              <a:rPr lang="en-US" smtClean="0">
                <a:latin typeface="Calibri" panose="020F0502020204030204" pitchFamily="34" charset="0"/>
              </a:rPr>
              <a:pPr/>
              <a:t>4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81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5D0841-84A2-4D2E-980E-23D32FD0660D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94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96E0-81F2-4B97-8A15-69286AFF9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ADCAC-47B4-4A92-8B2A-02A91C6EF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4E685-504D-46A1-9B20-B4021961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4E5F-4E00-4406-A979-8DBD4603A2CF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09E27-A956-44BE-9D39-D787CC85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5F178-42C2-4267-AC83-CA3BB9F8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A710-0C75-47E6-9A9F-A6001A23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ECB400-6B6C-4FEA-9048-3EF4C7C3C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917A7-3EC5-4FF8-BC00-077C98CAC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ED27-35D4-43E5-9494-0A7E5BBC76B0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66310-9F0E-4ABC-9AB7-7688BA9F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1D83A-0C57-4A56-9774-6FE001F2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9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7D24E9-EFAC-4FA2-A77F-7846098D6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B3685-F3E6-44A7-A0FF-482A45E1C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3AAB3-739A-4EFC-8BD1-B1131F87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E81B-69BE-415B-AF68-8D211357968C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B47EA-0C10-41BC-8E20-5A9BE993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E9E57-FA9B-407A-982D-1B2F665E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00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3F8B4-63F7-4DA2-98F9-6A9AF0C81F25}" type="datetime1">
              <a:rPr lang="en-US" smtClean="0"/>
              <a:t>3/10/2026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NUM-RN-MLK/IF2211/2013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EADE0-D113-46E1-9523-E54E94BD8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9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7817-142F-48BC-803F-DAE47CA4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A925D-5E26-4B34-8041-23805F7E4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0711A-E23D-4754-8331-05466261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C7F5-355F-4D3B-B449-D8704B9466CC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69918-9DC8-4324-A019-29AAC2F5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5CFD6-C592-4721-B39C-D9F71805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1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768A-2AFE-4942-9F0C-19A2DE83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8D05C-144D-4313-94EE-8B78D1C30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23B46-2CD2-4E8C-8E66-5D5811B64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104B-DC3C-4613-8540-10C7C026C22F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1E1EE-DC8A-4175-BBEC-54B1FAF6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DF32A-E73B-48C7-8DE9-86711720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71FD-0EC0-486A-8392-283B084CF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18509-985C-463C-9E8F-02EB8D36E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9EB7E-8BE2-44FC-8AA1-9D8D080B0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0B6BA-C19D-4212-BBF9-453BEDAC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5940-A6F1-4264-AAB5-6B73E5269699}" type="datetime1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93933-3492-4CC1-85EC-DB6AFA49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56ACA-B82F-42DD-B3FB-2C4E3C4A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4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E51C-0EFD-41ED-87C3-30D9FB2F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AB5CA-5D7F-43F3-B50C-2B43009F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86B74-8E24-4161-8870-7B7516AF9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527CB6-100F-48CA-85FF-F6DBBD266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B0621F-8E3B-44F3-8042-A87CB28E8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E95B98-CE27-446E-8BC4-9FDCC315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000C-F1F2-4750-8217-B90C62EFA7FA}" type="datetime1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040819-7270-4556-810D-A41023EC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9B911C-DDE5-406E-9303-052F89DE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0DE0-1532-46A5-BB13-990678FF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8DFCC-7F9A-40DB-A9C5-D10B1C85F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0234-33D1-46BB-9D23-37A9886C5E1D}" type="datetime1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57697-70BF-4804-B3A4-32265ABF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5DE77-101B-4E56-894C-93AEF16B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4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74F0C8-4DC1-4457-B622-769814811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98A4-6FF1-4C96-A8FD-C4C259D0F2F0}" type="datetime1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39E6B-C5D0-4734-9A22-E08F27D5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D8405-E18B-4006-92BE-F1EDAAC5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1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D215-7D86-4147-BD0D-B70648A6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4CC8F-E98F-4B6D-900D-8F8BF2CED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AF4E5-F1CC-4A83-9983-04B8825C8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FAD5A-C277-45C3-A0EC-DA46CFA7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7EBB-DB62-442F-8ADA-1BBA97F22236}" type="datetime1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3A92D-0C48-4473-9118-BDBAAFC68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7040C-4FC9-4BA6-9399-73765E0F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9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F431-4F61-4A4B-934F-6BF197BB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8A5DE-5C64-4570-A1DC-350FB39D9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17E5B-962B-4DA6-A7D1-14D32E934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FEEE7-2189-4244-BCE4-BFDC537C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7FF9-D239-4327-BC17-148BEEE408D6}" type="datetime1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4CB99-B58A-4F8B-AA12-1C4E226FE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B7915-327B-473D-9AC9-E2EE49F0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0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5237B-A705-4F94-9E6C-4D5032DD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E7400-EDF2-4259-ADE5-F0D0B8987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CB931-AD63-4CEA-9DC4-FFC382D9F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BF6A6-CCCB-421C-A0C2-F861972D6D6D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9A37-6C06-42BC-94F5-1B1BF09F2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236A0-031B-46C1-B826-8BC9C07C9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ima.cs.berkeley.edu/" TargetMode="External"/><Relationship Id="rId2" Type="http://schemas.openxmlformats.org/officeDocument/2006/relationships/hyperlink" Target="http://kuliah.itb.ac.i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cw.mit.edu/courses/electrical-engineering-and-computer-science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yushkumarshah/Missionaries-and-Cannibals-State-Space-Tree?tab=readme-ov-file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ba.com/uninformed-search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24523"/>
            <a:ext cx="9144000" cy="1381125"/>
          </a:xfrm>
        </p:spPr>
        <p:txBody>
          <a:bodyPr>
            <a:normAutofit fontScale="90000"/>
          </a:bodyPr>
          <a:lstStyle/>
          <a:p>
            <a:r>
              <a:rPr lang="id-ID" b="1" dirty="0">
                <a:latin typeface="+mn-lt"/>
              </a:rPr>
              <a:t>Breadth/Depth First Search (BFS/DFS)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55679"/>
            <a:ext cx="9144000" cy="1655762"/>
          </a:xfrm>
        </p:spPr>
        <p:txBody>
          <a:bodyPr>
            <a:normAutofit/>
          </a:bodyPr>
          <a:lstStyle/>
          <a:p>
            <a:r>
              <a:rPr lang="id-ID" sz="2800" dirty="0"/>
              <a:t>Bahan Kuliah IF2211 Strategi Algoritm</a:t>
            </a:r>
            <a:r>
              <a:rPr lang="en-US" sz="2800" dirty="0"/>
              <a:t>a</a:t>
            </a:r>
            <a:br>
              <a:rPr lang="id-ID" sz="2800" dirty="0"/>
            </a:br>
            <a:endParaRPr lang="en-US" sz="2800" dirty="0"/>
          </a:p>
          <a:p>
            <a:r>
              <a:rPr lang="id-ID" sz="2800" dirty="0"/>
              <a:t>Oleh: </a:t>
            </a:r>
            <a:r>
              <a:rPr lang="en-US" sz="2800" dirty="0"/>
              <a:t> Rinaldi M  &amp; Nur </a:t>
            </a:r>
            <a:r>
              <a:rPr lang="en-US" sz="2800" dirty="0" err="1"/>
              <a:t>Ulfa</a:t>
            </a:r>
            <a:r>
              <a:rPr lang="en-US" sz="2800" dirty="0"/>
              <a:t> </a:t>
            </a:r>
            <a:r>
              <a:rPr lang="en-US" sz="2800" dirty="0" err="1"/>
              <a:t>Maulidevi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</a:t>
            </a:fld>
            <a:endParaRPr lang="id-ID"/>
          </a:p>
        </p:txBody>
      </p:sp>
      <p:pic>
        <p:nvPicPr>
          <p:cNvPr id="6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00C69537-31CE-46DB-A189-B2F06E50B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15" y="3738165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A3844C-27F1-4F61-AF5A-7F2D797BC85C}"/>
              </a:ext>
            </a:extLst>
          </p:cNvPr>
          <p:cNvSpPr txBox="1"/>
          <p:nvPr/>
        </p:nvSpPr>
        <p:spPr>
          <a:xfrm>
            <a:off x="2971800" y="5302487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Program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Informatika</a:t>
            </a:r>
            <a:endParaRPr lang="en-US" sz="2400" dirty="0"/>
          </a:p>
          <a:p>
            <a:pPr algn="ctr"/>
            <a:r>
              <a:rPr lang="en-US" sz="2400" dirty="0" err="1"/>
              <a:t>Sekolah</a:t>
            </a:r>
            <a:r>
              <a:rPr lang="en-US" sz="2400" dirty="0"/>
              <a:t> Teknik </a:t>
            </a:r>
            <a:r>
              <a:rPr lang="en-US" sz="2400" dirty="0" err="1"/>
              <a:t>Elektro</a:t>
            </a:r>
            <a:r>
              <a:rPr lang="en-US" sz="2400" dirty="0"/>
              <a:t> dan </a:t>
            </a:r>
            <a:r>
              <a:rPr lang="en-US" sz="2400" dirty="0" err="1"/>
              <a:t>Informatika</a:t>
            </a:r>
            <a:r>
              <a:rPr lang="en-US" sz="2400" dirty="0"/>
              <a:t> ITB</a:t>
            </a:r>
          </a:p>
          <a:p>
            <a:pPr algn="ctr"/>
            <a:r>
              <a:rPr lang="en-US" sz="2400" dirty="0"/>
              <a:t>2026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2939D-7306-4DB4-B420-3CEA93A99584}"/>
              </a:ext>
            </a:extLst>
          </p:cNvPr>
          <p:cNvSpPr txBox="1"/>
          <p:nvPr/>
        </p:nvSpPr>
        <p:spPr>
          <a:xfrm>
            <a:off x="9708798" y="1755255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>
                <a:solidFill>
                  <a:srgbClr val="FF0000"/>
                </a:solidFill>
              </a:rPr>
              <a:t>Bagian 2)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096637-792A-401F-A645-03E93006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10</a:t>
            </a:fld>
            <a:endParaRPr lang="id-ID"/>
          </a:p>
        </p:txBody>
      </p:sp>
      <p:pic>
        <p:nvPicPr>
          <p:cNvPr id="5" name="Picture 4" descr="A picture containing photo, hanging, table, different&#10;&#10;Description automatically generated">
            <a:extLst>
              <a:ext uri="{FF2B5EF4-FFF2-40B4-BE49-F238E27FC236}">
                <a16:creationId xmlns:a16="http://schemas.microsoft.com/office/drawing/2014/main" id="{28D3163B-AF4A-444B-8149-D124409E8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788" y="1772816"/>
            <a:ext cx="8388424" cy="3919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C5E23-0602-4B61-B6A2-612899FD7474}"/>
              </a:ext>
            </a:extLst>
          </p:cNvPr>
          <p:cNvSpPr txBox="1"/>
          <p:nvPr/>
        </p:nvSpPr>
        <p:spPr>
          <a:xfrm>
            <a:off x="2279576" y="633784"/>
            <a:ext cx="710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BFS: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4D6BD-295A-4332-A372-209D9A65940B}"/>
              </a:ext>
            </a:extLst>
          </p:cNvPr>
          <p:cNvSpPr txBox="1"/>
          <p:nvPr/>
        </p:nvSpPr>
        <p:spPr>
          <a:xfrm>
            <a:off x="1919248" y="5591441"/>
            <a:ext cx="867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Sumber:https</a:t>
            </a:r>
            <a:r>
              <a:rPr lang="en-US" dirty="0"/>
              <a:t>: //medium.com/</a:t>
            </a:r>
            <a:r>
              <a:rPr lang="en-US" dirty="0" err="1"/>
              <a:t>omarelgabrys</a:t>
            </a:r>
            <a:r>
              <a:rPr lang="en-US" dirty="0"/>
              <a:t>-blog/path-finding-algorithms-f65a8902eb40   </a:t>
            </a:r>
          </a:p>
        </p:txBody>
      </p:sp>
    </p:spTree>
    <p:extLst>
      <p:ext uri="{BB962C8B-B14F-4D97-AF65-F5344CB8AC3E}">
        <p14:creationId xmlns:p14="http://schemas.microsoft.com/office/powerpoint/2010/main" val="266788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0007EB-C85D-4CC4-B3DE-364F9333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11</a:t>
            </a:fld>
            <a:endParaRPr lang="id-ID"/>
          </a:p>
        </p:txBody>
      </p:sp>
      <p:pic>
        <p:nvPicPr>
          <p:cNvPr id="5" name="Picture 4" descr="A picture containing photo, hanging, table, different&#10;&#10;Description automatically generated">
            <a:extLst>
              <a:ext uri="{FF2B5EF4-FFF2-40B4-BE49-F238E27FC236}">
                <a16:creationId xmlns:a16="http://schemas.microsoft.com/office/drawing/2014/main" id="{782F6874-12AA-4FEB-9C3D-EF317DCA6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20" y="1412777"/>
            <a:ext cx="7812360" cy="36503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75B89F-38AA-4D6F-9206-522DCEA6E4BA}"/>
              </a:ext>
            </a:extLst>
          </p:cNvPr>
          <p:cNvSpPr txBox="1"/>
          <p:nvPr/>
        </p:nvSpPr>
        <p:spPr>
          <a:xfrm>
            <a:off x="2279576" y="633784"/>
            <a:ext cx="733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DFS: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56B78F-0E2E-4B21-B081-18928659E4F0}"/>
              </a:ext>
            </a:extLst>
          </p:cNvPr>
          <p:cNvSpPr txBox="1"/>
          <p:nvPr/>
        </p:nvSpPr>
        <p:spPr>
          <a:xfrm>
            <a:off x="1919248" y="5591441"/>
            <a:ext cx="867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Sumber:https</a:t>
            </a:r>
            <a:r>
              <a:rPr lang="en-US" dirty="0"/>
              <a:t>: //medium.com/</a:t>
            </a:r>
            <a:r>
              <a:rPr lang="en-US" dirty="0" err="1"/>
              <a:t>omarelgabrys</a:t>
            </a:r>
            <a:r>
              <a:rPr lang="en-US" dirty="0"/>
              <a:t>-blog/path-finding-algorithms-f65a8902eb40   </a:t>
            </a:r>
          </a:p>
        </p:txBody>
      </p:sp>
    </p:spTree>
    <p:extLst>
      <p:ext uri="{BB962C8B-B14F-4D97-AF65-F5344CB8AC3E}">
        <p14:creationId xmlns:p14="http://schemas.microsoft.com/office/powerpoint/2010/main" val="1220309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Graf </a:t>
            </a:r>
            <a:r>
              <a:rPr lang="en-US" b="1" dirty="0" err="1">
                <a:latin typeface="+mn-lt"/>
              </a:rPr>
              <a:t>Dinamis</a:t>
            </a:r>
            <a:endParaRPr lang="en-US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1195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latin typeface="+mn-lt"/>
              </a:rPr>
              <a:t>Pencarian Solusi dengan BFS/DFS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solusi </a:t>
            </a:r>
            <a:r>
              <a:rPr lang="en-US" dirty="0" err="1"/>
              <a:t>sambil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(</a:t>
            </a:r>
            <a:r>
              <a:rPr lang="en-US" dirty="0" err="1"/>
              <a:t>pohon</a:t>
            </a:r>
            <a:r>
              <a:rPr lang="en-US" dirty="0"/>
              <a:t>)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bertahap</a:t>
            </a:r>
            <a:endParaRPr lang="id-ID" dirty="0"/>
          </a:p>
          <a:p>
            <a:r>
              <a:rPr lang="id-ID" dirty="0"/>
              <a:t>Pencarian solusi </a:t>
            </a:r>
            <a:r>
              <a:rPr lang="id-ID" dirty="0">
                <a:sym typeface="Symbol"/>
              </a:rPr>
              <a:t> </a:t>
            </a:r>
            <a:r>
              <a:rPr lang="id-ID" dirty="0"/>
              <a:t>pembentukan pohon dinamis</a:t>
            </a:r>
            <a:endParaRPr lang="en-US" dirty="0"/>
          </a:p>
          <a:p>
            <a:pPr lvl="1"/>
            <a:r>
              <a:rPr lang="en-US" dirty="0" err="1"/>
              <a:t>Simpul</a:t>
            </a:r>
            <a:r>
              <a:rPr lang="en-US" dirty="0"/>
              <a:t> di-</a:t>
            </a:r>
            <a:r>
              <a:rPr lang="en-US" i="1" dirty="0"/>
              <a:t>create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diperiksa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solusi (goal)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. Jika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solusi ,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(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solusi </a:t>
            </a:r>
            <a:r>
              <a:rPr lang="en-US" dirty="0" err="1"/>
              <a:t>ditemukan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dilanjutkan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solusi lain (</a:t>
            </a:r>
            <a:r>
              <a:rPr lang="en-US" dirty="0" err="1"/>
              <a:t>semua</a:t>
            </a:r>
            <a:r>
              <a:rPr lang="en-US" dirty="0"/>
              <a:t> solusi </a:t>
            </a:r>
            <a:r>
              <a:rPr lang="en-US" dirty="0" err="1"/>
              <a:t>ditemukan</a:t>
            </a:r>
            <a:r>
              <a:rPr lang="en-US" dirty="0"/>
              <a:t>).</a:t>
            </a:r>
            <a:endParaRPr lang="id-ID" dirty="0"/>
          </a:p>
          <a:p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dinamis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Dinamakan</a:t>
            </a:r>
            <a:r>
              <a:rPr lang="en-US" dirty="0"/>
              <a:t> p</a:t>
            </a:r>
            <a:r>
              <a:rPr lang="id-ID" dirty="0"/>
              <a:t>ohon ruang status (</a:t>
            </a:r>
            <a:r>
              <a:rPr lang="id-ID" i="1" dirty="0"/>
              <a:t>state space tree</a:t>
            </a:r>
            <a:r>
              <a:rPr lang="id-ID" dirty="0"/>
              <a:t>)</a:t>
            </a:r>
          </a:p>
          <a:p>
            <a:pPr lvl="1"/>
            <a:r>
              <a:rPr lang="id-ID" dirty="0"/>
              <a:t>Simpul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id-ID" dirty="0"/>
              <a:t> </a:t>
            </a:r>
            <a:r>
              <a:rPr lang="en-US" dirty="0"/>
              <a:t>status </a:t>
            </a:r>
            <a:r>
              <a:rPr lang="en-US" dirty="0" err="1"/>
              <a:t>persoalan</a:t>
            </a:r>
            <a:r>
              <a:rPr lang="en-US" dirty="0"/>
              <a:t> (</a:t>
            </a:r>
            <a:r>
              <a:rPr lang="id-ID" i="1" dirty="0"/>
              <a:t>problem state</a:t>
            </a:r>
            <a:r>
              <a:rPr lang="en-US" dirty="0"/>
              <a:t>)</a:t>
            </a:r>
            <a:endParaRPr lang="id-ID" dirty="0"/>
          </a:p>
          <a:p>
            <a:pPr lvl="2"/>
            <a:r>
              <a:rPr lang="id-ID" dirty="0"/>
              <a:t>Akar: </a:t>
            </a:r>
            <a:r>
              <a:rPr lang="id-ID" i="1" dirty="0"/>
              <a:t>initial state</a:t>
            </a:r>
          </a:p>
          <a:p>
            <a:pPr lvl="2"/>
            <a:r>
              <a:rPr lang="id-ID" dirty="0"/>
              <a:t>Daun: </a:t>
            </a:r>
            <a:r>
              <a:rPr lang="id-ID" i="1" dirty="0"/>
              <a:t>solution/goal state</a:t>
            </a:r>
          </a:p>
          <a:p>
            <a:pPr lvl="1"/>
            <a:r>
              <a:rPr lang="id-ID" dirty="0"/>
              <a:t>Cabang: operator/langkah dalam persoalan</a:t>
            </a:r>
          </a:p>
          <a:p>
            <a:pPr lvl="1"/>
            <a:r>
              <a:rPr lang="id-ID" dirty="0"/>
              <a:t>Ruang status (</a:t>
            </a:r>
            <a:r>
              <a:rPr lang="id-ID" i="1" dirty="0"/>
              <a:t>state space</a:t>
            </a:r>
            <a:r>
              <a:rPr lang="id-ID" dirty="0"/>
              <a:t>): himpunan semua simpul</a:t>
            </a:r>
          </a:p>
          <a:p>
            <a:pPr lvl="1"/>
            <a:r>
              <a:rPr lang="id-ID" dirty="0"/>
              <a:t>Ruang solusi: himpunan status solusi</a:t>
            </a:r>
          </a:p>
          <a:p>
            <a:r>
              <a:rPr lang="id-ID" dirty="0"/>
              <a:t>Solusi: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id-ID" dirty="0"/>
              <a:t>ke s</a:t>
            </a:r>
            <a:r>
              <a:rPr lang="en-US" dirty="0" err="1"/>
              <a:t>impul</a:t>
            </a:r>
            <a:r>
              <a:rPr lang="en-US" dirty="0"/>
              <a:t> </a:t>
            </a:r>
            <a:r>
              <a:rPr lang="id-ID" dirty="0"/>
              <a:t>solusi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Pohon Dinamis: Permutasi A,B,C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495800" cy="4900634"/>
          </a:xfrm>
        </p:spPr>
        <p:txBody>
          <a:bodyPr>
            <a:normAutofit fontScale="70000" lnSpcReduction="20000"/>
          </a:bodyPr>
          <a:lstStyle/>
          <a:p>
            <a:pPr marL="342900" lvl="1" indent="-342900"/>
            <a:r>
              <a:rPr lang="id-ID" sz="2900" dirty="0"/>
              <a:t>Operator: add X</a:t>
            </a:r>
          </a:p>
          <a:p>
            <a:pPr marL="342900" lvl="1" indent="-342900"/>
            <a:r>
              <a:rPr lang="id-ID" sz="2900" dirty="0"/>
              <a:t>Akar : status awal (status “kosong”) </a:t>
            </a:r>
          </a:p>
          <a:p>
            <a:r>
              <a:rPr lang="id-ID" dirty="0"/>
              <a:t>Simpul: problem state </a:t>
            </a:r>
          </a:p>
          <a:p>
            <a:pPr lvl="1"/>
            <a:r>
              <a:rPr lang="id-ID" dirty="0"/>
              <a:t>Status persoalan (</a:t>
            </a:r>
            <a:r>
              <a:rPr lang="id-ID" i="1" dirty="0"/>
              <a:t>problem state</a:t>
            </a:r>
            <a:r>
              <a:rPr lang="id-ID" dirty="0"/>
              <a:t>): simpul-simpul di dalam pohon dinamis yang  memenuhi kendala (constraints). </a:t>
            </a:r>
          </a:p>
          <a:p>
            <a:r>
              <a:rPr lang="id-ID" dirty="0"/>
              <a:t>Daun: status solusi</a:t>
            </a:r>
          </a:p>
          <a:p>
            <a:pPr lvl="1"/>
            <a:r>
              <a:rPr lang="id-ID" dirty="0"/>
              <a:t>Status solusi (</a:t>
            </a:r>
            <a:r>
              <a:rPr lang="id-ID" i="1" dirty="0"/>
              <a:t>solution state</a:t>
            </a:r>
            <a:r>
              <a:rPr lang="id-ID" dirty="0"/>
              <a:t>): satu atau lebih status yang menyatakan solusi persoalan.</a:t>
            </a:r>
          </a:p>
          <a:p>
            <a:r>
              <a:rPr lang="id-ID" dirty="0"/>
              <a:t>Ruang solusi:</a:t>
            </a:r>
          </a:p>
          <a:p>
            <a:pPr lvl="1"/>
            <a:r>
              <a:rPr lang="id-ID" dirty="0"/>
              <a:t>Ruang solusi (</a:t>
            </a:r>
            <a:r>
              <a:rPr lang="id-ID" i="1" dirty="0"/>
              <a:t>solution space</a:t>
            </a:r>
            <a:r>
              <a:rPr lang="id-ID" dirty="0"/>
              <a:t>): himpunan semua status solusi.</a:t>
            </a:r>
          </a:p>
          <a:p>
            <a:r>
              <a:rPr lang="id-ID" dirty="0"/>
              <a:t>Ruang status (</a:t>
            </a:r>
            <a:r>
              <a:rPr lang="id-ID" i="1" dirty="0"/>
              <a:t>state space</a:t>
            </a:r>
            <a:r>
              <a:rPr lang="id-ID" dirty="0"/>
              <a:t>): Seluruh simpul di dalam pohon dinamis dan pohonnya dinamakan juga pohon ruang status (</a:t>
            </a:r>
            <a:r>
              <a:rPr lang="id-ID" i="1" dirty="0"/>
              <a:t>state space tree</a:t>
            </a:r>
            <a:r>
              <a:rPr lang="id-ID" dirty="0"/>
              <a:t>). 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714488"/>
            <a:ext cx="433860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952597" y="5357826"/>
            <a:ext cx="20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/>
              <a:t>Pohon ruang status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Pembangkitan</a:t>
            </a:r>
            <a:r>
              <a:rPr lang="en-US" dirty="0"/>
              <a:t>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5040" y="1569721"/>
            <a:ext cx="9875520" cy="4525963"/>
          </a:xfrm>
        </p:spPr>
        <p:txBody>
          <a:bodyPr/>
          <a:lstStyle/>
          <a:p>
            <a:r>
              <a:rPr lang="en-US" dirty="0" err="1"/>
              <a:t>Pembangkitan</a:t>
            </a:r>
            <a:r>
              <a:rPr lang="en-US" dirty="0"/>
              <a:t> status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mengaplikasikan</a:t>
            </a:r>
            <a:r>
              <a:rPr lang="en-US" dirty="0"/>
              <a:t> operator (</a:t>
            </a:r>
            <a:r>
              <a:rPr lang="en-US" dirty="0" err="1"/>
              <a:t>langkah</a:t>
            </a:r>
            <a:r>
              <a:rPr lang="en-US" dirty="0"/>
              <a:t> legal) </a:t>
            </a:r>
            <a:r>
              <a:rPr lang="en-US" dirty="0" err="1"/>
              <a:t>kepada</a:t>
            </a:r>
            <a:r>
              <a:rPr lang="en-US" dirty="0"/>
              <a:t> status (</a:t>
            </a:r>
            <a:r>
              <a:rPr lang="en-US" dirty="0" err="1"/>
              <a:t>simpul</a:t>
            </a:r>
            <a:r>
              <a:rPr lang="en-US" dirty="0"/>
              <a:t>)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jalur</a:t>
            </a:r>
            <a:endParaRPr lang="en-US" dirty="0"/>
          </a:p>
          <a:p>
            <a:endParaRPr lang="en-US" dirty="0"/>
          </a:p>
          <a:p>
            <a:r>
              <a:rPr lang="en-US" dirty="0"/>
              <a:t>Jalur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(</a:t>
            </a:r>
            <a:r>
              <a:rPr lang="en-US" dirty="0" err="1"/>
              <a:t>daun</a:t>
            </a:r>
            <a:r>
              <a:rPr lang="en-US" dirty="0"/>
              <a:t>) goal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operator yang </a:t>
            </a:r>
            <a:r>
              <a:rPr lang="en-US" dirty="0" err="1"/>
              <a:t>mengarah</a:t>
            </a:r>
            <a:r>
              <a:rPr lang="en-US" dirty="0"/>
              <a:t> pada solusi </a:t>
            </a:r>
            <a:r>
              <a:rPr lang="en-US" dirty="0" err="1"/>
              <a:t>persoalan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4952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BFS untuk Pembentukan Pohon Ruang Status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4714885"/>
            <a:ext cx="8229600" cy="1411279"/>
          </a:xfrm>
        </p:spPr>
        <p:txBody>
          <a:bodyPr>
            <a:normAutofit fontScale="92500" lnSpcReduction="20000"/>
          </a:bodyPr>
          <a:lstStyle/>
          <a:p>
            <a:r>
              <a:rPr lang="id-ID" dirty="0"/>
              <a:t>Inisialisasi dengan status awal sebagai akar, lalu tambahkan simpul anaknya, dst.</a:t>
            </a:r>
          </a:p>
          <a:p>
            <a:r>
              <a:rPr lang="id-ID" dirty="0"/>
              <a:t>Semua simpul pada level d dibangkitkan terlebih dahulu sebelum simpul-simpul pada level d+1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38" y="1785926"/>
            <a:ext cx="65876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BFS untuk Permutasi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38958" r="45695" b="91935"/>
          <a:stretch>
            <a:fillRect/>
          </a:stretch>
        </p:blipFill>
        <p:spPr bwMode="auto">
          <a:xfrm>
            <a:off x="5524496" y="1357298"/>
            <a:ext cx="92869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17</a:t>
            </a:fld>
            <a:endParaRPr lang="id-ID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8064" b="62904"/>
          <a:stretch>
            <a:fillRect/>
          </a:stretch>
        </p:blipFill>
        <p:spPr bwMode="auto">
          <a:xfrm>
            <a:off x="3167043" y="1928802"/>
            <a:ext cx="605129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67742"/>
          <a:stretch>
            <a:fillRect/>
          </a:stretch>
        </p:blipFill>
        <p:spPr bwMode="auto">
          <a:xfrm>
            <a:off x="3167043" y="4643446"/>
            <a:ext cx="605129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37097" b="32258"/>
          <a:stretch>
            <a:fillRect/>
          </a:stretch>
        </p:blipFill>
        <p:spPr bwMode="auto">
          <a:xfrm>
            <a:off x="3167043" y="3286124"/>
            <a:ext cx="605129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524365" y="214311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81687" y="221455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Add(B)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9009" y="214311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Add(C)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52795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Add(B)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67241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95935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53191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Add(C)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24761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Add(A)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17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Add(B)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24233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Add(C)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95803" y="485776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Add(B)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95935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Add(C)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53191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Add(A)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0447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Add(B)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10579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DFS untuk Pembentukan Pohon Ruang Status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24" y="1857364"/>
            <a:ext cx="80733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9786" y="4214819"/>
            <a:ext cx="5658998" cy="233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52596" y="1571612"/>
            <a:ext cx="60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/>
              <a:t>DFS: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1158" y="4000504"/>
            <a:ext cx="60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/>
              <a:t>BFS: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t="67742" r="77543"/>
          <a:stretch>
            <a:fillRect/>
          </a:stretch>
        </p:blipFill>
        <p:spPr bwMode="auto">
          <a:xfrm>
            <a:off x="3309918" y="4429132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 t="37097" r="77543" b="32258"/>
          <a:stretch>
            <a:fillRect/>
          </a:stretch>
        </p:blipFill>
        <p:spPr bwMode="auto">
          <a:xfrm>
            <a:off x="3238480" y="3000372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t="8065" r="55086" b="62903"/>
          <a:stretch>
            <a:fillRect/>
          </a:stretch>
        </p:blipFill>
        <p:spPr bwMode="auto">
          <a:xfrm>
            <a:off x="3167042" y="1643050"/>
            <a:ext cx="271464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</a:t>
            </a:r>
            <a:r>
              <a:rPr lang="id-ID" dirty="0"/>
              <a:t>Permutasi A,B,C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19</a:t>
            </a:fld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4095737" y="19880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4233" y="321468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7043" y="457200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Add(C)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38958" r="45695" b="91935"/>
          <a:stretch>
            <a:fillRect/>
          </a:stretch>
        </p:blipFill>
        <p:spPr bwMode="auto">
          <a:xfrm>
            <a:off x="5524496" y="1357298"/>
            <a:ext cx="92869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80" y="1428736"/>
            <a:ext cx="60440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52943" y="487680"/>
            <a:ext cx="7740650" cy="164084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id-ID" dirty="0"/>
              <a:t>R</a:t>
            </a:r>
            <a:r>
              <a:rPr lang="en-US" dirty="0" err="1"/>
              <a:t>ute</a:t>
            </a:r>
            <a:br>
              <a:rPr lang="en-US" dirty="0"/>
            </a:br>
            <a:r>
              <a:rPr lang="en-US" sz="4000" dirty="0"/>
              <a:t>(</a:t>
            </a:r>
            <a:r>
              <a:rPr lang="en-US" sz="4000" i="1" dirty="0"/>
              <a:t>Route</a:t>
            </a:r>
            <a:r>
              <a:rPr lang="id-ID" sz="4000" i="1" dirty="0"/>
              <a:t> </a:t>
            </a:r>
            <a:r>
              <a:rPr lang="en-US" sz="4000" i="1" dirty="0"/>
              <a:t>Finding/Path Finding</a:t>
            </a:r>
            <a:r>
              <a:rPr lang="en-US" sz="4000" dirty="0"/>
              <a:t>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1" y="2821940"/>
            <a:ext cx="7072313" cy="1993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dirty="0"/>
              <a:t>Materi Kuliah IF2211 – Strategi Algoritma</a:t>
            </a:r>
          </a:p>
          <a:p>
            <a:pPr>
              <a:defRPr/>
            </a:pPr>
            <a:r>
              <a:rPr lang="id-ID" dirty="0"/>
              <a:t>Teknik Informatika - ITB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3099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196DAA-74DE-4568-BCE5-A087C6A3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20</a:t>
            </a:fld>
            <a:endParaRPr lang="id-ID"/>
          </a:p>
        </p:txBody>
      </p:sp>
      <p:pic>
        <p:nvPicPr>
          <p:cNvPr id="5" name="Picture 4" descr="A picture containing clock, display&#10;&#10;Description automatically generated">
            <a:extLst>
              <a:ext uri="{FF2B5EF4-FFF2-40B4-BE49-F238E27FC236}">
                <a16:creationId xmlns:a16="http://schemas.microsoft.com/office/drawing/2014/main" id="{926C62A6-7C78-4D3C-8FC4-14790C393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628801"/>
            <a:ext cx="4400550" cy="43529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40C416-7C25-428C-8968-C0EDA34F4CA2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/>
              <a:t>Permainan 8-</a:t>
            </a:r>
            <a:r>
              <a:rPr lang="id-ID" b="1" i="1"/>
              <a:t>Puzzle</a:t>
            </a:r>
            <a:endParaRPr lang="id-ID" b="1" i="1" dirty="0"/>
          </a:p>
        </p:txBody>
      </p:sp>
    </p:spTree>
    <p:extLst>
      <p:ext uri="{BB962C8B-B14F-4D97-AF65-F5344CB8AC3E}">
        <p14:creationId xmlns:p14="http://schemas.microsoft.com/office/powerpoint/2010/main" val="1077512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1200" y="4786323"/>
            <a:ext cx="8229600" cy="1339841"/>
          </a:xfrm>
        </p:spPr>
        <p:txBody>
          <a:bodyPr/>
          <a:lstStyle/>
          <a:p>
            <a:r>
              <a:rPr lang="id-ID" dirty="0"/>
              <a:t>State berdasarkan ubin kosong (</a:t>
            </a:r>
            <a:r>
              <a:rPr lang="id-ID" i="1" dirty="0"/>
              <a:t>blank</a:t>
            </a:r>
            <a:r>
              <a:rPr lang="id-ID" dirty="0"/>
              <a:t>)</a:t>
            </a:r>
            <a:endParaRPr lang="en-US" dirty="0"/>
          </a:p>
          <a:p>
            <a:r>
              <a:rPr lang="en-US" dirty="0"/>
              <a:t>Operator: </a:t>
            </a:r>
            <a:r>
              <a:rPr lang="en-US" i="1" dirty="0"/>
              <a:t>up</a:t>
            </a:r>
            <a:r>
              <a:rPr lang="en-US" dirty="0"/>
              <a:t>, </a:t>
            </a:r>
            <a:r>
              <a:rPr lang="en-US" i="1" dirty="0"/>
              <a:t>down</a:t>
            </a:r>
            <a:r>
              <a:rPr lang="en-US" dirty="0"/>
              <a:t>, </a:t>
            </a:r>
            <a:r>
              <a:rPr lang="en-US" i="1" dirty="0"/>
              <a:t>left</a:t>
            </a:r>
            <a:r>
              <a:rPr lang="en-US" dirty="0"/>
              <a:t>, </a:t>
            </a:r>
            <a:r>
              <a:rPr lang="en-US" i="1" dirty="0"/>
              <a:t>right</a:t>
            </a:r>
            <a:endParaRPr lang="id-ID" i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5054" y="900099"/>
            <a:ext cx="6813970" cy="339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8-Puzzle: Pohon Ruang Status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24" y="1357298"/>
            <a:ext cx="75587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94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d-ID" dirty="0"/>
              <a:t>BFS untuk 8-Puzzle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23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267" t="17808" r="17276" b="3270"/>
          <a:stretch/>
        </p:blipFill>
        <p:spPr>
          <a:xfrm>
            <a:off x="2171563" y="1185331"/>
            <a:ext cx="7848873" cy="5472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3512" y="759424"/>
            <a:ext cx="2944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Catatan:</a:t>
            </a:r>
          </a:p>
          <a:p>
            <a:r>
              <a:rPr lang="id-ID" b="1" dirty="0"/>
              <a:t>Urutan operator yang digunakan harus konsisten.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785"/>
            <a:ext cx="8229600" cy="778098"/>
          </a:xfrm>
        </p:spPr>
        <p:txBody>
          <a:bodyPr/>
          <a:lstStyle/>
          <a:p>
            <a:r>
              <a:rPr lang="en-US" dirty="0" err="1"/>
              <a:t>Evaluasi</a:t>
            </a:r>
            <a:r>
              <a:rPr lang="en-US" dirty="0"/>
              <a:t> Teknik </a:t>
            </a:r>
            <a:r>
              <a:rPr lang="en-US" dirty="0" err="1"/>
              <a:t>Pencarian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Proeprti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seberapa</a:t>
            </a:r>
            <a:r>
              <a:rPr lang="en-US" dirty="0"/>
              <a:t> ‘</a:t>
            </a:r>
            <a:r>
              <a:rPr lang="en-US" dirty="0" err="1"/>
              <a:t>baik</a:t>
            </a:r>
            <a:r>
              <a:rPr lang="en-US" dirty="0"/>
              <a:t>’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:</a:t>
            </a:r>
          </a:p>
          <a:p>
            <a:pPr lvl="1"/>
            <a:r>
              <a:rPr lang="en-US" i="1" dirty="0"/>
              <a:t>Completeness: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ditemukannya</a:t>
            </a:r>
            <a:r>
              <a:rPr lang="en-US" dirty="0"/>
              <a:t> solusi (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Optimality: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solusi yang optimal </a:t>
            </a:r>
            <a:r>
              <a:rPr lang="en-US" i="1" dirty="0"/>
              <a:t>(</a:t>
            </a:r>
            <a:r>
              <a:rPr lang="en-US" i="1" dirty="0" err="1"/>
              <a:t>e.g</a:t>
            </a:r>
            <a:r>
              <a:rPr lang="en-US" i="1" dirty="0"/>
              <a:t>: lowest path cost)?</a:t>
            </a:r>
          </a:p>
          <a:p>
            <a:pPr lvl="1"/>
            <a:r>
              <a:rPr lang="en-US" i="1" dirty="0"/>
              <a:t>Time Complexity: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solusi</a:t>
            </a:r>
          </a:p>
          <a:p>
            <a:pPr lvl="1"/>
            <a:r>
              <a:rPr lang="en-US" i="1" dirty="0"/>
              <a:t>Space Complexity: </a:t>
            </a:r>
            <a:r>
              <a:rPr lang="en-US" i="1" dirty="0" err="1"/>
              <a:t>ruang</a:t>
            </a:r>
            <a:r>
              <a:rPr lang="en-US" i="1" dirty="0"/>
              <a:t> </a:t>
            </a:r>
            <a:r>
              <a:rPr lang="en-US" dirty="0" err="1"/>
              <a:t>memori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i="1" dirty="0"/>
              <a:t> </a:t>
            </a:r>
          </a:p>
          <a:p>
            <a:endParaRPr lang="en-US" dirty="0"/>
          </a:p>
          <a:p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dan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.</a:t>
            </a:r>
          </a:p>
          <a:p>
            <a:pPr lvl="1"/>
            <a:r>
              <a:rPr lang="en-US" i="1" dirty="0"/>
              <a:t>b</a:t>
            </a:r>
            <a:r>
              <a:rPr lang="en-US" dirty="0"/>
              <a:t>: (</a:t>
            </a:r>
            <a:r>
              <a:rPr lang="en-US" i="1" dirty="0"/>
              <a:t>branching factor</a:t>
            </a:r>
            <a:r>
              <a:rPr lang="en-US" dirty="0"/>
              <a:t>) </a:t>
            </a:r>
            <a:r>
              <a:rPr lang="en-US" dirty="0" err="1"/>
              <a:t>maksimum</a:t>
            </a:r>
            <a:r>
              <a:rPr lang="en-US" dirty="0"/>
              <a:t> </a:t>
            </a:r>
            <a:r>
              <a:rPr lang="en-US" dirty="0" err="1"/>
              <a:t>pencabangan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simpul</a:t>
            </a:r>
            <a:endParaRPr lang="en-US" dirty="0"/>
          </a:p>
          <a:p>
            <a:pPr lvl="1"/>
            <a:r>
              <a:rPr lang="en-US" i="1" dirty="0"/>
              <a:t>d</a:t>
            </a:r>
            <a:r>
              <a:rPr lang="en-US" dirty="0"/>
              <a:t>: (</a:t>
            </a:r>
            <a:r>
              <a:rPr lang="en-US" i="1" dirty="0"/>
              <a:t>depth</a:t>
            </a:r>
            <a:r>
              <a:rPr lang="en-US" dirty="0"/>
              <a:t>) </a:t>
            </a:r>
            <a:r>
              <a:rPr lang="en-US" dirty="0" err="1"/>
              <a:t>kedalaman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(</a:t>
            </a:r>
            <a:r>
              <a:rPr lang="en-US" i="1" dirty="0"/>
              <a:t>cost </a:t>
            </a:r>
            <a:r>
              <a:rPr lang="en-US" dirty="0" err="1"/>
              <a:t>terendah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m</a:t>
            </a:r>
            <a:r>
              <a:rPr lang="en-US" dirty="0"/>
              <a:t>: </a:t>
            </a:r>
            <a:r>
              <a:rPr lang="en-US" dirty="0" err="1"/>
              <a:t>maksimum</a:t>
            </a:r>
            <a:r>
              <a:rPr lang="en-US" dirty="0"/>
              <a:t> </a:t>
            </a:r>
            <a:r>
              <a:rPr lang="en-US" dirty="0" err="1"/>
              <a:t>kedalaman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status (</a:t>
            </a:r>
            <a:r>
              <a:rPr lang="en-US" dirty="0" err="1"/>
              <a:t>bisa</a:t>
            </a:r>
            <a:r>
              <a:rPr lang="en-US" dirty="0"/>
              <a:t> ∞)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7391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246"/>
          </a:xfrm>
        </p:spPr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properti</a:t>
            </a:r>
            <a:r>
              <a:rPr lang="en-US" dirty="0"/>
              <a:t> BFS?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9486"/>
            <a:ext cx="10515600" cy="4983389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Completeness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Ya</a:t>
            </a:r>
            <a:r>
              <a:rPr lang="en-US" dirty="0"/>
              <a:t> (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)</a:t>
            </a:r>
          </a:p>
          <a:p>
            <a:endParaRPr lang="en-US" dirty="0"/>
          </a:p>
          <a:p>
            <a:r>
              <a:rPr lang="en-US" dirty="0"/>
              <a:t>Optimality?</a:t>
            </a:r>
          </a:p>
          <a:p>
            <a:pPr lvl="1"/>
            <a:r>
              <a:rPr lang="en-US" dirty="0"/>
              <a:t>Ya,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= </a:t>
            </a:r>
            <a:r>
              <a:rPr lang="en-US" dirty="0" err="1"/>
              <a:t>ongkos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1+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baseline="30000" dirty="0"/>
              <a:t>2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baseline="30000" dirty="0"/>
              <a:t>3</a:t>
            </a:r>
            <a:r>
              <a:rPr lang="en-US" dirty="0"/>
              <a:t>+…+</a:t>
            </a:r>
            <a:r>
              <a:rPr lang="en-US" i="1" dirty="0" err="1"/>
              <a:t>b</a:t>
            </a:r>
            <a:r>
              <a:rPr lang="en-US" i="1" baseline="30000" dirty="0" err="1"/>
              <a:t>d</a:t>
            </a:r>
            <a:r>
              <a:rPr lang="en-US" dirty="0"/>
              <a:t> = O(</a:t>
            </a:r>
            <a:r>
              <a:rPr lang="en-US" i="1" dirty="0" err="1"/>
              <a:t>b</a:t>
            </a:r>
            <a:r>
              <a:rPr lang="en-US" i="1" baseline="30000" dirty="0" err="1"/>
              <a:t>d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O(</a:t>
            </a:r>
            <a:r>
              <a:rPr lang="en-US" i="1" dirty="0" err="1"/>
              <a:t>b</a:t>
            </a:r>
            <a:r>
              <a:rPr lang="en-US" i="1" baseline="30000" dirty="0" err="1"/>
              <a:t>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Kurang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ruang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1339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282" y="214290"/>
            <a:ext cx="8678198" cy="982462"/>
          </a:xfrm>
        </p:spPr>
        <p:txBody>
          <a:bodyPr>
            <a:normAutofit/>
          </a:bodyPr>
          <a:lstStyle/>
          <a:p>
            <a:r>
              <a:rPr lang="id-ID" dirty="0"/>
              <a:t>DFS untuk 8-Puzzle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26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267" t="17808" r="21078" b="2232"/>
          <a:stretch/>
        </p:blipFill>
        <p:spPr>
          <a:xfrm>
            <a:off x="2418308" y="1106770"/>
            <a:ext cx="7355384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properti</a:t>
            </a:r>
            <a:r>
              <a:rPr lang="en-US" dirty="0"/>
              <a:t> DFS?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040" y="1600200"/>
            <a:ext cx="10820400" cy="4756150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Completeness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Ya</a:t>
            </a:r>
            <a:r>
              <a:rPr lang="en-US" dirty="0"/>
              <a:t> (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‘</a:t>
            </a:r>
            <a:r>
              <a:rPr lang="en-US" i="1" dirty="0"/>
              <a:t>redundant paths</a:t>
            </a:r>
            <a:r>
              <a:rPr lang="en-US" dirty="0"/>
              <a:t>’ </a:t>
            </a:r>
            <a:r>
              <a:rPr lang="en-US" dirty="0" err="1"/>
              <a:t>dan</a:t>
            </a:r>
            <a:r>
              <a:rPr lang="en-US" dirty="0"/>
              <a:t> ‘</a:t>
            </a:r>
            <a:r>
              <a:rPr lang="en-US" i="1" dirty="0"/>
              <a:t>repeated states</a:t>
            </a:r>
            <a:r>
              <a:rPr lang="en-US" dirty="0"/>
              <a:t>’ )</a:t>
            </a:r>
          </a:p>
          <a:p>
            <a:r>
              <a:rPr lang="en-US" i="1" dirty="0"/>
              <a:t>Optimality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Tidak</a:t>
            </a:r>
            <a:endParaRPr lang="en-US" dirty="0"/>
          </a:p>
          <a:p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O(</a:t>
            </a:r>
            <a:r>
              <a:rPr lang="en-US" i="1" dirty="0" err="1"/>
              <a:t>b</a:t>
            </a:r>
            <a:r>
              <a:rPr lang="en-US" i="1" baseline="30000" dirty="0" err="1"/>
              <a:t>m</a:t>
            </a:r>
            <a:r>
              <a:rPr lang="en-US" dirty="0"/>
              <a:t>) </a:t>
            </a:r>
          </a:p>
          <a:p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O(</a:t>
            </a:r>
            <a:r>
              <a:rPr lang="en-US" i="1" dirty="0" err="1"/>
              <a:t>bm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ruang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1302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9112"/>
            <a:ext cx="10845800" cy="6019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n-US" altLang="en-US" sz="3200" b="1" dirty="0" err="1"/>
              <a:t>Aplikasi</a:t>
            </a:r>
            <a:r>
              <a:rPr lang="en-US" altLang="en-US" sz="3200" b="1" dirty="0"/>
              <a:t> </a:t>
            </a:r>
            <a:r>
              <a:rPr lang="en-US" altLang="en-US" sz="3200" b="1" i="1" dirty="0"/>
              <a:t>Backtracking</a:t>
            </a:r>
            <a:r>
              <a:rPr lang="en-US" altLang="en-US" sz="3200" b="1" dirty="0"/>
              <a:t> di </a:t>
            </a:r>
            <a:r>
              <a:rPr lang="en-US" altLang="en-US" sz="3200" b="1" dirty="0" err="1"/>
              <a:t>dalam</a:t>
            </a:r>
            <a:r>
              <a:rPr lang="en-US" altLang="en-US" sz="3200" b="1" dirty="0"/>
              <a:t> DFS </a:t>
            </a:r>
            <a:r>
              <a:rPr lang="en-US" altLang="en-US" sz="3200" b="1" dirty="0" err="1"/>
              <a:t>untuk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Pencarian</a:t>
            </a:r>
            <a:r>
              <a:rPr lang="en-US" altLang="en-US" sz="3200" b="1" dirty="0"/>
              <a:t> Solusi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600" dirty="0" err="1"/>
              <a:t>Karakteristik</a:t>
            </a:r>
            <a:r>
              <a:rPr lang="en-US" altLang="en-US" sz="2600" dirty="0"/>
              <a:t> </a:t>
            </a:r>
            <a:r>
              <a:rPr lang="en-US" altLang="en-US" sz="2600" i="1" dirty="0"/>
              <a:t>backtracking</a:t>
            </a:r>
            <a:r>
              <a:rPr lang="en-US" altLang="en-US" sz="2600" dirty="0"/>
              <a:t> di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DFS </a:t>
            </a:r>
            <a:r>
              <a:rPr lang="en-US" altLang="en-US" sz="2600" dirty="0" err="1"/>
              <a:t>berguna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memecahkan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persoalan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pencarian</a:t>
            </a:r>
            <a:r>
              <a:rPr lang="en-US" altLang="en-US" sz="2600" dirty="0"/>
              <a:t> solusi yang </a:t>
            </a:r>
            <a:r>
              <a:rPr lang="en-US" altLang="en-US" sz="2600" dirty="0" err="1"/>
              <a:t>memiliki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banyak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alternatif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pilihan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selama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pencarian</a:t>
            </a:r>
            <a:r>
              <a:rPr lang="en-US" altLang="en-US" sz="2600" dirty="0"/>
              <a:t>. 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 err="1"/>
              <a:t>Solusi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mengekspansi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pencarian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menuju</a:t>
            </a:r>
            <a:r>
              <a:rPr lang="en-US" altLang="en-US" sz="2400" dirty="0"/>
              <a:t> </a:t>
            </a:r>
            <a:r>
              <a:rPr lang="en-US" altLang="en-US" sz="2400" i="1" dirty="0"/>
              <a:t>goal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aturan</a:t>
            </a:r>
            <a:r>
              <a:rPr lang="en-US" altLang="en-US" sz="2400" dirty="0"/>
              <a:t> “depth-first”</a:t>
            </a:r>
          </a:p>
          <a:p>
            <a:pPr lvl="1">
              <a:defRPr/>
            </a:pPr>
            <a:r>
              <a:rPr lang="id-ID" altLang="en-US" dirty="0">
                <a:solidFill>
                  <a:srgbClr val="FF0000"/>
                </a:solidFill>
              </a:rPr>
              <a:t>Anda tidak punya cukup informasi untuk mengetahui apa yang akan dipilih</a:t>
            </a:r>
            <a:endParaRPr lang="en-US" altLang="en-US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id-ID" altLang="en-US" dirty="0">
                <a:solidFill>
                  <a:srgbClr val="FF0000"/>
                </a:solidFill>
              </a:rPr>
              <a:t>Tiap keputusan mengarah pada sekumpulan pilihan baru</a:t>
            </a:r>
            <a:endParaRPr lang="en-US" altLang="en-US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id-ID" altLang="en-US" dirty="0">
                <a:solidFill>
                  <a:srgbClr val="FF0000"/>
                </a:solidFill>
              </a:rPr>
              <a:t>Beberapa sekuens pilihan </a:t>
            </a:r>
            <a:r>
              <a:rPr lang="en-US" altLang="en-US" dirty="0">
                <a:solidFill>
                  <a:srgbClr val="FF0000"/>
                </a:solidFill>
              </a:rPr>
              <a:t>(</a:t>
            </a:r>
            <a:r>
              <a:rPr lang="id-ID" altLang="en-US" dirty="0">
                <a:solidFill>
                  <a:srgbClr val="FF0000"/>
                </a:solidFill>
              </a:rPr>
              <a:t>bisa lebih dari satu) mungkin merupakan solusi persoalan</a:t>
            </a:r>
            <a:endParaRPr lang="en-US" altLang="en-US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altLang="en-US" sz="2400" dirty="0"/>
          </a:p>
          <a:p>
            <a:pPr eaLnBrk="1" hangingPunct="1"/>
            <a:r>
              <a:rPr lang="en-US" altLang="en-US" sz="2600" dirty="0">
                <a:solidFill>
                  <a:srgbClr val="FF0000"/>
                </a:solidFill>
              </a:rPr>
              <a:t>Backtracking</a:t>
            </a:r>
            <a:r>
              <a:rPr lang="id-ID" altLang="en-US" sz="2600" dirty="0">
                <a:solidFill>
                  <a:schemeClr val="tx2"/>
                </a:solidFill>
              </a:rPr>
              <a:t> </a:t>
            </a:r>
            <a:r>
              <a:rPr lang="en-US" altLang="en-US" sz="2600" dirty="0"/>
              <a:t>di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DFS </a:t>
            </a:r>
            <a:r>
              <a:rPr lang="id-ID" altLang="en-US" sz="2600" dirty="0"/>
              <a:t>adalah cara yang </a:t>
            </a:r>
            <a:r>
              <a:rPr lang="en-US" altLang="en-US" sz="2600" dirty="0" err="1"/>
              <a:t>sistematis</a:t>
            </a:r>
            <a:r>
              <a:rPr lang="id-ID" altLang="en-US" sz="2600" dirty="0"/>
              <a:t> mencoba beberapa sekuens keputusan, </a:t>
            </a:r>
            <a:endParaRPr lang="en-US" altLang="en-US" sz="2600" dirty="0"/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id-ID" altLang="en-US" sz="2600" dirty="0"/>
              <a:t>sampai Anda menemukan sekuens yang “bekerja”</a:t>
            </a:r>
            <a:endParaRPr lang="en-US" altLang="en-US" sz="2600" dirty="0"/>
          </a:p>
          <a:p>
            <a:pPr>
              <a:defRPr/>
            </a:pPr>
            <a:endParaRPr lang="en-US" sz="2600" dirty="0"/>
          </a:p>
          <a:p>
            <a:pPr>
              <a:defRPr/>
            </a:pPr>
            <a:endParaRPr lang="en-US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4F19D9-D053-4D96-A108-A411595ECAE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530988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209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D2953F4-C99D-4177-8AD3-299D2601F4D3}" type="slidenum">
              <a:rPr lang="en-US" altLang="en-US" sz="1400"/>
              <a:pPr algn="l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Animasi </a:t>
            </a:r>
            <a:r>
              <a:rPr lang="en-US" altLang="en-US" sz="3200" i="1"/>
              <a:t>Backtracking  </a:t>
            </a:r>
            <a:r>
              <a:rPr lang="en-US" altLang="en-US" sz="3200"/>
              <a:t>*)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86000" y="3733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start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2967039" y="3962400"/>
            <a:ext cx="7588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733800" y="3733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3962400" y="2514600"/>
            <a:ext cx="914400" cy="1219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4038600" y="3962400"/>
            <a:ext cx="762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8768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5181600" y="2057400"/>
            <a:ext cx="838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181600" y="2590800"/>
            <a:ext cx="6858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8674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dead end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019800" y="1828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dead end</a:t>
            </a: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5257800" y="2209800"/>
            <a:ext cx="838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H="1" flipV="1">
            <a:off x="5105400" y="2743200"/>
            <a:ext cx="7620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>
            <a:off x="4114800" y="2819400"/>
            <a:ext cx="76200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4800600" y="3733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V="1">
            <a:off x="5181600" y="3657600"/>
            <a:ext cx="6858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867400" y="3505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V="1">
            <a:off x="6172200" y="3124200"/>
            <a:ext cx="15240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6248400" y="3733800"/>
            <a:ext cx="13716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75438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dead end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7696200" y="2895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dead end</a:t>
            </a:r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H="1">
            <a:off x="6248400" y="3276600"/>
            <a:ext cx="15240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H="1" flipV="1">
            <a:off x="6172200" y="3886200"/>
            <a:ext cx="12954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flipH="1">
            <a:off x="5181600" y="3810000"/>
            <a:ext cx="6858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5029200" y="4191000"/>
            <a:ext cx="7620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5715000" y="4800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flipV="1">
            <a:off x="6019800" y="4572000"/>
            <a:ext cx="838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6019800" y="5105400"/>
            <a:ext cx="7620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6705600" y="5334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success!</a:t>
            </a:r>
            <a:endParaRPr lang="en-US" altLang="en-US" sz="2400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6858000" y="4343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dead end</a:t>
            </a:r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 flipH="1">
            <a:off x="6096000" y="4724400"/>
            <a:ext cx="838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TextBox 33"/>
          <p:cNvSpPr txBox="1">
            <a:spLocks noChangeArrowheads="1"/>
          </p:cNvSpPr>
          <p:nvPr/>
        </p:nvSpPr>
        <p:spPr bwMode="auto">
          <a:xfrm>
            <a:off x="3124201" y="6172201"/>
            <a:ext cx="701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*) Sumber: </a:t>
            </a:r>
            <a:r>
              <a:rPr lang="en-US" altLang="en-US" sz="2400" i="1"/>
              <a:t>www.cis.upenn.edu/.../35-</a:t>
            </a:r>
            <a:r>
              <a:rPr lang="en-US" altLang="en-US" sz="2400" b="1" i="1"/>
              <a:t>backtracking</a:t>
            </a:r>
            <a:r>
              <a:rPr lang="en-US" altLang="en-US" sz="2400" i="1"/>
              <a:t>.ppt</a:t>
            </a:r>
            <a:r>
              <a:rPr lang="en-US" altLang="en-US" sz="24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3254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animBg="1"/>
      <p:bldP spid="12295" grpId="0" autoUpdateAnimBg="0"/>
      <p:bldP spid="12296" grpId="0" animBg="1"/>
      <p:bldP spid="12297" grpId="0" animBg="1"/>
      <p:bldP spid="12299" grpId="0" autoUpdateAnimBg="0"/>
      <p:bldP spid="12300" grpId="0" animBg="1"/>
      <p:bldP spid="12301" grpId="0" animBg="1"/>
      <p:bldP spid="12303" grpId="0" autoUpdateAnimBg="0"/>
      <p:bldP spid="12305" grpId="0" autoUpdateAnimBg="0"/>
      <p:bldP spid="12306" grpId="0" animBg="1"/>
      <p:bldP spid="12307" grpId="0" animBg="1"/>
      <p:bldP spid="12308" grpId="0" animBg="1"/>
      <p:bldP spid="12309" grpId="0" autoUpdateAnimBg="0"/>
      <p:bldP spid="12310" grpId="0" animBg="1"/>
      <p:bldP spid="12311" grpId="0" autoUpdateAnimBg="0"/>
      <p:bldP spid="12312" grpId="0" animBg="1"/>
      <p:bldP spid="12313" grpId="0" animBg="1"/>
      <p:bldP spid="12314" grpId="0" autoUpdateAnimBg="0"/>
      <p:bldP spid="12315" grpId="0" autoUpdateAnimBg="0"/>
      <p:bldP spid="12316" grpId="0" animBg="1"/>
      <p:bldP spid="12317" grpId="0" animBg="1"/>
      <p:bldP spid="12318" grpId="0" animBg="1"/>
      <p:bldP spid="12319" grpId="0" animBg="1"/>
      <p:bldP spid="12320" grpId="0" autoUpdateAnimBg="0"/>
      <p:bldP spid="12321" grpId="0" animBg="1"/>
      <p:bldP spid="12322" grpId="0" animBg="1"/>
      <p:bldP spid="12323" grpId="0" autoUpdateAnimBg="0"/>
      <p:bldP spid="12324" grpId="0" autoUpdateAnimBg="0"/>
      <p:bldP spid="123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Referensi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1117600" y="1555750"/>
            <a:ext cx="10444480" cy="4937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d-ID" dirty="0"/>
              <a:t>Materi kuliah IF3</a:t>
            </a:r>
            <a:r>
              <a:rPr lang="en-US" dirty="0"/>
              <a:t>170</a:t>
            </a:r>
            <a:r>
              <a:rPr lang="id-ID" dirty="0"/>
              <a:t> Inteligensi Buatan Teknik Informatika ITB, </a:t>
            </a:r>
            <a:r>
              <a:rPr lang="en-US" sz="2400" dirty="0"/>
              <a:t>Course Website: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  <a:hlinkClick r:id="rId2"/>
              </a:rPr>
              <a:t>http://kuliah.itb.ac.id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ym typeface="Wingdings" pitchFamily="2" charset="2"/>
              </a:rPr>
              <a:t> STEI  </a:t>
            </a:r>
            <a:r>
              <a:rPr lang="en-US" dirty="0" err="1">
                <a:sym typeface="Wingdings" pitchFamily="2" charset="2"/>
              </a:rPr>
              <a:t>Teknik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Informatika</a:t>
            </a:r>
            <a:r>
              <a:rPr lang="en-US" dirty="0">
                <a:sym typeface="Wingdings" pitchFamily="2" charset="2"/>
              </a:rPr>
              <a:t>  IF3170</a:t>
            </a:r>
            <a:endParaRPr lang="id-ID" sz="2800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id-ID" dirty="0"/>
              <a:t>Stuart J Russell &amp; Peter Norvig, Artificial Intelligence: A Modern Approach, 3rd Edition, Prentice-Hall International, Inc, 2010, Textbook</a:t>
            </a:r>
            <a:endParaRPr lang="en-US" dirty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dirty="0"/>
              <a:t>	Site: </a:t>
            </a:r>
            <a:r>
              <a:rPr lang="en-US" dirty="0">
                <a:hlinkClick r:id="rId3"/>
              </a:rPr>
              <a:t>http://aima.cs.berkeley.edu/</a:t>
            </a:r>
            <a:r>
              <a:rPr lang="id-ID" dirty="0"/>
              <a:t> (2nd edition)</a:t>
            </a: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id-ID" dirty="0"/>
              <a:t>Free online course materials | MIT OpenCourseWare Website:</a:t>
            </a:r>
            <a:br>
              <a:rPr lang="id-ID" dirty="0"/>
            </a:br>
            <a:r>
              <a:rPr lang="id-ID" dirty="0"/>
              <a:t>Site: </a:t>
            </a:r>
            <a:r>
              <a:rPr lang="id-ID" dirty="0">
                <a:hlinkClick r:id="rId4"/>
              </a:rPr>
              <a:t>http://ocw.mit.edu/courses/electrical-engineering-and-computer-science/</a:t>
            </a:r>
            <a:r>
              <a:rPr lang="id-ID" dirty="0"/>
              <a:t> </a:t>
            </a:r>
          </a:p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71E53-CE63-4530-B256-18D28F91DC4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44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FD5F4-DD92-49A1-B629-8AD0C9180C0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343" y="952500"/>
            <a:ext cx="10101943" cy="4953000"/>
          </a:xfrm>
        </p:spPr>
        <p:txBody>
          <a:bodyPr/>
          <a:lstStyle/>
          <a:p>
            <a:pPr eaLnBrk="1" hangingPunct="1"/>
            <a:r>
              <a:rPr lang="en-US" altLang="en-US" dirty="0"/>
              <a:t>Backtracking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DFS </a:t>
            </a:r>
            <a:r>
              <a:rPr lang="en-US" altLang="en-US" dirty="0" err="1"/>
              <a:t>banyak</a:t>
            </a:r>
            <a:r>
              <a:rPr lang="en-US" altLang="en-US" dirty="0"/>
              <a:t> </a:t>
            </a:r>
            <a:r>
              <a:rPr lang="en-US" altLang="en-US" dirty="0" err="1"/>
              <a:t>diterapan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mencari</a:t>
            </a:r>
            <a:r>
              <a:rPr lang="en-US" altLang="en-US" dirty="0"/>
              <a:t> solusi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/>
              <a:t>game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:</a:t>
            </a:r>
          </a:p>
          <a:p>
            <a:pPr lvl="1" eaLnBrk="1" hangingPunct="1"/>
            <a:r>
              <a:rPr lang="en-US" altLang="en-US" dirty="0" err="1"/>
              <a:t>permainan</a:t>
            </a:r>
            <a:r>
              <a:rPr lang="en-US" altLang="en-US" dirty="0"/>
              <a:t> </a:t>
            </a:r>
            <a:r>
              <a:rPr lang="en-US" altLang="en-US" i="1" dirty="0"/>
              <a:t>tic-tac-toe</a:t>
            </a:r>
            <a:r>
              <a:rPr lang="en-US" altLang="en-US" dirty="0"/>
              <a:t>, </a:t>
            </a:r>
          </a:p>
          <a:p>
            <a:pPr lvl="1" eaLnBrk="1" hangingPunct="1"/>
            <a:r>
              <a:rPr lang="en-US" altLang="en-US" dirty="0" err="1"/>
              <a:t>menemukan</a:t>
            </a:r>
            <a:r>
              <a:rPr lang="en-US" altLang="en-US" dirty="0"/>
              <a:t> </a:t>
            </a:r>
            <a:r>
              <a:rPr lang="en-US" altLang="en-US" dirty="0" err="1"/>
              <a:t>jalan</a:t>
            </a:r>
            <a:r>
              <a:rPr lang="en-US" altLang="en-US" dirty="0"/>
              <a:t> </a:t>
            </a:r>
            <a:r>
              <a:rPr lang="en-US" altLang="en-US" dirty="0" err="1"/>
              <a:t>keluar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labirin</a:t>
            </a:r>
            <a:r>
              <a:rPr lang="en-US" altLang="en-US" dirty="0"/>
              <a:t>,</a:t>
            </a:r>
          </a:p>
          <a:p>
            <a:pPr lvl="1" eaLnBrk="1" hangingPunct="1"/>
            <a:r>
              <a:rPr lang="en-US" altLang="en-US" dirty="0" err="1"/>
              <a:t>Catur</a:t>
            </a:r>
            <a:r>
              <a:rPr lang="en-US" altLang="en-US" dirty="0"/>
              <a:t>,</a:t>
            </a:r>
            <a:r>
              <a:rPr lang="id-ID" altLang="en-US" dirty="0"/>
              <a:t> </a:t>
            </a:r>
            <a:r>
              <a:rPr lang="id-ID" altLang="en-US" i="1" dirty="0"/>
              <a:t>crossword</a:t>
            </a:r>
            <a:r>
              <a:rPr lang="id-ID" altLang="en-US" dirty="0"/>
              <a:t> </a:t>
            </a:r>
            <a:r>
              <a:rPr lang="id-ID" altLang="en-US" i="1" dirty="0"/>
              <a:t>puzzle</a:t>
            </a:r>
            <a:r>
              <a:rPr lang="id-ID" altLang="en-US" dirty="0"/>
              <a:t>, </a:t>
            </a:r>
            <a:r>
              <a:rPr lang="id-ID" altLang="en-US" i="1" dirty="0"/>
              <a:t>sudoku</a:t>
            </a:r>
            <a:r>
              <a:rPr lang="id-ID" altLang="en-US" dirty="0"/>
              <a:t>,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masalah-masalah</a:t>
            </a:r>
            <a:r>
              <a:rPr lang="en-US" altLang="en-US" dirty="0"/>
              <a:t> 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bidang</a:t>
            </a:r>
            <a:r>
              <a:rPr lang="en-US" altLang="en-US" dirty="0"/>
              <a:t> </a:t>
            </a:r>
            <a:r>
              <a:rPr lang="en-US" altLang="en-US" dirty="0" err="1"/>
              <a:t>kecerdasan</a:t>
            </a:r>
            <a:r>
              <a:rPr lang="en-US" altLang="en-US" dirty="0"/>
              <a:t> </a:t>
            </a:r>
            <a:r>
              <a:rPr lang="en-US" altLang="en-US" dirty="0" err="1"/>
              <a:t>buatan</a:t>
            </a:r>
            <a:r>
              <a:rPr lang="en-US" altLang="en-US" dirty="0"/>
              <a:t> (</a:t>
            </a:r>
            <a:r>
              <a:rPr lang="en-US" altLang="en-US" i="1" dirty="0"/>
              <a:t>artificial intelligence</a:t>
            </a:r>
            <a:r>
              <a:rPr lang="en-US" altLang="en-US" dirty="0"/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0717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9199B3-4B3A-48A0-A381-6FFF9EE9AF7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pic>
        <p:nvPicPr>
          <p:cNvPr id="13315" name="Picture 2" descr="https://encrypted-tbn0.gstatic.com/images?q=tbn:ANd9GcSNUW5Iptr-tGQrz3I5-65e4_0xyYBBXYpdseKHJ1RzyiKw3-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4038600" y="457201"/>
            <a:ext cx="2865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/>
              <a:t>Crossword puzzle:</a:t>
            </a:r>
          </a:p>
        </p:txBody>
      </p:sp>
    </p:spTree>
    <p:extLst>
      <p:ext uri="{BB962C8B-B14F-4D97-AF65-F5344CB8AC3E}">
        <p14:creationId xmlns:p14="http://schemas.microsoft.com/office/powerpoint/2010/main" val="4023761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7E19FF-900B-4BCB-A903-3AD1BB35099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pic>
        <p:nvPicPr>
          <p:cNvPr id="14339" name="Picture 2" descr="https://encrypted-tbn1.gstatic.com/images?q=tbn:ANd9GcQkLq0psmyIzfe829tgHo0p3ERwqnW39wDrSTobfQgLWeQsLz3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3352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4724401" y="685801"/>
            <a:ext cx="193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/>
              <a:t>Tic-Tac-Toe</a:t>
            </a:r>
          </a:p>
        </p:txBody>
      </p:sp>
    </p:spTree>
    <p:extLst>
      <p:ext uri="{BB962C8B-B14F-4D97-AF65-F5344CB8AC3E}">
        <p14:creationId xmlns:p14="http://schemas.microsoft.com/office/powerpoint/2010/main" val="3684756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6E7B6E-7A8E-41D1-81C1-5023A282816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pic>
        <p:nvPicPr>
          <p:cNvPr id="15363" name="Picture 2" descr="https://encrypted-tbn1.gstatic.com/images?q=tbn:ANd9GcTjr11kbxYjrLCDOZJtfjsPDqZmY_DesJcv5MtaExSzUgt8cAhZ3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5181600" y="609601"/>
            <a:ext cx="1366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Sudoku</a:t>
            </a:r>
          </a:p>
        </p:txBody>
      </p:sp>
    </p:spTree>
    <p:extLst>
      <p:ext uri="{BB962C8B-B14F-4D97-AF65-F5344CB8AC3E}">
        <p14:creationId xmlns:p14="http://schemas.microsoft.com/office/powerpoint/2010/main" val="2999518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57C8C4-845F-475A-8BD0-51BB1C86714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pic>
        <p:nvPicPr>
          <p:cNvPr id="16387" name="Picture 2" descr="https://encrypted-tbn0.gstatic.com/images?q=tbn:ANd9GcS2b2PUeIPoAclfs3flRp3AGln3ezn0R23YCUneo57NVKk2gPV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52578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5715001" y="838201"/>
            <a:ext cx="1103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Catur</a:t>
            </a:r>
          </a:p>
        </p:txBody>
      </p:sp>
    </p:spTree>
    <p:extLst>
      <p:ext uri="{BB962C8B-B14F-4D97-AF65-F5344CB8AC3E}">
        <p14:creationId xmlns:p14="http://schemas.microsoft.com/office/powerpoint/2010/main" val="3179823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726440" y="513080"/>
            <a:ext cx="10845800" cy="5410200"/>
          </a:xfrm>
        </p:spPr>
        <p:txBody>
          <a:bodyPr/>
          <a:lstStyle/>
          <a:p>
            <a:pPr marL="0" indent="0">
              <a:buNone/>
            </a:pPr>
            <a:r>
              <a:rPr lang="id-ID" altLang="en-US" sz="3600" b="1" i="1" dirty="0"/>
              <a:t>Maze </a:t>
            </a:r>
            <a:r>
              <a:rPr lang="en-US" altLang="en-US" sz="3600" b="1" i="1" dirty="0"/>
              <a:t>P</a:t>
            </a:r>
            <a:r>
              <a:rPr lang="id-ID" altLang="en-US" sz="3600" b="1" i="1" dirty="0"/>
              <a:t>roblem</a:t>
            </a:r>
            <a:endParaRPr lang="en-US" altLang="en-US" sz="3600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D</a:t>
            </a:r>
            <a:r>
              <a:rPr lang="id-ID" altLang="en-US" dirty="0"/>
              <a:t>iberikan sebuah labirin (</a:t>
            </a:r>
            <a:r>
              <a:rPr lang="id-ID" altLang="en-US" i="1" dirty="0"/>
              <a:t>maze</a:t>
            </a:r>
            <a:r>
              <a:rPr lang="id-ID" altLang="en-US" dirty="0"/>
              <a:t>), temukan lintasan dari titik awal sampai titik akhir</a:t>
            </a:r>
            <a:endParaRPr lang="en-US" altLang="en-US" dirty="0"/>
          </a:p>
          <a:p>
            <a:endParaRPr lang="id-ID" alt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577249-7FCB-4F1D-BC77-E16955E6EEB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dirty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55" y="2419040"/>
            <a:ext cx="3493368" cy="39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312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909E2E-2829-2E5F-699B-825611E2D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36</a:t>
            </a:fld>
            <a:endParaRPr lang="en-US"/>
          </a:p>
        </p:txBody>
      </p:sp>
      <p:pic>
        <p:nvPicPr>
          <p:cNvPr id="4" name="Picture 3" descr="A green and black grid&#10;&#10;AI-generated content may be incorrect.">
            <a:extLst>
              <a:ext uri="{FF2B5EF4-FFF2-40B4-BE49-F238E27FC236}">
                <a16:creationId xmlns:a16="http://schemas.microsoft.com/office/drawing/2014/main" id="{506A3F96-EFF3-BA93-B24B-1C348C164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4" y="1595437"/>
            <a:ext cx="4743450" cy="3667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022444-780A-7889-66A3-A875BF1C5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037" y="1595437"/>
            <a:ext cx="4429125" cy="3381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AF88B8-0468-8FA9-422A-DBCB05591B43}"/>
              </a:ext>
            </a:extLst>
          </p:cNvPr>
          <p:cNvSpPr txBox="1"/>
          <p:nvPr/>
        </p:nvSpPr>
        <p:spPr>
          <a:xfrm>
            <a:off x="7024915" y="184331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4D53F-000F-157B-7A9E-2E40D0A93D7B}"/>
              </a:ext>
            </a:extLst>
          </p:cNvPr>
          <p:cNvSpPr txBox="1"/>
          <p:nvPr/>
        </p:nvSpPr>
        <p:spPr>
          <a:xfrm>
            <a:off x="7024915" y="25528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924E46-9BA0-53EE-F04D-7941446E602A}"/>
              </a:ext>
            </a:extLst>
          </p:cNvPr>
          <p:cNvSpPr txBox="1"/>
          <p:nvPr/>
        </p:nvSpPr>
        <p:spPr>
          <a:xfrm>
            <a:off x="8048173" y="25528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DF374A-B8A8-DCD4-D5C7-B9A013232403}"/>
              </a:ext>
            </a:extLst>
          </p:cNvPr>
          <p:cNvSpPr txBox="1"/>
          <p:nvPr/>
        </p:nvSpPr>
        <p:spPr>
          <a:xfrm>
            <a:off x="10167258" y="25528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EE857F-0061-DDC4-2F7E-9A9E8FD83B9F}"/>
              </a:ext>
            </a:extLst>
          </p:cNvPr>
          <p:cNvSpPr txBox="1"/>
          <p:nvPr/>
        </p:nvSpPr>
        <p:spPr>
          <a:xfrm>
            <a:off x="8048173" y="33818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CCC12F-7604-04D7-F585-1FEEC9BBD5ED}"/>
              </a:ext>
            </a:extLst>
          </p:cNvPr>
          <p:cNvSpPr txBox="1"/>
          <p:nvPr/>
        </p:nvSpPr>
        <p:spPr>
          <a:xfrm>
            <a:off x="6987702" y="41770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0C023D-DA6F-23B1-70A3-C89E16D816EF}"/>
              </a:ext>
            </a:extLst>
          </p:cNvPr>
          <p:cNvSpPr txBox="1"/>
          <p:nvPr/>
        </p:nvSpPr>
        <p:spPr>
          <a:xfrm>
            <a:off x="8048173" y="42337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9A65D8-1DA9-2853-267E-15F596CFE423}"/>
              </a:ext>
            </a:extLst>
          </p:cNvPr>
          <p:cNvSpPr txBox="1"/>
          <p:nvPr/>
        </p:nvSpPr>
        <p:spPr>
          <a:xfrm>
            <a:off x="9085946" y="42337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00804B-1C6C-17DC-91C3-6A0A58E4D25E}"/>
              </a:ext>
            </a:extLst>
          </p:cNvPr>
          <p:cNvSpPr txBox="1"/>
          <p:nvPr/>
        </p:nvSpPr>
        <p:spPr>
          <a:xfrm>
            <a:off x="10181312" y="42337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3463E1-01C8-9A36-7008-A48A7C90E9D8}"/>
              </a:ext>
            </a:extLst>
          </p:cNvPr>
          <p:cNvSpPr txBox="1"/>
          <p:nvPr/>
        </p:nvSpPr>
        <p:spPr>
          <a:xfrm>
            <a:off x="8025475" y="184331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894DF8-05B9-9ECB-8B85-93C4B54E5FE4}"/>
              </a:ext>
            </a:extLst>
          </p:cNvPr>
          <p:cNvSpPr txBox="1"/>
          <p:nvPr/>
        </p:nvSpPr>
        <p:spPr>
          <a:xfrm>
            <a:off x="9118705" y="18433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3ACF2F-E2C4-546A-FE7B-990FBA6E5053}"/>
              </a:ext>
            </a:extLst>
          </p:cNvPr>
          <p:cNvSpPr txBox="1"/>
          <p:nvPr/>
        </p:nvSpPr>
        <p:spPr>
          <a:xfrm>
            <a:off x="10211935" y="18433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C87369-230A-3B09-E28C-98255E8D3DD5}"/>
              </a:ext>
            </a:extLst>
          </p:cNvPr>
          <p:cNvSpPr txBox="1"/>
          <p:nvPr/>
        </p:nvSpPr>
        <p:spPr>
          <a:xfrm>
            <a:off x="9082549" y="26837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E2D305-3E6E-D209-5B43-232BEAD9E303}"/>
              </a:ext>
            </a:extLst>
          </p:cNvPr>
          <p:cNvSpPr txBox="1"/>
          <p:nvPr/>
        </p:nvSpPr>
        <p:spPr>
          <a:xfrm>
            <a:off x="7030319" y="34573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3EEFEF-40AA-EF5C-C3A9-055C09671ED5}"/>
              </a:ext>
            </a:extLst>
          </p:cNvPr>
          <p:cNvSpPr txBox="1"/>
          <p:nvPr/>
        </p:nvSpPr>
        <p:spPr>
          <a:xfrm>
            <a:off x="9118705" y="33735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EEBD8A-6229-FC71-B865-1068430413A7}"/>
              </a:ext>
            </a:extLst>
          </p:cNvPr>
          <p:cNvSpPr txBox="1"/>
          <p:nvPr/>
        </p:nvSpPr>
        <p:spPr>
          <a:xfrm>
            <a:off x="10167258" y="33925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32D4F2-D3A9-3FC5-C26A-996DB62EB101}"/>
              </a:ext>
            </a:extLst>
          </p:cNvPr>
          <p:cNvSpPr txBox="1"/>
          <p:nvPr/>
        </p:nvSpPr>
        <p:spPr>
          <a:xfrm>
            <a:off x="8291515" y="5020249"/>
            <a:ext cx="91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Matriks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0439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076960" y="914400"/>
            <a:ext cx="989584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id-ID" altLang="en-US" dirty="0"/>
              <a:t>Pada tiap perpotongan, anda harus memutuskan satu diantara tiga pilihan</a:t>
            </a:r>
            <a:r>
              <a:rPr lang="en-US" altLang="en-US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id-ID" altLang="en-US" dirty="0"/>
              <a:t>Maju terus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id-ID" altLang="en-US" dirty="0"/>
              <a:t>Belok kiri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id-ID" altLang="en-US" dirty="0"/>
              <a:t>Belok kanan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id-ID" altLang="en-US" dirty="0"/>
              <a:t>Anda tidak punya cukup informasi untuk memilih pilihan yang benar</a:t>
            </a:r>
            <a:r>
              <a:rPr lang="en-US" altLang="en-US" dirty="0"/>
              <a:t> </a:t>
            </a:r>
            <a:r>
              <a:rPr lang="id-ID" altLang="en-US" dirty="0"/>
              <a:t>(yang mengarah ke titik akhir)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id-ID" altLang="en-US" dirty="0"/>
              <a:t>Tiap pilihan mengarah ke sekumpulan pilihan lain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id-ID" altLang="en-US" dirty="0"/>
              <a:t>Sat</a:t>
            </a:r>
            <a:r>
              <a:rPr lang="en-US" altLang="en-US" dirty="0"/>
              <a:t>u</a:t>
            </a:r>
            <a:r>
              <a:rPr lang="id-ID" altLang="en-US" dirty="0"/>
              <a:t> atau lebih sekuens pilihan mengarah ke solusi.</a:t>
            </a:r>
          </a:p>
          <a:p>
            <a:endParaRPr lang="id-ID" alt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872718-DD6F-4976-85A4-DCF89A4ABE8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32623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03124C-3748-4E76-8CFD-21DF1B579C0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 err="1">
                <a:latin typeface="+mn-lt"/>
              </a:rPr>
              <a:t>Penyelesaian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i="1" dirty="0">
                <a:latin typeface="+mn-lt"/>
              </a:rPr>
              <a:t>Maze Problem </a:t>
            </a:r>
            <a:r>
              <a:rPr lang="en-US" altLang="en-US" sz="3200" b="1" dirty="0" err="1">
                <a:latin typeface="+mn-lt"/>
              </a:rPr>
              <a:t>dengan</a:t>
            </a:r>
            <a:r>
              <a:rPr lang="en-US" altLang="en-US" sz="3200" b="1" dirty="0">
                <a:latin typeface="+mn-lt"/>
              </a:rPr>
              <a:t> DFS: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Bagi</a:t>
            </a:r>
            <a:r>
              <a:rPr lang="en-US" altLang="en-US" dirty="0"/>
              <a:t> </a:t>
            </a:r>
            <a:r>
              <a:rPr lang="en-US" altLang="en-US" dirty="0" err="1"/>
              <a:t>lintasan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sederetan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. </a:t>
            </a:r>
            <a:endParaRPr lang="id-ID" altLang="en-US" dirty="0"/>
          </a:p>
          <a:p>
            <a:pPr eaLnBrk="1" hangingPunct="1"/>
            <a:endParaRPr lang="id-ID" altLang="en-US" dirty="0"/>
          </a:p>
          <a:p>
            <a:pPr eaLnBrk="1" hangingPunct="1"/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terdiri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pergerakan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unit </a:t>
            </a:r>
            <a:r>
              <a:rPr lang="en-US" altLang="en-US" dirty="0" err="1"/>
              <a:t>sel</a:t>
            </a:r>
            <a:r>
              <a:rPr lang="en-US" altLang="en-US" dirty="0"/>
              <a:t> pada </a:t>
            </a:r>
            <a:r>
              <a:rPr lang="en-US" altLang="en-US" dirty="0" err="1"/>
              <a:t>arah</a:t>
            </a:r>
            <a:r>
              <a:rPr lang="en-US" altLang="en-US" dirty="0"/>
              <a:t> </a:t>
            </a:r>
            <a:r>
              <a:rPr lang="en-US" altLang="en-US" dirty="0" err="1"/>
              <a:t>tertentu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Arah</a:t>
            </a:r>
            <a:r>
              <a:rPr lang="en-US" altLang="en-US" dirty="0"/>
              <a:t> yang </a:t>
            </a:r>
            <a:r>
              <a:rPr lang="en-US" altLang="en-US" dirty="0" err="1"/>
              <a:t>mungkin</a:t>
            </a:r>
            <a:r>
              <a:rPr lang="en-US" altLang="en-US" dirty="0"/>
              <a:t>: </a:t>
            </a:r>
            <a:r>
              <a:rPr lang="id-ID" altLang="en-US" dirty="0"/>
              <a:t>lurus (</a:t>
            </a:r>
            <a:r>
              <a:rPr lang="id-ID" altLang="en-US" i="1" dirty="0"/>
              <a:t>straight</a:t>
            </a:r>
            <a:r>
              <a:rPr lang="id-ID" altLang="en-US" dirty="0"/>
              <a:t>), </a:t>
            </a:r>
            <a:r>
              <a:rPr lang="en-US" altLang="en-US" dirty="0" err="1"/>
              <a:t>kiri</a:t>
            </a:r>
            <a:r>
              <a:rPr lang="en-US" altLang="en-US" dirty="0"/>
              <a:t> (</a:t>
            </a:r>
            <a:r>
              <a:rPr lang="en-US" altLang="en-US" i="1" dirty="0"/>
              <a:t>left</a:t>
            </a:r>
            <a:r>
              <a:rPr lang="en-US" altLang="en-US" dirty="0"/>
              <a:t>),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kanan</a:t>
            </a:r>
            <a:r>
              <a:rPr lang="en-US" altLang="en-US" dirty="0"/>
              <a:t> (</a:t>
            </a:r>
            <a:r>
              <a:rPr lang="en-US" altLang="en-US" i="1" dirty="0"/>
              <a:t>right</a:t>
            </a:r>
            <a:r>
              <a:rPr lang="en-US" alt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409395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B802F2-45BE-4429-8E60-775BAB957DA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dirty="0" err="1"/>
              <a:t>Garis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besar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algoritma</a:t>
            </a:r>
            <a:r>
              <a:rPr lang="en-US" altLang="en-US" sz="3200" dirty="0"/>
              <a:t> DFS:</a:t>
            </a:r>
          </a:p>
        </p:txBody>
      </p:sp>
      <p:graphicFrame>
        <p:nvGraphicFramePr>
          <p:cNvPr id="21508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385966"/>
              </p:ext>
            </p:extLst>
          </p:nvPr>
        </p:nvGraphicFramePr>
        <p:xfrm>
          <a:off x="1437324" y="1965644"/>
          <a:ext cx="8929687" cy="359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0636" imgH="2174253" progId="Word.Document.8">
                  <p:embed/>
                </p:oleObj>
              </mc:Choice>
              <mc:Fallback>
                <p:oleObj name="Document" r:id="rId2" imgW="5400636" imgH="2174253" progId="Word.Document.8">
                  <p:embed/>
                  <p:pic>
                    <p:nvPicPr>
                      <p:cNvPr id="2150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324" y="1965644"/>
                        <a:ext cx="8929687" cy="3595687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02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657226" y="304800"/>
            <a:ext cx="2043113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Route Planning</a:t>
            </a:r>
            <a:endParaRPr lang="id-ID" dirty="0"/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BCC877-1ECA-45F3-B580-6537F28EDB30}" type="slidenum">
              <a:rPr 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z="1400">
              <a:solidFill>
                <a:schemeClr val="tx2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304800"/>
            <a:ext cx="6500182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IF2211/NUM/29Mar2016</a:t>
            </a:r>
          </a:p>
        </p:txBody>
      </p:sp>
    </p:spTree>
    <p:extLst>
      <p:ext uri="{BB962C8B-B14F-4D97-AF65-F5344CB8AC3E}">
        <p14:creationId xmlns:p14="http://schemas.microsoft.com/office/powerpoint/2010/main" val="3188308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9369B8-D9B6-486E-A99E-FE91A6F9DD3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835025"/>
            <a:ext cx="9723120" cy="51879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yang </a:t>
            </a:r>
            <a:r>
              <a:rPr lang="en-US" dirty="0" err="1"/>
              <a:t>mana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dijejaki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?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</a:t>
            </a:r>
            <a:endParaRPr lang="id-ID" dirty="0"/>
          </a:p>
          <a:p>
            <a:pPr marL="709613" indent="-709613">
              <a:buNone/>
              <a:defRPr/>
            </a:pPr>
            <a:r>
              <a:rPr lang="id-ID" dirty="0"/>
              <a:t>    1. Sim</a:t>
            </a:r>
            <a:r>
              <a:rPr lang="en-US" dirty="0"/>
              <a:t>pan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yang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endParaRPr lang="id-ID" dirty="0"/>
          </a:p>
          <a:p>
            <a:pPr marL="709613" indent="-709613">
              <a:buNone/>
              <a:defRPr/>
            </a:pPr>
            <a:r>
              <a:rPr lang="id-ID" dirty="0"/>
              <a:t>    2.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rekursi</a:t>
            </a:r>
            <a:r>
              <a:rPr lang="en-US" dirty="0"/>
              <a:t> (yang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implisit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).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err="1"/>
              <a:t>Rekursi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6497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571497-286A-4DF3-8DE4-AFFC07C494D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7AF74220-5BE7-4A68-87FD-23AE003090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577923"/>
              </p:ext>
            </p:extLst>
          </p:nvPr>
        </p:nvGraphicFramePr>
        <p:xfrm>
          <a:off x="2383894" y="417195"/>
          <a:ext cx="7245563" cy="5939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266161" imgH="4329078" progId="Word.Document.8">
                  <p:embed/>
                </p:oleObj>
              </mc:Choice>
              <mc:Fallback>
                <p:oleObj name="Document" r:id="rId2" imgW="5266161" imgH="4329078" progId="Word.Document.8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5FD8CCBF-15A6-43E6-B91D-55170388E1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3894" y="417195"/>
                        <a:ext cx="7245563" cy="5939155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227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92540A-D2A0-4900-A9F3-9E91D411AD8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graphicFrame>
        <p:nvGraphicFramePr>
          <p:cNvPr id="24579" name="Object 2"/>
          <p:cNvGraphicFramePr>
            <a:graphicFrameLocks noGrp="1" noChangeAspect="1"/>
          </p:cNvGraphicFramePr>
          <p:nvPr>
            <p:ph/>
          </p:nvPr>
        </p:nvGraphicFramePr>
        <p:xfrm>
          <a:off x="2898776" y="1177926"/>
          <a:ext cx="5508625" cy="345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884639" imgH="1825064" progId="Visio.Drawing.5">
                  <p:embed/>
                </p:oleObj>
              </mc:Choice>
              <mc:Fallback>
                <p:oleObj name="VISIO" r:id="rId2" imgW="2884639" imgH="1825064" progId="Visio.Drawing.5">
                  <p:embed/>
                  <p:pic>
                    <p:nvPicPr>
                      <p:cNvPr id="2457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6" y="1177926"/>
                        <a:ext cx="5508625" cy="3452813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1368426" y="30029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2400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2135188" y="4797425"/>
            <a:ext cx="763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Contoh runut-balik pada sebuah labirin. Runut-balik diperlihatkan dengan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garis putus-putus.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69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2209800" y="914400"/>
            <a:ext cx="7772400" cy="5181600"/>
          </a:xfrm>
        </p:spPr>
        <p:txBody>
          <a:bodyPr/>
          <a:lstStyle/>
          <a:p>
            <a:pPr>
              <a:buFontTx/>
              <a:buNone/>
            </a:pPr>
            <a:r>
              <a:rPr lang="id-ID" altLang="en-US"/>
              <a:t>Contoh lainnya: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E9F0E2-03CE-4FD1-9299-251F9CC4CF6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600200"/>
            <a:ext cx="427831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3741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8C83D7-195C-47EB-9684-662EC86D9D8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1" y="381000"/>
            <a:ext cx="3687763" cy="6186488"/>
          </a:xfrm>
          <a:noFill/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2057400" y="381000"/>
            <a:ext cx="4267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Jika </a:t>
            </a:r>
            <a:r>
              <a:rPr lang="en-US" altLang="en-US" sz="2800" dirty="0" err="1"/>
              <a:t>kita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menggambarkan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sekuens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pilihan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kita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lakukan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maka</a:t>
            </a:r>
            <a:r>
              <a:rPr lang="en-US" altLang="en-US" sz="2800" dirty="0"/>
              <a:t> diagram </a:t>
            </a:r>
            <a:r>
              <a:rPr lang="en-US" altLang="en-US" sz="2800" dirty="0" err="1"/>
              <a:t>berbentuk</a:t>
            </a:r>
            <a:r>
              <a:rPr lang="en-US" altLang="en-US" sz="2800" dirty="0"/>
              <a:t>  </a:t>
            </a:r>
            <a:r>
              <a:rPr lang="en-US" altLang="en-US" sz="2800" dirty="0" err="1"/>
              <a:t>seperti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pohon</a:t>
            </a:r>
            <a:r>
              <a:rPr lang="en-US" alt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1" y="2514601"/>
            <a:ext cx="3834961" cy="16619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d-ID" sz="2800" dirty="0"/>
              <a:t>Simpul daun merupakan: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id-ID" sz="2800" dirty="0"/>
              <a:t>Titik </a:t>
            </a:r>
            <a:r>
              <a:rPr lang="id-ID" sz="2800" i="1" dirty="0"/>
              <a:t>backtrack</a:t>
            </a:r>
            <a:r>
              <a:rPr lang="id-ID" sz="2800" dirty="0"/>
              <a:t>, atau</a:t>
            </a:r>
          </a:p>
          <a:p>
            <a:pPr marL="457200" indent="-457200">
              <a:buFontTx/>
              <a:buAutoNum type="arabicPeriod"/>
              <a:defRPr/>
            </a:pPr>
            <a:r>
              <a:rPr lang="id-ID" sz="2800" dirty="0"/>
              <a:t>Simpul </a:t>
            </a:r>
            <a:r>
              <a:rPr lang="id-ID" sz="2800" i="1" dirty="0"/>
              <a:t>goal</a:t>
            </a:r>
          </a:p>
          <a:p>
            <a:pPr marL="457200" indent="-457200">
              <a:buFontTx/>
              <a:buAutoNum type="arabicPeriod"/>
              <a:defRPr/>
            </a:pPr>
            <a:endParaRPr lang="id-ID" dirty="0"/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2057400" y="4267200"/>
            <a:ext cx="430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2800"/>
              <a:t>Pada titik </a:t>
            </a:r>
            <a:r>
              <a:rPr lang="id-ID" altLang="en-US" sz="2800" i="1"/>
              <a:t>backtrack</a:t>
            </a:r>
            <a:r>
              <a:rPr lang="id-ID" altLang="en-US" sz="2800"/>
              <a:t>, simpul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2800"/>
              <a:t>tersebut menjadi mati (tidak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2800"/>
              <a:t>bisa diekspansi lagi</a:t>
            </a:r>
            <a:r>
              <a:rPr lang="en-US" altLang="en-US" sz="2800"/>
              <a:t>) </a:t>
            </a:r>
            <a:endParaRPr lang="id-ID" altLang="en-US" sz="2800"/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2133600" y="6019801"/>
            <a:ext cx="441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2400"/>
              <a:t>Aturan pembentukan simpul: DFS</a:t>
            </a:r>
          </a:p>
        </p:txBody>
      </p:sp>
    </p:spTree>
    <p:extLst>
      <p:ext uri="{BB962C8B-B14F-4D97-AF65-F5344CB8AC3E}">
        <p14:creationId xmlns:p14="http://schemas.microsoft.com/office/powerpoint/2010/main" val="519558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Block World Problem </a:t>
            </a:r>
            <a:br>
              <a:rPr lang="en-US" i="1" dirty="0"/>
            </a:br>
            <a:r>
              <a:rPr lang="en-US" sz="2700" dirty="0"/>
              <a:t>(</a:t>
            </a:r>
            <a:r>
              <a:rPr lang="en-US" sz="2700" dirty="0" err="1"/>
              <a:t>Soal</a:t>
            </a:r>
            <a:r>
              <a:rPr lang="en-US" sz="2700" dirty="0"/>
              <a:t> UTS 2018)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err="1"/>
              <a:t>Terdapat</a:t>
            </a:r>
            <a:r>
              <a:rPr lang="en-US" sz="2200" dirty="0"/>
              <a:t> </a:t>
            </a:r>
            <a:r>
              <a:rPr lang="en-US" sz="2200" dirty="0" err="1"/>
              <a:t>beberapa</a:t>
            </a:r>
            <a:r>
              <a:rPr lang="en-US" sz="2200" dirty="0"/>
              <a:t> </a:t>
            </a:r>
            <a:r>
              <a:rPr lang="en-US" sz="2200" dirty="0" err="1"/>
              <a:t>buah</a:t>
            </a:r>
            <a:r>
              <a:rPr lang="en-US" sz="2200" dirty="0"/>
              <a:t> </a:t>
            </a:r>
            <a:r>
              <a:rPr lang="en-US" sz="2200" dirty="0" err="1"/>
              <a:t>balok</a:t>
            </a:r>
            <a:r>
              <a:rPr lang="en-US" sz="2200" dirty="0"/>
              <a:t> </a:t>
            </a:r>
            <a:r>
              <a:rPr lang="en-US" sz="2200" dirty="0" err="1"/>
              <a:t>berbentuk</a:t>
            </a:r>
            <a:r>
              <a:rPr lang="en-US" sz="2200" dirty="0"/>
              <a:t> </a:t>
            </a:r>
            <a:r>
              <a:rPr lang="en-US" sz="2200" dirty="0" err="1"/>
              <a:t>kubus</a:t>
            </a:r>
            <a:r>
              <a:rPr lang="en-US" sz="2200" dirty="0"/>
              <a:t> yang </a:t>
            </a:r>
            <a:r>
              <a:rPr lang="en-US" sz="2200" dirty="0" err="1"/>
              <a:t>ditempatkan</a:t>
            </a:r>
            <a:r>
              <a:rPr lang="en-US" sz="2200" dirty="0"/>
              <a:t> di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meja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di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balok</a:t>
            </a:r>
            <a:r>
              <a:rPr lang="en-US" sz="2200" dirty="0"/>
              <a:t> yang lain </a:t>
            </a:r>
            <a:r>
              <a:rPr lang="en-US" sz="2200" dirty="0" err="1"/>
              <a:t>sehingga</a:t>
            </a:r>
            <a:r>
              <a:rPr lang="en-US" sz="2200" dirty="0"/>
              <a:t> </a:t>
            </a:r>
            <a:r>
              <a:rPr lang="en-US" sz="2200" dirty="0" err="1"/>
              <a:t>membentuk</a:t>
            </a:r>
            <a:r>
              <a:rPr lang="en-US" sz="2200" dirty="0"/>
              <a:t> </a:t>
            </a:r>
            <a:r>
              <a:rPr lang="en-US" sz="2200" dirty="0" err="1"/>
              <a:t>sebuah</a:t>
            </a:r>
            <a:r>
              <a:rPr lang="en-US" sz="2200" dirty="0"/>
              <a:t> </a:t>
            </a:r>
            <a:r>
              <a:rPr lang="en-US" sz="2200" dirty="0" err="1"/>
              <a:t>kofigurasi</a:t>
            </a:r>
            <a:r>
              <a:rPr lang="en-US" sz="2200" dirty="0"/>
              <a:t>. </a:t>
            </a:r>
            <a:r>
              <a:rPr lang="en-US" sz="2200" dirty="0" err="1"/>
              <a:t>Sebuah</a:t>
            </a:r>
            <a:r>
              <a:rPr lang="en-US" sz="2200" dirty="0"/>
              <a:t> robot yang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lengan</a:t>
            </a:r>
            <a:r>
              <a:rPr lang="en-US" sz="2200" dirty="0"/>
              <a:t> </a:t>
            </a:r>
            <a:r>
              <a:rPr lang="en-US" sz="2200" dirty="0" err="1"/>
              <a:t>bercapit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memindahkan</a:t>
            </a:r>
            <a:r>
              <a:rPr lang="en-US" sz="2200" dirty="0"/>
              <a:t> </a:t>
            </a:r>
            <a:r>
              <a:rPr lang="en-US" sz="2200" dirty="0" err="1"/>
              <a:t>balok-balok</a:t>
            </a:r>
            <a:r>
              <a:rPr lang="en-US" sz="2200" dirty="0"/>
              <a:t> </a:t>
            </a:r>
            <a:r>
              <a:rPr lang="en-US" sz="2200" dirty="0" err="1"/>
              <a:t>kubus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sehingga</a:t>
            </a:r>
            <a:r>
              <a:rPr lang="en-US" sz="2200" dirty="0"/>
              <a:t> </a:t>
            </a:r>
            <a:r>
              <a:rPr lang="en-US" sz="2200" dirty="0" err="1"/>
              <a:t>membentuk</a:t>
            </a:r>
            <a:r>
              <a:rPr lang="en-US" sz="2200" dirty="0"/>
              <a:t> </a:t>
            </a:r>
            <a:r>
              <a:rPr lang="en-US" sz="2200" dirty="0" err="1"/>
              <a:t>konfigurasi</a:t>
            </a:r>
            <a:r>
              <a:rPr lang="en-US" sz="2200" dirty="0"/>
              <a:t> lain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jumlah</a:t>
            </a:r>
            <a:r>
              <a:rPr lang="en-US" sz="2200" dirty="0"/>
              <a:t> </a:t>
            </a:r>
            <a:r>
              <a:rPr lang="en-US" sz="2200" dirty="0" err="1"/>
              <a:t>perpindahan</a:t>
            </a:r>
            <a:r>
              <a:rPr lang="en-US" sz="2200" dirty="0"/>
              <a:t> yang minimum. </a:t>
            </a:r>
            <a:r>
              <a:rPr lang="en-US" sz="2200" dirty="0" err="1"/>
              <a:t>Persyaratannya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hanya</a:t>
            </a:r>
            <a:r>
              <a:rPr lang="en-US" sz="2200" dirty="0"/>
              <a:t> </a:t>
            </a:r>
            <a:r>
              <a:rPr lang="en-US" sz="2200" dirty="0" err="1"/>
              <a:t>boleh</a:t>
            </a:r>
            <a:r>
              <a:rPr lang="en-US" sz="2200" dirty="0"/>
              <a:t> </a:t>
            </a:r>
            <a:r>
              <a:rPr lang="en-US" sz="2200" dirty="0" err="1"/>
              <a:t>memindahkan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balok</a:t>
            </a:r>
            <a:r>
              <a:rPr lang="en-US" sz="2200" dirty="0"/>
              <a:t> </a:t>
            </a:r>
            <a:r>
              <a:rPr lang="en-US" sz="2200" dirty="0" err="1"/>
              <a:t>setiap</a:t>
            </a:r>
            <a:r>
              <a:rPr lang="en-US" sz="2200" dirty="0"/>
              <a:t> kali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balok</a:t>
            </a:r>
            <a:r>
              <a:rPr lang="en-US" sz="2200" dirty="0"/>
              <a:t> lain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meja</a:t>
            </a:r>
            <a:r>
              <a:rPr lang="en-US" sz="2200" dirty="0"/>
              <a:t>. </a:t>
            </a:r>
            <a:r>
              <a:rPr lang="en-US" sz="2200" dirty="0" err="1"/>
              <a:t>Gambarkan</a:t>
            </a:r>
            <a:r>
              <a:rPr lang="en-US" sz="2200" dirty="0"/>
              <a:t> </a:t>
            </a:r>
            <a:r>
              <a:rPr lang="en-US" sz="2200" dirty="0" err="1"/>
              <a:t>pohon</a:t>
            </a:r>
            <a:r>
              <a:rPr lang="en-US" sz="2200" dirty="0"/>
              <a:t> </a:t>
            </a:r>
            <a:r>
              <a:rPr lang="en-US" sz="2200" dirty="0" err="1"/>
              <a:t>ruang</a:t>
            </a:r>
            <a:r>
              <a:rPr lang="en-US" sz="2200" dirty="0"/>
              <a:t> status </a:t>
            </a:r>
            <a:r>
              <a:rPr lang="en-US" sz="2200" dirty="0" err="1"/>
              <a:t>pencarian</a:t>
            </a:r>
            <a:r>
              <a:rPr lang="en-US" sz="2200" dirty="0"/>
              <a:t> </a:t>
            </a:r>
            <a:r>
              <a:rPr lang="en-US" sz="2200" dirty="0" err="1"/>
              <a:t>solusi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BFS </a:t>
            </a:r>
            <a:r>
              <a:rPr lang="en-US" sz="2200" dirty="0" err="1"/>
              <a:t>dan</a:t>
            </a:r>
            <a:r>
              <a:rPr lang="en-US" sz="2200" dirty="0"/>
              <a:t> DFS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i="1" dirty="0"/>
              <a:t>initial state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i="1" dirty="0"/>
              <a:t>goal state</a:t>
            </a:r>
            <a:r>
              <a:rPr lang="en-US" sz="2200" dirty="0"/>
              <a:t> di </a:t>
            </a:r>
            <a:r>
              <a:rPr lang="en-US" sz="2200" dirty="0" err="1"/>
              <a:t>bawah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. </a:t>
            </a:r>
            <a:r>
              <a:rPr lang="en-US" sz="2200" dirty="0" err="1"/>
              <a:t>Setiap</a:t>
            </a:r>
            <a:r>
              <a:rPr lang="en-US" sz="2200" dirty="0"/>
              <a:t> status </a:t>
            </a:r>
            <a:r>
              <a:rPr lang="en-US" sz="2200" dirty="0" err="1"/>
              <a:t>digambarkan</a:t>
            </a:r>
            <a:r>
              <a:rPr lang="en-US" sz="2200" dirty="0"/>
              <a:t> 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tumpukan</a:t>
            </a:r>
            <a:r>
              <a:rPr lang="en-US" sz="2200" dirty="0"/>
              <a:t> </a:t>
            </a:r>
            <a:r>
              <a:rPr lang="en-US" sz="2200" dirty="0" err="1"/>
              <a:t>balok</a:t>
            </a:r>
            <a:r>
              <a:rPr lang="en-US" sz="2200" dirty="0"/>
              <a:t> </a:t>
            </a:r>
            <a:r>
              <a:rPr lang="en-US" sz="2200" dirty="0" err="1"/>
              <a:t>kubus</a:t>
            </a:r>
            <a:r>
              <a:rPr lang="en-US" sz="2200" dirty="0"/>
              <a:t> </a:t>
            </a:r>
            <a:r>
              <a:rPr lang="en-US" sz="2200" dirty="0" err="1"/>
              <a:t>setelah</a:t>
            </a:r>
            <a:r>
              <a:rPr lang="en-US" sz="2200" dirty="0"/>
              <a:t> </a:t>
            </a:r>
            <a:r>
              <a:rPr lang="en-US" sz="2200" dirty="0" err="1"/>
              <a:t>pemindahan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balok</a:t>
            </a:r>
            <a:r>
              <a:rPr lang="en-US" sz="2200" dirty="0"/>
              <a:t>. </a:t>
            </a:r>
            <a:r>
              <a:rPr lang="en-US" sz="2200" dirty="0" err="1"/>
              <a:t>Beri</a:t>
            </a:r>
            <a:r>
              <a:rPr lang="en-US" sz="2200" dirty="0"/>
              <a:t> </a:t>
            </a:r>
            <a:r>
              <a:rPr lang="en-US" sz="2200" dirty="0" err="1"/>
              <a:t>nomor</a:t>
            </a:r>
            <a:r>
              <a:rPr lang="en-US" sz="2200" dirty="0"/>
              <a:t> </a:t>
            </a:r>
            <a:r>
              <a:rPr lang="en-US" sz="2200" dirty="0" err="1"/>
              <a:t>setiap</a:t>
            </a:r>
            <a:r>
              <a:rPr lang="en-US" sz="2200" dirty="0"/>
              <a:t> status </a:t>
            </a:r>
            <a:r>
              <a:rPr lang="en-US" sz="2200" dirty="0" err="1"/>
              <a:t>sesuai</a:t>
            </a:r>
            <a:r>
              <a:rPr lang="en-US" sz="2200" dirty="0"/>
              <a:t> </a:t>
            </a:r>
            <a:r>
              <a:rPr lang="en-US" sz="2200" dirty="0" err="1"/>
              <a:t>aturan</a:t>
            </a:r>
            <a:r>
              <a:rPr lang="en-US" sz="2200" dirty="0"/>
              <a:t> BFS </a:t>
            </a:r>
            <a:r>
              <a:rPr lang="en-US" sz="2200" dirty="0" err="1"/>
              <a:t>dan</a:t>
            </a:r>
            <a:r>
              <a:rPr lang="en-US" sz="2200" dirty="0"/>
              <a:t> DFS. </a:t>
            </a:r>
            <a:r>
              <a:rPr lang="en-US" sz="2200" dirty="0" err="1"/>
              <a:t>Hitung</a:t>
            </a:r>
            <a:r>
              <a:rPr lang="en-US" sz="2200" dirty="0"/>
              <a:t> </a:t>
            </a:r>
            <a:r>
              <a:rPr lang="en-US" sz="2200" dirty="0" err="1"/>
              <a:t>berapa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status yang </a:t>
            </a:r>
            <a:r>
              <a:rPr lang="en-US" sz="2200" dirty="0" err="1"/>
              <a:t>dibangkitkan</a:t>
            </a:r>
            <a:r>
              <a:rPr lang="en-US" sz="2200" dirty="0"/>
              <a:t> </a:t>
            </a:r>
            <a:r>
              <a:rPr lang="en-US" sz="2200" dirty="0" err="1"/>
              <a:t>sampai</a:t>
            </a:r>
            <a:r>
              <a:rPr lang="en-US" sz="2200" dirty="0"/>
              <a:t> </a:t>
            </a:r>
            <a:r>
              <a:rPr lang="en-US" sz="2200" dirty="0" err="1"/>
              <a:t>ditemukan</a:t>
            </a:r>
            <a:r>
              <a:rPr lang="en-US" sz="2200" dirty="0"/>
              <a:t> </a:t>
            </a:r>
            <a:r>
              <a:rPr lang="en-US" sz="2200" i="1" dirty="0"/>
              <a:t>goal state.</a:t>
            </a:r>
            <a:r>
              <a:rPr lang="en-US" sz="2200" dirty="0"/>
              <a:t>				</a:t>
            </a:r>
            <a:r>
              <a:rPr lang="en-US" dirty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45</a:t>
            </a:fld>
            <a:endParaRPr lang="id-ID"/>
          </a:p>
        </p:txBody>
      </p:sp>
      <p:pic>
        <p:nvPicPr>
          <p:cNvPr id="6" name="Picture 5" descr="http://www.cs.bham.ac.uk/~mmk/Teaching/AI/figures/search-blocks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446" y="4846320"/>
            <a:ext cx="1805940" cy="128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cs.bham.ac.uk/~mmk/Teaching/AI/figures/search-blocks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4843426"/>
            <a:ext cx="1961272" cy="1282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215681" y="616958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Initial state	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12108" y="6126163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457200"/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Goal state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752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557759"/>
            <a:ext cx="9824720" cy="543346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Penyelesaian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(a) </a:t>
            </a:r>
            <a:r>
              <a:rPr lang="fi-FI" dirty="0"/>
              <a:t>BFS</a:t>
            </a:r>
            <a:endParaRPr lang="en-US" dirty="0"/>
          </a:p>
          <a:p>
            <a:pPr marL="0" indent="0">
              <a:buNone/>
            </a:pPr>
            <a:r>
              <a:rPr lang="fi-FI" dirty="0"/>
              <a:t>Salah satu kemungkinan solusi: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46</a:t>
            </a:fld>
            <a:endParaRPr lang="id-ID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32" y="2378942"/>
            <a:ext cx="6786408" cy="3977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92256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160" y="443805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Kemungkinan lain: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47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016" y="1424712"/>
            <a:ext cx="8304744" cy="493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391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280" y="571665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(b) DFS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48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624" y="1330866"/>
            <a:ext cx="5322911" cy="502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1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Missionaris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Kanibal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525223"/>
            <a:ext cx="10180320" cy="5332777"/>
          </a:xfrm>
        </p:spPr>
        <p:txBody>
          <a:bodyPr>
            <a:normAutofit/>
          </a:bodyPr>
          <a:lstStyle/>
          <a:p>
            <a:r>
              <a:rPr lang="en-US" sz="2400" dirty="0" err="1"/>
              <a:t>Terdapat</a:t>
            </a:r>
            <a:r>
              <a:rPr lang="en-US" sz="2400" dirty="0"/>
              <a:t> 3 </a:t>
            </a:r>
            <a:r>
              <a:rPr lang="en-US" sz="2400" dirty="0" err="1"/>
              <a:t>misionaris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3 </a:t>
            </a:r>
            <a:r>
              <a:rPr lang="en-US" sz="2400" dirty="0" err="1"/>
              <a:t>kanibal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menyebrang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sungai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perahu</a:t>
            </a:r>
            <a:r>
              <a:rPr lang="en-US" sz="2400" dirty="0"/>
              <a:t>. </a:t>
            </a:r>
            <a:r>
              <a:rPr lang="en-US" sz="2400" dirty="0" err="1"/>
              <a:t>Perahu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penumpang</a:t>
            </a:r>
            <a:r>
              <a:rPr lang="en-US" sz="2400" dirty="0"/>
              <a:t> </a:t>
            </a:r>
            <a:r>
              <a:rPr lang="en-US" sz="2400" dirty="0" err="1"/>
              <a:t>maksimal</a:t>
            </a:r>
            <a:r>
              <a:rPr lang="en-US" sz="2400" dirty="0"/>
              <a:t> 2 orang.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kanibal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misionaris</a:t>
            </a:r>
            <a:r>
              <a:rPr lang="en-US" sz="2400" dirty="0"/>
              <a:t> di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,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misionaris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dimakan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kanibal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menyeberangkan</a:t>
            </a:r>
            <a:r>
              <a:rPr lang="en-US" sz="2400" dirty="0"/>
              <a:t> </a:t>
            </a:r>
            <a:r>
              <a:rPr lang="en-US" sz="2400" dirty="0" err="1"/>
              <a:t>keenam</a:t>
            </a:r>
            <a:r>
              <a:rPr lang="en-US" sz="2400" dirty="0"/>
              <a:t> orang </a:t>
            </a:r>
            <a:r>
              <a:rPr lang="en-US" sz="2400" dirty="0" err="1"/>
              <a:t>tadi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semuanya</a:t>
            </a:r>
            <a:r>
              <a:rPr lang="en-US" sz="2400" dirty="0"/>
              <a:t> </a:t>
            </a:r>
            <a:r>
              <a:rPr lang="en-US" sz="2400" dirty="0" err="1"/>
              <a:t>selamat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di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sungai</a:t>
            </a:r>
            <a:r>
              <a:rPr lang="en-US" sz="2400" dirty="0"/>
              <a:t> </a:t>
            </a:r>
            <a:r>
              <a:rPr lang="en-US" sz="2400" dirty="0" err="1"/>
              <a:t>seberangnyya</a:t>
            </a:r>
            <a:r>
              <a:rPr lang="en-US" sz="2400" dirty="0"/>
              <a:t>? </a:t>
            </a:r>
            <a:r>
              <a:rPr lang="en-US" sz="2400" dirty="0" err="1"/>
              <a:t>Selesaikan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BFS </a:t>
            </a:r>
            <a:r>
              <a:rPr lang="en-US" sz="2400" dirty="0" err="1"/>
              <a:t>dan</a:t>
            </a:r>
            <a:r>
              <a:rPr lang="en-US" sz="2400" dirty="0"/>
              <a:t> DFS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49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200" y="3429000"/>
            <a:ext cx="9629600" cy="199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3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267E98-16FB-4187-9AB6-1F514A914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38" y="520590"/>
            <a:ext cx="8964323" cy="562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58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746E83-D7EA-C2B2-CCCE-40CC5BDA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50</a:t>
            </a:fld>
            <a:endParaRPr lang="en-US"/>
          </a:p>
        </p:txBody>
      </p:sp>
      <p:pic>
        <p:nvPicPr>
          <p:cNvPr id="4" name="Picture 3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A8D5873C-0833-565F-AD9A-A2D72EC3C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7119"/>
            <a:ext cx="10305143" cy="57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368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51</a:t>
            </a:fld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136" y="675040"/>
            <a:ext cx="8806266" cy="55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415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0B4434-38B4-F140-B1E2-05A78657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52</a:t>
            </a:fld>
            <a:endParaRPr lang="en-US"/>
          </a:p>
        </p:txBody>
      </p:sp>
      <p:pic>
        <p:nvPicPr>
          <p:cNvPr id="4" name="Picture 3" descr="A blue and white rectangular object&#10;&#10;AI-generated content may be incorrect.">
            <a:extLst>
              <a:ext uri="{FF2B5EF4-FFF2-40B4-BE49-F238E27FC236}">
                <a16:creationId xmlns:a16="http://schemas.microsoft.com/office/drawing/2014/main" id="{D43FA1F4-0841-E699-FDA4-CA96EE703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41" y="1863760"/>
            <a:ext cx="9031449" cy="312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586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53</a:t>
            </a:fld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024" y="1027758"/>
            <a:ext cx="7562412" cy="5328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4991" y="431800"/>
            <a:ext cx="530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Sebagian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status </a:t>
            </a:r>
            <a:r>
              <a:rPr lang="en-US" sz="2400" dirty="0" err="1"/>
              <a:t>dengan</a:t>
            </a:r>
            <a:r>
              <a:rPr lang="en-US" sz="2400" dirty="0"/>
              <a:t> BFS</a:t>
            </a:r>
          </a:p>
        </p:txBody>
      </p:sp>
    </p:spTree>
    <p:extLst>
      <p:ext uri="{BB962C8B-B14F-4D97-AF65-F5344CB8AC3E}">
        <p14:creationId xmlns:p14="http://schemas.microsoft.com/office/powerpoint/2010/main" val="2034842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DE8903-6FCE-BFFA-ADDD-6C402EB2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54</a:t>
            </a:fld>
            <a:endParaRPr lang="en-US"/>
          </a:p>
        </p:txBody>
      </p:sp>
      <p:pic>
        <p:nvPicPr>
          <p:cNvPr id="4" name="Picture 3" descr="A diagram of a tree&#10;&#10;AI-generated content may be incorrect.">
            <a:extLst>
              <a:ext uri="{FF2B5EF4-FFF2-40B4-BE49-F238E27FC236}">
                <a16:creationId xmlns:a16="http://schemas.microsoft.com/office/drawing/2014/main" id="{EC1B9BAD-64D7-07E8-D3D2-F3F94DC05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016"/>
            <a:ext cx="6104662" cy="6667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AFC3D9-4D0A-B393-AFE4-D93DA3F0E880}"/>
              </a:ext>
            </a:extLst>
          </p:cNvPr>
          <p:cNvSpPr txBox="1"/>
          <p:nvPr/>
        </p:nvSpPr>
        <p:spPr>
          <a:xfrm>
            <a:off x="5562600" y="495277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https://github.com/ayushkumarshah/Missionaries-and-Cannibals-State-Space-Tree?tab=readme-ov-file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689549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latin typeface="+mn-lt"/>
              </a:rPr>
              <a:t>Algoritma Pencarian Lainnya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/>
              <a:t>Depth-limited search</a:t>
            </a:r>
            <a:r>
              <a:rPr lang="en-US" i="1" dirty="0"/>
              <a:t> </a:t>
            </a:r>
            <a:r>
              <a:rPr lang="en-US" dirty="0"/>
              <a:t>(DLS)</a:t>
            </a:r>
          </a:p>
          <a:p>
            <a:endParaRPr lang="id-ID" dirty="0"/>
          </a:p>
          <a:p>
            <a:r>
              <a:rPr lang="id-ID" i="1" dirty="0"/>
              <a:t>Iterative deepening search</a:t>
            </a:r>
            <a:r>
              <a:rPr lang="en-US" i="1" dirty="0"/>
              <a:t> </a:t>
            </a:r>
            <a:r>
              <a:rPr lang="en-US" dirty="0"/>
              <a:t>(IDS)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55</a:t>
            </a:fld>
            <a:endParaRPr lang="id-ID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BEE8E-6748-4D4F-837E-1722C1908733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307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>
                <a:latin typeface="+mn-lt"/>
              </a:rPr>
              <a:t>Depth-Limited Search</a:t>
            </a:r>
          </a:p>
        </p:txBody>
      </p:sp>
      <p:sp>
        <p:nvSpPr>
          <p:cNvPr id="30725" name="Rectangle 3"/>
          <p:cNvSpPr>
            <a:spLocks noGrp="1"/>
          </p:cNvSpPr>
          <p:nvPr>
            <p:ph type="body" idx="1"/>
          </p:nvPr>
        </p:nvSpPr>
        <p:spPr>
          <a:xfrm>
            <a:off x="1046480" y="1568450"/>
            <a:ext cx="10231120" cy="491013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BFS</a:t>
            </a:r>
            <a:r>
              <a:rPr lang="id-ID" dirty="0"/>
              <a:t>: dijamin menemukan path dgn langkah </a:t>
            </a:r>
            <a:r>
              <a:rPr lang="en-US" dirty="0"/>
              <a:t>min</a:t>
            </a:r>
            <a:r>
              <a:rPr lang="id-ID" dirty="0"/>
              <a:t>imum tapi</a:t>
            </a:r>
            <a:r>
              <a:rPr lang="en-US" dirty="0"/>
              <a:t> </a:t>
            </a:r>
            <a:r>
              <a:rPr lang="id-ID" dirty="0"/>
              <a:t>membutuhkan ruang status yang besar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id-ID" dirty="0"/>
              <a:t>DFS: efisien, tetapi tidak ada jaminan solusi dgn langkah minimum</a:t>
            </a:r>
          </a:p>
          <a:p>
            <a:pPr lvl="1"/>
            <a:r>
              <a:rPr lang="id-ID" dirty="0"/>
              <a:t>DFS dapat memilih langkah yang salah, sehingga path panjang bahkan infinite. Pemilihan langkah sangat penting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id-ID" dirty="0"/>
              <a:t>Salah satu solusi</a:t>
            </a:r>
            <a:r>
              <a:rPr lang="en-US" dirty="0"/>
              <a:t>: DFS-limited search</a:t>
            </a:r>
          </a:p>
          <a:p>
            <a:pPr lvl="1"/>
            <a:r>
              <a:rPr lang="id-ID" dirty="0"/>
              <a:t>DFS dengan pembatasan kedalaman sampai </a:t>
            </a:r>
            <a:r>
              <a:rPr lang="id-ID" i="1" dirty="0"/>
              <a:t>l</a:t>
            </a:r>
            <a:r>
              <a:rPr lang="en-US" i="1" dirty="0" err="1"/>
              <a:t>imit</a:t>
            </a:r>
            <a:endParaRPr lang="id-ID" i="1" dirty="0"/>
          </a:p>
          <a:p>
            <a:pPr lvl="1"/>
            <a:r>
              <a:rPr lang="id-ID" dirty="0"/>
              <a:t>Simpul pada level</a:t>
            </a:r>
            <a:r>
              <a:rPr lang="id-ID" i="1" dirty="0"/>
              <a:t> l</a:t>
            </a:r>
            <a:r>
              <a:rPr lang="en-US" i="1" dirty="0" err="1"/>
              <a:t>imit</a:t>
            </a:r>
            <a:r>
              <a:rPr lang="id-ID" i="1" dirty="0"/>
              <a:t> </a:t>
            </a:r>
            <a:r>
              <a:rPr lang="id-ID" dirty="0"/>
              <a:t>dianggap tidak memiliki successor</a:t>
            </a:r>
          </a:p>
          <a:p>
            <a:pPr lvl="1"/>
            <a:r>
              <a:rPr lang="id-ID" dirty="0"/>
              <a:t>Masalah: penentuan batas level (</a:t>
            </a:r>
            <a:r>
              <a:rPr lang="id-ID" dirty="0">
                <a:sym typeface="Symbol"/>
              </a:rPr>
              <a:t></a:t>
            </a:r>
            <a:r>
              <a:rPr lang="en-US" dirty="0"/>
              <a:t> </a:t>
            </a:r>
            <a:r>
              <a:rPr lang="en-US" i="1" dirty="0"/>
              <a:t>shallowest goal</a:t>
            </a:r>
            <a:r>
              <a:rPr lang="id-ID" dirty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97C120-F6CE-EB4E-72D2-FBF1E35A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57</a:t>
            </a:fld>
            <a:endParaRPr lang="en-US"/>
          </a:p>
        </p:txBody>
      </p:sp>
      <p:pic>
        <p:nvPicPr>
          <p:cNvPr id="4" name="Picture 3" descr="A diagram of a level of search&#10;&#10;AI-generated content may be incorrect.">
            <a:extLst>
              <a:ext uri="{FF2B5EF4-FFF2-40B4-BE49-F238E27FC236}">
                <a16:creationId xmlns:a16="http://schemas.microsoft.com/office/drawing/2014/main" id="{0FE8AC0D-F0DD-3EC5-F99D-4399D7F6D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80" y="749174"/>
            <a:ext cx="7057912" cy="53596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65AAD5-A14E-B250-D545-0BC7569F3B40}"/>
              </a:ext>
            </a:extLst>
          </p:cNvPr>
          <p:cNvSpPr txBox="1"/>
          <p:nvPr/>
        </p:nvSpPr>
        <p:spPr>
          <a:xfrm>
            <a:off x="533401" y="61716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https://www.educba.com/</a:t>
            </a:r>
            <a:r>
              <a:rPr lang="en-US">
                <a:hlinkClick r:id="rId3"/>
              </a:rPr>
              <a:t>uninformed-search/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833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5EC7A-1A2D-41A3-B7FE-DDFA0F4381B2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3174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DLS Algorithm</a:t>
            </a:r>
          </a:p>
        </p:txBody>
      </p:sp>
      <p:sp>
        <p:nvSpPr>
          <p:cNvPr id="31749" name="Rectangle 3"/>
          <p:cNvSpPr>
            <a:spLocks noGrp="1"/>
          </p:cNvSpPr>
          <p:nvPr>
            <p:ph type="body" idx="4294967295"/>
          </p:nvPr>
        </p:nvSpPr>
        <p:spPr>
          <a:xfrm>
            <a:off x="1007110" y="1568451"/>
            <a:ext cx="9406890" cy="49101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>
                <a:latin typeface="Courier New" pitchFamily="49" charset="0"/>
              </a:rPr>
              <a:t>Function DLS (problem, limit)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US" sz="2000" dirty="0" err="1">
                <a:latin typeface="Courier New" pitchFamily="49" charset="0"/>
                <a:sym typeface="Wingdings" pitchFamily="2" charset="2"/>
              </a:rPr>
              <a:t>Rec_DLS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(</a:t>
            </a:r>
            <a:r>
              <a:rPr lang="en-US" sz="2000" dirty="0" err="1">
                <a:latin typeface="Courier New" pitchFamily="49" charset="0"/>
                <a:sym typeface="Wingdings" pitchFamily="2" charset="2"/>
              </a:rPr>
              <a:t>make_node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(</a:t>
            </a:r>
            <a:r>
              <a:rPr lang="en-US" sz="2000" dirty="0" err="1">
                <a:latin typeface="Courier New" pitchFamily="49" charset="0"/>
                <a:sym typeface="Wingdings" pitchFamily="2" charset="2"/>
              </a:rPr>
              <a:t>init_state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),</a:t>
            </a:r>
            <a:r>
              <a:rPr lang="en-US" sz="2000" dirty="0" err="1">
                <a:latin typeface="Courier New" pitchFamily="49" charset="0"/>
                <a:sym typeface="Wingdings" pitchFamily="2" charset="2"/>
              </a:rPr>
              <a:t>problem,limit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>
                <a:latin typeface="Courier New" pitchFamily="49" charset="0"/>
              </a:rPr>
              <a:t>Function </a:t>
            </a:r>
            <a:r>
              <a:rPr lang="en-US" sz="2000" dirty="0" err="1">
                <a:latin typeface="Courier New" pitchFamily="49" charset="0"/>
              </a:rPr>
              <a:t>Rec_DLS</a:t>
            </a:r>
            <a:r>
              <a:rPr lang="en-US" sz="2000" dirty="0">
                <a:latin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</a:rPr>
              <a:t>node,problem</a:t>
            </a:r>
            <a:r>
              <a:rPr lang="en-US" sz="2000" dirty="0">
                <a:latin typeface="Courier New" pitchFamily="49" charset="0"/>
              </a:rPr>
              <a:t>, limit)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>
                <a:latin typeface="Courier New" pitchFamily="49" charset="0"/>
              </a:rPr>
              <a:t>	if </a:t>
            </a:r>
            <a:r>
              <a:rPr lang="en-US" sz="2000" dirty="0" err="1">
                <a:latin typeface="Courier New" pitchFamily="49" charset="0"/>
              </a:rPr>
              <a:t>isGoal</a:t>
            </a:r>
            <a:r>
              <a:rPr lang="en-US" sz="2000" dirty="0">
                <a:latin typeface="Courier New" pitchFamily="49" charset="0"/>
              </a:rPr>
              <a:t>(node) then 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 solution(node)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>
                <a:latin typeface="Courier New" pitchFamily="49" charset="0"/>
                <a:sym typeface="Wingdings" pitchFamily="2" charset="2"/>
              </a:rPr>
              <a:t>	else if depth(node)=limit then  cutoff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>
                <a:latin typeface="Courier New" pitchFamily="49" charset="0"/>
                <a:sym typeface="Wingdings" pitchFamily="2" charset="2"/>
              </a:rPr>
              <a:t>	     else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>
                <a:latin typeface="Courier New" pitchFamily="49" charset="0"/>
                <a:sym typeface="Wingdings" pitchFamily="2" charset="2"/>
              </a:rPr>
              <a:t>		     for each successor in Expand(</a:t>
            </a:r>
            <a:r>
              <a:rPr lang="en-US" sz="2000" dirty="0" err="1">
                <a:latin typeface="Courier New" pitchFamily="49" charset="0"/>
                <a:sym typeface="Wingdings" pitchFamily="2" charset="2"/>
              </a:rPr>
              <a:t>node,problem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) do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>
                <a:latin typeface="Courier New" pitchFamily="49" charset="0"/>
                <a:sym typeface="Wingdings" pitchFamily="2" charset="2"/>
              </a:rPr>
              <a:t>		         result </a:t>
            </a:r>
            <a:r>
              <a:rPr lang="en-US" sz="2000" dirty="0" err="1">
                <a:latin typeface="Courier New" pitchFamily="49" charset="0"/>
                <a:sym typeface="Wingdings" pitchFamily="2" charset="2"/>
              </a:rPr>
              <a:t>Rec_DLS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(</a:t>
            </a:r>
            <a:r>
              <a:rPr lang="en-US" sz="2000" dirty="0" err="1">
                <a:latin typeface="Courier New" pitchFamily="49" charset="0"/>
                <a:sym typeface="Wingdings" pitchFamily="2" charset="2"/>
              </a:rPr>
              <a:t>successor,problem,limit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>
                <a:latin typeface="Courier New" pitchFamily="49" charset="0"/>
                <a:sym typeface="Wingdings" pitchFamily="2" charset="2"/>
              </a:rPr>
              <a:t>		         if result=cutoff then </a:t>
            </a:r>
            <a:r>
              <a:rPr lang="en-US" sz="2000" dirty="0" err="1">
                <a:latin typeface="Courier New" pitchFamily="49" charset="0"/>
                <a:sym typeface="Wingdings" pitchFamily="2" charset="2"/>
              </a:rPr>
              <a:t>cutoff_occured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 true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>
                <a:latin typeface="Courier New" pitchFamily="49" charset="0"/>
                <a:sym typeface="Wingdings" pitchFamily="2" charset="2"/>
              </a:rPr>
              <a:t>		         else if </a:t>
            </a:r>
            <a:r>
              <a:rPr lang="en-US" sz="2000" dirty="0" err="1">
                <a:latin typeface="Courier New" pitchFamily="49" charset="0"/>
                <a:sym typeface="Wingdings" pitchFamily="2" charset="2"/>
              </a:rPr>
              <a:t>result≠failure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 then  result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>
                <a:latin typeface="Courier New" pitchFamily="49" charset="0"/>
              </a:rPr>
              <a:t>	if </a:t>
            </a:r>
            <a:r>
              <a:rPr lang="en-US" sz="2000" dirty="0" err="1">
                <a:latin typeface="Courier New" pitchFamily="49" charset="0"/>
              </a:rPr>
              <a:t>cutoff_occured</a:t>
            </a:r>
            <a:r>
              <a:rPr lang="en-US" sz="2000" dirty="0">
                <a:latin typeface="Courier New" pitchFamily="49" charset="0"/>
              </a:rPr>
              <a:t> then 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 cutoff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>
                <a:latin typeface="Courier New" pitchFamily="49" charset="0"/>
              </a:rPr>
              <a:t>	else 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 failure</a:t>
            </a:r>
            <a:endParaRPr lang="en-US" sz="20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properti</a:t>
            </a:r>
            <a:r>
              <a:rPr lang="en-US" dirty="0"/>
              <a:t> DLS?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Completeness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Tidak</a:t>
            </a:r>
            <a:endParaRPr lang="en-US" dirty="0"/>
          </a:p>
          <a:p>
            <a:endParaRPr lang="en-US" i="1" dirty="0"/>
          </a:p>
          <a:p>
            <a:r>
              <a:rPr lang="en-US" i="1" dirty="0"/>
              <a:t>Optimality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Tidak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O(</a:t>
            </a:r>
            <a:r>
              <a:rPr lang="en-US" i="1" dirty="0" err="1"/>
              <a:t>b</a:t>
            </a:r>
            <a:r>
              <a:rPr lang="en-US" i="1" baseline="30000" dirty="0" err="1"/>
              <a:t>l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O(</a:t>
            </a:r>
            <a:r>
              <a:rPr lang="en-US" i="1" dirty="0" err="1"/>
              <a:t>bl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59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174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9890C4-3A5E-4196-9503-2FD263089840}" type="slidenum">
              <a:rPr 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198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Search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6456364" y="260351"/>
            <a:ext cx="3724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>
                <a:latin typeface="Tahoma" panose="020B0604030504040204" pitchFamily="34" charset="0"/>
              </a:rPr>
              <a:t>Source: Russell’s book</a:t>
            </a:r>
          </a:p>
        </p:txBody>
      </p:sp>
      <p:sp>
        <p:nvSpPr>
          <p:cNvPr id="16389" name="Text Box 62"/>
          <p:cNvSpPr txBox="1">
            <a:spLocks noChangeArrowheads="1"/>
          </p:cNvSpPr>
          <p:nvPr/>
        </p:nvSpPr>
        <p:spPr bwMode="auto">
          <a:xfrm>
            <a:off x="7594753" y="4902363"/>
            <a:ext cx="354726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panose="020B0604020202020204" pitchFamily="34" charset="0"/>
              </a:rPr>
              <a:t>S: set of cities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 err="1">
                <a:latin typeface="Arial" panose="020B0604020202020204" pitchFamily="34" charset="0"/>
              </a:rPr>
              <a:t>i.s</a:t>
            </a:r>
            <a:r>
              <a:rPr lang="en-US" sz="2000" dirty="0">
                <a:latin typeface="Arial" panose="020B0604020202020204" pitchFamily="34" charset="0"/>
              </a:rPr>
              <a:t>: A (Arad)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 err="1">
                <a:latin typeface="Arial" panose="020B0604020202020204" pitchFamily="34" charset="0"/>
              </a:rPr>
              <a:t>g.s</a:t>
            </a:r>
            <a:r>
              <a:rPr lang="en-US" sz="2000" dirty="0">
                <a:latin typeface="Arial" panose="020B0604020202020204" pitchFamily="34" charset="0"/>
              </a:rPr>
              <a:t>: B (Bucharest)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panose="020B0604020202020204" pitchFamily="34" charset="0"/>
              </a:rPr>
              <a:t>Goal test: s = B 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panose="020B0604020202020204" pitchFamily="34" charset="0"/>
              </a:rPr>
              <a:t>Path cost: time ~ distance </a:t>
            </a:r>
          </a:p>
        </p:txBody>
      </p:sp>
      <p:grpSp>
        <p:nvGrpSpPr>
          <p:cNvPr id="16390" name="Group 64"/>
          <p:cNvGrpSpPr>
            <a:grpSpLocks/>
          </p:cNvGrpSpPr>
          <p:nvPr/>
        </p:nvGrpSpPr>
        <p:grpSpPr bwMode="auto">
          <a:xfrm>
            <a:off x="2309850" y="1386844"/>
            <a:ext cx="7272337" cy="3463925"/>
            <a:chOff x="204" y="1389"/>
            <a:chExt cx="4581" cy="2182"/>
          </a:xfrm>
        </p:grpSpPr>
        <p:grpSp>
          <p:nvGrpSpPr>
            <p:cNvPr id="16391" name="Group 4"/>
            <p:cNvGrpSpPr>
              <a:grpSpLocks/>
            </p:cNvGrpSpPr>
            <p:nvPr/>
          </p:nvGrpSpPr>
          <p:grpSpPr bwMode="auto">
            <a:xfrm>
              <a:off x="204" y="1389"/>
              <a:ext cx="4581" cy="2182"/>
              <a:chOff x="670" y="799"/>
              <a:chExt cx="4626" cy="2232"/>
            </a:xfrm>
          </p:grpSpPr>
          <p:sp>
            <p:nvSpPr>
              <p:cNvPr id="16393" name="Oval 5"/>
              <p:cNvSpPr>
                <a:spLocks noChangeArrowheads="1"/>
              </p:cNvSpPr>
              <p:nvPr/>
            </p:nvSpPr>
            <p:spPr bwMode="auto">
              <a:xfrm>
                <a:off x="851" y="1842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Oval 6"/>
              <p:cNvSpPr>
                <a:spLocks noChangeArrowheads="1"/>
              </p:cNvSpPr>
              <p:nvPr/>
            </p:nvSpPr>
            <p:spPr bwMode="auto">
              <a:xfrm>
                <a:off x="1395" y="252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5" name="Oval 7"/>
              <p:cNvSpPr>
                <a:spLocks noChangeArrowheads="1"/>
              </p:cNvSpPr>
              <p:nvPr/>
            </p:nvSpPr>
            <p:spPr bwMode="auto">
              <a:xfrm>
                <a:off x="3437" y="193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6" name="Oval 8"/>
              <p:cNvSpPr>
                <a:spLocks noChangeArrowheads="1"/>
              </p:cNvSpPr>
              <p:nvPr/>
            </p:nvSpPr>
            <p:spPr bwMode="auto">
              <a:xfrm>
                <a:off x="3890" y="2795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7" name="Oval 9"/>
              <p:cNvSpPr>
                <a:spLocks noChangeArrowheads="1"/>
              </p:cNvSpPr>
              <p:nvPr/>
            </p:nvSpPr>
            <p:spPr bwMode="auto">
              <a:xfrm>
                <a:off x="4344" y="2069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8" name="Oval 10"/>
              <p:cNvSpPr>
                <a:spLocks noChangeArrowheads="1"/>
              </p:cNvSpPr>
              <p:nvPr/>
            </p:nvSpPr>
            <p:spPr bwMode="auto">
              <a:xfrm>
                <a:off x="4979" y="1979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399" name="Oval 11"/>
              <p:cNvSpPr>
                <a:spLocks noChangeArrowheads="1"/>
              </p:cNvSpPr>
              <p:nvPr/>
            </p:nvSpPr>
            <p:spPr bwMode="auto">
              <a:xfrm>
                <a:off x="3890" y="1162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0" name="Oval 12"/>
              <p:cNvSpPr>
                <a:spLocks noChangeArrowheads="1"/>
              </p:cNvSpPr>
              <p:nvPr/>
            </p:nvSpPr>
            <p:spPr bwMode="auto">
              <a:xfrm>
                <a:off x="3028" y="125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1" name="Oval 13"/>
              <p:cNvSpPr>
                <a:spLocks noChangeArrowheads="1"/>
              </p:cNvSpPr>
              <p:nvPr/>
            </p:nvSpPr>
            <p:spPr bwMode="auto">
              <a:xfrm>
                <a:off x="2303" y="981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2" name="Oval 14"/>
              <p:cNvSpPr>
                <a:spLocks noChangeArrowheads="1"/>
              </p:cNvSpPr>
              <p:nvPr/>
            </p:nvSpPr>
            <p:spPr bwMode="auto">
              <a:xfrm>
                <a:off x="1441" y="125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3" name="Oval 15"/>
              <p:cNvSpPr>
                <a:spLocks noChangeArrowheads="1"/>
              </p:cNvSpPr>
              <p:nvPr/>
            </p:nvSpPr>
            <p:spPr bwMode="auto">
              <a:xfrm>
                <a:off x="3074" y="2251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4" name="Oval 16"/>
              <p:cNvSpPr>
                <a:spLocks noChangeArrowheads="1"/>
              </p:cNvSpPr>
              <p:nvPr/>
            </p:nvSpPr>
            <p:spPr bwMode="auto">
              <a:xfrm>
                <a:off x="2620" y="2478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5" name="Oval 17"/>
              <p:cNvSpPr>
                <a:spLocks noChangeArrowheads="1"/>
              </p:cNvSpPr>
              <p:nvPr/>
            </p:nvSpPr>
            <p:spPr bwMode="auto">
              <a:xfrm>
                <a:off x="2121" y="2614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06" name="Line 18"/>
              <p:cNvSpPr>
                <a:spLocks noChangeShapeType="1"/>
              </p:cNvSpPr>
              <p:nvPr/>
            </p:nvSpPr>
            <p:spPr bwMode="auto">
              <a:xfrm flipV="1">
                <a:off x="942" y="1253"/>
                <a:ext cx="544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Line 19"/>
              <p:cNvSpPr>
                <a:spLocks noChangeShapeType="1"/>
              </p:cNvSpPr>
              <p:nvPr/>
            </p:nvSpPr>
            <p:spPr bwMode="auto">
              <a:xfrm flipV="1">
                <a:off x="1486" y="981"/>
                <a:ext cx="86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Line 20"/>
              <p:cNvSpPr>
                <a:spLocks noChangeShapeType="1"/>
              </p:cNvSpPr>
              <p:nvPr/>
            </p:nvSpPr>
            <p:spPr bwMode="auto">
              <a:xfrm>
                <a:off x="2348" y="981"/>
                <a:ext cx="72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Line 21"/>
              <p:cNvSpPr>
                <a:spLocks noChangeShapeType="1"/>
              </p:cNvSpPr>
              <p:nvPr/>
            </p:nvSpPr>
            <p:spPr bwMode="auto">
              <a:xfrm flipV="1">
                <a:off x="896" y="1344"/>
                <a:ext cx="2178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Line 22"/>
              <p:cNvSpPr>
                <a:spLocks noChangeShapeType="1"/>
              </p:cNvSpPr>
              <p:nvPr/>
            </p:nvSpPr>
            <p:spPr bwMode="auto">
              <a:xfrm flipV="1">
                <a:off x="4389" y="2069"/>
                <a:ext cx="635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Line 23"/>
              <p:cNvSpPr>
                <a:spLocks noChangeShapeType="1"/>
              </p:cNvSpPr>
              <p:nvPr/>
            </p:nvSpPr>
            <p:spPr bwMode="auto">
              <a:xfrm>
                <a:off x="3527" y="1979"/>
                <a:ext cx="862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Line 24"/>
              <p:cNvSpPr>
                <a:spLocks noChangeShapeType="1"/>
              </p:cNvSpPr>
              <p:nvPr/>
            </p:nvSpPr>
            <p:spPr bwMode="auto">
              <a:xfrm flipV="1">
                <a:off x="3981" y="2115"/>
                <a:ext cx="453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Line 25"/>
              <p:cNvSpPr>
                <a:spLocks noChangeShapeType="1"/>
              </p:cNvSpPr>
              <p:nvPr/>
            </p:nvSpPr>
            <p:spPr bwMode="auto">
              <a:xfrm flipH="1" flipV="1">
                <a:off x="3527" y="1979"/>
                <a:ext cx="363" cy="8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Line 26"/>
              <p:cNvSpPr>
                <a:spLocks noChangeShapeType="1"/>
              </p:cNvSpPr>
              <p:nvPr/>
            </p:nvSpPr>
            <p:spPr bwMode="auto">
              <a:xfrm flipV="1">
                <a:off x="3119" y="2024"/>
                <a:ext cx="363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Line 27"/>
              <p:cNvSpPr>
                <a:spLocks noChangeShapeType="1"/>
              </p:cNvSpPr>
              <p:nvPr/>
            </p:nvSpPr>
            <p:spPr bwMode="auto">
              <a:xfrm flipV="1">
                <a:off x="2665" y="2341"/>
                <a:ext cx="454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Line 28"/>
              <p:cNvSpPr>
                <a:spLocks noChangeShapeType="1"/>
              </p:cNvSpPr>
              <p:nvPr/>
            </p:nvSpPr>
            <p:spPr bwMode="auto">
              <a:xfrm flipV="1">
                <a:off x="2166" y="2568"/>
                <a:ext cx="49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Line 29"/>
              <p:cNvSpPr>
                <a:spLocks noChangeShapeType="1"/>
              </p:cNvSpPr>
              <p:nvPr/>
            </p:nvSpPr>
            <p:spPr bwMode="auto">
              <a:xfrm flipH="1" flipV="1">
                <a:off x="942" y="1888"/>
                <a:ext cx="453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Line 30"/>
              <p:cNvSpPr>
                <a:spLocks noChangeShapeType="1"/>
              </p:cNvSpPr>
              <p:nvPr/>
            </p:nvSpPr>
            <p:spPr bwMode="auto">
              <a:xfrm>
                <a:off x="1441" y="2614"/>
                <a:ext cx="725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Line 31"/>
              <p:cNvSpPr>
                <a:spLocks noChangeShapeType="1"/>
              </p:cNvSpPr>
              <p:nvPr/>
            </p:nvSpPr>
            <p:spPr bwMode="auto">
              <a:xfrm flipH="1" flipV="1">
                <a:off x="3028" y="1298"/>
                <a:ext cx="454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Line 32"/>
              <p:cNvSpPr>
                <a:spLocks noChangeShapeType="1"/>
              </p:cNvSpPr>
              <p:nvPr/>
            </p:nvSpPr>
            <p:spPr bwMode="auto">
              <a:xfrm flipV="1">
                <a:off x="3074" y="1162"/>
                <a:ext cx="86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Line 33"/>
              <p:cNvSpPr>
                <a:spLocks noChangeShapeType="1"/>
              </p:cNvSpPr>
              <p:nvPr/>
            </p:nvSpPr>
            <p:spPr bwMode="auto">
              <a:xfrm>
                <a:off x="3935" y="1162"/>
                <a:ext cx="1089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Text Box 34"/>
              <p:cNvSpPr txBox="1">
                <a:spLocks noChangeArrowheads="1"/>
              </p:cNvSpPr>
              <p:nvPr/>
            </p:nvSpPr>
            <p:spPr bwMode="auto">
              <a:xfrm>
                <a:off x="670" y="1616"/>
                <a:ext cx="27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 b="1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16423" name="Text Box 35"/>
              <p:cNvSpPr txBox="1">
                <a:spLocks noChangeArrowheads="1"/>
              </p:cNvSpPr>
              <p:nvPr/>
            </p:nvSpPr>
            <p:spPr bwMode="auto">
              <a:xfrm>
                <a:off x="851" y="2206"/>
                <a:ext cx="36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118</a:t>
                </a:r>
              </a:p>
            </p:txBody>
          </p:sp>
          <p:sp>
            <p:nvSpPr>
              <p:cNvPr id="16424" name="Text Box 36"/>
              <p:cNvSpPr txBox="1">
                <a:spLocks noChangeArrowheads="1"/>
              </p:cNvSpPr>
              <p:nvPr/>
            </p:nvSpPr>
            <p:spPr bwMode="auto">
              <a:xfrm>
                <a:off x="1214" y="2568"/>
                <a:ext cx="272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T</a:t>
                </a:r>
              </a:p>
            </p:txBody>
          </p:sp>
          <p:sp>
            <p:nvSpPr>
              <p:cNvPr id="16425" name="Text Box 37"/>
              <p:cNvSpPr txBox="1">
                <a:spLocks noChangeArrowheads="1"/>
              </p:cNvSpPr>
              <p:nvPr/>
            </p:nvSpPr>
            <p:spPr bwMode="auto">
              <a:xfrm>
                <a:off x="3028" y="1026"/>
                <a:ext cx="272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S</a:t>
                </a:r>
              </a:p>
            </p:txBody>
          </p:sp>
          <p:sp>
            <p:nvSpPr>
              <p:cNvPr id="16426" name="Text Box 38"/>
              <p:cNvSpPr txBox="1">
                <a:spLocks noChangeArrowheads="1"/>
              </p:cNvSpPr>
              <p:nvPr/>
            </p:nvSpPr>
            <p:spPr bwMode="auto">
              <a:xfrm>
                <a:off x="2393" y="799"/>
                <a:ext cx="273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O</a:t>
                </a:r>
              </a:p>
            </p:txBody>
          </p:sp>
          <p:sp>
            <p:nvSpPr>
              <p:cNvPr id="16427" name="Text Box 39"/>
              <p:cNvSpPr txBox="1">
                <a:spLocks noChangeArrowheads="1"/>
              </p:cNvSpPr>
              <p:nvPr/>
            </p:nvSpPr>
            <p:spPr bwMode="auto">
              <a:xfrm>
                <a:off x="1259" y="1117"/>
                <a:ext cx="273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Z</a:t>
                </a:r>
              </a:p>
            </p:txBody>
          </p:sp>
          <p:sp>
            <p:nvSpPr>
              <p:cNvPr id="16428" name="Text Box 40"/>
              <p:cNvSpPr txBox="1">
                <a:spLocks noChangeArrowheads="1"/>
              </p:cNvSpPr>
              <p:nvPr/>
            </p:nvSpPr>
            <p:spPr bwMode="auto">
              <a:xfrm>
                <a:off x="3482" y="1752"/>
                <a:ext cx="27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R</a:t>
                </a:r>
              </a:p>
            </p:txBody>
          </p:sp>
          <p:sp>
            <p:nvSpPr>
              <p:cNvPr id="16429" name="Text Box 41"/>
              <p:cNvSpPr txBox="1">
                <a:spLocks noChangeArrowheads="1"/>
              </p:cNvSpPr>
              <p:nvPr/>
            </p:nvSpPr>
            <p:spPr bwMode="auto">
              <a:xfrm>
                <a:off x="4298" y="1842"/>
                <a:ext cx="27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P</a:t>
                </a:r>
              </a:p>
            </p:txBody>
          </p:sp>
          <p:sp>
            <p:nvSpPr>
              <p:cNvPr id="16430" name="Text Box 42"/>
              <p:cNvSpPr txBox="1">
                <a:spLocks noChangeArrowheads="1"/>
              </p:cNvSpPr>
              <p:nvPr/>
            </p:nvSpPr>
            <p:spPr bwMode="auto">
              <a:xfrm>
                <a:off x="3845" y="935"/>
                <a:ext cx="27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F</a:t>
                </a:r>
              </a:p>
            </p:txBody>
          </p:sp>
          <p:sp>
            <p:nvSpPr>
              <p:cNvPr id="16431" name="Text Box 43"/>
              <p:cNvSpPr txBox="1">
                <a:spLocks noChangeArrowheads="1"/>
              </p:cNvSpPr>
              <p:nvPr/>
            </p:nvSpPr>
            <p:spPr bwMode="auto">
              <a:xfrm>
                <a:off x="5024" y="1797"/>
                <a:ext cx="27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 b="1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16432" name="Text Box 44"/>
              <p:cNvSpPr txBox="1">
                <a:spLocks noChangeArrowheads="1"/>
              </p:cNvSpPr>
              <p:nvPr/>
            </p:nvSpPr>
            <p:spPr bwMode="auto">
              <a:xfrm>
                <a:off x="3935" y="2795"/>
                <a:ext cx="273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16433" name="Text Box 45"/>
              <p:cNvSpPr txBox="1">
                <a:spLocks noChangeArrowheads="1"/>
              </p:cNvSpPr>
              <p:nvPr/>
            </p:nvSpPr>
            <p:spPr bwMode="auto">
              <a:xfrm>
                <a:off x="2166" y="2659"/>
                <a:ext cx="27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L</a:t>
                </a:r>
              </a:p>
            </p:txBody>
          </p:sp>
          <p:sp>
            <p:nvSpPr>
              <p:cNvPr id="16434" name="Text Box 46"/>
              <p:cNvSpPr txBox="1">
                <a:spLocks noChangeArrowheads="1"/>
              </p:cNvSpPr>
              <p:nvPr/>
            </p:nvSpPr>
            <p:spPr bwMode="auto">
              <a:xfrm>
                <a:off x="2666" y="2523"/>
                <a:ext cx="27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M</a:t>
                </a:r>
              </a:p>
            </p:txBody>
          </p:sp>
          <p:sp>
            <p:nvSpPr>
              <p:cNvPr id="16435" name="Text Box 47"/>
              <p:cNvSpPr txBox="1">
                <a:spLocks noChangeArrowheads="1"/>
              </p:cNvSpPr>
              <p:nvPr/>
            </p:nvSpPr>
            <p:spPr bwMode="auto">
              <a:xfrm>
                <a:off x="3119" y="2295"/>
                <a:ext cx="273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D</a:t>
                </a:r>
              </a:p>
            </p:txBody>
          </p:sp>
          <p:sp>
            <p:nvSpPr>
              <p:cNvPr id="16436" name="Text Box 48"/>
              <p:cNvSpPr txBox="1">
                <a:spLocks noChangeArrowheads="1"/>
              </p:cNvSpPr>
              <p:nvPr/>
            </p:nvSpPr>
            <p:spPr bwMode="auto">
              <a:xfrm>
                <a:off x="1577" y="2659"/>
                <a:ext cx="36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111</a:t>
                </a:r>
              </a:p>
            </p:txBody>
          </p:sp>
          <p:sp>
            <p:nvSpPr>
              <p:cNvPr id="16437" name="Text Box 49"/>
              <p:cNvSpPr txBox="1">
                <a:spLocks noChangeArrowheads="1"/>
              </p:cNvSpPr>
              <p:nvPr/>
            </p:nvSpPr>
            <p:spPr bwMode="auto">
              <a:xfrm>
                <a:off x="942" y="1389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16438" name="Text Box 50"/>
              <p:cNvSpPr txBox="1">
                <a:spLocks noChangeArrowheads="1"/>
              </p:cNvSpPr>
              <p:nvPr/>
            </p:nvSpPr>
            <p:spPr bwMode="auto">
              <a:xfrm>
                <a:off x="1668" y="935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71</a:t>
                </a:r>
              </a:p>
            </p:txBody>
          </p:sp>
          <p:sp>
            <p:nvSpPr>
              <p:cNvPr id="16439" name="Text Box 51"/>
              <p:cNvSpPr txBox="1">
                <a:spLocks noChangeArrowheads="1"/>
              </p:cNvSpPr>
              <p:nvPr/>
            </p:nvSpPr>
            <p:spPr bwMode="auto">
              <a:xfrm>
                <a:off x="2620" y="981"/>
                <a:ext cx="36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151</a:t>
                </a:r>
              </a:p>
            </p:txBody>
          </p:sp>
          <p:sp>
            <p:nvSpPr>
              <p:cNvPr id="16440" name="Text Box 52"/>
              <p:cNvSpPr txBox="1">
                <a:spLocks noChangeArrowheads="1"/>
              </p:cNvSpPr>
              <p:nvPr/>
            </p:nvSpPr>
            <p:spPr bwMode="auto">
              <a:xfrm>
                <a:off x="3346" y="1026"/>
                <a:ext cx="36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99</a:t>
                </a:r>
              </a:p>
            </p:txBody>
          </p:sp>
          <p:sp>
            <p:nvSpPr>
              <p:cNvPr id="16441" name="Text Box 53"/>
              <p:cNvSpPr txBox="1">
                <a:spLocks noChangeArrowheads="1"/>
              </p:cNvSpPr>
              <p:nvPr/>
            </p:nvSpPr>
            <p:spPr bwMode="auto">
              <a:xfrm>
                <a:off x="3845" y="1842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97</a:t>
                </a:r>
              </a:p>
            </p:txBody>
          </p:sp>
          <p:sp>
            <p:nvSpPr>
              <p:cNvPr id="16442" name="Text Box 54"/>
              <p:cNvSpPr txBox="1">
                <a:spLocks noChangeArrowheads="1"/>
              </p:cNvSpPr>
              <p:nvPr/>
            </p:nvSpPr>
            <p:spPr bwMode="auto">
              <a:xfrm>
                <a:off x="3028" y="1980"/>
                <a:ext cx="36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 dirty="0">
                    <a:latin typeface="Tahoma" panose="020B0604030504040204" pitchFamily="34" charset="0"/>
                  </a:rPr>
                  <a:t>120</a:t>
                </a:r>
              </a:p>
            </p:txBody>
          </p:sp>
          <p:sp>
            <p:nvSpPr>
              <p:cNvPr id="16443" name="Text Box 55"/>
              <p:cNvSpPr txBox="1">
                <a:spLocks noChangeArrowheads="1"/>
              </p:cNvSpPr>
              <p:nvPr/>
            </p:nvSpPr>
            <p:spPr bwMode="auto">
              <a:xfrm>
                <a:off x="3437" y="2523"/>
                <a:ext cx="36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146</a:t>
                </a:r>
              </a:p>
            </p:txBody>
          </p:sp>
          <p:sp>
            <p:nvSpPr>
              <p:cNvPr id="16444" name="Text Box 56"/>
              <p:cNvSpPr txBox="1">
                <a:spLocks noChangeArrowheads="1"/>
              </p:cNvSpPr>
              <p:nvPr/>
            </p:nvSpPr>
            <p:spPr bwMode="auto">
              <a:xfrm>
                <a:off x="4208" y="2523"/>
                <a:ext cx="36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138</a:t>
                </a:r>
              </a:p>
            </p:txBody>
          </p:sp>
          <p:sp>
            <p:nvSpPr>
              <p:cNvPr id="16445" name="Text Box 57"/>
              <p:cNvSpPr txBox="1">
                <a:spLocks noChangeArrowheads="1"/>
              </p:cNvSpPr>
              <p:nvPr/>
            </p:nvSpPr>
            <p:spPr bwMode="auto">
              <a:xfrm>
                <a:off x="4616" y="2160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101</a:t>
                </a:r>
              </a:p>
            </p:txBody>
          </p:sp>
          <p:sp>
            <p:nvSpPr>
              <p:cNvPr id="16446" name="Text Box 58"/>
              <p:cNvSpPr txBox="1">
                <a:spLocks noChangeArrowheads="1"/>
              </p:cNvSpPr>
              <p:nvPr/>
            </p:nvSpPr>
            <p:spPr bwMode="auto">
              <a:xfrm>
                <a:off x="4480" y="1344"/>
                <a:ext cx="36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211</a:t>
                </a:r>
              </a:p>
            </p:txBody>
          </p:sp>
          <p:sp>
            <p:nvSpPr>
              <p:cNvPr id="16447" name="Text Box 59"/>
              <p:cNvSpPr txBox="1">
                <a:spLocks noChangeArrowheads="1"/>
              </p:cNvSpPr>
              <p:nvPr/>
            </p:nvSpPr>
            <p:spPr bwMode="auto">
              <a:xfrm>
                <a:off x="2847" y="2432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16448" name="Text Box 60"/>
              <p:cNvSpPr txBox="1">
                <a:spLocks noChangeArrowheads="1"/>
              </p:cNvSpPr>
              <p:nvPr/>
            </p:nvSpPr>
            <p:spPr bwMode="auto">
              <a:xfrm>
                <a:off x="2393" y="2614"/>
                <a:ext cx="36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70</a:t>
                </a:r>
              </a:p>
            </p:txBody>
          </p:sp>
          <p:sp>
            <p:nvSpPr>
              <p:cNvPr id="16449" name="Text Box 61"/>
              <p:cNvSpPr txBox="1">
                <a:spLocks noChangeArrowheads="1"/>
              </p:cNvSpPr>
              <p:nvPr/>
            </p:nvSpPr>
            <p:spPr bwMode="auto">
              <a:xfrm>
                <a:off x="2029" y="1661"/>
                <a:ext cx="36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 dirty="0">
                    <a:latin typeface="Tahoma" panose="020B0604030504040204" pitchFamily="34" charset="0"/>
                  </a:rPr>
                  <a:t>140</a:t>
                </a:r>
              </a:p>
            </p:txBody>
          </p:sp>
        </p:grpSp>
        <p:sp>
          <p:nvSpPr>
            <p:cNvPr id="16392" name="Text Box 63"/>
            <p:cNvSpPr txBox="1">
              <a:spLocks noChangeArrowheads="1"/>
            </p:cNvSpPr>
            <p:nvPr/>
          </p:nvSpPr>
          <p:spPr bwMode="auto">
            <a:xfrm>
              <a:off x="2608" y="2205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d-ID" sz="1400">
                  <a:latin typeface="Arial" panose="020B0604020202020204" pitchFamily="34" charset="0"/>
                </a:rPr>
                <a:t>8</a:t>
              </a:r>
              <a:r>
                <a:rPr lang="en-US" sz="1400">
                  <a:latin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IF2211/NUM/29Mar2016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51A21-E19B-4A23-9468-60D3ED778D06}"/>
              </a:ext>
            </a:extLst>
          </p:cNvPr>
          <p:cNvSpPr txBox="1"/>
          <p:nvPr/>
        </p:nvSpPr>
        <p:spPr>
          <a:xfrm>
            <a:off x="2185240" y="4831101"/>
            <a:ext cx="370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(a part of graph of Romania)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9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297"/>
          </a:xfrm>
        </p:spPr>
        <p:txBody>
          <a:bodyPr/>
          <a:lstStyle/>
          <a:p>
            <a:r>
              <a:rPr lang="id-ID" dirty="0"/>
              <a:t>Contoh </a:t>
            </a:r>
            <a:r>
              <a:rPr lang="en-US" dirty="0"/>
              <a:t>DLS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4422"/>
            <a:ext cx="582655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4036" y="1533525"/>
            <a:ext cx="3451678" cy="224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103034"/>
            <a:ext cx="4505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6024691"/>
            <a:ext cx="4610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94139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Pohon Ruang Status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61</a:t>
            </a:fld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7042" y="1556793"/>
            <a:ext cx="4286280" cy="503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3350" y="1428737"/>
            <a:ext cx="29146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024298" y="2000241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 (1,1)</a:t>
            </a:r>
            <a:endParaRPr lang="id-ID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810116" y="2143117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 (1,2)</a:t>
            </a:r>
            <a:endParaRPr lang="id-ID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5524496" y="2214555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 (1,3)</a:t>
            </a:r>
            <a:endParaRPr lang="id-ID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67438" y="2000241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 (1,4)</a:t>
            </a:r>
            <a:endParaRPr lang="id-ID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7240" y="3143249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down</a:t>
            </a:r>
            <a:endParaRPr lang="id-ID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1422" y="4000505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left</a:t>
            </a:r>
            <a:endParaRPr lang="id-ID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3143249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left</a:t>
            </a:r>
            <a:endParaRPr lang="id-ID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6953256" y="3143249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down</a:t>
            </a:r>
            <a:endParaRPr lang="id-ID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8678" y="4000505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right</a:t>
            </a:r>
            <a:endParaRPr lang="id-ID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4167174" y="4929199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down</a:t>
            </a:r>
            <a:endParaRPr lang="id-ID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3738546" y="5786455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right</a:t>
            </a:r>
            <a:endParaRPr lang="id-ID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4524364" y="5786455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down</a:t>
            </a:r>
            <a:endParaRPr lang="id-ID" sz="1000" dirty="0"/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4310050" y="5643578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4018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83727-ECD2-4CCE-8823-2EE1099E2379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3379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>
                <a:latin typeface="+mn-lt"/>
              </a:rPr>
              <a:t>Iterative Deepening Search</a:t>
            </a:r>
            <a:r>
              <a:rPr lang="en-US" b="1" dirty="0">
                <a:latin typeface="+mn-lt"/>
              </a:rPr>
              <a:t> (IDS)</a:t>
            </a:r>
          </a:p>
        </p:txBody>
      </p:sp>
      <p:sp>
        <p:nvSpPr>
          <p:cNvPr id="33797" name="Rectangle 3"/>
          <p:cNvSpPr>
            <a:spLocks noGrp="1"/>
          </p:cNvSpPr>
          <p:nvPr>
            <p:ph type="body" idx="4294967295"/>
          </p:nvPr>
        </p:nvSpPr>
        <p:spPr>
          <a:xfrm>
            <a:off x="838200" y="1568451"/>
            <a:ext cx="9260840" cy="491013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IDS: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serangkaian</a:t>
            </a:r>
            <a:r>
              <a:rPr lang="en-US" sz="2400" dirty="0"/>
              <a:t> DFS,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kedalaman</a:t>
            </a:r>
            <a:r>
              <a:rPr lang="en-US" sz="2400" dirty="0"/>
              <a:t>-cutoff,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solusi</a:t>
            </a:r>
            <a:r>
              <a:rPr lang="en-US" sz="2400" dirty="0"/>
              <a:t> </a:t>
            </a:r>
            <a:r>
              <a:rPr lang="en-US" sz="2400" dirty="0" err="1"/>
              <a:t>ditemukan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 err="1"/>
              <a:t>Asumsi</a:t>
            </a:r>
            <a:r>
              <a:rPr lang="en-US" sz="2400" dirty="0"/>
              <a:t>: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sebagian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di level </a:t>
            </a:r>
            <a:r>
              <a:rPr lang="en-US" sz="2400" dirty="0" err="1"/>
              <a:t>bawah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level-level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dibangkitkan</a:t>
            </a:r>
            <a:r>
              <a:rPr lang="en-US" sz="2400" dirty="0"/>
              <a:t> </a:t>
            </a:r>
            <a:r>
              <a:rPr lang="en-US" sz="2400" dirty="0" err="1"/>
              <a:t>berulang</a:t>
            </a:r>
            <a:r>
              <a:rPr lang="en-US" sz="2400" dirty="0"/>
              <a:t> kali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>
                <a:latin typeface="Courier New" pitchFamily="49" charset="0"/>
              </a:rPr>
              <a:t>Depth </a:t>
            </a:r>
            <a:r>
              <a:rPr lang="en-US" dirty="0">
                <a:latin typeface="Courier New" pitchFamily="49" charset="0"/>
                <a:sym typeface="Wingdings" pitchFamily="2" charset="2"/>
              </a:rPr>
              <a:t> 0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>
                <a:latin typeface="Courier New" pitchFamily="49" charset="0"/>
                <a:sym typeface="Wingdings" pitchFamily="2" charset="2"/>
              </a:rPr>
              <a:t>Iterate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>
                <a:latin typeface="Courier New" pitchFamily="49" charset="0"/>
                <a:sym typeface="Wingdings" pitchFamily="2" charset="2"/>
              </a:rPr>
              <a:t>	result DLS(</a:t>
            </a:r>
            <a:r>
              <a:rPr lang="en-US" dirty="0" err="1">
                <a:latin typeface="Courier New" pitchFamily="49" charset="0"/>
                <a:sym typeface="Wingdings" pitchFamily="2" charset="2"/>
              </a:rPr>
              <a:t>problem,depth</a:t>
            </a:r>
            <a:r>
              <a:rPr lang="en-US" dirty="0">
                <a:latin typeface="Courier New" pitchFamily="49" charset="0"/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>
                <a:latin typeface="Courier New" pitchFamily="49" charset="0"/>
                <a:sym typeface="Wingdings" pitchFamily="2" charset="2"/>
              </a:rPr>
              <a:t>stop: result ≠ cutoff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>
                <a:latin typeface="Courier New" pitchFamily="49" charset="0"/>
                <a:sym typeface="Wingdings" pitchFamily="2" charset="2"/>
              </a:rPr>
              <a:t>	depth depth+1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>
                <a:latin typeface="Courier New" pitchFamily="49" charset="0"/>
                <a:sym typeface="Wingdings" pitchFamily="2" charset="2"/>
              </a:rPr>
              <a:t> result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 </a:t>
            </a:r>
            <a:r>
              <a:rPr lang="en-US" dirty="0" err="1"/>
              <a:t>dengan</a:t>
            </a:r>
            <a:r>
              <a:rPr lang="en-US" dirty="0"/>
              <a:t> d=1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63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203" t="49846" r="5155" b="29385"/>
          <a:stretch/>
        </p:blipFill>
        <p:spPr>
          <a:xfrm>
            <a:off x="1038920" y="1773238"/>
            <a:ext cx="9698100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906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 </a:t>
            </a:r>
            <a:r>
              <a:rPr lang="en-US" dirty="0" err="1"/>
              <a:t>dengan</a:t>
            </a:r>
            <a:r>
              <a:rPr lang="en-US" dirty="0"/>
              <a:t> d=2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64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284" t="51038" r="3964" b="7423"/>
          <a:stretch/>
        </p:blipFill>
        <p:spPr>
          <a:xfrm>
            <a:off x="1520633" y="1826672"/>
            <a:ext cx="878497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050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 </a:t>
            </a:r>
            <a:r>
              <a:rPr lang="en-US" dirty="0" err="1"/>
              <a:t>dengan</a:t>
            </a:r>
            <a:r>
              <a:rPr lang="en-US" dirty="0"/>
              <a:t> d=3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65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202" t="19118" r="3491" b="6530"/>
          <a:stretch/>
        </p:blipFill>
        <p:spPr>
          <a:xfrm>
            <a:off x="1775521" y="1268760"/>
            <a:ext cx="889248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839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F68236-EE1A-4323-BE11-1B26C253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66</a:t>
            </a:fld>
            <a:endParaRPr lang="id-ID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E164C77-6DB1-4457-92D0-924B9BEF2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700808"/>
            <a:ext cx="8175678" cy="29523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49FFEF-A660-418A-A23E-ACDC5B1447C0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IDS (</a:t>
            </a:r>
            <a:r>
              <a:rPr lang="en-US" dirty="0" err="1"/>
              <a:t>animasi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0174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property </a:t>
            </a:r>
            <a:r>
              <a:rPr lang="en-US" dirty="0" err="1"/>
              <a:t>dari</a:t>
            </a:r>
            <a:r>
              <a:rPr lang="en-US" dirty="0"/>
              <a:t> IDS?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Completeness?</a:t>
            </a:r>
          </a:p>
          <a:p>
            <a:pPr lvl="1"/>
            <a:r>
              <a:rPr lang="en-US" dirty="0" err="1"/>
              <a:t>Ya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b </a:t>
            </a:r>
            <a:r>
              <a:rPr lang="en-US" dirty="0" err="1"/>
              <a:t>terbatas</a:t>
            </a:r>
            <a:endParaRPr lang="en-US" dirty="0"/>
          </a:p>
          <a:p>
            <a:r>
              <a:rPr lang="en-US" dirty="0"/>
              <a:t>Optimality?</a:t>
            </a:r>
          </a:p>
          <a:p>
            <a:pPr lvl="1"/>
            <a:r>
              <a:rPr lang="en-US" dirty="0" err="1"/>
              <a:t>Ya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= </a:t>
            </a:r>
            <a:r>
              <a:rPr lang="en-US" dirty="0" err="1"/>
              <a:t>biaya</a:t>
            </a:r>
            <a:endParaRPr lang="en-US" dirty="0"/>
          </a:p>
          <a:p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O(</a:t>
            </a:r>
            <a:r>
              <a:rPr lang="en-US" dirty="0" err="1"/>
              <a:t>b</a:t>
            </a:r>
            <a:r>
              <a:rPr lang="en-US" baseline="30000" dirty="0" err="1"/>
              <a:t>d</a:t>
            </a:r>
            <a:r>
              <a:rPr lang="en-US" dirty="0"/>
              <a:t>) </a:t>
            </a:r>
          </a:p>
          <a:p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O(</a:t>
            </a:r>
            <a:r>
              <a:rPr lang="en-US" dirty="0" err="1"/>
              <a:t>bd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50746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1B3CD0-1602-4673-BBB0-CA4D93C2AF62}" type="slidenum">
              <a:rPr 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20483" name="Rectangle 2"/>
          <p:cNvSpPr>
            <a:spLocks noGrp="1"/>
          </p:cNvSpPr>
          <p:nvPr>
            <p:ph type="title"/>
          </p:nvPr>
        </p:nvSpPr>
        <p:spPr>
          <a:xfrm>
            <a:off x="371476" y="40480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Iterative Deepening Search (IDS)</a:t>
            </a:r>
          </a:p>
        </p:txBody>
      </p:sp>
      <p:sp>
        <p:nvSpPr>
          <p:cNvPr id="20484" name="Text Box 62"/>
          <p:cNvSpPr txBox="1">
            <a:spLocks noChangeArrowheads="1"/>
          </p:cNvSpPr>
          <p:nvPr/>
        </p:nvSpPr>
        <p:spPr bwMode="auto">
          <a:xfrm>
            <a:off x="291910" y="4517730"/>
            <a:ext cx="1183538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panose="020B0604020202020204" pitchFamily="34" charset="0"/>
              </a:rPr>
              <a:t>Depth=0: A: cutoff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panose="020B0604020202020204" pitchFamily="34" charset="0"/>
              </a:rPr>
              <a:t>Depth=1: A  </a:t>
            </a:r>
            <a:r>
              <a:rPr 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,S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 Z</a:t>
            </a:r>
            <a:r>
              <a:rPr lang="en-US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dirty="0">
                <a:latin typeface="Arial" panose="020B0604020202020204" pitchFamily="34" charset="0"/>
              </a:rPr>
              <a:t>: cutoff, </a:t>
            </a:r>
            <a:r>
              <a:rPr 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S</a:t>
            </a:r>
            <a:r>
              <a:rPr lang="en-US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dirty="0">
                <a:latin typeface="Arial" panose="020B0604020202020204" pitchFamily="34" charset="0"/>
              </a:rPr>
              <a:t>: cutoff, </a:t>
            </a:r>
            <a:r>
              <a:rPr 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dirty="0">
                <a:latin typeface="Arial" panose="020B0604020202020204" pitchFamily="34" charset="0"/>
              </a:rPr>
              <a:t>: cutoff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panose="020B0604020202020204" pitchFamily="34" charset="0"/>
              </a:rPr>
              <a:t>Depth=2: A  </a:t>
            </a:r>
            <a:r>
              <a:rPr 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,S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AZ</a:t>
            </a:r>
            <a:r>
              <a:rPr 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, S</a:t>
            </a:r>
            <a:r>
              <a:rPr lang="en-US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AZ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 dirty="0">
                <a:latin typeface="Arial" panose="020B0604020202020204" pitchFamily="34" charset="0"/>
              </a:rPr>
              <a:t>: cutoff </a:t>
            </a:r>
            <a:r>
              <a:rPr 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 R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r>
              <a:rPr lang="en-US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 dirty="0">
                <a:latin typeface="Arial" panose="020B0604020202020204" pitchFamily="34" charset="0"/>
              </a:rPr>
              <a:t> : cutoff </a:t>
            </a:r>
            <a:r>
              <a:rPr 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en-US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 dirty="0">
                <a:latin typeface="Arial" panose="020B0604020202020204" pitchFamily="34" charset="0"/>
              </a:rPr>
              <a:t> : cutoff </a:t>
            </a:r>
            <a:r>
              <a:rPr 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L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AT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                    </a:t>
            </a:r>
            <a:r>
              <a:rPr 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L</a:t>
            </a:r>
            <a:r>
              <a:rPr lang="en-US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AT</a:t>
            </a:r>
            <a:r>
              <a:rPr lang="en-US" sz="2000" dirty="0">
                <a:latin typeface="Arial" panose="020B0604020202020204" pitchFamily="34" charset="0"/>
              </a:rPr>
              <a:t> : cutoff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panose="020B0604020202020204" pitchFamily="34" charset="0"/>
              </a:rPr>
              <a:t>Depth=3: A  </a:t>
            </a:r>
            <a:r>
              <a:rPr 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,S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AZ</a:t>
            </a:r>
            <a:r>
              <a:rPr 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, S</a:t>
            </a:r>
            <a:r>
              <a:rPr lang="en-US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AZO</a:t>
            </a:r>
            <a:r>
              <a:rPr 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,S</a:t>
            </a:r>
            <a:r>
              <a:rPr lang="en-US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AZO</a:t>
            </a:r>
            <a:r>
              <a:rPr lang="en-US" sz="2000" dirty="0">
                <a:latin typeface="Arial" panose="020B0604020202020204" pitchFamily="34" charset="0"/>
              </a:rPr>
              <a:t>: cutoff </a:t>
            </a:r>
            <a:r>
              <a:rPr 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 R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ASF</a:t>
            </a:r>
            <a:r>
              <a:rPr 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, R</a:t>
            </a:r>
            <a:r>
              <a:rPr lang="en-US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AS</a:t>
            </a:r>
            <a:r>
              <a:rPr 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,T</a:t>
            </a:r>
            <a:r>
              <a:rPr lang="en-US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sz="2000" dirty="0"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sz="2000" baseline="-25000" dirty="0">
                <a:latin typeface="Arial" panose="020B0604020202020204" pitchFamily="34" charset="0"/>
                <a:sym typeface="Symbol" panose="05050102010706020507" pitchFamily="18" charset="2"/>
              </a:rPr>
              <a:t>ASF</a:t>
            </a:r>
            <a:endParaRPr 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000" b="1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latin typeface="Arial" panose="020B0604020202020204" pitchFamily="34" charset="0"/>
                <a:sym typeface="Symbol" panose="05050102010706020507" pitchFamily="18" charset="2"/>
              </a:rPr>
              <a:t>Stop: B=goal, path: A</a:t>
            </a:r>
            <a:r>
              <a:rPr lang="en-US" sz="2000" b="1" dirty="0">
                <a:latin typeface="Arial" panose="020B0604020202020204" pitchFamily="34" charset="0"/>
                <a:sym typeface="Wingdings" panose="05000000000000000000" pitchFamily="2" charset="2"/>
              </a:rPr>
              <a:t> S  F  B, path-cost = 450</a:t>
            </a:r>
          </a:p>
        </p:txBody>
      </p:sp>
      <p:grpSp>
        <p:nvGrpSpPr>
          <p:cNvPr id="20485" name="Group 64"/>
          <p:cNvGrpSpPr>
            <a:grpSpLocks/>
          </p:cNvGrpSpPr>
          <p:nvPr/>
        </p:nvGrpSpPr>
        <p:grpSpPr bwMode="auto">
          <a:xfrm>
            <a:off x="136833" y="930207"/>
            <a:ext cx="7492365" cy="3616959"/>
            <a:chOff x="571500" y="1125538"/>
            <a:chExt cx="7312025" cy="3270250"/>
          </a:xfrm>
        </p:grpSpPr>
        <p:sp>
          <p:nvSpPr>
            <p:cNvPr id="20486" name="Text Box 38"/>
            <p:cNvSpPr txBox="1">
              <a:spLocks noChangeArrowheads="1"/>
            </p:cNvSpPr>
            <p:nvPr/>
          </p:nvSpPr>
          <p:spPr bwMode="auto">
            <a:xfrm>
              <a:off x="3319463" y="1125538"/>
              <a:ext cx="43021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>
                  <a:latin typeface="Tahoma" panose="020B0604030504040204" pitchFamily="34" charset="0"/>
                </a:rPr>
                <a:t>O</a:t>
              </a:r>
            </a:p>
          </p:txBody>
        </p:sp>
        <p:grpSp>
          <p:nvGrpSpPr>
            <p:cNvPr id="20487" name="Group 66"/>
            <p:cNvGrpSpPr>
              <a:grpSpLocks/>
            </p:cNvGrpSpPr>
            <p:nvPr/>
          </p:nvGrpSpPr>
          <p:grpSpPr bwMode="auto">
            <a:xfrm>
              <a:off x="571500" y="1143000"/>
              <a:ext cx="7312025" cy="3252788"/>
              <a:chOff x="571500" y="1336675"/>
              <a:chExt cx="7312025" cy="3252788"/>
            </a:xfrm>
          </p:grpSpPr>
          <p:sp>
            <p:nvSpPr>
              <p:cNvPr id="20488" name="Oval 5"/>
              <p:cNvSpPr>
                <a:spLocks noChangeArrowheads="1"/>
              </p:cNvSpPr>
              <p:nvPr/>
            </p:nvSpPr>
            <p:spPr bwMode="auto">
              <a:xfrm>
                <a:off x="895350" y="27447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89" name="Oval 6"/>
              <p:cNvSpPr>
                <a:spLocks noChangeArrowheads="1"/>
              </p:cNvSpPr>
              <p:nvPr/>
            </p:nvSpPr>
            <p:spPr bwMode="auto">
              <a:xfrm>
                <a:off x="1751013" y="380047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0" name="Oval 7"/>
              <p:cNvSpPr>
                <a:spLocks noChangeArrowheads="1"/>
              </p:cNvSpPr>
              <p:nvPr/>
            </p:nvSpPr>
            <p:spPr bwMode="auto">
              <a:xfrm>
                <a:off x="4960938" y="288607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1" name="Oval 8"/>
              <p:cNvSpPr>
                <a:spLocks noChangeArrowheads="1"/>
              </p:cNvSpPr>
              <p:nvPr/>
            </p:nvSpPr>
            <p:spPr bwMode="auto">
              <a:xfrm>
                <a:off x="5673725" y="422275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2" name="Oval 9"/>
              <p:cNvSpPr>
                <a:spLocks noChangeArrowheads="1"/>
              </p:cNvSpPr>
              <p:nvPr/>
            </p:nvSpPr>
            <p:spPr bwMode="auto">
              <a:xfrm>
                <a:off x="6386513" y="30972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3" name="Oval 10"/>
              <p:cNvSpPr>
                <a:spLocks noChangeArrowheads="1"/>
              </p:cNvSpPr>
              <p:nvPr/>
            </p:nvSpPr>
            <p:spPr bwMode="auto">
              <a:xfrm>
                <a:off x="7385050" y="29575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4" name="Oval 11"/>
              <p:cNvSpPr>
                <a:spLocks noChangeArrowheads="1"/>
              </p:cNvSpPr>
              <p:nvPr/>
            </p:nvSpPr>
            <p:spPr bwMode="auto">
              <a:xfrm>
                <a:off x="5673725" y="168910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5" name="Oval 12"/>
              <p:cNvSpPr>
                <a:spLocks noChangeArrowheads="1"/>
              </p:cNvSpPr>
              <p:nvPr/>
            </p:nvSpPr>
            <p:spPr bwMode="auto">
              <a:xfrm>
                <a:off x="4318000" y="18303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6" name="Oval 13"/>
              <p:cNvSpPr>
                <a:spLocks noChangeArrowheads="1"/>
              </p:cNvSpPr>
              <p:nvPr/>
            </p:nvSpPr>
            <p:spPr bwMode="auto">
              <a:xfrm>
                <a:off x="3178175" y="14081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7" name="Oval 14"/>
              <p:cNvSpPr>
                <a:spLocks noChangeArrowheads="1"/>
              </p:cNvSpPr>
              <p:nvPr/>
            </p:nvSpPr>
            <p:spPr bwMode="auto">
              <a:xfrm>
                <a:off x="1824038" y="18303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8" name="Oval 15"/>
              <p:cNvSpPr>
                <a:spLocks noChangeArrowheads="1"/>
              </p:cNvSpPr>
              <p:nvPr/>
            </p:nvSpPr>
            <p:spPr bwMode="auto">
              <a:xfrm>
                <a:off x="4391025" y="337820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499" name="Oval 16"/>
              <p:cNvSpPr>
                <a:spLocks noChangeArrowheads="1"/>
              </p:cNvSpPr>
              <p:nvPr/>
            </p:nvSpPr>
            <p:spPr bwMode="auto">
              <a:xfrm>
                <a:off x="3676650" y="373062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500" name="Oval 17"/>
              <p:cNvSpPr>
                <a:spLocks noChangeArrowheads="1"/>
              </p:cNvSpPr>
              <p:nvPr/>
            </p:nvSpPr>
            <p:spPr bwMode="auto">
              <a:xfrm>
                <a:off x="2892425" y="394176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d-ID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501" name="Line 18"/>
              <p:cNvSpPr>
                <a:spLocks noChangeShapeType="1"/>
              </p:cNvSpPr>
              <p:nvPr/>
            </p:nvSpPr>
            <p:spPr bwMode="auto">
              <a:xfrm flipV="1">
                <a:off x="1038225" y="1830388"/>
                <a:ext cx="855663" cy="985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Line 19"/>
              <p:cNvSpPr>
                <a:spLocks noChangeShapeType="1"/>
              </p:cNvSpPr>
              <p:nvPr/>
            </p:nvSpPr>
            <p:spPr bwMode="auto">
              <a:xfrm flipV="1">
                <a:off x="1893888" y="1408113"/>
                <a:ext cx="1355725" cy="4222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Line 20"/>
              <p:cNvSpPr>
                <a:spLocks noChangeShapeType="1"/>
              </p:cNvSpPr>
              <p:nvPr/>
            </p:nvSpPr>
            <p:spPr bwMode="auto">
              <a:xfrm>
                <a:off x="3249613" y="1408113"/>
                <a:ext cx="1141412" cy="563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Line 21"/>
              <p:cNvSpPr>
                <a:spLocks noChangeShapeType="1"/>
              </p:cNvSpPr>
              <p:nvPr/>
            </p:nvSpPr>
            <p:spPr bwMode="auto">
              <a:xfrm flipV="1">
                <a:off x="966788" y="1928813"/>
                <a:ext cx="3424237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Line 22"/>
              <p:cNvSpPr>
                <a:spLocks noChangeShapeType="1"/>
              </p:cNvSpPr>
              <p:nvPr/>
            </p:nvSpPr>
            <p:spPr bwMode="auto">
              <a:xfrm flipV="1">
                <a:off x="6457950" y="3097213"/>
                <a:ext cx="998538" cy="141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Line 23"/>
              <p:cNvSpPr>
                <a:spLocks noChangeShapeType="1"/>
              </p:cNvSpPr>
              <p:nvPr/>
            </p:nvSpPr>
            <p:spPr bwMode="auto">
              <a:xfrm>
                <a:off x="5102225" y="2957513"/>
                <a:ext cx="1355725" cy="280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Line 24"/>
              <p:cNvSpPr>
                <a:spLocks noChangeShapeType="1"/>
              </p:cNvSpPr>
              <p:nvPr/>
            </p:nvSpPr>
            <p:spPr bwMode="auto">
              <a:xfrm flipV="1">
                <a:off x="5816600" y="3168650"/>
                <a:ext cx="711200" cy="1125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8" name="Line 25"/>
              <p:cNvSpPr>
                <a:spLocks noChangeShapeType="1"/>
              </p:cNvSpPr>
              <p:nvPr/>
            </p:nvSpPr>
            <p:spPr bwMode="auto">
              <a:xfrm flipH="1" flipV="1">
                <a:off x="5102225" y="2957513"/>
                <a:ext cx="571500" cy="13350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26"/>
              <p:cNvSpPr>
                <a:spLocks noChangeShapeType="1"/>
              </p:cNvSpPr>
              <p:nvPr/>
            </p:nvSpPr>
            <p:spPr bwMode="auto">
              <a:xfrm flipV="1">
                <a:off x="4460875" y="3027363"/>
                <a:ext cx="571500" cy="490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Line 27"/>
              <p:cNvSpPr>
                <a:spLocks noChangeShapeType="1"/>
              </p:cNvSpPr>
              <p:nvPr/>
            </p:nvSpPr>
            <p:spPr bwMode="auto">
              <a:xfrm flipV="1">
                <a:off x="3748088" y="3517900"/>
                <a:ext cx="712787" cy="352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Line 28"/>
              <p:cNvSpPr>
                <a:spLocks noChangeShapeType="1"/>
              </p:cNvSpPr>
              <p:nvPr/>
            </p:nvSpPr>
            <p:spPr bwMode="auto">
              <a:xfrm flipV="1">
                <a:off x="2962275" y="3870325"/>
                <a:ext cx="785813" cy="211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Line 29"/>
              <p:cNvSpPr>
                <a:spLocks noChangeShapeType="1"/>
              </p:cNvSpPr>
              <p:nvPr/>
            </p:nvSpPr>
            <p:spPr bwMode="auto">
              <a:xfrm flipH="1" flipV="1">
                <a:off x="1038225" y="2816225"/>
                <a:ext cx="712788" cy="1054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30"/>
              <p:cNvSpPr>
                <a:spLocks noChangeShapeType="1"/>
              </p:cNvSpPr>
              <p:nvPr/>
            </p:nvSpPr>
            <p:spPr bwMode="auto">
              <a:xfrm>
                <a:off x="1824038" y="3941763"/>
                <a:ext cx="1138237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Line 31"/>
              <p:cNvSpPr>
                <a:spLocks noChangeShapeType="1"/>
              </p:cNvSpPr>
              <p:nvPr/>
            </p:nvSpPr>
            <p:spPr bwMode="auto">
              <a:xfrm flipH="1" flipV="1">
                <a:off x="4318000" y="1900238"/>
                <a:ext cx="714375" cy="985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Line 32"/>
              <p:cNvSpPr>
                <a:spLocks noChangeShapeType="1"/>
              </p:cNvSpPr>
              <p:nvPr/>
            </p:nvSpPr>
            <p:spPr bwMode="auto">
              <a:xfrm flipV="1">
                <a:off x="4432300" y="1689100"/>
                <a:ext cx="1354138" cy="282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Line 33"/>
              <p:cNvSpPr>
                <a:spLocks noChangeShapeType="1"/>
              </p:cNvSpPr>
              <p:nvPr/>
            </p:nvSpPr>
            <p:spPr bwMode="auto">
              <a:xfrm>
                <a:off x="5743575" y="1689100"/>
                <a:ext cx="1712913" cy="12684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Text Box 34"/>
              <p:cNvSpPr txBox="1">
                <a:spLocks noChangeArrowheads="1"/>
              </p:cNvSpPr>
              <p:nvPr/>
            </p:nvSpPr>
            <p:spPr bwMode="auto">
              <a:xfrm>
                <a:off x="571500" y="2286000"/>
                <a:ext cx="427038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20518" name="Text Box 35"/>
              <p:cNvSpPr txBox="1">
                <a:spLocks noChangeArrowheads="1"/>
              </p:cNvSpPr>
              <p:nvPr/>
            </p:nvSpPr>
            <p:spPr bwMode="auto">
              <a:xfrm>
                <a:off x="895350" y="3308350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118</a:t>
                </a:r>
              </a:p>
            </p:txBody>
          </p:sp>
          <p:sp>
            <p:nvSpPr>
              <p:cNvPr id="20519" name="Text Box 36"/>
              <p:cNvSpPr txBox="1">
                <a:spLocks noChangeArrowheads="1"/>
              </p:cNvSpPr>
              <p:nvPr/>
            </p:nvSpPr>
            <p:spPr bwMode="auto">
              <a:xfrm>
                <a:off x="1428750" y="3919538"/>
                <a:ext cx="42703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T</a:t>
                </a:r>
              </a:p>
            </p:txBody>
          </p:sp>
          <p:sp>
            <p:nvSpPr>
              <p:cNvPr id="20520" name="Text Box 37"/>
              <p:cNvSpPr txBox="1">
                <a:spLocks noChangeArrowheads="1"/>
              </p:cNvSpPr>
              <p:nvPr/>
            </p:nvSpPr>
            <p:spPr bwMode="auto">
              <a:xfrm>
                <a:off x="4286250" y="1357313"/>
                <a:ext cx="42703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S</a:t>
                </a:r>
              </a:p>
            </p:txBody>
          </p:sp>
          <p:sp>
            <p:nvSpPr>
              <p:cNvPr id="20521" name="Text Box 39"/>
              <p:cNvSpPr txBox="1">
                <a:spLocks noChangeArrowheads="1"/>
              </p:cNvSpPr>
              <p:nvPr/>
            </p:nvSpPr>
            <p:spPr bwMode="auto">
              <a:xfrm>
                <a:off x="1500188" y="1428750"/>
                <a:ext cx="4286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Z</a:t>
                </a:r>
              </a:p>
            </p:txBody>
          </p:sp>
          <p:sp>
            <p:nvSpPr>
              <p:cNvPr id="20522" name="Text Box 40"/>
              <p:cNvSpPr txBox="1">
                <a:spLocks noChangeArrowheads="1"/>
              </p:cNvSpPr>
              <p:nvPr/>
            </p:nvSpPr>
            <p:spPr bwMode="auto">
              <a:xfrm>
                <a:off x="5145088" y="2571750"/>
                <a:ext cx="427037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R</a:t>
                </a:r>
              </a:p>
            </p:txBody>
          </p:sp>
          <p:sp>
            <p:nvSpPr>
              <p:cNvPr id="20523" name="Text Box 41"/>
              <p:cNvSpPr txBox="1">
                <a:spLocks noChangeArrowheads="1"/>
              </p:cNvSpPr>
              <p:nvPr/>
            </p:nvSpPr>
            <p:spPr bwMode="auto">
              <a:xfrm>
                <a:off x="6315075" y="2744788"/>
                <a:ext cx="42703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P</a:t>
                </a:r>
              </a:p>
            </p:txBody>
          </p:sp>
          <p:sp>
            <p:nvSpPr>
              <p:cNvPr id="20524" name="Text Box 42"/>
              <p:cNvSpPr txBox="1">
                <a:spLocks noChangeArrowheads="1"/>
              </p:cNvSpPr>
              <p:nvPr/>
            </p:nvSpPr>
            <p:spPr bwMode="auto">
              <a:xfrm>
                <a:off x="5602288" y="1336675"/>
                <a:ext cx="4254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F</a:t>
                </a:r>
              </a:p>
            </p:txBody>
          </p:sp>
          <p:sp>
            <p:nvSpPr>
              <p:cNvPr id="20525" name="Text Box 43"/>
              <p:cNvSpPr txBox="1">
                <a:spLocks noChangeArrowheads="1"/>
              </p:cNvSpPr>
              <p:nvPr/>
            </p:nvSpPr>
            <p:spPr bwMode="auto">
              <a:xfrm>
                <a:off x="7456488" y="2674938"/>
                <a:ext cx="427037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20526" name="Text Box 44"/>
              <p:cNvSpPr txBox="1">
                <a:spLocks noChangeArrowheads="1"/>
              </p:cNvSpPr>
              <p:nvPr/>
            </p:nvSpPr>
            <p:spPr bwMode="auto">
              <a:xfrm>
                <a:off x="5743575" y="4222750"/>
                <a:ext cx="430213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20527" name="Text Box 45"/>
              <p:cNvSpPr txBox="1">
                <a:spLocks noChangeArrowheads="1"/>
              </p:cNvSpPr>
              <p:nvPr/>
            </p:nvSpPr>
            <p:spPr bwMode="auto">
              <a:xfrm>
                <a:off x="2962275" y="4011613"/>
                <a:ext cx="42703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L</a:t>
                </a:r>
              </a:p>
            </p:txBody>
          </p:sp>
          <p:sp>
            <p:nvSpPr>
              <p:cNvPr id="20528" name="Text Box 46"/>
              <p:cNvSpPr txBox="1">
                <a:spLocks noChangeArrowheads="1"/>
              </p:cNvSpPr>
              <p:nvPr/>
            </p:nvSpPr>
            <p:spPr bwMode="auto">
              <a:xfrm>
                <a:off x="3749675" y="3800475"/>
                <a:ext cx="4254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M</a:t>
                </a:r>
              </a:p>
            </p:txBody>
          </p:sp>
          <p:sp>
            <p:nvSpPr>
              <p:cNvPr id="20529" name="Text Box 47"/>
              <p:cNvSpPr txBox="1">
                <a:spLocks noChangeArrowheads="1"/>
              </p:cNvSpPr>
              <p:nvPr/>
            </p:nvSpPr>
            <p:spPr bwMode="auto">
              <a:xfrm>
                <a:off x="4460875" y="3446463"/>
                <a:ext cx="43021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800">
                    <a:latin typeface="Tahoma" panose="020B0604030504040204" pitchFamily="34" charset="0"/>
                  </a:rPr>
                  <a:t>D</a:t>
                </a:r>
              </a:p>
            </p:txBody>
          </p:sp>
          <p:sp>
            <p:nvSpPr>
              <p:cNvPr id="20530" name="Text Box 48"/>
              <p:cNvSpPr txBox="1">
                <a:spLocks noChangeArrowheads="1"/>
              </p:cNvSpPr>
              <p:nvPr/>
            </p:nvSpPr>
            <p:spPr bwMode="auto">
              <a:xfrm>
                <a:off x="2036763" y="4011613"/>
                <a:ext cx="5715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111</a:t>
                </a:r>
              </a:p>
            </p:txBody>
          </p:sp>
          <p:sp>
            <p:nvSpPr>
              <p:cNvPr id="20531" name="Text Box 49"/>
              <p:cNvSpPr txBox="1">
                <a:spLocks noChangeArrowheads="1"/>
              </p:cNvSpPr>
              <p:nvPr/>
            </p:nvSpPr>
            <p:spPr bwMode="auto">
              <a:xfrm>
                <a:off x="1038225" y="2041525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20532" name="Text Box 50"/>
              <p:cNvSpPr txBox="1">
                <a:spLocks noChangeArrowheads="1"/>
              </p:cNvSpPr>
              <p:nvPr/>
            </p:nvSpPr>
            <p:spPr bwMode="auto">
              <a:xfrm>
                <a:off x="2179638" y="1336675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71</a:t>
                </a:r>
              </a:p>
            </p:txBody>
          </p:sp>
          <p:sp>
            <p:nvSpPr>
              <p:cNvPr id="20533" name="Text Box 51"/>
              <p:cNvSpPr txBox="1">
                <a:spLocks noChangeArrowheads="1"/>
              </p:cNvSpPr>
              <p:nvPr/>
            </p:nvSpPr>
            <p:spPr bwMode="auto">
              <a:xfrm>
                <a:off x="3676650" y="1408113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 dirty="0">
                    <a:latin typeface="Tahoma" panose="020B0604030504040204" pitchFamily="34" charset="0"/>
                  </a:rPr>
                  <a:t>151</a:t>
                </a:r>
              </a:p>
            </p:txBody>
          </p:sp>
          <p:sp>
            <p:nvSpPr>
              <p:cNvPr id="20534" name="Text Box 52"/>
              <p:cNvSpPr txBox="1">
                <a:spLocks noChangeArrowheads="1"/>
              </p:cNvSpPr>
              <p:nvPr/>
            </p:nvSpPr>
            <p:spPr bwMode="auto">
              <a:xfrm>
                <a:off x="4818063" y="1477963"/>
                <a:ext cx="56832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99</a:t>
                </a:r>
              </a:p>
            </p:txBody>
          </p:sp>
          <p:sp>
            <p:nvSpPr>
              <p:cNvPr id="20535" name="Text Box 53"/>
              <p:cNvSpPr txBox="1">
                <a:spLocks noChangeArrowheads="1"/>
              </p:cNvSpPr>
              <p:nvPr/>
            </p:nvSpPr>
            <p:spPr bwMode="auto">
              <a:xfrm>
                <a:off x="5602288" y="2744788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97</a:t>
                </a:r>
              </a:p>
            </p:txBody>
          </p:sp>
          <p:sp>
            <p:nvSpPr>
              <p:cNvPr id="20536" name="Text Box 54"/>
              <p:cNvSpPr txBox="1">
                <a:spLocks noChangeArrowheads="1"/>
              </p:cNvSpPr>
              <p:nvPr/>
            </p:nvSpPr>
            <p:spPr bwMode="auto">
              <a:xfrm>
                <a:off x="4318000" y="2959100"/>
                <a:ext cx="57308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120</a:t>
                </a:r>
              </a:p>
            </p:txBody>
          </p:sp>
          <p:sp>
            <p:nvSpPr>
              <p:cNvPr id="20537" name="Text Box 55"/>
              <p:cNvSpPr txBox="1">
                <a:spLocks noChangeArrowheads="1"/>
              </p:cNvSpPr>
              <p:nvPr/>
            </p:nvSpPr>
            <p:spPr bwMode="auto">
              <a:xfrm>
                <a:off x="4960938" y="3800475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146</a:t>
                </a:r>
              </a:p>
            </p:txBody>
          </p:sp>
          <p:sp>
            <p:nvSpPr>
              <p:cNvPr id="20538" name="Text Box 56"/>
              <p:cNvSpPr txBox="1">
                <a:spLocks noChangeArrowheads="1"/>
              </p:cNvSpPr>
              <p:nvPr/>
            </p:nvSpPr>
            <p:spPr bwMode="auto">
              <a:xfrm>
                <a:off x="6173788" y="3800475"/>
                <a:ext cx="569912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138</a:t>
                </a:r>
              </a:p>
            </p:txBody>
          </p:sp>
          <p:sp>
            <p:nvSpPr>
              <p:cNvPr id="20539" name="Text Box 57"/>
              <p:cNvSpPr txBox="1">
                <a:spLocks noChangeArrowheads="1"/>
              </p:cNvSpPr>
              <p:nvPr/>
            </p:nvSpPr>
            <p:spPr bwMode="auto">
              <a:xfrm>
                <a:off x="6815138" y="3238500"/>
                <a:ext cx="569912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101</a:t>
                </a:r>
              </a:p>
            </p:txBody>
          </p:sp>
          <p:sp>
            <p:nvSpPr>
              <p:cNvPr id="20540" name="Text Box 58"/>
              <p:cNvSpPr txBox="1">
                <a:spLocks noChangeArrowheads="1"/>
              </p:cNvSpPr>
              <p:nvPr/>
            </p:nvSpPr>
            <p:spPr bwMode="auto">
              <a:xfrm>
                <a:off x="6600825" y="1971675"/>
                <a:ext cx="56832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211</a:t>
                </a:r>
              </a:p>
            </p:txBody>
          </p:sp>
          <p:sp>
            <p:nvSpPr>
              <p:cNvPr id="20541" name="Text Box 59"/>
              <p:cNvSpPr txBox="1">
                <a:spLocks noChangeArrowheads="1"/>
              </p:cNvSpPr>
              <p:nvPr/>
            </p:nvSpPr>
            <p:spPr bwMode="auto">
              <a:xfrm>
                <a:off x="4033838" y="3659188"/>
                <a:ext cx="569912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75</a:t>
                </a:r>
              </a:p>
            </p:txBody>
          </p:sp>
          <p:sp>
            <p:nvSpPr>
              <p:cNvPr id="20542" name="Text Box 60"/>
              <p:cNvSpPr txBox="1">
                <a:spLocks noChangeArrowheads="1"/>
              </p:cNvSpPr>
              <p:nvPr/>
            </p:nvSpPr>
            <p:spPr bwMode="auto">
              <a:xfrm>
                <a:off x="3214688" y="3929063"/>
                <a:ext cx="676275" cy="349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70</a:t>
                </a:r>
              </a:p>
            </p:txBody>
          </p:sp>
          <p:sp>
            <p:nvSpPr>
              <p:cNvPr id="20543" name="Text Box 61"/>
              <p:cNvSpPr txBox="1">
                <a:spLocks noChangeArrowheads="1"/>
              </p:cNvSpPr>
              <p:nvPr/>
            </p:nvSpPr>
            <p:spPr bwMode="auto">
              <a:xfrm>
                <a:off x="2747963" y="2463800"/>
                <a:ext cx="5715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ahoma" panose="020B0604030504040204" pitchFamily="34" charset="0"/>
                  </a:rPr>
                  <a:t>140</a:t>
                </a:r>
              </a:p>
            </p:txBody>
          </p:sp>
          <p:sp>
            <p:nvSpPr>
              <p:cNvPr id="20544" name="Text Box 63"/>
              <p:cNvSpPr txBox="1">
                <a:spLocks noChangeArrowheads="1"/>
              </p:cNvSpPr>
              <p:nvPr/>
            </p:nvSpPr>
            <p:spPr bwMode="auto">
              <a:xfrm>
                <a:off x="4427538" y="2420938"/>
                <a:ext cx="3810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d-ID" sz="1400">
                    <a:latin typeface="Arial" panose="020B0604020202020204" pitchFamily="34" charset="0"/>
                  </a:rPr>
                  <a:t>8</a:t>
                </a:r>
                <a:r>
                  <a:rPr lang="en-US" sz="1400">
                    <a:latin typeface="Arial" panose="020B0604020202020204" pitchFamily="34" charset="0"/>
                  </a:rPr>
                  <a:t>0</a:t>
                </a:r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IF2211/NUM/29Mar2016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99202D6E-F1FE-4A84-BC8B-B8B13CB9101E}"/>
              </a:ext>
            </a:extLst>
          </p:cNvPr>
          <p:cNvSpPr/>
          <p:nvPr/>
        </p:nvSpPr>
        <p:spPr>
          <a:xfrm>
            <a:off x="9465309" y="766579"/>
            <a:ext cx="45509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F435530C-30E1-4AD6-802B-5D784D6206E0}"/>
              </a:ext>
            </a:extLst>
          </p:cNvPr>
          <p:cNvSpPr/>
          <p:nvPr/>
        </p:nvSpPr>
        <p:spPr>
          <a:xfrm>
            <a:off x="8035289" y="1558618"/>
            <a:ext cx="448169" cy="3397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Z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B637CE2-C485-4D7B-8896-8A7FB6234F2B}"/>
              </a:ext>
            </a:extLst>
          </p:cNvPr>
          <p:cNvSpPr/>
          <p:nvPr/>
        </p:nvSpPr>
        <p:spPr>
          <a:xfrm>
            <a:off x="9462834" y="1577195"/>
            <a:ext cx="39878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2E06878-4B8B-4389-9A99-9ADC0F376839}"/>
              </a:ext>
            </a:extLst>
          </p:cNvPr>
          <p:cNvSpPr/>
          <p:nvPr/>
        </p:nvSpPr>
        <p:spPr>
          <a:xfrm>
            <a:off x="10779844" y="1591413"/>
            <a:ext cx="39878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8594A17B-AE4B-4420-BD42-A3AB7E0E674E}"/>
              </a:ext>
            </a:extLst>
          </p:cNvPr>
          <p:cNvSpPr/>
          <p:nvPr/>
        </p:nvSpPr>
        <p:spPr>
          <a:xfrm>
            <a:off x="8054311" y="2332223"/>
            <a:ext cx="39878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7961C487-4B01-4943-89F6-22C821BA7489}"/>
              </a:ext>
            </a:extLst>
          </p:cNvPr>
          <p:cNvSpPr/>
          <p:nvPr/>
        </p:nvSpPr>
        <p:spPr>
          <a:xfrm>
            <a:off x="9005905" y="2391625"/>
            <a:ext cx="39878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77114BD9-6B0B-4282-836A-BFD0488E46ED}"/>
              </a:ext>
            </a:extLst>
          </p:cNvPr>
          <p:cNvSpPr/>
          <p:nvPr/>
        </p:nvSpPr>
        <p:spPr>
          <a:xfrm>
            <a:off x="10797540" y="2381798"/>
            <a:ext cx="39878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ECED654-1B3B-43C2-ABCD-5F0D0A7B593E}"/>
              </a:ext>
            </a:extLst>
          </p:cNvPr>
          <p:cNvSpPr/>
          <p:nvPr/>
        </p:nvSpPr>
        <p:spPr>
          <a:xfrm>
            <a:off x="10010774" y="2347667"/>
            <a:ext cx="39878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33A02CF-231D-4252-8D76-417900DFB2E5}"/>
              </a:ext>
            </a:extLst>
          </p:cNvPr>
          <p:cNvCxnSpPr>
            <a:cxnSpLocks/>
            <a:stCxn id="107" idx="3"/>
            <a:endCxn id="108" idx="0"/>
          </p:cNvCxnSpPr>
          <p:nvPr/>
        </p:nvCxnSpPr>
        <p:spPr>
          <a:xfrm flipH="1">
            <a:off x="8259374" y="1056552"/>
            <a:ext cx="1272581" cy="50206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E824556-CD4C-40B1-897B-AF1B5C03B804}"/>
              </a:ext>
            </a:extLst>
          </p:cNvPr>
          <p:cNvCxnSpPr>
            <a:cxnSpLocks/>
            <a:stCxn id="107" idx="4"/>
            <a:endCxn id="109" idx="0"/>
          </p:cNvCxnSpPr>
          <p:nvPr/>
        </p:nvCxnSpPr>
        <p:spPr>
          <a:xfrm flipH="1">
            <a:off x="9662224" y="1106303"/>
            <a:ext cx="30630" cy="47089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F9F0EDB-4208-470B-B5CA-8B77F63BB962}"/>
              </a:ext>
            </a:extLst>
          </p:cNvPr>
          <p:cNvCxnSpPr>
            <a:cxnSpLocks/>
            <a:endCxn id="110" idx="0"/>
          </p:cNvCxnSpPr>
          <p:nvPr/>
        </p:nvCxnSpPr>
        <p:spPr>
          <a:xfrm>
            <a:off x="9864089" y="1066619"/>
            <a:ext cx="1115145" cy="524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8CD8CCF-55CC-44C1-AD02-37ED3A9F38A9}"/>
              </a:ext>
            </a:extLst>
          </p:cNvPr>
          <p:cNvCxnSpPr/>
          <p:nvPr/>
        </p:nvCxnSpPr>
        <p:spPr>
          <a:xfrm>
            <a:off x="8253701" y="1913912"/>
            <a:ext cx="0" cy="41653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E988C52-D223-4E66-B587-45624F685F35}"/>
              </a:ext>
            </a:extLst>
          </p:cNvPr>
          <p:cNvCxnSpPr>
            <a:cxnSpLocks/>
            <a:stCxn id="109" idx="3"/>
            <a:endCxn id="113" idx="0"/>
          </p:cNvCxnSpPr>
          <p:nvPr/>
        </p:nvCxnSpPr>
        <p:spPr>
          <a:xfrm flipH="1">
            <a:off x="9205295" y="1867168"/>
            <a:ext cx="315939" cy="52445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6EE07D1-4910-4BF5-8D01-3050B2AC95DD}"/>
              </a:ext>
            </a:extLst>
          </p:cNvPr>
          <p:cNvCxnSpPr>
            <a:cxnSpLocks/>
            <a:endCxn id="115" idx="0"/>
          </p:cNvCxnSpPr>
          <p:nvPr/>
        </p:nvCxnSpPr>
        <p:spPr>
          <a:xfrm>
            <a:off x="9802004" y="1896354"/>
            <a:ext cx="408160" cy="451313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91B2DF1B-8473-4A70-A8BD-F1DE38809587}"/>
              </a:ext>
            </a:extLst>
          </p:cNvPr>
          <p:cNvCxnSpPr>
            <a:cxnSpLocks/>
            <a:stCxn id="110" idx="4"/>
            <a:endCxn id="114" idx="0"/>
          </p:cNvCxnSpPr>
          <p:nvPr/>
        </p:nvCxnSpPr>
        <p:spPr>
          <a:xfrm>
            <a:off x="10979234" y="1931137"/>
            <a:ext cx="17696" cy="45066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E71383C0-381B-4CBC-BC81-649B87517BD6}"/>
              </a:ext>
            </a:extLst>
          </p:cNvPr>
          <p:cNvSpPr/>
          <p:nvPr/>
        </p:nvSpPr>
        <p:spPr>
          <a:xfrm>
            <a:off x="9014693" y="3164755"/>
            <a:ext cx="398780" cy="339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A4D74748-AFF3-4AC6-AF1F-C9378BD17B9B}"/>
              </a:ext>
            </a:extLst>
          </p:cNvPr>
          <p:cNvCxnSpPr>
            <a:cxnSpLocks/>
            <a:endCxn id="124" idx="0"/>
          </p:cNvCxnSpPr>
          <p:nvPr/>
        </p:nvCxnSpPr>
        <p:spPr>
          <a:xfrm>
            <a:off x="9197980" y="2766341"/>
            <a:ext cx="16103" cy="39841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D28964A0-47E2-4C81-8BD7-BDABDCD4A32B}"/>
              </a:ext>
            </a:extLst>
          </p:cNvPr>
          <p:cNvSpPr txBox="1"/>
          <p:nvPr/>
        </p:nvSpPr>
        <p:spPr>
          <a:xfrm>
            <a:off x="9902227" y="321523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5DF162D-2430-4053-9CB2-F8BD78E5AA6E}"/>
              </a:ext>
            </a:extLst>
          </p:cNvPr>
          <p:cNvSpPr txBox="1"/>
          <p:nvPr/>
        </p:nvSpPr>
        <p:spPr>
          <a:xfrm>
            <a:off x="8253701" y="104930"/>
            <a:ext cx="114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Pohon</a:t>
            </a:r>
            <a:r>
              <a:rPr lang="en-US" dirty="0"/>
              <a:t> IDS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92D15-8176-43AB-8418-686AF8C7FDBD}"/>
              </a:ext>
            </a:extLst>
          </p:cNvPr>
          <p:cNvSpPr txBox="1"/>
          <p:nvPr/>
        </p:nvSpPr>
        <p:spPr>
          <a:xfrm>
            <a:off x="11178624" y="299190"/>
            <a:ext cx="76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D557464-EA50-4DAE-B236-6D2906E741E0}"/>
              </a:ext>
            </a:extLst>
          </p:cNvPr>
          <p:cNvSpPr txBox="1"/>
          <p:nvPr/>
        </p:nvSpPr>
        <p:spPr>
          <a:xfrm>
            <a:off x="11565891" y="719086"/>
            <a:ext cx="26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15A401C-7D42-4519-8751-4C6475815EA0}"/>
              </a:ext>
            </a:extLst>
          </p:cNvPr>
          <p:cNvSpPr txBox="1"/>
          <p:nvPr/>
        </p:nvSpPr>
        <p:spPr>
          <a:xfrm>
            <a:off x="11580072" y="1562391"/>
            <a:ext cx="34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B08F02B-45EC-4398-9CB3-E92352FEE765}"/>
              </a:ext>
            </a:extLst>
          </p:cNvPr>
          <p:cNvSpPr txBox="1"/>
          <p:nvPr/>
        </p:nvSpPr>
        <p:spPr>
          <a:xfrm>
            <a:off x="11650130" y="2334601"/>
            <a:ext cx="26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805681D-0BE2-4B08-8F06-D2FE5954BC74}"/>
              </a:ext>
            </a:extLst>
          </p:cNvPr>
          <p:cNvSpPr txBox="1"/>
          <p:nvPr/>
        </p:nvSpPr>
        <p:spPr>
          <a:xfrm>
            <a:off x="11618468" y="3258302"/>
            <a:ext cx="26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4438A6-5741-41C0-95D5-CB0EB40AE19F}"/>
              </a:ext>
            </a:extLst>
          </p:cNvPr>
          <p:cNvCxnSpPr/>
          <p:nvPr/>
        </p:nvCxnSpPr>
        <p:spPr>
          <a:xfrm>
            <a:off x="10109200" y="930207"/>
            <a:ext cx="183174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B57539F1-9C0A-4240-B5D9-BE29D8A4FB3F}"/>
              </a:ext>
            </a:extLst>
          </p:cNvPr>
          <p:cNvCxnSpPr>
            <a:cxnSpLocks/>
          </p:cNvCxnSpPr>
          <p:nvPr/>
        </p:nvCxnSpPr>
        <p:spPr>
          <a:xfrm>
            <a:off x="7894320" y="1785925"/>
            <a:ext cx="39435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B1578A2-CACD-4AC1-BFDD-C32EC8BC0A86}"/>
              </a:ext>
            </a:extLst>
          </p:cNvPr>
          <p:cNvCxnSpPr>
            <a:cxnSpLocks/>
          </p:cNvCxnSpPr>
          <p:nvPr/>
        </p:nvCxnSpPr>
        <p:spPr>
          <a:xfrm>
            <a:off x="7762240" y="2551660"/>
            <a:ext cx="4072255" cy="1671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82B9DB8-76D1-46CB-AE45-89EF770052BA}"/>
              </a:ext>
            </a:extLst>
          </p:cNvPr>
          <p:cNvCxnSpPr>
            <a:cxnSpLocks/>
            <a:endCxn id="132" idx="3"/>
          </p:cNvCxnSpPr>
          <p:nvPr/>
        </p:nvCxnSpPr>
        <p:spPr>
          <a:xfrm>
            <a:off x="8981440" y="3442968"/>
            <a:ext cx="290563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743200" y="3886200"/>
            <a:ext cx="6858000" cy="990600"/>
          </a:xfrm>
        </p:spPr>
        <p:txBody>
          <a:bodyPr anchor="t">
            <a:normAutofit fontScale="90000"/>
          </a:bodyPr>
          <a:lstStyle/>
          <a:p>
            <a:pPr algn="r" eaLnBrk="1" hangingPunct="1"/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TAMAT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69</a:t>
            </a:fld>
            <a:endParaRPr lang="id-ID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DD06CA-9242-4734-9374-5A5B15F2C731}" type="slidenum">
              <a:rPr 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8435" name="Rectangle 2"/>
          <p:cNvSpPr>
            <a:spLocks noGrp="1"/>
          </p:cNvSpPr>
          <p:nvPr>
            <p:ph type="title"/>
          </p:nvPr>
        </p:nvSpPr>
        <p:spPr>
          <a:xfrm>
            <a:off x="722313" y="381318"/>
            <a:ext cx="8229600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Breadth-First Search (BFS)</a:t>
            </a:r>
          </a:p>
        </p:txBody>
      </p:sp>
      <p:sp>
        <p:nvSpPr>
          <p:cNvPr id="18436" name="Text Box 62"/>
          <p:cNvSpPr txBox="1">
            <a:spLocks noChangeArrowheads="1"/>
          </p:cNvSpPr>
          <p:nvPr/>
        </p:nvSpPr>
        <p:spPr bwMode="auto">
          <a:xfrm>
            <a:off x="784225" y="5306598"/>
            <a:ext cx="2874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2000" b="1" dirty="0"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sz="2000" b="1" dirty="0" err="1">
                <a:latin typeface="Arial" panose="020B0604020202020204" pitchFamily="34" charset="0"/>
                <a:sym typeface="Symbol" panose="05050102010706020507" pitchFamily="18" charset="2"/>
              </a:rPr>
              <a:t>ath</a:t>
            </a:r>
            <a:r>
              <a:rPr lang="en-US" sz="2000" b="1" dirty="0">
                <a:latin typeface="Arial" panose="020B0604020202020204" pitchFamily="34" charset="0"/>
                <a:sym typeface="Symbol" panose="05050102010706020507" pitchFamily="18" charset="2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S  F  B</a:t>
            </a:r>
            <a:r>
              <a:rPr lang="en-US" sz="2000" b="1" dirty="0">
                <a:latin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id-ID" sz="2000" b="1" dirty="0">
                <a:latin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2000" b="1" dirty="0" err="1">
                <a:latin typeface="Arial" panose="020B0604020202020204" pitchFamily="34" charset="0"/>
                <a:sym typeface="Wingdings" panose="05000000000000000000" pitchFamily="2" charset="2"/>
              </a:rPr>
              <a:t>ath</a:t>
            </a:r>
            <a:r>
              <a:rPr lang="en-US" sz="2000" b="1" dirty="0">
                <a:latin typeface="Arial" panose="020B0604020202020204" pitchFamily="34" charset="0"/>
                <a:sym typeface="Wingdings" panose="05000000000000000000" pitchFamily="2" charset="2"/>
              </a:rPr>
              <a:t>-cost = 450</a:t>
            </a:r>
          </a:p>
        </p:txBody>
      </p:sp>
      <p:sp>
        <p:nvSpPr>
          <p:cNvPr id="18495" name="Rectangle 66"/>
          <p:cNvSpPr>
            <a:spLocks noChangeArrowheads="1"/>
          </p:cNvSpPr>
          <p:nvPr/>
        </p:nvSpPr>
        <p:spPr bwMode="auto">
          <a:xfrm>
            <a:off x="790577" y="975104"/>
            <a:ext cx="349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Arial" panose="020B0604020202020204" pitchFamily="34" charset="0"/>
              </a:rPr>
              <a:t>Treat agenda as a queue (FIFO)</a:t>
            </a:r>
          </a:p>
        </p:txBody>
      </p:sp>
      <p:pic>
        <p:nvPicPr>
          <p:cNvPr id="18496" name="Picture 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182" y="5130801"/>
            <a:ext cx="23177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7" name="Content Placeholder 9"/>
          <p:cNvGraphicFramePr>
            <a:graphicFrameLocks noGrp="1"/>
          </p:cNvGraphicFramePr>
          <p:nvPr>
            <p:ph sz="half" idx="4294967295"/>
          </p:nvPr>
        </p:nvGraphicFramePr>
        <p:xfrm>
          <a:off x="8139113" y="3083210"/>
          <a:ext cx="3437047" cy="361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430">
                <a:tc>
                  <a:txBody>
                    <a:bodyPr/>
                    <a:lstStyle/>
                    <a:p>
                      <a:r>
                        <a:rPr lang="id-ID" sz="1400" dirty="0"/>
                        <a:t>Simpul-E</a:t>
                      </a: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Simpul Hidup</a:t>
                      </a: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443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A</a:t>
                      </a: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4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r>
                        <a:rPr lang="en-US" sz="1400" dirty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r>
                        <a:rPr lang="en-US" sz="1400" dirty="0">
                          <a:sym typeface="Symbol" pitchFamily="18" charset="2"/>
                        </a:rPr>
                        <a:t>,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4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ym typeface="Symbol" pitchFamily="18" charset="2"/>
                        </a:rPr>
                        <a:t>T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r>
                        <a:rPr lang="en-US" sz="1400" dirty="0"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AZ</a:t>
                      </a:r>
                      <a:r>
                        <a:rPr lang="en-US" sz="1400" dirty="0">
                          <a:sym typeface="Symbol" pitchFamily="18" charset="2"/>
                        </a:rPr>
                        <a:t>,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 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4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ym typeface="Symbol" pitchFamily="18" charset="2"/>
                        </a:rPr>
                        <a:t>T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AZ</a:t>
                      </a:r>
                      <a:r>
                        <a:rPr lang="en-US" sz="1400" dirty="0"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r>
                        <a:rPr lang="en-US" sz="1400" dirty="0"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r>
                        <a:rPr lang="en-US" sz="1400" dirty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r>
                        <a:rPr lang="en-US" sz="1400" dirty="0">
                          <a:sym typeface="Symbol" pitchFamily="18" charset="2"/>
                        </a:rPr>
                        <a:t>,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AT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 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4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AZ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r>
                        <a:rPr lang="en-US" sz="1400" dirty="0"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r>
                        <a:rPr lang="en-US" sz="1400" dirty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r>
                        <a:rPr lang="en-US" sz="1400" dirty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4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r>
                        <a:rPr lang="en-US" sz="1400" dirty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r>
                        <a:rPr lang="en-US" sz="1400" dirty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4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r>
                        <a:rPr lang="en-US" sz="1400" dirty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AT</a:t>
                      </a:r>
                      <a:r>
                        <a:rPr lang="en-US" sz="1400" dirty="0">
                          <a:sym typeface="Symbol" pitchFamily="18" charset="2"/>
                        </a:rPr>
                        <a:t>,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ASF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4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AT</a:t>
                      </a:r>
                      <a:r>
                        <a:rPr lang="en-US" sz="1400" dirty="0">
                          <a:sym typeface="Symbol" pitchFamily="18" charset="2"/>
                        </a:rPr>
                        <a:t>,B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ASF</a:t>
                      </a:r>
                      <a:r>
                        <a:rPr lang="en-US" sz="1400" dirty="0">
                          <a:sym typeface="Symbol" pitchFamily="18" charset="2"/>
                        </a:rPr>
                        <a:t>,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D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,P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4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ASF</a:t>
                      </a:r>
                      <a:r>
                        <a:rPr lang="en-US" sz="1400" dirty="0"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>
                          <a:sym typeface="Symbol" pitchFamily="18" charset="2"/>
                        </a:rPr>
                        <a:t>,P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>
                          <a:sym typeface="Symbol" pitchFamily="18" charset="2"/>
                        </a:rPr>
                        <a:t>,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M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ATL 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4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ASF</a:t>
                      </a:r>
                      <a:endParaRPr lang="id-ID" sz="14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Solusi ketemu</a:t>
                      </a: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IF2211/NUM/29Mar2016</a:t>
            </a:r>
          </a:p>
        </p:txBody>
      </p:sp>
      <p:sp>
        <p:nvSpPr>
          <p:cNvPr id="68" name="Oval 5">
            <a:extLst>
              <a:ext uri="{FF2B5EF4-FFF2-40B4-BE49-F238E27FC236}">
                <a16:creationId xmlns:a16="http://schemas.microsoft.com/office/drawing/2014/main" id="{4C33F1EE-0C93-45B1-82AB-F4B34FDC0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9" y="3140455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69" name="Oval 6">
            <a:extLst>
              <a:ext uri="{FF2B5EF4-FFF2-40B4-BE49-F238E27FC236}">
                <a16:creationId xmlns:a16="http://schemas.microsoft.com/office/drawing/2014/main" id="{66154C94-D1CB-49A9-9152-BAB42908C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1" y="4196141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70" name="Oval 7">
            <a:extLst>
              <a:ext uri="{FF2B5EF4-FFF2-40B4-BE49-F238E27FC236}">
                <a16:creationId xmlns:a16="http://schemas.microsoft.com/office/drawing/2014/main" id="{A0240F61-0517-4AD7-8769-A87964F31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6" y="3281741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5FA65A3A-2B76-42A9-A736-05BEA74EF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4" y="4618416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72" name="Oval 9">
            <a:extLst>
              <a:ext uri="{FF2B5EF4-FFF2-40B4-BE49-F238E27FC236}">
                <a16:creationId xmlns:a16="http://schemas.microsoft.com/office/drawing/2014/main" id="{76C1127E-BBFF-4337-A791-BAAD0EBA9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1" y="3492880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73" name="Oval 10">
            <a:extLst>
              <a:ext uri="{FF2B5EF4-FFF2-40B4-BE49-F238E27FC236}">
                <a16:creationId xmlns:a16="http://schemas.microsoft.com/office/drawing/2014/main" id="{0187E529-9E5E-4FDB-96E3-84E974D69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9" y="3353180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74" name="Oval 11">
            <a:extLst>
              <a:ext uri="{FF2B5EF4-FFF2-40B4-BE49-F238E27FC236}">
                <a16:creationId xmlns:a16="http://schemas.microsoft.com/office/drawing/2014/main" id="{D3260433-FD9A-4A86-98DE-86220492B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4" y="2084766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75" name="Oval 12">
            <a:extLst>
              <a:ext uri="{FF2B5EF4-FFF2-40B4-BE49-F238E27FC236}">
                <a16:creationId xmlns:a16="http://schemas.microsoft.com/office/drawing/2014/main" id="{C78828A4-2DBB-4F7D-9B94-4BCC1C760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9" y="2226055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76" name="Oval 13">
            <a:extLst>
              <a:ext uri="{FF2B5EF4-FFF2-40B4-BE49-F238E27FC236}">
                <a16:creationId xmlns:a16="http://schemas.microsoft.com/office/drawing/2014/main" id="{4818D873-5035-4704-9066-2E757A3BD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64" y="1803780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77" name="Oval 14">
            <a:extLst>
              <a:ext uri="{FF2B5EF4-FFF2-40B4-BE49-F238E27FC236}">
                <a16:creationId xmlns:a16="http://schemas.microsoft.com/office/drawing/2014/main" id="{9EE7B9E0-D5DE-4603-8C86-734A98DD8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6" y="2226055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78" name="Oval 15">
            <a:extLst>
              <a:ext uri="{FF2B5EF4-FFF2-40B4-BE49-F238E27FC236}">
                <a16:creationId xmlns:a16="http://schemas.microsoft.com/office/drawing/2014/main" id="{00107046-484B-4E05-9814-3722F4AB2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114" y="3773866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79" name="Oval 16">
            <a:extLst>
              <a:ext uri="{FF2B5EF4-FFF2-40B4-BE49-F238E27FC236}">
                <a16:creationId xmlns:a16="http://schemas.microsoft.com/office/drawing/2014/main" id="{855DF3D1-7CE1-4B08-8075-247F6EBC7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739" y="4126291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80" name="Oval 17">
            <a:extLst>
              <a:ext uri="{FF2B5EF4-FFF2-40B4-BE49-F238E27FC236}">
                <a16:creationId xmlns:a16="http://schemas.microsoft.com/office/drawing/2014/main" id="{A99E4A2A-CBBC-45D4-B523-5D1086827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4" y="4337430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81" name="Line 18">
            <a:extLst>
              <a:ext uri="{FF2B5EF4-FFF2-40B4-BE49-F238E27FC236}">
                <a16:creationId xmlns:a16="http://schemas.microsoft.com/office/drawing/2014/main" id="{C40C31CC-0C92-46D5-8472-4515198008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2313" y="2226055"/>
            <a:ext cx="855662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19">
            <a:extLst>
              <a:ext uri="{FF2B5EF4-FFF2-40B4-BE49-F238E27FC236}">
                <a16:creationId xmlns:a16="http://schemas.microsoft.com/office/drawing/2014/main" id="{BEE197E5-0383-49EB-98D9-4D3E1BE68E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7976" y="1803780"/>
            <a:ext cx="135572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20">
            <a:extLst>
              <a:ext uri="{FF2B5EF4-FFF2-40B4-BE49-F238E27FC236}">
                <a16:creationId xmlns:a16="http://schemas.microsoft.com/office/drawing/2014/main" id="{1BCC198F-9C5A-473D-A9F3-85AB0C5D6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3701" y="1803779"/>
            <a:ext cx="1141413" cy="56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21">
            <a:extLst>
              <a:ext uri="{FF2B5EF4-FFF2-40B4-BE49-F238E27FC236}">
                <a16:creationId xmlns:a16="http://schemas.microsoft.com/office/drawing/2014/main" id="{E6092CC7-2DE4-4461-BD9E-4662A88ED2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875" y="2324479"/>
            <a:ext cx="342423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22">
            <a:extLst>
              <a:ext uri="{FF2B5EF4-FFF2-40B4-BE49-F238E27FC236}">
                <a16:creationId xmlns:a16="http://schemas.microsoft.com/office/drawing/2014/main" id="{8FA248B6-113A-44B1-A7AC-9D4BA02DC1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42039" y="3492880"/>
            <a:ext cx="998537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23">
            <a:extLst>
              <a:ext uri="{FF2B5EF4-FFF2-40B4-BE49-F238E27FC236}">
                <a16:creationId xmlns:a16="http://schemas.microsoft.com/office/drawing/2014/main" id="{FF96A0C3-20E3-4DBF-A81B-7579A6A45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314" y="3353180"/>
            <a:ext cx="1355725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24">
            <a:extLst>
              <a:ext uri="{FF2B5EF4-FFF2-40B4-BE49-F238E27FC236}">
                <a16:creationId xmlns:a16="http://schemas.microsoft.com/office/drawing/2014/main" id="{0DC3243E-5979-453C-B7F2-8D6DBA302F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0688" y="3564316"/>
            <a:ext cx="711200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25">
            <a:extLst>
              <a:ext uri="{FF2B5EF4-FFF2-40B4-BE49-F238E27FC236}">
                <a16:creationId xmlns:a16="http://schemas.microsoft.com/office/drawing/2014/main" id="{A69AB7D9-F842-4BBD-A60E-A30B2142CA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6313" y="3353180"/>
            <a:ext cx="57150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26">
            <a:extLst>
              <a:ext uri="{FF2B5EF4-FFF2-40B4-BE49-F238E27FC236}">
                <a16:creationId xmlns:a16="http://schemas.microsoft.com/office/drawing/2014/main" id="{E7CE745C-C6C4-427A-A937-61E9F1A2DD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4963" y="3423030"/>
            <a:ext cx="571500" cy="49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27">
            <a:extLst>
              <a:ext uri="{FF2B5EF4-FFF2-40B4-BE49-F238E27FC236}">
                <a16:creationId xmlns:a16="http://schemas.microsoft.com/office/drawing/2014/main" id="{E275B32B-9719-4C0F-BA46-8D24A0B22F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2175" y="3913567"/>
            <a:ext cx="712788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28">
            <a:extLst>
              <a:ext uri="{FF2B5EF4-FFF2-40B4-BE49-F238E27FC236}">
                <a16:creationId xmlns:a16="http://schemas.microsoft.com/office/drawing/2014/main" id="{1E7A4FB5-0D5B-44FA-8994-872EF4E917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6363" y="4265991"/>
            <a:ext cx="785812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29">
            <a:extLst>
              <a:ext uri="{FF2B5EF4-FFF2-40B4-BE49-F238E27FC236}">
                <a16:creationId xmlns:a16="http://schemas.microsoft.com/office/drawing/2014/main" id="{6A4E3F2E-DB02-4101-AF2B-F27EF22962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2314" y="3211891"/>
            <a:ext cx="712787" cy="105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30">
            <a:extLst>
              <a:ext uri="{FF2B5EF4-FFF2-40B4-BE49-F238E27FC236}">
                <a16:creationId xmlns:a16="http://schemas.microsoft.com/office/drawing/2014/main" id="{CE69F5CF-A4C8-4215-A6A5-35F6A0F15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8125" y="4337429"/>
            <a:ext cx="1138238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31">
            <a:extLst>
              <a:ext uri="{FF2B5EF4-FFF2-40B4-BE49-F238E27FC236}">
                <a16:creationId xmlns:a16="http://schemas.microsoft.com/office/drawing/2014/main" id="{703E19FB-D95B-45F2-8704-846EAB2D880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02089" y="2295905"/>
            <a:ext cx="714375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32">
            <a:extLst>
              <a:ext uri="{FF2B5EF4-FFF2-40B4-BE49-F238E27FC236}">
                <a16:creationId xmlns:a16="http://schemas.microsoft.com/office/drawing/2014/main" id="{111D164E-97E6-4F0F-ACAC-D3E9C84544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6389" y="2084767"/>
            <a:ext cx="1354137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33">
            <a:extLst>
              <a:ext uri="{FF2B5EF4-FFF2-40B4-BE49-F238E27FC236}">
                <a16:creationId xmlns:a16="http://schemas.microsoft.com/office/drawing/2014/main" id="{1874A878-666B-4A69-8C30-EA7A11C5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7663" y="2084767"/>
            <a:ext cx="1712912" cy="1268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Text Box 34">
            <a:extLst>
              <a:ext uri="{FF2B5EF4-FFF2-40B4-BE49-F238E27FC236}">
                <a16:creationId xmlns:a16="http://schemas.microsoft.com/office/drawing/2014/main" id="{0CBD99E7-C5FB-4DB6-8993-599CC461B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4" y="2807457"/>
            <a:ext cx="427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rgbClr val="FF0000"/>
                </a:solidFill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98" name="Text Box 35">
            <a:extLst>
              <a:ext uri="{FF2B5EF4-FFF2-40B4-BE49-F238E27FC236}">
                <a16:creationId xmlns:a16="http://schemas.microsoft.com/office/drawing/2014/main" id="{708F60C2-4D5B-4BA0-937E-4FE53AE82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3704016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118</a:t>
            </a:r>
          </a:p>
        </p:txBody>
      </p:sp>
      <p:sp>
        <p:nvSpPr>
          <p:cNvPr id="99" name="Text Box 36">
            <a:extLst>
              <a:ext uri="{FF2B5EF4-FFF2-40B4-BE49-F238E27FC236}">
                <a16:creationId xmlns:a16="http://schemas.microsoft.com/office/drawing/2014/main" id="{05706052-F03A-4703-8D81-0CA26632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39" y="4315204"/>
            <a:ext cx="427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T</a:t>
            </a:r>
          </a:p>
        </p:txBody>
      </p:sp>
      <p:sp>
        <p:nvSpPr>
          <p:cNvPr id="100" name="Text Box 37">
            <a:extLst>
              <a:ext uri="{FF2B5EF4-FFF2-40B4-BE49-F238E27FC236}">
                <a16:creationId xmlns:a16="http://schemas.microsoft.com/office/drawing/2014/main" id="{E00EE7AC-7907-495E-B9BE-FB4878406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9" y="1752979"/>
            <a:ext cx="427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101" name="Text Box 38">
            <a:extLst>
              <a:ext uri="{FF2B5EF4-FFF2-40B4-BE49-F238E27FC236}">
                <a16:creationId xmlns:a16="http://schemas.microsoft.com/office/drawing/2014/main" id="{F865EB6F-AB53-4D9F-B932-7411F7FA0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1" y="1521204"/>
            <a:ext cx="430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O</a:t>
            </a:r>
          </a:p>
        </p:txBody>
      </p:sp>
      <p:sp>
        <p:nvSpPr>
          <p:cNvPr id="102" name="Text Box 39">
            <a:extLst>
              <a:ext uri="{FF2B5EF4-FFF2-40B4-BE49-F238E27FC236}">
                <a16:creationId xmlns:a16="http://schemas.microsoft.com/office/drawing/2014/main" id="{2D58195F-5CE1-4A63-8A15-60DA8FA64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276" y="1824417"/>
            <a:ext cx="428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Z</a:t>
            </a:r>
          </a:p>
        </p:txBody>
      </p:sp>
      <p:sp>
        <p:nvSpPr>
          <p:cNvPr id="103" name="Text Box 40">
            <a:extLst>
              <a:ext uri="{FF2B5EF4-FFF2-40B4-BE49-F238E27FC236}">
                <a16:creationId xmlns:a16="http://schemas.microsoft.com/office/drawing/2014/main" id="{0B76D255-F661-4703-8919-4B517C7CE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75" y="2967416"/>
            <a:ext cx="427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R</a:t>
            </a:r>
          </a:p>
        </p:txBody>
      </p:sp>
      <p:sp>
        <p:nvSpPr>
          <p:cNvPr id="104" name="Text Box 41">
            <a:extLst>
              <a:ext uri="{FF2B5EF4-FFF2-40B4-BE49-F238E27FC236}">
                <a16:creationId xmlns:a16="http://schemas.microsoft.com/office/drawing/2014/main" id="{D66C6CB5-D5AB-4ABB-BA0D-CFE6B3119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164" y="3140454"/>
            <a:ext cx="427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P</a:t>
            </a:r>
          </a:p>
        </p:txBody>
      </p:sp>
      <p:sp>
        <p:nvSpPr>
          <p:cNvPr id="105" name="Text Box 42">
            <a:extLst>
              <a:ext uri="{FF2B5EF4-FFF2-40B4-BE49-F238E27FC236}">
                <a16:creationId xmlns:a16="http://schemas.microsoft.com/office/drawing/2014/main" id="{AF0C9E4A-294D-4E5A-AF5C-386E7B925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1732342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106" name="Text Box 43">
            <a:extLst>
              <a:ext uri="{FF2B5EF4-FFF2-40B4-BE49-F238E27FC236}">
                <a16:creationId xmlns:a16="http://schemas.microsoft.com/office/drawing/2014/main" id="{7BAEE582-18D0-4C28-ADC1-D20B3E306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575" y="3070604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rgbClr val="FF0000"/>
                </a:solidFill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107" name="Text Box 44">
            <a:extLst>
              <a:ext uri="{FF2B5EF4-FFF2-40B4-BE49-F238E27FC236}">
                <a16:creationId xmlns:a16="http://schemas.microsoft.com/office/drawing/2014/main" id="{9037E199-63EE-49D3-8350-188AFEF6C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4618417"/>
            <a:ext cx="430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108" name="Text Box 45">
            <a:extLst>
              <a:ext uri="{FF2B5EF4-FFF2-40B4-BE49-F238E27FC236}">
                <a16:creationId xmlns:a16="http://schemas.microsoft.com/office/drawing/2014/main" id="{3CC6E699-E8F5-4442-B3C0-1A81FFA0F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364" y="4407279"/>
            <a:ext cx="427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109" name="Text Box 46">
            <a:extLst>
              <a:ext uri="{FF2B5EF4-FFF2-40B4-BE49-F238E27FC236}">
                <a16:creationId xmlns:a16="http://schemas.microsoft.com/office/drawing/2014/main" id="{2CD53B43-7DCB-4CE2-B02B-4B7F25F35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3" y="4196142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M</a:t>
            </a:r>
          </a:p>
        </p:txBody>
      </p:sp>
      <p:sp>
        <p:nvSpPr>
          <p:cNvPr id="110" name="Text Box 47">
            <a:extLst>
              <a:ext uri="{FF2B5EF4-FFF2-40B4-BE49-F238E27FC236}">
                <a16:creationId xmlns:a16="http://schemas.microsoft.com/office/drawing/2014/main" id="{536E74C5-F14E-49A6-89D8-5C5193642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3842129"/>
            <a:ext cx="430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D</a:t>
            </a:r>
          </a:p>
        </p:txBody>
      </p:sp>
      <p:sp>
        <p:nvSpPr>
          <p:cNvPr id="111" name="Text Box 48">
            <a:extLst>
              <a:ext uri="{FF2B5EF4-FFF2-40B4-BE49-F238E27FC236}">
                <a16:creationId xmlns:a16="http://schemas.microsoft.com/office/drawing/2014/main" id="{1DA5239C-C241-4E69-AE42-DE1BF879F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0" y="4407279"/>
            <a:ext cx="571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112" name="Text Box 49">
            <a:extLst>
              <a:ext uri="{FF2B5EF4-FFF2-40B4-BE49-F238E27FC236}">
                <a16:creationId xmlns:a16="http://schemas.microsoft.com/office/drawing/2014/main" id="{367E0ADC-7420-42B8-BD21-BFF022279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2437191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75</a:t>
            </a:r>
          </a:p>
        </p:txBody>
      </p:sp>
      <p:sp>
        <p:nvSpPr>
          <p:cNvPr id="113" name="Text Box 50">
            <a:extLst>
              <a:ext uri="{FF2B5EF4-FFF2-40B4-BE49-F238E27FC236}">
                <a16:creationId xmlns:a16="http://schemas.microsoft.com/office/drawing/2014/main" id="{D0781A30-4F8A-44F0-8DDC-33B419E9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1732341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71</a:t>
            </a:r>
          </a:p>
        </p:txBody>
      </p:sp>
      <p:sp>
        <p:nvSpPr>
          <p:cNvPr id="114" name="Text Box 51">
            <a:extLst>
              <a:ext uri="{FF2B5EF4-FFF2-40B4-BE49-F238E27FC236}">
                <a16:creationId xmlns:a16="http://schemas.microsoft.com/office/drawing/2014/main" id="{A550009D-B451-4FC6-9052-CAF71FBB1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738" y="1803779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151</a:t>
            </a:r>
          </a:p>
        </p:txBody>
      </p:sp>
      <p:sp>
        <p:nvSpPr>
          <p:cNvPr id="115" name="Text Box 52">
            <a:extLst>
              <a:ext uri="{FF2B5EF4-FFF2-40B4-BE49-F238E27FC236}">
                <a16:creationId xmlns:a16="http://schemas.microsoft.com/office/drawing/2014/main" id="{9EB01DD3-FC8C-4AEE-AC53-F26B1F81A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51" y="1873629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99</a:t>
            </a:r>
          </a:p>
        </p:txBody>
      </p:sp>
      <p:sp>
        <p:nvSpPr>
          <p:cNvPr id="116" name="Text Box 53">
            <a:extLst>
              <a:ext uri="{FF2B5EF4-FFF2-40B4-BE49-F238E27FC236}">
                <a16:creationId xmlns:a16="http://schemas.microsoft.com/office/drawing/2014/main" id="{BFB38924-D3ED-4DD0-B0D4-80A01F92B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3140454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97</a:t>
            </a:r>
          </a:p>
        </p:txBody>
      </p:sp>
      <p:sp>
        <p:nvSpPr>
          <p:cNvPr id="117" name="Text Box 54">
            <a:extLst>
              <a:ext uri="{FF2B5EF4-FFF2-40B4-BE49-F238E27FC236}">
                <a16:creationId xmlns:a16="http://schemas.microsoft.com/office/drawing/2014/main" id="{36D9DB5D-080F-47AE-A36E-4F4D079E6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9" y="3354766"/>
            <a:ext cx="573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118" name="Text Box 55">
            <a:extLst>
              <a:ext uri="{FF2B5EF4-FFF2-40B4-BE49-F238E27FC236}">
                <a16:creationId xmlns:a16="http://schemas.microsoft.com/office/drawing/2014/main" id="{348D7978-874B-432F-84CC-63513C0FA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4196141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146</a:t>
            </a:r>
          </a:p>
        </p:txBody>
      </p:sp>
      <p:sp>
        <p:nvSpPr>
          <p:cNvPr id="119" name="Text Box 56">
            <a:extLst>
              <a:ext uri="{FF2B5EF4-FFF2-40B4-BE49-F238E27FC236}">
                <a16:creationId xmlns:a16="http://schemas.microsoft.com/office/drawing/2014/main" id="{71E7D812-8CC9-46DB-943E-EC71DE573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363" y="4056441"/>
            <a:ext cx="569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138</a:t>
            </a:r>
          </a:p>
        </p:txBody>
      </p:sp>
      <p:sp>
        <p:nvSpPr>
          <p:cNvPr id="120" name="Text Box 57">
            <a:extLst>
              <a:ext uri="{FF2B5EF4-FFF2-40B4-BE49-F238E27FC236}">
                <a16:creationId xmlns:a16="http://schemas.microsoft.com/office/drawing/2014/main" id="{D2184844-348B-44BE-9B1A-A475DF444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6" y="3342066"/>
            <a:ext cx="569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101</a:t>
            </a:r>
          </a:p>
        </p:txBody>
      </p:sp>
      <p:sp>
        <p:nvSpPr>
          <p:cNvPr id="121" name="Text Box 58">
            <a:extLst>
              <a:ext uri="{FF2B5EF4-FFF2-40B4-BE49-F238E27FC236}">
                <a16:creationId xmlns:a16="http://schemas.microsoft.com/office/drawing/2014/main" id="{2321371D-296E-4111-A643-9BA9C31CA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4" y="2367341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211</a:t>
            </a:r>
          </a:p>
        </p:txBody>
      </p:sp>
      <p:sp>
        <p:nvSpPr>
          <p:cNvPr id="122" name="Text Box 59">
            <a:extLst>
              <a:ext uri="{FF2B5EF4-FFF2-40B4-BE49-F238E27FC236}">
                <a16:creationId xmlns:a16="http://schemas.microsoft.com/office/drawing/2014/main" id="{82EBAAEA-80C5-4802-BF91-F042C14C8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6" y="4054855"/>
            <a:ext cx="569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75</a:t>
            </a:r>
          </a:p>
        </p:txBody>
      </p:sp>
      <p:sp>
        <p:nvSpPr>
          <p:cNvPr id="123" name="Text Box 60">
            <a:extLst>
              <a:ext uri="{FF2B5EF4-FFF2-40B4-BE49-F238E27FC236}">
                <a16:creationId xmlns:a16="http://schemas.microsoft.com/office/drawing/2014/main" id="{5F962D11-97FD-40D7-BA6B-1136AF7A1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76" y="4324729"/>
            <a:ext cx="6762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70</a:t>
            </a:r>
          </a:p>
        </p:txBody>
      </p:sp>
      <p:sp>
        <p:nvSpPr>
          <p:cNvPr id="124" name="Text Box 61">
            <a:extLst>
              <a:ext uri="{FF2B5EF4-FFF2-40B4-BE49-F238E27FC236}">
                <a16:creationId xmlns:a16="http://schemas.microsoft.com/office/drawing/2014/main" id="{B533908B-3ABE-4C79-80F1-402628661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2859466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140</a:t>
            </a:r>
          </a:p>
        </p:txBody>
      </p:sp>
      <p:sp>
        <p:nvSpPr>
          <p:cNvPr id="125" name="Text Box 63">
            <a:extLst>
              <a:ext uri="{FF2B5EF4-FFF2-40B4-BE49-F238E27FC236}">
                <a16:creationId xmlns:a16="http://schemas.microsoft.com/office/drawing/2014/main" id="{176BE559-8F63-4EB5-9D3B-882789CF4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25" y="2816604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400">
                <a:latin typeface="Arial" panose="020B0604020202020204" pitchFamily="34" charset="0"/>
              </a:rPr>
              <a:t>8</a:t>
            </a:r>
            <a:r>
              <a:rPr lang="en-US" sz="1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DCB483-783D-410B-AF10-FEF44A95C48B}"/>
              </a:ext>
            </a:extLst>
          </p:cNvPr>
          <p:cNvSpPr/>
          <p:nvPr/>
        </p:nvSpPr>
        <p:spPr>
          <a:xfrm>
            <a:off x="9583420" y="86961"/>
            <a:ext cx="45509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0D6D3A40-CC27-446B-89D3-19F04486FC00}"/>
              </a:ext>
            </a:extLst>
          </p:cNvPr>
          <p:cNvSpPr/>
          <p:nvPr/>
        </p:nvSpPr>
        <p:spPr>
          <a:xfrm>
            <a:off x="8153400" y="879000"/>
            <a:ext cx="448169" cy="3397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Z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273BBC1D-9581-4322-AC0E-79065D3354DF}"/>
              </a:ext>
            </a:extLst>
          </p:cNvPr>
          <p:cNvSpPr/>
          <p:nvPr/>
        </p:nvSpPr>
        <p:spPr>
          <a:xfrm>
            <a:off x="9580945" y="897577"/>
            <a:ext cx="39878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56EEB69-A0E9-4B6C-9695-B227ED04FF8B}"/>
              </a:ext>
            </a:extLst>
          </p:cNvPr>
          <p:cNvSpPr/>
          <p:nvPr/>
        </p:nvSpPr>
        <p:spPr>
          <a:xfrm>
            <a:off x="10897955" y="911795"/>
            <a:ext cx="39878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A261145E-B5A5-4157-8A7D-DCF542F0AF89}"/>
              </a:ext>
            </a:extLst>
          </p:cNvPr>
          <p:cNvSpPr/>
          <p:nvPr/>
        </p:nvSpPr>
        <p:spPr>
          <a:xfrm>
            <a:off x="8172422" y="1652605"/>
            <a:ext cx="39878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76747EF1-0C4A-4C3D-A0F1-97A652EF4A88}"/>
              </a:ext>
            </a:extLst>
          </p:cNvPr>
          <p:cNvSpPr/>
          <p:nvPr/>
        </p:nvSpPr>
        <p:spPr>
          <a:xfrm>
            <a:off x="9410354" y="1677159"/>
            <a:ext cx="39878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A4B72DC8-1834-4385-81A9-AD72C7C20C02}"/>
              </a:ext>
            </a:extLst>
          </p:cNvPr>
          <p:cNvSpPr/>
          <p:nvPr/>
        </p:nvSpPr>
        <p:spPr>
          <a:xfrm>
            <a:off x="10915651" y="1702180"/>
            <a:ext cx="39878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A9ED636E-7A65-4410-95BC-36401C6E525A}"/>
              </a:ext>
            </a:extLst>
          </p:cNvPr>
          <p:cNvSpPr/>
          <p:nvPr/>
        </p:nvSpPr>
        <p:spPr>
          <a:xfrm>
            <a:off x="10084721" y="1690579"/>
            <a:ext cx="39878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4C7C67-F177-4FD9-BED9-085CDBDC6D7D}"/>
              </a:ext>
            </a:extLst>
          </p:cNvPr>
          <p:cNvCxnSpPr>
            <a:cxnSpLocks/>
            <a:stCxn id="3" idx="3"/>
            <a:endCxn id="128" idx="0"/>
          </p:cNvCxnSpPr>
          <p:nvPr/>
        </p:nvCxnSpPr>
        <p:spPr>
          <a:xfrm flipH="1">
            <a:off x="8377485" y="376934"/>
            <a:ext cx="1272581" cy="50206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3A95D5-B12F-4D28-994D-81706150D617}"/>
              </a:ext>
            </a:extLst>
          </p:cNvPr>
          <p:cNvCxnSpPr>
            <a:cxnSpLocks/>
            <a:stCxn id="3" idx="4"/>
            <a:endCxn id="129" idx="0"/>
          </p:cNvCxnSpPr>
          <p:nvPr/>
        </p:nvCxnSpPr>
        <p:spPr>
          <a:xfrm flipH="1">
            <a:off x="9780335" y="426685"/>
            <a:ext cx="30630" cy="47089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48D3F5-7F03-4D3B-ABE6-122B1DD51CF8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9982200" y="387001"/>
            <a:ext cx="1115145" cy="524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8736D90-5C57-43BF-B3F9-8989D997B394}"/>
              </a:ext>
            </a:extLst>
          </p:cNvPr>
          <p:cNvCxnSpPr/>
          <p:nvPr/>
        </p:nvCxnSpPr>
        <p:spPr>
          <a:xfrm>
            <a:off x="8371812" y="1234294"/>
            <a:ext cx="0" cy="41653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0FD845F-ACEE-4771-9F62-35B2D1496BED}"/>
              </a:ext>
            </a:extLst>
          </p:cNvPr>
          <p:cNvCxnSpPr>
            <a:cxnSpLocks/>
            <a:stCxn id="129" idx="4"/>
            <a:endCxn id="133" idx="0"/>
          </p:cNvCxnSpPr>
          <p:nvPr/>
        </p:nvCxnSpPr>
        <p:spPr>
          <a:xfrm flipH="1">
            <a:off x="9609744" y="1237301"/>
            <a:ext cx="170591" cy="4398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935EF8-7EFD-4BD7-921F-473E2E2184E5}"/>
              </a:ext>
            </a:extLst>
          </p:cNvPr>
          <p:cNvCxnSpPr>
            <a:cxnSpLocks/>
            <a:stCxn id="129" idx="5"/>
            <a:endCxn id="135" idx="0"/>
          </p:cNvCxnSpPr>
          <p:nvPr/>
        </p:nvCxnSpPr>
        <p:spPr>
          <a:xfrm>
            <a:off x="9921325" y="1187550"/>
            <a:ext cx="362786" cy="503029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6DA9805D-BE3E-4913-8051-AAB242046F33}"/>
              </a:ext>
            </a:extLst>
          </p:cNvPr>
          <p:cNvCxnSpPr>
            <a:cxnSpLocks/>
            <a:stCxn id="130" idx="4"/>
            <a:endCxn id="134" idx="0"/>
          </p:cNvCxnSpPr>
          <p:nvPr/>
        </p:nvCxnSpPr>
        <p:spPr>
          <a:xfrm>
            <a:off x="11097345" y="1251519"/>
            <a:ext cx="17696" cy="45066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>
            <a:extLst>
              <a:ext uri="{FF2B5EF4-FFF2-40B4-BE49-F238E27FC236}">
                <a16:creationId xmlns:a16="http://schemas.microsoft.com/office/drawing/2014/main" id="{9449E421-ED0C-4B2C-B631-066A2C7EECDA}"/>
              </a:ext>
            </a:extLst>
          </p:cNvPr>
          <p:cNvSpPr/>
          <p:nvPr/>
        </p:nvSpPr>
        <p:spPr>
          <a:xfrm flipH="1">
            <a:off x="9397485" y="2552623"/>
            <a:ext cx="424518" cy="3693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70AF7705-F138-491C-926A-4A03C7749D79}"/>
              </a:ext>
            </a:extLst>
          </p:cNvPr>
          <p:cNvCxnSpPr>
            <a:cxnSpLocks/>
            <a:stCxn id="133" idx="4"/>
            <a:endCxn id="152" idx="0"/>
          </p:cNvCxnSpPr>
          <p:nvPr/>
        </p:nvCxnSpPr>
        <p:spPr>
          <a:xfrm>
            <a:off x="9609744" y="2016883"/>
            <a:ext cx="0" cy="53574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949973F-9707-4509-90E6-BDAB2F86D6A6}"/>
              </a:ext>
            </a:extLst>
          </p:cNvPr>
          <p:cNvSpPr txBox="1"/>
          <p:nvPr/>
        </p:nvSpPr>
        <p:spPr>
          <a:xfrm>
            <a:off x="8787053" y="2580845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7A71E5C-8D17-47EC-86D9-701CBDF5B950}"/>
              </a:ext>
            </a:extLst>
          </p:cNvPr>
          <p:cNvSpPr txBox="1"/>
          <p:nvPr/>
        </p:nvSpPr>
        <p:spPr>
          <a:xfrm>
            <a:off x="8020732" y="108062"/>
            <a:ext cx="117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Pohon</a:t>
            </a:r>
            <a:r>
              <a:rPr lang="en-US" dirty="0"/>
              <a:t> BFS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CE472804-A5E1-4AB7-939C-74F9D27F9872}"/>
              </a:ext>
            </a:extLst>
          </p:cNvPr>
          <p:cNvSpPr txBox="1"/>
          <p:nvPr/>
        </p:nvSpPr>
        <p:spPr>
          <a:xfrm>
            <a:off x="7210425" y="4665786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Queue</a:t>
            </a: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C39215CF-D28B-4453-BAB4-32447AA79B7B}"/>
              </a:ext>
            </a:extLst>
          </p:cNvPr>
          <p:cNvSpPr/>
          <p:nvPr/>
        </p:nvSpPr>
        <p:spPr>
          <a:xfrm>
            <a:off x="9884589" y="2578087"/>
            <a:ext cx="39878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7431200-FB6C-4BE0-99A8-5A70F6C280E8}"/>
              </a:ext>
            </a:extLst>
          </p:cNvPr>
          <p:cNvSpPr/>
          <p:nvPr/>
        </p:nvSpPr>
        <p:spPr>
          <a:xfrm>
            <a:off x="10463359" y="2573624"/>
            <a:ext cx="39878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36338801-4773-4AD3-8688-6D2EEA2A4750}"/>
              </a:ext>
            </a:extLst>
          </p:cNvPr>
          <p:cNvSpPr/>
          <p:nvPr/>
        </p:nvSpPr>
        <p:spPr>
          <a:xfrm>
            <a:off x="10906803" y="2596175"/>
            <a:ext cx="39878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FB5EE342-6398-4F88-920F-E4CC944D123A}"/>
              </a:ext>
            </a:extLst>
          </p:cNvPr>
          <p:cNvCxnSpPr>
            <a:cxnSpLocks/>
            <a:stCxn id="135" idx="4"/>
            <a:endCxn id="179" idx="0"/>
          </p:cNvCxnSpPr>
          <p:nvPr/>
        </p:nvCxnSpPr>
        <p:spPr>
          <a:xfrm flipH="1">
            <a:off x="10083979" y="2030303"/>
            <a:ext cx="200132" cy="547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9F688286-652F-413B-816D-F0E59F35BEC7}"/>
              </a:ext>
            </a:extLst>
          </p:cNvPr>
          <p:cNvCxnSpPr>
            <a:cxnSpLocks/>
            <a:stCxn id="135" idx="5"/>
            <a:endCxn id="180" idx="0"/>
          </p:cNvCxnSpPr>
          <p:nvPr/>
        </p:nvCxnSpPr>
        <p:spPr>
          <a:xfrm>
            <a:off x="10425101" y="1980552"/>
            <a:ext cx="237648" cy="593072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3AC77494-95BE-464C-B371-7DDDAFF45855}"/>
              </a:ext>
            </a:extLst>
          </p:cNvPr>
          <p:cNvCxnSpPr>
            <a:cxnSpLocks/>
            <a:endCxn id="181" idx="0"/>
          </p:cNvCxnSpPr>
          <p:nvPr/>
        </p:nvCxnSpPr>
        <p:spPr>
          <a:xfrm flipH="1">
            <a:off x="11106193" y="2060582"/>
            <a:ext cx="17722" cy="53559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>
            <a:extLst>
              <a:ext uri="{FF2B5EF4-FFF2-40B4-BE49-F238E27FC236}">
                <a16:creationId xmlns:a16="http://schemas.microsoft.com/office/drawing/2014/main" id="{EF66B4DE-0B07-4760-8AFC-9890885A9494}"/>
              </a:ext>
            </a:extLst>
          </p:cNvPr>
          <p:cNvSpPr/>
          <p:nvPr/>
        </p:nvSpPr>
        <p:spPr>
          <a:xfrm>
            <a:off x="8820543" y="1670962"/>
            <a:ext cx="39878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FCE6066A-C122-44F0-A0FA-A1F3F2321F91}"/>
              </a:ext>
            </a:extLst>
          </p:cNvPr>
          <p:cNvCxnSpPr>
            <a:cxnSpLocks/>
            <a:endCxn id="205" idx="0"/>
          </p:cNvCxnSpPr>
          <p:nvPr/>
        </p:nvCxnSpPr>
        <p:spPr>
          <a:xfrm flipH="1">
            <a:off x="9019933" y="1151426"/>
            <a:ext cx="655138" cy="51953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5760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7608E7-F1D5-4AD7-BA3B-763BC76A4290}" type="slidenum">
              <a:rPr 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9459" name="Rectangle 2"/>
          <p:cNvSpPr>
            <a:spLocks noGrp="1"/>
          </p:cNvSpPr>
          <p:nvPr>
            <p:ph type="title"/>
          </p:nvPr>
        </p:nvSpPr>
        <p:spPr>
          <a:xfrm>
            <a:off x="800100" y="104774"/>
            <a:ext cx="8229600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Depth-First Search (DFS)</a:t>
            </a:r>
          </a:p>
        </p:txBody>
      </p:sp>
      <p:sp>
        <p:nvSpPr>
          <p:cNvPr id="19460" name="Text Box 62"/>
          <p:cNvSpPr txBox="1">
            <a:spLocks noChangeArrowheads="1"/>
          </p:cNvSpPr>
          <p:nvPr/>
        </p:nvSpPr>
        <p:spPr bwMode="auto">
          <a:xfrm>
            <a:off x="287338" y="5260975"/>
            <a:ext cx="4357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2000" b="1" dirty="0"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sz="2000" b="1" dirty="0" err="1">
                <a:latin typeface="Arial" panose="020B0604020202020204" pitchFamily="34" charset="0"/>
                <a:sym typeface="Symbol" panose="05050102010706020507" pitchFamily="18" charset="2"/>
              </a:rPr>
              <a:t>ath</a:t>
            </a:r>
            <a:r>
              <a:rPr lang="en-US" sz="2000" b="1" dirty="0">
                <a:latin typeface="Arial" panose="020B0604020202020204" pitchFamily="34" charset="0"/>
                <a:sym typeface="Symbol" panose="05050102010706020507" pitchFamily="18" charset="2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Z  O  S  F  B </a:t>
            </a:r>
            <a:endParaRPr lang="id-ID" sz="2000" b="1" dirty="0">
              <a:solidFill>
                <a:srgbClr val="FF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2000" b="1" dirty="0">
                <a:latin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2000" b="1" dirty="0" err="1">
                <a:latin typeface="Arial" panose="020B0604020202020204" pitchFamily="34" charset="0"/>
                <a:sym typeface="Wingdings" panose="05000000000000000000" pitchFamily="2" charset="2"/>
              </a:rPr>
              <a:t>ath</a:t>
            </a:r>
            <a:r>
              <a:rPr lang="en-US" sz="2000" b="1" dirty="0">
                <a:latin typeface="Arial" panose="020B0604020202020204" pitchFamily="34" charset="0"/>
                <a:sym typeface="Wingdings" panose="05000000000000000000" pitchFamily="2" charset="2"/>
              </a:rPr>
              <a:t>-cost = 607</a:t>
            </a:r>
          </a:p>
        </p:txBody>
      </p:sp>
      <p:sp>
        <p:nvSpPr>
          <p:cNvPr id="19519" name="Rectangle 66"/>
          <p:cNvSpPr>
            <a:spLocks noChangeArrowheads="1"/>
          </p:cNvSpPr>
          <p:nvPr/>
        </p:nvSpPr>
        <p:spPr bwMode="auto">
          <a:xfrm>
            <a:off x="876301" y="762000"/>
            <a:ext cx="3395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Arial" panose="020B0604020202020204" pitchFamily="34" charset="0"/>
              </a:rPr>
              <a:t>Treat agenda as a stack (LIFO)</a:t>
            </a:r>
          </a:p>
        </p:txBody>
      </p:sp>
      <p:pic>
        <p:nvPicPr>
          <p:cNvPr id="19520" name="Picture 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4944268"/>
            <a:ext cx="2764902" cy="146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" name="Content Placeholder 9"/>
          <p:cNvGraphicFramePr>
            <a:graphicFrameLocks noGrp="1"/>
          </p:cNvGraphicFramePr>
          <p:nvPr>
            <p:ph sz="half" idx="4294967295"/>
          </p:nvPr>
        </p:nvGraphicFramePr>
        <p:xfrm>
          <a:off x="8840947" y="4358318"/>
          <a:ext cx="3193731" cy="2380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983">
                <a:tc>
                  <a:txBody>
                    <a:bodyPr/>
                    <a:lstStyle/>
                    <a:p>
                      <a:r>
                        <a:rPr lang="id-ID" sz="1400" dirty="0"/>
                        <a:t>Simpul-E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Simpul Hidup</a:t>
                      </a:r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005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0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</a:t>
                      </a:r>
                      <a:r>
                        <a:rPr lang="en-US" sz="1400" dirty="0">
                          <a:sym typeface="Symbol" pitchFamily="18" charset="2"/>
                        </a:rPr>
                        <a:t>, S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r>
                        <a:rPr lang="en-US" sz="1400" dirty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 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</a:t>
                      </a:r>
                      <a:r>
                        <a:rPr lang="en-US" sz="1400" dirty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r>
                        <a:rPr lang="en-US" sz="1400" dirty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0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 R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</a:t>
                      </a:r>
                      <a:r>
                        <a:rPr lang="en-US" sz="1400" dirty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r>
                        <a:rPr lang="en-US" sz="1400" dirty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0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AZOS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AZOSF</a:t>
                      </a:r>
                      <a:r>
                        <a:rPr lang="en-US" sz="1400" dirty="0">
                          <a:sym typeface="Symbol" pitchFamily="18" charset="2"/>
                        </a:rPr>
                        <a:t>, R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AZOS</a:t>
                      </a:r>
                      <a:r>
                        <a:rPr lang="en-US" sz="1400" dirty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r>
                        <a:rPr lang="en-US" sz="1400" dirty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0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AZOSF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Solusi ketemu</a:t>
                      </a:r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IF2211/NUM/29Mar2016</a:t>
            </a:r>
          </a:p>
        </p:txBody>
      </p:sp>
      <p:sp>
        <p:nvSpPr>
          <p:cNvPr id="67" name="Oval 5">
            <a:extLst>
              <a:ext uri="{FF2B5EF4-FFF2-40B4-BE49-F238E27FC236}">
                <a16:creationId xmlns:a16="http://schemas.microsoft.com/office/drawing/2014/main" id="{875E2954-C8EF-4154-8580-33910F05A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1" y="2843211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69" name="Oval 6">
            <a:extLst>
              <a:ext uri="{FF2B5EF4-FFF2-40B4-BE49-F238E27FC236}">
                <a16:creationId xmlns:a16="http://schemas.microsoft.com/office/drawing/2014/main" id="{5F3BBA52-B0C5-4FDF-9F59-13A7EE67A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814" y="3898897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70" name="Oval 7">
            <a:extLst>
              <a:ext uri="{FF2B5EF4-FFF2-40B4-BE49-F238E27FC236}">
                <a16:creationId xmlns:a16="http://schemas.microsoft.com/office/drawing/2014/main" id="{48C25104-2A0B-44FD-9803-41382DA59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739" y="2984497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59AC6766-2A95-480A-91B2-98DE256F3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526" y="4321172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72" name="Oval 9">
            <a:extLst>
              <a:ext uri="{FF2B5EF4-FFF2-40B4-BE49-F238E27FC236}">
                <a16:creationId xmlns:a16="http://schemas.microsoft.com/office/drawing/2014/main" id="{94EC3560-DE45-4FAC-BC66-413332122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4" y="3195636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73" name="Oval 10">
            <a:extLst>
              <a:ext uri="{FF2B5EF4-FFF2-40B4-BE49-F238E27FC236}">
                <a16:creationId xmlns:a16="http://schemas.microsoft.com/office/drawing/2014/main" id="{6E75592D-03D3-4383-A718-172EF93E3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851" y="3055936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74" name="Oval 11">
            <a:extLst>
              <a:ext uri="{FF2B5EF4-FFF2-40B4-BE49-F238E27FC236}">
                <a16:creationId xmlns:a16="http://schemas.microsoft.com/office/drawing/2014/main" id="{F48A76B4-BC2F-492F-81A8-4CE844B6C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526" y="1787522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75" name="Oval 12">
            <a:extLst>
              <a:ext uri="{FF2B5EF4-FFF2-40B4-BE49-F238E27FC236}">
                <a16:creationId xmlns:a16="http://schemas.microsoft.com/office/drawing/2014/main" id="{FBD2FA46-5B53-43DA-8BAF-7CD81A554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1" y="1928811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76" name="Oval 13">
            <a:extLst>
              <a:ext uri="{FF2B5EF4-FFF2-40B4-BE49-F238E27FC236}">
                <a16:creationId xmlns:a16="http://schemas.microsoft.com/office/drawing/2014/main" id="{C118FBD8-6E48-46F0-86AC-358774793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6" y="1506536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77" name="Oval 14">
            <a:extLst>
              <a:ext uri="{FF2B5EF4-FFF2-40B4-BE49-F238E27FC236}">
                <a16:creationId xmlns:a16="http://schemas.microsoft.com/office/drawing/2014/main" id="{4C925213-F14F-45A6-A8AB-6456640D7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9" y="1928811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78" name="Oval 15">
            <a:extLst>
              <a:ext uri="{FF2B5EF4-FFF2-40B4-BE49-F238E27FC236}">
                <a16:creationId xmlns:a16="http://schemas.microsoft.com/office/drawing/2014/main" id="{1F152C01-51D7-4935-B0A0-0963B3DD2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6" y="3476622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79" name="Oval 16">
            <a:extLst>
              <a:ext uri="{FF2B5EF4-FFF2-40B4-BE49-F238E27FC236}">
                <a16:creationId xmlns:a16="http://schemas.microsoft.com/office/drawing/2014/main" id="{372E8DB8-6CA8-4648-A2DE-8026A06D2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1" y="3829047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80" name="Oval 17">
            <a:extLst>
              <a:ext uri="{FF2B5EF4-FFF2-40B4-BE49-F238E27FC236}">
                <a16:creationId xmlns:a16="http://schemas.microsoft.com/office/drawing/2014/main" id="{4F5C95BE-BFED-476E-924E-78A10FAEC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226" y="4040186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81" name="Line 18">
            <a:extLst>
              <a:ext uri="{FF2B5EF4-FFF2-40B4-BE49-F238E27FC236}">
                <a16:creationId xmlns:a16="http://schemas.microsoft.com/office/drawing/2014/main" id="{DC25B698-8514-4AF2-9243-132AB85BA1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1026" y="1928811"/>
            <a:ext cx="855663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19">
            <a:extLst>
              <a:ext uri="{FF2B5EF4-FFF2-40B4-BE49-F238E27FC236}">
                <a16:creationId xmlns:a16="http://schemas.microsoft.com/office/drawing/2014/main" id="{A55386AE-A03B-4339-8A4C-B5A24CD1A8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6689" y="1506536"/>
            <a:ext cx="135572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20">
            <a:extLst>
              <a:ext uri="{FF2B5EF4-FFF2-40B4-BE49-F238E27FC236}">
                <a16:creationId xmlns:a16="http://schemas.microsoft.com/office/drawing/2014/main" id="{E5C79A4E-6CAA-4F9C-9929-893BA2744F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2413" y="1506535"/>
            <a:ext cx="1141412" cy="56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21">
            <a:extLst>
              <a:ext uri="{FF2B5EF4-FFF2-40B4-BE49-F238E27FC236}">
                <a16:creationId xmlns:a16="http://schemas.microsoft.com/office/drawing/2014/main" id="{1474F6C5-99A4-444C-B045-2FFF3F58CB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9589" y="2027235"/>
            <a:ext cx="3424237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22">
            <a:extLst>
              <a:ext uri="{FF2B5EF4-FFF2-40B4-BE49-F238E27FC236}">
                <a16:creationId xmlns:a16="http://schemas.microsoft.com/office/drawing/2014/main" id="{E3B21314-26DE-44D9-B954-F2DC792813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00750" y="3195636"/>
            <a:ext cx="998538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23">
            <a:extLst>
              <a:ext uri="{FF2B5EF4-FFF2-40B4-BE49-F238E27FC236}">
                <a16:creationId xmlns:a16="http://schemas.microsoft.com/office/drawing/2014/main" id="{EF0FBDF0-A6A4-4093-B5E8-4D66753302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5026" y="3055936"/>
            <a:ext cx="1355725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24">
            <a:extLst>
              <a:ext uri="{FF2B5EF4-FFF2-40B4-BE49-F238E27FC236}">
                <a16:creationId xmlns:a16="http://schemas.microsoft.com/office/drawing/2014/main" id="{3D64C3F0-48BF-49F8-BFBD-D630B3C8C9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59400" y="3267072"/>
            <a:ext cx="711200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25">
            <a:extLst>
              <a:ext uri="{FF2B5EF4-FFF2-40B4-BE49-F238E27FC236}">
                <a16:creationId xmlns:a16="http://schemas.microsoft.com/office/drawing/2014/main" id="{031D002A-5D42-4B24-83BB-B90AF73C34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5025" y="3055936"/>
            <a:ext cx="57150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26">
            <a:extLst>
              <a:ext uri="{FF2B5EF4-FFF2-40B4-BE49-F238E27FC236}">
                <a16:creationId xmlns:a16="http://schemas.microsoft.com/office/drawing/2014/main" id="{581FAE2C-02D9-4183-A517-F0DC7CD894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3675" y="3125786"/>
            <a:ext cx="571500" cy="49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27">
            <a:extLst>
              <a:ext uri="{FF2B5EF4-FFF2-40B4-BE49-F238E27FC236}">
                <a16:creationId xmlns:a16="http://schemas.microsoft.com/office/drawing/2014/main" id="{A656E188-3CEB-4C92-AD93-006A2C939F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0889" y="3616323"/>
            <a:ext cx="712787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28">
            <a:extLst>
              <a:ext uri="{FF2B5EF4-FFF2-40B4-BE49-F238E27FC236}">
                <a16:creationId xmlns:a16="http://schemas.microsoft.com/office/drawing/2014/main" id="{7316A38D-48FC-42A7-8C3B-FFCE5FC9E6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5076" y="3968747"/>
            <a:ext cx="785813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29">
            <a:extLst>
              <a:ext uri="{FF2B5EF4-FFF2-40B4-BE49-F238E27FC236}">
                <a16:creationId xmlns:a16="http://schemas.microsoft.com/office/drawing/2014/main" id="{59B8989C-1F90-4A5D-AF04-0366C2AD0F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1025" y="2914647"/>
            <a:ext cx="712788" cy="105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30">
            <a:extLst>
              <a:ext uri="{FF2B5EF4-FFF2-40B4-BE49-F238E27FC236}">
                <a16:creationId xmlns:a16="http://schemas.microsoft.com/office/drawing/2014/main" id="{07FABB33-E875-402A-B57B-57028AAF58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6839" y="4040185"/>
            <a:ext cx="1138237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31">
            <a:extLst>
              <a:ext uri="{FF2B5EF4-FFF2-40B4-BE49-F238E27FC236}">
                <a16:creationId xmlns:a16="http://schemas.microsoft.com/office/drawing/2014/main" id="{B8EAAE6B-4C11-4F14-B0F3-148FFE9813D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60801" y="1998661"/>
            <a:ext cx="714375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32">
            <a:extLst>
              <a:ext uri="{FF2B5EF4-FFF2-40B4-BE49-F238E27FC236}">
                <a16:creationId xmlns:a16="http://schemas.microsoft.com/office/drawing/2014/main" id="{37051D62-A707-49C8-AC41-F774F16076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75100" y="1787523"/>
            <a:ext cx="135413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33">
            <a:extLst>
              <a:ext uri="{FF2B5EF4-FFF2-40B4-BE49-F238E27FC236}">
                <a16:creationId xmlns:a16="http://schemas.microsoft.com/office/drawing/2014/main" id="{463294C6-6626-449F-A2D7-88D10814F9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6376" y="1787523"/>
            <a:ext cx="1712913" cy="1268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Text Box 34">
            <a:extLst>
              <a:ext uri="{FF2B5EF4-FFF2-40B4-BE49-F238E27FC236}">
                <a16:creationId xmlns:a16="http://schemas.microsoft.com/office/drawing/2014/main" id="{FEDE9CA6-3A4C-4B1F-B4CE-CB73BD24A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2384422"/>
            <a:ext cx="427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98" name="Text Box 35">
            <a:extLst>
              <a:ext uri="{FF2B5EF4-FFF2-40B4-BE49-F238E27FC236}">
                <a16:creationId xmlns:a16="http://schemas.microsoft.com/office/drawing/2014/main" id="{1D51D46A-800F-40F7-9F22-E0EA51787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406772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118</a:t>
            </a:r>
          </a:p>
        </p:txBody>
      </p:sp>
      <p:sp>
        <p:nvSpPr>
          <p:cNvPr id="99" name="Text Box 36">
            <a:extLst>
              <a:ext uri="{FF2B5EF4-FFF2-40B4-BE49-F238E27FC236}">
                <a16:creationId xmlns:a16="http://schemas.microsoft.com/office/drawing/2014/main" id="{E624DE1A-791B-46EC-B998-F18B9A17E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017960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T</a:t>
            </a:r>
          </a:p>
        </p:txBody>
      </p:sp>
      <p:sp>
        <p:nvSpPr>
          <p:cNvPr id="100" name="Text Box 37">
            <a:extLst>
              <a:ext uri="{FF2B5EF4-FFF2-40B4-BE49-F238E27FC236}">
                <a16:creationId xmlns:a16="http://schemas.microsoft.com/office/drawing/2014/main" id="{5EFD97F8-1836-4E20-9140-2B9F44969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1455735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101" name="Text Box 38">
            <a:extLst>
              <a:ext uri="{FF2B5EF4-FFF2-40B4-BE49-F238E27FC236}">
                <a16:creationId xmlns:a16="http://schemas.microsoft.com/office/drawing/2014/main" id="{71201CD7-B607-4FF5-BA4B-483CD4415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1223960"/>
            <a:ext cx="430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O</a:t>
            </a:r>
          </a:p>
        </p:txBody>
      </p:sp>
      <p:sp>
        <p:nvSpPr>
          <p:cNvPr id="102" name="Text Box 39">
            <a:extLst>
              <a:ext uri="{FF2B5EF4-FFF2-40B4-BE49-F238E27FC236}">
                <a16:creationId xmlns:a16="http://schemas.microsoft.com/office/drawing/2014/main" id="{305C01C2-76DC-49CB-8660-6A3503DB2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9" y="1527173"/>
            <a:ext cx="428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Z</a:t>
            </a:r>
          </a:p>
        </p:txBody>
      </p:sp>
      <p:sp>
        <p:nvSpPr>
          <p:cNvPr id="103" name="Text Box 40">
            <a:extLst>
              <a:ext uri="{FF2B5EF4-FFF2-40B4-BE49-F238E27FC236}">
                <a16:creationId xmlns:a16="http://schemas.microsoft.com/office/drawing/2014/main" id="{E39AFD6A-3DC6-4CA3-B1ED-88E100889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9" y="2670172"/>
            <a:ext cx="427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R</a:t>
            </a:r>
          </a:p>
        </p:txBody>
      </p:sp>
      <p:sp>
        <p:nvSpPr>
          <p:cNvPr id="104" name="Text Box 41">
            <a:extLst>
              <a:ext uri="{FF2B5EF4-FFF2-40B4-BE49-F238E27FC236}">
                <a16:creationId xmlns:a16="http://schemas.microsoft.com/office/drawing/2014/main" id="{7D092F1A-BBE4-4D3F-A530-F823E2E84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2843210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P</a:t>
            </a:r>
          </a:p>
        </p:txBody>
      </p:sp>
      <p:sp>
        <p:nvSpPr>
          <p:cNvPr id="105" name="Text Box 42">
            <a:extLst>
              <a:ext uri="{FF2B5EF4-FFF2-40B4-BE49-F238E27FC236}">
                <a16:creationId xmlns:a16="http://schemas.microsoft.com/office/drawing/2014/main" id="{98B52AE5-EF33-4030-BE41-7FE750AC6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88" y="1435098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106" name="Text Box 43">
            <a:extLst>
              <a:ext uri="{FF2B5EF4-FFF2-40B4-BE49-F238E27FC236}">
                <a16:creationId xmlns:a16="http://schemas.microsoft.com/office/drawing/2014/main" id="{6A3C4F0C-D0BE-41CB-BC94-DBADC2E0C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289" y="2773360"/>
            <a:ext cx="427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107" name="Text Box 44">
            <a:extLst>
              <a:ext uri="{FF2B5EF4-FFF2-40B4-BE49-F238E27FC236}">
                <a16:creationId xmlns:a16="http://schemas.microsoft.com/office/drawing/2014/main" id="{62249184-4C3F-4970-8305-EB7508587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6" y="4321173"/>
            <a:ext cx="430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108" name="Text Box 45">
            <a:extLst>
              <a:ext uri="{FF2B5EF4-FFF2-40B4-BE49-F238E27FC236}">
                <a16:creationId xmlns:a16="http://schemas.microsoft.com/office/drawing/2014/main" id="{D24C0C3C-F920-4886-9A51-C2DD475F7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5" y="4110035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L</a:t>
            </a:r>
          </a:p>
        </p:txBody>
      </p:sp>
      <p:sp>
        <p:nvSpPr>
          <p:cNvPr id="109" name="Text Box 46">
            <a:extLst>
              <a:ext uri="{FF2B5EF4-FFF2-40B4-BE49-F238E27FC236}">
                <a16:creationId xmlns:a16="http://schemas.microsoft.com/office/drawing/2014/main" id="{4327F27C-66A6-44D2-BEDF-C18BAE09A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3898898"/>
            <a:ext cx="42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M</a:t>
            </a:r>
          </a:p>
        </p:txBody>
      </p:sp>
      <p:sp>
        <p:nvSpPr>
          <p:cNvPr id="110" name="Text Box 47">
            <a:extLst>
              <a:ext uri="{FF2B5EF4-FFF2-40B4-BE49-F238E27FC236}">
                <a16:creationId xmlns:a16="http://schemas.microsoft.com/office/drawing/2014/main" id="{9A79B779-7E2B-452F-B49D-BAD8930B4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676" y="3544885"/>
            <a:ext cx="430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D</a:t>
            </a:r>
          </a:p>
        </p:txBody>
      </p:sp>
      <p:sp>
        <p:nvSpPr>
          <p:cNvPr id="111" name="Text Box 48">
            <a:extLst>
              <a:ext uri="{FF2B5EF4-FFF2-40B4-BE49-F238E27FC236}">
                <a16:creationId xmlns:a16="http://schemas.microsoft.com/office/drawing/2014/main" id="{96B849EC-30BE-43A9-9ACE-C2337DA0B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4110035"/>
            <a:ext cx="571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111</a:t>
            </a:r>
          </a:p>
        </p:txBody>
      </p:sp>
      <p:sp>
        <p:nvSpPr>
          <p:cNvPr id="112" name="Text Box 49">
            <a:extLst>
              <a:ext uri="{FF2B5EF4-FFF2-40B4-BE49-F238E27FC236}">
                <a16:creationId xmlns:a16="http://schemas.microsoft.com/office/drawing/2014/main" id="{91EFB314-0DDC-4F3A-A4F2-6DB535040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2139947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75</a:t>
            </a:r>
          </a:p>
        </p:txBody>
      </p:sp>
      <p:sp>
        <p:nvSpPr>
          <p:cNvPr id="113" name="Text Box 50">
            <a:extLst>
              <a:ext uri="{FF2B5EF4-FFF2-40B4-BE49-F238E27FC236}">
                <a16:creationId xmlns:a16="http://schemas.microsoft.com/office/drawing/2014/main" id="{DACE60B2-3CFF-4F73-944D-0CF119555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1435097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71</a:t>
            </a:r>
          </a:p>
        </p:txBody>
      </p:sp>
      <p:sp>
        <p:nvSpPr>
          <p:cNvPr id="114" name="Text Box 51">
            <a:extLst>
              <a:ext uri="{FF2B5EF4-FFF2-40B4-BE49-F238E27FC236}">
                <a16:creationId xmlns:a16="http://schemas.microsoft.com/office/drawing/2014/main" id="{0C652AFF-B67B-4627-BC51-69B739047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0" y="150653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151</a:t>
            </a:r>
          </a:p>
        </p:txBody>
      </p:sp>
      <p:sp>
        <p:nvSpPr>
          <p:cNvPr id="115" name="Text Box 52">
            <a:extLst>
              <a:ext uri="{FF2B5EF4-FFF2-40B4-BE49-F238E27FC236}">
                <a16:creationId xmlns:a16="http://schemas.microsoft.com/office/drawing/2014/main" id="{0D1AF70D-1A02-4233-A4BE-86CCC6AC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0864" y="1576385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99</a:t>
            </a:r>
          </a:p>
        </p:txBody>
      </p:sp>
      <p:sp>
        <p:nvSpPr>
          <p:cNvPr id="116" name="Text Box 53">
            <a:extLst>
              <a:ext uri="{FF2B5EF4-FFF2-40B4-BE49-F238E27FC236}">
                <a16:creationId xmlns:a16="http://schemas.microsoft.com/office/drawing/2014/main" id="{B9BBD6BA-3317-4809-8397-88A3D6FB0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88" y="2843210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97</a:t>
            </a:r>
          </a:p>
        </p:txBody>
      </p:sp>
      <p:sp>
        <p:nvSpPr>
          <p:cNvPr id="117" name="Text Box 54">
            <a:extLst>
              <a:ext uri="{FF2B5EF4-FFF2-40B4-BE49-F238E27FC236}">
                <a16:creationId xmlns:a16="http://schemas.microsoft.com/office/drawing/2014/main" id="{41BBBA33-1291-441E-9553-B4DAF457F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3057522"/>
            <a:ext cx="573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118" name="Text Box 55">
            <a:extLst>
              <a:ext uri="{FF2B5EF4-FFF2-40B4-BE49-F238E27FC236}">
                <a16:creationId xmlns:a16="http://schemas.microsoft.com/office/drawing/2014/main" id="{F8AACCB0-BF5B-4787-94A0-441E52D04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738" y="3898897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146</a:t>
            </a:r>
          </a:p>
        </p:txBody>
      </p:sp>
      <p:sp>
        <p:nvSpPr>
          <p:cNvPr id="119" name="Text Box 56">
            <a:extLst>
              <a:ext uri="{FF2B5EF4-FFF2-40B4-BE49-F238E27FC236}">
                <a16:creationId xmlns:a16="http://schemas.microsoft.com/office/drawing/2014/main" id="{C84E77D9-4756-48A1-A28F-00880D984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588" y="3898897"/>
            <a:ext cx="569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138</a:t>
            </a:r>
          </a:p>
        </p:txBody>
      </p:sp>
      <p:sp>
        <p:nvSpPr>
          <p:cNvPr id="120" name="Text Box 57">
            <a:extLst>
              <a:ext uri="{FF2B5EF4-FFF2-40B4-BE49-F238E27FC236}">
                <a16:creationId xmlns:a16="http://schemas.microsoft.com/office/drawing/2014/main" id="{A144F6A0-A438-41CD-B35D-6010C1CAA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3336922"/>
            <a:ext cx="569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101</a:t>
            </a:r>
          </a:p>
        </p:txBody>
      </p:sp>
      <p:sp>
        <p:nvSpPr>
          <p:cNvPr id="121" name="Text Box 58">
            <a:extLst>
              <a:ext uri="{FF2B5EF4-FFF2-40B4-BE49-F238E27FC236}">
                <a16:creationId xmlns:a16="http://schemas.microsoft.com/office/drawing/2014/main" id="{8C6CADE1-D856-4E8D-90DF-784FF6BC8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6" y="2070097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211</a:t>
            </a:r>
          </a:p>
        </p:txBody>
      </p:sp>
      <p:sp>
        <p:nvSpPr>
          <p:cNvPr id="122" name="Text Box 59">
            <a:extLst>
              <a:ext uri="{FF2B5EF4-FFF2-40B4-BE49-F238E27FC236}">
                <a16:creationId xmlns:a16="http://schemas.microsoft.com/office/drawing/2014/main" id="{7B107516-EAAF-433A-969C-EE79BB025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3757611"/>
            <a:ext cx="569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75</a:t>
            </a:r>
          </a:p>
        </p:txBody>
      </p:sp>
      <p:sp>
        <p:nvSpPr>
          <p:cNvPr id="123" name="Text Box 60">
            <a:extLst>
              <a:ext uri="{FF2B5EF4-FFF2-40B4-BE49-F238E27FC236}">
                <a16:creationId xmlns:a16="http://schemas.microsoft.com/office/drawing/2014/main" id="{9F009DFE-ABB0-4971-8637-9C10E260C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9" y="4027485"/>
            <a:ext cx="6762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70</a:t>
            </a:r>
          </a:p>
        </p:txBody>
      </p:sp>
      <p:sp>
        <p:nvSpPr>
          <p:cNvPr id="124" name="Text Box 61">
            <a:extLst>
              <a:ext uri="{FF2B5EF4-FFF2-40B4-BE49-F238E27FC236}">
                <a16:creationId xmlns:a16="http://schemas.microsoft.com/office/drawing/2014/main" id="{52A6963E-FCA9-4FA6-94D2-71FE2DD23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763" y="2562222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Tahoma" panose="020B0604030504040204" pitchFamily="34" charset="0"/>
              </a:rPr>
              <a:t>140</a:t>
            </a:r>
          </a:p>
        </p:txBody>
      </p:sp>
      <p:sp>
        <p:nvSpPr>
          <p:cNvPr id="125" name="Text Box 63">
            <a:extLst>
              <a:ext uri="{FF2B5EF4-FFF2-40B4-BE49-F238E27FC236}">
                <a16:creationId xmlns:a16="http://schemas.microsoft.com/office/drawing/2014/main" id="{DD780831-561F-44FE-9AAE-3CCCCC144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251936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sz="1400">
                <a:latin typeface="Arial" panose="020B0604020202020204" pitchFamily="34" charset="0"/>
              </a:rPr>
              <a:t>8</a:t>
            </a:r>
            <a:r>
              <a:rPr lang="en-US" sz="1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4DCC466D-BCD1-44E3-A486-36A79F28E3F0}"/>
              </a:ext>
            </a:extLst>
          </p:cNvPr>
          <p:cNvSpPr/>
          <p:nvPr/>
        </p:nvSpPr>
        <p:spPr>
          <a:xfrm>
            <a:off x="9583420" y="86961"/>
            <a:ext cx="45509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62A2EC26-83F4-4E7E-BBF8-BC83793AE5AA}"/>
              </a:ext>
            </a:extLst>
          </p:cNvPr>
          <p:cNvSpPr/>
          <p:nvPr/>
        </p:nvSpPr>
        <p:spPr>
          <a:xfrm>
            <a:off x="8153400" y="879000"/>
            <a:ext cx="448169" cy="3397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Z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8E7A78A4-6290-4BA6-96CA-A5D2382B2134}"/>
              </a:ext>
            </a:extLst>
          </p:cNvPr>
          <p:cNvSpPr/>
          <p:nvPr/>
        </p:nvSpPr>
        <p:spPr>
          <a:xfrm>
            <a:off x="8180649" y="2355140"/>
            <a:ext cx="39878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457AFE61-837B-4D0C-8B4B-9B22A62C5731}"/>
              </a:ext>
            </a:extLst>
          </p:cNvPr>
          <p:cNvSpPr/>
          <p:nvPr/>
        </p:nvSpPr>
        <p:spPr>
          <a:xfrm>
            <a:off x="10897955" y="911795"/>
            <a:ext cx="39878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8754A5FA-4FE4-463E-8EB4-CC58792E03B9}"/>
              </a:ext>
            </a:extLst>
          </p:cNvPr>
          <p:cNvSpPr/>
          <p:nvPr/>
        </p:nvSpPr>
        <p:spPr>
          <a:xfrm>
            <a:off x="8172422" y="1652605"/>
            <a:ext cx="39878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457B01EE-5E17-4FA8-B7C6-82F34EDD9824}"/>
              </a:ext>
            </a:extLst>
          </p:cNvPr>
          <p:cNvSpPr/>
          <p:nvPr/>
        </p:nvSpPr>
        <p:spPr>
          <a:xfrm>
            <a:off x="8601569" y="3153878"/>
            <a:ext cx="398780" cy="3397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8F5230E-8630-401B-B5E0-9790A0CBFDCB}"/>
              </a:ext>
            </a:extLst>
          </p:cNvPr>
          <p:cNvSpPr/>
          <p:nvPr/>
        </p:nvSpPr>
        <p:spPr>
          <a:xfrm>
            <a:off x="7684056" y="3133879"/>
            <a:ext cx="39878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0E862DDD-B7FB-4677-B59D-FA6C96A62008}"/>
              </a:ext>
            </a:extLst>
          </p:cNvPr>
          <p:cNvSpPr/>
          <p:nvPr/>
        </p:nvSpPr>
        <p:spPr>
          <a:xfrm>
            <a:off x="9583420" y="876395"/>
            <a:ext cx="398780" cy="3397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04F754F-C3A2-4692-AD0C-6B314CB42498}"/>
              </a:ext>
            </a:extLst>
          </p:cNvPr>
          <p:cNvCxnSpPr>
            <a:cxnSpLocks/>
            <a:stCxn id="126" idx="3"/>
            <a:endCxn id="127" idx="0"/>
          </p:cNvCxnSpPr>
          <p:nvPr/>
        </p:nvCxnSpPr>
        <p:spPr>
          <a:xfrm flipH="1">
            <a:off x="8377485" y="376934"/>
            <a:ext cx="1272581" cy="50206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1187D61-4817-463B-B3F8-D2329C85854B}"/>
              </a:ext>
            </a:extLst>
          </p:cNvPr>
          <p:cNvCxnSpPr>
            <a:cxnSpLocks/>
            <a:endCxn id="129" idx="0"/>
          </p:cNvCxnSpPr>
          <p:nvPr/>
        </p:nvCxnSpPr>
        <p:spPr>
          <a:xfrm>
            <a:off x="9982200" y="387001"/>
            <a:ext cx="1115145" cy="524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BE18AFE-7A9B-4CBA-B18C-F0AE3A19154E}"/>
              </a:ext>
            </a:extLst>
          </p:cNvPr>
          <p:cNvCxnSpPr/>
          <p:nvPr/>
        </p:nvCxnSpPr>
        <p:spPr>
          <a:xfrm>
            <a:off x="8371812" y="1234294"/>
            <a:ext cx="0" cy="41653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>
            <a:extLst>
              <a:ext uri="{FF2B5EF4-FFF2-40B4-BE49-F238E27FC236}">
                <a16:creationId xmlns:a16="http://schemas.microsoft.com/office/drawing/2014/main" id="{6A005F9D-6AE8-4794-BEDC-B68B023544C4}"/>
              </a:ext>
            </a:extLst>
          </p:cNvPr>
          <p:cNvSpPr/>
          <p:nvPr/>
        </p:nvSpPr>
        <p:spPr>
          <a:xfrm>
            <a:off x="7664793" y="3904294"/>
            <a:ext cx="398780" cy="339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6EE7A50-62CC-4DF3-94E8-E4EF8065D95B}"/>
              </a:ext>
            </a:extLst>
          </p:cNvPr>
          <p:cNvSpPr txBox="1"/>
          <p:nvPr/>
        </p:nvSpPr>
        <p:spPr>
          <a:xfrm>
            <a:off x="8153400" y="390743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0CCFDD-BFD8-4CC9-A045-72B068005274}"/>
              </a:ext>
            </a:extLst>
          </p:cNvPr>
          <p:cNvCxnSpPr>
            <a:stCxn id="130" idx="4"/>
            <a:endCxn id="128" idx="0"/>
          </p:cNvCxnSpPr>
          <p:nvPr/>
        </p:nvCxnSpPr>
        <p:spPr>
          <a:xfrm>
            <a:off x="8371812" y="1992329"/>
            <a:ext cx="8227" cy="36281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5766D1-229C-4F11-A435-312052A6D0FD}"/>
              </a:ext>
            </a:extLst>
          </p:cNvPr>
          <p:cNvCxnSpPr>
            <a:stCxn id="126" idx="4"/>
            <a:endCxn id="134" idx="0"/>
          </p:cNvCxnSpPr>
          <p:nvPr/>
        </p:nvCxnSpPr>
        <p:spPr>
          <a:xfrm flipH="1">
            <a:off x="9782810" y="426685"/>
            <a:ext cx="28155" cy="44971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69D483-7A9B-4D50-B5FF-CE18F8B703B2}"/>
              </a:ext>
            </a:extLst>
          </p:cNvPr>
          <p:cNvCxnSpPr>
            <a:stCxn id="128" idx="3"/>
            <a:endCxn id="132" idx="0"/>
          </p:cNvCxnSpPr>
          <p:nvPr/>
        </p:nvCxnSpPr>
        <p:spPr>
          <a:xfrm flipH="1">
            <a:off x="7883446" y="2645113"/>
            <a:ext cx="355603" cy="48876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93ED5C-C9B9-4357-B548-32828C1F2E8F}"/>
              </a:ext>
            </a:extLst>
          </p:cNvPr>
          <p:cNvCxnSpPr>
            <a:stCxn id="128" idx="5"/>
            <a:endCxn id="131" idx="0"/>
          </p:cNvCxnSpPr>
          <p:nvPr/>
        </p:nvCxnSpPr>
        <p:spPr>
          <a:xfrm>
            <a:off x="8521029" y="2645113"/>
            <a:ext cx="279930" cy="50876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2EBE51-593A-4731-828D-E2E8B86F00E1}"/>
              </a:ext>
            </a:extLst>
          </p:cNvPr>
          <p:cNvCxnSpPr>
            <a:stCxn id="132" idx="4"/>
            <a:endCxn id="143" idx="0"/>
          </p:cNvCxnSpPr>
          <p:nvPr/>
        </p:nvCxnSpPr>
        <p:spPr>
          <a:xfrm flipH="1">
            <a:off x="7864183" y="3473603"/>
            <a:ext cx="19263" cy="43069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956A3FC3-2A36-4277-AFDD-8782E1AB0437}"/>
              </a:ext>
            </a:extLst>
          </p:cNvPr>
          <p:cNvSpPr txBox="1"/>
          <p:nvPr/>
        </p:nvSpPr>
        <p:spPr>
          <a:xfrm>
            <a:off x="8020732" y="108062"/>
            <a:ext cx="1189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Pohon</a:t>
            </a:r>
            <a:r>
              <a:rPr lang="en-US" dirty="0"/>
              <a:t> DFS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B8B8086-1069-476F-BA06-9D5362A1B695}"/>
              </a:ext>
            </a:extLst>
          </p:cNvPr>
          <p:cNvSpPr txBox="1"/>
          <p:nvPr/>
        </p:nvSpPr>
        <p:spPr>
          <a:xfrm>
            <a:off x="10038510" y="3897588"/>
            <a:ext cx="67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3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4466DE-7D53-4FE8-9697-C8F2814F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9</a:t>
            </a:fld>
            <a:endParaRPr lang="id-ID"/>
          </a:p>
        </p:txBody>
      </p:sp>
      <p:pic>
        <p:nvPicPr>
          <p:cNvPr id="5" name="Picture 4" descr="A picture containing photo, hanging, different, table&#10;&#10;Description automatically generated">
            <a:extLst>
              <a:ext uri="{FF2B5EF4-FFF2-40B4-BE49-F238E27FC236}">
                <a16:creationId xmlns:a16="http://schemas.microsoft.com/office/drawing/2014/main" id="{8070A63B-0C65-47E0-9114-2CACF9B25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772817"/>
            <a:ext cx="8172400" cy="3818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60087E-8BD9-4342-9AA1-BD0B2405DE05}"/>
              </a:ext>
            </a:extLst>
          </p:cNvPr>
          <p:cNvSpPr txBox="1"/>
          <p:nvPr/>
        </p:nvSpPr>
        <p:spPr>
          <a:xfrm>
            <a:off x="1253417" y="435562"/>
            <a:ext cx="3706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i="1" dirty="0"/>
              <a:t>path finding </a:t>
            </a:r>
            <a:r>
              <a:rPr lang="en-US" sz="2400" dirty="0" err="1"/>
              <a:t>lainnya</a:t>
            </a:r>
            <a:r>
              <a:rPr lang="en-US" sz="2400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5EBF7-1262-4258-8A7E-EA7A3BCCC2CF}"/>
              </a:ext>
            </a:extLst>
          </p:cNvPr>
          <p:cNvSpPr txBox="1"/>
          <p:nvPr/>
        </p:nvSpPr>
        <p:spPr>
          <a:xfrm>
            <a:off x="1919248" y="5591441"/>
            <a:ext cx="867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Sumber:https</a:t>
            </a:r>
            <a:r>
              <a:rPr lang="en-US" dirty="0"/>
              <a:t>: //medium.com/</a:t>
            </a:r>
            <a:r>
              <a:rPr lang="en-US" dirty="0" err="1"/>
              <a:t>omarelgabrys</a:t>
            </a:r>
            <a:r>
              <a:rPr lang="en-US" dirty="0"/>
              <a:t>-blog/path-finding-algorithms-f65a8902eb40   </a:t>
            </a:r>
          </a:p>
        </p:txBody>
      </p:sp>
    </p:spTree>
    <p:extLst>
      <p:ext uri="{BB962C8B-B14F-4D97-AF65-F5344CB8AC3E}">
        <p14:creationId xmlns:p14="http://schemas.microsoft.com/office/powerpoint/2010/main" val="6956461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|4.7|4.9|2.3|25.4|9.9|2.8|0|1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5.1|5.8|3.7|4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2551</Words>
  <Application>Microsoft Office PowerPoint</Application>
  <PresentationFormat>Widescreen</PresentationFormat>
  <Paragraphs>608</Paragraphs>
  <Slides>69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81" baseType="lpstr">
      <vt:lpstr>Arial</vt:lpstr>
      <vt:lpstr>Calibri</vt:lpstr>
      <vt:lpstr>Calibri Light</vt:lpstr>
      <vt:lpstr>Courier New</vt:lpstr>
      <vt:lpstr>Symbol</vt:lpstr>
      <vt:lpstr>Tahoma</vt:lpstr>
      <vt:lpstr>Times New Roman</vt:lpstr>
      <vt:lpstr>Wingdings</vt:lpstr>
      <vt:lpstr>Wingdings 3</vt:lpstr>
      <vt:lpstr>Office Theme</vt:lpstr>
      <vt:lpstr>Document</vt:lpstr>
      <vt:lpstr>VISIO</vt:lpstr>
      <vt:lpstr>Breadth/Depth First Search (BFS/DFS)</vt:lpstr>
      <vt:lpstr>Pencarian Rute (Route Finding/Path Finding)</vt:lpstr>
      <vt:lpstr>Referensi</vt:lpstr>
      <vt:lpstr>Route Planning</vt:lpstr>
      <vt:lpstr>PowerPoint Presentation</vt:lpstr>
      <vt:lpstr>Search</vt:lpstr>
      <vt:lpstr>Breadth-First Search (BFS)</vt:lpstr>
      <vt:lpstr>Depth-First Search (DFS)</vt:lpstr>
      <vt:lpstr>PowerPoint Presentation</vt:lpstr>
      <vt:lpstr>PowerPoint Presentation</vt:lpstr>
      <vt:lpstr>PowerPoint Presentation</vt:lpstr>
      <vt:lpstr>Graf Dinamis</vt:lpstr>
      <vt:lpstr>Pencarian Solusi dengan BFS/DFS</vt:lpstr>
      <vt:lpstr>Pohon Dinamis: Permutasi A,B,C</vt:lpstr>
      <vt:lpstr>Pembangkitan Status</vt:lpstr>
      <vt:lpstr>BFS untuk Pembentukan Pohon Ruang Status</vt:lpstr>
      <vt:lpstr>BFS untuk Permutasi</vt:lpstr>
      <vt:lpstr>DFS untuk Pembentukan Pohon Ruang Status</vt:lpstr>
      <vt:lpstr>DFS Permutasi A,B,C</vt:lpstr>
      <vt:lpstr>PowerPoint Presentation</vt:lpstr>
      <vt:lpstr>PowerPoint Presentation</vt:lpstr>
      <vt:lpstr>8-Puzzle: Pohon Ruang Status</vt:lpstr>
      <vt:lpstr>BFS untuk 8-Puzzle</vt:lpstr>
      <vt:lpstr>Evaluasi Teknik Pencarian</vt:lpstr>
      <vt:lpstr>Bagaimana properti BFS?</vt:lpstr>
      <vt:lpstr>DFS untuk 8-Puzzle</vt:lpstr>
      <vt:lpstr>Bagaimana properti DFS?</vt:lpstr>
      <vt:lpstr>PowerPoint Presentation</vt:lpstr>
      <vt:lpstr>Animasi Backtracking  *)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Penyelesaian Maze Problem dengan DFS:</vt:lpstr>
      <vt:lpstr>Garis besar algoritma DFS: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Block World Problem  (Soal UTS 2018)</vt:lpstr>
      <vt:lpstr>PowerPoint Presentation</vt:lpstr>
      <vt:lpstr>PowerPoint Presentation</vt:lpstr>
      <vt:lpstr>PowerPoint Presentation</vt:lpstr>
      <vt:lpstr>Persoalan Missionaris dan Kanibal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Algoritma Pencarian Lainnya</vt:lpstr>
      <vt:lpstr>Depth-Limited Search</vt:lpstr>
      <vt:lpstr>PowerPoint Presentation</vt:lpstr>
      <vt:lpstr>DLS Algorithm</vt:lpstr>
      <vt:lpstr>Bagaimana properti DLS?</vt:lpstr>
      <vt:lpstr>Contoh DLS</vt:lpstr>
      <vt:lpstr>Pohon Ruang Status</vt:lpstr>
      <vt:lpstr>Iterative Deepening Search (IDS)</vt:lpstr>
      <vt:lpstr>IDS dengan d=1</vt:lpstr>
      <vt:lpstr>IDS dengan d=2</vt:lpstr>
      <vt:lpstr>IDS dengan d=3</vt:lpstr>
      <vt:lpstr>PowerPoint Presentation</vt:lpstr>
      <vt:lpstr>Bagaimana property dari IDS?</vt:lpstr>
      <vt:lpstr>Iterative Deepening Search (IDS)</vt:lpstr>
      <vt:lpstr> TAMAT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22</cp:revision>
  <dcterms:created xsi:type="dcterms:W3CDTF">2021-02-20T04:25:14Z</dcterms:created>
  <dcterms:modified xsi:type="dcterms:W3CDTF">2026-03-10T08:26:50Z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2025-03-21T02:21:30Z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4b04d579-ea9f-4171-a427-8a4079597b5e</vt:lpwstr>
  </property>
  <property fmtid="{D5CDD505-2E9C-101B-9397-08002B2CF9AE}" pid="8" name="MSIP_Label_38b525e5-f3da-4501-8f1e-526b6769fc56_ContentBits">
    <vt:lpwstr>0</vt:lpwstr>
  </property>
  <property fmtid="{D5CDD505-2E9C-101B-9397-08002B2CF9AE}" pid="9" name="MSIP_Label_38b525e5-f3da-4501-8f1e-526b6769fc56_Tag">
    <vt:lpwstr>10, 3, 0, 1</vt:lpwstr>
  </property>
</Properties>
</file>