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62" r:id="rId3"/>
    <p:sldId id="382" r:id="rId4"/>
    <p:sldId id="263" r:id="rId5"/>
    <p:sldId id="326" r:id="rId6"/>
    <p:sldId id="327" r:id="rId7"/>
    <p:sldId id="259" r:id="rId8"/>
    <p:sldId id="389" r:id="rId9"/>
    <p:sldId id="383" r:id="rId10"/>
    <p:sldId id="369" r:id="rId11"/>
    <p:sldId id="374" r:id="rId12"/>
    <p:sldId id="264" r:id="rId13"/>
    <p:sldId id="265" r:id="rId14"/>
    <p:sldId id="266" r:id="rId15"/>
    <p:sldId id="267" r:id="rId16"/>
    <p:sldId id="390" r:id="rId17"/>
    <p:sldId id="384" r:id="rId18"/>
    <p:sldId id="388" r:id="rId19"/>
    <p:sldId id="386" r:id="rId20"/>
    <p:sldId id="375" r:id="rId21"/>
    <p:sldId id="268" r:id="rId22"/>
    <p:sldId id="269" r:id="rId23"/>
    <p:sldId id="270" r:id="rId24"/>
    <p:sldId id="376" r:id="rId25"/>
    <p:sldId id="370" r:id="rId26"/>
    <p:sldId id="271" r:id="rId27"/>
    <p:sldId id="329" r:id="rId28"/>
    <p:sldId id="367" r:id="rId29"/>
    <p:sldId id="258" r:id="rId30"/>
    <p:sldId id="368" r:id="rId31"/>
    <p:sldId id="272" r:id="rId32"/>
    <p:sldId id="273" r:id="rId33"/>
    <p:sldId id="357" r:id="rId34"/>
    <p:sldId id="379" r:id="rId35"/>
    <p:sldId id="380" r:id="rId36"/>
    <p:sldId id="38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24012-56CA-4C7F-BEC9-AAAD7B4074E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67BD2-0736-456C-A83B-0D07818C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95CF-F27E-4504-8368-54BB25C0BD20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963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96E0-81F2-4B97-8A15-69286AFF9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ADCAC-47B4-4A92-8B2A-02A91C6EF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4E685-504D-46A1-9B20-B4021961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4E5F-4E00-4406-A979-8DBD4603A2CF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09E27-A956-44BE-9D39-D787CC85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5F178-42C2-4267-AC83-CA3BB9F8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A710-0C75-47E6-9A9F-A6001A23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CB400-6B6C-4FEA-9048-3EF4C7C3C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917A7-3EC5-4FF8-BC00-077C98CA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ED27-35D4-43E5-9494-0A7E5BBC76B0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6310-9F0E-4ABC-9AB7-7688BA9F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1D83A-0C57-4A56-9774-6FE001F2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D24E9-EFAC-4FA2-A77F-7846098D6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B3685-F3E6-44A7-A0FF-482A45E1C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3AAB3-739A-4EFC-8BD1-B1131F87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E81B-69BE-415B-AF68-8D211357968C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B47EA-0C10-41BC-8E20-5A9BE993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E9E57-FA9B-407A-982D-1B2F665E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0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7817-142F-48BC-803F-DAE47CA4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A925D-5E26-4B34-8041-23805F7E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0711A-E23D-4754-8331-05466261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C7F5-355F-4D3B-B449-D8704B9466CC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69918-9DC8-4324-A019-29AAC2F5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5CFD6-C592-4721-B39C-D9F71805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1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768A-2AFE-4942-9F0C-19A2DE83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8D05C-144D-4313-94EE-8B78D1C30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23B46-2CD2-4E8C-8E66-5D5811B6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104B-DC3C-4613-8540-10C7C026C22F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1E1EE-DC8A-4175-BBEC-54B1FAF6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DF32A-E73B-48C7-8DE9-86711720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71FD-0EC0-486A-8392-283B084CF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18509-985C-463C-9E8F-02EB8D36E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9EB7E-8BE2-44FC-8AA1-9D8D080B0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0B6BA-C19D-4212-BBF9-453BEDAC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5940-A6F1-4264-AAB5-6B73E5269699}" type="datetime1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93933-3492-4CC1-85EC-DB6AFA49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56ACA-B82F-42DD-B3FB-2C4E3C4A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4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E51C-0EFD-41ED-87C3-30D9FB2F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AB5CA-5D7F-43F3-B50C-2B43009F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86B74-8E24-4161-8870-7B7516AF9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27CB6-100F-48CA-85FF-F6DBBD266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0621F-8E3B-44F3-8042-A87CB28E8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E95B98-CE27-446E-8BC4-9FDCC315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000C-F1F2-4750-8217-B90C62EFA7FA}" type="datetime1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40819-7270-4556-810D-A41023EC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B911C-DDE5-406E-9303-052F89DE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0DE0-1532-46A5-BB13-990678FF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8DFCC-7F9A-40DB-A9C5-D10B1C85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0234-33D1-46BB-9D23-37A9886C5E1D}" type="datetime1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57697-70BF-4804-B3A4-32265ABF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5DE77-101B-4E56-894C-93AEF16B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4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4F0C8-4DC1-4457-B622-769814811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98A4-6FF1-4C96-A8FD-C4C259D0F2F0}" type="datetime1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39E6B-C5D0-4734-9A22-E08F27D5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D8405-E18B-4006-92BE-F1EDAAC5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D215-7D86-4147-BD0D-B70648A6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CC8F-E98F-4B6D-900D-8F8BF2CE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AF4E5-F1CC-4A83-9983-04B8825C8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FAD5A-C277-45C3-A0EC-DA46CFA7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7EBB-DB62-442F-8ADA-1BBA97F22236}" type="datetime1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3A92D-0C48-4473-9118-BDBAAFC68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7040C-4FC9-4BA6-9399-73765E0F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9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F431-4F61-4A4B-934F-6BF197BB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8A5DE-5C64-4570-A1DC-350FB39D9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17E5B-962B-4DA6-A7D1-14D32E934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FEEE7-2189-4244-BCE4-BFDC537C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7FF9-D239-4327-BC17-148BEEE408D6}" type="datetime1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4CB99-B58A-4F8B-AA12-1C4E226F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B7915-327B-473D-9AC9-E2EE49F0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5237B-A705-4F94-9E6C-4D5032DD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E7400-EDF2-4259-ADE5-F0D0B8987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CB931-AD63-4CEA-9DC4-FFC382D9F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BF6A6-CCCB-421C-A0C2-F861972D6D6D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9A37-6C06-42BC-94F5-1B1BF09F2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NUM-RN-MLK/IF2211/2013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236A0-031B-46C1-B826-8BC9C07C9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5EA11-5616-4FDA-8BAD-D2B8CC8D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24523"/>
            <a:ext cx="9144000" cy="1381125"/>
          </a:xfrm>
        </p:spPr>
        <p:txBody>
          <a:bodyPr>
            <a:normAutofit fontScale="90000"/>
          </a:bodyPr>
          <a:lstStyle/>
          <a:p>
            <a:r>
              <a:rPr lang="id-ID" b="1" dirty="0">
                <a:latin typeface="+mn-lt"/>
              </a:rPr>
              <a:t>Breadth/Depth First Search (BFS/DFS)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55679"/>
            <a:ext cx="9144000" cy="1655762"/>
          </a:xfrm>
        </p:spPr>
        <p:txBody>
          <a:bodyPr>
            <a:normAutofit/>
          </a:bodyPr>
          <a:lstStyle/>
          <a:p>
            <a:r>
              <a:rPr lang="id-ID" sz="2800" dirty="0"/>
              <a:t>Bahan Kuliah IF2211 Strategi Algoritmik</a:t>
            </a:r>
            <a:br>
              <a:rPr lang="id-ID" sz="2800" dirty="0"/>
            </a:br>
            <a:endParaRPr lang="en-US" sz="2800" dirty="0"/>
          </a:p>
          <a:p>
            <a:r>
              <a:rPr lang="id-ID" sz="2800" dirty="0"/>
              <a:t>Oleh: </a:t>
            </a:r>
            <a:r>
              <a:rPr lang="en-US" sz="2800" dirty="0"/>
              <a:t> Rinaldi M  &amp; Nur </a:t>
            </a:r>
            <a:r>
              <a:rPr lang="en-US" sz="2800" dirty="0" err="1"/>
              <a:t>Ulfa</a:t>
            </a:r>
            <a:r>
              <a:rPr lang="en-US" sz="2800" dirty="0"/>
              <a:t> </a:t>
            </a:r>
            <a:r>
              <a:rPr lang="en-US" sz="2800" dirty="0" err="1"/>
              <a:t>Maulidevi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</a:t>
            </a:fld>
            <a:endParaRPr lang="id-ID"/>
          </a:p>
        </p:txBody>
      </p:sp>
      <p:pic>
        <p:nvPicPr>
          <p:cNvPr id="6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00C69537-31CE-46DB-A189-B2F06E50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15" y="3738165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A3844C-27F1-4F61-AF5A-7F2D797BC85C}"/>
              </a:ext>
            </a:extLst>
          </p:cNvPr>
          <p:cNvSpPr txBox="1"/>
          <p:nvPr/>
        </p:nvSpPr>
        <p:spPr>
          <a:xfrm>
            <a:off x="2971800" y="5302487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Program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Informatika</a:t>
            </a:r>
            <a:endParaRPr lang="en-US" sz="2400" dirty="0"/>
          </a:p>
          <a:p>
            <a:pPr algn="ctr"/>
            <a:r>
              <a:rPr lang="en-US" sz="2400" dirty="0" err="1"/>
              <a:t>Sekolah</a:t>
            </a:r>
            <a:r>
              <a:rPr lang="en-US" sz="2400" dirty="0"/>
              <a:t> Teknik </a:t>
            </a:r>
            <a:r>
              <a:rPr lang="en-US" sz="2400" dirty="0" err="1"/>
              <a:t>Elektro</a:t>
            </a:r>
            <a:r>
              <a:rPr lang="en-US" sz="2400" dirty="0"/>
              <a:t> dan </a:t>
            </a:r>
            <a:r>
              <a:rPr lang="en-US" sz="2400" dirty="0" err="1"/>
              <a:t>Informatika</a:t>
            </a:r>
            <a:r>
              <a:rPr lang="en-US" sz="2400" dirty="0"/>
              <a:t> ITB</a:t>
            </a:r>
          </a:p>
          <a:p>
            <a:pPr algn="ctr"/>
            <a:r>
              <a:rPr lang="en-US" sz="2400" dirty="0"/>
              <a:t>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C01AA-033E-40F1-A4C8-10B4E9CC66A6}"/>
              </a:ext>
            </a:extLst>
          </p:cNvPr>
          <p:cNvSpPr txBox="1"/>
          <p:nvPr/>
        </p:nvSpPr>
        <p:spPr>
          <a:xfrm>
            <a:off x="8305800" y="1260813"/>
            <a:ext cx="206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(Bagian 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BB1C80-9145-4E67-B36B-086489F8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10</a:t>
            </a:fld>
            <a:endParaRPr lang="id-ID"/>
          </a:p>
        </p:txBody>
      </p:sp>
      <p:pic>
        <p:nvPicPr>
          <p:cNvPr id="9" name="Picture 8" descr="A picture containing sitting&#10;&#10;Description automatically generated">
            <a:extLst>
              <a:ext uri="{FF2B5EF4-FFF2-40B4-BE49-F238E27FC236}">
                <a16:creationId xmlns:a16="http://schemas.microsoft.com/office/drawing/2014/main" id="{EBEAC275-EA02-4FCC-A36F-709C1C1E0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62" y="886265"/>
            <a:ext cx="4275120" cy="4340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C903FC-B5B4-C491-5F41-8613B6FE7FB1}"/>
              </a:ext>
            </a:extLst>
          </p:cNvPr>
          <p:cNvSpPr txBox="1"/>
          <p:nvPr/>
        </p:nvSpPr>
        <p:spPr>
          <a:xfrm>
            <a:off x="929617" y="5592853"/>
            <a:ext cx="1033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BFS </a:t>
            </a:r>
            <a:r>
              <a:rPr lang="en-US" sz="2400" dirty="0" err="1"/>
              <a:t>dari</a:t>
            </a:r>
            <a:r>
              <a:rPr lang="en-US" sz="2400" dirty="0"/>
              <a:t> 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S, A, F, B, E, G, C, D, 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61EFA-62DD-48C9-E5EE-773D5230C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58" y="1034314"/>
            <a:ext cx="4891147" cy="419241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725D97E-73D5-0990-D93B-ADAF5A681629}"/>
              </a:ext>
            </a:extLst>
          </p:cNvPr>
          <p:cNvSpPr/>
          <p:nvPr/>
        </p:nvSpPr>
        <p:spPr>
          <a:xfrm>
            <a:off x="5592705" y="3193366"/>
            <a:ext cx="1216058" cy="5627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8730DE-201F-EB3F-B3BD-C86BF6F06ECC}"/>
              </a:ext>
            </a:extLst>
          </p:cNvPr>
          <p:cNvSpPr txBox="1"/>
          <p:nvPr/>
        </p:nvSpPr>
        <p:spPr>
          <a:xfrm>
            <a:off x="1161142" y="501649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3: </a:t>
            </a:r>
          </a:p>
        </p:txBody>
      </p:sp>
    </p:spTree>
    <p:extLst>
      <p:ext uri="{BB962C8B-B14F-4D97-AF65-F5344CB8AC3E}">
        <p14:creationId xmlns:p14="http://schemas.microsoft.com/office/powerpoint/2010/main" val="179310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0D080-BA36-4FBB-82ED-0E515EDA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11</a:t>
            </a:fld>
            <a:endParaRPr lang="id-ID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71C27A0-6AFD-4B7F-B82F-E5E851CBD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32" y="1332646"/>
            <a:ext cx="4824536" cy="4824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7C6B15-133A-E9F3-52EC-C557F28E3478}"/>
              </a:ext>
            </a:extLst>
          </p:cNvPr>
          <p:cNvSpPr txBox="1"/>
          <p:nvPr/>
        </p:nvSpPr>
        <p:spPr>
          <a:xfrm>
            <a:off x="1161142" y="501649"/>
            <a:ext cx="552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4 (</a:t>
            </a:r>
            <a:r>
              <a:rPr lang="en-US" sz="2400" b="1" dirty="0" err="1"/>
              <a:t>graf</a:t>
            </a:r>
            <a:r>
              <a:rPr lang="en-US" sz="2400" b="1" dirty="0"/>
              <a:t> </a:t>
            </a:r>
            <a:r>
              <a:rPr lang="en-US" sz="2400" b="1" dirty="0" err="1"/>
              <a:t>berupa</a:t>
            </a:r>
            <a:r>
              <a:rPr lang="en-US" sz="2400" b="1" dirty="0"/>
              <a:t> </a:t>
            </a:r>
            <a:r>
              <a:rPr lang="en-US" sz="2400" b="1" dirty="0" err="1"/>
              <a:t>pohon</a:t>
            </a:r>
            <a:r>
              <a:rPr lang="en-US" sz="2400" b="1" dirty="0"/>
              <a:t> </a:t>
            </a:r>
            <a:r>
              <a:rPr lang="en-US" sz="2400" b="1" dirty="0" err="1"/>
              <a:t>berakar</a:t>
            </a:r>
            <a:r>
              <a:rPr lang="en-US" sz="2400" b="1" dirty="0"/>
              <a:t>): </a:t>
            </a:r>
          </a:p>
        </p:txBody>
      </p:sp>
    </p:spTree>
    <p:extLst>
      <p:ext uri="{BB962C8B-B14F-4D97-AF65-F5344CB8AC3E}">
        <p14:creationId xmlns:p14="http://schemas.microsoft.com/office/powerpoint/2010/main" val="38799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Struktur Data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BFS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4351338"/>
          </a:xfrm>
        </p:spPr>
        <p:txBody>
          <a:bodyPr>
            <a:normAutofit fontScale="92500" lnSpcReduction="10000"/>
          </a:bodyPr>
          <a:lstStyle/>
          <a:p>
            <a:pPr marL="396875" indent="-396875">
              <a:buAutoNum type="arabicPeriod"/>
            </a:pPr>
            <a:r>
              <a:rPr lang="id-ID" dirty="0"/>
              <a:t>Matriks ketetanggaan </a:t>
            </a:r>
            <a:r>
              <a:rPr lang="id-ID" i="1" dirty="0"/>
              <a:t>A</a:t>
            </a:r>
            <a:r>
              <a:rPr lang="id-ID" dirty="0"/>
              <a:t> = [</a:t>
            </a:r>
            <a:r>
              <a:rPr lang="id-ID" i="1" dirty="0"/>
              <a:t>a</a:t>
            </a:r>
            <a:r>
              <a:rPr lang="id-ID" i="1" baseline="-25000" dirty="0"/>
              <a:t>ij</a:t>
            </a:r>
            <a:r>
              <a:rPr lang="id-ID" dirty="0"/>
              <a:t>] yang berukuran </a:t>
            </a:r>
            <a:r>
              <a:rPr lang="id-ID" i="1" dirty="0"/>
              <a:t>n</a:t>
            </a:r>
            <a:r>
              <a:rPr lang="id-ID" dirty="0"/>
              <a:t>x</a:t>
            </a:r>
            <a:r>
              <a:rPr lang="id-ID" i="1" dirty="0"/>
              <a:t>n</a:t>
            </a:r>
            <a:r>
              <a:rPr lang="id-ID" dirty="0"/>
              <a:t>, </a:t>
            </a:r>
            <a:br>
              <a:rPr lang="id-ID" dirty="0"/>
            </a:br>
            <a:r>
              <a:rPr lang="en-US" sz="2400" dirty="0"/>
              <a:t>  </a:t>
            </a:r>
            <a:r>
              <a:rPr lang="id-ID" sz="2400" i="1" dirty="0"/>
              <a:t>a</a:t>
            </a:r>
            <a:r>
              <a:rPr lang="id-ID" sz="2400" i="1" baseline="-25000" dirty="0"/>
              <a:t>ij</a:t>
            </a:r>
            <a:r>
              <a:rPr lang="id-ID" sz="2400" dirty="0"/>
              <a:t>= 1, jika simpul </a:t>
            </a:r>
            <a:r>
              <a:rPr lang="id-ID" sz="2400" i="1" dirty="0"/>
              <a:t>i</a:t>
            </a:r>
            <a:r>
              <a:rPr lang="id-ID" sz="2400" dirty="0"/>
              <a:t> dan simpul </a:t>
            </a:r>
            <a:r>
              <a:rPr lang="id-ID" sz="2400" i="1" dirty="0"/>
              <a:t>j</a:t>
            </a:r>
            <a:r>
              <a:rPr lang="id-ID" sz="2400" dirty="0"/>
              <a:t> bertetangga,</a:t>
            </a:r>
          </a:p>
          <a:p>
            <a:pPr marL="514350" indent="-514350">
              <a:buNone/>
            </a:pPr>
            <a:r>
              <a:rPr lang="id-ID" sz="2400" dirty="0"/>
              <a:t>	</a:t>
            </a:r>
            <a:r>
              <a:rPr lang="en-US" sz="2400" dirty="0"/>
              <a:t> </a:t>
            </a:r>
            <a:r>
              <a:rPr lang="id-ID" sz="2400" i="1" dirty="0"/>
              <a:t>a</a:t>
            </a:r>
            <a:r>
              <a:rPr lang="id-ID" sz="2400" i="1" baseline="-25000" dirty="0"/>
              <a:t>ij</a:t>
            </a:r>
            <a:r>
              <a:rPr lang="id-ID" sz="2400" dirty="0"/>
              <a:t>= 0, jika simpul </a:t>
            </a:r>
            <a:r>
              <a:rPr lang="id-ID" sz="2400" i="1" dirty="0"/>
              <a:t>i</a:t>
            </a:r>
            <a:r>
              <a:rPr lang="id-ID" sz="2400" dirty="0"/>
              <a:t> dan simpul </a:t>
            </a:r>
            <a:r>
              <a:rPr lang="id-ID" sz="2400" i="1" dirty="0"/>
              <a:t>j </a:t>
            </a:r>
            <a:r>
              <a:rPr lang="id-ID" sz="2400" dirty="0"/>
              <a:t>tidak bertetangga.</a:t>
            </a:r>
            <a:endParaRPr lang="en-US" sz="2400" dirty="0"/>
          </a:p>
          <a:p>
            <a:pPr marL="514350" indent="-514350">
              <a:buNone/>
            </a:pPr>
            <a:endParaRPr lang="id-ID" dirty="0"/>
          </a:p>
          <a:p>
            <a:pPr marL="347663" indent="-347663">
              <a:buNone/>
            </a:pPr>
            <a:r>
              <a:rPr lang="id-ID" dirty="0"/>
              <a:t>2. Antrian </a:t>
            </a:r>
            <a:r>
              <a:rPr lang="id-ID" i="1" dirty="0"/>
              <a:t>q</a:t>
            </a:r>
            <a:r>
              <a:rPr lang="id-ID" dirty="0"/>
              <a:t> untuk menyimpan simpul yang telah dikunjungi. </a:t>
            </a:r>
            <a:endParaRPr lang="en-US" dirty="0"/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id-ID" dirty="0"/>
              <a:t>3. Tabel Boolean</a:t>
            </a:r>
            <a:r>
              <a:rPr lang="en-US" dirty="0"/>
              <a:t> “</a:t>
            </a:r>
            <a:r>
              <a:rPr lang="id-ID" dirty="0"/>
              <a:t>dikunjungi</a:t>
            </a:r>
            <a:r>
              <a:rPr lang="en-US" dirty="0"/>
              <a:t>”</a:t>
            </a:r>
            <a:endParaRPr lang="id-ID" dirty="0"/>
          </a:p>
          <a:p>
            <a:pPr lvl="1">
              <a:buNone/>
            </a:pPr>
            <a:r>
              <a:rPr lang="id-ID" dirty="0">
                <a:latin typeface="Courier New" pitchFamily="49" charset="0"/>
                <a:cs typeface="Courier New" pitchFamily="49" charset="0"/>
              </a:rPr>
              <a:t>dikunjungi : array[l..n] of boolean</a:t>
            </a:r>
          </a:p>
          <a:p>
            <a:pPr lvl="1">
              <a:buNone/>
            </a:pPr>
            <a:r>
              <a:rPr lang="id-ID" dirty="0"/>
              <a:t>dikunjungi[i] = </a:t>
            </a:r>
            <a:r>
              <a:rPr lang="id-ID" i="1" dirty="0"/>
              <a:t>true</a:t>
            </a:r>
            <a:r>
              <a:rPr lang="id-ID" dirty="0"/>
              <a:t> jika simpul </a:t>
            </a:r>
            <a:r>
              <a:rPr lang="id-ID" i="1" dirty="0"/>
              <a:t>i</a:t>
            </a:r>
            <a:r>
              <a:rPr lang="id-ID" dirty="0"/>
              <a:t> sudah dikunjungi</a:t>
            </a:r>
          </a:p>
          <a:p>
            <a:pPr lvl="1">
              <a:buNone/>
            </a:pPr>
            <a:r>
              <a:rPr lang="id-ID" dirty="0"/>
              <a:t>dikunjungi[i] = </a:t>
            </a:r>
            <a:r>
              <a:rPr lang="id-ID" i="1" dirty="0"/>
              <a:t>false</a:t>
            </a:r>
            <a:r>
              <a:rPr lang="id-ID" dirty="0"/>
              <a:t> jika simpul </a:t>
            </a:r>
            <a:r>
              <a:rPr lang="id-ID" i="1" dirty="0"/>
              <a:t>i</a:t>
            </a:r>
            <a:r>
              <a:rPr lang="id-ID" dirty="0"/>
              <a:t> belum dikunjungi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12</a:t>
            </a:fld>
            <a:endParaRPr lang="id-ID"/>
          </a:p>
        </p:txBody>
      </p:sp>
      <p:pic>
        <p:nvPicPr>
          <p:cNvPr id="3" name="Picture 2" descr="A green square with numbers and a green square with white text&#10;&#10;AI-generated content may be incorrect.">
            <a:extLst>
              <a:ext uri="{FF2B5EF4-FFF2-40B4-BE49-F238E27FC236}">
                <a16:creationId xmlns:a16="http://schemas.microsoft.com/office/drawing/2014/main" id="{0199F7C0-8E20-D6A7-C0D6-F9B9FDEC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57" y="115728"/>
            <a:ext cx="4791438" cy="1824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7403BA-3973-38A4-89DE-0DAD7CDEF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50" y="5087354"/>
            <a:ext cx="4552950" cy="666750"/>
          </a:xfrm>
          <a:prstGeom prst="rect">
            <a:avLst/>
          </a:prstGeom>
        </p:spPr>
      </p:pic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42DA384-D0D2-B8BD-7A00-23B1E0F7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08" y="2965189"/>
            <a:ext cx="4390578" cy="15605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9CA256-6B1C-408F-FE49-785997411374}"/>
              </a:ext>
            </a:extLst>
          </p:cNvPr>
          <p:cNvSpPr txBox="1"/>
          <p:nvPr/>
        </p:nvSpPr>
        <p:spPr>
          <a:xfrm>
            <a:off x="8017409" y="5596201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1         2             3           4          5            6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 b="2023"/>
          <a:stretch>
            <a:fillRect/>
          </a:stretch>
        </p:blipFill>
        <p:spPr bwMode="auto">
          <a:xfrm>
            <a:off x="652891" y="109516"/>
            <a:ext cx="671835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13</a:t>
            </a:fld>
            <a:endParaRPr lang="id-ID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C2143E-8582-F2F9-C8F6-E7D86FD7F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06" y="2927577"/>
            <a:ext cx="4276187" cy="1519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DBF14E-2095-E817-88A4-A3C1489CB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50" y="5068547"/>
            <a:ext cx="4552950" cy="666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F05EDE-C610-FF4D-4A9F-90774474711E}"/>
              </a:ext>
            </a:extLst>
          </p:cNvPr>
          <p:cNvSpPr txBox="1"/>
          <p:nvPr/>
        </p:nvSpPr>
        <p:spPr>
          <a:xfrm>
            <a:off x="8017409" y="5647304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1         2             3           4          5            6</a:t>
            </a:r>
          </a:p>
        </p:txBody>
      </p:sp>
      <p:pic>
        <p:nvPicPr>
          <p:cNvPr id="6" name="Picture 5" descr="A green square with numbers and a green square with white text&#10;&#10;AI-generated content may be incorrect.">
            <a:extLst>
              <a:ext uri="{FF2B5EF4-FFF2-40B4-BE49-F238E27FC236}">
                <a16:creationId xmlns:a16="http://schemas.microsoft.com/office/drawing/2014/main" id="{5EA5C62F-D75E-F97C-E4D5-1E059E018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55" y="210525"/>
            <a:ext cx="4791438" cy="18243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>
                <a:latin typeface="+mn-lt"/>
              </a:rPr>
              <a:t>Ilustrasi</a:t>
            </a:r>
            <a:r>
              <a:rPr lang="en-US" sz="3600" dirty="0">
                <a:latin typeface="+mn-lt"/>
              </a:rPr>
              <a:t> BFS </a:t>
            </a:r>
            <a:r>
              <a:rPr lang="en-US" sz="3600" dirty="0" err="1">
                <a:latin typeface="+mn-lt"/>
              </a:rPr>
              <a:t>dengan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struktur</a:t>
            </a:r>
            <a:r>
              <a:rPr lang="en-US" sz="3600" dirty="0">
                <a:latin typeface="+mn-lt"/>
              </a:rPr>
              <a:t> data </a:t>
            </a:r>
            <a:r>
              <a:rPr lang="en-US" sz="3600" dirty="0" err="1">
                <a:latin typeface="+mn-lt"/>
              </a:rPr>
              <a:t>antrian</a:t>
            </a:r>
            <a:r>
              <a:rPr lang="en-US" sz="3600" dirty="0">
                <a:latin typeface="+mn-lt"/>
              </a:rPr>
              <a:t> Q dan </a:t>
            </a:r>
            <a:r>
              <a:rPr lang="en-US" sz="3600" dirty="0" err="1">
                <a:latin typeface="+mn-lt"/>
              </a:rPr>
              <a:t>larik</a:t>
            </a:r>
            <a:r>
              <a:rPr lang="en-US" sz="3600" dirty="0">
                <a:latin typeface="+mn-lt"/>
              </a:rPr>
              <a:t> “</a:t>
            </a:r>
            <a:r>
              <a:rPr lang="en-US" sz="3600" dirty="0" err="1">
                <a:latin typeface="+mn-lt"/>
              </a:rPr>
              <a:t>dikunjungi</a:t>
            </a:r>
            <a:r>
              <a:rPr lang="en-US" sz="3600" dirty="0">
                <a:latin typeface="+mn-lt"/>
              </a:rPr>
              <a:t>” </a:t>
            </a:r>
            <a:endParaRPr lang="id-ID" sz="3600" dirty="0">
              <a:latin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238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2309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4238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1666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2809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47" name="Oval 46"/>
          <p:cNvSpPr/>
          <p:nvPr/>
        </p:nvSpPr>
        <p:spPr>
          <a:xfrm>
            <a:off x="3809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48" name="Oval 47"/>
          <p:cNvSpPr/>
          <p:nvPr/>
        </p:nvSpPr>
        <p:spPr>
          <a:xfrm>
            <a:off x="4952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3309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50" name="Straight Connector 49"/>
          <p:cNvCxnSpPr>
            <a:stCxn id="43" idx="4"/>
            <a:endCxn id="45" idx="0"/>
          </p:cNvCxnSpPr>
          <p:nvPr/>
        </p:nvCxnSpPr>
        <p:spPr>
          <a:xfrm rot="5400000">
            <a:off x="1809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4"/>
            <a:endCxn id="46" idx="0"/>
          </p:cNvCxnSpPr>
          <p:nvPr/>
        </p:nvCxnSpPr>
        <p:spPr>
          <a:xfrm rot="16200000" flipH="1">
            <a:off x="2381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4" idx="4"/>
            <a:endCxn id="47" idx="0"/>
          </p:cNvCxnSpPr>
          <p:nvPr/>
        </p:nvCxnSpPr>
        <p:spPr>
          <a:xfrm rot="5400000">
            <a:off x="3845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4" idx="4"/>
            <a:endCxn id="48" idx="0"/>
          </p:cNvCxnSpPr>
          <p:nvPr/>
        </p:nvCxnSpPr>
        <p:spPr>
          <a:xfrm rot="16200000" flipH="1">
            <a:off x="4417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4"/>
            <a:endCxn id="43" idx="0"/>
          </p:cNvCxnSpPr>
          <p:nvPr/>
        </p:nvCxnSpPr>
        <p:spPr>
          <a:xfrm rot="5400000">
            <a:off x="2774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2" idx="4"/>
            <a:endCxn id="44" idx="0"/>
          </p:cNvCxnSpPr>
          <p:nvPr/>
        </p:nvCxnSpPr>
        <p:spPr>
          <a:xfrm rot="16200000" flipH="1">
            <a:off x="3738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9" idx="0"/>
            <a:endCxn id="47" idx="4"/>
          </p:cNvCxnSpPr>
          <p:nvPr/>
        </p:nvCxnSpPr>
        <p:spPr>
          <a:xfrm rot="5400000" flipH="1" flipV="1">
            <a:off x="3452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8" idx="4"/>
            <a:endCxn id="49" idx="0"/>
          </p:cNvCxnSpPr>
          <p:nvPr/>
        </p:nvCxnSpPr>
        <p:spPr>
          <a:xfrm rot="5400000">
            <a:off x="4024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5" idx="4"/>
            <a:endCxn id="49" idx="0"/>
          </p:cNvCxnSpPr>
          <p:nvPr/>
        </p:nvCxnSpPr>
        <p:spPr>
          <a:xfrm rot="16200000" flipH="1">
            <a:off x="2381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6" idx="4"/>
            <a:endCxn id="49" idx="0"/>
          </p:cNvCxnSpPr>
          <p:nvPr/>
        </p:nvCxnSpPr>
        <p:spPr>
          <a:xfrm rot="16200000" flipH="1">
            <a:off x="2952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02261"/>
              </p:ext>
            </p:extLst>
          </p:nvPr>
        </p:nvGraphicFramePr>
        <p:xfrm>
          <a:off x="6095968" y="1690688"/>
          <a:ext cx="500062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id-ID" sz="1400" dirty="0"/>
                        <a:t>Iterasi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400" dirty="0"/>
                        <a:t>V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400" dirty="0"/>
                        <a:t>Q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dikunjungi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Inisialisasi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{1}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{2,3}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{3,4,5}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{4,5,6,7}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{5,6,7,8}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{6,7,8}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{7,8}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6095968" y="5987018"/>
            <a:ext cx="498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Urutan</a:t>
            </a:r>
            <a:r>
              <a:rPr lang="en-US" dirty="0"/>
              <a:t> simpul2 yang </a:t>
            </a:r>
            <a:r>
              <a:rPr lang="en-US" dirty="0" err="1"/>
              <a:t>dikunjungi</a:t>
            </a:r>
            <a:r>
              <a:rPr lang="en-US" dirty="0"/>
              <a:t>: 1, 2, 3, 4, 5, 6, 7, 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41281"/>
            <a:ext cx="10515600" cy="1325563"/>
          </a:xfrm>
        </p:spPr>
        <p:txBody>
          <a:bodyPr>
            <a:normAutofit/>
          </a:bodyPr>
          <a:lstStyle/>
          <a:p>
            <a:r>
              <a:rPr lang="id-ID" b="1" dirty="0">
                <a:latin typeface="+mn-lt"/>
              </a:rPr>
              <a:t>Pencarian Mendalam (DFS)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23174" y="1328042"/>
            <a:ext cx="6600200" cy="5288677"/>
          </a:xfrm>
        </p:spPr>
        <p:txBody>
          <a:bodyPr>
            <a:noAutofit/>
          </a:bodyPr>
          <a:lstStyle/>
          <a:p>
            <a:r>
              <a:rPr lang="en-US" sz="2200" i="1" dirty="0"/>
              <a:t>DFS = Depth First Search</a:t>
            </a:r>
          </a:p>
          <a:p>
            <a:r>
              <a:rPr lang="id-ID" sz="2200" dirty="0"/>
              <a:t>Traversal dimulai dari simpul </a:t>
            </a:r>
            <a:r>
              <a:rPr lang="id-ID" sz="2200" i="1" dirty="0"/>
              <a:t>v</a:t>
            </a:r>
            <a:r>
              <a:rPr lang="id-ID" sz="2200" dirty="0"/>
              <a:t>.</a:t>
            </a:r>
            <a:endParaRPr lang="en-US" sz="2200" dirty="0"/>
          </a:p>
          <a:p>
            <a:pPr marL="0" indent="0">
              <a:buNone/>
            </a:pPr>
            <a:r>
              <a:rPr lang="id-ID" sz="2200" dirty="0"/>
              <a:t>Algoritma</a:t>
            </a:r>
            <a:r>
              <a:rPr lang="en-US" sz="2200" dirty="0"/>
              <a:t> (</a:t>
            </a:r>
            <a:r>
              <a:rPr lang="en-US" sz="2200" dirty="0" err="1"/>
              <a:t>rekursif</a:t>
            </a:r>
            <a:r>
              <a:rPr lang="en-US" sz="2200" dirty="0"/>
              <a:t>)</a:t>
            </a:r>
            <a:r>
              <a:rPr lang="id-ID" sz="2200" dirty="0"/>
              <a:t>:</a:t>
            </a:r>
          </a:p>
          <a:p>
            <a:pPr>
              <a:buFont typeface="+mj-lt"/>
              <a:buAutoNum type="arabicPeriod"/>
            </a:pPr>
            <a:r>
              <a:rPr lang="id-ID" sz="2200" dirty="0"/>
              <a:t>Kunjungi simpul </a:t>
            </a:r>
            <a:r>
              <a:rPr lang="id-ID" sz="2200" i="1" dirty="0"/>
              <a:t>v </a:t>
            </a:r>
          </a:p>
          <a:p>
            <a:pPr>
              <a:buFont typeface="+mj-lt"/>
              <a:buAutoNum type="arabicPeriod"/>
            </a:pPr>
            <a:r>
              <a:rPr lang="id-ID" sz="2200" dirty="0"/>
              <a:t>Kunjungi simpul </a:t>
            </a:r>
            <a:r>
              <a:rPr lang="id-ID" sz="2200" i="1" dirty="0"/>
              <a:t>w</a:t>
            </a:r>
            <a:r>
              <a:rPr lang="id-ID" sz="2200" dirty="0"/>
              <a:t> yang bertetangga dengan  simpul </a:t>
            </a:r>
            <a:r>
              <a:rPr lang="id-ID" sz="2200" i="1" dirty="0"/>
              <a:t>v</a:t>
            </a:r>
            <a:r>
              <a:rPr lang="id-ID" sz="2200" dirty="0"/>
              <a:t>.</a:t>
            </a:r>
          </a:p>
          <a:p>
            <a:pPr>
              <a:buFont typeface="+mj-lt"/>
              <a:buAutoNum type="arabicPeriod"/>
            </a:pPr>
            <a:r>
              <a:rPr lang="id-ID" sz="2200" dirty="0"/>
              <a:t>Ulangi DFS mulai dari simpul </a:t>
            </a:r>
            <a:r>
              <a:rPr lang="id-ID" sz="2200" i="1" dirty="0"/>
              <a:t>w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endParaRPr lang="id-ID" sz="2200" dirty="0"/>
          </a:p>
          <a:p>
            <a:pPr>
              <a:buFont typeface="+mj-lt"/>
              <a:buAutoNum type="arabicPeriod"/>
            </a:pPr>
            <a:r>
              <a:rPr lang="id-ID" sz="2200" dirty="0"/>
              <a:t>Ketika mencapai simpul </a:t>
            </a:r>
            <a:r>
              <a:rPr lang="id-ID" sz="2200" i="1" dirty="0"/>
              <a:t>u</a:t>
            </a:r>
            <a:r>
              <a:rPr lang="id-ID" sz="2200" dirty="0"/>
              <a:t> sedemikian sehingga semua simpul yang bertetangga dengannya telah dikunjungi, pencarian dirunut-balik (</a:t>
            </a:r>
            <a:r>
              <a:rPr lang="id-ID" sz="2200" i="1" dirty="0"/>
              <a:t>backtrack</a:t>
            </a:r>
            <a:r>
              <a:rPr lang="id-ID" sz="2200" dirty="0"/>
              <a:t>) ke simpul terakhir yang dikunjungi sebelumnya dan mempunyai simpul  yang belum dikunjungi.</a:t>
            </a:r>
          </a:p>
          <a:p>
            <a:pPr>
              <a:buFont typeface="+mj-lt"/>
              <a:buAutoNum type="arabicPeriod"/>
            </a:pPr>
            <a:r>
              <a:rPr lang="id-ID" sz="2200" dirty="0"/>
              <a:t>Pencarian berakhir bila tidak ada lagi simpul yang belum dikunjungi yang dapat dicapai dari simpul yang telah dikunjungi.</a:t>
            </a:r>
          </a:p>
          <a:p>
            <a:pPr>
              <a:buNone/>
            </a:pPr>
            <a:endParaRPr lang="id-ID" sz="18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937028-42DF-420B-9C30-C5F7FAA2767E}"/>
              </a:ext>
            </a:extLst>
          </p:cNvPr>
          <p:cNvSpPr/>
          <p:nvPr/>
        </p:nvSpPr>
        <p:spPr>
          <a:xfrm>
            <a:off x="9438688" y="156842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8FEA70-3B4E-45FA-943C-33DE3C82895E}"/>
              </a:ext>
            </a:extLst>
          </p:cNvPr>
          <p:cNvSpPr/>
          <p:nvPr/>
        </p:nvSpPr>
        <p:spPr>
          <a:xfrm>
            <a:off x="8509994" y="263999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C13376-FD9B-4E0C-97B5-711028DCAA4C}"/>
              </a:ext>
            </a:extLst>
          </p:cNvPr>
          <p:cNvSpPr/>
          <p:nvPr/>
        </p:nvSpPr>
        <p:spPr>
          <a:xfrm>
            <a:off x="10438820" y="263999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44AF1D2-7905-488A-A153-F6E9428A01FC}"/>
              </a:ext>
            </a:extLst>
          </p:cNvPr>
          <p:cNvSpPr/>
          <p:nvPr/>
        </p:nvSpPr>
        <p:spPr>
          <a:xfrm>
            <a:off x="7867052" y="406875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75D08C0-6F8F-4002-98C2-B92DDBAA3D99}"/>
              </a:ext>
            </a:extLst>
          </p:cNvPr>
          <p:cNvSpPr/>
          <p:nvPr/>
        </p:nvSpPr>
        <p:spPr>
          <a:xfrm>
            <a:off x="9010060" y="406875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ACDAEFC-8C1D-44CE-8E29-71C029F69DCD}"/>
              </a:ext>
            </a:extLst>
          </p:cNvPr>
          <p:cNvSpPr/>
          <p:nvPr/>
        </p:nvSpPr>
        <p:spPr>
          <a:xfrm>
            <a:off x="10010160" y="406875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200F54E-8A5D-4ED1-9C5A-B6193AD782BA}"/>
              </a:ext>
            </a:extLst>
          </p:cNvPr>
          <p:cNvSpPr/>
          <p:nvPr/>
        </p:nvSpPr>
        <p:spPr>
          <a:xfrm>
            <a:off x="11153168" y="406875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B42C70-742B-4334-9262-8D9935C92576}"/>
              </a:ext>
            </a:extLst>
          </p:cNvPr>
          <p:cNvSpPr/>
          <p:nvPr/>
        </p:nvSpPr>
        <p:spPr>
          <a:xfrm>
            <a:off x="9510126" y="5354638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DC3E21-2316-42D9-80D0-E83E8301F9E7}"/>
              </a:ext>
            </a:extLst>
          </p:cNvPr>
          <p:cNvCxnSpPr>
            <a:stCxn id="27" idx="4"/>
            <a:endCxn id="29" idx="0"/>
          </p:cNvCxnSpPr>
          <p:nvPr/>
        </p:nvCxnSpPr>
        <p:spPr>
          <a:xfrm rot="5400000">
            <a:off x="8009928" y="3282936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C35EFE6-D9DE-4099-82DF-4DE4A7B53095}"/>
              </a:ext>
            </a:extLst>
          </p:cNvPr>
          <p:cNvCxnSpPr>
            <a:stCxn id="27" idx="4"/>
            <a:endCxn id="31" idx="0"/>
          </p:cNvCxnSpPr>
          <p:nvPr/>
        </p:nvCxnSpPr>
        <p:spPr>
          <a:xfrm rot="16200000" flipH="1">
            <a:off x="8581432" y="3354374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1D0C48F-18E2-4475-A83D-297D59DA4F4B}"/>
              </a:ext>
            </a:extLst>
          </p:cNvPr>
          <p:cNvCxnSpPr>
            <a:stCxn id="28" idx="4"/>
            <a:endCxn id="32" idx="0"/>
          </p:cNvCxnSpPr>
          <p:nvPr/>
        </p:nvCxnSpPr>
        <p:spPr>
          <a:xfrm rot="5400000">
            <a:off x="10045895" y="3390077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F1D1C1-1945-4E7E-BAFA-620FF65D8E28}"/>
              </a:ext>
            </a:extLst>
          </p:cNvPr>
          <p:cNvCxnSpPr>
            <a:stCxn id="28" idx="4"/>
            <a:endCxn id="34" idx="0"/>
          </p:cNvCxnSpPr>
          <p:nvPr/>
        </p:nvCxnSpPr>
        <p:spPr>
          <a:xfrm rot="16200000" flipH="1">
            <a:off x="10617399" y="3247233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2C272F-74A4-4569-BC0A-4E6E3C9A921B}"/>
              </a:ext>
            </a:extLst>
          </p:cNvPr>
          <p:cNvCxnSpPr>
            <a:stCxn id="26" idx="4"/>
            <a:endCxn id="27" idx="0"/>
          </p:cNvCxnSpPr>
          <p:nvPr/>
        </p:nvCxnSpPr>
        <p:spPr>
          <a:xfrm rot="5400000">
            <a:off x="8974341" y="1889895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2FF8D97-D0DB-4E70-9AF0-C94F5548800F}"/>
              </a:ext>
            </a:extLst>
          </p:cNvPr>
          <p:cNvCxnSpPr>
            <a:stCxn id="26" idx="4"/>
            <a:endCxn id="28" idx="0"/>
          </p:cNvCxnSpPr>
          <p:nvPr/>
        </p:nvCxnSpPr>
        <p:spPr>
          <a:xfrm rot="16200000" flipH="1">
            <a:off x="9938754" y="1854176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AD7BCAE-F6A1-4422-8769-896949C4F71C}"/>
              </a:ext>
            </a:extLst>
          </p:cNvPr>
          <p:cNvCxnSpPr>
            <a:stCxn id="35" idx="0"/>
            <a:endCxn id="32" idx="4"/>
          </p:cNvCxnSpPr>
          <p:nvPr/>
        </p:nvCxnSpPr>
        <p:spPr>
          <a:xfrm rot="5400000" flipH="1" flipV="1">
            <a:off x="9652986" y="4711712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40BA4E8-8D45-4ED4-B199-F62D7B3F7232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rot="5400000">
            <a:off x="10224490" y="4140208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CBE52E7-26F5-4637-9A29-8806DC1E0B07}"/>
              </a:ext>
            </a:extLst>
          </p:cNvPr>
          <p:cNvCxnSpPr>
            <a:stCxn id="29" idx="4"/>
            <a:endCxn id="35" idx="0"/>
          </p:cNvCxnSpPr>
          <p:nvPr/>
        </p:nvCxnSpPr>
        <p:spPr>
          <a:xfrm rot="16200000" flipH="1">
            <a:off x="8581432" y="4140192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91F6D2D-AF05-4FEA-BDD6-26151585AED2}"/>
              </a:ext>
            </a:extLst>
          </p:cNvPr>
          <p:cNvCxnSpPr>
            <a:stCxn id="31" idx="4"/>
            <a:endCxn id="35" idx="0"/>
          </p:cNvCxnSpPr>
          <p:nvPr/>
        </p:nvCxnSpPr>
        <p:spPr>
          <a:xfrm rot="16200000" flipH="1">
            <a:off x="9152936" y="4711696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C4426-8510-4563-56FE-F0068B882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CE1016-95C9-D666-891A-AFC12B49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D9682-E13C-6A37-B771-522118E024AB}"/>
              </a:ext>
            </a:extLst>
          </p:cNvPr>
          <p:cNvSpPr txBox="1"/>
          <p:nvPr/>
        </p:nvSpPr>
        <p:spPr>
          <a:xfrm>
            <a:off x="1186551" y="1074089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4: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11A5F-189B-9C0C-188A-E205502477DF}"/>
              </a:ext>
            </a:extLst>
          </p:cNvPr>
          <p:cNvSpPr txBox="1"/>
          <p:nvPr/>
        </p:nvSpPr>
        <p:spPr>
          <a:xfrm>
            <a:off x="207233" y="6202890"/>
            <a:ext cx="10036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DFS </a:t>
            </a:r>
            <a:r>
              <a:rPr lang="en-US" sz="2400" dirty="0" err="1"/>
              <a:t>dari</a:t>
            </a:r>
            <a:r>
              <a:rPr lang="en-US" sz="2400" dirty="0"/>
              <a:t> 1 </a:t>
            </a:r>
            <a:r>
              <a:rPr lang="en-US" sz="2400" dirty="0">
                <a:sym typeface="Wingdings" panose="05000000000000000000" pitchFamily="2" charset="2"/>
              </a:rPr>
              <a:t> 1</a:t>
            </a:r>
            <a:r>
              <a:rPr lang="en-US" sz="2400" dirty="0"/>
              <a:t>, 2, 4, 8, 5, 6, 3, 7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8477B4-69F3-E149-B7BE-3F68AFD7AA59}"/>
              </a:ext>
            </a:extLst>
          </p:cNvPr>
          <p:cNvSpPr/>
          <p:nvPr/>
        </p:nvSpPr>
        <p:spPr>
          <a:xfrm>
            <a:off x="3769874" y="169740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A1992B-A59C-2833-22F5-7075B2D75665}"/>
              </a:ext>
            </a:extLst>
          </p:cNvPr>
          <p:cNvSpPr/>
          <p:nvPr/>
        </p:nvSpPr>
        <p:spPr>
          <a:xfrm>
            <a:off x="2841180" y="276897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A6E781-514E-8E4B-C71C-2B6B40DB5E9A}"/>
              </a:ext>
            </a:extLst>
          </p:cNvPr>
          <p:cNvSpPr/>
          <p:nvPr/>
        </p:nvSpPr>
        <p:spPr>
          <a:xfrm>
            <a:off x="4770006" y="276897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FFE716-A60F-19ED-F0EF-0E4F364B103E}"/>
              </a:ext>
            </a:extLst>
          </p:cNvPr>
          <p:cNvSpPr/>
          <p:nvPr/>
        </p:nvSpPr>
        <p:spPr>
          <a:xfrm>
            <a:off x="2198238" y="419773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E87CCC-AD9A-4D75-CC7E-A436677A8729}"/>
              </a:ext>
            </a:extLst>
          </p:cNvPr>
          <p:cNvSpPr/>
          <p:nvPr/>
        </p:nvSpPr>
        <p:spPr>
          <a:xfrm>
            <a:off x="3341246" y="419773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071984-D072-5F22-E3D0-825536C2B625}"/>
              </a:ext>
            </a:extLst>
          </p:cNvPr>
          <p:cNvSpPr/>
          <p:nvPr/>
        </p:nvSpPr>
        <p:spPr>
          <a:xfrm>
            <a:off x="4341346" y="419773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AACB79-BF12-ADD1-41C1-1CBB4ADBD8B3}"/>
              </a:ext>
            </a:extLst>
          </p:cNvPr>
          <p:cNvSpPr/>
          <p:nvPr/>
        </p:nvSpPr>
        <p:spPr>
          <a:xfrm>
            <a:off x="5484354" y="419773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066E18-93EE-07A8-7C0D-C1BA8307BC26}"/>
              </a:ext>
            </a:extLst>
          </p:cNvPr>
          <p:cNvSpPr/>
          <p:nvPr/>
        </p:nvSpPr>
        <p:spPr>
          <a:xfrm>
            <a:off x="3841312" y="5483621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B8CFC7-D688-0CA1-2510-E3DC4C594520}"/>
              </a:ext>
            </a:extLst>
          </p:cNvPr>
          <p:cNvCxnSpPr>
            <a:stCxn id="6" idx="4"/>
            <a:endCxn id="8" idx="0"/>
          </p:cNvCxnSpPr>
          <p:nvPr/>
        </p:nvCxnSpPr>
        <p:spPr>
          <a:xfrm rot="5400000">
            <a:off x="2341114" y="3411919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728811-326C-560D-20EE-9BA31C81AA2C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16200000" flipH="1">
            <a:off x="2912618" y="3483357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66EA74-E255-E7DE-36EA-0AB2E1B1F3DB}"/>
              </a:ext>
            </a:extLst>
          </p:cNvPr>
          <p:cNvCxnSpPr>
            <a:stCxn id="7" idx="4"/>
            <a:endCxn id="10" idx="0"/>
          </p:cNvCxnSpPr>
          <p:nvPr/>
        </p:nvCxnSpPr>
        <p:spPr>
          <a:xfrm rot="5400000">
            <a:off x="4377081" y="3519060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D0181C-C231-C21D-4897-4D3CF0D5D0C2}"/>
              </a:ext>
            </a:extLst>
          </p:cNvPr>
          <p:cNvCxnSpPr>
            <a:stCxn id="7" idx="4"/>
            <a:endCxn id="11" idx="0"/>
          </p:cNvCxnSpPr>
          <p:nvPr/>
        </p:nvCxnSpPr>
        <p:spPr>
          <a:xfrm rot="16200000" flipH="1">
            <a:off x="4948585" y="3376216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50AC4F-6F6C-0D79-2B7D-8FCBCF2E85DF}"/>
              </a:ext>
            </a:extLst>
          </p:cNvPr>
          <p:cNvCxnSpPr>
            <a:stCxn id="5" idx="4"/>
            <a:endCxn id="6" idx="0"/>
          </p:cNvCxnSpPr>
          <p:nvPr/>
        </p:nvCxnSpPr>
        <p:spPr>
          <a:xfrm rot="5400000">
            <a:off x="3305527" y="2018878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128EC2-3105-F8BC-3E10-1348C04976A2}"/>
              </a:ext>
            </a:extLst>
          </p:cNvPr>
          <p:cNvCxnSpPr>
            <a:stCxn id="5" idx="4"/>
            <a:endCxn id="7" idx="0"/>
          </p:cNvCxnSpPr>
          <p:nvPr/>
        </p:nvCxnSpPr>
        <p:spPr>
          <a:xfrm rot="16200000" flipH="1">
            <a:off x="4269940" y="1983159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B601F3-15A8-7A23-AF94-DBA6E011C1B2}"/>
              </a:ext>
            </a:extLst>
          </p:cNvPr>
          <p:cNvCxnSpPr>
            <a:stCxn id="12" idx="0"/>
            <a:endCxn id="10" idx="4"/>
          </p:cNvCxnSpPr>
          <p:nvPr/>
        </p:nvCxnSpPr>
        <p:spPr>
          <a:xfrm rot="5400000" flipH="1" flipV="1">
            <a:off x="3984172" y="4840695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F35BFB-D60E-EF45-F608-EC7F1DAE674D}"/>
              </a:ext>
            </a:extLst>
          </p:cNvPr>
          <p:cNvCxnSpPr>
            <a:stCxn id="11" idx="4"/>
            <a:endCxn id="12" idx="0"/>
          </p:cNvCxnSpPr>
          <p:nvPr/>
        </p:nvCxnSpPr>
        <p:spPr>
          <a:xfrm rot="5400000">
            <a:off x="4555676" y="4269191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0BC36B-5E01-37B4-DD6C-BC39EEC8C2FF}"/>
              </a:ext>
            </a:extLst>
          </p:cNvPr>
          <p:cNvCxnSpPr>
            <a:stCxn id="8" idx="4"/>
            <a:endCxn id="12" idx="0"/>
          </p:cNvCxnSpPr>
          <p:nvPr/>
        </p:nvCxnSpPr>
        <p:spPr>
          <a:xfrm rot="16200000" flipH="1">
            <a:off x="2912618" y="4269175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102175-E7E5-C63D-BDED-E7AA3ECBE1A6}"/>
              </a:ext>
            </a:extLst>
          </p:cNvPr>
          <p:cNvCxnSpPr>
            <a:stCxn id="9" idx="4"/>
            <a:endCxn id="12" idx="0"/>
          </p:cNvCxnSpPr>
          <p:nvPr/>
        </p:nvCxnSpPr>
        <p:spPr>
          <a:xfrm rot="16200000" flipH="1">
            <a:off x="3484122" y="4840679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9BC97143-D26F-6591-9828-2BA669C0C771}"/>
              </a:ext>
            </a:extLst>
          </p:cNvPr>
          <p:cNvSpPr/>
          <p:nvPr/>
        </p:nvSpPr>
        <p:spPr>
          <a:xfrm>
            <a:off x="9672516" y="882717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9A53D18-3ECF-477B-C6DB-F4998915F310}"/>
              </a:ext>
            </a:extLst>
          </p:cNvPr>
          <p:cNvSpPr/>
          <p:nvPr/>
        </p:nvSpPr>
        <p:spPr>
          <a:xfrm>
            <a:off x="9094595" y="1466167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ACCD7C1-0B09-B319-C5F4-1510038341AA}"/>
              </a:ext>
            </a:extLst>
          </p:cNvPr>
          <p:cNvSpPr/>
          <p:nvPr/>
        </p:nvSpPr>
        <p:spPr>
          <a:xfrm>
            <a:off x="9136506" y="4913326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33E5257-B311-7DB3-BA58-F753B726DA96}"/>
              </a:ext>
            </a:extLst>
          </p:cNvPr>
          <p:cNvSpPr/>
          <p:nvPr/>
        </p:nvSpPr>
        <p:spPr>
          <a:xfrm>
            <a:off x="8534694" y="2259562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DEA2F41-E144-0B55-FC4F-8C1B7D9A3CF0}"/>
              </a:ext>
            </a:extLst>
          </p:cNvPr>
          <p:cNvSpPr/>
          <p:nvPr/>
        </p:nvSpPr>
        <p:spPr>
          <a:xfrm>
            <a:off x="7559155" y="4021709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8507702-0EFF-3B3F-EA14-379D77D7C068}"/>
              </a:ext>
            </a:extLst>
          </p:cNvPr>
          <p:cNvSpPr/>
          <p:nvPr/>
        </p:nvSpPr>
        <p:spPr>
          <a:xfrm>
            <a:off x="8551632" y="4021709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20F1AF9-2AE4-D35B-936F-4EFD88B1C2DC}"/>
              </a:ext>
            </a:extLst>
          </p:cNvPr>
          <p:cNvSpPr/>
          <p:nvPr/>
        </p:nvSpPr>
        <p:spPr>
          <a:xfrm>
            <a:off x="9688115" y="5756205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A980F5E-0F3F-4225-576A-9A4D3D982A5E}"/>
              </a:ext>
            </a:extLst>
          </p:cNvPr>
          <p:cNvSpPr/>
          <p:nvPr/>
        </p:nvSpPr>
        <p:spPr>
          <a:xfrm>
            <a:off x="8045509" y="3067462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F8C6931-C7F3-B295-2326-73CE8C16BBDB}"/>
              </a:ext>
            </a:extLst>
          </p:cNvPr>
          <p:cNvCxnSpPr>
            <a:stCxn id="56" idx="3"/>
            <a:endCxn id="58" idx="7"/>
          </p:cNvCxnSpPr>
          <p:nvPr/>
        </p:nvCxnSpPr>
        <p:spPr>
          <a:xfrm flipH="1">
            <a:off x="9582404" y="1309550"/>
            <a:ext cx="173807" cy="22985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69F30DC-0E34-C305-DEDB-C8D2EA96CB37}"/>
              </a:ext>
            </a:extLst>
          </p:cNvPr>
          <p:cNvCxnSpPr>
            <a:cxnSpLocks/>
            <a:stCxn id="65" idx="5"/>
          </p:cNvCxnSpPr>
          <p:nvPr/>
        </p:nvCxnSpPr>
        <p:spPr>
          <a:xfrm>
            <a:off x="9039441" y="4448542"/>
            <a:ext cx="311396" cy="527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D2E4967-40A4-F681-6A30-4BEF052A19EC}"/>
              </a:ext>
            </a:extLst>
          </p:cNvPr>
          <p:cNvCxnSpPr>
            <a:cxnSpLocks/>
          </p:cNvCxnSpPr>
          <p:nvPr/>
        </p:nvCxnSpPr>
        <p:spPr>
          <a:xfrm flipH="1">
            <a:off x="8944038" y="1913727"/>
            <a:ext cx="237689" cy="36633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38BB18F-2228-87BA-E50C-58C000DA8AA0}"/>
              </a:ext>
            </a:extLst>
          </p:cNvPr>
          <p:cNvCxnSpPr>
            <a:cxnSpLocks/>
            <a:stCxn id="69" idx="5"/>
            <a:endCxn id="65" idx="0"/>
          </p:cNvCxnSpPr>
          <p:nvPr/>
        </p:nvCxnSpPr>
        <p:spPr>
          <a:xfrm>
            <a:off x="8533318" y="3494295"/>
            <a:ext cx="304066" cy="52741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ADC7090-8429-54C2-8F82-1AEFF94983E7}"/>
              </a:ext>
            </a:extLst>
          </p:cNvPr>
          <p:cNvCxnSpPr>
            <a:cxnSpLocks/>
          </p:cNvCxnSpPr>
          <p:nvPr/>
        </p:nvCxnSpPr>
        <p:spPr>
          <a:xfrm flipH="1">
            <a:off x="7913025" y="3494295"/>
            <a:ext cx="217634" cy="612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50866B3-0D89-66C7-D8CA-82683F719661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9591032" y="5413392"/>
            <a:ext cx="180778" cy="416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4AE16EA-D643-7AE3-95AB-4738D37DA2DA}"/>
              </a:ext>
            </a:extLst>
          </p:cNvPr>
          <p:cNvCxnSpPr>
            <a:cxnSpLocks/>
          </p:cNvCxnSpPr>
          <p:nvPr/>
        </p:nvCxnSpPr>
        <p:spPr>
          <a:xfrm flipH="1">
            <a:off x="8390229" y="2710346"/>
            <a:ext cx="250916" cy="3602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F193D39-314C-3A5A-A334-23BCC70EE331}"/>
              </a:ext>
            </a:extLst>
          </p:cNvPr>
          <p:cNvSpPr txBox="1"/>
          <p:nvPr/>
        </p:nvSpPr>
        <p:spPr>
          <a:xfrm flipH="1">
            <a:off x="1511787" y="2000101"/>
            <a:ext cx="85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Graf: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B51E774-E2D9-6427-4BD9-F29F4C189DD5}"/>
              </a:ext>
            </a:extLst>
          </p:cNvPr>
          <p:cNvSpPr txBox="1"/>
          <p:nvPr/>
        </p:nvSpPr>
        <p:spPr>
          <a:xfrm flipH="1">
            <a:off x="6822717" y="1065843"/>
            <a:ext cx="205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Pohon</a:t>
            </a:r>
            <a:r>
              <a:rPr lang="en-US" sz="2400" dirty="0">
                <a:solidFill>
                  <a:srgbClr val="FF0000"/>
                </a:solidFill>
              </a:rPr>
              <a:t> DFS: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959A12B-96EC-B4D1-176F-98E68FFD71D1}"/>
              </a:ext>
            </a:extLst>
          </p:cNvPr>
          <p:cNvSpPr txBox="1"/>
          <p:nvPr/>
        </p:nvSpPr>
        <p:spPr>
          <a:xfrm>
            <a:off x="1043344" y="395282"/>
            <a:ext cx="10310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Traversal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DFS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digambarkan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DFS:</a:t>
            </a:r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1D1EE89C-C762-0B8D-832A-D06C5F494E5F}"/>
              </a:ext>
            </a:extLst>
          </p:cNvPr>
          <p:cNvSpPr/>
          <p:nvPr/>
        </p:nvSpPr>
        <p:spPr>
          <a:xfrm>
            <a:off x="6423677" y="3330208"/>
            <a:ext cx="682171" cy="3628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0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AF2A4F-1E58-DF1B-63D8-AE4E039D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A diagram of a hexagon with circles and letters&#10;&#10;Description automatically generated">
            <a:extLst>
              <a:ext uri="{FF2B5EF4-FFF2-40B4-BE49-F238E27FC236}">
                <a16:creationId xmlns:a16="http://schemas.microsoft.com/office/drawing/2014/main" id="{A76DC4CA-130E-F715-5DE3-E349A86AC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85" y="526121"/>
            <a:ext cx="6089962" cy="4595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B928D-4C1F-EFAF-491B-369D2228A1CD}"/>
              </a:ext>
            </a:extLst>
          </p:cNvPr>
          <p:cNvSpPr txBox="1"/>
          <p:nvPr/>
        </p:nvSpPr>
        <p:spPr>
          <a:xfrm>
            <a:off x="745587" y="5325567"/>
            <a:ext cx="9914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DFS </a:t>
            </a:r>
            <a:r>
              <a:rPr lang="en-US" sz="2400" dirty="0" err="1"/>
              <a:t>dari</a:t>
            </a:r>
            <a:r>
              <a:rPr lang="en-US" sz="2400" dirty="0"/>
              <a:t> A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A, B, D, E, H, F, G, C</a:t>
            </a:r>
          </a:p>
          <a:p>
            <a:endParaRPr lang="en-US" sz="2400" dirty="0"/>
          </a:p>
          <a:p>
            <a:r>
              <a:rPr lang="en-US" sz="2400" dirty="0"/>
              <a:t>(</a:t>
            </a:r>
            <a:r>
              <a:rPr lang="en-US" sz="2400" dirty="0" err="1"/>
              <a:t>atau</a:t>
            </a:r>
            <a:r>
              <a:rPr lang="en-US" sz="2400" dirty="0"/>
              <a:t>:  A, B, D, E, F, C, G, H   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abjad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r>
              <a:rPr lang="en-US" sz="24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8C71E9-A29B-234E-38EF-A12C11B3CE2C}"/>
              </a:ext>
            </a:extLst>
          </p:cNvPr>
          <p:cNvSpPr txBox="1"/>
          <p:nvPr/>
        </p:nvSpPr>
        <p:spPr>
          <a:xfrm>
            <a:off x="1404265" y="667689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5: </a:t>
            </a:r>
          </a:p>
        </p:txBody>
      </p:sp>
    </p:spTree>
    <p:extLst>
      <p:ext uri="{BB962C8B-B14F-4D97-AF65-F5344CB8AC3E}">
        <p14:creationId xmlns:p14="http://schemas.microsoft.com/office/powerpoint/2010/main" val="1586623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E06E-8818-14EA-4416-0F14FED8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1182"/>
            <a:ext cx="10515600" cy="5515781"/>
          </a:xfrm>
        </p:spPr>
        <p:txBody>
          <a:bodyPr/>
          <a:lstStyle/>
          <a:p>
            <a:r>
              <a:rPr lang="en-US" dirty="0"/>
              <a:t>Traversal </a:t>
            </a:r>
            <a:r>
              <a:rPr lang="en-US" dirty="0" err="1"/>
              <a:t>secara</a:t>
            </a:r>
            <a:r>
              <a:rPr lang="en-US" dirty="0"/>
              <a:t> DFS pada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DFS: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4793C-01B9-59E1-33F9-F70977D7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18</a:t>
            </a:fld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CBE6258-1366-F9DF-7884-92806457B525}"/>
              </a:ext>
            </a:extLst>
          </p:cNvPr>
          <p:cNvSpPr/>
          <p:nvPr/>
        </p:nvSpPr>
        <p:spPr>
          <a:xfrm>
            <a:off x="6525847" y="3651113"/>
            <a:ext cx="682171" cy="3628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34C554-FC14-DA03-9A1F-E316B9DA54E4}"/>
              </a:ext>
            </a:extLst>
          </p:cNvPr>
          <p:cNvSpPr txBox="1"/>
          <p:nvPr/>
        </p:nvSpPr>
        <p:spPr>
          <a:xfrm>
            <a:off x="1008293" y="6075635"/>
            <a:ext cx="10175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DFS </a:t>
            </a:r>
            <a:r>
              <a:rPr lang="en-US" sz="2400" dirty="0" err="1"/>
              <a:t>dari</a:t>
            </a:r>
            <a:r>
              <a:rPr lang="en-US" sz="2400" dirty="0"/>
              <a:t> A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A, B, D, E, H, F, G, C</a:t>
            </a:r>
          </a:p>
        </p:txBody>
      </p:sp>
      <p:pic>
        <p:nvPicPr>
          <p:cNvPr id="2" name="Picture 1" descr="A diagram of a hexagon with circles and letters&#10;&#10;Description automatically generated">
            <a:extLst>
              <a:ext uri="{FF2B5EF4-FFF2-40B4-BE49-F238E27FC236}">
                <a16:creationId xmlns:a16="http://schemas.microsoft.com/office/drawing/2014/main" id="{9BCDC4AB-ED1D-3B15-9ED7-63C43C291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86" y="1499221"/>
            <a:ext cx="5115075" cy="3859557"/>
          </a:xfrm>
          <a:prstGeom prst="rect">
            <a:avLst/>
          </a:prstGeom>
        </p:spPr>
      </p:pic>
      <p:pic>
        <p:nvPicPr>
          <p:cNvPr id="10" name="Picture 9" descr="A diagram of a tree&#10;&#10;Description automatically generated">
            <a:extLst>
              <a:ext uri="{FF2B5EF4-FFF2-40B4-BE49-F238E27FC236}">
                <a16:creationId xmlns:a16="http://schemas.microsoft.com/office/drawing/2014/main" id="{D6F31F38-16EA-3A3A-F4B9-77CF1D402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91" y="1311001"/>
            <a:ext cx="2664817" cy="46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09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4CA83-E792-FCC3-F715-B9E24BDE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 descr="A network with blue lines and circles&#10;&#10;Description automatically generated">
            <a:extLst>
              <a:ext uri="{FF2B5EF4-FFF2-40B4-BE49-F238E27FC236}">
                <a16:creationId xmlns:a16="http://schemas.microsoft.com/office/drawing/2014/main" id="{E985E3E2-9E51-FD72-21FB-4206DF808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35" y="1225501"/>
            <a:ext cx="5894598" cy="36841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5E2B48-9978-22FC-BD12-70ABA10C6127}"/>
              </a:ext>
            </a:extLst>
          </p:cNvPr>
          <p:cNvSpPr txBox="1"/>
          <p:nvPr/>
        </p:nvSpPr>
        <p:spPr>
          <a:xfrm>
            <a:off x="1302057" y="5401666"/>
            <a:ext cx="9899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DFS </a:t>
            </a:r>
            <a:r>
              <a:rPr lang="en-US" sz="2400" dirty="0" err="1"/>
              <a:t>dari</a:t>
            </a:r>
            <a:r>
              <a:rPr lang="en-US" sz="2400" dirty="0"/>
              <a:t> A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A, B, E, D, C, F, 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ECBEA-3CA8-424B-C3DE-C52974727F17}"/>
              </a:ext>
            </a:extLst>
          </p:cNvPr>
          <p:cNvSpPr txBox="1"/>
          <p:nvPr/>
        </p:nvSpPr>
        <p:spPr>
          <a:xfrm>
            <a:off x="1404265" y="667689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6: </a:t>
            </a:r>
          </a:p>
        </p:txBody>
      </p:sp>
    </p:spTree>
    <p:extLst>
      <p:ext uri="{BB962C8B-B14F-4D97-AF65-F5344CB8AC3E}">
        <p14:creationId xmlns:p14="http://schemas.microsoft.com/office/powerpoint/2010/main" val="260457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latin typeface="+mn-lt"/>
              </a:rPr>
              <a:t>Traversal Graf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838200" y="1690688"/>
            <a:ext cx="6369538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T</a:t>
            </a:r>
            <a:r>
              <a:rPr lang="id-ID" dirty="0"/>
              <a:t>raversal graf: mengunjungi simpul</a:t>
            </a:r>
            <a:r>
              <a:rPr lang="en-US" dirty="0"/>
              <a:t>-</a:t>
            </a:r>
            <a:r>
              <a:rPr lang="en-US" dirty="0" err="1"/>
              <a:t>simpul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id-ID" dirty="0"/>
              <a:t> dengan cara yang sistematik</a:t>
            </a:r>
          </a:p>
          <a:p>
            <a:pPr lvl="1"/>
            <a:r>
              <a:rPr lang="id-ID" dirty="0"/>
              <a:t>Pencarian melebar (</a:t>
            </a:r>
            <a:r>
              <a:rPr lang="id-ID" i="1" dirty="0"/>
              <a:t>breadth first search</a:t>
            </a:r>
            <a:r>
              <a:rPr lang="id-ID" dirty="0"/>
              <a:t>/BFS)</a:t>
            </a:r>
          </a:p>
          <a:p>
            <a:pPr lvl="1"/>
            <a:r>
              <a:rPr lang="id-ID" dirty="0"/>
              <a:t>Pencarian mendalam (</a:t>
            </a:r>
            <a:r>
              <a:rPr lang="id-ID" i="1" dirty="0"/>
              <a:t>depth first search</a:t>
            </a:r>
            <a:r>
              <a:rPr lang="id-ID" dirty="0"/>
              <a:t>/DFS)</a:t>
            </a:r>
          </a:p>
          <a:p>
            <a:pPr lvl="1"/>
            <a:endParaRPr lang="en-US" dirty="0"/>
          </a:p>
          <a:p>
            <a:pPr marL="225425" lvl="1" indent="-225425"/>
            <a:r>
              <a:rPr lang="id-ID" sz="2800" dirty="0"/>
              <a:t>Asumsi: graf terhubung</a:t>
            </a:r>
            <a:endParaRPr lang="en-US" sz="2800" dirty="0"/>
          </a:p>
          <a:p>
            <a:pPr marL="225425" lvl="1" indent="-225425"/>
            <a:endParaRPr lang="en-US" sz="2800" dirty="0"/>
          </a:p>
          <a:p>
            <a:pPr marL="225425" lvl="1" indent="-225425"/>
            <a:r>
              <a:rPr lang="en-US" sz="2800" dirty="0" err="1"/>
              <a:t>Mengunjungi</a:t>
            </a:r>
            <a:r>
              <a:rPr lang="en-US" sz="2800" dirty="0"/>
              <a:t> </a:t>
            </a:r>
            <a:r>
              <a:rPr lang="en-US" sz="2800" dirty="0" err="1"/>
              <a:t>simpul</a:t>
            </a:r>
            <a:r>
              <a:rPr lang="en-US" sz="2800" dirty="0"/>
              <a:t>: </a:t>
            </a:r>
            <a:r>
              <a:rPr lang="en-US" sz="2800" dirty="0" err="1"/>
              <a:t>mencetak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simpul</a:t>
            </a:r>
            <a:r>
              <a:rPr lang="en-US" sz="2800" dirty="0"/>
              <a:t>, </a:t>
            </a:r>
            <a:r>
              <a:rPr lang="en-US" sz="2800" dirty="0" err="1"/>
              <a:t>memanipulasi</a:t>
            </a:r>
            <a:r>
              <a:rPr lang="en-US" sz="2800" dirty="0"/>
              <a:t> </a:t>
            </a:r>
            <a:r>
              <a:rPr lang="en-US" sz="2800" dirty="0" err="1"/>
              <a:t>nilainya</a:t>
            </a:r>
            <a:r>
              <a:rPr lang="en-US" sz="2800" dirty="0"/>
              <a:t>, </a:t>
            </a:r>
            <a:r>
              <a:rPr lang="en-US" sz="2800" dirty="0" err="1"/>
              <a:t>dll</a:t>
            </a:r>
            <a:r>
              <a:rPr lang="en-US" sz="2800" dirty="0"/>
              <a:t> </a:t>
            </a:r>
            <a:endParaRPr lang="id-ID" sz="28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</a:t>
            </a:fld>
            <a:endParaRPr lang="id-ID"/>
          </a:p>
        </p:txBody>
      </p:sp>
      <p:pic>
        <p:nvPicPr>
          <p:cNvPr id="3" name="Picture 2" descr="A green lines and dots&#10;&#10;Description automatically generated">
            <a:extLst>
              <a:ext uri="{FF2B5EF4-FFF2-40B4-BE49-F238E27FC236}">
                <a16:creationId xmlns:a16="http://schemas.microsoft.com/office/drawing/2014/main" id="{3F5A023A-EFB4-1916-3EED-5DA4D5362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55" y="2284516"/>
            <a:ext cx="4876409" cy="31330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B50A67-AA0F-480A-BF96-D94A46E9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20</a:t>
            </a:fld>
            <a:endParaRPr lang="id-ID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5240D7C-A449-4289-8E28-1085B5533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692696"/>
            <a:ext cx="5040560" cy="5040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AD28F9-DD62-878A-4B65-BCD48F03C071}"/>
              </a:ext>
            </a:extLst>
          </p:cNvPr>
          <p:cNvSpPr txBox="1"/>
          <p:nvPr/>
        </p:nvSpPr>
        <p:spPr>
          <a:xfrm>
            <a:off x="1404265" y="667689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7: </a:t>
            </a:r>
          </a:p>
        </p:txBody>
      </p:sp>
    </p:spTree>
    <p:extLst>
      <p:ext uri="{BB962C8B-B14F-4D97-AF65-F5344CB8AC3E}">
        <p14:creationId xmlns:p14="http://schemas.microsoft.com/office/powerpoint/2010/main" val="3715234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DFS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267" y="1502236"/>
            <a:ext cx="8554279" cy="485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DFS: Ilustrasi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7174" y="1571613"/>
            <a:ext cx="6500826" cy="4525963"/>
          </a:xfrm>
        </p:spPr>
        <p:txBody>
          <a:bodyPr>
            <a:normAutofit/>
          </a:bodyPr>
          <a:lstStyle/>
          <a:p>
            <a:r>
              <a:rPr lang="id-ID" dirty="0"/>
              <a:t>DFS(1): v=1; dikunjungi[1]=true; DFS(2)</a:t>
            </a:r>
          </a:p>
          <a:p>
            <a:pPr lvl="1"/>
            <a:r>
              <a:rPr lang="id-ID" dirty="0"/>
              <a:t>DFS(2): v=2; dikunjungi[2]=true; DFS(4)</a:t>
            </a:r>
          </a:p>
          <a:p>
            <a:pPr lvl="2"/>
            <a:r>
              <a:rPr lang="id-ID" dirty="0"/>
              <a:t>DFS(4): v=4; dikunjungi[4]=true; DFS(8)</a:t>
            </a:r>
          </a:p>
          <a:p>
            <a:pPr lvl="3"/>
            <a:r>
              <a:rPr lang="id-ID" dirty="0"/>
              <a:t>DFS(8): v=8; dikunjungi[8]=true; DFS(5)</a:t>
            </a:r>
          </a:p>
          <a:p>
            <a:pPr lvl="4"/>
            <a:r>
              <a:rPr lang="id-ID" dirty="0"/>
              <a:t>DFS(5): v=5; dikunjungi[5]=true</a:t>
            </a:r>
          </a:p>
          <a:p>
            <a:pPr lvl="4"/>
            <a:r>
              <a:rPr lang="id-ID" dirty="0"/>
              <a:t>DFS(6): v=6; dikunjungi[6]=true; DFS(3)</a:t>
            </a:r>
          </a:p>
          <a:p>
            <a:pPr lvl="5"/>
            <a:r>
              <a:rPr lang="id-ID" dirty="0"/>
              <a:t>DFS(3): v=3; dikunjungi[3]=true; DFS(7)</a:t>
            </a:r>
          </a:p>
          <a:p>
            <a:pPr lvl="6"/>
            <a:r>
              <a:rPr lang="id-ID" dirty="0"/>
              <a:t>DFS(7): v=7; dikunjungi[7]=true</a:t>
            </a:r>
          </a:p>
        </p:txBody>
      </p:sp>
      <p:sp>
        <p:nvSpPr>
          <p:cNvPr id="5" name="Oval 4"/>
          <p:cNvSpPr/>
          <p:nvPr/>
        </p:nvSpPr>
        <p:spPr>
          <a:xfrm>
            <a:off x="3238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309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4238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666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809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3809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4952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3309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3" name="Straight Connector 12"/>
          <p:cNvCxnSpPr>
            <a:stCxn id="6" idx="4"/>
            <a:endCxn id="8" idx="0"/>
          </p:cNvCxnSpPr>
          <p:nvPr/>
        </p:nvCxnSpPr>
        <p:spPr>
          <a:xfrm rot="5400000">
            <a:off x="1809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9" idx="0"/>
          </p:cNvCxnSpPr>
          <p:nvPr/>
        </p:nvCxnSpPr>
        <p:spPr>
          <a:xfrm rot="16200000" flipH="1">
            <a:off x="2381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10" idx="0"/>
          </p:cNvCxnSpPr>
          <p:nvPr/>
        </p:nvCxnSpPr>
        <p:spPr>
          <a:xfrm rot="5400000">
            <a:off x="3845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11" idx="0"/>
          </p:cNvCxnSpPr>
          <p:nvPr/>
        </p:nvCxnSpPr>
        <p:spPr>
          <a:xfrm rot="16200000" flipH="1">
            <a:off x="4417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6" idx="0"/>
          </p:cNvCxnSpPr>
          <p:nvPr/>
        </p:nvCxnSpPr>
        <p:spPr>
          <a:xfrm rot="5400000">
            <a:off x="2774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16200000" flipH="1">
            <a:off x="3738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0"/>
            <a:endCxn id="10" idx="4"/>
          </p:cNvCxnSpPr>
          <p:nvPr/>
        </p:nvCxnSpPr>
        <p:spPr>
          <a:xfrm rot="5400000" flipH="1" flipV="1">
            <a:off x="3452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12" idx="0"/>
          </p:cNvCxnSpPr>
          <p:nvPr/>
        </p:nvCxnSpPr>
        <p:spPr>
          <a:xfrm rot="5400000">
            <a:off x="4024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4"/>
            <a:endCxn id="12" idx="0"/>
          </p:cNvCxnSpPr>
          <p:nvPr/>
        </p:nvCxnSpPr>
        <p:spPr>
          <a:xfrm rot="16200000" flipH="1">
            <a:off x="2381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2" idx="0"/>
          </p:cNvCxnSpPr>
          <p:nvPr/>
        </p:nvCxnSpPr>
        <p:spPr>
          <a:xfrm rot="16200000" flipH="1">
            <a:off x="2952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22</a:t>
            </a:fld>
            <a:endParaRPr lang="id-ID"/>
          </a:p>
        </p:txBody>
      </p:sp>
      <p:sp>
        <p:nvSpPr>
          <p:cNvPr id="25" name="TextBox 24"/>
          <p:cNvSpPr txBox="1"/>
          <p:nvPr/>
        </p:nvSpPr>
        <p:spPr>
          <a:xfrm>
            <a:off x="4170758" y="5486808"/>
            <a:ext cx="671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simpul2 yang </a:t>
            </a:r>
            <a:r>
              <a:rPr lang="en-US" sz="2400" dirty="0" err="1"/>
              <a:t>dikunjungi</a:t>
            </a:r>
            <a:r>
              <a:rPr lang="en-US" sz="2400" dirty="0"/>
              <a:t>: 1, 2, 4, 8, 5, 6, 3, 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DFS: Ilustrasi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8612" y="1600201"/>
            <a:ext cx="6858048" cy="4525963"/>
          </a:xfrm>
        </p:spPr>
        <p:txBody>
          <a:bodyPr>
            <a:normAutofit/>
          </a:bodyPr>
          <a:lstStyle/>
          <a:p>
            <a:r>
              <a:rPr lang="id-ID" dirty="0"/>
              <a:t>DFS(1): v=1; dikunjungi[1]=true; DFS(2)</a:t>
            </a:r>
          </a:p>
          <a:p>
            <a:pPr lvl="1"/>
            <a:r>
              <a:rPr lang="id-ID" dirty="0"/>
              <a:t>DFS(2): v=2; dikunjungi[2]=true; DFS(3)</a:t>
            </a:r>
          </a:p>
          <a:p>
            <a:pPr lvl="2"/>
            <a:r>
              <a:rPr lang="id-ID" dirty="0"/>
              <a:t>DFS(3): v=3; dikunjungi[3]=true; DFS(6)</a:t>
            </a:r>
          </a:p>
          <a:p>
            <a:pPr lvl="3"/>
            <a:r>
              <a:rPr lang="id-ID" dirty="0"/>
              <a:t>DFS(6): v=6; dikunjungi[6]=true; DFS(8)</a:t>
            </a:r>
          </a:p>
          <a:p>
            <a:pPr lvl="4"/>
            <a:r>
              <a:rPr lang="id-ID" dirty="0"/>
              <a:t>DFS(8): v=8; dikunjungi[8]=true; DFS(4)</a:t>
            </a:r>
          </a:p>
          <a:p>
            <a:pPr lvl="5"/>
            <a:r>
              <a:rPr lang="id-ID" dirty="0"/>
              <a:t>DFS(4): v=4; dikunjungi[4]=true; </a:t>
            </a:r>
          </a:p>
          <a:p>
            <a:pPr lvl="4">
              <a:buNone/>
            </a:pPr>
            <a:r>
              <a:rPr lang="id-ID" dirty="0"/>
              <a:t>	 DFS(8): DFS(5)</a:t>
            </a:r>
          </a:p>
          <a:p>
            <a:pPr lvl="5"/>
            <a:r>
              <a:rPr lang="id-ID" dirty="0"/>
              <a:t>DFS(5): v=5; dikunjungi[5]=true</a:t>
            </a:r>
          </a:p>
          <a:p>
            <a:pPr lvl="4">
              <a:buNone/>
            </a:pPr>
            <a:r>
              <a:rPr lang="id-ID" dirty="0"/>
              <a:t>	 DFS(8): DFS(7)</a:t>
            </a:r>
          </a:p>
          <a:p>
            <a:pPr lvl="5"/>
            <a:r>
              <a:rPr lang="id-ID" dirty="0"/>
              <a:t>DFS(7): v=7; dikunjungi[7]=true</a:t>
            </a:r>
          </a:p>
        </p:txBody>
      </p:sp>
      <p:sp>
        <p:nvSpPr>
          <p:cNvPr id="5" name="Oval 4"/>
          <p:cNvSpPr/>
          <p:nvPr/>
        </p:nvSpPr>
        <p:spPr>
          <a:xfrm>
            <a:off x="3238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309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4238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666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809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3809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4952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3309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3" name="Straight Connector 12"/>
          <p:cNvCxnSpPr>
            <a:stCxn id="6" idx="4"/>
            <a:endCxn id="8" idx="0"/>
          </p:cNvCxnSpPr>
          <p:nvPr/>
        </p:nvCxnSpPr>
        <p:spPr>
          <a:xfrm rot="5400000">
            <a:off x="1809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9" idx="0"/>
          </p:cNvCxnSpPr>
          <p:nvPr/>
        </p:nvCxnSpPr>
        <p:spPr>
          <a:xfrm rot="16200000" flipH="1">
            <a:off x="2381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10" idx="0"/>
          </p:cNvCxnSpPr>
          <p:nvPr/>
        </p:nvCxnSpPr>
        <p:spPr>
          <a:xfrm rot="5400000">
            <a:off x="3845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11" idx="0"/>
          </p:cNvCxnSpPr>
          <p:nvPr/>
        </p:nvCxnSpPr>
        <p:spPr>
          <a:xfrm rot="16200000" flipH="1">
            <a:off x="4417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6" idx="0"/>
          </p:cNvCxnSpPr>
          <p:nvPr/>
        </p:nvCxnSpPr>
        <p:spPr>
          <a:xfrm rot="5400000">
            <a:off x="2774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16200000" flipH="1">
            <a:off x="3738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0"/>
            <a:endCxn id="10" idx="4"/>
          </p:cNvCxnSpPr>
          <p:nvPr/>
        </p:nvCxnSpPr>
        <p:spPr>
          <a:xfrm rot="5400000" flipH="1" flipV="1">
            <a:off x="3452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12" idx="0"/>
          </p:cNvCxnSpPr>
          <p:nvPr/>
        </p:nvCxnSpPr>
        <p:spPr>
          <a:xfrm rot="5400000">
            <a:off x="4024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4"/>
            <a:endCxn id="12" idx="0"/>
          </p:cNvCxnSpPr>
          <p:nvPr/>
        </p:nvCxnSpPr>
        <p:spPr>
          <a:xfrm rot="16200000" flipH="1">
            <a:off x="2381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2" idx="0"/>
          </p:cNvCxnSpPr>
          <p:nvPr/>
        </p:nvCxnSpPr>
        <p:spPr>
          <a:xfrm rot="16200000" flipH="1">
            <a:off x="2952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2"/>
            <a:endCxn id="6" idx="6"/>
          </p:cNvCxnSpPr>
          <p:nvPr/>
        </p:nvCxnSpPr>
        <p:spPr>
          <a:xfrm rot="10800000">
            <a:off x="2881290" y="2964653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23</a:t>
            </a:fld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4024299" y="5544868"/>
            <a:ext cx="671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simpul2 yang </a:t>
            </a:r>
            <a:r>
              <a:rPr lang="en-US" sz="2400" dirty="0" err="1"/>
              <a:t>dikunjungi</a:t>
            </a:r>
            <a:r>
              <a:rPr lang="en-US" sz="2400" dirty="0"/>
              <a:t>: 1, 2, 3, 6, 8, 4, 5, 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54EB2B-2226-43D4-8184-5DD8A5AA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24</a:t>
            </a:fld>
            <a:endParaRPr lang="id-ID"/>
          </a:p>
        </p:txBody>
      </p:sp>
      <p:pic>
        <p:nvPicPr>
          <p:cNvPr id="5" name="Picture 4" descr="A picture containing table, snow, hanging, piece&#10;&#10;Description automatically generated">
            <a:extLst>
              <a:ext uri="{FF2B5EF4-FFF2-40B4-BE49-F238E27FC236}">
                <a16:creationId xmlns:a16="http://schemas.microsoft.com/office/drawing/2014/main" id="{EA75FB12-3005-4A47-AED8-81FEBD76D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3" y="485775"/>
            <a:ext cx="60864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66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8220C-2636-487B-A02E-54E4186C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25</a:t>
            </a:fld>
            <a:endParaRPr lang="id-ID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70B6AF-81C4-4D76-8CC9-D5686E2A7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75" y="1196752"/>
            <a:ext cx="775005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44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</a:t>
            </a:r>
            <a:r>
              <a:rPr lang="en-US" dirty="0"/>
              <a:t>8:</a:t>
            </a:r>
            <a:endParaRPr lang="id-ID" dirty="0"/>
          </a:p>
        </p:txBody>
      </p:sp>
      <p:sp>
        <p:nvSpPr>
          <p:cNvPr id="66" name="Content Placeholder 65"/>
          <p:cNvSpPr>
            <a:spLocks noGrp="1"/>
          </p:cNvSpPr>
          <p:nvPr>
            <p:ph sz="half" idx="2"/>
          </p:nvPr>
        </p:nvSpPr>
        <p:spPr>
          <a:xfrm>
            <a:off x="6167438" y="1639662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Pada</a:t>
            </a:r>
            <a:r>
              <a:rPr lang="id-ID" dirty="0"/>
              <a:t> graf berarah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tak-terhubung</a:t>
            </a:r>
            <a:r>
              <a:rPr lang="id-ID" dirty="0"/>
              <a:t>, beberapa simpul mungkin tidak dapat dicapai dari simpul awal. Coba</a:t>
            </a:r>
            <a:r>
              <a:rPr lang="en-US" dirty="0"/>
              <a:t> </a:t>
            </a:r>
            <a:r>
              <a:rPr lang="en-US" dirty="0" err="1"/>
              <a:t>ulangi</a:t>
            </a:r>
            <a:r>
              <a:rPr lang="id-ID" dirty="0"/>
              <a:t> </a:t>
            </a:r>
            <a:r>
              <a:rPr lang="en-US" dirty="0"/>
              <a:t>BFS/DFS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id-ID" dirty="0"/>
              <a:t>dengan simpul yang belum dikunjungi sebagai simpul awal. </a:t>
            </a:r>
            <a:endParaRPr lang="en-US" dirty="0"/>
          </a:p>
          <a:p>
            <a:endParaRPr lang="id-ID" dirty="0"/>
          </a:p>
          <a:p>
            <a:r>
              <a:rPr lang="id-ID" dirty="0"/>
              <a:t>DFS (1): 1-2-4-3-5-6-7</a:t>
            </a:r>
          </a:p>
          <a:p>
            <a:r>
              <a:rPr lang="id-ID" dirty="0"/>
              <a:t>BFS (1): 1-2-4-3-5-7-6</a:t>
            </a:r>
          </a:p>
        </p:txBody>
      </p:sp>
      <p:sp>
        <p:nvSpPr>
          <p:cNvPr id="6" name="Oval 5"/>
          <p:cNvSpPr/>
          <p:nvPr/>
        </p:nvSpPr>
        <p:spPr>
          <a:xfrm>
            <a:off x="2595538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cxnSp>
        <p:nvCxnSpPr>
          <p:cNvPr id="7" name="Straight Connector 6"/>
          <p:cNvCxnSpPr>
            <a:stCxn id="6" idx="6"/>
            <a:endCxn id="8" idx="2"/>
          </p:cNvCxnSpPr>
          <p:nvPr/>
        </p:nvCxnSpPr>
        <p:spPr>
          <a:xfrm flipV="1">
            <a:off x="3167042" y="1889885"/>
            <a:ext cx="1357322" cy="319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524364" y="163985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738282" y="292893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cxnSp>
        <p:nvCxnSpPr>
          <p:cNvPr id="13" name="Straight Connector 12"/>
          <p:cNvCxnSpPr>
            <a:stCxn id="12" idx="0"/>
            <a:endCxn id="6" idx="3"/>
          </p:cNvCxnSpPr>
          <p:nvPr/>
        </p:nvCxnSpPr>
        <p:spPr>
          <a:xfrm rot="5400000" flipH="1" flipV="1">
            <a:off x="1922109" y="2171811"/>
            <a:ext cx="859051" cy="655199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310182" y="292573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cxnSp>
        <p:nvCxnSpPr>
          <p:cNvPr id="18" name="Straight Connector 17"/>
          <p:cNvCxnSpPr>
            <a:stCxn id="12" idx="6"/>
            <a:endCxn id="17" idx="2"/>
          </p:cNvCxnSpPr>
          <p:nvPr/>
        </p:nvCxnSpPr>
        <p:spPr>
          <a:xfrm flipV="1">
            <a:off x="2309786" y="3175769"/>
            <a:ext cx="3000396" cy="319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17" idx="1"/>
          </p:cNvCxnSpPr>
          <p:nvPr/>
        </p:nvCxnSpPr>
        <p:spPr>
          <a:xfrm rot="16200000" flipH="1">
            <a:off x="3709658" y="1314749"/>
            <a:ext cx="855853" cy="2512587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0"/>
            <a:endCxn id="8" idx="5"/>
          </p:cNvCxnSpPr>
          <p:nvPr/>
        </p:nvCxnSpPr>
        <p:spPr>
          <a:xfrm rot="16200000" flipV="1">
            <a:off x="4874530" y="2204331"/>
            <a:ext cx="859051" cy="583761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095472" y="45005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cxnSp>
        <p:nvCxnSpPr>
          <p:cNvPr id="30" name="Straight Connector 29"/>
          <p:cNvCxnSpPr>
            <a:stCxn id="12" idx="4"/>
            <a:endCxn id="29" idx="0"/>
          </p:cNvCxnSpPr>
          <p:nvPr/>
        </p:nvCxnSpPr>
        <p:spPr>
          <a:xfrm rot="16200000" flipH="1">
            <a:off x="1666844" y="3786190"/>
            <a:ext cx="1071570" cy="35719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024166" y="3857628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cxnSp>
        <p:nvCxnSpPr>
          <p:cNvPr id="36" name="Straight Connector 35"/>
          <p:cNvCxnSpPr>
            <a:stCxn id="29" idx="7"/>
            <a:endCxn id="35" idx="3"/>
          </p:cNvCxnSpPr>
          <p:nvPr/>
        </p:nvCxnSpPr>
        <p:spPr>
          <a:xfrm rot="5400000" flipH="1" flipV="1">
            <a:off x="2700900" y="4166842"/>
            <a:ext cx="289342" cy="52458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2"/>
            <a:endCxn id="12" idx="5"/>
          </p:cNvCxnSpPr>
          <p:nvPr/>
        </p:nvCxnSpPr>
        <p:spPr>
          <a:xfrm rot="10800000">
            <a:off x="2226093" y="3355767"/>
            <a:ext cx="798075" cy="751894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810116" y="45005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cxnSp>
        <p:nvCxnSpPr>
          <p:cNvPr id="45" name="Straight Connector 44"/>
          <p:cNvCxnSpPr>
            <a:stCxn id="29" idx="6"/>
            <a:endCxn id="44" idx="2"/>
          </p:cNvCxnSpPr>
          <p:nvPr/>
        </p:nvCxnSpPr>
        <p:spPr>
          <a:xfrm>
            <a:off x="2666976" y="4750603"/>
            <a:ext cx="2143140" cy="158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6"/>
            <a:endCxn id="44" idx="1"/>
          </p:cNvCxnSpPr>
          <p:nvPr/>
        </p:nvCxnSpPr>
        <p:spPr>
          <a:xfrm>
            <a:off x="2309787" y="3178967"/>
            <a:ext cx="2584025" cy="139483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4" idx="0"/>
            <a:endCxn id="17" idx="4"/>
          </p:cNvCxnSpPr>
          <p:nvPr/>
        </p:nvCxnSpPr>
        <p:spPr>
          <a:xfrm rot="5400000" flipH="1" flipV="1">
            <a:off x="4808517" y="3713153"/>
            <a:ext cx="1074768" cy="50006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Lain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2280" y="2005012"/>
            <a:ext cx="5181600" cy="4351338"/>
          </a:xfrm>
        </p:spPr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BFS?</a:t>
            </a:r>
          </a:p>
          <a:p>
            <a:endParaRPr lang="en-US" dirty="0"/>
          </a:p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DFS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27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696" t="19885" r="17276" b="18847"/>
          <a:stretch/>
        </p:blipFill>
        <p:spPr>
          <a:xfrm>
            <a:off x="1046481" y="1825625"/>
            <a:ext cx="4191000" cy="26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49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D29EEA-60B5-45CC-9DFD-35AC3607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28</a:t>
            </a:fld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24EE6-0BE6-4C05-B8FB-9F7CD2DE9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72" y="1176860"/>
            <a:ext cx="4997872" cy="5179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D4820-03A9-41B4-AE29-DEA57501E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112" y="1889950"/>
            <a:ext cx="3849392" cy="4276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2EB10A0-AB39-4134-A167-954D1CD267FB}"/>
              </a:ext>
            </a:extLst>
          </p:cNvPr>
          <p:cNvSpPr txBox="1">
            <a:spLocks/>
          </p:cNvSpPr>
          <p:nvPr/>
        </p:nvSpPr>
        <p:spPr>
          <a:xfrm>
            <a:off x="757064" y="193204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Penerapan BFS dan DFS: Citation Map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F00644-8AC6-40A4-884F-8AC7F56CFDA1}"/>
              </a:ext>
            </a:extLst>
          </p:cNvPr>
          <p:cNvCxnSpPr/>
          <p:nvPr/>
        </p:nvCxnSpPr>
        <p:spPr>
          <a:xfrm flipV="1">
            <a:off x="2927648" y="4293096"/>
            <a:ext cx="4104456" cy="180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1D381F-F21D-4147-9AFB-807619FD516B}"/>
              </a:ext>
            </a:extLst>
          </p:cNvPr>
          <p:cNvCxnSpPr/>
          <p:nvPr/>
        </p:nvCxnSpPr>
        <p:spPr>
          <a:xfrm flipV="1">
            <a:off x="4871864" y="2348880"/>
            <a:ext cx="2088232" cy="37444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66160C-2AC8-42B3-919F-D6F39F9BDC13}"/>
              </a:ext>
            </a:extLst>
          </p:cNvPr>
          <p:cNvCxnSpPr/>
          <p:nvPr/>
        </p:nvCxnSpPr>
        <p:spPr>
          <a:xfrm flipV="1">
            <a:off x="6600056" y="4869160"/>
            <a:ext cx="36004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49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567" y="188641"/>
            <a:ext cx="8229600" cy="744101"/>
          </a:xfrm>
        </p:spPr>
        <p:txBody>
          <a:bodyPr>
            <a:normAutofit/>
          </a:bodyPr>
          <a:lstStyle/>
          <a:p>
            <a:pPr algn="l"/>
            <a:r>
              <a:rPr lang="id-ID" sz="3200" dirty="0"/>
              <a:t>Citation Map</a:t>
            </a:r>
            <a:r>
              <a:rPr lang="en-US" sz="3200" dirty="0"/>
              <a:t>:</a:t>
            </a:r>
            <a:endParaRPr lang="id-ID" sz="32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277" y="1196752"/>
            <a:ext cx="9088724" cy="524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24034" y="6488668"/>
            <a:ext cx="443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Sumber: Teufel (1999), Argumentative Zoning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2B99E4-9B02-9B0E-A105-245A8F2F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https://encrypted-tbn0.gstatic.com/images?q=tbn:ANd9GcQbZ-0tbTmTvNV02aQ6XwJkbXF2ynLNXczajR1hwB_8XXVJHuns5Q">
            <a:extLst>
              <a:ext uri="{FF2B5EF4-FFF2-40B4-BE49-F238E27FC236}">
                <a16:creationId xmlns:a16="http://schemas.microsoft.com/office/drawing/2014/main" id="{95C62C39-8AC0-5DE6-E30C-F43AE69A4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8668" y="2905607"/>
            <a:ext cx="3130068" cy="287591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6415D9-E726-2B0C-BEDF-3785C0F8C78C}"/>
              </a:ext>
            </a:extLst>
          </p:cNvPr>
          <p:cNvSpPr txBox="1"/>
          <p:nvPr/>
        </p:nvSpPr>
        <p:spPr>
          <a:xfrm>
            <a:off x="1748668" y="5824895"/>
            <a:ext cx="13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social graph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B6F113-659B-2A15-DC28-1C6DB0F22134}"/>
              </a:ext>
            </a:extLst>
          </p:cNvPr>
          <p:cNvSpPr/>
          <p:nvPr/>
        </p:nvSpPr>
        <p:spPr>
          <a:xfrm>
            <a:off x="1724013" y="6320307"/>
            <a:ext cx="3714776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/>
              <a:t>http://www.oreilly.de/catalog/9780596518172/toc.html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A713074-FD44-A3A4-341A-72E6EDD7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6616" y="3429000"/>
            <a:ext cx="5114402" cy="16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C7C39B-EA0A-8EDB-0B3E-E1B8A5E95028}"/>
              </a:ext>
            </a:extLst>
          </p:cNvPr>
          <p:cNvSpPr txBox="1"/>
          <p:nvPr/>
        </p:nvSpPr>
        <p:spPr>
          <a:xfrm>
            <a:off x="6916616" y="5357529"/>
            <a:ext cx="196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Web page network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2E53A-4D1C-96FA-51BD-D1FECF69C851}"/>
              </a:ext>
            </a:extLst>
          </p:cNvPr>
          <p:cNvSpPr txBox="1"/>
          <p:nvPr/>
        </p:nvSpPr>
        <p:spPr>
          <a:xfrm>
            <a:off x="1204485" y="663773"/>
            <a:ext cx="103488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/>
              <a:t>Graf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id-ID" sz="2800" dirty="0"/>
              <a:t> representasi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id-ID" sz="2800" dirty="0"/>
              <a:t>persoalan 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ym typeface="Wingdings" pitchFamily="2" charset="2"/>
              </a:rPr>
              <a:t>Melakuka</a:t>
            </a:r>
            <a:r>
              <a:rPr lang="en-US" sz="2800" dirty="0">
                <a:sym typeface="Wingdings" pitchFamily="2" charset="2"/>
              </a:rPr>
              <a:t> tr</a:t>
            </a:r>
            <a:r>
              <a:rPr lang="id-ID" sz="2800" dirty="0">
                <a:sym typeface="Wingdings" pitchFamily="2" charset="2"/>
              </a:rPr>
              <a:t>aversal </a:t>
            </a:r>
            <a:r>
              <a:rPr lang="en-US" sz="2800" dirty="0">
                <a:sym typeface="Wingdings" pitchFamily="2" charset="2"/>
              </a:rPr>
              <a:t>di </a:t>
            </a:r>
            <a:r>
              <a:rPr lang="en-US" sz="2800" dirty="0" err="1">
                <a:sym typeface="Wingdings" pitchFamily="2" charset="2"/>
              </a:rPr>
              <a:t>dalam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id-ID" sz="2800" dirty="0">
                <a:sym typeface="Wingdings" pitchFamily="2" charset="2"/>
              </a:rPr>
              <a:t>graf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artinya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melakukan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id-ID" sz="2800" dirty="0">
                <a:sym typeface="Wingdings" pitchFamily="2" charset="2"/>
              </a:rPr>
              <a:t>pencarian solusi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persoalan</a:t>
            </a:r>
            <a:r>
              <a:rPr lang="en-US" sz="2800" dirty="0">
                <a:sym typeface="Wingdings" pitchFamily="2" charset="2"/>
              </a:rPr>
              <a:t> yang </a:t>
            </a:r>
            <a:r>
              <a:rPr lang="en-US" sz="2800" dirty="0" err="1">
                <a:sym typeface="Wingdings" pitchFamily="2" charset="2"/>
              </a:rPr>
              <a:t>direpresentrasikan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dengan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graf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tersebut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169857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F8644-4524-458A-BF02-FADDD8FD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30</a:t>
            </a:fld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CD5B5-D024-4672-883D-02E38DEF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831" y="1417638"/>
            <a:ext cx="8272253" cy="480028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01565A4-CF6B-4FF0-AE71-DCAB6D806700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/>
              <a:t>Penerapan BFS dan DFS: </a:t>
            </a:r>
            <a:r>
              <a:rPr lang="id-ID" i="1" dirty="0"/>
              <a:t>Web Spider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D97F07-1D14-424D-966C-F585ED38A00C}"/>
              </a:ext>
            </a:extLst>
          </p:cNvPr>
          <p:cNvCxnSpPr>
            <a:cxnSpLocks/>
          </p:cNvCxnSpPr>
          <p:nvPr/>
        </p:nvCxnSpPr>
        <p:spPr>
          <a:xfrm flipV="1">
            <a:off x="3208472" y="4217214"/>
            <a:ext cx="647864" cy="6935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18A7AD-F264-474E-96DE-D00217236967}"/>
              </a:ext>
            </a:extLst>
          </p:cNvPr>
          <p:cNvSpPr txBox="1"/>
          <p:nvPr/>
        </p:nvSpPr>
        <p:spPr>
          <a:xfrm>
            <a:off x="2803165" y="4914186"/>
            <a:ext cx="72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2757587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Penerapan BFS dan DFS: </a:t>
            </a:r>
            <a:r>
              <a:rPr lang="id-ID" i="1" dirty="0"/>
              <a:t>Web Spider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24628" y="1600201"/>
            <a:ext cx="3929090" cy="4525963"/>
          </a:xfrm>
        </p:spPr>
        <p:txBody>
          <a:bodyPr>
            <a:normAutofit/>
          </a:bodyPr>
          <a:lstStyle/>
          <a:p>
            <a:r>
              <a:rPr lang="id-ID" dirty="0"/>
              <a:t>Secara periodik, </a:t>
            </a:r>
            <a:r>
              <a:rPr lang="id-ID" i="1" dirty="0"/>
              <a:t>web spider</a:t>
            </a:r>
            <a:r>
              <a:rPr lang="id-ID" dirty="0"/>
              <a:t> menjejalahi internet untuk mengunjungi halaman-halaman web</a:t>
            </a:r>
          </a:p>
          <a:p>
            <a:endParaRPr lang="id-ID" dirty="0"/>
          </a:p>
        </p:txBody>
      </p:sp>
      <p:pic>
        <p:nvPicPr>
          <p:cNvPr id="8" name="Picture 2" descr="http://www.ibm.com/developerworks/web/library/wa-lucene2/figur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64" y="2098676"/>
            <a:ext cx="4276725" cy="3619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52596" y="571501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200" dirty="0"/>
              <a:t>http://www.ibm.com/developerworks/web/library/wa-lucene2/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9720" y="150017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400" dirty="0"/>
              <a:t>Arsitektur umum mesin pencari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Web Spider: Penjelajahan Web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id-ID" dirty="0"/>
              <a:t>Halaman web dimodelkan sebagai graf berarah</a:t>
            </a:r>
          </a:p>
          <a:p>
            <a:pPr lvl="1"/>
            <a:r>
              <a:rPr lang="id-ID" dirty="0"/>
              <a:t>Simpul menyatakan halaman web (web page)</a:t>
            </a:r>
          </a:p>
          <a:p>
            <a:pPr lvl="1"/>
            <a:r>
              <a:rPr lang="id-ID" dirty="0"/>
              <a:t>Sisi menyatakan link ke halaman web</a:t>
            </a:r>
          </a:p>
          <a:p>
            <a:r>
              <a:rPr lang="id-ID" dirty="0"/>
              <a:t>Bagaimana teknik menjelajahi web? Secara DFS atau BFS</a:t>
            </a:r>
          </a:p>
          <a:p>
            <a:r>
              <a:rPr lang="id-ID" dirty="0"/>
              <a:t>Dimulai dari web page awal, lalu setiap link ditelusuri secara DFS sampai setiap web page tidak mengandung link.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9720" y="5715018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/>
              <a:t>http://introcs.cs.princeton.edu/java/16pagerank/</a:t>
            </a:r>
          </a:p>
        </p:txBody>
      </p:sp>
      <p:pic>
        <p:nvPicPr>
          <p:cNvPr id="7" name="Picture 2" descr="http://introcs.cs.princeton.edu/java/16pagerank/images/web-graph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4035" y="1643050"/>
            <a:ext cx="3657143" cy="4038096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33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1119188"/>
            <a:ext cx="3048000" cy="541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2564905"/>
            <a:ext cx="4629150" cy="2886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9536" y="217933"/>
            <a:ext cx="640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DFS </a:t>
            </a:r>
            <a:r>
              <a:rPr lang="en-US" sz="2400" b="1" dirty="0" err="1"/>
              <a:t>dan</a:t>
            </a:r>
            <a:r>
              <a:rPr lang="en-US" sz="2400" b="1" dirty="0"/>
              <a:t> BFS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penelusuran</a:t>
            </a:r>
            <a:r>
              <a:rPr lang="en-US" sz="2400" b="1" dirty="0"/>
              <a:t> </a:t>
            </a:r>
            <a:r>
              <a:rPr lang="en-US" sz="2400" b="1" dirty="0" err="1"/>
              <a:t>direktori</a:t>
            </a:r>
            <a:r>
              <a:rPr lang="en-US" sz="2400" b="1" dirty="0"/>
              <a:t> (folder)</a:t>
            </a:r>
          </a:p>
        </p:txBody>
      </p:sp>
    </p:spTree>
    <p:extLst>
      <p:ext uri="{BB962C8B-B14F-4D97-AF65-F5344CB8AC3E}">
        <p14:creationId xmlns:p14="http://schemas.microsoft.com/office/powerpoint/2010/main" val="2562790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6049CF-2303-4D7A-9B41-C0B40BB9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34</a:t>
            </a:fld>
            <a:endParaRPr lang="id-ID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E6459F6-21D2-4665-9409-A60CC3C97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1916832"/>
            <a:ext cx="7698433" cy="2779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86CBAB-7160-4040-B81A-2BACCC4FF6C3}"/>
              </a:ext>
            </a:extLst>
          </p:cNvPr>
          <p:cNvSpPr txBox="1"/>
          <p:nvPr/>
        </p:nvSpPr>
        <p:spPr>
          <a:xfrm>
            <a:off x="1991545" y="692697"/>
            <a:ext cx="749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Pencarian</a:t>
            </a:r>
            <a:r>
              <a:rPr lang="en-US" sz="2400" b="1" dirty="0"/>
              <a:t> </a:t>
            </a:r>
            <a:r>
              <a:rPr lang="en-US" sz="2400" b="1" dirty="0" err="1"/>
              <a:t>dokumen</a:t>
            </a:r>
            <a:r>
              <a:rPr lang="en-US" sz="2400" b="1" dirty="0"/>
              <a:t> di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direktori</a:t>
            </a:r>
            <a:r>
              <a:rPr lang="en-US" sz="2400" b="1" dirty="0"/>
              <a:t> (folder) </a:t>
            </a:r>
            <a:r>
              <a:rPr lang="en-US" sz="2400" b="1" dirty="0" err="1"/>
              <a:t>secara</a:t>
            </a:r>
            <a:r>
              <a:rPr lang="en-US" sz="2400" b="1" dirty="0"/>
              <a:t> BFS</a:t>
            </a:r>
          </a:p>
        </p:txBody>
      </p:sp>
    </p:spTree>
    <p:extLst>
      <p:ext uri="{BB962C8B-B14F-4D97-AF65-F5344CB8AC3E}">
        <p14:creationId xmlns:p14="http://schemas.microsoft.com/office/powerpoint/2010/main" val="3855096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9C6543-0D23-497A-BCBB-28292726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35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889F0-5E0E-4E0C-98AC-18EFA279B221}"/>
              </a:ext>
            </a:extLst>
          </p:cNvPr>
          <p:cNvSpPr txBox="1"/>
          <p:nvPr/>
        </p:nvSpPr>
        <p:spPr>
          <a:xfrm>
            <a:off x="1991545" y="692697"/>
            <a:ext cx="7800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Pencarian</a:t>
            </a:r>
            <a:r>
              <a:rPr lang="en-US" sz="2400" b="1" dirty="0"/>
              <a:t> </a:t>
            </a:r>
            <a:r>
              <a:rPr lang="en-US" sz="2400" b="1" dirty="0" err="1"/>
              <a:t>dokumen</a:t>
            </a:r>
            <a:r>
              <a:rPr lang="en-US" sz="2400" b="1" dirty="0"/>
              <a:t> di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direktori</a:t>
            </a:r>
            <a:r>
              <a:rPr lang="en-US" sz="2400" b="1" dirty="0"/>
              <a:t> (folder) </a:t>
            </a:r>
            <a:r>
              <a:rPr lang="en-US" sz="2400" b="1" dirty="0" err="1"/>
              <a:t>secara</a:t>
            </a:r>
            <a:r>
              <a:rPr lang="en-US" sz="2400" b="1" dirty="0"/>
              <a:t> DFS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4B8FBE2-350D-4C55-A69F-CD82BDDBD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1772816"/>
            <a:ext cx="797627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6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C01C-1EB3-48C3-A227-9A085A07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BERSAMBUNG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4485C-4C0C-410E-A653-1DA5122AE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FF7B-0C5B-43CA-A22E-0009701A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1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85B31-7681-4357-90CA-7D9193B52D4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76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/>
              <a:t>Algoritma Pencarian</a:t>
            </a:r>
            <a:r>
              <a:rPr lang="en-US" dirty="0"/>
              <a:t> Solusi </a:t>
            </a:r>
            <a:r>
              <a:rPr lang="en-US" dirty="0" err="1"/>
              <a:t>Berbasis</a:t>
            </a:r>
            <a:r>
              <a:rPr lang="en-US" dirty="0"/>
              <a:t> Graf</a:t>
            </a:r>
          </a:p>
        </p:txBody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xfrm>
            <a:off x="838200" y="1690687"/>
            <a:ext cx="10515600" cy="50307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d-ID" b="1" dirty="0">
                <a:solidFill>
                  <a:schemeClr val="tx2"/>
                </a:solidFill>
              </a:rPr>
              <a:t>Tanpa informasi (</a:t>
            </a:r>
            <a:r>
              <a:rPr lang="id-ID" b="1" i="1" dirty="0">
                <a:solidFill>
                  <a:schemeClr val="tx2"/>
                </a:solidFill>
              </a:rPr>
              <a:t>u</a:t>
            </a:r>
            <a:r>
              <a:rPr lang="en-US" b="1" i="1" dirty="0">
                <a:solidFill>
                  <a:schemeClr val="tx2"/>
                </a:solidFill>
              </a:rPr>
              <a:t>n</a:t>
            </a:r>
            <a:r>
              <a:rPr lang="id-ID" b="1" i="1" dirty="0">
                <a:solidFill>
                  <a:schemeClr val="tx2"/>
                </a:solidFill>
              </a:rPr>
              <a:t>i</a:t>
            </a:r>
            <a:r>
              <a:rPr lang="en-US" b="1" i="1" dirty="0" err="1">
                <a:solidFill>
                  <a:schemeClr val="tx2"/>
                </a:solidFill>
              </a:rPr>
              <a:t>nformed</a:t>
            </a:r>
            <a:r>
              <a:rPr lang="en-US" b="1" i="1" dirty="0">
                <a:solidFill>
                  <a:schemeClr val="tx2"/>
                </a:solidFill>
              </a:rPr>
              <a:t>/</a:t>
            </a:r>
            <a:r>
              <a:rPr lang="id-ID" b="1" i="1" dirty="0">
                <a:solidFill>
                  <a:schemeClr val="tx2"/>
                </a:solidFill>
              </a:rPr>
              <a:t>b</a:t>
            </a:r>
            <a:r>
              <a:rPr lang="en-US" b="1" i="1" dirty="0" err="1">
                <a:solidFill>
                  <a:schemeClr val="tx2"/>
                </a:solidFill>
              </a:rPr>
              <a:t>lind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id-ID" b="1" i="1" dirty="0">
                <a:solidFill>
                  <a:schemeClr val="tx2"/>
                </a:solidFill>
              </a:rPr>
              <a:t>s</a:t>
            </a:r>
            <a:r>
              <a:rPr lang="en-US" b="1" i="1" dirty="0" err="1">
                <a:solidFill>
                  <a:schemeClr val="tx2"/>
                </a:solidFill>
              </a:rPr>
              <a:t>earch</a:t>
            </a:r>
            <a:r>
              <a:rPr lang="id-ID" b="1" dirty="0">
                <a:solidFill>
                  <a:schemeClr val="tx2"/>
                </a:solidFill>
              </a:rPr>
              <a:t>)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id-ID" dirty="0"/>
              <a:t>Tidak ada informasi tambahan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(</a:t>
            </a:r>
            <a:r>
              <a:rPr lang="en-US" i="1" dirty="0"/>
              <a:t>goal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Satu-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(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berbobot</a:t>
            </a:r>
            <a:r>
              <a:rPr lang="en-US" dirty="0"/>
              <a:t>)</a:t>
            </a:r>
            <a:endParaRPr lang="id-ID" dirty="0"/>
          </a:p>
          <a:p>
            <a:pPr lvl="1" eaLnBrk="1" hangingPunct="1"/>
            <a:r>
              <a:rPr lang="id-ID" dirty="0"/>
              <a:t>Contoh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id-ID" dirty="0"/>
              <a:t>: </a:t>
            </a:r>
            <a:r>
              <a:rPr lang="en-US" b="1" dirty="0">
                <a:solidFill>
                  <a:schemeClr val="tx2"/>
                </a:solidFill>
              </a:rPr>
              <a:t>DFS, BFS</a:t>
            </a:r>
            <a:r>
              <a:rPr lang="en-US" b="1" dirty="0"/>
              <a:t>, </a:t>
            </a:r>
            <a:r>
              <a:rPr lang="id-ID" b="1" i="1" dirty="0"/>
              <a:t>Depth Limited Search</a:t>
            </a:r>
            <a:r>
              <a:rPr lang="id-ID" b="1" dirty="0"/>
              <a:t>, </a:t>
            </a:r>
            <a:r>
              <a:rPr lang="en-US" b="1" i="1" dirty="0"/>
              <a:t>I</a:t>
            </a:r>
            <a:r>
              <a:rPr lang="id-ID" b="1" i="1" dirty="0"/>
              <a:t>terative </a:t>
            </a:r>
            <a:r>
              <a:rPr lang="en-US" b="1" i="1" dirty="0"/>
              <a:t>D</a:t>
            </a:r>
            <a:r>
              <a:rPr lang="id-ID" b="1" i="1" dirty="0"/>
              <a:t>eepening </a:t>
            </a:r>
            <a:r>
              <a:rPr lang="en-US" b="1" i="1" dirty="0"/>
              <a:t>S</a:t>
            </a:r>
            <a:r>
              <a:rPr lang="id-ID" b="1" i="1" dirty="0"/>
              <a:t>earch</a:t>
            </a:r>
            <a:r>
              <a:rPr lang="en-US" b="1" dirty="0"/>
              <a:t>, </a:t>
            </a:r>
            <a:r>
              <a:rPr lang="en-US" b="1" i="1" dirty="0"/>
              <a:t>U</a:t>
            </a:r>
            <a:r>
              <a:rPr lang="id-ID" b="1" i="1" dirty="0"/>
              <a:t>niform </a:t>
            </a:r>
            <a:r>
              <a:rPr lang="en-US" b="1" i="1" dirty="0"/>
              <a:t>C</a:t>
            </a:r>
            <a:r>
              <a:rPr lang="id-ID" b="1" i="1" dirty="0"/>
              <a:t>ost </a:t>
            </a:r>
            <a:r>
              <a:rPr lang="en-US" b="1" i="1" dirty="0"/>
              <a:t>S</a:t>
            </a:r>
            <a:r>
              <a:rPr lang="id-ID" b="1" i="1" dirty="0"/>
              <a:t>earch</a:t>
            </a:r>
            <a:endParaRPr lang="en-US" b="1" i="1" dirty="0"/>
          </a:p>
          <a:p>
            <a:pPr eaLnBrk="1" hangingPunct="1"/>
            <a:endParaRPr lang="en-US" dirty="0"/>
          </a:p>
          <a:p>
            <a:pPr eaLnBrk="1" hangingPunct="1"/>
            <a:r>
              <a:rPr lang="id-ID" b="1" dirty="0"/>
              <a:t>Dengan informasi (</a:t>
            </a:r>
            <a:r>
              <a:rPr lang="id-ID" b="1" i="1" dirty="0"/>
              <a:t>i</a:t>
            </a:r>
            <a:r>
              <a:rPr lang="en-US" b="1" i="1" dirty="0" err="1"/>
              <a:t>nformed</a:t>
            </a:r>
            <a:r>
              <a:rPr lang="en-US" b="1" i="1" dirty="0"/>
              <a:t> Search</a:t>
            </a:r>
            <a:r>
              <a:rPr lang="id-ID" b="1" dirty="0"/>
              <a:t>)</a:t>
            </a:r>
            <a:endParaRPr lang="en-US" b="1" dirty="0"/>
          </a:p>
          <a:p>
            <a:pPr lvl="1" eaLnBrk="1" hangingPunct="1"/>
            <a:r>
              <a:rPr lang="id-ID" dirty="0"/>
              <a:t>Pencarian berbasis heuristik</a:t>
            </a:r>
            <a:endParaRPr lang="en-US" dirty="0"/>
          </a:p>
          <a:p>
            <a:pPr lvl="1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i="1" dirty="0"/>
              <a:t>heuristic function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memperkirakan</a:t>
            </a: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kata lain </a:t>
            </a:r>
            <a:r>
              <a:rPr lang="id-ID" dirty="0"/>
              <a:t> </a:t>
            </a:r>
            <a:r>
              <a:rPr lang="en-US" dirty="0" err="1"/>
              <a:t>simpula</a:t>
            </a:r>
            <a:r>
              <a:rPr lang="en-US" dirty="0"/>
              <a:t> mana</a:t>
            </a:r>
            <a:r>
              <a:rPr lang="en-US" i="1" dirty="0"/>
              <a:t> </a:t>
            </a:r>
            <a:r>
              <a:rPr lang="en-US" dirty="0"/>
              <a:t>yang </a:t>
            </a:r>
            <a:r>
              <a:rPr lang="id-ID" dirty="0"/>
              <a:t>“lebih menjanjikan”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.</a:t>
            </a:r>
          </a:p>
          <a:p>
            <a:pPr lvl="1"/>
            <a:r>
              <a:rPr lang="id-ID" dirty="0"/>
              <a:t>Contoh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: </a:t>
            </a:r>
            <a:r>
              <a:rPr lang="en-US" b="1" i="1" dirty="0"/>
              <a:t>Greedy</a:t>
            </a:r>
            <a:r>
              <a:rPr lang="en-US" b="1" dirty="0"/>
              <a:t> </a:t>
            </a:r>
            <a:r>
              <a:rPr lang="en-US" b="1" i="1" dirty="0"/>
              <a:t>Best F</a:t>
            </a:r>
            <a:r>
              <a:rPr lang="id-ID" b="1" i="1" dirty="0"/>
              <a:t>irst </a:t>
            </a:r>
            <a:r>
              <a:rPr lang="en-US" b="1" i="1" dirty="0"/>
              <a:t>S</a:t>
            </a:r>
            <a:r>
              <a:rPr lang="id-ID" b="1" i="1" dirty="0"/>
              <a:t>earch</a:t>
            </a:r>
            <a:r>
              <a:rPr lang="en-US" b="1" dirty="0"/>
              <a:t>, A*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Representasi</a:t>
            </a:r>
            <a:r>
              <a:rPr lang="en-US" dirty="0"/>
              <a:t> Graf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96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r>
              <a:rPr lang="en-US" dirty="0"/>
              <a:t> solusi,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Graf statis</a:t>
            </a:r>
            <a:r>
              <a:rPr lang="en-US" dirty="0"/>
              <a:t>: </a:t>
            </a:r>
            <a:r>
              <a:rPr lang="en-US" dirty="0" err="1"/>
              <a:t>graf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(</a:t>
            </a:r>
            <a:r>
              <a:rPr lang="en-US" i="1" dirty="0"/>
              <a:t>given</a:t>
            </a:r>
            <a:r>
              <a:rPr lang="en-US" dirty="0"/>
              <a:t>) </a:t>
            </a:r>
            <a:r>
              <a:rPr lang="en-US" dirty="0" err="1"/>
              <a:t>sebelum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sz="2400" dirty="0"/>
              <a:t>-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direpresentasikan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data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FF0000"/>
                </a:solidFill>
              </a:rPr>
              <a:t>Graf </a:t>
            </a:r>
            <a:r>
              <a:rPr lang="en-US" dirty="0" err="1">
                <a:solidFill>
                  <a:srgbClr val="FF0000"/>
                </a:solidFill>
              </a:rPr>
              <a:t>dinamis</a:t>
            </a:r>
            <a:r>
              <a:rPr lang="en-US" dirty="0"/>
              <a:t>: </a:t>
            </a:r>
            <a:r>
              <a:rPr lang="en-US" dirty="0" err="1"/>
              <a:t>graf</a:t>
            </a:r>
            <a:r>
              <a:rPr lang="en-US" dirty="0"/>
              <a:t> yang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  <a:p>
            <a:pPr marL="623888" indent="-623888">
              <a:buNone/>
            </a:pPr>
            <a:r>
              <a:rPr lang="en-US" dirty="0"/>
              <a:t>      </a:t>
            </a:r>
            <a:r>
              <a:rPr lang="en-US" sz="2400" dirty="0"/>
              <a:t>-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tersedia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pencarian</a:t>
            </a:r>
            <a:r>
              <a:rPr lang="en-US" sz="2400" dirty="0"/>
              <a:t>,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dibangun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bertahapa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pencarian</a:t>
            </a:r>
            <a:r>
              <a:rPr lang="en-US" sz="2400" dirty="0"/>
              <a:t> solusi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90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Graf </a:t>
            </a:r>
            <a:r>
              <a:rPr lang="en-US" b="1" dirty="0" err="1"/>
              <a:t>Statis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220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>
                <a:latin typeface="+mn-lt"/>
              </a:rPr>
              <a:t>Pencarian Melebar (BFS)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02510" y="1571612"/>
            <a:ext cx="499348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BFS</a:t>
            </a:r>
            <a:r>
              <a:rPr lang="en-US" dirty="0"/>
              <a:t> = </a:t>
            </a:r>
            <a:r>
              <a:rPr lang="en-US" i="1" dirty="0"/>
              <a:t>Breadth First Search</a:t>
            </a:r>
          </a:p>
          <a:p>
            <a:r>
              <a:rPr lang="id-ID" dirty="0"/>
              <a:t>Traversal dimulai dari simpul </a:t>
            </a:r>
            <a:r>
              <a:rPr lang="id-ID" i="1" dirty="0"/>
              <a:t>v</a:t>
            </a:r>
            <a:r>
              <a:rPr lang="id-ID" dirty="0"/>
              <a:t>.</a:t>
            </a:r>
          </a:p>
          <a:p>
            <a:r>
              <a:rPr lang="id-ID" dirty="0"/>
              <a:t>Algoritma:</a:t>
            </a:r>
          </a:p>
          <a:p>
            <a:pPr marL="682625" indent="-334963">
              <a:buNone/>
            </a:pPr>
            <a:r>
              <a:rPr lang="id-ID" dirty="0"/>
              <a:t>1. Kunjungi simpul </a:t>
            </a:r>
            <a:r>
              <a:rPr lang="id-ID" i="1" dirty="0"/>
              <a:t>v</a:t>
            </a:r>
            <a:r>
              <a:rPr lang="id-ID" dirty="0"/>
              <a:t> </a:t>
            </a:r>
          </a:p>
          <a:p>
            <a:pPr marL="682625" indent="-334963">
              <a:buNone/>
            </a:pPr>
            <a:r>
              <a:rPr lang="id-ID" dirty="0"/>
              <a:t>2. Kunjungi semua simpul yang bertetangga dengan simpul </a:t>
            </a:r>
            <a:r>
              <a:rPr lang="id-ID" i="1" dirty="0"/>
              <a:t>v</a:t>
            </a:r>
            <a:r>
              <a:rPr lang="id-ID" dirty="0"/>
              <a:t> terlebih dahulu. </a:t>
            </a:r>
          </a:p>
          <a:p>
            <a:pPr marL="682625" indent="-334963">
              <a:buNone/>
            </a:pPr>
            <a:r>
              <a:rPr lang="id-ID" dirty="0"/>
              <a:t>3. Kunjungi simpul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id-ID" dirty="0"/>
              <a:t>yang belum dikunjungi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id-ID" dirty="0"/>
              <a:t>bertetangga dengan simpul-simpul yang t</a:t>
            </a:r>
            <a:r>
              <a:rPr lang="en-US" dirty="0" err="1"/>
              <a:t>elah</a:t>
            </a:r>
            <a:r>
              <a:rPr lang="id-ID" dirty="0"/>
              <a:t> dikunjungi, demikian seterusnya.</a:t>
            </a:r>
          </a:p>
        </p:txBody>
      </p:sp>
      <p:sp>
        <p:nvSpPr>
          <p:cNvPr id="6" name="Oval 5"/>
          <p:cNvSpPr/>
          <p:nvPr/>
        </p:nvSpPr>
        <p:spPr>
          <a:xfrm>
            <a:off x="8167702" y="157161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7239008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9167834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6596066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7739074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8739174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9882182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8239140" y="535782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5" name="Straight Connector 14"/>
          <p:cNvCxnSpPr>
            <a:stCxn id="7" idx="4"/>
            <a:endCxn id="9" idx="0"/>
          </p:cNvCxnSpPr>
          <p:nvPr/>
        </p:nvCxnSpPr>
        <p:spPr>
          <a:xfrm rot="5400000">
            <a:off x="6738942" y="3286124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4"/>
            <a:endCxn id="10" idx="0"/>
          </p:cNvCxnSpPr>
          <p:nvPr/>
        </p:nvCxnSpPr>
        <p:spPr>
          <a:xfrm rot="16200000" flipH="1">
            <a:off x="7310446" y="3357562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 rot="5400000">
            <a:off x="8774909" y="3393265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4"/>
            <a:endCxn id="12" idx="0"/>
          </p:cNvCxnSpPr>
          <p:nvPr/>
        </p:nvCxnSpPr>
        <p:spPr>
          <a:xfrm rot="16200000" flipH="1">
            <a:off x="9346413" y="3250421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4"/>
            <a:endCxn id="7" idx="0"/>
          </p:cNvCxnSpPr>
          <p:nvPr/>
        </p:nvCxnSpPr>
        <p:spPr>
          <a:xfrm rot="5400000">
            <a:off x="7703355" y="1893083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4"/>
            <a:endCxn id="8" idx="0"/>
          </p:cNvCxnSpPr>
          <p:nvPr/>
        </p:nvCxnSpPr>
        <p:spPr>
          <a:xfrm rot="16200000" flipH="1">
            <a:off x="8667768" y="1857364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0"/>
            <a:endCxn id="11" idx="4"/>
          </p:cNvCxnSpPr>
          <p:nvPr/>
        </p:nvCxnSpPr>
        <p:spPr>
          <a:xfrm rot="5400000" flipH="1" flipV="1">
            <a:off x="8382000" y="4714900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4"/>
            <a:endCxn id="13" idx="0"/>
          </p:cNvCxnSpPr>
          <p:nvPr/>
        </p:nvCxnSpPr>
        <p:spPr>
          <a:xfrm rot="5400000">
            <a:off x="8953504" y="4143396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4"/>
            <a:endCxn id="13" idx="0"/>
          </p:cNvCxnSpPr>
          <p:nvPr/>
        </p:nvCxnSpPr>
        <p:spPr>
          <a:xfrm rot="16200000" flipH="1">
            <a:off x="7310446" y="4143380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4"/>
            <a:endCxn id="13" idx="0"/>
          </p:cNvCxnSpPr>
          <p:nvPr/>
        </p:nvCxnSpPr>
        <p:spPr>
          <a:xfrm rot="16200000" flipH="1">
            <a:off x="7881950" y="4714884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8" idx="2"/>
            <a:endCxn id="7" idx="6"/>
          </p:cNvCxnSpPr>
          <p:nvPr/>
        </p:nvCxnSpPr>
        <p:spPr>
          <a:xfrm rot="10800000">
            <a:off x="7810512" y="2893215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16E11B-DFE8-C819-5401-36EA11FF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970BB-D259-8C3B-69F8-4723F0FF85EB}"/>
              </a:ext>
            </a:extLst>
          </p:cNvPr>
          <p:cNvSpPr txBox="1"/>
          <p:nvPr/>
        </p:nvSpPr>
        <p:spPr>
          <a:xfrm>
            <a:off x="1335314" y="1235742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1: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E4223-ED1C-FC98-95D6-79EC86C7FE57}"/>
              </a:ext>
            </a:extLst>
          </p:cNvPr>
          <p:cNvSpPr txBox="1"/>
          <p:nvPr/>
        </p:nvSpPr>
        <p:spPr>
          <a:xfrm>
            <a:off x="1132042" y="6259810"/>
            <a:ext cx="9847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BFS </a:t>
            </a:r>
            <a:r>
              <a:rPr lang="en-US" sz="2400" dirty="0" err="1"/>
              <a:t>dari</a:t>
            </a:r>
            <a:r>
              <a:rPr lang="en-US" sz="2400" dirty="0"/>
              <a:t> 1 </a:t>
            </a:r>
            <a:r>
              <a:rPr lang="en-US" sz="2400" dirty="0">
                <a:sym typeface="Wingdings" panose="05000000000000000000" pitchFamily="2" charset="2"/>
              </a:rPr>
              <a:t> 1</a:t>
            </a:r>
            <a:r>
              <a:rPr lang="en-US" sz="2400" dirty="0"/>
              <a:t>, 2, 3, 4, 5, 6, 7, 8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551724-4E11-19B8-79CC-2398E883F71F}"/>
              </a:ext>
            </a:extLst>
          </p:cNvPr>
          <p:cNvSpPr/>
          <p:nvPr/>
        </p:nvSpPr>
        <p:spPr>
          <a:xfrm>
            <a:off x="3769874" y="169740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4CF8FD-643F-9448-7295-90A2947E3FA3}"/>
              </a:ext>
            </a:extLst>
          </p:cNvPr>
          <p:cNvSpPr/>
          <p:nvPr/>
        </p:nvSpPr>
        <p:spPr>
          <a:xfrm>
            <a:off x="2841180" y="276897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150424-E9BC-C3C2-20B8-C7EC2D978B2F}"/>
              </a:ext>
            </a:extLst>
          </p:cNvPr>
          <p:cNvSpPr/>
          <p:nvPr/>
        </p:nvSpPr>
        <p:spPr>
          <a:xfrm>
            <a:off x="4770006" y="276897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197C41-A660-FBA8-5030-DBB8E610865B}"/>
              </a:ext>
            </a:extLst>
          </p:cNvPr>
          <p:cNvSpPr/>
          <p:nvPr/>
        </p:nvSpPr>
        <p:spPr>
          <a:xfrm>
            <a:off x="2198238" y="419773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F883F0-8C62-F347-60F8-093034238FC8}"/>
              </a:ext>
            </a:extLst>
          </p:cNvPr>
          <p:cNvSpPr/>
          <p:nvPr/>
        </p:nvSpPr>
        <p:spPr>
          <a:xfrm>
            <a:off x="3341246" y="419773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37285D-BBC0-C431-A4BA-FB0C1F514CA6}"/>
              </a:ext>
            </a:extLst>
          </p:cNvPr>
          <p:cNvSpPr/>
          <p:nvPr/>
        </p:nvSpPr>
        <p:spPr>
          <a:xfrm>
            <a:off x="4341346" y="419773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07E069-FDA7-7EE7-E9A8-E7C43D413268}"/>
              </a:ext>
            </a:extLst>
          </p:cNvPr>
          <p:cNvSpPr/>
          <p:nvPr/>
        </p:nvSpPr>
        <p:spPr>
          <a:xfrm>
            <a:off x="5484354" y="4197737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F23355-299F-809B-96CD-014412A28943}"/>
              </a:ext>
            </a:extLst>
          </p:cNvPr>
          <p:cNvSpPr/>
          <p:nvPr/>
        </p:nvSpPr>
        <p:spPr>
          <a:xfrm>
            <a:off x="3841312" y="5483621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E7C9EC-AD83-09B4-3738-410F430EF815}"/>
              </a:ext>
            </a:extLst>
          </p:cNvPr>
          <p:cNvCxnSpPr>
            <a:stCxn id="6" idx="4"/>
            <a:endCxn id="8" idx="0"/>
          </p:cNvCxnSpPr>
          <p:nvPr/>
        </p:nvCxnSpPr>
        <p:spPr>
          <a:xfrm rot="5400000">
            <a:off x="2341114" y="3411919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AED3FB-AA4D-BA73-5E16-3FC98A6BBB6B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16200000" flipH="1">
            <a:off x="2912618" y="3483357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D790CA-F960-2B6D-3A26-794FDA0FA107}"/>
              </a:ext>
            </a:extLst>
          </p:cNvPr>
          <p:cNvCxnSpPr>
            <a:stCxn id="7" idx="4"/>
            <a:endCxn id="10" idx="0"/>
          </p:cNvCxnSpPr>
          <p:nvPr/>
        </p:nvCxnSpPr>
        <p:spPr>
          <a:xfrm rot="5400000">
            <a:off x="4377081" y="3519060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DD6ECB-FF0D-FB30-AD18-12FE3B93B95F}"/>
              </a:ext>
            </a:extLst>
          </p:cNvPr>
          <p:cNvCxnSpPr>
            <a:stCxn id="7" idx="4"/>
            <a:endCxn id="11" idx="0"/>
          </p:cNvCxnSpPr>
          <p:nvPr/>
        </p:nvCxnSpPr>
        <p:spPr>
          <a:xfrm rot="16200000" flipH="1">
            <a:off x="4948585" y="3376216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E4898C-786B-E6EE-96F6-D9DC87F2C408}"/>
              </a:ext>
            </a:extLst>
          </p:cNvPr>
          <p:cNvCxnSpPr>
            <a:stCxn id="5" idx="4"/>
            <a:endCxn id="6" idx="0"/>
          </p:cNvCxnSpPr>
          <p:nvPr/>
        </p:nvCxnSpPr>
        <p:spPr>
          <a:xfrm rot="5400000">
            <a:off x="3305527" y="2018878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962711-1C3F-0902-C8D1-673721800489}"/>
              </a:ext>
            </a:extLst>
          </p:cNvPr>
          <p:cNvCxnSpPr>
            <a:stCxn id="5" idx="4"/>
            <a:endCxn id="7" idx="0"/>
          </p:cNvCxnSpPr>
          <p:nvPr/>
        </p:nvCxnSpPr>
        <p:spPr>
          <a:xfrm rot="16200000" flipH="1">
            <a:off x="4269940" y="1983159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EEC411-73C0-A2B0-9B55-56C155557E69}"/>
              </a:ext>
            </a:extLst>
          </p:cNvPr>
          <p:cNvCxnSpPr>
            <a:stCxn id="12" idx="0"/>
            <a:endCxn id="10" idx="4"/>
          </p:cNvCxnSpPr>
          <p:nvPr/>
        </p:nvCxnSpPr>
        <p:spPr>
          <a:xfrm rot="5400000" flipH="1" flipV="1">
            <a:off x="3984172" y="4840695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29BB38-38B8-EB56-88C4-00BF31648D0A}"/>
              </a:ext>
            </a:extLst>
          </p:cNvPr>
          <p:cNvCxnSpPr>
            <a:stCxn id="11" idx="4"/>
            <a:endCxn id="12" idx="0"/>
          </p:cNvCxnSpPr>
          <p:nvPr/>
        </p:nvCxnSpPr>
        <p:spPr>
          <a:xfrm rot="5400000">
            <a:off x="4555676" y="4269191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245ECC-4F0C-CC9E-10FC-ADF2BEBDC6CD}"/>
              </a:ext>
            </a:extLst>
          </p:cNvPr>
          <p:cNvCxnSpPr>
            <a:stCxn id="8" idx="4"/>
            <a:endCxn id="12" idx="0"/>
          </p:cNvCxnSpPr>
          <p:nvPr/>
        </p:nvCxnSpPr>
        <p:spPr>
          <a:xfrm rot="16200000" flipH="1">
            <a:off x="2912618" y="4269175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D24B8DB-4336-2CA9-F119-7BC085BE5F28}"/>
              </a:ext>
            </a:extLst>
          </p:cNvPr>
          <p:cNvCxnSpPr>
            <a:stCxn id="9" idx="4"/>
            <a:endCxn id="12" idx="0"/>
          </p:cNvCxnSpPr>
          <p:nvPr/>
        </p:nvCxnSpPr>
        <p:spPr>
          <a:xfrm rot="16200000" flipH="1">
            <a:off x="3484122" y="4840679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8BD86B-9FF0-12FA-DF09-0772E9F2F31C}"/>
              </a:ext>
            </a:extLst>
          </p:cNvPr>
          <p:cNvCxnSpPr>
            <a:stCxn id="7" idx="2"/>
            <a:endCxn id="6" idx="6"/>
          </p:cNvCxnSpPr>
          <p:nvPr/>
        </p:nvCxnSpPr>
        <p:spPr>
          <a:xfrm rot="10800000">
            <a:off x="3412684" y="3019010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1121396C-4797-64C6-4889-C02385D3ABAD}"/>
              </a:ext>
            </a:extLst>
          </p:cNvPr>
          <p:cNvSpPr/>
          <p:nvPr/>
        </p:nvSpPr>
        <p:spPr>
          <a:xfrm>
            <a:off x="9109525" y="1658909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EDD1EF-FD06-629D-A414-8128A1F26FCF}"/>
              </a:ext>
            </a:extLst>
          </p:cNvPr>
          <p:cNvSpPr/>
          <p:nvPr/>
        </p:nvSpPr>
        <p:spPr>
          <a:xfrm>
            <a:off x="8227782" y="2518944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8185FC5-A537-000A-D8CD-B1525C1F80E4}"/>
              </a:ext>
            </a:extLst>
          </p:cNvPr>
          <p:cNvSpPr/>
          <p:nvPr/>
        </p:nvSpPr>
        <p:spPr>
          <a:xfrm>
            <a:off x="10002153" y="2518944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0353F38-9AE8-81C1-1186-91BD4BB4098B}"/>
              </a:ext>
            </a:extLst>
          </p:cNvPr>
          <p:cNvSpPr/>
          <p:nvPr/>
        </p:nvSpPr>
        <p:spPr>
          <a:xfrm>
            <a:off x="7656278" y="3834181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DD32BD5-81ED-7380-71E1-FFCD8B9422D4}"/>
              </a:ext>
            </a:extLst>
          </p:cNvPr>
          <p:cNvSpPr/>
          <p:nvPr/>
        </p:nvSpPr>
        <p:spPr>
          <a:xfrm>
            <a:off x="8764806" y="3834181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7F17FAB-F55C-0166-D643-98C3EA8F5F4C}"/>
              </a:ext>
            </a:extLst>
          </p:cNvPr>
          <p:cNvSpPr/>
          <p:nvPr/>
        </p:nvSpPr>
        <p:spPr>
          <a:xfrm>
            <a:off x="9544937" y="3834181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8083201-B001-7ED0-6FFA-B3AE630ADB3C}"/>
              </a:ext>
            </a:extLst>
          </p:cNvPr>
          <p:cNvSpPr/>
          <p:nvPr/>
        </p:nvSpPr>
        <p:spPr>
          <a:xfrm>
            <a:off x="10573657" y="3829264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28CC81-089D-152F-61EB-A3C0D3174A25}"/>
              </a:ext>
            </a:extLst>
          </p:cNvPr>
          <p:cNvSpPr/>
          <p:nvPr/>
        </p:nvSpPr>
        <p:spPr>
          <a:xfrm>
            <a:off x="7627496" y="5008628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9B1F597-FCF8-7057-2EA9-DF914B732C27}"/>
              </a:ext>
            </a:extLst>
          </p:cNvPr>
          <p:cNvCxnSpPr>
            <a:stCxn id="56" idx="3"/>
            <a:endCxn id="58" idx="7"/>
          </p:cNvCxnSpPr>
          <p:nvPr/>
        </p:nvCxnSpPr>
        <p:spPr>
          <a:xfrm flipH="1">
            <a:off x="8715591" y="2085742"/>
            <a:ext cx="477629" cy="50643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21D9700-BBE1-A797-5FE7-5054443E900E}"/>
              </a:ext>
            </a:extLst>
          </p:cNvPr>
          <p:cNvCxnSpPr>
            <a:stCxn id="56" idx="5"/>
            <a:endCxn id="59" idx="1"/>
          </p:cNvCxnSpPr>
          <p:nvPr/>
        </p:nvCxnSpPr>
        <p:spPr>
          <a:xfrm>
            <a:off x="9597334" y="2085742"/>
            <a:ext cx="488514" cy="5064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F9C89AF-0CDE-DEE4-F4FB-C7B3966D5FF2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7942030" y="2962662"/>
            <a:ext cx="448847" cy="87151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2A010B3-2B47-A55E-A192-41D615C647F0}"/>
              </a:ext>
            </a:extLst>
          </p:cNvPr>
          <p:cNvCxnSpPr>
            <a:cxnSpLocks/>
            <a:stCxn id="59" idx="3"/>
            <a:endCxn id="65" idx="0"/>
          </p:cNvCxnSpPr>
          <p:nvPr/>
        </p:nvCxnSpPr>
        <p:spPr>
          <a:xfrm flipH="1">
            <a:off x="9830689" y="2945777"/>
            <a:ext cx="255159" cy="88840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CFE58FF-EB1D-5E8A-FEC5-DCFD02E4A2BB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704706" y="2977027"/>
            <a:ext cx="345852" cy="8571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0797F1C-6843-E9C0-2C32-BF14953FF43F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10431324" y="3010644"/>
            <a:ext cx="428085" cy="818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4591C56-63CE-5A4D-D220-9BE0DFDA0B42}"/>
              </a:ext>
            </a:extLst>
          </p:cNvPr>
          <p:cNvCxnSpPr>
            <a:cxnSpLocks/>
            <a:endCxn id="69" idx="0"/>
          </p:cNvCxnSpPr>
          <p:nvPr/>
        </p:nvCxnSpPr>
        <p:spPr>
          <a:xfrm flipH="1">
            <a:off x="7913248" y="4320465"/>
            <a:ext cx="28782" cy="68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50C6903-B079-8EE2-E0DC-D1909524CABE}"/>
              </a:ext>
            </a:extLst>
          </p:cNvPr>
          <p:cNvSpPr txBox="1"/>
          <p:nvPr/>
        </p:nvSpPr>
        <p:spPr>
          <a:xfrm flipH="1">
            <a:off x="1511787" y="2000101"/>
            <a:ext cx="85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Graf: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527887D-CEEF-C70B-34C1-5FC2CD9B9AE6}"/>
              </a:ext>
            </a:extLst>
          </p:cNvPr>
          <p:cNvSpPr txBox="1"/>
          <p:nvPr/>
        </p:nvSpPr>
        <p:spPr>
          <a:xfrm flipH="1">
            <a:off x="6800714" y="1817802"/>
            <a:ext cx="205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Pohon</a:t>
            </a:r>
            <a:r>
              <a:rPr lang="en-US" sz="2400" dirty="0">
                <a:solidFill>
                  <a:srgbClr val="FF0000"/>
                </a:solidFill>
              </a:rPr>
              <a:t> BFS: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82B444E-1C22-9F5B-22B0-CC394573C1BF}"/>
              </a:ext>
            </a:extLst>
          </p:cNvPr>
          <p:cNvSpPr txBox="1"/>
          <p:nvPr/>
        </p:nvSpPr>
        <p:spPr>
          <a:xfrm>
            <a:off x="1043344" y="395282"/>
            <a:ext cx="103104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pada traversal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BFS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digambarkan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,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BFS:</a:t>
            </a:r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4275CFF4-DCD0-2B8C-410B-2A7D0052D3F9}"/>
              </a:ext>
            </a:extLst>
          </p:cNvPr>
          <p:cNvSpPr/>
          <p:nvPr/>
        </p:nvSpPr>
        <p:spPr>
          <a:xfrm>
            <a:off x="6423677" y="3330208"/>
            <a:ext cx="682171" cy="3628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5E08E-AA80-858C-CD9D-B785BF0F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EA11-5616-4FDA-8BAD-D2B8CC8D829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A diagram of a hexagon with circles and letters&#10;&#10;Description automatically generated">
            <a:extLst>
              <a:ext uri="{FF2B5EF4-FFF2-40B4-BE49-F238E27FC236}">
                <a16:creationId xmlns:a16="http://schemas.microsoft.com/office/drawing/2014/main" id="{D4265F67-2D24-886A-66E3-08632C060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7" y="1070768"/>
            <a:ext cx="5616575" cy="4195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02BC23-C3BE-9FAC-42FA-E022CE66DEFB}"/>
              </a:ext>
            </a:extLst>
          </p:cNvPr>
          <p:cNvSpPr txBox="1"/>
          <p:nvPr/>
        </p:nvSpPr>
        <p:spPr>
          <a:xfrm>
            <a:off x="1113970" y="5425260"/>
            <a:ext cx="1000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yang </a:t>
            </a:r>
            <a:r>
              <a:rPr lang="en-US" sz="2400" dirty="0" err="1"/>
              <a:t>dikunjungi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BFS </a:t>
            </a:r>
            <a:r>
              <a:rPr lang="en-US" sz="2400" dirty="0" err="1"/>
              <a:t>dari</a:t>
            </a:r>
            <a:r>
              <a:rPr lang="en-US" sz="2400" dirty="0"/>
              <a:t> A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A, B, C, D, E, F, G, 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E1210B-5739-55EA-7294-334D0596CF36}"/>
              </a:ext>
            </a:extLst>
          </p:cNvPr>
          <p:cNvSpPr txBox="1"/>
          <p:nvPr/>
        </p:nvSpPr>
        <p:spPr>
          <a:xfrm>
            <a:off x="1074057" y="405128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2: </a:t>
            </a:r>
          </a:p>
        </p:txBody>
      </p:sp>
      <p:pic>
        <p:nvPicPr>
          <p:cNvPr id="6" name="Picture 5" descr="A diagram of a tree&#10;&#10;Description automatically generated">
            <a:extLst>
              <a:ext uri="{FF2B5EF4-FFF2-40B4-BE49-F238E27FC236}">
                <a16:creationId xmlns:a16="http://schemas.microsoft.com/office/drawing/2014/main" id="{07290254-3405-1CEB-B4AD-E552B2E4B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43" y="1381154"/>
            <a:ext cx="4256314" cy="3885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B7E807-F882-9AB1-3CF5-86BA2A6A479E}"/>
              </a:ext>
            </a:extLst>
          </p:cNvPr>
          <p:cNvSpPr txBox="1"/>
          <p:nvPr/>
        </p:nvSpPr>
        <p:spPr>
          <a:xfrm flipH="1">
            <a:off x="6847113" y="1381154"/>
            <a:ext cx="236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Pohon</a:t>
            </a:r>
            <a:r>
              <a:rPr lang="en-US" sz="2400" dirty="0">
                <a:solidFill>
                  <a:srgbClr val="FF0000"/>
                </a:solidFill>
              </a:rPr>
              <a:t> BFS: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E8C04D-6364-77B2-D80E-8D9824FF3F44}"/>
              </a:ext>
            </a:extLst>
          </p:cNvPr>
          <p:cNvSpPr txBox="1"/>
          <p:nvPr/>
        </p:nvSpPr>
        <p:spPr>
          <a:xfrm flipH="1">
            <a:off x="1337616" y="1360410"/>
            <a:ext cx="85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Graf: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1B293D4-77FA-0FAC-6D08-3661D8AC5371}"/>
              </a:ext>
            </a:extLst>
          </p:cNvPr>
          <p:cNvSpPr/>
          <p:nvPr/>
        </p:nvSpPr>
        <p:spPr>
          <a:xfrm>
            <a:off x="6947806" y="2961098"/>
            <a:ext cx="682171" cy="3628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7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1679</Words>
  <Application>Microsoft Office PowerPoint</Application>
  <PresentationFormat>Widescreen</PresentationFormat>
  <Paragraphs>375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Wingdings</vt:lpstr>
      <vt:lpstr>Office Theme</vt:lpstr>
      <vt:lpstr>Breadth/Depth First Search (BFS/DFS)</vt:lpstr>
      <vt:lpstr>Traversal Graf</vt:lpstr>
      <vt:lpstr>PowerPoint Presentation</vt:lpstr>
      <vt:lpstr>Algoritma Pencarian Solusi Berbasis Graf</vt:lpstr>
      <vt:lpstr>Representasi Graf dalam Proses Pencarian</vt:lpstr>
      <vt:lpstr>Graf Statis</vt:lpstr>
      <vt:lpstr>Pencarian Melebar (BFS)</vt:lpstr>
      <vt:lpstr>PowerPoint Presentation</vt:lpstr>
      <vt:lpstr>PowerPoint Presentation</vt:lpstr>
      <vt:lpstr>PowerPoint Presentation</vt:lpstr>
      <vt:lpstr>PowerPoint Presentation</vt:lpstr>
      <vt:lpstr>Struktur Data untuk BFS</vt:lpstr>
      <vt:lpstr>PowerPoint Presentation</vt:lpstr>
      <vt:lpstr>Ilustrasi BFS dengan struktur data antrian Q dan larik “dikunjungi” </vt:lpstr>
      <vt:lpstr>Pencarian Mendalam (DFS)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DFS</vt:lpstr>
      <vt:lpstr>DFS: Ilustrasi 1</vt:lpstr>
      <vt:lpstr>DFS: Ilustrasi 2</vt:lpstr>
      <vt:lpstr>PowerPoint Presentation</vt:lpstr>
      <vt:lpstr>PowerPoint Presentation</vt:lpstr>
      <vt:lpstr>Contoh 8:</vt:lpstr>
      <vt:lpstr>Contoh Lain </vt:lpstr>
      <vt:lpstr>PowerPoint Presentation</vt:lpstr>
      <vt:lpstr>Citation Map:</vt:lpstr>
      <vt:lpstr>PowerPoint Presentation</vt:lpstr>
      <vt:lpstr>Penerapan BFS dan DFS: Web Spider</vt:lpstr>
      <vt:lpstr>Web Spider: Penjelajahan Web</vt:lpstr>
      <vt:lpstr>PowerPoint Presentation</vt:lpstr>
      <vt:lpstr>PowerPoint Presentation</vt:lpstr>
      <vt:lpstr>PowerPoint Presentation</vt:lpstr>
      <vt:lpstr>BERSAMBUNG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14</cp:revision>
  <dcterms:created xsi:type="dcterms:W3CDTF">2021-02-20T04:25:14Z</dcterms:created>
  <dcterms:modified xsi:type="dcterms:W3CDTF">2026-03-10T08:08:18Z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2024-03-14T03:30:58Z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030a5ac6-1613-40da-970c-805f33751f33</vt:lpwstr>
  </property>
  <property fmtid="{D5CDD505-2E9C-101B-9397-08002B2CF9AE}" pid="8" name="MSIP_Label_38b525e5-f3da-4501-8f1e-526b6769fc56_ContentBits">
    <vt:lpwstr>0</vt:lpwstr>
  </property>
</Properties>
</file>