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453" r:id="rId3"/>
    <p:sldId id="282" r:id="rId4"/>
    <p:sldId id="283" r:id="rId5"/>
    <p:sldId id="449" r:id="rId6"/>
    <p:sldId id="448" r:id="rId7"/>
    <p:sldId id="285" r:id="rId8"/>
    <p:sldId id="464" r:id="rId9"/>
    <p:sldId id="463" r:id="rId10"/>
    <p:sldId id="258" r:id="rId11"/>
    <p:sldId id="269" r:id="rId12"/>
    <p:sldId id="274" r:id="rId13"/>
    <p:sldId id="275" r:id="rId14"/>
    <p:sldId id="276" r:id="rId15"/>
    <p:sldId id="465" r:id="rId16"/>
    <p:sldId id="466" r:id="rId17"/>
    <p:sldId id="467" r:id="rId18"/>
    <p:sldId id="468" r:id="rId19"/>
    <p:sldId id="470" r:id="rId20"/>
    <p:sldId id="471" r:id="rId21"/>
    <p:sldId id="256" r:id="rId22"/>
    <p:sldId id="459" r:id="rId23"/>
    <p:sldId id="460" r:id="rId24"/>
    <p:sldId id="461" r:id="rId25"/>
    <p:sldId id="462" r:id="rId26"/>
    <p:sldId id="259" r:id="rId27"/>
    <p:sldId id="261" r:id="rId28"/>
    <p:sldId id="260" r:id="rId29"/>
    <p:sldId id="262" r:id="rId30"/>
    <p:sldId id="454" r:id="rId31"/>
    <p:sldId id="455" r:id="rId32"/>
    <p:sldId id="458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D396A-265C-442A-AABF-97DB5B579B4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6D2EE-D685-48B9-A533-229185589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3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893D4-7C06-4EF1-8202-E58257FA0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9E018B-619B-4193-BC14-DE194A7C54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86B95-DECA-4608-A30E-D5C978C3E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440F-11A4-4A41-B43C-B392CFB6149B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FEB52-A6F9-4B62-B958-F8424BB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69056-17CF-4F69-BEE3-DA6FC56B9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69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2357A-9AFB-4586-B7ED-D74C74D8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BEB9FC-69A3-4F31-BE23-754C6DE1D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824F5-1DDF-447C-B9BF-198BD1C7B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0449-DABA-4E26-9A5A-D5D277D53175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23FF1-504C-4DBA-887A-D3A303A4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AC8DE-F191-4BE3-AF11-401B9E71A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92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45DF41-B122-4D29-A190-CADF76321E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850C5-99BF-48F7-853E-BD4CBC404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E9EED-BE71-43FC-83B6-437232CA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49E1-D2ED-4F3D-8584-F6EC11E9EDCA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077C6-BFF8-443E-BF73-13DCE894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92600-F23D-49EA-A362-FCED8A11A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92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AC27-906C-43DE-BBB2-B7919D4F2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2D1BB-BCEA-4C69-A870-A48178E2F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864EE-2E4B-4526-8187-EFD2F9A79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AB82C-69BF-43B6-B1E0-AE582C92302E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4F6C6-375A-4211-A55B-CAB293EF9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DCBB2-04E1-4E74-9CCD-F1FD0A7AF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1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AE7C9-1340-4737-B864-46C338EE8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767F1-C738-408B-B148-AB67FAA1A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384DA-19BD-4F3C-85DA-5679ACB0D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B237-B4B9-44CE-948C-F796FC1902F8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5464E-DB57-4996-849B-CAF5DA05E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6065F-FD9D-414D-818F-9BF0440B2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4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4BAF7-CF38-42EB-AA46-268F7424B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D8920-4336-44E5-AF49-5CA084F957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11979-55D0-47BE-9B95-53AAB87C4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78F860-EAA7-41B8-9826-A48B48EAA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0967-A8D8-43CD-AF62-63C75CF210AC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D0E1BA-C2E3-4AAC-8F8F-AE49D70AC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3E429-701E-4A24-ADB6-01948569F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60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6DD82-C95E-479F-ADF7-DA23BDC34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7A52C-53BC-4F2F-AE60-C37B945CF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72026F-D427-41F9-91EC-9138FD82E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117CEA-3441-4E8C-B1F3-618367AA96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0E6985-B616-4B43-BF62-6858EC1A7C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F274EB-46A9-4ECC-A784-8E97EA29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BA45F-7AF2-464F-9B1D-D1677D1A9F08}" type="datetime1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D35266-23B9-4A08-B9B4-AE80A22C5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CBA90-693E-43D4-BBC9-0DF2DD3F7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76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546E9-AD71-4A91-A3C7-7A632298E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F6204F-A335-4B1D-B942-254D2EC41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18FDB-68B1-4850-B9BC-92F283E02484}" type="datetime1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1F6123-2C5C-4C20-9AA5-191ACAB38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E7EAA5-A4D0-483E-90EE-B321D8782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21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4F536-D588-4441-83B2-8C2DA45E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036E-39EF-4990-870B-B78AF0DAB9BF}" type="datetime1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1A6862-89C0-48E2-9C2E-FE14415D1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70F815-79D0-4666-BFD2-83FF69567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70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A15A-EBB4-4B28-A1BF-A1B46DB35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2FE9C-57FD-4F72-A997-033EC4C3F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114F3-6C6F-4967-BBA4-146C8949A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5D224-046B-4165-9874-32AB2D3AC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A164D-403E-41F3-9339-33E0793E2A82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B69476-C511-43E3-B89E-5664DF6E6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206423-1CE8-45FE-BFB3-7E5DEFED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1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FCC0B-2622-43B5-B6E5-CD573AF2E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EBAA5F-9847-4D91-8A12-24CA195F51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A8EED-2226-49AC-A6EB-68679F683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8A0AA3-B340-4E06-AFEB-651E133CE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36D8-43BF-4CCF-AB8B-AA7A3E13FC45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4C33D-0272-434E-8D92-9F63A3BF1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CC20D5-02E7-49CC-B069-2B53C6B95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0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11F9F4-BBD9-4EB4-B7D9-AF038E95D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F5295A-597D-4BA2-9B98-F6B130858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0FD58-A97E-40B2-868F-09C718CC50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3A717-2131-49AD-A681-6DA949BF4127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90226-8731-473A-BC9D-C32356661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D92FE-6B06-4EB1-AD84-042BC4CD4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BCB10-573C-41DF-A902-6561A9B6C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6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38989"/>
            <a:ext cx="9631680" cy="1470025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+mn-lt"/>
              </a:rPr>
              <a:t>Algoritma</a:t>
            </a:r>
            <a:r>
              <a:rPr lang="en-US" b="1" dirty="0">
                <a:latin typeface="+mn-lt"/>
              </a:rPr>
              <a:t> Decrease and Conquer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0920" y="2206308"/>
            <a:ext cx="6781800" cy="1752600"/>
          </a:xfrm>
        </p:spPr>
        <p:txBody>
          <a:bodyPr>
            <a:normAutofit/>
          </a:bodyPr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IF2211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Algoritma</a:t>
            </a:r>
            <a:endParaRPr lang="en-US" dirty="0"/>
          </a:p>
          <a:p>
            <a:endParaRPr lang="en-US" dirty="0"/>
          </a:p>
          <a:p>
            <a:r>
              <a:rPr lang="en-US" dirty="0"/>
              <a:t>Oleh: </a:t>
            </a:r>
            <a:r>
              <a:rPr lang="en-US"/>
              <a:t>Rinaldi 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20340" y="5217161"/>
            <a:ext cx="624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Program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Informatika</a:t>
            </a:r>
            <a:endParaRPr lang="en-US" sz="2400" dirty="0"/>
          </a:p>
          <a:p>
            <a:pPr algn="ctr"/>
            <a:r>
              <a:rPr lang="en-US" sz="2400" dirty="0" err="1"/>
              <a:t>Sekolah</a:t>
            </a:r>
            <a:r>
              <a:rPr lang="en-US" sz="2400" dirty="0"/>
              <a:t> Teknik </a:t>
            </a:r>
            <a:r>
              <a:rPr lang="en-US" sz="2400" dirty="0" err="1"/>
              <a:t>Elektro</a:t>
            </a:r>
            <a:r>
              <a:rPr lang="en-US" sz="2400" dirty="0"/>
              <a:t> dan </a:t>
            </a:r>
            <a:r>
              <a:rPr lang="en-US" sz="2400" dirty="0" err="1"/>
              <a:t>Informatika</a:t>
            </a:r>
            <a:r>
              <a:rPr lang="en-US" sz="2400" dirty="0"/>
              <a:t> ITB</a:t>
            </a:r>
          </a:p>
          <a:p>
            <a:pPr algn="ctr"/>
            <a:r>
              <a:rPr lang="en-US" sz="2400" dirty="0"/>
              <a:t>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2AAE-27FF-4253-A94C-1190389A87E7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76CF9F15-D7F4-4EDA-949F-9157D5D0B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235" y="3670459"/>
            <a:ext cx="1487170" cy="1487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8A77966-7234-4729-A6E1-32C2A52ABE43}"/>
              </a:ext>
            </a:extLst>
          </p:cNvPr>
          <p:cNvSpPr txBox="1"/>
          <p:nvPr/>
        </p:nvSpPr>
        <p:spPr>
          <a:xfrm>
            <a:off x="9708798" y="1755255"/>
            <a:ext cx="16450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(Bagian 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DDFA9-14FB-C849-3106-12066A621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650875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Jawaban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C884F-9B18-A42D-61FC-F01AFF95D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486" y="872489"/>
            <a:ext cx="10515600" cy="5848985"/>
          </a:xfrm>
        </p:spPr>
        <p:txBody>
          <a:bodyPr>
            <a:noAutofit/>
          </a:bodyPr>
          <a:lstStyle/>
          <a:p>
            <a:pPr marL="233363" indent="0">
              <a:buNone/>
            </a:pP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Dengan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algoritma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Euclidean yang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sudah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dipelajari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di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kuliah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Matdis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Misal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parameter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pertama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parameter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kedua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n  (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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)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marL="233363" indent="0">
              <a:buNone/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function GCD(</a:t>
            </a:r>
            <a:r>
              <a:rPr lang="en-US" sz="2400" b="1" i="1" dirty="0">
                <a:solidFill>
                  <a:srgbClr val="000000"/>
                </a:solidFill>
                <a:latin typeface="Calibri" panose="020F0502020204030204" pitchFamily="34" charset="0"/>
              </a:rPr>
              <a:t>m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sz="2400" b="1" i="1" dirty="0">
                <a:solidFill>
                  <a:srgbClr val="000000"/>
                </a:solidFill>
                <a:latin typeface="Calibri" panose="020F0502020204030204" pitchFamily="34" charset="0"/>
              </a:rPr>
              <a:t>n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):</a:t>
            </a:r>
          </a:p>
          <a:p>
            <a:pPr marL="233363" indent="0">
              <a:buNone/>
            </a:pPr>
            <a:r>
              <a:rPr lang="da-DK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a-DK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if</a:t>
            </a:r>
            <a:r>
              <a:rPr lang="da-DK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 </a:t>
            </a:r>
            <a:r>
              <a:rPr lang="da-DK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</a:t>
            </a:r>
            <a:r>
              <a:rPr lang="da-DK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= 0,  </a:t>
            </a:r>
          </a:p>
          <a:p>
            <a:pPr marL="233363" indent="0">
              <a:buNone/>
            </a:pPr>
            <a:r>
              <a:rPr lang="da-DK" sz="2400" dirty="0">
                <a:solidFill>
                  <a:srgbClr val="000000"/>
                </a:solidFill>
                <a:latin typeface="Calibri" panose="020F0502020204030204" pitchFamily="34" charset="0"/>
              </a:rPr>
              <a:t>     </a:t>
            </a:r>
            <a:r>
              <a:rPr lang="da-DK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retun</a:t>
            </a:r>
            <a:r>
              <a:rPr lang="da-DK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a-DK" sz="2400" i="1" dirty="0">
                <a:solidFill>
                  <a:srgbClr val="000000"/>
                </a:solidFill>
                <a:latin typeface="Calibri" panose="020F0502020204030204" pitchFamily="34" charset="0"/>
              </a:rPr>
              <a:t>m</a:t>
            </a:r>
            <a:r>
              <a:rPr lang="da-DK" sz="2400" dirty="0">
                <a:solidFill>
                  <a:srgbClr val="000000"/>
                </a:solidFill>
                <a:latin typeface="Calibri" panose="020F0502020204030204" pitchFamily="34" charset="0"/>
              </a:rPr>
              <a:t>     </a:t>
            </a:r>
            <a:r>
              <a:rPr lang="da-DK" sz="2400" i="1" dirty="0">
                <a:solidFill>
                  <a:srgbClr val="000000"/>
                </a:solidFill>
                <a:latin typeface="Calibri" panose="020F0502020204030204" pitchFamily="34" charset="0"/>
              </a:rPr>
              <a:t>// GCD(m, 0 ) = m  </a:t>
            </a:r>
            <a:r>
              <a:rPr lang="da-DK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               </a:t>
            </a:r>
            <a:r>
              <a:rPr lang="da-DK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(basis)</a:t>
            </a:r>
          </a:p>
          <a:p>
            <a:pPr marL="233363" indent="0">
              <a:buNone/>
            </a:pPr>
            <a:r>
              <a:rPr lang="da-DK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a-DK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else</a:t>
            </a:r>
            <a:r>
              <a:rPr lang="da-DK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marL="457200" indent="-223838">
              <a:buNone/>
            </a:pPr>
            <a:r>
              <a:rPr lang="it-IT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       r</a:t>
            </a:r>
            <a:r>
              <a:rPr lang="it-IT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it-IT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 </a:t>
            </a:r>
            <a:r>
              <a:rPr lang="it-IT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m</a:t>
            </a:r>
            <a:r>
              <a:rPr lang="it-IT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it-IT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mod</a:t>
            </a:r>
            <a:r>
              <a:rPr lang="it-IT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it-IT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n</a:t>
            </a:r>
            <a:r>
              <a:rPr lang="it-IT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marL="457200" indent="-223838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       return GCD(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                                     (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rekurens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</a:p>
          <a:p>
            <a:pPr marL="457200" indent="-223838">
              <a:buNone/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endif</a:t>
            </a:r>
          </a:p>
          <a:p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Bilangan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pada parameter di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setiap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langkah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tersebut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akan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terus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berkurang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en-US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decrease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secara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variabel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dan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ini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bagian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yang di ‘conquer’. 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GCD(20,12) = GCD(12,8) = GCD(8,4) = GCD(4,0) = 4 </a:t>
            </a:r>
            <a:endParaRPr lang="en-US" sz="2400" dirty="0"/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GCD(10,15) = GCD(15,10) = GCD(10,5) = GCD (5,0) = 5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41F429-B3ED-7420-AC05-06B1F1098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7644-764E-48A9-B983-8310E1F0D5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184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921384"/>
            <a:ext cx="10515600" cy="5286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8.  </a:t>
            </a:r>
            <a:r>
              <a:rPr lang="en-US" sz="3200" b="1" dirty="0" err="1"/>
              <a:t>Mencari</a:t>
            </a:r>
            <a:r>
              <a:rPr lang="en-US" sz="3200" b="1" dirty="0"/>
              <a:t> median dan </a:t>
            </a:r>
            <a:r>
              <a:rPr lang="en-US" sz="3200" b="1" i="1" dirty="0"/>
              <a:t>selection problem</a:t>
            </a:r>
            <a:r>
              <a:rPr lang="en-US" sz="3200" b="1" dirty="0"/>
              <a:t>.</a:t>
            </a:r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pPr marL="396875" lvl="1" indent="-336550"/>
            <a:r>
              <a:rPr lang="en-US" i="1" dirty="0"/>
              <a:t>Selection problem</a:t>
            </a:r>
            <a:r>
              <a:rPr lang="en-US" dirty="0"/>
              <a:t>: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terkecil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-</a:t>
            </a:r>
            <a:r>
              <a:rPr lang="en-US" i="1" dirty="0"/>
              <a:t>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senarai</a:t>
            </a:r>
            <a:r>
              <a:rPr lang="en-US" dirty="0"/>
              <a:t> </a:t>
            </a:r>
            <a:r>
              <a:rPr lang="en-US" dirty="0" err="1"/>
              <a:t>beranggotan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.</a:t>
            </a:r>
          </a:p>
          <a:p>
            <a:pPr marL="396875" lvl="1" indent="-336550"/>
            <a:r>
              <a:rPr lang="en-US" dirty="0" err="1"/>
              <a:t>Jika</a:t>
            </a:r>
            <a:r>
              <a:rPr lang="en-US" dirty="0"/>
              <a:t> k = 1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elemen</a:t>
            </a:r>
            <a:r>
              <a:rPr lang="en-US" dirty="0">
                <a:sym typeface="Wingdings" pitchFamily="2" charset="2"/>
              </a:rPr>
              <a:t> paling </a:t>
            </a:r>
            <a:r>
              <a:rPr lang="en-US" dirty="0" err="1">
                <a:sym typeface="Wingdings" pitchFamily="2" charset="2"/>
              </a:rPr>
              <a:t>kecil</a:t>
            </a:r>
            <a:r>
              <a:rPr lang="en-US" dirty="0">
                <a:sym typeface="Wingdings" pitchFamily="2" charset="2"/>
              </a:rPr>
              <a:t> (minimum)</a:t>
            </a:r>
          </a:p>
          <a:p>
            <a:pPr marL="396875" lvl="1" indent="-336550"/>
            <a:r>
              <a:rPr lang="en-US" dirty="0" err="1">
                <a:sym typeface="Wingdings" pitchFamily="2" charset="2"/>
              </a:rPr>
              <a:t>Jika</a:t>
            </a:r>
            <a:r>
              <a:rPr lang="en-US" dirty="0">
                <a:sym typeface="Wingdings" pitchFamily="2" charset="2"/>
              </a:rPr>
              <a:t> k = n  </a:t>
            </a:r>
            <a:r>
              <a:rPr lang="en-US" dirty="0" err="1">
                <a:sym typeface="Wingdings" pitchFamily="2" charset="2"/>
              </a:rPr>
              <a:t>elemen</a:t>
            </a:r>
            <a:r>
              <a:rPr lang="en-US" dirty="0">
                <a:sym typeface="Wingdings" pitchFamily="2" charset="2"/>
              </a:rPr>
              <a:t> paling </a:t>
            </a:r>
            <a:r>
              <a:rPr lang="en-US" dirty="0" err="1">
                <a:sym typeface="Wingdings" pitchFamily="2" charset="2"/>
              </a:rPr>
              <a:t>besar</a:t>
            </a:r>
            <a:r>
              <a:rPr lang="en-US" dirty="0">
                <a:sym typeface="Wingdings" pitchFamily="2" charset="2"/>
              </a:rPr>
              <a:t> (</a:t>
            </a:r>
            <a:r>
              <a:rPr lang="en-US" dirty="0" err="1">
                <a:sym typeface="Wingdings" pitchFamily="2" charset="2"/>
              </a:rPr>
              <a:t>maksimum</a:t>
            </a:r>
            <a:r>
              <a:rPr lang="en-US" dirty="0">
                <a:sym typeface="Wingdings" pitchFamily="2" charset="2"/>
              </a:rPr>
              <a:t>)</a:t>
            </a:r>
          </a:p>
          <a:p>
            <a:pPr marL="396875" lvl="1" indent="-336550"/>
            <a:r>
              <a:rPr lang="en-US" dirty="0" err="1">
                <a:sym typeface="Wingdings" pitchFamily="2" charset="2"/>
              </a:rPr>
              <a:t>Jika</a:t>
            </a:r>
            <a:r>
              <a:rPr lang="en-US" dirty="0">
                <a:sym typeface="Wingdings" pitchFamily="2" charset="2"/>
              </a:rPr>
              <a:t> k = </a:t>
            </a:r>
            <a:r>
              <a:rPr lang="en-US" dirty="0">
                <a:sym typeface="Symbol"/>
              </a:rPr>
              <a:t>n/2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elemen</a:t>
            </a:r>
            <a:r>
              <a:rPr lang="en-US" dirty="0">
                <a:sym typeface="Wingdings" pitchFamily="2" charset="2"/>
              </a:rPr>
              <a:t> median</a:t>
            </a:r>
          </a:p>
          <a:p>
            <a:pPr lvl="1"/>
            <a:endParaRPr lang="en-US" dirty="0">
              <a:sym typeface="Wingdings" pitchFamily="2" charset="2"/>
            </a:endParaRPr>
          </a:p>
          <a:p>
            <a:pPr marL="457200" lvl="1" indent="0">
              <a:buNone/>
            </a:pPr>
            <a:r>
              <a:rPr lang="en-US" dirty="0" err="1">
                <a:sym typeface="Wingdings" pitchFamily="2" charset="2"/>
              </a:rPr>
              <a:t>Bagaimana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mencari</a:t>
            </a:r>
            <a:r>
              <a:rPr lang="en-US" dirty="0">
                <a:sym typeface="Wingdings" pitchFamily="2" charset="2"/>
              </a:rPr>
              <a:t> median </a:t>
            </a:r>
            <a:r>
              <a:rPr lang="en-US" dirty="0" err="1">
                <a:sym typeface="Wingdings" pitchFamily="2" charset="2"/>
              </a:rPr>
              <a:t>dari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senarai</a:t>
            </a:r>
            <a:r>
              <a:rPr lang="en-US" dirty="0">
                <a:sym typeface="Wingdings" pitchFamily="2" charset="2"/>
              </a:rPr>
              <a:t> yang </a:t>
            </a:r>
            <a:r>
              <a:rPr lang="en-US" dirty="0" err="1">
                <a:sym typeface="Wingdings" pitchFamily="2" charset="2"/>
              </a:rPr>
              <a:t>tidak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terurut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namun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tidak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perlu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mengurutkan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senarai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terlebih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dahulu</a:t>
            </a:r>
            <a:r>
              <a:rPr lang="en-US" dirty="0">
                <a:sym typeface="Wingdings" pitchFamily="2" charset="2"/>
              </a:rPr>
              <a:t>?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2AAE-27FF-4253-A94C-1190389A87E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6160" y="670718"/>
            <a:ext cx="1013968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Algoritmanya</a:t>
            </a:r>
            <a:r>
              <a:rPr lang="en-US" dirty="0"/>
              <a:t>: </a:t>
            </a:r>
          </a:p>
          <a:p>
            <a:pPr marL="457200" indent="-457200">
              <a:buAutoNum type="arabicPeriod"/>
            </a:pPr>
            <a:r>
              <a:rPr lang="en-US" sz="2400" dirty="0" err="1"/>
              <a:t>Lakukan</a:t>
            </a:r>
            <a:r>
              <a:rPr lang="en-US" sz="2400" dirty="0"/>
              <a:t> </a:t>
            </a:r>
            <a:r>
              <a:rPr lang="en-US" sz="2400" dirty="0" err="1"/>
              <a:t>partisi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senarai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proses </a:t>
            </a:r>
            <a:r>
              <a:rPr lang="en-US" sz="2400" dirty="0" err="1"/>
              <a:t>partisi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Quick Sort </a:t>
            </a:r>
            <a:r>
              <a:rPr lang="en-US" sz="2400" dirty="0"/>
              <a:t>(</a:t>
            </a:r>
            <a:r>
              <a:rPr lang="en-US" sz="2400" dirty="0" err="1"/>
              <a:t>varian</a:t>
            </a:r>
            <a:r>
              <a:rPr lang="en-US" sz="2400" dirty="0"/>
              <a:t> 2). </a:t>
            </a:r>
            <a:r>
              <a:rPr lang="en-US" sz="2400" dirty="0" err="1"/>
              <a:t>Partisi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setengah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senarai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pivot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setengah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i="1" dirty="0"/>
              <a:t>pivot p</a:t>
            </a:r>
            <a:r>
              <a:rPr lang="en-US" sz="2400" dirty="0"/>
              <a:t>.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i="1" dirty="0"/>
              <a:t>s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dirty="0" err="1"/>
              <a:t>pem-partisian</a:t>
            </a:r>
            <a:r>
              <a:rPr lang="en-US" sz="2400" dirty="0"/>
              <a:t>.  </a:t>
            </a:r>
          </a:p>
          <a:p>
            <a:pPr marL="457200" indent="-457200">
              <a:buNone/>
            </a:pPr>
            <a:r>
              <a:rPr lang="en-US" sz="2400" dirty="0"/>
              <a:t>	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i="1" dirty="0"/>
              <a:t>s</a:t>
            </a:r>
            <a:r>
              <a:rPr lang="en-US" sz="2400" dirty="0"/>
              <a:t> = </a:t>
            </a:r>
            <a:r>
              <a:rPr lang="en-US" sz="2400" dirty="0">
                <a:sym typeface="Symbol"/>
              </a:rPr>
              <a:t>n/2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pivot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median yang </a:t>
            </a:r>
            <a:r>
              <a:rPr lang="en-US" sz="2400" dirty="0" err="1"/>
              <a:t>dicari</a:t>
            </a:r>
            <a:endParaRPr lang="en-US" sz="2400" dirty="0"/>
          </a:p>
          <a:p>
            <a:pPr marL="457200" indent="-457200">
              <a:buNone/>
            </a:pPr>
            <a:r>
              <a:rPr lang="en-US" sz="2400" dirty="0"/>
              <a:t>	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i="1" dirty="0"/>
              <a:t>s</a:t>
            </a:r>
            <a:r>
              <a:rPr lang="en-US" sz="2400" dirty="0"/>
              <a:t> &gt; </a:t>
            </a:r>
            <a:r>
              <a:rPr lang="en-US" sz="2400" dirty="0">
                <a:sym typeface="Symbol"/>
              </a:rPr>
              <a:t>n/2</a:t>
            </a:r>
            <a:r>
              <a:rPr lang="en-US" sz="2400" dirty="0"/>
              <a:t>,  </a:t>
            </a:r>
            <a:r>
              <a:rPr lang="en-US" sz="2400" dirty="0" err="1"/>
              <a:t>maka</a:t>
            </a:r>
            <a:r>
              <a:rPr lang="en-US" sz="2400" dirty="0"/>
              <a:t> median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setengah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kiri</a:t>
            </a:r>
            <a:endParaRPr lang="en-US" sz="2400" dirty="0"/>
          </a:p>
          <a:p>
            <a:pPr marL="457200" indent="-457200">
              <a:buNone/>
            </a:pPr>
            <a:r>
              <a:rPr lang="en-US" sz="2400" dirty="0"/>
              <a:t>	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i="1" dirty="0"/>
              <a:t>s</a:t>
            </a:r>
            <a:r>
              <a:rPr lang="en-US" sz="2400" dirty="0"/>
              <a:t> &lt; </a:t>
            </a:r>
            <a:r>
              <a:rPr lang="en-US" sz="2400" dirty="0">
                <a:sym typeface="Symbol"/>
              </a:rPr>
              <a:t>n/2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median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setengah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kanan</a:t>
            </a:r>
            <a:endParaRPr 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254871"/>
              </p:ext>
            </p:extLst>
          </p:nvPr>
        </p:nvGraphicFramePr>
        <p:xfrm>
          <a:off x="3159762" y="2373550"/>
          <a:ext cx="3962399" cy="105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3760" imgH="393480" progId="Equation.3">
                  <p:embed/>
                </p:oleObj>
              </mc:Choice>
              <mc:Fallback>
                <p:oleObj name="Equation" r:id="rId2" imgW="1193760" imgH="393480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762" y="2373550"/>
                        <a:ext cx="3962399" cy="105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2AAE-27FF-4253-A94C-1190389A87E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600" y="457201"/>
            <a:ext cx="10490200" cy="6264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4</a:t>
            </a:r>
            <a:r>
              <a:rPr lang="en-US" sz="2400" dirty="0"/>
              <a:t>:  </a:t>
            </a:r>
            <a:r>
              <a:rPr lang="en-US" sz="2400" dirty="0" err="1"/>
              <a:t>Temukan</a:t>
            </a:r>
            <a:r>
              <a:rPr lang="en-US" sz="2400" dirty="0"/>
              <a:t> median </a:t>
            </a:r>
            <a:r>
              <a:rPr lang="en-US" sz="2400" dirty="0" err="1"/>
              <a:t>dari</a:t>
            </a:r>
            <a:r>
              <a:rPr lang="en-US" sz="2400" dirty="0"/>
              <a:t> 4, 1, 10, 9, 7, 12, 8, 2, 15.</a:t>
            </a:r>
          </a:p>
          <a:p>
            <a:pPr marL="0" indent="0">
              <a:buNone/>
            </a:pPr>
            <a:r>
              <a:rPr lang="en-US" sz="2400" dirty="0"/>
              <a:t>Pada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i="1" dirty="0"/>
              <a:t>k</a:t>
            </a:r>
            <a:r>
              <a:rPr lang="en-US" sz="2400" dirty="0"/>
              <a:t> = </a:t>
            </a:r>
            <a:r>
              <a:rPr lang="en-US" sz="2400" dirty="0">
                <a:sym typeface="Symbol"/>
              </a:rPr>
              <a:t>9/2  = 5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persoalannya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terkecil</a:t>
            </a:r>
            <a:r>
              <a:rPr lang="en-US" sz="2400" dirty="0"/>
              <a:t> ke-5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senarai</a:t>
            </a:r>
            <a:r>
              <a:rPr lang="en-US" sz="2400" dirty="0"/>
              <a:t>.  </a:t>
            </a:r>
          </a:p>
          <a:p>
            <a:pPr marL="0" indent="0">
              <a:buNone/>
            </a:pPr>
            <a:r>
              <a:rPr lang="en-US" sz="2400" dirty="0"/>
              <a:t>     </a:t>
            </a:r>
            <a:r>
              <a:rPr lang="en-US" sz="2400" dirty="0" err="1"/>
              <a:t>Partisi</a:t>
            </a:r>
            <a:r>
              <a:rPr lang="en-US" sz="2400" dirty="0"/>
              <a:t>  </a:t>
            </a:r>
            <a:r>
              <a:rPr lang="en-US" sz="2400" dirty="0" err="1"/>
              <a:t>senarai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i="1" dirty="0"/>
              <a:t>pivot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b="1" dirty="0">
                <a:solidFill>
                  <a:srgbClr val="FF0000"/>
                </a:solidFill>
              </a:rPr>
              <a:t>4</a:t>
            </a:r>
            <a:r>
              <a:rPr lang="en-US" sz="2400" dirty="0"/>
              <a:t>     1     10      9     7     12      8     2      15	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dirty="0" err="1">
                <a:solidFill>
                  <a:srgbClr val="FF0000"/>
                </a:solidFill>
              </a:rPr>
              <a:t>indeks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larik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dari</a:t>
            </a:r>
            <a:r>
              <a:rPr lang="en-US" sz="2400" dirty="0">
                <a:solidFill>
                  <a:srgbClr val="FF0000"/>
                </a:solidFill>
              </a:rPr>
              <a:t> 1 </a:t>
            </a:r>
            <a:r>
              <a:rPr lang="en-US" sz="2400" dirty="0" err="1">
                <a:solidFill>
                  <a:srgbClr val="FF0000"/>
                </a:solidFill>
              </a:rPr>
              <a:t>sampai</a:t>
            </a:r>
            <a:r>
              <a:rPr lang="en-US" sz="2400" dirty="0">
                <a:solidFill>
                  <a:srgbClr val="FF0000"/>
                </a:solidFill>
              </a:rPr>
              <a:t> 9)</a:t>
            </a:r>
          </a:p>
          <a:p>
            <a:pPr>
              <a:buNone/>
            </a:pPr>
            <a:r>
              <a:rPr lang="en-US" sz="2400" dirty="0"/>
              <a:t>	Hasil </a:t>
            </a:r>
            <a:r>
              <a:rPr lang="en-US" sz="2400" dirty="0" err="1"/>
              <a:t>partisi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2     1     </a:t>
            </a:r>
            <a:r>
              <a:rPr lang="en-US" sz="2400" b="1" dirty="0">
                <a:solidFill>
                  <a:srgbClr val="FF0000"/>
                </a:solidFill>
              </a:rPr>
              <a:t>4</a:t>
            </a:r>
            <a:r>
              <a:rPr lang="en-US" sz="2400" dirty="0"/>
              <a:t>        9     7     12      8     10    15         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/>
              <a:t>	Karena </a:t>
            </a:r>
            <a:r>
              <a:rPr lang="en-US" sz="2400" i="1" dirty="0"/>
              <a:t>s</a:t>
            </a:r>
            <a:r>
              <a:rPr lang="en-US" sz="2400" dirty="0"/>
              <a:t> = 3 &lt; 5,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memproses</a:t>
            </a:r>
            <a:r>
              <a:rPr lang="en-US" sz="2400" dirty="0"/>
              <a:t> </a:t>
            </a:r>
            <a:r>
              <a:rPr lang="en-US" sz="2400" dirty="0" err="1"/>
              <a:t>setengah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kanan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	           </a:t>
            </a:r>
            <a:r>
              <a:rPr lang="en-US" sz="2400" b="1" dirty="0">
                <a:solidFill>
                  <a:srgbClr val="FF0000"/>
                </a:solidFill>
              </a:rPr>
              <a:t>9</a:t>
            </a:r>
            <a:r>
              <a:rPr lang="en-US" sz="2400" dirty="0"/>
              <a:t>     7     12      8     10    15 	</a:t>
            </a:r>
          </a:p>
          <a:p>
            <a:pPr>
              <a:buNone/>
            </a:pPr>
            <a:r>
              <a:rPr lang="en-US" sz="2400" dirty="0"/>
              <a:t>			           8     7       </a:t>
            </a:r>
            <a:r>
              <a:rPr lang="en-US" sz="2400" b="1" dirty="0">
                <a:solidFill>
                  <a:srgbClr val="FF0000"/>
                </a:solidFill>
              </a:rPr>
              <a:t>9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    12    10    15</a:t>
            </a:r>
          </a:p>
          <a:p>
            <a:pPr>
              <a:buNone/>
            </a:pPr>
            <a:r>
              <a:rPr lang="en-US" sz="2400" dirty="0"/>
              <a:t>			          Karena </a:t>
            </a:r>
            <a:r>
              <a:rPr lang="en-US" sz="2400" i="1" dirty="0"/>
              <a:t>s</a:t>
            </a:r>
            <a:r>
              <a:rPr lang="en-US" sz="2400" dirty="0"/>
              <a:t> = 6  &gt; 5,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memproses</a:t>
            </a:r>
            <a:r>
              <a:rPr lang="en-US" sz="2400" dirty="0"/>
              <a:t> </a:t>
            </a:r>
            <a:r>
              <a:rPr lang="en-US" sz="2400" dirty="0" err="1"/>
              <a:t>setengah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kiri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	           </a:t>
            </a:r>
            <a:r>
              <a:rPr lang="en-US" sz="2400" b="1" dirty="0">
                <a:solidFill>
                  <a:srgbClr val="FF0000"/>
                </a:solidFill>
              </a:rPr>
              <a:t>8</a:t>
            </a:r>
            <a:r>
              <a:rPr lang="en-US" sz="2400" b="1" dirty="0"/>
              <a:t> </a:t>
            </a:r>
            <a:r>
              <a:rPr lang="en-US" sz="2400" dirty="0"/>
              <a:t>    7</a:t>
            </a:r>
          </a:p>
          <a:p>
            <a:pPr>
              <a:buNone/>
            </a:pPr>
            <a:r>
              <a:rPr lang="en-US" sz="2400" dirty="0"/>
              <a:t>			           7     </a:t>
            </a:r>
            <a:r>
              <a:rPr lang="en-US" sz="2400" b="1" dirty="0"/>
              <a:t>8</a:t>
            </a:r>
            <a:r>
              <a:rPr lang="en-US" sz="2400" dirty="0"/>
              <a:t>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2AAE-27FF-4253-A94C-1190389A87E7}" type="slidenum">
              <a:rPr lang="en-US" smtClean="0"/>
              <a:pPr/>
              <a:t>13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803400" y="3429000"/>
            <a:ext cx="685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553460" y="3429000"/>
            <a:ext cx="3124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553460" y="4820920"/>
            <a:ext cx="685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>
            <a:off x="5124450" y="4820920"/>
            <a:ext cx="155321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66866" y="6125517"/>
            <a:ext cx="5443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Sekarang</a:t>
            </a:r>
            <a:r>
              <a:rPr lang="en-US" sz="2400" dirty="0"/>
              <a:t> </a:t>
            </a:r>
            <a:r>
              <a:rPr lang="en-US" sz="2400" i="1" dirty="0"/>
              <a:t>s</a:t>
            </a:r>
            <a:r>
              <a:rPr lang="en-US" sz="2400" dirty="0"/>
              <a:t> = </a:t>
            </a:r>
            <a:r>
              <a:rPr lang="en-US" sz="2400" i="1" dirty="0"/>
              <a:t>k</a:t>
            </a:r>
            <a:r>
              <a:rPr lang="en-US" sz="2400" dirty="0"/>
              <a:t> = 5 </a:t>
            </a:r>
            <a:r>
              <a:rPr lang="en-US" sz="2400" dirty="0">
                <a:sym typeface="Wingdings" pitchFamily="2" charset="2"/>
              </a:rPr>
              <a:t> stop. </a:t>
            </a:r>
            <a:r>
              <a:rPr lang="en-US" sz="2400" dirty="0" err="1">
                <a:sym typeface="Wingdings" pitchFamily="2" charset="2"/>
              </a:rPr>
              <a:t>Jadi</a:t>
            </a:r>
            <a:r>
              <a:rPr lang="en-US" sz="2400" dirty="0">
                <a:sym typeface="Wingdings" pitchFamily="2" charset="2"/>
              </a:rPr>
              <a:t> median = 8</a:t>
            </a:r>
            <a:endParaRPr lang="en-US" sz="2400" dirty="0"/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1884680" y="2540000"/>
            <a:ext cx="481584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987800" y="5720080"/>
            <a:ext cx="304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15360" y="5720080"/>
            <a:ext cx="304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762001"/>
            <a:ext cx="10429240" cy="5364163"/>
          </a:xfrm>
        </p:spPr>
        <p:txBody>
          <a:bodyPr>
            <a:normAutofit/>
          </a:bodyPr>
          <a:lstStyle/>
          <a:p>
            <a:r>
              <a:rPr lang="en-US" dirty="0" err="1"/>
              <a:t>Kompleksitas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rekurens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(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Teorema</a:t>
            </a:r>
            <a:r>
              <a:rPr lang="en-US" dirty="0"/>
              <a:t> Master):</a:t>
            </a:r>
          </a:p>
          <a:p>
            <a:pPr>
              <a:buNone/>
            </a:pPr>
            <a:r>
              <a:rPr lang="en-US" dirty="0"/>
              <a:t>			</a:t>
            </a:r>
          </a:p>
          <a:p>
            <a:pPr>
              <a:buNone/>
            </a:pPr>
            <a:r>
              <a:rPr lang="en-US" dirty="0"/>
              <a:t>		T(n) = T(n/2) + </a:t>
            </a:r>
            <a:r>
              <a:rPr lang="en-US" dirty="0" err="1"/>
              <a:t>cn</a:t>
            </a:r>
            <a:r>
              <a:rPr lang="en-US" dirty="0"/>
              <a:t> = … = O(n)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2AAE-27FF-4253-A94C-1190389A87E7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323023"/>
              </p:ext>
            </p:extLst>
          </p:nvPr>
        </p:nvGraphicFramePr>
        <p:xfrm>
          <a:off x="2087880" y="1569720"/>
          <a:ext cx="370018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431640" progId="Equation.3">
                  <p:embed/>
                </p:oleObj>
              </mc:Choice>
              <mc:Fallback>
                <p:oleObj name="Equation" r:id="rId2" imgW="1612800" imgH="43164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880" y="1569720"/>
                        <a:ext cx="3700182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0629B-9BF6-96DD-2569-4329C839D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9. Topological Sort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44B7C6-EAB6-3AC3-4EF2-7946B2B58C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94971"/>
                <a:ext cx="10515600" cy="4681992"/>
              </a:xfrm>
            </p:spPr>
            <p:txBody>
              <a:bodyPr/>
              <a:lstStyle/>
              <a:p>
                <a:r>
                  <a:rPr lang="en-US" sz="2400" i="1" dirty="0"/>
                  <a:t>Topological Sort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pengurutan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di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graf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berarah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tanpa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siklus</a:t>
                </a:r>
                <a:r>
                  <a:rPr lang="en-US" sz="2400" dirty="0"/>
                  <a:t> (</a:t>
                </a:r>
                <a:r>
                  <a:rPr lang="en-US" sz="2400" i="1" dirty="0"/>
                  <a:t>directed acyclic graph </a:t>
                </a:r>
                <a:r>
                  <a:rPr lang="en-US" sz="2400" dirty="0" err="1"/>
                  <a:t>atau</a:t>
                </a:r>
                <a:r>
                  <a:rPr lang="en-US" sz="2400" dirty="0"/>
                  <a:t> DAG) </a:t>
                </a:r>
                <a:r>
                  <a:rPr lang="en-US" sz="2400" dirty="0" err="1"/>
                  <a:t>sehingga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setiap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i="1" dirty="0"/>
                  <a:t>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</a:t>
                </a:r>
                <a:r>
                  <a:rPr lang="en-US" sz="2400" i="1" dirty="0"/>
                  <a:t>v</a:t>
                </a:r>
                <a:r>
                  <a:rPr lang="en-US" sz="2400" dirty="0"/>
                  <a:t>:</a:t>
                </a:r>
              </a:p>
              <a:p>
                <a:pPr marL="0" indent="0">
                  <a:buNone/>
                </a:pPr>
                <a:r>
                  <a:rPr lang="en-US" sz="2400" b="0" dirty="0"/>
                  <a:t>           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/>
                      <m:t>𝑢</m:t>
                    </m:r>
                    <m:r>
                      <a:rPr lang="en-US" sz="2400" b="0" smtClean="0"/>
                      <m:t>→</m:t>
                    </m:r>
                    <m:r>
                      <a:rPr lang="en-US" sz="2400" b="0" i="1" smtClean="0"/>
                      <m:t>𝑣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    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i="1" dirty="0"/>
                  <a:t>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selalu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muncul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sebelum</a:t>
                </a:r>
                <a:r>
                  <a:rPr lang="en-US" sz="2400" dirty="0"/>
                  <a:t> </a:t>
                </a:r>
                <a:r>
                  <a:rPr lang="en-US" sz="2400" i="1" dirty="0"/>
                  <a:t>v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urutan</a:t>
                </a:r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</a:t>
                </a:r>
                <a:r>
                  <a:rPr lang="en-US" sz="2400" dirty="0" err="1"/>
                  <a:t>Contoh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tiga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buah</a:t>
                </a:r>
                <a:r>
                  <a:rPr lang="en-US" sz="2400" dirty="0"/>
                  <a:t> DAG: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44B7C6-EAB6-3AC3-4EF2-7946B2B58C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94971"/>
                <a:ext cx="10515600" cy="4681992"/>
              </a:xfrm>
              <a:blipFill>
                <a:blip r:embed="rId2"/>
                <a:stretch>
                  <a:fillRect l="-812" t="-18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222875-0E51-7A4E-4EFE-81C826041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15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0F5835-5770-629A-3DE0-AFB22FE3DB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5511" y="3785997"/>
            <a:ext cx="2173986" cy="29849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C6938CA-B15D-AAF9-9A65-C338910BB7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6408" y="3831369"/>
            <a:ext cx="3409950" cy="27813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66AC98A-9EA6-3744-EE01-BA3BFE1523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9302" y="4209144"/>
            <a:ext cx="3214498" cy="180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284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D6917-CFEF-4B77-915C-01F4B8273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16</a:t>
            </a:fld>
            <a:endParaRPr lang="en-US"/>
          </a:p>
        </p:txBody>
      </p:sp>
      <p:pic>
        <p:nvPicPr>
          <p:cNvPr id="2050" name="Picture 2" descr="The difference between a directed cyclic graph and a directed acyclic... |  Download Scientific Diagram">
            <a:extLst>
              <a:ext uri="{FF2B5EF4-FFF2-40B4-BE49-F238E27FC236}">
                <a16:creationId xmlns:a16="http://schemas.microsoft.com/office/drawing/2014/main" id="{D0054089-6B6B-A920-EBD7-9FAEA383F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1821316"/>
            <a:ext cx="8096250" cy="347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7929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868F2-7CEC-3F4D-2A02-824ED2C7A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40229"/>
            <a:ext cx="10773229" cy="5436734"/>
          </a:xfrm>
        </p:spPr>
        <p:txBody>
          <a:bodyPr>
            <a:normAutofit/>
          </a:bodyPr>
          <a:lstStyle/>
          <a:p>
            <a:r>
              <a:rPr lang="en-US" sz="2400" i="1" dirty="0"/>
              <a:t>Topological sort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dipakai</a:t>
            </a:r>
            <a:r>
              <a:rPr lang="en-US" sz="2400" dirty="0"/>
              <a:t> pada </a:t>
            </a:r>
            <a:r>
              <a:rPr lang="en-US" sz="2400" dirty="0" err="1"/>
              <a:t>penjadwalan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penjadwalan</a:t>
            </a:r>
            <a:r>
              <a:rPr lang="en-US" sz="2400" dirty="0"/>
              <a:t> </a:t>
            </a:r>
            <a:r>
              <a:rPr lang="en-US" sz="2400" dirty="0" err="1"/>
              <a:t>kuliah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prasyarat</a:t>
            </a:r>
            <a:r>
              <a:rPr lang="en-US" sz="2400" dirty="0"/>
              <a:t> </a:t>
            </a:r>
            <a:r>
              <a:rPr lang="en-US" sz="2400" dirty="0" err="1"/>
              <a:t>kuliah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diambil</a:t>
            </a:r>
            <a:r>
              <a:rPr lang="en-US" sz="2400" dirty="0"/>
              <a:t> </a:t>
            </a:r>
            <a:r>
              <a:rPr lang="en-US" sz="2400" dirty="0" err="1"/>
              <a:t>sebelumnya</a:t>
            </a:r>
            <a:r>
              <a:rPr lang="en-US" sz="2400" dirty="0"/>
              <a:t> (</a:t>
            </a:r>
            <a:r>
              <a:rPr lang="en-US" sz="2400" i="1" dirty="0"/>
              <a:t>pre-requisit</a:t>
            </a:r>
            <a:r>
              <a:rPr lang="en-US" sz="2400" dirty="0"/>
              <a:t>e)</a:t>
            </a:r>
          </a:p>
          <a:p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 5 </a:t>
            </a:r>
            <a:r>
              <a:rPr lang="en-US" sz="2400" dirty="0" err="1"/>
              <a:t>kuliah</a:t>
            </a:r>
            <a:r>
              <a:rPr lang="en-US" sz="2400" dirty="0"/>
              <a:t> C1, C2, C3, C4, C5</a:t>
            </a:r>
          </a:p>
          <a:p>
            <a:pPr marL="0" indent="0">
              <a:buNone/>
            </a:pPr>
            <a:r>
              <a:rPr lang="en-US" sz="2400" dirty="0"/>
              <a:t>    - </a:t>
            </a:r>
            <a:r>
              <a:rPr lang="en-US" sz="2400" dirty="0" err="1"/>
              <a:t>Kuliah</a:t>
            </a:r>
            <a:r>
              <a:rPr lang="en-US" sz="2400" dirty="0"/>
              <a:t> C3 </a:t>
            </a:r>
            <a:r>
              <a:rPr lang="en-US" sz="2400" dirty="0" err="1"/>
              <a:t>membutuhkan</a:t>
            </a:r>
            <a:r>
              <a:rPr lang="en-US" sz="2400" dirty="0"/>
              <a:t> </a:t>
            </a:r>
            <a:r>
              <a:rPr lang="en-US" sz="2400" i="1" dirty="0"/>
              <a:t>pre-requisite</a:t>
            </a:r>
            <a:r>
              <a:rPr lang="en-US" sz="2400" dirty="0"/>
              <a:t> C1 dan C2</a:t>
            </a:r>
          </a:p>
          <a:p>
            <a:pPr marL="0" indent="0">
              <a:buNone/>
            </a:pPr>
            <a:r>
              <a:rPr lang="en-US" sz="2400" dirty="0"/>
              <a:t>    - </a:t>
            </a:r>
            <a:r>
              <a:rPr lang="en-US" sz="2400" dirty="0" err="1"/>
              <a:t>Kuliah</a:t>
            </a:r>
            <a:r>
              <a:rPr lang="en-US" sz="2400" dirty="0"/>
              <a:t> C4 </a:t>
            </a:r>
            <a:r>
              <a:rPr lang="en-US" sz="2400" dirty="0" err="1"/>
              <a:t>membutuhkan</a:t>
            </a:r>
            <a:r>
              <a:rPr lang="en-US" sz="2400" dirty="0"/>
              <a:t> </a:t>
            </a:r>
            <a:r>
              <a:rPr lang="en-US" sz="2400" i="1" dirty="0"/>
              <a:t>pre-requisite</a:t>
            </a:r>
            <a:r>
              <a:rPr lang="en-US" sz="2400" dirty="0"/>
              <a:t> C3</a:t>
            </a:r>
          </a:p>
          <a:p>
            <a:pPr marL="0" indent="0">
              <a:buNone/>
            </a:pPr>
            <a:r>
              <a:rPr lang="en-US" sz="2400" dirty="0"/>
              <a:t>    - </a:t>
            </a:r>
            <a:r>
              <a:rPr lang="en-US" sz="2400" dirty="0" err="1"/>
              <a:t>Kuliah</a:t>
            </a:r>
            <a:r>
              <a:rPr lang="en-US" sz="2400" dirty="0"/>
              <a:t> C5 </a:t>
            </a:r>
            <a:r>
              <a:rPr lang="en-US" sz="2400" dirty="0" err="1"/>
              <a:t>membutuhkan</a:t>
            </a:r>
            <a:r>
              <a:rPr lang="en-US" sz="2400" dirty="0"/>
              <a:t> </a:t>
            </a:r>
            <a:r>
              <a:rPr lang="en-US" sz="2400" i="1" dirty="0"/>
              <a:t>pre-requisite</a:t>
            </a:r>
            <a:r>
              <a:rPr lang="en-US" sz="2400" dirty="0"/>
              <a:t> C3 dan C4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E1886-784B-8515-1225-97B7F86C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17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1B7FD7-CD0B-9EC3-304E-9960D24EA6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6131" y="3970677"/>
            <a:ext cx="2976269" cy="2295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708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2F7BF-E286-8E83-1E31-14176A36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9257"/>
            <a:ext cx="10515600" cy="54077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/>
              <a:t>Algoritma</a:t>
            </a:r>
            <a:r>
              <a:rPr lang="en-US" b="1" dirty="0"/>
              <a:t> </a:t>
            </a:r>
            <a:r>
              <a:rPr lang="en-US" b="1" i="1" dirty="0"/>
              <a:t>decrease and conquer</a:t>
            </a:r>
            <a:r>
              <a:rPr lang="en-US" b="1" dirty="0"/>
              <a:t> pada </a:t>
            </a:r>
            <a:r>
              <a:rPr lang="en-US" b="1" i="1" dirty="0"/>
              <a:t>topological sorting</a:t>
            </a:r>
          </a:p>
          <a:p>
            <a:pPr marL="0" indent="0">
              <a:buNone/>
            </a:pPr>
            <a:r>
              <a:rPr lang="en-US" sz="2400" dirty="0"/>
              <a:t>Pada strategi </a:t>
            </a:r>
            <a:r>
              <a:rPr lang="en-US" sz="2400" i="1" dirty="0"/>
              <a:t>decrease and conquer</a:t>
            </a:r>
            <a:r>
              <a:rPr lang="en-US" sz="2400" dirty="0"/>
              <a:t>,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dikurangi</a:t>
            </a:r>
            <a:r>
              <a:rPr lang="en-US" sz="2400" dirty="0"/>
              <a:t> </a:t>
            </a:r>
            <a:r>
              <a:rPr lang="en-US" sz="2400" dirty="0" err="1"/>
              <a:t>sedikit</a:t>
            </a:r>
            <a:r>
              <a:rPr lang="en-US" sz="2400" dirty="0"/>
              <a:t> demi </a:t>
            </a:r>
            <a:r>
              <a:rPr lang="en-US" sz="2400" dirty="0" err="1"/>
              <a:t>sedikit</a:t>
            </a:r>
            <a:r>
              <a:rPr lang="en-US" sz="2400" dirty="0"/>
              <a:t>,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diselesaikan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topological sort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Cari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derajat-masuk</a:t>
            </a:r>
            <a:r>
              <a:rPr lang="en-US" sz="2400" dirty="0"/>
              <a:t> (</a:t>
            </a:r>
            <a:r>
              <a:rPr lang="en-US" sz="2400" i="1" dirty="0"/>
              <a:t>in-degree</a:t>
            </a:r>
            <a:r>
              <a:rPr lang="en-US" sz="2400" dirty="0"/>
              <a:t>)</a:t>
            </a:r>
            <a:r>
              <a:rPr lang="en-US" sz="2400" i="1" dirty="0"/>
              <a:t> </a:t>
            </a:r>
            <a:r>
              <a:rPr lang="en-US" sz="2400" dirty="0"/>
              <a:t>= 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Masukkan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urutan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Hapus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graf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Kurangi </a:t>
            </a:r>
            <a:r>
              <a:rPr lang="en-US" sz="2400" i="1" dirty="0"/>
              <a:t>in-degree</a:t>
            </a:r>
            <a:r>
              <a:rPr lang="en-US" sz="2400" dirty="0"/>
              <a:t> </a:t>
            </a:r>
            <a:r>
              <a:rPr lang="en-US" sz="2400" dirty="0" err="1"/>
              <a:t>simpul-simpul</a:t>
            </a:r>
            <a:r>
              <a:rPr lang="en-US" sz="2400" dirty="0"/>
              <a:t> yang </a:t>
            </a:r>
            <a:r>
              <a:rPr lang="en-US" sz="2400" dirty="0" err="1"/>
              <a:t>terhubung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1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Ulangi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1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habis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</a:t>
            </a:r>
            <a:r>
              <a:rPr lang="en-US" sz="2400" dirty="0" err="1"/>
              <a:t>mengurangi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per </a:t>
            </a:r>
            <a:r>
              <a:rPr lang="en-US" sz="2400" dirty="0" err="1"/>
              <a:t>satu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Hasil </a:t>
            </a:r>
            <a:r>
              <a:rPr lang="en-US" sz="2400" dirty="0" err="1"/>
              <a:t>pengurutan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urutan</a:t>
            </a:r>
            <a:r>
              <a:rPr lang="en-US" sz="2400" dirty="0"/>
              <a:t> </a:t>
            </a:r>
            <a:r>
              <a:rPr lang="en-US" sz="2400" dirty="0" err="1"/>
              <a:t>simpul-simpul</a:t>
            </a:r>
            <a:r>
              <a:rPr lang="en-US" sz="2400" dirty="0"/>
              <a:t> yang </a:t>
            </a:r>
            <a:r>
              <a:rPr lang="en-US" sz="2400" dirty="0" err="1"/>
              <a:t>dihapus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graf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simpul-simpul</a:t>
            </a:r>
            <a:r>
              <a:rPr lang="en-US" sz="2400" dirty="0"/>
              <a:t> yang </a:t>
            </a:r>
            <a:r>
              <a:rPr lang="en-US" sz="2400" dirty="0" err="1"/>
              <a:t>dihapus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disimpan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list)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B27912-9078-3007-CC08-4CE6E1165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439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1B192-C3EB-D47E-76F7-47570004F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4" y="136525"/>
            <a:ext cx="10932886" cy="6040438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buku</a:t>
            </a:r>
            <a:r>
              <a:rPr lang="en-US" sz="2400" dirty="0"/>
              <a:t> Levitin: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B542B5-9EE7-5D74-9404-6D4FBB797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19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A7F86F-122D-D978-B16A-98D14972EB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019" y="1306286"/>
            <a:ext cx="8147782" cy="446767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E455EA-F376-7449-6D52-857C0BE217F8}"/>
              </a:ext>
            </a:extLst>
          </p:cNvPr>
          <p:cNvSpPr txBox="1"/>
          <p:nvPr/>
        </p:nvSpPr>
        <p:spPr>
          <a:xfrm>
            <a:off x="651838" y="610136"/>
            <a:ext cx="360317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r>
              <a:rPr lang="en-US" sz="2000" dirty="0"/>
              <a:t>:</a:t>
            </a:r>
          </a:p>
          <a:p>
            <a:r>
              <a:rPr lang="en-US" sz="2000" dirty="0"/>
              <a:t>In-degree C1 = 0</a:t>
            </a:r>
          </a:p>
          <a:p>
            <a:r>
              <a:rPr lang="en-US" sz="2000" dirty="0"/>
              <a:t>In-degree C2 = 0</a:t>
            </a:r>
          </a:p>
          <a:p>
            <a:r>
              <a:rPr lang="en-US" sz="2000" dirty="0"/>
              <a:t>In-degree C3 = 2</a:t>
            </a:r>
          </a:p>
          <a:p>
            <a:r>
              <a:rPr lang="en-US" sz="2000" dirty="0"/>
              <a:t>In-degree C4 = 1</a:t>
            </a:r>
          </a:p>
          <a:p>
            <a:r>
              <a:rPr lang="en-US" sz="2000" dirty="0"/>
              <a:t>In-degree C5 = 2</a:t>
            </a:r>
          </a:p>
          <a:p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Pilih</a:t>
            </a:r>
            <a:r>
              <a:rPr lang="en-US" sz="2000" dirty="0"/>
              <a:t> C1 (</a:t>
            </a:r>
            <a:r>
              <a:rPr lang="en-US" sz="2000" dirty="0" err="1"/>
              <a:t>atau</a:t>
            </a:r>
            <a:r>
              <a:rPr lang="en-US" sz="2000" dirty="0"/>
              <a:t> C2) </a:t>
            </a:r>
            <a:r>
              <a:rPr lang="en-US" sz="2000" dirty="0" err="1"/>
              <a:t>dengan</a:t>
            </a:r>
            <a:r>
              <a:rPr lang="en-US" sz="2000" dirty="0"/>
              <a:t> in-degree 0, </a:t>
            </a:r>
            <a:r>
              <a:rPr lang="en-US" sz="2000" dirty="0" err="1"/>
              <a:t>misal</a:t>
            </a:r>
            <a:r>
              <a:rPr lang="en-US" sz="2000" dirty="0"/>
              <a:t> </a:t>
            </a:r>
            <a:r>
              <a:rPr lang="en-US" sz="2000" dirty="0" err="1"/>
              <a:t>pilih</a:t>
            </a:r>
            <a:r>
              <a:rPr lang="en-US" sz="2000" dirty="0"/>
              <a:t> C1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Hapus C1 dan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sisi</a:t>
            </a:r>
            <a:r>
              <a:rPr lang="en-US" sz="2000" dirty="0"/>
              <a:t> yang </a:t>
            </a:r>
            <a:r>
              <a:rPr lang="en-US" sz="2000" dirty="0" err="1"/>
              <a:t>bersisian</a:t>
            </a:r>
            <a:r>
              <a:rPr lang="en-US" sz="2000" dirty="0"/>
              <a:t> </a:t>
            </a:r>
            <a:r>
              <a:rPr lang="en-US" sz="2000" dirty="0" err="1"/>
              <a:t>dengannya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Hapus C2 </a:t>
            </a:r>
            <a:r>
              <a:rPr lang="en-US" sz="2000" dirty="0" err="1"/>
              <a:t>dengan</a:t>
            </a:r>
            <a:r>
              <a:rPr lang="en-US" sz="2000" dirty="0"/>
              <a:t> in-degree 0 dan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sisinya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Hapus C3 </a:t>
            </a:r>
            <a:r>
              <a:rPr lang="en-US" sz="2000" dirty="0" err="1"/>
              <a:t>dengan</a:t>
            </a:r>
            <a:r>
              <a:rPr lang="en-US" sz="2000" dirty="0"/>
              <a:t> in-degree 0 dan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sisinya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Hapus C4 </a:t>
            </a:r>
            <a:r>
              <a:rPr lang="en-US" sz="2000" dirty="0" err="1"/>
              <a:t>dengan</a:t>
            </a:r>
            <a:r>
              <a:rPr lang="en-US" sz="2000" dirty="0"/>
              <a:t> in-degree 0 dan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sisinya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Hapus C5</a:t>
            </a:r>
          </a:p>
          <a:p>
            <a:endParaRPr lang="en-US" sz="2000" dirty="0"/>
          </a:p>
          <a:p>
            <a:r>
              <a:rPr lang="en-US" sz="2000" dirty="0"/>
              <a:t>Hasil </a:t>
            </a:r>
            <a:r>
              <a:rPr lang="en-US" sz="2000" dirty="0" err="1"/>
              <a:t>urutan</a:t>
            </a:r>
            <a:r>
              <a:rPr lang="en-US" sz="2000" dirty="0"/>
              <a:t>: C1, C2, C3, C4, C5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64F15B-1750-B028-AB29-859559431F91}"/>
              </a:ext>
            </a:extLst>
          </p:cNvPr>
          <p:cNvSpPr txBox="1"/>
          <p:nvPr/>
        </p:nvSpPr>
        <p:spPr>
          <a:xfrm>
            <a:off x="4533666" y="13062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61F9EC-8C0A-FA32-F281-03F0D147A9CC}"/>
              </a:ext>
            </a:extLst>
          </p:cNvPr>
          <p:cNvSpPr txBox="1"/>
          <p:nvPr/>
        </p:nvSpPr>
        <p:spPr>
          <a:xfrm>
            <a:off x="5945157" y="13062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463D1A-6B11-7DD0-827D-12A78710622A}"/>
              </a:ext>
            </a:extLst>
          </p:cNvPr>
          <p:cNvSpPr txBox="1"/>
          <p:nvPr/>
        </p:nvSpPr>
        <p:spPr>
          <a:xfrm>
            <a:off x="4684509" y="289941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968973-09C4-3DB0-D4F3-42B0D0A66CD9}"/>
              </a:ext>
            </a:extLst>
          </p:cNvPr>
          <p:cNvSpPr txBox="1"/>
          <p:nvPr/>
        </p:nvSpPr>
        <p:spPr>
          <a:xfrm>
            <a:off x="5266638" y="23585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07F6F9-7F08-0B0E-FCE7-F8AB40E3C0AA}"/>
              </a:ext>
            </a:extLst>
          </p:cNvPr>
          <p:cNvSpPr txBox="1"/>
          <p:nvPr/>
        </p:nvSpPr>
        <p:spPr>
          <a:xfrm>
            <a:off x="5918223" y="29679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C53DF45-5B2F-2F63-6D90-003D965F1288}"/>
              </a:ext>
            </a:extLst>
          </p:cNvPr>
          <p:cNvSpPr txBox="1"/>
          <p:nvPr/>
        </p:nvSpPr>
        <p:spPr>
          <a:xfrm>
            <a:off x="7781262" y="2213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A61B82-5AAC-AAC5-FDB0-D087CB373940}"/>
              </a:ext>
            </a:extLst>
          </p:cNvPr>
          <p:cNvSpPr txBox="1"/>
          <p:nvPr/>
        </p:nvSpPr>
        <p:spPr>
          <a:xfrm>
            <a:off x="8308914" y="17006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0B5858-EA74-0D55-3E34-73D0A4208CB7}"/>
              </a:ext>
            </a:extLst>
          </p:cNvPr>
          <p:cNvSpPr txBox="1"/>
          <p:nvPr/>
        </p:nvSpPr>
        <p:spPr>
          <a:xfrm>
            <a:off x="9127437" y="13062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A57A6-6E7E-A5B5-59F7-5899CCAE2947}"/>
              </a:ext>
            </a:extLst>
          </p:cNvPr>
          <p:cNvSpPr txBox="1"/>
          <p:nvPr/>
        </p:nvSpPr>
        <p:spPr>
          <a:xfrm>
            <a:off x="8830662" y="27279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CDE1B8-7FEA-10B2-A82B-52BB4A66E032}"/>
              </a:ext>
            </a:extLst>
          </p:cNvPr>
          <p:cNvSpPr txBox="1"/>
          <p:nvPr/>
        </p:nvSpPr>
        <p:spPr>
          <a:xfrm>
            <a:off x="10796581" y="17546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AA6676-7691-6662-94DF-9B93B0C225E3}"/>
              </a:ext>
            </a:extLst>
          </p:cNvPr>
          <p:cNvSpPr txBox="1"/>
          <p:nvPr/>
        </p:nvSpPr>
        <p:spPr>
          <a:xfrm>
            <a:off x="11607016" y="13062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361EEC-C7F0-2812-8B35-10DD55016BE3}"/>
              </a:ext>
            </a:extLst>
          </p:cNvPr>
          <p:cNvSpPr txBox="1"/>
          <p:nvPr/>
        </p:nvSpPr>
        <p:spPr>
          <a:xfrm>
            <a:off x="11116021" y="26091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B58561-6ACF-FB50-75F7-54986E281140}"/>
              </a:ext>
            </a:extLst>
          </p:cNvPr>
          <p:cNvSpPr txBox="1"/>
          <p:nvPr/>
        </p:nvSpPr>
        <p:spPr>
          <a:xfrm>
            <a:off x="7732280" y="31077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C32B936-7584-FC39-18B4-F03DB756838C}"/>
              </a:ext>
            </a:extLst>
          </p:cNvPr>
          <p:cNvSpPr txBox="1"/>
          <p:nvPr/>
        </p:nvSpPr>
        <p:spPr>
          <a:xfrm>
            <a:off x="7732280" y="398854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DE9A91D-05C5-7F35-1C38-DEF235761ACB}"/>
              </a:ext>
            </a:extLst>
          </p:cNvPr>
          <p:cNvSpPr txBox="1"/>
          <p:nvPr/>
        </p:nvSpPr>
        <p:spPr>
          <a:xfrm>
            <a:off x="9982200" y="375907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F67D93E-00F9-A71D-6AC2-6DBE47556801}"/>
              </a:ext>
            </a:extLst>
          </p:cNvPr>
          <p:cNvSpPr txBox="1"/>
          <p:nvPr/>
        </p:nvSpPr>
        <p:spPr>
          <a:xfrm>
            <a:off x="4493145" y="5851782"/>
            <a:ext cx="7113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Keterangan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angka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berwarna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merah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menunjukkan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in-degree </a:t>
            </a:r>
            <a:r>
              <a:rPr lang="en-US" dirty="0" err="1">
                <a:solidFill>
                  <a:srgbClr val="FF0000"/>
                </a:solidFill>
              </a:rPr>
              <a:t>simpul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15854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4887"/>
          </a:xfrm>
        </p:spPr>
        <p:txBody>
          <a:bodyPr>
            <a:normAutofit/>
          </a:bodyPr>
          <a:lstStyle/>
          <a:p>
            <a:r>
              <a:rPr lang="en-US" b="1" i="1" dirty="0">
                <a:latin typeface="+mn-lt"/>
              </a:rPr>
              <a:t>Decrease by a Variable Size</a:t>
            </a:r>
            <a:endParaRPr lang="en-US" i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2AAE-27FF-4253-A94C-1190389A87E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5D1D089-A0B2-401A-97B1-3C7596668064}"/>
              </a:ext>
            </a:extLst>
          </p:cNvPr>
          <p:cNvSpPr/>
          <p:nvPr/>
        </p:nvSpPr>
        <p:spPr>
          <a:xfrm>
            <a:off x="4876800" y="1447800"/>
            <a:ext cx="22098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Persoalan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berukuran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E9B50C2-2C0D-4439-B54E-1C7D2C3E32E3}"/>
              </a:ext>
            </a:extLst>
          </p:cNvPr>
          <p:cNvSpPr/>
          <p:nvPr/>
        </p:nvSpPr>
        <p:spPr>
          <a:xfrm>
            <a:off x="3329940" y="2722880"/>
            <a:ext cx="2286000" cy="955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Upa-persoalan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berukuran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sembarang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5F83E5-D7CA-4A21-A8BD-DB47B130C36A}"/>
              </a:ext>
            </a:extLst>
          </p:cNvPr>
          <p:cNvSpPr/>
          <p:nvPr/>
        </p:nvSpPr>
        <p:spPr>
          <a:xfrm>
            <a:off x="3276600" y="4267200"/>
            <a:ext cx="23622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Solusi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</a:rPr>
              <a:t>Upa-persoalan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3656E3-FCFD-4276-B166-B35CF959E52E}"/>
              </a:ext>
            </a:extLst>
          </p:cNvPr>
          <p:cNvSpPr/>
          <p:nvPr/>
        </p:nvSpPr>
        <p:spPr>
          <a:xfrm>
            <a:off x="4419600" y="5943600"/>
            <a:ext cx="23622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Solusi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</a:rPr>
              <a:t>Persoalan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semula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BB003F5-A719-45F6-B3FA-6C4E0EE37E61}"/>
              </a:ext>
            </a:extLst>
          </p:cNvPr>
          <p:cNvCxnSpPr>
            <a:cxnSpLocks/>
            <a:stCxn id="7" idx="3"/>
            <a:endCxn id="8" idx="0"/>
          </p:cNvCxnSpPr>
          <p:nvPr/>
        </p:nvCxnSpPr>
        <p:spPr>
          <a:xfrm flipH="1">
            <a:off x="4472940" y="2033167"/>
            <a:ext cx="727478" cy="68971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AEB1371-CE79-4CFC-B135-3D071E329FC7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 flipH="1">
            <a:off x="4457700" y="3677920"/>
            <a:ext cx="15240" cy="58928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C78C59-CE26-4796-93E8-5A74E3263A20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4419600" y="5029200"/>
            <a:ext cx="38100" cy="457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CF0E4F-FB2D-4F2B-A357-FB2314FA90B6}"/>
              </a:ext>
            </a:extLst>
          </p:cNvPr>
          <p:cNvCxnSpPr/>
          <p:nvPr/>
        </p:nvCxnSpPr>
        <p:spPr>
          <a:xfrm>
            <a:off x="4419600" y="5486400"/>
            <a:ext cx="23622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A6F451-D839-41D7-B42B-586B0C3F585A}"/>
              </a:ext>
            </a:extLst>
          </p:cNvPr>
          <p:cNvCxnSpPr>
            <a:endCxn id="7" idx="5"/>
          </p:cNvCxnSpPr>
          <p:nvPr/>
        </p:nvCxnSpPr>
        <p:spPr>
          <a:xfrm rot="16200000" flipV="1">
            <a:off x="5045776" y="3750375"/>
            <a:ext cx="3453233" cy="1881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FF8163E-AA9A-47EC-99F5-91BFCF5C9C1D}"/>
              </a:ext>
            </a:extLst>
          </p:cNvPr>
          <p:cNvCxnSpPr>
            <a:endCxn id="10" idx="0"/>
          </p:cNvCxnSpPr>
          <p:nvPr/>
        </p:nvCxnSpPr>
        <p:spPr>
          <a:xfrm rot="16200000" flipH="1">
            <a:off x="5353050" y="5695950"/>
            <a:ext cx="457200" cy="381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8AE347E-914A-4790-A56E-E963ABC1A189}"/>
              </a:ext>
            </a:extLst>
          </p:cNvPr>
          <p:cNvSpPr txBox="1"/>
          <p:nvPr/>
        </p:nvSpPr>
        <p:spPr>
          <a:xfrm>
            <a:off x="7905983" y="3066871"/>
            <a:ext cx="36848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Contoh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persoalan</a:t>
            </a:r>
            <a:r>
              <a:rPr lang="en-US" sz="2400" dirty="0">
                <a:solidFill>
                  <a:srgbClr val="FF0000"/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Interpolation search</a:t>
            </a:r>
            <a:endParaRPr lang="en-US" sz="2400" baseline="30000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err="1">
                <a:solidFill>
                  <a:srgbClr val="FF0000"/>
                </a:solidFill>
              </a:rPr>
              <a:t>Mencari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nilai</a:t>
            </a:r>
            <a:r>
              <a:rPr lang="en-US" sz="2400" dirty="0">
                <a:solidFill>
                  <a:srgbClr val="FF0000"/>
                </a:solidFill>
              </a:rPr>
              <a:t> median</a:t>
            </a:r>
          </a:p>
        </p:txBody>
      </p:sp>
    </p:spTree>
    <p:extLst>
      <p:ext uri="{BB962C8B-B14F-4D97-AF65-F5344CB8AC3E}">
        <p14:creationId xmlns:p14="http://schemas.microsoft.com/office/powerpoint/2010/main" val="1208431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45637-283D-EE07-40B5-B42B03BF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486" y="449943"/>
            <a:ext cx="10515600" cy="627153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TOPOLOGICAL_SORT(G)</a:t>
            </a:r>
            <a:br>
              <a:rPr lang="en-US" sz="1800" dirty="0"/>
            </a:br>
            <a:r>
              <a:rPr lang="en-US" sz="1800" dirty="0"/>
              <a:t>Input : Graph G(V, E)</a:t>
            </a:r>
            <a:br>
              <a:rPr lang="en-US" sz="1800" dirty="0"/>
            </a:br>
            <a:r>
              <a:rPr lang="en-US" sz="1800" dirty="0"/>
              <a:t>Output : </a:t>
            </a:r>
            <a:r>
              <a:rPr lang="en-US" sz="1800" dirty="0" err="1"/>
              <a:t>Urutan</a:t>
            </a:r>
            <a:r>
              <a:rPr lang="en-US" sz="1800" dirty="0"/>
              <a:t> topological</a:t>
            </a:r>
            <a:br>
              <a:rPr lang="en-US" sz="1800" dirty="0"/>
            </a:b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i="1" dirty="0"/>
              <a:t>Preprocessing</a:t>
            </a:r>
            <a:r>
              <a:rPr lang="en-US" sz="1800" dirty="0"/>
              <a:t>:</a:t>
            </a:r>
            <a:br>
              <a:rPr lang="en-US" sz="1800" dirty="0"/>
            </a:br>
            <a:r>
              <a:rPr lang="en-US" sz="1800" dirty="0"/>
              <a:t>(</a:t>
            </a:r>
            <a:r>
              <a:rPr lang="en-US" sz="1800" dirty="0" err="1"/>
              <a:t>i</a:t>
            </a:r>
            <a:r>
              <a:rPr lang="en-US" sz="1800" dirty="0"/>
              <a:t>)  </a:t>
            </a:r>
            <a:r>
              <a:rPr lang="en-US" sz="1800" dirty="0" err="1"/>
              <a:t>hitung</a:t>
            </a:r>
            <a:r>
              <a:rPr lang="en-US" sz="1800" dirty="0"/>
              <a:t> in-degree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simpul</a:t>
            </a:r>
            <a:br>
              <a:rPr lang="en-US" sz="1800" dirty="0"/>
            </a:br>
            <a:r>
              <a:rPr lang="en-US" sz="1800" dirty="0"/>
              <a:t>(ii) </a:t>
            </a:r>
            <a:r>
              <a:rPr lang="en-US" sz="1800" dirty="0" err="1"/>
              <a:t>buat</a:t>
            </a:r>
            <a:r>
              <a:rPr lang="en-US" sz="1800" dirty="0"/>
              <a:t> </a:t>
            </a:r>
            <a:r>
              <a:rPr lang="en-US" sz="1800" dirty="0" err="1"/>
              <a:t>antrian</a:t>
            </a:r>
            <a:r>
              <a:rPr lang="en-US" sz="1800" dirty="0"/>
              <a:t> </a:t>
            </a:r>
            <a:r>
              <a:rPr lang="en-US" sz="1800" dirty="0" err="1"/>
              <a:t>kosong</a:t>
            </a:r>
            <a:r>
              <a:rPr lang="en-US" sz="1800" dirty="0"/>
              <a:t> Q</a:t>
            </a:r>
            <a:br>
              <a:rPr lang="en-US" sz="1800" dirty="0"/>
            </a:br>
            <a:r>
              <a:rPr lang="en-US" sz="1800" dirty="0"/>
              <a:t>(iii) </a:t>
            </a:r>
            <a:r>
              <a:rPr lang="en-US" sz="1800" dirty="0" err="1"/>
              <a:t>masukkan</a:t>
            </a:r>
            <a:r>
              <a:rPr lang="en-US" sz="1800" dirty="0"/>
              <a:t> </a:t>
            </a:r>
            <a:r>
              <a:rPr lang="en-US" sz="1800" dirty="0" err="1"/>
              <a:t>semua</a:t>
            </a:r>
            <a:r>
              <a:rPr lang="en-US" sz="1800" dirty="0"/>
              <a:t> </a:t>
            </a:r>
            <a:r>
              <a:rPr lang="en-US" sz="1800" dirty="0" err="1"/>
              <a:t>simpul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i="1" dirty="0"/>
              <a:t>in-degree</a:t>
            </a:r>
            <a:r>
              <a:rPr lang="en-US" sz="1800" dirty="0"/>
              <a:t> = 0 </a:t>
            </a:r>
            <a:r>
              <a:rPr lang="en-US" sz="1800" dirty="0" err="1"/>
              <a:t>ke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Q</a:t>
            </a:r>
            <a:br>
              <a:rPr lang="en-US" sz="1800" dirty="0"/>
            </a:br>
            <a:r>
              <a:rPr lang="en-US" sz="1800" dirty="0"/>
              <a:t>(iv) </a:t>
            </a:r>
            <a:r>
              <a:rPr lang="en-US" sz="1800" dirty="0" err="1"/>
              <a:t>buat</a:t>
            </a:r>
            <a:r>
              <a:rPr lang="en-US" sz="1800" dirty="0"/>
              <a:t> list L yang </a:t>
            </a:r>
            <a:r>
              <a:rPr lang="en-US" sz="1800" dirty="0" err="1"/>
              <a:t>menyimpan</a:t>
            </a:r>
            <a:r>
              <a:rPr lang="en-US" sz="1800" dirty="0"/>
              <a:t>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dirty="0" err="1"/>
              <a:t>pengurutan</a:t>
            </a:r>
            <a:br>
              <a:rPr lang="en-US" sz="1800" dirty="0"/>
            </a:b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 err="1"/>
              <a:t>Algoritma</a:t>
            </a:r>
            <a:r>
              <a:rPr lang="en-US" sz="1800" b="1" dirty="0"/>
              <a:t>:</a:t>
            </a:r>
            <a:br>
              <a:rPr lang="en-US" sz="1800" dirty="0"/>
            </a:br>
            <a:r>
              <a:rPr lang="en-US" sz="1800" dirty="0"/>
              <a:t>    </a:t>
            </a:r>
            <a:r>
              <a:rPr lang="en-US" sz="1800" b="1" dirty="0"/>
              <a:t>while</a:t>
            </a:r>
            <a:r>
              <a:rPr lang="en-US" sz="1800" dirty="0"/>
              <a:t> Q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kosong</a:t>
            </a:r>
            <a:r>
              <a:rPr lang="en-US" sz="1800" dirty="0"/>
              <a:t> </a:t>
            </a:r>
            <a:r>
              <a:rPr lang="en-US" sz="1800" b="1" dirty="0"/>
              <a:t>do</a:t>
            </a:r>
            <a:br>
              <a:rPr lang="en-US" sz="1800" dirty="0"/>
            </a:br>
            <a:r>
              <a:rPr lang="en-US" sz="1800" dirty="0"/>
              <a:t>             u </a:t>
            </a:r>
            <a:r>
              <a:rPr lang="en-US" sz="1800" dirty="0">
                <a:sym typeface="Symbol" panose="05050102010706020507" pitchFamily="18" charset="2"/>
              </a:rPr>
              <a:t> </a:t>
            </a:r>
            <a:r>
              <a:rPr lang="en-US" sz="1800" dirty="0" err="1">
                <a:sym typeface="Symbol" panose="05050102010706020507" pitchFamily="18" charset="2"/>
              </a:rPr>
              <a:t>ambil</a:t>
            </a:r>
            <a:r>
              <a:rPr lang="en-US" sz="1800" dirty="0">
                <a:sym typeface="Symbol" panose="05050102010706020507" pitchFamily="18" charset="2"/>
              </a:rPr>
              <a:t> </a:t>
            </a:r>
            <a:r>
              <a:rPr lang="en-US" sz="1800" dirty="0" err="1">
                <a:sym typeface="Symbol" panose="05050102010706020507" pitchFamily="18" charset="2"/>
              </a:rPr>
              <a:t>elemen</a:t>
            </a:r>
            <a:r>
              <a:rPr lang="en-US" sz="1800" dirty="0">
                <a:sym typeface="Symbol" panose="05050102010706020507" pitchFamily="18" charset="2"/>
              </a:rPr>
              <a:t> di </a:t>
            </a:r>
            <a:r>
              <a:rPr lang="en-US" sz="1800" dirty="0" err="1">
                <a:sym typeface="Symbol" panose="05050102010706020507" pitchFamily="18" charset="2"/>
              </a:rPr>
              <a:t>kepala</a:t>
            </a:r>
            <a:r>
              <a:rPr lang="en-US" sz="1800" dirty="0">
                <a:sym typeface="Symbol" panose="05050102010706020507" pitchFamily="18" charset="2"/>
              </a:rPr>
              <a:t> </a:t>
            </a:r>
            <a:r>
              <a:rPr lang="en-US" sz="1800" dirty="0" err="1">
                <a:sym typeface="Symbol" panose="05050102010706020507" pitchFamily="18" charset="2"/>
              </a:rPr>
              <a:t>antrian</a:t>
            </a:r>
            <a:r>
              <a:rPr lang="en-US" sz="1800" dirty="0">
                <a:sym typeface="Symbol" panose="05050102010706020507" pitchFamily="18" charset="2"/>
              </a:rPr>
              <a:t> </a:t>
            </a:r>
            <a:r>
              <a:rPr lang="en-US" sz="1800" dirty="0"/>
              <a:t>Q</a:t>
            </a:r>
            <a:br>
              <a:rPr lang="en-US" sz="1800" dirty="0"/>
            </a:br>
            <a:r>
              <a:rPr lang="en-US" sz="1800" dirty="0"/>
              <a:t>             </a:t>
            </a:r>
            <a:r>
              <a:rPr lang="en-US" sz="1800" dirty="0" err="1"/>
              <a:t>masukkan</a:t>
            </a:r>
            <a:r>
              <a:rPr lang="en-US" sz="1800" dirty="0"/>
              <a:t> u </a:t>
            </a:r>
            <a:r>
              <a:rPr lang="en-US" sz="1800" dirty="0" err="1"/>
              <a:t>ke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L</a:t>
            </a:r>
            <a:br>
              <a:rPr lang="en-US" sz="1800" dirty="0"/>
            </a:br>
            <a:r>
              <a:rPr lang="en-US" sz="1800" dirty="0"/>
              <a:t>             </a:t>
            </a:r>
            <a:r>
              <a:rPr lang="en-US" sz="1800" b="1" dirty="0"/>
              <a:t>for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simpul</a:t>
            </a:r>
            <a:r>
              <a:rPr lang="en-US" sz="1800" dirty="0"/>
              <a:t> v yang </a:t>
            </a:r>
            <a:r>
              <a:rPr lang="en-US" sz="1800" dirty="0" err="1"/>
              <a:t>bertetangga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u </a:t>
            </a:r>
            <a:r>
              <a:rPr lang="en-US" sz="1800" b="1" dirty="0"/>
              <a:t>do</a:t>
            </a:r>
            <a:br>
              <a:rPr lang="en-US" sz="1800" dirty="0"/>
            </a:br>
            <a:r>
              <a:rPr lang="en-US" sz="1800" dirty="0"/>
              <a:t>                   in-degree[v] </a:t>
            </a:r>
            <a:r>
              <a:rPr lang="en-US" sz="1800" dirty="0">
                <a:sym typeface="Symbol" panose="05050102010706020507" pitchFamily="18" charset="2"/>
              </a:rPr>
              <a:t></a:t>
            </a:r>
            <a:r>
              <a:rPr lang="en-US" sz="1800" dirty="0"/>
              <a:t> indegree[v] – 1 </a:t>
            </a:r>
            <a:br>
              <a:rPr lang="en-US" sz="1800" dirty="0"/>
            </a:br>
            <a:r>
              <a:rPr lang="en-US" sz="1800" dirty="0"/>
              <a:t>                   </a:t>
            </a:r>
            <a:r>
              <a:rPr lang="en-US" sz="1800" b="1" dirty="0"/>
              <a:t>if</a:t>
            </a:r>
            <a:r>
              <a:rPr lang="en-US" sz="1800" dirty="0"/>
              <a:t>  in-degree[v] = 0 </a:t>
            </a:r>
            <a:r>
              <a:rPr lang="en-US" sz="1800" b="1" dirty="0"/>
              <a:t>then</a:t>
            </a:r>
            <a:br>
              <a:rPr lang="en-US" sz="1800" dirty="0"/>
            </a:br>
            <a:r>
              <a:rPr lang="en-US" sz="1800" dirty="0"/>
              <a:t>                        </a:t>
            </a:r>
            <a:r>
              <a:rPr lang="en-US" sz="1800" dirty="0" err="1"/>
              <a:t>masukkan</a:t>
            </a:r>
            <a:r>
              <a:rPr lang="en-US" sz="1800" dirty="0"/>
              <a:t> v </a:t>
            </a:r>
            <a:r>
              <a:rPr lang="en-US" sz="1800" dirty="0" err="1"/>
              <a:t>ke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Q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                  </a:t>
            </a:r>
            <a:r>
              <a:rPr lang="en-US" sz="1800" b="1" dirty="0"/>
              <a:t>end if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/>
              <a:t>           end for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/>
              <a:t>end while</a:t>
            </a:r>
            <a:br>
              <a:rPr lang="en-US" sz="1800" dirty="0"/>
            </a:br>
            <a:r>
              <a:rPr lang="en-US" sz="1800" b="1" dirty="0"/>
              <a:t>return</a:t>
            </a:r>
            <a:r>
              <a:rPr lang="en-US" sz="1800" dirty="0"/>
              <a:t> 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A1C587-5DBA-8F10-647D-ED43210B9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229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6FB0-56C7-7A75-4DE7-E0807820D8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Latihan </a:t>
            </a:r>
            <a:r>
              <a:rPr lang="en-US" dirty="0" err="1"/>
              <a:t>Soal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Decrease and Conquer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8D5D3-F7A4-FA54-0671-F3B86B4C6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IF2211 Strategi </a:t>
            </a:r>
            <a:r>
              <a:rPr lang="en-US" dirty="0" err="1"/>
              <a:t>Algoritma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807050-0F84-37B8-0AD0-E05506B03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7644-764E-48A9-B983-8310E1F0D52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56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B11B4-A975-49F1-8CC2-5D91845AB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478" y="629920"/>
            <a:ext cx="10640322" cy="5547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/>
              <a:t>Soal</a:t>
            </a:r>
            <a:r>
              <a:rPr lang="en-US" sz="3200" dirty="0"/>
              <a:t> UTS 2019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FFD411-1F08-4D20-8700-142703618D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6448"/>
            <a:ext cx="11236960" cy="66917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142925B-A8BA-451D-97EF-3E4115D098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882" y="2115625"/>
            <a:ext cx="11325598" cy="3431735"/>
          </a:xfrm>
          <a:prstGeom prst="rect">
            <a:avLst/>
          </a:prstGeom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5816BA1-B6C9-478B-8DBC-16B4894F3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301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FFB6C-42C7-9AAD-02A2-D4C4B6441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1680"/>
            <a:ext cx="10795000" cy="5435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Jawaban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(a)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b="1" dirty="0" err="1">
                <a:solidFill>
                  <a:schemeClr val="dk1"/>
                </a:solidFill>
              </a:rPr>
              <a:t>Alternatif</a:t>
            </a:r>
            <a:r>
              <a:rPr lang="en-US" sz="2400" b="1" dirty="0">
                <a:solidFill>
                  <a:schemeClr val="dk1"/>
                </a:solidFill>
              </a:rPr>
              <a:t> I: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 err="1">
                <a:solidFill>
                  <a:schemeClr val="dk1"/>
                </a:solidFill>
              </a:rPr>
              <a:t>Penerapan</a:t>
            </a:r>
            <a:r>
              <a:rPr lang="en-US" sz="2400" dirty="0">
                <a:solidFill>
                  <a:schemeClr val="dk1"/>
                </a:solidFill>
              </a:rPr>
              <a:t> binary search di </a:t>
            </a:r>
            <a:r>
              <a:rPr lang="en-US" sz="2400" dirty="0" err="1">
                <a:solidFill>
                  <a:schemeClr val="dk1"/>
                </a:solidFill>
              </a:rPr>
              <a:t>tiap</a:t>
            </a:r>
            <a:r>
              <a:rPr lang="en-US" sz="2400" dirty="0">
                <a:solidFill>
                  <a:schemeClr val="dk1"/>
                </a:solidFill>
              </a:rPr>
              <a:t> baris pada </a:t>
            </a:r>
            <a:r>
              <a:rPr lang="en-US" sz="2400" dirty="0" err="1">
                <a:solidFill>
                  <a:schemeClr val="dk1"/>
                </a:solidFill>
              </a:rPr>
              <a:t>matriks</a:t>
            </a:r>
            <a:r>
              <a:rPr lang="en-US" sz="2400" dirty="0">
                <a:solidFill>
                  <a:schemeClr val="dk1"/>
                </a:solidFill>
              </a:rPr>
              <a:t>. </a:t>
            </a:r>
            <a:r>
              <a:rPr lang="en-US" sz="2400" dirty="0" err="1">
                <a:solidFill>
                  <a:schemeClr val="dk1"/>
                </a:solidFill>
              </a:rPr>
              <a:t>Setiap</a:t>
            </a:r>
            <a:r>
              <a:rPr lang="en-US" sz="2400" dirty="0">
                <a:solidFill>
                  <a:schemeClr val="dk1"/>
                </a:solidFill>
              </a:rPr>
              <a:t> baris, </a:t>
            </a:r>
            <a:r>
              <a:rPr lang="en-US" sz="2400" dirty="0" err="1">
                <a:solidFill>
                  <a:schemeClr val="dk1"/>
                </a:solidFill>
              </a:rPr>
              <a:t>periksa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elemen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tengah</a:t>
            </a:r>
            <a:r>
              <a:rPr lang="en-US" sz="2400" dirty="0">
                <a:solidFill>
                  <a:schemeClr val="dk1"/>
                </a:solidFill>
              </a:rPr>
              <a:t> (e):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</a:rPr>
              <a:t>(</a:t>
            </a:r>
            <a:r>
              <a:rPr lang="en-US" sz="2400" dirty="0" err="1">
                <a:solidFill>
                  <a:schemeClr val="dk1"/>
                </a:solidFill>
              </a:rPr>
              <a:t>i</a:t>
            </a:r>
            <a:r>
              <a:rPr lang="en-US" sz="2400" dirty="0">
                <a:solidFill>
                  <a:schemeClr val="dk1"/>
                </a:solidFill>
              </a:rPr>
              <a:t>)  </a:t>
            </a:r>
            <a:r>
              <a:rPr lang="en-US" sz="2400" dirty="0" err="1">
                <a:solidFill>
                  <a:schemeClr val="dk1"/>
                </a:solidFill>
              </a:rPr>
              <a:t>jika</a:t>
            </a:r>
            <a:r>
              <a:rPr lang="en-US" sz="2400" dirty="0">
                <a:solidFill>
                  <a:schemeClr val="dk1"/>
                </a:solidFill>
              </a:rPr>
              <a:t> e&lt;x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periksa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elemen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sebelah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kanan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dari</a:t>
            </a:r>
            <a:r>
              <a:rPr lang="en-US" sz="2400" dirty="0">
                <a:solidFill>
                  <a:schemeClr val="dk1"/>
                </a:solidFill>
              </a:rPr>
              <a:t> e, dan </a:t>
            </a:r>
            <a:r>
              <a:rPr lang="en-US" sz="2400" dirty="0" err="1">
                <a:solidFill>
                  <a:schemeClr val="dk1"/>
                </a:solidFill>
              </a:rPr>
              <a:t>abaikan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elemen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kiri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dari</a:t>
            </a:r>
            <a:r>
              <a:rPr lang="en-US" sz="2400" dirty="0">
                <a:solidFill>
                  <a:schemeClr val="dk1"/>
                </a:solidFill>
              </a:rPr>
              <a:t> e;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</a:rPr>
              <a:t>(ii) Jika e&gt;x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periksa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elemen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sebelah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kiri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dari</a:t>
            </a:r>
            <a:r>
              <a:rPr lang="en-US" sz="2400" dirty="0">
                <a:solidFill>
                  <a:schemeClr val="dk1"/>
                </a:solidFill>
              </a:rPr>
              <a:t> e, dan </a:t>
            </a:r>
            <a:r>
              <a:rPr lang="en-US" sz="2400" dirty="0" err="1">
                <a:solidFill>
                  <a:schemeClr val="dk1"/>
                </a:solidFill>
              </a:rPr>
              <a:t>abaikan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elemen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kanan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dari</a:t>
            </a:r>
            <a:r>
              <a:rPr lang="en-US" sz="2400" dirty="0">
                <a:solidFill>
                  <a:schemeClr val="dk1"/>
                </a:solidFill>
              </a:rPr>
              <a:t> e;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</a:rPr>
              <a:t>(iii) Jika e=x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elemen</a:t>
            </a:r>
            <a:r>
              <a:rPr lang="en-US" sz="2400" dirty="0">
                <a:solidFill>
                  <a:schemeClr val="dk1"/>
                </a:solidFill>
              </a:rPr>
              <a:t> yang </a:t>
            </a:r>
            <a:r>
              <a:rPr lang="en-US" sz="2400" dirty="0" err="1">
                <a:solidFill>
                  <a:schemeClr val="dk1"/>
                </a:solidFill>
              </a:rPr>
              <a:t>dicari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ditemukan</a:t>
            </a:r>
            <a:r>
              <a:rPr lang="en-US" sz="2400" dirty="0">
                <a:solidFill>
                  <a:schemeClr val="dk1"/>
                </a:solidFill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dk1"/>
                </a:solidFill>
              </a:rPr>
              <a:t>Ini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termasuk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i="1" dirty="0">
                <a:solidFill>
                  <a:schemeClr val="dk1"/>
                </a:solidFill>
              </a:rPr>
              <a:t>decrease by variable</a:t>
            </a:r>
            <a:r>
              <a:rPr lang="en-US" sz="2400" dirty="0">
                <a:solidFill>
                  <a:schemeClr val="dk1"/>
                </a:solidFill>
              </a:rPr>
              <a:t>. Binary search pada </a:t>
            </a:r>
            <a:r>
              <a:rPr lang="en-US" sz="2400" dirty="0" err="1">
                <a:solidFill>
                  <a:schemeClr val="dk1"/>
                </a:solidFill>
              </a:rPr>
              <a:t>tiap</a:t>
            </a:r>
            <a:r>
              <a:rPr lang="en-US" sz="2400" dirty="0">
                <a:solidFill>
                  <a:schemeClr val="dk1"/>
                </a:solidFill>
              </a:rPr>
              <a:t> baris </a:t>
            </a:r>
            <a:r>
              <a:rPr lang="en-US" sz="2400" dirty="0" err="1">
                <a:solidFill>
                  <a:schemeClr val="dk1"/>
                </a:solidFill>
              </a:rPr>
              <a:t>memerlukan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waktu</a:t>
            </a:r>
            <a:r>
              <a:rPr lang="en-US" sz="2400" dirty="0">
                <a:solidFill>
                  <a:schemeClr val="dk1"/>
                </a:solidFill>
              </a:rPr>
              <a:t> O(log n), dan </a:t>
            </a:r>
            <a:r>
              <a:rPr lang="en-US" sz="2400" dirty="0" err="1">
                <a:solidFill>
                  <a:schemeClr val="dk1"/>
                </a:solidFill>
              </a:rPr>
              <a:t>jika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diterapkan</a:t>
            </a:r>
            <a:r>
              <a:rPr lang="en-US" sz="2400" dirty="0">
                <a:solidFill>
                  <a:schemeClr val="dk1"/>
                </a:solidFill>
              </a:rPr>
              <a:t> pada n baris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kompleksitas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waktunya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adalah</a:t>
            </a:r>
            <a:r>
              <a:rPr lang="en-US" sz="2400" dirty="0">
                <a:solidFill>
                  <a:schemeClr val="dk1"/>
                </a:solidFill>
              </a:rPr>
              <a:t> :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</a:rPr>
              <a:t>O (n log n)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BBA158-96F8-4605-933B-5E756B19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7644-764E-48A9-B983-8310E1F0D52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412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4C71-AE2C-55F5-8659-A1247154B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/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>
                <a:solidFill>
                  <a:schemeClr val="dk1"/>
                </a:solidFill>
              </a:rPr>
              <a:t>Alternatif</a:t>
            </a:r>
            <a:r>
              <a:rPr lang="en-US" sz="2400" b="1" dirty="0">
                <a:solidFill>
                  <a:schemeClr val="dk1"/>
                </a:solidFill>
              </a:rPr>
              <a:t> II: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dk1"/>
                </a:solidFill>
              </a:rPr>
              <a:t>Pemeriksaan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dimulai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dari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posisi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kanan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atas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matriks</a:t>
            </a:r>
            <a:r>
              <a:rPr lang="en-US" sz="2400" dirty="0">
                <a:solidFill>
                  <a:schemeClr val="dk1"/>
                </a:solidFill>
              </a:rPr>
              <a:t>, </a:t>
            </a:r>
            <a:r>
              <a:rPr lang="en-US" sz="2400" dirty="0" err="1">
                <a:solidFill>
                  <a:schemeClr val="dk1"/>
                </a:solidFill>
              </a:rPr>
              <a:t>misal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nilai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elemennya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adalah</a:t>
            </a:r>
            <a:r>
              <a:rPr lang="en-US" sz="2400" dirty="0">
                <a:solidFill>
                  <a:schemeClr val="dk1"/>
                </a:solidFill>
              </a:rPr>
              <a:t> e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</a:rPr>
              <a:t>(</a:t>
            </a:r>
            <a:r>
              <a:rPr lang="en-US" sz="2400" dirty="0" err="1">
                <a:solidFill>
                  <a:schemeClr val="dk1"/>
                </a:solidFill>
              </a:rPr>
              <a:t>i</a:t>
            </a:r>
            <a:r>
              <a:rPr lang="en-US" sz="2400" dirty="0">
                <a:solidFill>
                  <a:schemeClr val="dk1"/>
                </a:solidFill>
              </a:rPr>
              <a:t>)  Jika e &lt; x,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seluruh</a:t>
            </a:r>
            <a:r>
              <a:rPr lang="en-US" sz="2400" dirty="0">
                <a:solidFill>
                  <a:schemeClr val="dk1"/>
                </a:solidFill>
              </a:rPr>
              <a:t> baris </a:t>
            </a:r>
            <a:r>
              <a:rPr lang="en-US" sz="2400" dirty="0" err="1">
                <a:solidFill>
                  <a:schemeClr val="dk1"/>
                </a:solidFill>
              </a:rPr>
              <a:t>pasti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lebih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kecil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dari</a:t>
            </a:r>
            <a:r>
              <a:rPr lang="en-US" sz="2400" dirty="0">
                <a:solidFill>
                  <a:schemeClr val="dk1"/>
                </a:solidFill>
              </a:rPr>
              <a:t> x, oleh </a:t>
            </a:r>
            <a:r>
              <a:rPr lang="en-US" sz="2400" dirty="0" err="1">
                <a:solidFill>
                  <a:schemeClr val="dk1"/>
                </a:solidFill>
              </a:rPr>
              <a:t>karena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itu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abaikan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seluruh</a:t>
            </a:r>
            <a:r>
              <a:rPr lang="en-US" sz="2400" dirty="0">
                <a:solidFill>
                  <a:schemeClr val="dk1"/>
                </a:solidFill>
              </a:rPr>
              <a:t> baris, dan </a:t>
            </a:r>
            <a:r>
              <a:rPr lang="en-US" sz="2400" dirty="0" err="1">
                <a:solidFill>
                  <a:schemeClr val="dk1"/>
                </a:solidFill>
              </a:rPr>
              <a:t>periksa</a:t>
            </a:r>
            <a:r>
              <a:rPr lang="en-US" sz="2400" dirty="0">
                <a:solidFill>
                  <a:schemeClr val="dk1"/>
                </a:solidFill>
              </a:rPr>
              <a:t> baris </a:t>
            </a:r>
            <a:r>
              <a:rPr lang="en-US" sz="2400" dirty="0" err="1">
                <a:solidFill>
                  <a:schemeClr val="dk1"/>
                </a:solidFill>
              </a:rPr>
              <a:t>berikutnya</a:t>
            </a:r>
            <a:r>
              <a:rPr lang="en-US" sz="2400" dirty="0">
                <a:solidFill>
                  <a:schemeClr val="dk1"/>
                </a:solidFill>
              </a:rPr>
              <a:t> pada </a:t>
            </a:r>
            <a:r>
              <a:rPr lang="en-US" sz="2400" dirty="0" err="1">
                <a:solidFill>
                  <a:schemeClr val="dk1"/>
                </a:solidFill>
              </a:rPr>
              <a:t>kolom</a:t>
            </a:r>
            <a:r>
              <a:rPr lang="en-US" sz="2400" dirty="0">
                <a:solidFill>
                  <a:schemeClr val="dk1"/>
                </a:solidFill>
              </a:rPr>
              <a:t> yang </a:t>
            </a:r>
            <a:r>
              <a:rPr lang="en-US" sz="2400" dirty="0" err="1">
                <a:solidFill>
                  <a:schemeClr val="dk1"/>
                </a:solidFill>
              </a:rPr>
              <a:t>sama</a:t>
            </a:r>
            <a:r>
              <a:rPr lang="en-US" sz="2400" dirty="0">
                <a:solidFill>
                  <a:schemeClr val="dk1"/>
                </a:solidFill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</a:rPr>
              <a:t>(ii)  Jika e &gt; x,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abaikan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seluruh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kolom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tersebut</a:t>
            </a:r>
            <a:r>
              <a:rPr lang="en-US" sz="2400" dirty="0">
                <a:solidFill>
                  <a:schemeClr val="dk1"/>
                </a:solidFill>
              </a:rPr>
              <a:t>, </a:t>
            </a:r>
            <a:r>
              <a:rPr lang="en-US" sz="2400" dirty="0" err="1">
                <a:solidFill>
                  <a:schemeClr val="dk1"/>
                </a:solidFill>
              </a:rPr>
              <a:t>karena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nilai</a:t>
            </a:r>
            <a:r>
              <a:rPr lang="en-US" sz="2400" dirty="0">
                <a:solidFill>
                  <a:schemeClr val="dk1"/>
                </a:solidFill>
              </a:rPr>
              <a:t> di </a:t>
            </a:r>
            <a:r>
              <a:rPr lang="en-US" sz="2400" dirty="0" err="1">
                <a:solidFill>
                  <a:schemeClr val="dk1"/>
                </a:solidFill>
              </a:rPr>
              <a:t>kolom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tersebut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pasti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lebih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besar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dari</a:t>
            </a:r>
            <a:r>
              <a:rPr lang="en-US" sz="2400" dirty="0">
                <a:solidFill>
                  <a:schemeClr val="dk1"/>
                </a:solidFill>
              </a:rPr>
              <a:t> x, </a:t>
            </a:r>
            <a:r>
              <a:rPr lang="en-US" sz="2400" dirty="0" err="1">
                <a:solidFill>
                  <a:schemeClr val="dk1"/>
                </a:solidFill>
              </a:rPr>
              <a:t>periksa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kolom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berikutnya</a:t>
            </a:r>
            <a:r>
              <a:rPr lang="en-US" sz="2400" dirty="0">
                <a:solidFill>
                  <a:schemeClr val="dk1"/>
                </a:solidFill>
              </a:rPr>
              <a:t> ( 1 </a:t>
            </a:r>
            <a:r>
              <a:rPr lang="en-US" sz="2400" dirty="0" err="1">
                <a:solidFill>
                  <a:schemeClr val="dk1"/>
                </a:solidFill>
              </a:rPr>
              <a:t>kolom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sebelah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kiri</a:t>
            </a:r>
            <a:r>
              <a:rPr lang="en-US" sz="2400" dirty="0">
                <a:solidFill>
                  <a:schemeClr val="dk1"/>
                </a:solidFill>
              </a:rPr>
              <a:t>) pada baris yang </a:t>
            </a:r>
            <a:r>
              <a:rPr lang="en-US" sz="2400" dirty="0" err="1">
                <a:solidFill>
                  <a:schemeClr val="dk1"/>
                </a:solidFill>
              </a:rPr>
              <a:t>sama</a:t>
            </a:r>
            <a:r>
              <a:rPr lang="en-US" sz="2400" dirty="0">
                <a:solidFill>
                  <a:schemeClr val="dk1"/>
                </a:solidFill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</a:rPr>
              <a:t>(iii)   Jika e = x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x </a:t>
            </a:r>
            <a:r>
              <a:rPr lang="en-US" sz="2400" dirty="0" err="1">
                <a:solidFill>
                  <a:schemeClr val="dk1"/>
                </a:solidFill>
              </a:rPr>
              <a:t>ditemukan</a:t>
            </a:r>
            <a:r>
              <a:rPr lang="en-US" sz="2400" dirty="0">
                <a:solidFill>
                  <a:schemeClr val="dk1"/>
                </a:solidFill>
              </a:rPr>
              <a:t> pada baris dan </a:t>
            </a:r>
            <a:r>
              <a:rPr lang="en-US" sz="2400" dirty="0" err="1">
                <a:solidFill>
                  <a:schemeClr val="dk1"/>
                </a:solidFill>
              </a:rPr>
              <a:t>kolom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tersebut</a:t>
            </a:r>
            <a:r>
              <a:rPr lang="en-US" sz="2400" dirty="0">
                <a:solidFill>
                  <a:schemeClr val="dk1"/>
                </a:solidFill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dk1"/>
                </a:solidFill>
              </a:rPr>
              <a:t>Untuk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setiap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langkah</a:t>
            </a:r>
            <a:r>
              <a:rPr lang="en-US" sz="2400" dirty="0">
                <a:solidFill>
                  <a:schemeClr val="dk1"/>
                </a:solidFill>
              </a:rPr>
              <a:t>,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seluruh</a:t>
            </a:r>
            <a:r>
              <a:rPr lang="en-US" sz="2400" dirty="0">
                <a:solidFill>
                  <a:schemeClr val="dk1"/>
                </a:solidFill>
              </a:rPr>
              <a:t> baris </a:t>
            </a:r>
            <a:r>
              <a:rPr lang="en-US" sz="2400" dirty="0" err="1">
                <a:solidFill>
                  <a:schemeClr val="dk1"/>
                </a:solidFill>
              </a:rPr>
              <a:t>atau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kolom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diabaikan</a:t>
            </a:r>
            <a:r>
              <a:rPr lang="en-US" sz="2400" dirty="0">
                <a:solidFill>
                  <a:schemeClr val="dk1"/>
                </a:solidFill>
              </a:rPr>
              <a:t>, </a:t>
            </a:r>
            <a:r>
              <a:rPr lang="en-US" sz="2400" dirty="0" err="1">
                <a:solidFill>
                  <a:schemeClr val="dk1"/>
                </a:solidFill>
              </a:rPr>
              <a:t>jadi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pendekatannya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adalah</a:t>
            </a:r>
            <a:r>
              <a:rPr lang="en-US" sz="2400" dirty="0">
                <a:solidFill>
                  <a:schemeClr val="dk1"/>
                </a:solidFill>
              </a:rPr>
              <a:t> decrease by a constant (n), dan </a:t>
            </a:r>
            <a:r>
              <a:rPr lang="en-US" sz="2400" dirty="0" err="1">
                <a:solidFill>
                  <a:schemeClr val="dk1"/>
                </a:solidFill>
              </a:rPr>
              <a:t>kompleksitas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waktunya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adalah</a:t>
            </a:r>
            <a:r>
              <a:rPr lang="en-US" sz="2400" dirty="0">
                <a:solidFill>
                  <a:schemeClr val="dk1"/>
                </a:solidFill>
              </a:rPr>
              <a:t> O(n).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A81C64-0678-D9A5-2478-9965E2C04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7644-764E-48A9-B983-8310E1F0D52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830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C7A21-E0C2-5DC5-3B38-CC257F3A1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394643"/>
          </a:xfrm>
        </p:spPr>
        <p:txBody>
          <a:bodyPr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</a:rPr>
              <a:t>(b) </a:t>
            </a:r>
            <a:r>
              <a:rPr lang="en-US" sz="2400" dirty="0" err="1">
                <a:solidFill>
                  <a:schemeClr val="dk1"/>
                </a:solidFill>
              </a:rPr>
              <a:t>Dengan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pendekatan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Alternatif</a:t>
            </a:r>
            <a:r>
              <a:rPr lang="en-US" sz="2400" dirty="0">
                <a:solidFill>
                  <a:schemeClr val="dk1"/>
                </a:solidFill>
              </a:rPr>
              <a:t> II: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</a:rPr>
              <a:t>(</a:t>
            </a:r>
            <a:r>
              <a:rPr lang="en-US" sz="2400" dirty="0" err="1">
                <a:solidFill>
                  <a:schemeClr val="dk1"/>
                </a:solidFill>
              </a:rPr>
              <a:t>i</a:t>
            </a:r>
            <a:r>
              <a:rPr lang="en-US" sz="2400" dirty="0">
                <a:solidFill>
                  <a:schemeClr val="dk1"/>
                </a:solidFill>
              </a:rPr>
              <a:t>). </a:t>
            </a:r>
            <a:r>
              <a:rPr lang="en-US" sz="2400" dirty="0" err="1">
                <a:solidFill>
                  <a:schemeClr val="dk1"/>
                </a:solidFill>
              </a:rPr>
              <a:t>Periksa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elemen</a:t>
            </a:r>
            <a:r>
              <a:rPr lang="en-US" sz="2400" dirty="0">
                <a:solidFill>
                  <a:schemeClr val="dk1"/>
                </a:solidFill>
              </a:rPr>
              <a:t> [1][4], </a:t>
            </a:r>
            <a:r>
              <a:rPr lang="en-US" sz="2400" dirty="0" err="1">
                <a:solidFill>
                  <a:schemeClr val="dk1"/>
                </a:solidFill>
              </a:rPr>
              <a:t>nilainya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adalah</a:t>
            </a:r>
            <a:r>
              <a:rPr lang="en-US" sz="2400" dirty="0">
                <a:solidFill>
                  <a:schemeClr val="dk1"/>
                </a:solidFill>
              </a:rPr>
              <a:t> 40, dan 40 &gt; 29,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abaikan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seluruh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kolom</a:t>
            </a:r>
            <a:r>
              <a:rPr lang="en-US" sz="2400" dirty="0">
                <a:solidFill>
                  <a:schemeClr val="dk1"/>
                </a:solidFill>
              </a:rPr>
              <a:t> 4, dan </a:t>
            </a:r>
            <a:r>
              <a:rPr lang="en-US" sz="2400" dirty="0" err="1">
                <a:solidFill>
                  <a:schemeClr val="dk1"/>
                </a:solidFill>
              </a:rPr>
              <a:t>bergerak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ke</a:t>
            </a:r>
            <a:r>
              <a:rPr lang="en-US" sz="2400" dirty="0">
                <a:solidFill>
                  <a:schemeClr val="dk1"/>
                </a:solidFill>
              </a:rPr>
              <a:t> 1 </a:t>
            </a:r>
            <a:r>
              <a:rPr lang="en-US" sz="2400" dirty="0" err="1">
                <a:solidFill>
                  <a:schemeClr val="dk1"/>
                </a:solidFill>
              </a:rPr>
              <a:t>kolom</a:t>
            </a:r>
            <a:r>
              <a:rPr lang="en-US" sz="2400" dirty="0">
                <a:solidFill>
                  <a:schemeClr val="dk1"/>
                </a:solidFill>
              </a:rPr>
              <a:t> di </a:t>
            </a:r>
            <a:r>
              <a:rPr lang="en-US" sz="2400" dirty="0" err="1">
                <a:solidFill>
                  <a:schemeClr val="dk1"/>
                </a:solidFill>
              </a:rPr>
              <a:t>sebelah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kiri</a:t>
            </a:r>
            <a:r>
              <a:rPr lang="en-US" sz="2400" dirty="0">
                <a:solidFill>
                  <a:schemeClr val="dk1"/>
                </a:solidFill>
              </a:rPr>
              <a:t>, </a:t>
            </a:r>
            <a:r>
              <a:rPr lang="en-US" sz="2400" dirty="0" err="1">
                <a:solidFill>
                  <a:schemeClr val="dk1"/>
                </a:solidFill>
              </a:rPr>
              <a:t>yaitu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posisi</a:t>
            </a:r>
            <a:r>
              <a:rPr lang="en-US" sz="2400" dirty="0">
                <a:solidFill>
                  <a:schemeClr val="dk1"/>
                </a:solidFill>
              </a:rPr>
              <a:t> [1][3].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</a:rPr>
              <a:t>(ii). Nilai pada [1][3] </a:t>
            </a:r>
            <a:r>
              <a:rPr lang="en-US" sz="2400" dirty="0" err="1">
                <a:solidFill>
                  <a:schemeClr val="dk1"/>
                </a:solidFill>
              </a:rPr>
              <a:t>adalah</a:t>
            </a:r>
            <a:r>
              <a:rPr lang="en-US" sz="2400" dirty="0">
                <a:solidFill>
                  <a:schemeClr val="dk1"/>
                </a:solidFill>
              </a:rPr>
              <a:t> 30, dan 30&gt;29,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abaikan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seluruh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kolom</a:t>
            </a:r>
            <a:r>
              <a:rPr lang="en-US" sz="2400" dirty="0">
                <a:solidFill>
                  <a:schemeClr val="dk1"/>
                </a:solidFill>
              </a:rPr>
              <a:t> 3, dan </a:t>
            </a:r>
            <a:r>
              <a:rPr lang="en-US" sz="2400" dirty="0" err="1">
                <a:solidFill>
                  <a:schemeClr val="dk1"/>
                </a:solidFill>
              </a:rPr>
              <a:t>bergerak</a:t>
            </a:r>
            <a:r>
              <a:rPr lang="en-US" sz="2400" dirty="0">
                <a:solidFill>
                  <a:schemeClr val="dk1"/>
                </a:solidFill>
              </a:rPr>
              <a:t> 1 </a:t>
            </a:r>
            <a:r>
              <a:rPr lang="en-US" sz="2400" dirty="0" err="1">
                <a:solidFill>
                  <a:schemeClr val="dk1"/>
                </a:solidFill>
              </a:rPr>
              <a:t>kolom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ke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sebelah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kiri</a:t>
            </a:r>
            <a:r>
              <a:rPr lang="en-US" sz="2400" dirty="0">
                <a:solidFill>
                  <a:schemeClr val="dk1"/>
                </a:solidFill>
              </a:rPr>
              <a:t>, </a:t>
            </a:r>
            <a:r>
              <a:rPr lang="en-US" sz="2400" dirty="0" err="1">
                <a:solidFill>
                  <a:schemeClr val="dk1"/>
                </a:solidFill>
              </a:rPr>
              <a:t>yaitu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posisi</a:t>
            </a:r>
            <a:r>
              <a:rPr lang="en-US" sz="2400" dirty="0">
                <a:solidFill>
                  <a:schemeClr val="dk1"/>
                </a:solidFill>
              </a:rPr>
              <a:t> [1][2].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</a:rPr>
              <a:t>(iii). Nilai pada </a:t>
            </a:r>
            <a:r>
              <a:rPr lang="en-US" sz="2400" dirty="0" err="1">
                <a:solidFill>
                  <a:schemeClr val="dk1"/>
                </a:solidFill>
              </a:rPr>
              <a:t>posisi</a:t>
            </a:r>
            <a:r>
              <a:rPr lang="en-US" sz="2400" dirty="0">
                <a:solidFill>
                  <a:schemeClr val="dk1"/>
                </a:solidFill>
              </a:rPr>
              <a:t> [1][2] </a:t>
            </a:r>
            <a:r>
              <a:rPr lang="en-US" sz="2400" dirty="0" err="1">
                <a:solidFill>
                  <a:schemeClr val="dk1"/>
                </a:solidFill>
              </a:rPr>
              <a:t>adalah</a:t>
            </a:r>
            <a:r>
              <a:rPr lang="en-US" sz="2400" dirty="0">
                <a:solidFill>
                  <a:schemeClr val="dk1"/>
                </a:solidFill>
              </a:rPr>
              <a:t> 20, dan 20 &lt; 29,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abaikan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seluruh</a:t>
            </a:r>
            <a:r>
              <a:rPr lang="en-US" sz="2400" dirty="0">
                <a:solidFill>
                  <a:schemeClr val="dk1"/>
                </a:solidFill>
              </a:rPr>
              <a:t> baris 1, dan </a:t>
            </a:r>
            <a:r>
              <a:rPr lang="en-US" sz="2400" dirty="0" err="1">
                <a:solidFill>
                  <a:schemeClr val="dk1"/>
                </a:solidFill>
              </a:rPr>
              <a:t>bergerak</a:t>
            </a:r>
            <a:r>
              <a:rPr lang="en-US" sz="2400" dirty="0">
                <a:solidFill>
                  <a:schemeClr val="dk1"/>
                </a:solidFill>
              </a:rPr>
              <a:t> 1 baris </a:t>
            </a:r>
            <a:r>
              <a:rPr lang="en-US" sz="2400" dirty="0" err="1">
                <a:solidFill>
                  <a:schemeClr val="dk1"/>
                </a:solidFill>
              </a:rPr>
              <a:t>setelahnya</a:t>
            </a:r>
            <a:r>
              <a:rPr lang="en-US" sz="2400" dirty="0">
                <a:solidFill>
                  <a:schemeClr val="dk1"/>
                </a:solidFill>
              </a:rPr>
              <a:t>, </a:t>
            </a:r>
            <a:r>
              <a:rPr lang="en-US" sz="2400" dirty="0" err="1">
                <a:solidFill>
                  <a:schemeClr val="dk1"/>
                </a:solidFill>
              </a:rPr>
              <a:t>sehingga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berada</a:t>
            </a:r>
            <a:r>
              <a:rPr lang="en-US" sz="2400" dirty="0">
                <a:solidFill>
                  <a:schemeClr val="dk1"/>
                </a:solidFill>
              </a:rPr>
              <a:t> pada </a:t>
            </a:r>
            <a:r>
              <a:rPr lang="en-US" sz="2400" dirty="0" err="1">
                <a:solidFill>
                  <a:schemeClr val="dk1"/>
                </a:solidFill>
              </a:rPr>
              <a:t>posisi</a:t>
            </a:r>
            <a:r>
              <a:rPr lang="en-US" sz="2400" dirty="0">
                <a:solidFill>
                  <a:schemeClr val="dk1"/>
                </a:solidFill>
              </a:rPr>
              <a:t> [2][2].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</a:rPr>
              <a:t>(iv). Nilai pada </a:t>
            </a:r>
            <a:r>
              <a:rPr lang="en-US" sz="2400" dirty="0" err="1">
                <a:solidFill>
                  <a:schemeClr val="dk1"/>
                </a:solidFill>
              </a:rPr>
              <a:t>posisi</a:t>
            </a:r>
            <a:r>
              <a:rPr lang="en-US" sz="2400" dirty="0">
                <a:solidFill>
                  <a:schemeClr val="dk1"/>
                </a:solidFill>
              </a:rPr>
              <a:t> [2][2] </a:t>
            </a:r>
            <a:r>
              <a:rPr lang="en-US" sz="2400" dirty="0" err="1">
                <a:solidFill>
                  <a:schemeClr val="dk1"/>
                </a:solidFill>
              </a:rPr>
              <a:t>adalah</a:t>
            </a:r>
            <a:r>
              <a:rPr lang="en-US" sz="2400" dirty="0">
                <a:solidFill>
                  <a:schemeClr val="dk1"/>
                </a:solidFill>
              </a:rPr>
              <a:t> 25, dan 25 &lt; 29, </a:t>
            </a:r>
            <a:r>
              <a:rPr lang="en-US" sz="2400" dirty="0" err="1">
                <a:solidFill>
                  <a:schemeClr val="dk1"/>
                </a:solidFill>
              </a:rPr>
              <a:t>maka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abaikan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seluruh</a:t>
            </a:r>
            <a:r>
              <a:rPr lang="en-US" sz="2400" dirty="0">
                <a:solidFill>
                  <a:schemeClr val="dk1"/>
                </a:solidFill>
              </a:rPr>
              <a:t> baris 2, dan </a:t>
            </a:r>
            <a:r>
              <a:rPr lang="en-US" sz="2400" dirty="0" err="1">
                <a:solidFill>
                  <a:schemeClr val="dk1"/>
                </a:solidFill>
              </a:rPr>
              <a:t>bergerak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ke</a:t>
            </a:r>
            <a:r>
              <a:rPr lang="en-US" sz="2400" dirty="0">
                <a:solidFill>
                  <a:schemeClr val="dk1"/>
                </a:solidFill>
              </a:rPr>
              <a:t> baris 3 </a:t>
            </a:r>
            <a:r>
              <a:rPr lang="en-US" sz="2400" dirty="0" err="1">
                <a:solidFill>
                  <a:schemeClr val="dk1"/>
                </a:solidFill>
              </a:rPr>
              <a:t>sehingga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berada</a:t>
            </a:r>
            <a:r>
              <a:rPr lang="en-US" sz="2400" dirty="0">
                <a:solidFill>
                  <a:schemeClr val="dk1"/>
                </a:solidFill>
              </a:rPr>
              <a:t> pada </a:t>
            </a:r>
            <a:r>
              <a:rPr lang="en-US" sz="2400" dirty="0" err="1">
                <a:solidFill>
                  <a:schemeClr val="dk1"/>
                </a:solidFill>
              </a:rPr>
              <a:t>posisi</a:t>
            </a:r>
            <a:r>
              <a:rPr lang="en-US" sz="2400" dirty="0">
                <a:solidFill>
                  <a:schemeClr val="dk1"/>
                </a:solidFill>
              </a:rPr>
              <a:t> [3][2].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</a:rPr>
              <a:t>(v). Nilai pada </a:t>
            </a:r>
            <a:r>
              <a:rPr lang="en-US" sz="2400" dirty="0" err="1">
                <a:solidFill>
                  <a:schemeClr val="dk1"/>
                </a:solidFill>
              </a:rPr>
              <a:t>posisi</a:t>
            </a:r>
            <a:r>
              <a:rPr lang="en-US" sz="2400" dirty="0">
                <a:solidFill>
                  <a:schemeClr val="dk1"/>
                </a:solidFill>
              </a:rPr>
              <a:t> [3][2] </a:t>
            </a:r>
            <a:r>
              <a:rPr lang="en-US" sz="2400" dirty="0" err="1">
                <a:solidFill>
                  <a:schemeClr val="dk1"/>
                </a:solidFill>
              </a:rPr>
              <a:t>adalah</a:t>
            </a:r>
            <a:r>
              <a:rPr lang="en-US" sz="2400" dirty="0">
                <a:solidFill>
                  <a:schemeClr val="dk1"/>
                </a:solidFill>
              </a:rPr>
              <a:t> 29, dan </a:t>
            </a:r>
            <a:r>
              <a:rPr lang="en-US" sz="2400" dirty="0" err="1">
                <a:solidFill>
                  <a:schemeClr val="dk1"/>
                </a:solidFill>
              </a:rPr>
              <a:t>nilai</a:t>
            </a:r>
            <a:r>
              <a:rPr lang="en-US" sz="2400" dirty="0">
                <a:solidFill>
                  <a:schemeClr val="dk1"/>
                </a:solidFill>
              </a:rPr>
              <a:t> x yang </a:t>
            </a:r>
            <a:r>
              <a:rPr lang="en-US" sz="2400" dirty="0" err="1">
                <a:solidFill>
                  <a:schemeClr val="dk1"/>
                </a:solidFill>
              </a:rPr>
              <a:t>dicari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adalah</a:t>
            </a:r>
            <a:r>
              <a:rPr lang="en-US" sz="2400" dirty="0">
                <a:solidFill>
                  <a:schemeClr val="dk1"/>
                </a:solidFill>
              </a:rPr>
              <a:t> 29. Solusi </a:t>
            </a:r>
            <a:r>
              <a:rPr lang="en-US" sz="2400" dirty="0" err="1">
                <a:solidFill>
                  <a:schemeClr val="dk1"/>
                </a:solidFill>
              </a:rPr>
              <a:t>ditemukan</a:t>
            </a:r>
            <a:r>
              <a:rPr lang="en-US" sz="2400" dirty="0">
                <a:solidFill>
                  <a:schemeClr val="dk1"/>
                </a:solidFill>
              </a:rPr>
              <a:t> pada </a:t>
            </a:r>
            <a:r>
              <a:rPr lang="en-US" sz="2400" dirty="0" err="1">
                <a:solidFill>
                  <a:schemeClr val="dk1"/>
                </a:solidFill>
              </a:rPr>
              <a:t>posisi</a:t>
            </a:r>
            <a:r>
              <a:rPr lang="en-US" sz="2400" dirty="0">
                <a:solidFill>
                  <a:schemeClr val="dk1"/>
                </a:solidFill>
              </a:rPr>
              <a:t> [3][2].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DFAA87-EA3F-E2EF-1DF7-383DCA4B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7644-764E-48A9-B983-8310E1F0D52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123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F9908-2DD3-0962-D710-EA54CD03B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UTS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18CC8-4E3F-63BA-901C-DD17DF4A8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A </a:t>
            </a:r>
            <a:r>
              <a:rPr lang="en-US" dirty="0" err="1"/>
              <a:t>berukuran</a:t>
            </a:r>
            <a:r>
              <a:rPr lang="en-US" dirty="0"/>
              <a:t> n = 9 </a:t>
            </a:r>
            <a:r>
              <a:rPr lang="en-US" dirty="0" err="1"/>
              <a:t>elemen</a:t>
            </a:r>
            <a:r>
              <a:rPr lang="en-US" dirty="0"/>
              <a:t>.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[4,  1, 10, 9, 7, 12, 8, 2, 15]. Kita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i="1" dirty="0"/>
              <a:t>decrease and conquer </a:t>
            </a:r>
            <a:r>
              <a:rPr lang="en-US" dirty="0"/>
              <a:t>(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partisi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Quicksort </a:t>
            </a:r>
            <a:r>
              <a:rPr lang="en-US" dirty="0" err="1"/>
              <a:t>versi</a:t>
            </a:r>
            <a:r>
              <a:rPr lang="en-US" dirty="0"/>
              <a:t> 2). </a:t>
            </a:r>
            <a:r>
              <a:rPr lang="en-US" dirty="0" err="1"/>
              <a:t>Tuliskan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.,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D8BE51-6D07-F257-13BB-E73AEE0E5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7644-764E-48A9-B983-8310E1F0D52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46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D7C12-57DC-29F6-B931-89E7B8210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EA71-30E4-F6DB-8A58-51E8BAA8B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400" b="0" i="0" u="none" strike="noStrike" baseline="0" dirty="0" err="1"/>
              <a:t>Diberikan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larik</a:t>
            </a:r>
            <a:r>
              <a:rPr lang="en-US" sz="2400" b="0" i="0" u="none" strike="noStrike" baseline="0" dirty="0"/>
              <a:t> (</a:t>
            </a:r>
            <a:r>
              <a:rPr lang="en-US" sz="2400" b="0" i="1" u="none" strike="noStrike" baseline="0" dirty="0"/>
              <a:t>array</a:t>
            </a:r>
            <a:r>
              <a:rPr lang="en-US" sz="2400" b="0" i="0" u="none" strike="noStrike" baseline="0" dirty="0"/>
              <a:t>) </a:t>
            </a:r>
            <a:r>
              <a:rPr lang="en-US" sz="2400" b="0" i="0" u="none" strike="noStrike" baseline="0" dirty="0" err="1"/>
              <a:t>sebagai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berikut</a:t>
            </a:r>
            <a:r>
              <a:rPr lang="en-US" sz="2400" b="0" i="0" u="none" strike="noStrike" baseline="0" dirty="0"/>
              <a:t>:</a:t>
            </a:r>
          </a:p>
          <a:p>
            <a:pPr marL="0" indent="0" algn="l">
              <a:buNone/>
            </a:pPr>
            <a:r>
              <a:rPr lang="en-US" sz="2400" b="0" i="0" u="none" strike="noStrike" baseline="0" dirty="0"/>
              <a:t>	13, 9, 18, 6, 8, 11, 15, 7, 12</a:t>
            </a:r>
          </a:p>
          <a:p>
            <a:pPr marL="0" indent="0" algn="l">
              <a:buNone/>
            </a:pPr>
            <a:r>
              <a:rPr lang="en-US" sz="2400" b="0" i="0" u="none" strike="noStrike" baseline="0" dirty="0" err="1"/>
              <a:t>Perlihatkan</a:t>
            </a:r>
            <a:r>
              <a:rPr lang="en-US" sz="2400" b="0" i="0" u="none" strike="noStrike" baseline="0" dirty="0"/>
              <a:t> proses </a:t>
            </a:r>
            <a:r>
              <a:rPr lang="en-US" sz="2400" b="0" i="0" u="none" strike="noStrike" baseline="0" dirty="0" err="1"/>
              <a:t>mencari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elemen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terbesar</a:t>
            </a:r>
            <a:r>
              <a:rPr lang="en-US" sz="2400" b="0" i="0" u="none" strike="noStrike" baseline="0" dirty="0"/>
              <a:t> ke-5 </a:t>
            </a:r>
            <a:r>
              <a:rPr lang="en-US" sz="2400" b="0" i="0" u="none" strike="noStrike" baseline="0" dirty="0" err="1"/>
              <a:t>dengan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algoritma</a:t>
            </a:r>
            <a:r>
              <a:rPr lang="en-US" sz="2400" b="0" i="0" u="none" strike="noStrike" baseline="0" dirty="0"/>
              <a:t> </a:t>
            </a:r>
            <a:r>
              <a:rPr lang="en-US" sz="2400" b="0" i="1" u="none" strike="noStrike" baseline="0" dirty="0"/>
              <a:t>decrease and conquer </a:t>
            </a:r>
            <a:r>
              <a:rPr lang="en-US" sz="2400" b="0" i="0" u="none" strike="noStrike" baseline="0" dirty="0"/>
              <a:t>dan </a:t>
            </a:r>
            <a:r>
              <a:rPr lang="en-US" sz="2400" b="0" i="0" u="none" strike="noStrike" baseline="0" dirty="0" err="1"/>
              <a:t>memanfaatkan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algoritma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partisi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dari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algoritma</a:t>
            </a:r>
            <a:r>
              <a:rPr lang="en-US" sz="2400" b="0" i="0" u="none" strike="noStrike" baseline="0" dirty="0"/>
              <a:t> </a:t>
            </a:r>
            <a:r>
              <a:rPr lang="en-US" sz="2400" b="0" i="1" u="none" strike="noStrike" baseline="0" dirty="0"/>
              <a:t>Quicksort </a:t>
            </a:r>
            <a:r>
              <a:rPr lang="en-US" sz="2400" b="0" i="0" u="none" strike="noStrike" baseline="0" dirty="0" err="1"/>
              <a:t>varian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kedua</a:t>
            </a:r>
            <a:r>
              <a:rPr lang="en-US" sz="2400" b="0" i="0" u="none" strike="noStrike" baseline="0" dirty="0"/>
              <a:t>. </a:t>
            </a:r>
            <a:r>
              <a:rPr lang="en-US" sz="2400" b="0" i="1" u="none" strike="noStrike" baseline="0" dirty="0"/>
              <a:t>Pivot </a:t>
            </a:r>
            <a:r>
              <a:rPr lang="en-US" sz="2400" b="0" i="0" u="none" strike="noStrike" baseline="0" dirty="0"/>
              <a:t>yang </a:t>
            </a:r>
            <a:r>
              <a:rPr lang="en-US" sz="2400" b="0" i="0" u="none" strike="noStrike" baseline="0" dirty="0" err="1"/>
              <a:t>diambil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selalu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elemen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pertama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larik</a:t>
            </a:r>
            <a:r>
              <a:rPr lang="en-US" sz="2400" b="0" i="0" u="none" strike="noStrike" baseline="0" dirty="0"/>
              <a:t>.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3110F0-31B4-9239-D7FB-58E59FF0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7644-764E-48A9-B983-8310E1F0D52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697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560DA-CE93-9E17-E786-6BED5FF90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UTS 2016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9D6D0-725D-6522-C9EB-9D889A50F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10515600" cy="5022850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anda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diberikan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larik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terurut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muncul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dua kali,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kecuali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tertentu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hanya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muncul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sekali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Tugas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anda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mencari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integer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muncul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hanya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sekali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Contoh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larik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:</a:t>
            </a:r>
          </a:p>
          <a:p>
            <a:pPr marL="342900" lvl="0" indent="-342900">
              <a:buFont typeface="Times New Roman" panose="02020603050405020304" pitchFamily="18" charset="0"/>
              <a:buAutoNum type="romanLcParenBoth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1, 1, 2, 2, 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3,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4, 4, 5, 5, 6, 6, 7, 7, 8, 8</a:t>
            </a:r>
          </a:p>
          <a:p>
            <a:pPr marL="342900" lvl="0" indent="-342900">
              <a:buFont typeface="Times New Roman" panose="02020603050405020304" pitchFamily="18" charset="0"/>
              <a:buAutoNum type="romanLcParenBoth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10, 10, 17, 17, 18, 18, 19, 19, 21, 21, 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23</a:t>
            </a:r>
          </a:p>
          <a:p>
            <a:pPr marL="342900" lvl="0" indent="-342900">
              <a:buFont typeface="Times New Roman" panose="02020603050405020304" pitchFamily="18" charset="0"/>
              <a:buAutoNum type="romanLcParenBoth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1,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3, 3, 5, 5, 7, 7, 8, 8, 9, 9, 10, 10</a:t>
            </a:r>
          </a:p>
          <a:p>
            <a:pPr marL="285750" indent="0"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angka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dicetak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tebal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hanya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muncul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sekali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</a:p>
          <a:p>
            <a:pPr marL="342900" lvl="0" indent="-342900">
              <a:buFont typeface="+mj-lt"/>
              <a:buAutoNum type="alphaLcParenBoth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Jika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diselesaikan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Brute Force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bagaimana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caranya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? 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jawaban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bukan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pseudo-code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Berapa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kompleksitasnya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notasi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O-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besar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?</a:t>
            </a:r>
          </a:p>
          <a:p>
            <a:pPr marL="342900" lvl="0" indent="-342900">
              <a:buFont typeface="+mj-lt"/>
              <a:buAutoNum type="alphaLcParenBoth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Jika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diselesaikan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decrease and conquer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bagaimana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langkah-langkahnya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? 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jawaban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bukan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pseudo-code).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Ilustrasikan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langkah-langkh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anda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contoh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larik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pertama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Berapa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kompleksitas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algoritmanya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notasi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O-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besar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998C5-2430-AA1A-44B7-E76421EF7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7644-764E-48A9-B983-8310E1F0D52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13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B6600-98D6-4CA5-0339-69D4A46E8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UTS 2014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0F0AC-4123-151E-1F17-971867DFB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+mj-lt"/>
              <a:buAutoNum type="alphaLcParenBoth"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Tinjau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interpolation search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mencari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elemen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bernilai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larik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sudah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terurut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menaik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Tuliskan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penurunan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rumus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estimasi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posisi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larik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Font typeface="+mj-lt"/>
              <a:buAutoNum type="alphaLcParenBoth"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Diberikan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larik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berisi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elemen-elemen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terurut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menaik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: [4, 12, 14, 18, 25, 38, 41, 50].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Perlihatkan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tahap-tahap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pencarian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elemen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41 di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larik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menggunakan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interpolation search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! 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716C9-7A1E-DBEA-1169-58591EB03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7644-764E-48A9-B983-8310E1F0D52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3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778" y="790905"/>
            <a:ext cx="10463049" cy="55654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7.  </a:t>
            </a:r>
            <a:r>
              <a:rPr lang="en-US" sz="3200" b="1" i="1" dirty="0"/>
              <a:t>Interpolation Search</a:t>
            </a:r>
          </a:p>
          <a:p>
            <a:pPr>
              <a:buNone/>
            </a:pPr>
            <a:endParaRPr lang="en-US" i="1" dirty="0"/>
          </a:p>
          <a:p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mirip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 kata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kamus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ensiklopedi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memperkiraan</a:t>
            </a:r>
            <a:r>
              <a:rPr lang="en-US" sz="2400" dirty="0"/>
              <a:t> </a:t>
            </a:r>
            <a:r>
              <a:rPr lang="en-US" sz="2400" dirty="0" err="1"/>
              <a:t>letak</a:t>
            </a:r>
            <a:r>
              <a:rPr lang="en-US" sz="2400" dirty="0"/>
              <a:t> kata </a:t>
            </a:r>
            <a:r>
              <a:rPr lang="en-US" sz="2400" dirty="0" err="1"/>
              <a:t>tersebut</a:t>
            </a:r>
            <a:r>
              <a:rPr lang="en-US" sz="2400" dirty="0"/>
              <a:t> di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kamus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Syarat</a:t>
            </a:r>
            <a:r>
              <a:rPr lang="en-US" sz="2400" dirty="0"/>
              <a:t>: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entri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kamus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terurut</a:t>
            </a:r>
            <a:r>
              <a:rPr lang="en-US" sz="2400" dirty="0"/>
              <a:t> </a:t>
            </a:r>
            <a:r>
              <a:rPr lang="en-US" sz="2400" dirty="0" err="1"/>
              <a:t>menaik</a:t>
            </a:r>
            <a:r>
              <a:rPr lang="it-IT" sz="2400" dirty="0"/>
              <a:t> dan nilai datanya terdistribusi relatif merata</a:t>
            </a:r>
            <a:r>
              <a:rPr lang="en-US" sz="2400" dirty="0"/>
              <a:t> .	</a:t>
            </a:r>
          </a:p>
          <a:p>
            <a:endParaRPr lang="en-US" sz="2400" dirty="0"/>
          </a:p>
          <a:p>
            <a:r>
              <a:rPr lang="en-US" sz="2400" dirty="0" err="1"/>
              <a:t>Pencarian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memperkirakan</a:t>
            </a:r>
            <a:r>
              <a:rPr lang="en-US" sz="2400" dirty="0"/>
              <a:t> </a:t>
            </a:r>
            <a:r>
              <a:rPr lang="en-US" sz="2400" dirty="0" err="1"/>
              <a:t>letak</a:t>
            </a:r>
            <a:r>
              <a:rPr lang="en-US" sz="2400" dirty="0"/>
              <a:t> kata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larik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interpolasi</a:t>
            </a:r>
            <a:r>
              <a:rPr lang="en-US" sz="2400" dirty="0"/>
              <a:t>.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: - </a:t>
            </a:r>
            <a:r>
              <a:rPr lang="en-US" sz="2400" dirty="0" err="1"/>
              <a:t>larik</a:t>
            </a:r>
            <a:r>
              <a:rPr lang="en-US" sz="2400" dirty="0"/>
              <a:t> A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terurut</a:t>
            </a:r>
            <a:r>
              <a:rPr lang="en-US" sz="2400" dirty="0"/>
              <a:t> </a:t>
            </a:r>
            <a:r>
              <a:rPr lang="en-US" sz="2400" dirty="0" err="1"/>
              <a:t>menaik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		 - </a:t>
            </a:r>
            <a:r>
              <a:rPr lang="en-US" sz="2400" i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yang </a:t>
            </a:r>
            <a:r>
              <a:rPr lang="en-US" sz="2400" dirty="0" err="1"/>
              <a:t>dicari</a:t>
            </a:r>
            <a:endParaRPr lang="en-US" sz="2400" dirty="0"/>
          </a:p>
          <a:p>
            <a:pPr>
              <a:buNone/>
            </a:pP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2AAE-27FF-4253-A94C-1190389A87E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498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D8CAE-2F77-4378-9E0A-DE92DB30B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991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(UTS 2020)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AF7A42-C6B5-437B-8147-28B3F69F2E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879" y="1942599"/>
            <a:ext cx="11337159" cy="239953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7566B-0A3F-4D65-9F8C-70D0E1B9C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487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84D27B-BD53-4D90-BB55-6800C8CFD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780218"/>
            <a:ext cx="11226800" cy="544014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9D5060-0888-4B64-BC1A-826E7E100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81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8333D-A886-41E7-8CA4-B66108096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7B3F7-C8C0-469E-85E3-C21ACD0548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EE6628-316B-4080-B477-E1A42E0CD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77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2AAE-27FF-4253-A94C-1190389A87E7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ct 5"/>
              <p:cNvSpPr txBox="1"/>
              <p:nvPr/>
            </p:nvSpPr>
            <p:spPr bwMode="auto">
              <a:xfrm>
                <a:off x="6583363" y="1052513"/>
                <a:ext cx="3802062" cy="99060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]−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𝑝𝑜𝑠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3363" y="1052513"/>
                <a:ext cx="3802062" cy="9906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Object 6"/>
              <p:cNvSpPr txBox="1"/>
              <p:nvPr/>
            </p:nvSpPr>
            <p:spPr bwMode="auto">
              <a:xfrm>
                <a:off x="6583363" y="3298825"/>
                <a:ext cx="4215266" cy="962025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𝑝𝑜𝑠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+(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)×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]−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3363" y="3298825"/>
                <a:ext cx="4215266" cy="9620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C3C5D150-7124-41BB-B615-A42E433136BA}"/>
              </a:ext>
            </a:extLst>
          </p:cNvPr>
          <p:cNvSpPr txBox="1"/>
          <p:nvPr/>
        </p:nvSpPr>
        <p:spPr>
          <a:xfrm>
            <a:off x="898635" y="4505484"/>
            <a:ext cx="89127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i</a:t>
            </a:r>
            <a:r>
              <a:rPr lang="en-US" sz="2400" baseline="-25000" dirty="0"/>
              <a:t>  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indeks</a:t>
            </a:r>
            <a:r>
              <a:rPr lang="en-US" sz="2400" dirty="0"/>
              <a:t> </a:t>
            </a:r>
            <a:r>
              <a:rPr lang="en-US" sz="2400" dirty="0" err="1"/>
              <a:t>ujung</a:t>
            </a:r>
            <a:r>
              <a:rPr lang="en-US" sz="2400" dirty="0"/>
              <a:t> kiri </a:t>
            </a:r>
            <a:r>
              <a:rPr lang="en-US" sz="2400" dirty="0" err="1"/>
              <a:t>larik</a:t>
            </a:r>
            <a:endParaRPr lang="en-US" sz="2400" dirty="0"/>
          </a:p>
          <a:p>
            <a:r>
              <a:rPr lang="en-US" sz="2400" dirty="0"/>
              <a:t>j</a:t>
            </a:r>
            <a:r>
              <a:rPr lang="en-US" sz="2400" baseline="-250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indeks</a:t>
            </a:r>
            <a:r>
              <a:rPr lang="en-US" sz="2400" dirty="0"/>
              <a:t> </a:t>
            </a:r>
            <a:r>
              <a:rPr lang="en-US" sz="2400" dirty="0" err="1"/>
              <a:t>ujung</a:t>
            </a:r>
            <a:r>
              <a:rPr lang="en-US" sz="2400" dirty="0"/>
              <a:t> </a:t>
            </a:r>
            <a:r>
              <a:rPr lang="en-US" sz="2400" dirty="0" err="1"/>
              <a:t>kanan</a:t>
            </a:r>
            <a:r>
              <a:rPr lang="en-US" sz="2400" dirty="0"/>
              <a:t> </a:t>
            </a:r>
            <a:r>
              <a:rPr lang="en-US" sz="2400" dirty="0" err="1"/>
              <a:t>larik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A[</a:t>
            </a:r>
            <a:r>
              <a:rPr lang="en-US" sz="2400" dirty="0" err="1"/>
              <a:t>i</a:t>
            </a:r>
            <a:r>
              <a:rPr lang="en-US" sz="2400" dirty="0"/>
              <a:t>]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larik</a:t>
            </a:r>
            <a:r>
              <a:rPr lang="en-US" sz="2400" dirty="0"/>
              <a:t> pada </a:t>
            </a:r>
            <a:r>
              <a:rPr lang="en-US" sz="2400" dirty="0" err="1"/>
              <a:t>indeks</a:t>
            </a:r>
            <a:r>
              <a:rPr lang="en-US" sz="2400" dirty="0"/>
              <a:t>  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A[j]</a:t>
            </a:r>
            <a:r>
              <a:rPr lang="en-US" sz="2400" baseline="-250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larik</a:t>
            </a:r>
            <a:r>
              <a:rPr lang="en-US" sz="2400" dirty="0"/>
              <a:t> pada </a:t>
            </a:r>
            <a:r>
              <a:rPr lang="en-US" sz="2400" dirty="0" err="1"/>
              <a:t>indeks</a:t>
            </a:r>
            <a:r>
              <a:rPr lang="en-US" sz="2400" dirty="0"/>
              <a:t>  j)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173646-8240-46AC-A5FD-17AC0AA859FA}"/>
              </a:ext>
            </a:extLst>
          </p:cNvPr>
          <p:cNvSpPr txBox="1"/>
          <p:nvPr/>
        </p:nvSpPr>
        <p:spPr>
          <a:xfrm>
            <a:off x="6279321" y="2284582"/>
            <a:ext cx="46834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Susun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,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perkiraan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larik</a:t>
            </a:r>
            <a:r>
              <a:rPr lang="en-US" sz="2400" dirty="0"/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B626A-68B8-4336-AD9A-9B076023455E}"/>
              </a:ext>
            </a:extLst>
          </p:cNvPr>
          <p:cNvSpPr txBox="1"/>
          <p:nvPr/>
        </p:nvSpPr>
        <p:spPr>
          <a:xfrm>
            <a:off x="6384990" y="321556"/>
            <a:ext cx="1993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Perbandingan</a:t>
            </a:r>
            <a:r>
              <a:rPr lang="en-US" sz="2400" dirty="0"/>
              <a:t>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472E18-EAE1-4787-A390-F9F1A9DA00B5}"/>
              </a:ext>
            </a:extLst>
          </p:cNvPr>
          <p:cNvSpPr/>
          <p:nvPr/>
        </p:nvSpPr>
        <p:spPr>
          <a:xfrm>
            <a:off x="6481108" y="3299173"/>
            <a:ext cx="4481675" cy="10941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D48EF2-2D95-D5ED-5307-9D066CAEEA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664" y="438310"/>
            <a:ext cx="5210175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519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F23F7-44A2-4005-AA51-AB8AB9313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6745"/>
            <a:ext cx="10515600" cy="5420218"/>
          </a:xfrm>
        </p:spPr>
        <p:txBody>
          <a:bodyPr>
            <a:normAutofit/>
          </a:bodyPr>
          <a:lstStyle/>
          <a:p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interpolation search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binary search</a:t>
            </a:r>
            <a:r>
              <a:rPr lang="en-US" sz="2400" dirty="0"/>
              <a:t>,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mengganti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		</a:t>
            </a:r>
            <a:r>
              <a:rPr lang="en-US" sz="2400" i="1" dirty="0"/>
              <a:t>mid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 (</a:t>
            </a:r>
            <a:r>
              <a:rPr lang="en-US" sz="2400" i="1" dirty="0" err="1">
                <a:sym typeface="Symbol" panose="05050102010706020507" pitchFamily="18" charset="2"/>
              </a:rPr>
              <a:t>i</a:t>
            </a:r>
            <a:r>
              <a:rPr lang="en-US" sz="2400" dirty="0">
                <a:sym typeface="Symbol" panose="05050102010706020507" pitchFamily="18" charset="2"/>
              </a:rPr>
              <a:t> + </a:t>
            </a:r>
            <a:r>
              <a:rPr lang="en-US" sz="2400" i="1" dirty="0">
                <a:sym typeface="Symbol" panose="05050102010706020507" pitchFamily="18" charset="2"/>
              </a:rPr>
              <a:t>j</a:t>
            </a:r>
            <a:r>
              <a:rPr lang="en-US" sz="2400" dirty="0">
                <a:sym typeface="Symbol" panose="05050102010706020507" pitchFamily="18" charset="2"/>
              </a:rPr>
              <a:t>) div 2</a:t>
            </a:r>
          </a:p>
          <a:p>
            <a:pPr marL="0" indent="0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    </a:t>
            </a:r>
            <a:r>
              <a:rPr lang="en-US" sz="2400" dirty="0" err="1">
                <a:sym typeface="Symbol" panose="05050102010706020507" pitchFamily="18" charset="2"/>
              </a:rPr>
              <a:t>dengan</a:t>
            </a: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		</a:t>
            </a:r>
            <a:r>
              <a:rPr lang="en-US" sz="2400" i="1" dirty="0">
                <a:sym typeface="Symbol"/>
              </a:rPr>
              <a:t>pos</a:t>
            </a:r>
            <a:r>
              <a:rPr lang="en-US" sz="2400" dirty="0">
                <a:sym typeface="Symbol"/>
              </a:rPr>
              <a:t>  </a:t>
            </a:r>
            <a:r>
              <a:rPr lang="en-US" sz="2400" i="1" dirty="0" err="1">
                <a:sym typeface="Symbol"/>
              </a:rPr>
              <a:t>i</a:t>
            </a:r>
            <a:r>
              <a:rPr lang="en-US" sz="2400" dirty="0">
                <a:sym typeface="Symbol"/>
              </a:rPr>
              <a:t>  + (</a:t>
            </a:r>
            <a:r>
              <a:rPr lang="en-US" sz="2400" i="1" dirty="0">
                <a:sym typeface="Symbol"/>
              </a:rPr>
              <a:t>j </a:t>
            </a:r>
            <a:r>
              <a:rPr lang="en-US" sz="2400" dirty="0">
                <a:sym typeface="Symbol"/>
              </a:rPr>
              <a:t>– </a:t>
            </a:r>
            <a:r>
              <a:rPr lang="en-US" sz="2400" i="1" dirty="0" err="1">
                <a:sym typeface="Symbol"/>
              </a:rPr>
              <a:t>i</a:t>
            </a:r>
            <a:r>
              <a:rPr lang="en-US" sz="2400" dirty="0">
                <a:sym typeface="Symbol"/>
              </a:rPr>
              <a:t>) *(</a:t>
            </a:r>
            <a:r>
              <a:rPr lang="en-US" sz="2400" i="1" dirty="0">
                <a:sym typeface="Symbol"/>
              </a:rPr>
              <a:t>K</a:t>
            </a:r>
            <a:r>
              <a:rPr lang="en-US" sz="2400" dirty="0">
                <a:sym typeface="Symbol"/>
              </a:rPr>
              <a:t> –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(</a:t>
            </a:r>
            <a:r>
              <a:rPr lang="en-US" sz="2400" i="1" dirty="0" err="1">
                <a:sym typeface="Symbol"/>
              </a:rPr>
              <a:t>i</a:t>
            </a:r>
            <a:r>
              <a:rPr lang="en-US" sz="2400" dirty="0">
                <a:sym typeface="Symbol"/>
              </a:rPr>
              <a:t>))/ (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(</a:t>
            </a:r>
            <a:r>
              <a:rPr lang="en-US" sz="2400" i="1" dirty="0">
                <a:sym typeface="Symbol"/>
              </a:rPr>
              <a:t>j</a:t>
            </a:r>
            <a:r>
              <a:rPr lang="en-US" sz="2400" dirty="0">
                <a:sym typeface="Symbol"/>
              </a:rPr>
              <a:t>) –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(</a:t>
            </a:r>
            <a:r>
              <a:rPr lang="en-US" sz="2400" i="1" dirty="0" err="1">
                <a:sym typeface="Symbol"/>
              </a:rPr>
              <a:t>i</a:t>
            </a:r>
            <a:r>
              <a:rPr lang="en-US" sz="2400" dirty="0">
                <a:sym typeface="Symbol"/>
              </a:rPr>
              <a:t>))</a:t>
            </a:r>
          </a:p>
          <a:p>
            <a:pPr marL="0" indent="0">
              <a:buNone/>
            </a:pPr>
            <a:endParaRPr lang="en-US" sz="2400" dirty="0">
              <a:sym typeface="Symbol"/>
            </a:endParaRPr>
          </a:p>
          <a:p>
            <a:pPr marL="0" indent="0">
              <a:buNone/>
            </a:pPr>
            <a:r>
              <a:rPr lang="en-US" sz="2400" dirty="0">
                <a:sym typeface="Symbol"/>
              </a:rPr>
              <a:t>   </a:t>
            </a:r>
            <a:r>
              <a:rPr lang="en-US" sz="2400" dirty="0" err="1">
                <a:sym typeface="Symbol"/>
              </a:rPr>
              <a:t>sesuai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rumus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perkiraan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posisi</a:t>
            </a:r>
            <a:r>
              <a:rPr lang="en-US" sz="2400" dirty="0">
                <a:sym typeface="Symbol"/>
              </a:rPr>
              <a:t> K di </a:t>
            </a:r>
            <a:r>
              <a:rPr lang="en-US" sz="2400" dirty="0" err="1">
                <a:sym typeface="Symbol"/>
              </a:rPr>
              <a:t>dalam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larik</a:t>
            </a:r>
            <a:r>
              <a:rPr lang="en-US" sz="2400" dirty="0">
                <a:sym typeface="Symbol"/>
              </a:rPr>
              <a:t>: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EC6467-1F38-4EE8-9A48-3A10B56B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5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ct 6">
                <a:extLst>
                  <a:ext uri="{FF2B5EF4-FFF2-40B4-BE49-F238E27FC236}">
                    <a16:creationId xmlns:a16="http://schemas.microsoft.com/office/drawing/2014/main" id="{3ABCCB98-151B-E81A-5360-D2C6D21AA56E}"/>
                  </a:ext>
                </a:extLst>
              </p:cNvPr>
              <p:cNvSpPr txBox="1"/>
              <p:nvPr/>
            </p:nvSpPr>
            <p:spPr bwMode="auto">
              <a:xfrm>
                <a:off x="2708050" y="5139230"/>
                <a:ext cx="4215266" cy="962025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𝑝𝑜𝑠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+(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)×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]−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Object 6">
                <a:extLst>
                  <a:ext uri="{FF2B5EF4-FFF2-40B4-BE49-F238E27FC236}">
                    <a16:creationId xmlns:a16="http://schemas.microsoft.com/office/drawing/2014/main" id="{3ABCCB98-151B-E81A-5360-D2C6D21AA5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08050" y="5139230"/>
                <a:ext cx="4215266" cy="9620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7873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C7F753F-AB09-4871-8C25-ACDE50E7D339}"/>
              </a:ext>
            </a:extLst>
          </p:cNvPr>
          <p:cNvSpPr txBox="1">
            <a:spLocks/>
          </p:cNvSpPr>
          <p:nvPr/>
        </p:nvSpPr>
        <p:spPr>
          <a:xfrm>
            <a:off x="638503" y="930165"/>
            <a:ext cx="10660117" cy="5654675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2400" b="1" dirty="0"/>
              <a:t>	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Interpolationsearch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LarikInteger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idx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1900" b="1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{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Mencari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elemen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bernilai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K di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dalam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larik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A[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..j]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dengan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interpolation search.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Masukan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: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larik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A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sudah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terurut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menaik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K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sudah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terdefinisi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nilainya</a:t>
            </a:r>
            <a:endParaRPr lang="en-US" sz="1900" i="1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Luaran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: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indek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lariks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sedemikian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sehingga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A[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idx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] = K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}  	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Kamus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	     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pos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: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integer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	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	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Algoritma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: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if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&gt;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j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then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{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ukuran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larik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sudah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0}</a:t>
            </a:r>
            <a:endParaRPr lang="en-US" sz="1900" b="1" i="1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    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idx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  –1     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{ K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tidak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ditemukan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}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else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     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pos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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+ 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j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–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 *(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–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))/ 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 –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(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))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 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     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if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pos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 =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K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then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{ K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ditemukan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}</a:t>
            </a:r>
            <a:endParaRPr lang="en-US" sz="1900" b="1" i="1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         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idx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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pos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	       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{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indeks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elemen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larik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yang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bernilai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= K }	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    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else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	                 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if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pos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 &gt;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K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then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             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Interpolationesarch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pos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– 1,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K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idx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     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{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cari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di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upalarik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kiri, di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dalam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larik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A[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..pos]}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		     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else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             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Interpolationsearch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(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pos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+ 1,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j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K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idx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)     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{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cari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di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upalarik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kanan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di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dalam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19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larik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A[pos+1..j}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         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endif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     endif</a:t>
            </a:r>
          </a:p>
          <a:p>
            <a:pPr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       endif 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345E42-B7DC-466E-B8C7-1CFE7C0E6405}"/>
              </a:ext>
            </a:extLst>
          </p:cNvPr>
          <p:cNvSpPr/>
          <p:nvPr/>
        </p:nvSpPr>
        <p:spPr>
          <a:xfrm>
            <a:off x="748545" y="833898"/>
            <a:ext cx="10804952" cy="56546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A68FB6-E957-4C12-8CE9-F7005AD9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31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03943" y="473075"/>
                <a:ext cx="10784114" cy="62484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Kompleksitas </a:t>
                </a:r>
                <a:r>
                  <a:rPr lang="en-US" dirty="0" err="1"/>
                  <a:t>algoritma</a:t>
                </a:r>
                <a:r>
                  <a:rPr lang="en-US" dirty="0"/>
                  <a:t> </a:t>
                </a:r>
                <a:r>
                  <a:rPr lang="en-US" i="1" dirty="0"/>
                  <a:t>interpolation search</a:t>
                </a:r>
                <a:r>
                  <a:rPr lang="en-US" dirty="0"/>
                  <a:t>: </a:t>
                </a:r>
              </a:p>
              <a:p>
                <a:pPr marL="406400" indent="-406400">
                  <a:buNone/>
                </a:pPr>
                <a:r>
                  <a:rPr lang="en-US" sz="2400" dirty="0"/>
                  <a:t>1.  </a:t>
                </a:r>
                <a:r>
                  <a:rPr lang="en-US" sz="2400" dirty="0" err="1"/>
                  <a:t>Kasus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terbaik</a:t>
                </a:r>
                <a:r>
                  <a:rPr lang="en-US" sz="2400" dirty="0"/>
                  <a:t>: O(1), </a:t>
                </a:r>
                <a:r>
                  <a:rPr lang="en-US" sz="2400" dirty="0" err="1"/>
                  <a:t>jika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elemen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dicari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langsung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berada</a:t>
                </a:r>
                <a:r>
                  <a:rPr lang="en-US" sz="2400" dirty="0"/>
                  <a:t> pada </a:t>
                </a:r>
                <a:r>
                  <a:rPr lang="en-US" sz="2400" dirty="0" err="1"/>
                  <a:t>posisi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hasil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interpolasi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pertama</a:t>
                </a:r>
                <a:r>
                  <a:rPr lang="en-US" sz="2400" dirty="0"/>
                  <a:t>.</a:t>
                </a:r>
              </a:p>
              <a:p>
                <a:pPr marL="406400" indent="-406400">
                  <a:buNone/>
                </a:pPr>
                <a:r>
                  <a:rPr lang="en-US" sz="2400" dirty="0"/>
                  <a:t>     </a:t>
                </a:r>
                <a:r>
                  <a:rPr lang="en-US" sz="2400" dirty="0" err="1"/>
                  <a:t>Contoh</a:t>
                </a:r>
                <a:r>
                  <a:rPr lang="en-US" sz="2400" dirty="0"/>
                  <a:t>: </a:t>
                </a:r>
                <a:r>
                  <a:rPr lang="en-US" sz="2400" dirty="0" err="1"/>
                  <a:t>Larik</a:t>
                </a:r>
                <a:r>
                  <a:rPr lang="en-US" sz="2400" dirty="0"/>
                  <a:t> A = [10, 20, 30, 40, 50, 60, 70, 80, 90]  </a:t>
                </a:r>
                <a:r>
                  <a:rPr lang="en-US" sz="2400" dirty="0">
                    <a:sym typeface="Symbol" panose="05050102010706020507" pitchFamily="18" charset="2"/>
                  </a:rPr>
                  <a:t> </a:t>
                </a:r>
                <a:r>
                  <a:rPr lang="en-US" sz="2400" dirty="0"/>
                  <a:t> 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 = 1,</a:t>
                </a:r>
                <a:r>
                  <a:rPr lang="en-US" sz="2400" i="1" dirty="0"/>
                  <a:t>   j </a:t>
                </a:r>
                <a:r>
                  <a:rPr lang="en-US" sz="2400" dirty="0"/>
                  <a:t>= </a:t>
                </a:r>
                <a:r>
                  <a:rPr lang="en-US" sz="2400" i="1" dirty="0"/>
                  <a:t>n</a:t>
                </a:r>
                <a:r>
                  <a:rPr lang="en-US" sz="2400" dirty="0"/>
                  <a:t> = 9</a:t>
                </a:r>
              </a:p>
              <a:p>
                <a:pPr marL="406400" indent="-406400">
                  <a:buNone/>
                </a:pPr>
                <a:r>
                  <a:rPr lang="en-US" sz="2400" dirty="0"/>
                  <a:t>                    Cari K = 50</a:t>
                </a:r>
              </a:p>
              <a:p>
                <a:pPr marL="406400" indent="-406400">
                  <a:buNone/>
                </a:pPr>
                <a:r>
                  <a:rPr lang="en-US" sz="2400" dirty="0"/>
                  <a:t>                    </a:t>
                </a:r>
                <a:r>
                  <a:rPr lang="en-US" sz="2400" dirty="0" err="1"/>
                  <a:t>Perkiraan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posisi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𝑝𝑜𝑠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=1+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9−1</m:t>
                        </m:r>
                      </m:e>
                    </m:d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(50−10)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(90−10)</m:t>
                        </m:r>
                      </m:den>
                    </m:f>
                  </m:oMath>
                </a14:m>
                <a:r>
                  <a:rPr lang="en-US" sz="2400" dirty="0"/>
                  <a:t> = 5   </a:t>
                </a:r>
                <a:r>
                  <a:rPr lang="en-US" sz="2400" dirty="0">
                    <a:sym typeface="Symbol" panose="05050102010706020507" pitchFamily="18" charset="2"/>
                  </a:rPr>
                  <a:t> </a:t>
                </a:r>
                <a:r>
                  <a:rPr lang="en-US" sz="2400" dirty="0" err="1">
                    <a:sym typeface="Symbol" panose="05050102010706020507" pitchFamily="18" charset="2"/>
                  </a:rPr>
                  <a:t>cek</a:t>
                </a:r>
                <a:r>
                  <a:rPr lang="en-US" sz="2400" dirty="0">
                    <a:sym typeface="Symbol" panose="05050102010706020507" pitchFamily="18" charset="2"/>
                  </a:rPr>
                  <a:t> A[5] = 50 </a:t>
                </a:r>
                <a:endParaRPr lang="en-US" sz="2400" dirty="0"/>
              </a:p>
              <a:p>
                <a:pPr marL="406400" indent="-406400">
                  <a:buNone/>
                </a:pPr>
                <a:r>
                  <a:rPr lang="en-US" sz="2400" dirty="0"/>
                  <a:t>                                                  </a:t>
                </a:r>
                <a:r>
                  <a:rPr lang="en-US" sz="2400" dirty="0" err="1"/>
                  <a:t>langsung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ditemukan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operasi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perbandingan</a:t>
                </a:r>
                <a:r>
                  <a:rPr lang="en-US" sz="2400" dirty="0"/>
                  <a:t> 1 kali </a:t>
                </a:r>
                <a:r>
                  <a:rPr lang="en-US" sz="2400" dirty="0">
                    <a:sym typeface="Symbol" panose="05050102010706020507" pitchFamily="18" charset="2"/>
                  </a:rPr>
                  <a:t> O(1)</a:t>
                </a:r>
                <a:endParaRPr lang="en-US" sz="2400" dirty="0"/>
              </a:p>
              <a:p>
                <a:pPr marL="406400" indent="-406400">
                  <a:buNone/>
                </a:pPr>
                <a:endParaRPr lang="en-US" sz="2400" dirty="0"/>
              </a:p>
              <a:p>
                <a:pPr>
                  <a:buNone/>
                </a:pPr>
                <a:r>
                  <a:rPr lang="en-US" sz="2400" dirty="0"/>
                  <a:t>2</a:t>
                </a:r>
                <a:r>
                  <a:rPr lang="en-US" sz="2400" i="1" dirty="0"/>
                  <a:t>. </a:t>
                </a:r>
                <a:r>
                  <a:rPr lang="en-US" sz="2400" dirty="0" err="1"/>
                  <a:t>Kasus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terburuk</a:t>
                </a:r>
                <a:r>
                  <a:rPr lang="en-US" sz="2400" dirty="0"/>
                  <a:t>: </a:t>
                </a:r>
                <a:r>
                  <a:rPr lang="en-US" sz="2400" i="1" dirty="0"/>
                  <a:t>O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),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data yang sangat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merata</a:t>
                </a:r>
                <a:endParaRPr lang="en-US" sz="2400" dirty="0"/>
              </a:p>
              <a:p>
                <a:pPr>
                  <a:buNone/>
                </a:pPr>
                <a:r>
                  <a:rPr lang="en-US" sz="2400" dirty="0"/>
                  <a:t>     </a:t>
                </a:r>
                <a:r>
                  <a:rPr lang="en-US" sz="2400" dirty="0" err="1"/>
                  <a:t>Contoh</a:t>
                </a:r>
                <a:r>
                  <a:rPr lang="en-US" sz="2400" dirty="0"/>
                  <a:t>:  </a:t>
                </a:r>
                <a:r>
                  <a:rPr lang="en-US" sz="2400" dirty="0" err="1"/>
                  <a:t>Larik</a:t>
                </a:r>
                <a:r>
                  <a:rPr lang="en-US" sz="2400" dirty="0"/>
                  <a:t> A = [1, 2, 3, 4, 5, 6, 7, 8, 9, 1000000]</a:t>
                </a:r>
                <a:r>
                  <a:rPr lang="en-US" sz="2400" dirty="0">
                    <a:sym typeface="Symbol" panose="05050102010706020507" pitchFamily="18" charset="2"/>
                  </a:rPr>
                  <a:t>  </a:t>
                </a:r>
                <a:r>
                  <a:rPr lang="en-US" sz="2400" dirty="0"/>
                  <a:t> 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 = 1,</a:t>
                </a:r>
                <a:r>
                  <a:rPr lang="en-US" sz="2400" i="1" dirty="0"/>
                  <a:t>   j </a:t>
                </a:r>
                <a:r>
                  <a:rPr lang="en-US" sz="2400" dirty="0"/>
                  <a:t>= </a:t>
                </a:r>
                <a:r>
                  <a:rPr lang="en-US" sz="2400" i="1" dirty="0"/>
                  <a:t>n</a:t>
                </a:r>
                <a:r>
                  <a:rPr lang="en-US" sz="2400" dirty="0"/>
                  <a:t> = 10</a:t>
                </a:r>
              </a:p>
              <a:p>
                <a:pPr>
                  <a:buNone/>
                </a:pPr>
                <a:r>
                  <a:rPr lang="en-US" sz="2400" dirty="0"/>
                  <a:t>                     Cari K = 1000000</a:t>
                </a:r>
              </a:p>
              <a:p>
                <a:pPr>
                  <a:buNone/>
                </a:pPr>
                <a:r>
                  <a:rPr lang="en-US" sz="2400" dirty="0"/>
                  <a:t>	Karena A[j] sangat </a:t>
                </a:r>
                <a:r>
                  <a:rPr lang="en-US" sz="2400" dirty="0" err="1"/>
                  <a:t>besar</a:t>
                </a:r>
                <a:r>
                  <a:rPr lang="en-US" sz="2400" dirty="0"/>
                  <a:t>, </a:t>
                </a:r>
                <a:r>
                  <a:rPr lang="en-US" sz="2400" i="1" dirty="0"/>
                  <a:t>pos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selalu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mendekati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Akibatnya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langkahnya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: </a:t>
                </a:r>
                <a:r>
                  <a:rPr lang="en-US" sz="2400" dirty="0" err="1"/>
                  <a:t>cek</a:t>
                </a:r>
                <a:r>
                  <a:rPr lang="en-US" sz="2400" dirty="0"/>
                  <a:t> A[1], </a:t>
                </a:r>
                <a:r>
                  <a:rPr lang="en-US" sz="2400" dirty="0" err="1"/>
                  <a:t>cek</a:t>
                </a:r>
                <a:r>
                  <a:rPr lang="en-US" sz="2400" dirty="0"/>
                  <a:t> A[2], </a:t>
                </a:r>
                <a:r>
                  <a:rPr lang="en-US" sz="2400" dirty="0" err="1"/>
                  <a:t>cek</a:t>
                </a:r>
                <a:r>
                  <a:rPr lang="en-US" sz="2400" dirty="0"/>
                  <a:t> A[3], </a:t>
                </a:r>
                <a:r>
                  <a:rPr lang="en-US" sz="2400" dirty="0" err="1"/>
                  <a:t>cek</a:t>
                </a:r>
                <a:r>
                  <a:rPr lang="en-US" sz="2400" dirty="0"/>
                  <a:t> A[4]… </a:t>
                </a:r>
                <a:r>
                  <a:rPr lang="en-US" sz="2400" dirty="0" err="1"/>
                  <a:t>dst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Pencarian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berubah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seperti</a:t>
                </a:r>
                <a:r>
                  <a:rPr lang="en-US" sz="2400" dirty="0"/>
                  <a:t> </a:t>
                </a:r>
                <a:r>
                  <a:rPr lang="en-US" sz="2400" i="1" dirty="0"/>
                  <a:t>sequential search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Jumlah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operasi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perbandingan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elemen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larik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maksimum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</a:t>
                </a:r>
                <a:r>
                  <a:rPr lang="en-US" sz="2400" i="1" dirty="0"/>
                  <a:t>n </a:t>
                </a:r>
                <a:r>
                  <a:rPr lang="en-US" sz="2400" dirty="0"/>
                  <a:t>kali, </a:t>
                </a:r>
                <a:r>
                  <a:rPr lang="en-US" sz="2400" dirty="0" err="1"/>
                  <a:t>sehingga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kompleksitasnya</a:t>
                </a:r>
                <a:r>
                  <a:rPr lang="en-US" sz="2400" dirty="0"/>
                  <a:t> O(n)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3943" y="473075"/>
                <a:ext cx="10784114" cy="6248400"/>
              </a:xfrm>
              <a:blipFill>
                <a:blip r:embed="rId2"/>
                <a:stretch>
                  <a:fillRect l="-1130" t="-2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2AAE-27FF-4253-A94C-1190389A87E7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ct 6">
                <a:extLst>
                  <a:ext uri="{FF2B5EF4-FFF2-40B4-BE49-F238E27FC236}">
                    <a16:creationId xmlns:a16="http://schemas.microsoft.com/office/drawing/2014/main" id="{DE171A88-1943-0151-C3CF-D8132D14841D}"/>
                  </a:ext>
                </a:extLst>
              </p:cNvPr>
              <p:cNvSpPr txBox="1"/>
              <p:nvPr/>
            </p:nvSpPr>
            <p:spPr bwMode="auto">
              <a:xfrm>
                <a:off x="8237992" y="136525"/>
                <a:ext cx="3954008" cy="962025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𝑝𝑜𝑠</m:t>
                      </m:r>
                      <m:r>
                        <a:rPr lang="en-US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+(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)×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]−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Object 6">
                <a:extLst>
                  <a:ext uri="{FF2B5EF4-FFF2-40B4-BE49-F238E27FC236}">
                    <a16:creationId xmlns:a16="http://schemas.microsoft.com/office/drawing/2014/main" id="{DE171A88-1943-0151-C3CF-D8132D1484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37992" y="136525"/>
                <a:ext cx="3954008" cy="9620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6C03D8DE-D85E-0073-EABA-0104054AE083}"/>
              </a:ext>
            </a:extLst>
          </p:cNvPr>
          <p:cNvSpPr/>
          <p:nvPr/>
        </p:nvSpPr>
        <p:spPr>
          <a:xfrm>
            <a:off x="8237992" y="136525"/>
            <a:ext cx="3678237" cy="8255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04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A97154-286C-278B-2760-8171B0575C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22514" y="420914"/>
                <a:ext cx="11146972" cy="61976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400" dirty="0"/>
                  <a:t>3.  </a:t>
                </a:r>
                <a:r>
                  <a:rPr lang="en-US" sz="2400" dirty="0" err="1"/>
                  <a:t>Kasus</a:t>
                </a:r>
                <a:r>
                  <a:rPr lang="en-US" sz="2400" dirty="0"/>
                  <a:t> rata-rata: </a:t>
                </a:r>
                <a:r>
                  <a:rPr lang="en-US" sz="2400" i="1" dirty="0"/>
                  <a:t>O</a:t>
                </a:r>
                <a:r>
                  <a:rPr lang="en-US" sz="2400" dirty="0"/>
                  <a:t>(log </a:t>
                </a:r>
                <a:r>
                  <a:rPr lang="en-US" sz="2400" dirty="0" err="1"/>
                  <a:t>log</a:t>
                </a:r>
                <a:r>
                  <a:rPr lang="en-US" sz="2400" dirty="0"/>
                  <a:t> </a:t>
                </a:r>
                <a:r>
                  <a:rPr lang="en-US" sz="2400" i="1" dirty="0"/>
                  <a:t>n</a:t>
                </a:r>
                <a:r>
                  <a:rPr lang="en-US" sz="2400" dirty="0"/>
                  <a:t>), </a:t>
                </a:r>
                <a:r>
                  <a:rPr lang="en-US" sz="2400" dirty="0" err="1"/>
                  <a:t>jika</a:t>
                </a:r>
                <a:r>
                  <a:rPr lang="en-US" sz="2400" dirty="0"/>
                  <a:t> data di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larik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terdistribusi</a:t>
                </a:r>
                <a:r>
                  <a:rPr lang="en-US" sz="2400" dirty="0"/>
                  <a:t> </a:t>
                </a:r>
                <a:r>
                  <a:rPr lang="en-US" sz="2400" i="1" dirty="0"/>
                  <a:t>uniform. </a:t>
                </a:r>
              </a:p>
              <a:p>
                <a:r>
                  <a:rPr lang="en-US" sz="2400" dirty="0"/>
                  <a:t>Jika data </a:t>
                </a:r>
                <a:r>
                  <a:rPr lang="en-US" sz="2400" dirty="0" err="1"/>
                  <a:t>terdistribusi</a:t>
                </a:r>
                <a:r>
                  <a:rPr lang="en-US" sz="2400" dirty="0"/>
                  <a:t> uniform,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perkiraan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posisi</a:t>
                </a:r>
                <a:r>
                  <a:rPr lang="en-US" sz="2400" dirty="0"/>
                  <a:t> sangat </a:t>
                </a:r>
                <a:r>
                  <a:rPr lang="en-US" sz="2400" dirty="0" err="1"/>
                  <a:t>akurat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Akibatnya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ukuran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masalah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menyusut</a:t>
                </a:r>
                <a:r>
                  <a:rPr lang="en-US" sz="2400" dirty="0"/>
                  <a:t> sangat </a:t>
                </a:r>
                <a:r>
                  <a:rPr lang="en-US" sz="2400" dirty="0" err="1"/>
                  <a:t>cepat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Pada </a:t>
                </a:r>
                <a:r>
                  <a:rPr lang="en-US" sz="2400" i="1" dirty="0"/>
                  <a:t>binary search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ukuran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larik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berkurang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setengah</a:t>
                </a:r>
                <a:r>
                  <a:rPr lang="en-US" sz="2400" dirty="0"/>
                  <a:t> kali </a:t>
                </a:r>
                <a:r>
                  <a:rPr lang="en-US" sz="2400" dirty="0" err="1"/>
                  <a:t>ukuran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sebelumnya</a:t>
                </a:r>
                <a:r>
                  <a:rPr lang="en-US" sz="2400" dirty="0"/>
                  <a:t> : </a:t>
                </a:r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            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smtClean="0">
                        <a:latin typeface="Cambria Math" panose="02040503050406030204" pitchFamily="18" charset="0"/>
                      </a:rPr>
                      <m:t>→</m:t>
                    </m:r>
                    <m:f>
                      <m:fPr>
                        <m:ctrlPr>
                          <a:rPr lang="ar-AE" sz="2400" i="1"/>
                        </m:ctrlPr>
                      </m:fPr>
                      <m:num>
                        <m:r>
                          <a:rPr lang="ar-AE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ar-AE" sz="2400" b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ar-AE" sz="2400" b="0" smtClean="0">
                        <a:latin typeface="Cambria Math" panose="02040503050406030204" pitchFamily="18" charset="0"/>
                      </a:rPr>
                      <m:t>→</m:t>
                    </m:r>
                    <m:f>
                      <m:fPr>
                        <m:ctrlPr>
                          <a:rPr lang="ar-AE" sz="2400" i="1"/>
                        </m:ctrlPr>
                      </m:fPr>
                      <m:num>
                        <m:r>
                          <a:rPr lang="ar-AE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ar-AE" sz="2400" b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ar-AE" sz="2400" b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 sz="2400" b="0" smtClean="0">
                        <a:latin typeface="Cambria Math" panose="02040503050406030204" pitchFamily="18" charset="0"/>
                      </a:rPr>
                      <m:t>...</m:t>
                    </m:r>
                  </m:oMath>
                </a14:m>
                <a:r>
                  <a:rPr lang="en-US" sz="2400" dirty="0"/>
                  <a:t>       (Jumlah </a:t>
                </a:r>
                <a:r>
                  <a:rPr lang="en-US" sz="2400" dirty="0" err="1"/>
                  <a:t>langkah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0" baseline="3000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400" dirty="0"/>
                  <a:t>log n kali)</a:t>
                </a:r>
                <a:endParaRPr lang="ar-AE" sz="2400" dirty="0"/>
              </a:p>
              <a:p>
                <a:r>
                  <a:rPr lang="en-US" sz="2400" dirty="0"/>
                  <a:t>Pada </a:t>
                </a:r>
                <a:r>
                  <a:rPr lang="en-US" sz="2400" i="1" dirty="0"/>
                  <a:t>interpolation search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karena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posisi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diprediksi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berdasarkan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nilai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ukuran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larik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menyusut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kira-kira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sz="2400"/>
                        </m:ctrlPr>
                      </m:radPr>
                      <m:deg/>
                      <m:e>
                        <m:r>
                          <a:rPr lang="ar-AE" sz="2400" i="1"/>
                          <m:t>𝑛</m:t>
                        </m:r>
                      </m:e>
                    </m:rad>
                  </m:oMath>
                </a14:m>
                <a:endParaRPr lang="ar-AE" sz="2400" dirty="0"/>
              </a:p>
              <a:p>
                <a:pPr marL="0" indent="0">
                  <a:buNone/>
                </a:pPr>
                <a:r>
                  <a:rPr lang="en-US" sz="2400" dirty="0"/>
                  <a:t>   </a:t>
                </a:r>
                <a:r>
                  <a:rPr lang="en-US" sz="2400" dirty="0" err="1"/>
                  <a:t>sehingga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i="1"/>
                      <m:t>𝑛</m:t>
                    </m:r>
                    <m:r>
                      <a:rPr lang="en-US" sz="2400"/>
                      <m:t>→</m:t>
                    </m:r>
                    <m:rad>
                      <m:radPr>
                        <m:degHide m:val="on"/>
                        <m:ctrlPr>
                          <a:rPr lang="ar-AE" sz="2400" i="1"/>
                        </m:ctrlPr>
                      </m:radPr>
                      <m:deg/>
                      <m:e>
                        <m:r>
                          <a:rPr lang="ar-AE" sz="2400" i="1"/>
                          <m:t>𝑛</m:t>
                        </m:r>
                      </m:e>
                    </m:rad>
                    <m:r>
                      <a:rPr lang="ar-AE" sz="2400"/>
                      <m:t>→</m:t>
                    </m:r>
                    <m:rad>
                      <m:radPr>
                        <m:degHide m:val="on"/>
                        <m:ctrlPr>
                          <a:rPr lang="ar-AE" sz="2400" i="1"/>
                        </m:ctrlPr>
                      </m:radPr>
                      <m:deg/>
                      <m:e>
                        <m:rad>
                          <m:radPr>
                            <m:degHide m:val="on"/>
                            <m:ctrlPr>
                              <a:rPr lang="ar-AE" sz="2400" i="1"/>
                            </m:ctrlPr>
                          </m:radPr>
                          <m:deg/>
                          <m:e>
                            <m:r>
                              <a:rPr lang="ar-AE" sz="2400" i="1"/>
                              <m:t>𝑛</m:t>
                            </m:r>
                          </m:e>
                        </m:rad>
                      </m:e>
                    </m:rad>
                    <m:r>
                      <a:rPr lang="ar-AE" sz="2400"/>
                      <m:t>→...</m:t>
                    </m:r>
                  </m:oMath>
                </a14:m>
                <a:endParaRPr lang="ar-AE" sz="2400" dirty="0"/>
              </a:p>
              <a:p>
                <a:r>
                  <a:rPr lang="en-US" sz="2400" dirty="0" err="1"/>
                  <a:t>Misalkan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ukuran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larik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setelah</a:t>
                </a:r>
                <a:r>
                  <a:rPr lang="en-US" sz="2400" dirty="0"/>
                  <a:t> </a:t>
                </a:r>
                <a:r>
                  <a:rPr lang="en-US" sz="2400" i="1" dirty="0"/>
                  <a:t>k</a:t>
                </a:r>
                <a:r>
                  <a:rPr lang="en-US" sz="2400" dirty="0"/>
                  <a:t> Langkah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smtClean="0"/>
                      <m:t> </m:t>
                    </m:r>
                    <m:sSup>
                      <m:sSupPr>
                        <m:ctrlPr>
                          <a:rPr lang="ar-AE" sz="2400"/>
                        </m:ctrlPr>
                      </m:sSupPr>
                      <m:e>
                        <m:r>
                          <a:rPr lang="ar-AE" sz="2400" i="1"/>
                          <m:t>𝑛</m:t>
                        </m:r>
                      </m:e>
                      <m:sup>
                        <m:d>
                          <m:dPr>
                            <m:ctrlPr>
                              <a:rPr lang="ar-AE" sz="2400" i="1"/>
                            </m:ctrlPr>
                          </m:dPr>
                          <m:e>
                            <m:r>
                              <a:rPr lang="ar-AE" sz="2400"/>
                              <m:t>1</m:t>
                            </m:r>
                            <m:r>
                              <a:rPr lang="ar-AE" sz="2400"/>
                              <m:t>/</m:t>
                            </m:r>
                            <m:sSup>
                              <m:sSupPr>
                                <m:ctrlPr>
                                  <a:rPr lang="ar-AE" sz="2400" i="1"/>
                                </m:ctrlPr>
                              </m:sSupPr>
                              <m:e>
                                <m:r>
                                  <a:rPr lang="ar-AE" sz="2400"/>
                                  <m:t>2</m:t>
                                </m:r>
                              </m:e>
                              <m:sup>
                                <m:r>
                                  <a:rPr lang="ar-AE" sz="2400" i="1"/>
                                  <m:t>𝑘</m:t>
                                </m:r>
                              </m:sup>
                            </m:sSup>
                          </m:e>
                        </m:d>
                      </m:sup>
                    </m:sSup>
                  </m:oMath>
                </a14:m>
                <a:endParaRPr lang="ar-AE" sz="2400" dirty="0"/>
              </a:p>
              <a:p>
                <a:pPr marL="0" indent="0">
                  <a:buNone/>
                </a:pPr>
                <a:r>
                  <a:rPr lang="en-US" sz="2400" dirty="0"/>
                  <a:t>   </a:t>
                </a:r>
                <a:r>
                  <a:rPr lang="en-US" sz="2400" dirty="0" err="1"/>
                  <a:t>Pencarian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selesai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saat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ukuran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larik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mendekati</a:t>
                </a:r>
                <a:r>
                  <a:rPr lang="en-US" sz="2400" dirty="0"/>
                  <a:t> 1, </a:t>
                </a:r>
                <a:r>
                  <a:rPr lang="en-US" sz="2400" dirty="0" err="1"/>
                  <a:t>ambil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sekitar</a:t>
                </a:r>
                <a:r>
                  <a:rPr lang="en-US" sz="2400" dirty="0"/>
                  <a:t> 2  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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400"/>
                        </m:ctrlPr>
                      </m:sSupPr>
                      <m:e>
                        <m:r>
                          <a:rPr lang="ar-AE" sz="2400" i="1"/>
                          <m:t>𝑛</m:t>
                        </m:r>
                      </m:e>
                      <m:sup>
                        <m:d>
                          <m:dPr>
                            <m:ctrlPr>
                              <a:rPr lang="ar-AE" sz="2400" i="1"/>
                            </m:ctrlPr>
                          </m:dPr>
                          <m:e>
                            <m:r>
                              <a:rPr lang="ar-AE" sz="2400"/>
                              <m:t>1</m:t>
                            </m:r>
                            <m:r>
                              <a:rPr lang="ar-AE" sz="2400"/>
                              <m:t>/</m:t>
                            </m:r>
                            <m:sSup>
                              <m:sSupPr>
                                <m:ctrlPr>
                                  <a:rPr lang="ar-AE" sz="2400" i="1"/>
                                </m:ctrlPr>
                              </m:sSupPr>
                              <m:e>
                                <m:r>
                                  <a:rPr lang="ar-AE" sz="2400"/>
                                  <m:t>2</m:t>
                                </m:r>
                              </m:e>
                              <m:sup>
                                <m:r>
                                  <a:rPr lang="ar-AE" sz="2400" i="1"/>
                                  <m:t>𝑘</m:t>
                                </m:r>
                              </m:sup>
                            </m:sSup>
                          </m:e>
                        </m:d>
                      </m:sup>
                    </m:sSup>
                    <m:r>
                      <a:rPr lang="ar-AE" sz="2400" i="1" smtClean="0">
                        <a:sym typeface="Symbol" panose="05050102010706020507" pitchFamily="18" charset="2"/>
                      </a:rPr>
                      <m:t>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 </a:t>
                </a:r>
                <a:r>
                  <a:rPr lang="en-US" sz="2400" baseline="30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log(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400" i="1"/>
                        </m:ctrlPr>
                      </m:sSupPr>
                      <m:e>
                        <m:r>
                          <a:rPr lang="ar-AE" sz="2400" i="1"/>
                          <m:t>𝑛</m:t>
                        </m:r>
                      </m:e>
                      <m:sup>
                        <m:d>
                          <m:dPr>
                            <m:ctrlPr>
                              <a:rPr lang="ar-AE" sz="2400" i="1"/>
                            </m:ctrlPr>
                          </m:dPr>
                          <m:e>
                            <m:r>
                              <a:rPr lang="ar-AE" sz="2400"/>
                              <m:t>1</m:t>
                            </m:r>
                            <m:r>
                              <a:rPr lang="ar-AE" sz="2400"/>
                              <m:t>/</m:t>
                            </m:r>
                            <m:sSup>
                              <m:sSupPr>
                                <m:ctrlPr>
                                  <a:rPr lang="ar-AE" sz="2400" i="1"/>
                                </m:ctrlPr>
                              </m:sSupPr>
                              <m:e>
                                <m:r>
                                  <a:rPr lang="ar-AE" sz="2400"/>
                                  <m:t>2</m:t>
                                </m:r>
                              </m:e>
                              <m:sup>
                                <m:r>
                                  <a:rPr lang="ar-AE" sz="2400" i="1"/>
                                  <m:t>𝑘</m:t>
                                </m:r>
                              </m:sup>
                            </m:sSup>
                          </m:e>
                        </m:d>
                      </m:sup>
                    </m:sSup>
                    <m:r>
                      <a:rPr lang="en-US" sz="2400" b="0" i="1" smtClean="0"/>
                      <m:t>)</m:t>
                    </m:r>
                    <m:r>
                      <a:rPr lang="en-US" sz="2400" b="0" i="1" smtClean="0">
                        <a:sym typeface="Symbol" panose="05050102010706020507" pitchFamily="18" charset="2"/>
                      </a:rPr>
                      <m:t>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sz="2400" b="0" i="0" baseline="3000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</m:t>
                    </m:r>
                    <m:r>
                      <m:rPr>
                        <m:sty m:val="p"/>
                      </m:rPr>
                      <a:rPr lang="en-US" sz="2400" b="0" i="0" smtClean="0"/>
                      <m:t>log</m:t>
                    </m:r>
                    <m:r>
                      <a:rPr lang="en-US" sz="2400" b="0" i="0" smtClean="0"/>
                      <m:t> 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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400"/>
                        </m:ctrlPr>
                      </m:fPr>
                      <m:num>
                        <m:r>
                          <a:rPr lang="ar-AE" sz="2400"/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ar-AE" sz="2400" i="1"/>
                            </m:ctrlPr>
                          </m:sSupPr>
                          <m:e>
                            <m:r>
                              <a:rPr lang="ar-AE" sz="2400"/>
                              <m:t>2</m:t>
                            </m:r>
                          </m:e>
                          <m:sup>
                            <m:r>
                              <a:rPr lang="ar-AE" sz="2400" i="1"/>
                              <m:t>𝑘</m:t>
                            </m:r>
                          </m:sup>
                        </m:sSup>
                      </m:den>
                    </m:f>
                    <m:func>
                      <m:funcPr>
                        <m:ctrlPr>
                          <a:rPr lang="ar-AE" sz="2400" i="1"/>
                        </m:ctrlPr>
                      </m:funcPr>
                      <m:fName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0" baseline="30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2400"/>
                          <m:t>log</m:t>
                        </m:r>
                      </m:fName>
                      <m:e>
                        <m:r>
                          <a:rPr lang="ar-AE" sz="2400" i="1"/>
                          <m:t>𝑛</m:t>
                        </m:r>
                      </m:e>
                    </m:func>
                    <m:r>
                      <a:rPr lang="ar-AE" sz="2400" i="1" smtClean="0">
                        <a:sym typeface="Symbol" panose="05050102010706020507" pitchFamily="18" charset="2"/>
                      </a:rPr>
                      <m:t>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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400"/>
                        </m:ctrlPr>
                      </m:sSupPr>
                      <m:e>
                        <m:r>
                          <a:rPr lang="ar-AE" sz="2400"/>
                          <m:t>2</m:t>
                        </m:r>
                      </m:e>
                      <m:sup>
                        <m:r>
                          <a:rPr lang="ar-AE" sz="2400" i="1"/>
                          <m:t>𝑘</m:t>
                        </m:r>
                      </m:sup>
                    </m:sSup>
                    <m:r>
                      <a:rPr lang="ar-AE" sz="2400" i="1" smtClean="0">
                        <a:sym typeface="Symbol" panose="05050102010706020507" pitchFamily="18" charset="2"/>
                      </a:rPr>
                      <m:t></m:t>
                    </m:r>
                    <m:func>
                      <m:funcPr>
                        <m:ctrlPr>
                          <a:rPr lang="ar-AE" sz="2400" i="1"/>
                        </m:ctrlPr>
                      </m:funcPr>
                      <m:fName>
                        <m:r>
                          <a:rPr lang="en-US" sz="2400" b="0" i="0" baseline="30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2400"/>
                          <m:t>log</m:t>
                        </m:r>
                      </m:fName>
                      <m:e>
                        <m:r>
                          <a:rPr lang="ar-AE" sz="2400" i="1"/>
                          <m:t>𝑛</m:t>
                        </m:r>
                      </m:e>
                    </m:func>
                  </m:oMath>
                </a14:m>
                <a:r>
                  <a:rPr lang="en-US" sz="2400" dirty="0"/>
                  <a:t>   </a:t>
                </a:r>
                <a:r>
                  <a:rPr lang="en-US" sz="2400" dirty="0">
                    <a:sym typeface="Symbol" panose="05050102010706020507" pitchFamily="18" charset="2"/>
                  </a:rPr>
                  <a:t> </a:t>
                </a:r>
                <a14:m>
                  <m:oMath xmlns:m="http://schemas.openxmlformats.org/officeDocument/2006/math">
                    <m:r>
                      <a:rPr lang="en-US" sz="2400" i="1" smtClean="0"/>
                      <m:t>𝑘</m:t>
                    </m:r>
                    <m:r>
                      <a:rPr lang="en-US" sz="2400" i="1" smtClean="0">
                        <a:sym typeface="Symbol" panose="05050102010706020507" pitchFamily="18" charset="2"/>
                      </a:rPr>
                      <m:t>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sty m:val="p"/>
                      </m:rPr>
                      <a:rPr lang="en-US" sz="2400"/>
                      <m:t>log</m:t>
                    </m:r>
                    <m:r>
                      <a:rPr lang="en-US" sz="2400"/>
                      <m:t>⁡</m:t>
                    </m:r>
                    <m:d>
                      <m:dPr>
                        <m:ctrlPr>
                          <a:rPr lang="ar-AE" sz="2400" i="1"/>
                        </m:ctrlPr>
                      </m:dPr>
                      <m:e>
                        <m:func>
                          <m:funcPr>
                            <m:ctrlPr>
                              <a:rPr lang="ar-AE" sz="2400" i="1"/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/>
                              <m:t>log</m:t>
                            </m:r>
                          </m:fName>
                          <m:e>
                            <m:r>
                              <a:rPr lang="ar-AE" sz="2400" i="1"/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ar-AE" sz="2400" dirty="0"/>
              </a:p>
              <a:p>
                <a:pPr marL="0" indent="0">
                  <a:buNone/>
                </a:pPr>
                <a:r>
                  <a:rPr lang="en-US" sz="2400" dirty="0"/>
                  <a:t>    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</a:t>
                </a:r>
                <a:r>
                  <a:rPr lang="en-US" sz="2400" dirty="0" err="1"/>
                  <a:t>Sehingga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kompleksitasnya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i="1"/>
                      <m:t>𝑂</m:t>
                    </m:r>
                    <m:d>
                      <m:dPr>
                        <m:ctrlPr>
                          <a:rPr lang="ar-AE" sz="2400" i="1"/>
                        </m:ctrlPr>
                      </m:dPr>
                      <m:e>
                        <m:func>
                          <m:funcPr>
                            <m:ctrlPr>
                              <a:rPr lang="ar-AE" sz="2400" i="1"/>
                            </m:ctrlPr>
                          </m:funcPr>
                          <m:fName>
                            <m:func>
                              <m:funcPr>
                                <m:ctrlPr>
                                  <a:rPr lang="ar-AE" sz="2400" i="1"/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/>
                                  <m:t>log</m:t>
                                </m:r>
                              </m:fName>
                              <m:e>
                                <m:r>
                                  <m:rPr>
                                    <m:sty m:val="p"/>
                                  </m:rPr>
                                  <a:rPr lang="en-US" sz="2400"/>
                                  <m:t>log</m:t>
                                </m:r>
                              </m:e>
                            </m:func>
                          </m:fName>
                          <m:e>
                            <m:r>
                              <a:rPr lang="ar-AE" sz="2400" i="1"/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ar-AE" sz="2400" dirty="0"/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A97154-286C-278B-2760-8171B0575C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2514" y="420914"/>
                <a:ext cx="11146972" cy="6197600"/>
              </a:xfrm>
              <a:blipFill>
                <a:blip r:embed="rId2"/>
                <a:stretch>
                  <a:fillRect l="-875" t="-1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9AAC8-EC61-D5C4-4E33-E23A3D836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CB10-573C-41DF-A902-6561A9B6C8A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88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9A40D-3C01-E648-B936-9B36AB84B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Soal</a:t>
            </a:r>
            <a:r>
              <a:rPr lang="en-US" dirty="0"/>
              <a:t> UTS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B79FC-023B-C295-0ADF-4CA7B715D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Terdapat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beberapa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algoritma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untuk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mencari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pembagi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bilangan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terbesar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(PBB)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atau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Greatest Common Divisor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GCD) yang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sudah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anda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pelajari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Jelaskan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salah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satu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algoritma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untuk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mencari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GCD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dari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dua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buah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bilangan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bulat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positif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yang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menggunakan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pendekatan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Decrease and Conquer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Jelaskan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langkah-langkah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nya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bukan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pseudo code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), dan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terapkan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pada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contoh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mencari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GCD(20,12) dan GCD(10,15).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96BE3-4C27-5CAE-B862-65253DDCE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7644-764E-48A9-B983-8310E1F0D5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82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2842</Words>
  <Application>Microsoft Office PowerPoint</Application>
  <PresentationFormat>Widescreen</PresentationFormat>
  <Paragraphs>297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Calibri</vt:lpstr>
      <vt:lpstr>Calibri Light</vt:lpstr>
      <vt:lpstr>Cambria Math</vt:lpstr>
      <vt:lpstr>Symbol</vt:lpstr>
      <vt:lpstr>Times New Roman</vt:lpstr>
      <vt:lpstr>Wingdings</vt:lpstr>
      <vt:lpstr>Office Theme</vt:lpstr>
      <vt:lpstr>Equation</vt:lpstr>
      <vt:lpstr>Algoritma Decrease and Conquer</vt:lpstr>
      <vt:lpstr>Decrease by a Variable Size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Soal UTS 2021</vt:lpstr>
      <vt:lpstr>Jawaban:</vt:lpstr>
      <vt:lpstr>PowerPoint Presentation</vt:lpstr>
      <vt:lpstr>PowerPoint Presentation</vt:lpstr>
      <vt:lpstr>PowerPoint Presentation</vt:lpstr>
      <vt:lpstr>PowerPoint Presentation</vt:lpstr>
      <vt:lpstr>9. Topological Sort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Soal  Decrease and Conquer</vt:lpstr>
      <vt:lpstr>PowerPoint Presentation</vt:lpstr>
      <vt:lpstr>PowerPoint Presentation</vt:lpstr>
      <vt:lpstr>PowerPoint Presentation</vt:lpstr>
      <vt:lpstr>PowerPoint Presentation</vt:lpstr>
      <vt:lpstr>UTS 2021</vt:lpstr>
      <vt:lpstr>UTS 2018</vt:lpstr>
      <vt:lpstr>UTS 2016</vt:lpstr>
      <vt:lpstr>UTS 2014</vt:lpstr>
      <vt:lpstr>PowerPoint Presentation</vt:lpstr>
      <vt:lpstr>PowerPoint Presentation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29</cp:revision>
  <dcterms:created xsi:type="dcterms:W3CDTF">2021-02-12T06:51:58Z</dcterms:created>
  <dcterms:modified xsi:type="dcterms:W3CDTF">2026-03-07T07:52:37Z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2024-03-04T12:54:07Z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af7a7f2e-4daa-4227-a6ff-5bd292983a2d</vt:lpwstr>
  </property>
  <property fmtid="{D5CDD505-2E9C-101B-9397-08002B2CF9AE}" pid="8" name="MSIP_Label_38b525e5-f3da-4501-8f1e-526b6769fc56_ContentBits">
    <vt:lpwstr>0</vt:lpwstr>
  </property>
</Properties>
</file>