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443" r:id="rId2"/>
    <p:sldId id="330" r:id="rId3"/>
    <p:sldId id="446" r:id="rId4"/>
    <p:sldId id="332" r:id="rId5"/>
    <p:sldId id="333" r:id="rId6"/>
    <p:sldId id="448" r:id="rId7"/>
    <p:sldId id="449" r:id="rId8"/>
    <p:sldId id="450" r:id="rId9"/>
    <p:sldId id="337" r:id="rId10"/>
    <p:sldId id="451" r:id="rId11"/>
    <p:sldId id="370" r:id="rId12"/>
    <p:sldId id="453" r:id="rId13"/>
    <p:sldId id="452" r:id="rId14"/>
    <p:sldId id="339" r:id="rId15"/>
    <p:sldId id="473" r:id="rId16"/>
    <p:sldId id="340" r:id="rId17"/>
    <p:sldId id="454" r:id="rId18"/>
    <p:sldId id="455" r:id="rId19"/>
    <p:sldId id="343" r:id="rId20"/>
    <p:sldId id="456" r:id="rId21"/>
    <p:sldId id="345" r:id="rId22"/>
    <p:sldId id="346" r:id="rId23"/>
    <p:sldId id="458" r:id="rId24"/>
    <p:sldId id="459" r:id="rId25"/>
    <p:sldId id="460" r:id="rId26"/>
    <p:sldId id="369" r:id="rId27"/>
    <p:sldId id="461" r:id="rId28"/>
    <p:sldId id="462" r:id="rId29"/>
    <p:sldId id="463" r:id="rId30"/>
    <p:sldId id="464" r:id="rId31"/>
    <p:sldId id="466" r:id="rId32"/>
    <p:sldId id="471" r:id="rId33"/>
    <p:sldId id="467" r:id="rId34"/>
    <p:sldId id="468" r:id="rId35"/>
    <p:sldId id="469" r:id="rId36"/>
    <p:sldId id="465" r:id="rId37"/>
    <p:sldId id="472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49FF1-19A4-4348-9C18-BBB16614363E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F38189-D288-408C-AE70-E41A68BE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323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7911C-3906-46B8-8D35-B8C84D476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D3569E-4361-46E6-8B42-BD3B282ACF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BD8E9-4BBA-49D1-A8A0-776E60676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1AD1C-FA85-4D8F-ADE2-A3B2D5341821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82F06C-5A66-4E2E-88FA-F335A2A13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E537F8-F2B9-4AD5-B44B-E2CF9CC1E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19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E4057-566F-4934-BE21-6A92DA844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5E7B60-6352-49D0-832E-A70A6530E6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67247-996D-442D-A404-5E60A3546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16FB6-AA99-456D-9FD2-9AB945425D08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7B87B1-0D50-4E1F-B12F-22CC0FF83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C7647-6792-4BB9-93C8-B9A330830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58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706B92-5DC1-4F36-9AF8-A27C0E1412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D6C08F-F43B-46B7-9211-2711299293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8FF2BD-AF91-4BAB-9B09-BB1A3ED00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B9FC-A4EE-426C-8E46-DAA94B3B8AEA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D41971-9F97-485F-AB98-F6293A923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07F7B-C09D-426D-AD98-E03FA55A9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582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65BB8B-D213-4AAD-9B98-8D12C76090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73AEA-2A6E-4872-A2A3-40F9BA6403BF}" type="datetime1">
              <a:rPr lang="en-US" smtClean="0"/>
              <a:t>2/22/2026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71CF96-9476-434C-9CC3-C52491639F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0B6B34-B7E4-4AAE-9553-12F937167C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B5813-8512-4924-9049-D1CA4CEE43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325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80E292F-C952-4E4F-87A7-F822B8D07B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92235-EAFD-42E5-AC45-78F67308B5A8}" type="datetime1">
              <a:rPr lang="en-US" smtClean="0"/>
              <a:t>2/22/2026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3218092-3E30-450A-934E-8F434E004E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9B17D21-1F85-4A89-8CFF-40E7EEC22C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7822CB-D8F0-4A54-812F-F18CE3DCAD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521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4605B-D242-45CE-90AC-BA052CDBC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37D76-80BB-46F5-AC31-0D79141C0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8B832-5C12-4351-B006-12E4704B1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67775-4B52-4DF8-8AD3-05F8574DA42D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8F1E-C276-4CFE-82BC-E3460BDB0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EA2B6-0FAF-4EF9-A0D0-A9E2744B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7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C5AE8-5BBD-410A-BDC2-780ADE9F1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D96099-DD8C-4B0D-AA93-8F934EAC9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8700A-541B-43E5-A059-8AC297317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2BF5E-2827-45D6-AA83-0A7AEE378CB4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13760-7196-4DEF-96BB-F6A236819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65A1A-55E3-4194-B1A0-C99095093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604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1E2CF-3539-4657-A2A5-118DC1952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7AD11-70F2-4A84-8B73-7A34F442D7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0AF9CA-82A0-49E7-9CC0-08F1FF5CF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1F4352-AE66-4BD7-A212-3C27F2A1A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E987B-B3B4-4386-B200-BB02A4BBBC0C}" type="datetime1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3043A1-A16C-46F2-9483-D85B3992F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1757C2-E179-4B03-A0E9-1AD56E567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54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AB37D-7AAE-4368-821D-C317371F3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D0DE25-43F2-4004-ABE5-36929A6475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BA793B-6F8A-4AFE-99E4-39FECB319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9B9C73-60BB-494F-AF20-A946A59B0E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319C60-CBF6-4F76-BD35-7622FC7229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D487AF-C41E-4966-B15D-7A4A73BD7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5452-0D83-4028-B527-381C6E0541BE}" type="datetime1">
              <a:rPr lang="en-US" smtClean="0"/>
              <a:t>2/22/2026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661ACB-B306-457A-A07C-8022586B6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8CA58C-7439-4C30-9760-63AB89D02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428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72562-188E-4973-BAE6-87EC5DFCA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E46BFB-9A2A-4A7F-8600-C3BFE3E58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7A95-88C3-46DB-8B77-7A50405DDF3C}" type="datetime1">
              <a:rPr lang="en-US" smtClean="0"/>
              <a:t>2/22/2026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A356C3-449D-4432-B715-2A649F5B0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6C22F6-8987-42DD-BB97-2FAF2137B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36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01D07A-AA64-4525-8364-2021BE062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BE8A-6A5A-4A0F-B0A4-AE66CE7E38B2}" type="datetime1">
              <a:rPr lang="en-US" smtClean="0"/>
              <a:t>2/22/2026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58A55D-0234-4042-9DFC-1FCC29706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8ED2F1-95AA-45B1-992E-73AE87C21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99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2BA2B-57B8-496A-AE01-A2A7CAD38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0CA24-4B46-4D1F-87F5-C709565AF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DDFBA5-0950-46FF-8A5F-91F727686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88227C-F491-49B2-933F-9C76C25FF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3039F-D91B-40FA-98B8-73964C07686D}" type="datetime1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12B8C6-2D52-46E6-B76E-E434AC994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4AFE52-89A6-4AD4-9EC7-3667D7EC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66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9E920-CFA6-4745-B3F7-27E169986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39C969-9333-426E-82BE-7F67923E6D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C92B35-C618-454A-9FA0-366E4024B1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D25A1-9718-4A10-8A54-AC4725C94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AC9CE-2710-460D-BF7C-2128EE7BBC82}" type="datetime1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78513-6E9E-4BE5-B068-FC83FE16B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2B3FC3-E40D-4B44-BD24-2232497A1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64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A10771-2CE9-478A-A47B-3E73D0D85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D1F78F-E114-4CE1-8719-053030B1F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54EBF-1EBB-433C-9248-28A89D217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C7C9F-3CDE-46EF-B701-78C884B46792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D579E-1199-4CD6-B012-4F8CE6E661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CAB0B-FF40-4AB4-9E69-AEC7328618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11172-4BEC-449A-B4DD-604E53295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147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Volker_Strassen#cite_note-4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7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0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5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0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emf"/><Relationship Id="rId7" Type="http://schemas.openxmlformats.org/officeDocument/2006/relationships/image" Target="../media/image8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7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2.png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>
            <a:extLst>
              <a:ext uri="{FF2B5EF4-FFF2-40B4-BE49-F238E27FC236}">
                <a16:creationId xmlns:a16="http://schemas.microsoft.com/office/drawing/2014/main" id="{A368AB0D-62E9-455C-A249-8AC846769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9FFE3F-72DC-4468-8265-47E3F3764F4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48080859-75A3-42FC-B916-8BE003D2160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81200" y="143512"/>
            <a:ext cx="8305800" cy="1143000"/>
          </a:xfrm>
        </p:spPr>
        <p:txBody>
          <a:bodyPr/>
          <a:lstStyle/>
          <a:p>
            <a:pPr eaLnBrk="1" hangingPunct="1"/>
            <a:r>
              <a:rPr lang="en-US" altLang="en-US" sz="4800" b="1" dirty="0" err="1">
                <a:latin typeface="+mn-lt"/>
              </a:rPr>
              <a:t>Algoritma</a:t>
            </a:r>
            <a:r>
              <a:rPr lang="en-US" altLang="en-US" sz="4800" b="1" dirty="0">
                <a:latin typeface="+mn-lt"/>
              </a:rPr>
              <a:t> </a:t>
            </a:r>
            <a:r>
              <a:rPr lang="en-US" altLang="en-US" sz="4800" b="1" i="1" dirty="0">
                <a:latin typeface="+mn-lt"/>
              </a:rPr>
              <a:t>Divide and Conquer </a:t>
            </a:r>
            <a:endParaRPr lang="en-US" altLang="en-US" sz="3600" dirty="0">
              <a:latin typeface="+mn-lt"/>
            </a:endParaRP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8396E6E8-1F3B-457D-8D08-3153182D6EB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02460" y="1391288"/>
            <a:ext cx="8001000" cy="1752600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Kuliah</a:t>
            </a:r>
            <a:r>
              <a:rPr lang="en-US" altLang="en-US" dirty="0"/>
              <a:t>  IF2211 Strategi </a:t>
            </a:r>
            <a:r>
              <a:rPr lang="en-US" altLang="en-US" dirty="0" err="1"/>
              <a:t>Algoritma</a:t>
            </a:r>
            <a:endParaRPr lang="en-US" altLang="en-US" dirty="0"/>
          </a:p>
          <a:p>
            <a:pPr eaLnBrk="1" hangingPunct="1"/>
            <a:r>
              <a:rPr lang="en-US" altLang="en-US" dirty="0"/>
              <a:t>Oleh: Rinaldi M</a:t>
            </a:r>
          </a:p>
        </p:txBody>
      </p:sp>
      <p:sp>
        <p:nvSpPr>
          <p:cNvPr id="3077" name="TextBox 5">
            <a:extLst>
              <a:ext uri="{FF2B5EF4-FFF2-40B4-BE49-F238E27FC236}">
                <a16:creationId xmlns:a16="http://schemas.microsoft.com/office/drawing/2014/main" id="{75CFBA7C-EEBB-4F5F-9887-46DC88C42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8717" y="5514159"/>
            <a:ext cx="546848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Program </a:t>
            </a:r>
            <a:r>
              <a:rPr lang="en-US" altLang="en-US" sz="2400" dirty="0" err="1">
                <a:latin typeface="+mn-lt"/>
              </a:rPr>
              <a:t>Studi</a:t>
            </a:r>
            <a:r>
              <a:rPr lang="en-US" altLang="en-US" sz="2400" dirty="0">
                <a:latin typeface="+mn-lt"/>
              </a:rPr>
              <a:t> Teknik </a:t>
            </a:r>
            <a:r>
              <a:rPr lang="en-US" altLang="en-US" sz="2400" dirty="0" err="1">
                <a:latin typeface="+mn-lt"/>
              </a:rPr>
              <a:t>Informatika</a:t>
            </a:r>
            <a:endParaRPr lang="en-US" altLang="en-US" sz="2400" dirty="0">
              <a:latin typeface="+mn-lt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+mn-lt"/>
              </a:rPr>
              <a:t>Sekolah</a:t>
            </a:r>
            <a:r>
              <a:rPr lang="en-US" altLang="en-US" sz="2400" dirty="0">
                <a:latin typeface="+mn-lt"/>
              </a:rPr>
              <a:t> Teknik </a:t>
            </a:r>
            <a:r>
              <a:rPr lang="en-US" altLang="en-US" sz="2400" dirty="0" err="1">
                <a:latin typeface="+mn-lt"/>
              </a:rPr>
              <a:t>Elektro</a:t>
            </a:r>
            <a:r>
              <a:rPr lang="en-US" altLang="en-US" sz="2400" dirty="0">
                <a:latin typeface="+mn-lt"/>
              </a:rPr>
              <a:t> dan </a:t>
            </a:r>
            <a:r>
              <a:rPr lang="en-US" altLang="en-US" sz="2400" dirty="0" err="1">
                <a:latin typeface="+mn-lt"/>
              </a:rPr>
              <a:t>Informatika</a:t>
            </a:r>
            <a:r>
              <a:rPr lang="en-US" altLang="en-US" sz="2400" dirty="0">
                <a:latin typeface="+mn-lt"/>
              </a:rPr>
              <a:t> ITB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2026</a:t>
            </a:r>
          </a:p>
        </p:txBody>
      </p:sp>
      <p:pic>
        <p:nvPicPr>
          <p:cNvPr id="3078" name="Picture 5">
            <a:extLst>
              <a:ext uri="{FF2B5EF4-FFF2-40B4-BE49-F238E27FC236}">
                <a16:creationId xmlns:a16="http://schemas.microsoft.com/office/drawing/2014/main" id="{D0C95D79-50B1-4442-95EB-84D10974D4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0360" y="2267588"/>
            <a:ext cx="350520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3CF8146-2D39-4DEC-B67B-7A327FB0799B}"/>
              </a:ext>
            </a:extLst>
          </p:cNvPr>
          <p:cNvSpPr txBox="1"/>
          <p:nvPr/>
        </p:nvSpPr>
        <p:spPr>
          <a:xfrm>
            <a:off x="9774838" y="1129678"/>
            <a:ext cx="16450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(Bagian 3)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B5EF3-D238-4527-A67B-3EBE83B29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0240"/>
            <a:ext cx="10515600" cy="5526723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sz="2800" dirty="0" err="1"/>
              <a:t>Caranya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adalah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melakukan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perhitungan</a:t>
            </a:r>
            <a:r>
              <a:rPr lang="en-US" altLang="en-US" sz="2800" dirty="0"/>
              <a:t> intermediate </a:t>
            </a:r>
            <a:r>
              <a:rPr lang="en-US" altLang="en-US" sz="2800" dirty="0" err="1"/>
              <a:t>sebagai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berikut</a:t>
            </a:r>
            <a:r>
              <a:rPr lang="en-US" altLang="en-US" sz="2800" dirty="0"/>
              <a:t>:</a:t>
            </a:r>
          </a:p>
          <a:p>
            <a:endParaRPr lang="en-US" altLang="en-US" sz="28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i="1" dirty="0"/>
              <a:t>		M</a:t>
            </a:r>
            <a:r>
              <a:rPr lang="en-US" altLang="en-US" sz="2800" dirty="0"/>
              <a:t>1 = (</a:t>
            </a:r>
            <a:r>
              <a:rPr lang="en-US" altLang="en-US" sz="2800" i="1" dirty="0"/>
              <a:t>A</a:t>
            </a:r>
            <a:r>
              <a:rPr lang="en-US" altLang="en-US" sz="2800" dirty="0"/>
              <a:t>12 – </a:t>
            </a:r>
            <a:r>
              <a:rPr lang="en-US" altLang="en-US" sz="2800" i="1" dirty="0"/>
              <a:t>A</a:t>
            </a:r>
            <a:r>
              <a:rPr lang="en-US" altLang="en-US" sz="2800" dirty="0"/>
              <a:t>22)(</a:t>
            </a:r>
            <a:r>
              <a:rPr lang="en-US" altLang="en-US" sz="2800" i="1" dirty="0"/>
              <a:t>B</a:t>
            </a:r>
            <a:r>
              <a:rPr lang="en-US" altLang="en-US" sz="2800" dirty="0"/>
              <a:t>21 + </a:t>
            </a:r>
            <a:r>
              <a:rPr lang="en-US" altLang="en-US" sz="2800" i="1" dirty="0"/>
              <a:t>B</a:t>
            </a:r>
            <a:r>
              <a:rPr lang="en-US" altLang="en-US" sz="2800" dirty="0"/>
              <a:t>22)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		</a:t>
            </a:r>
            <a:r>
              <a:rPr lang="en-US" altLang="en-US" sz="2800" i="1" dirty="0"/>
              <a:t>M</a:t>
            </a:r>
            <a:r>
              <a:rPr lang="en-US" altLang="en-US" sz="2800" dirty="0"/>
              <a:t>2 = (A11 + </a:t>
            </a:r>
            <a:r>
              <a:rPr lang="en-US" altLang="en-US" sz="2800" i="1" dirty="0"/>
              <a:t>A</a:t>
            </a:r>
            <a:r>
              <a:rPr lang="en-US" altLang="en-US" sz="2800" dirty="0"/>
              <a:t>22)(</a:t>
            </a:r>
            <a:r>
              <a:rPr lang="en-US" altLang="en-US" sz="2800" i="1" dirty="0"/>
              <a:t>B</a:t>
            </a:r>
            <a:r>
              <a:rPr lang="en-US" altLang="en-US" sz="2800" dirty="0"/>
              <a:t>11 + </a:t>
            </a:r>
            <a:r>
              <a:rPr lang="en-US" altLang="en-US" sz="2800" i="1" dirty="0"/>
              <a:t>B</a:t>
            </a:r>
            <a:r>
              <a:rPr lang="en-US" altLang="en-US" sz="2800" dirty="0"/>
              <a:t>22)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		</a:t>
            </a:r>
            <a:r>
              <a:rPr lang="en-US" altLang="en-US" sz="2800" i="1" dirty="0"/>
              <a:t>M</a:t>
            </a:r>
            <a:r>
              <a:rPr lang="en-US" altLang="en-US" sz="2800" dirty="0"/>
              <a:t>3 = (</a:t>
            </a:r>
            <a:r>
              <a:rPr lang="en-US" altLang="en-US" sz="2800" i="1" dirty="0"/>
              <a:t>A</a:t>
            </a:r>
            <a:r>
              <a:rPr lang="en-US" altLang="en-US" sz="2800" dirty="0"/>
              <a:t>11 – </a:t>
            </a:r>
            <a:r>
              <a:rPr lang="en-US" altLang="en-US" sz="2800" i="1" dirty="0"/>
              <a:t>A</a:t>
            </a:r>
            <a:r>
              <a:rPr lang="en-US" altLang="en-US" sz="2800" dirty="0"/>
              <a:t>21)(</a:t>
            </a:r>
            <a:r>
              <a:rPr lang="en-US" altLang="en-US" sz="2800" i="1" dirty="0"/>
              <a:t>B</a:t>
            </a:r>
            <a:r>
              <a:rPr lang="en-US" altLang="en-US" sz="2800" dirty="0"/>
              <a:t>11 + </a:t>
            </a:r>
            <a:r>
              <a:rPr lang="en-US" altLang="en-US" sz="2800" i="1" dirty="0"/>
              <a:t>B</a:t>
            </a:r>
            <a:r>
              <a:rPr lang="en-US" altLang="en-US" sz="2800" dirty="0"/>
              <a:t>12)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		</a:t>
            </a:r>
            <a:r>
              <a:rPr lang="en-US" altLang="en-US" sz="2800" i="1" dirty="0"/>
              <a:t>M</a:t>
            </a:r>
            <a:r>
              <a:rPr lang="en-US" altLang="en-US" sz="2800" dirty="0"/>
              <a:t>4 = (</a:t>
            </a:r>
            <a:r>
              <a:rPr lang="en-US" altLang="en-US" sz="2800" i="1" dirty="0"/>
              <a:t>A</a:t>
            </a:r>
            <a:r>
              <a:rPr lang="en-US" altLang="en-US" sz="2800" dirty="0"/>
              <a:t>11 + </a:t>
            </a:r>
            <a:r>
              <a:rPr lang="en-US" altLang="en-US" sz="2800" i="1" dirty="0"/>
              <a:t>A</a:t>
            </a:r>
            <a:r>
              <a:rPr lang="en-US" altLang="en-US" sz="2800" dirty="0"/>
              <a:t>12)</a:t>
            </a:r>
            <a:r>
              <a:rPr lang="en-US" altLang="en-US" sz="2800" i="1" dirty="0"/>
              <a:t>B</a:t>
            </a:r>
            <a:r>
              <a:rPr lang="en-US" altLang="en-US" sz="2800" dirty="0"/>
              <a:t>22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		</a:t>
            </a:r>
            <a:r>
              <a:rPr lang="en-US" altLang="en-US" sz="2800" i="1" dirty="0"/>
              <a:t>M</a:t>
            </a:r>
            <a:r>
              <a:rPr lang="en-US" altLang="en-US" sz="2800" dirty="0"/>
              <a:t>5 = </a:t>
            </a:r>
            <a:r>
              <a:rPr lang="en-US" altLang="en-US" sz="2800" i="1" dirty="0"/>
              <a:t>A</a:t>
            </a:r>
            <a:r>
              <a:rPr lang="en-US" altLang="en-US" sz="2800" dirty="0"/>
              <a:t>11 (</a:t>
            </a:r>
            <a:r>
              <a:rPr lang="en-US" altLang="en-US" sz="2800" i="1" dirty="0"/>
              <a:t>B</a:t>
            </a:r>
            <a:r>
              <a:rPr lang="en-US" altLang="en-US" sz="2800" dirty="0"/>
              <a:t>12 – </a:t>
            </a:r>
            <a:r>
              <a:rPr lang="en-US" altLang="en-US" sz="2800" i="1" dirty="0"/>
              <a:t>B</a:t>
            </a:r>
            <a:r>
              <a:rPr lang="en-US" altLang="en-US" sz="2800" dirty="0"/>
              <a:t>22)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		</a:t>
            </a:r>
            <a:r>
              <a:rPr lang="en-US" altLang="en-US" sz="2800" i="1" dirty="0"/>
              <a:t>M</a:t>
            </a:r>
            <a:r>
              <a:rPr lang="en-US" altLang="en-US" sz="2800" dirty="0"/>
              <a:t>6 = </a:t>
            </a:r>
            <a:r>
              <a:rPr lang="en-US" altLang="en-US" sz="2800" i="1" dirty="0"/>
              <a:t>A</a:t>
            </a:r>
            <a:r>
              <a:rPr lang="en-US" altLang="en-US" sz="2800" dirty="0"/>
              <a:t>22 (</a:t>
            </a:r>
            <a:r>
              <a:rPr lang="en-US" altLang="en-US" sz="2800" i="1" dirty="0"/>
              <a:t>B</a:t>
            </a:r>
            <a:r>
              <a:rPr lang="en-US" altLang="en-US" sz="2800" dirty="0"/>
              <a:t>21 – </a:t>
            </a:r>
            <a:r>
              <a:rPr lang="en-US" altLang="en-US" sz="2800" i="1" dirty="0"/>
              <a:t>B</a:t>
            </a:r>
            <a:r>
              <a:rPr lang="en-US" altLang="en-US" sz="2800" dirty="0"/>
              <a:t>11)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		</a:t>
            </a:r>
            <a:r>
              <a:rPr lang="en-US" altLang="en-US" sz="2800" i="1" dirty="0"/>
              <a:t>M</a:t>
            </a:r>
            <a:r>
              <a:rPr lang="en-US" altLang="en-US" sz="2800" dirty="0"/>
              <a:t>7 = (</a:t>
            </a:r>
            <a:r>
              <a:rPr lang="en-US" altLang="en-US" sz="2800" i="1" dirty="0"/>
              <a:t>A</a:t>
            </a:r>
            <a:r>
              <a:rPr lang="en-US" altLang="en-US" sz="2800" dirty="0"/>
              <a:t>21 + </a:t>
            </a:r>
            <a:r>
              <a:rPr lang="en-US" altLang="en-US" sz="2800" i="1" dirty="0"/>
              <a:t>A</a:t>
            </a:r>
            <a:r>
              <a:rPr lang="en-US" altLang="en-US" sz="2800" dirty="0"/>
              <a:t>22)</a:t>
            </a:r>
            <a:r>
              <a:rPr lang="en-US" altLang="en-US" sz="2800" i="1" dirty="0"/>
              <a:t>B</a:t>
            </a:r>
            <a:r>
              <a:rPr lang="en-US" altLang="en-US" sz="2800" dirty="0"/>
              <a:t>11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 err="1"/>
              <a:t>maka</a:t>
            </a:r>
            <a:r>
              <a:rPr lang="en-US" altLang="en-US" sz="2800" dirty="0"/>
              <a:t>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		</a:t>
            </a:r>
            <a:r>
              <a:rPr lang="en-US" altLang="en-US" sz="2800" i="1" dirty="0"/>
              <a:t>C</a:t>
            </a:r>
            <a:r>
              <a:rPr lang="en-US" altLang="en-US" sz="2800" dirty="0"/>
              <a:t>11 = </a:t>
            </a:r>
            <a:r>
              <a:rPr lang="en-US" altLang="en-US" sz="2800" i="1" dirty="0"/>
              <a:t>M</a:t>
            </a:r>
            <a:r>
              <a:rPr lang="en-US" altLang="en-US" sz="2800" dirty="0"/>
              <a:t>1 + </a:t>
            </a:r>
            <a:r>
              <a:rPr lang="en-US" altLang="en-US" sz="2800" i="1" dirty="0"/>
              <a:t>M</a:t>
            </a:r>
            <a:r>
              <a:rPr lang="en-US" altLang="en-US" sz="2800" dirty="0"/>
              <a:t>2 – </a:t>
            </a:r>
            <a:r>
              <a:rPr lang="en-US" altLang="en-US" sz="2800" i="1" dirty="0"/>
              <a:t>M</a:t>
            </a:r>
            <a:r>
              <a:rPr lang="en-US" altLang="en-US" sz="2800" dirty="0"/>
              <a:t>4 + </a:t>
            </a:r>
            <a:r>
              <a:rPr lang="en-US" altLang="en-US" sz="2800" i="1" dirty="0"/>
              <a:t>M</a:t>
            </a:r>
            <a:r>
              <a:rPr lang="en-US" altLang="en-US" sz="2800" dirty="0"/>
              <a:t>6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		</a:t>
            </a:r>
            <a:r>
              <a:rPr lang="en-US" altLang="en-US" sz="2800" i="1" dirty="0"/>
              <a:t>C</a:t>
            </a:r>
            <a:r>
              <a:rPr lang="en-US" altLang="en-US" sz="2800" dirty="0"/>
              <a:t>12 = </a:t>
            </a:r>
            <a:r>
              <a:rPr lang="en-US" altLang="en-US" sz="2800" i="1" dirty="0"/>
              <a:t>M</a:t>
            </a:r>
            <a:r>
              <a:rPr lang="en-US" altLang="en-US" sz="2800" dirty="0"/>
              <a:t>4 + </a:t>
            </a:r>
            <a:r>
              <a:rPr lang="en-US" altLang="en-US" sz="2800" i="1" dirty="0"/>
              <a:t>M</a:t>
            </a:r>
            <a:r>
              <a:rPr lang="en-US" altLang="en-US" sz="2800" dirty="0"/>
              <a:t>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		</a:t>
            </a:r>
            <a:r>
              <a:rPr lang="en-US" altLang="en-US" sz="2800" i="1" dirty="0"/>
              <a:t>C</a:t>
            </a:r>
            <a:r>
              <a:rPr lang="en-US" altLang="en-US" sz="2800" dirty="0"/>
              <a:t>21 = </a:t>
            </a:r>
            <a:r>
              <a:rPr lang="en-US" altLang="en-US" sz="2800" i="1" dirty="0"/>
              <a:t>M</a:t>
            </a:r>
            <a:r>
              <a:rPr lang="en-US" altLang="en-US" sz="2800" dirty="0"/>
              <a:t>6 + </a:t>
            </a:r>
            <a:r>
              <a:rPr lang="en-US" altLang="en-US" sz="2800" i="1" dirty="0"/>
              <a:t>M</a:t>
            </a:r>
            <a:r>
              <a:rPr lang="en-US" altLang="en-US" sz="2800" dirty="0"/>
              <a:t>7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		</a:t>
            </a:r>
            <a:r>
              <a:rPr lang="en-US" altLang="en-US" sz="2800" i="1" dirty="0"/>
              <a:t>C</a:t>
            </a:r>
            <a:r>
              <a:rPr lang="en-US" altLang="en-US" sz="2800" dirty="0"/>
              <a:t>22 = </a:t>
            </a:r>
            <a:r>
              <a:rPr lang="en-US" altLang="en-US" sz="2800" i="1" dirty="0"/>
              <a:t>M</a:t>
            </a:r>
            <a:r>
              <a:rPr lang="en-US" altLang="en-US" sz="2800" dirty="0"/>
              <a:t>2 – </a:t>
            </a:r>
            <a:r>
              <a:rPr lang="en-US" altLang="en-US" sz="2800" i="1" dirty="0"/>
              <a:t>M</a:t>
            </a:r>
            <a:r>
              <a:rPr lang="en-US" altLang="en-US" sz="2800" dirty="0"/>
              <a:t>3 + </a:t>
            </a:r>
            <a:r>
              <a:rPr lang="en-US" altLang="en-US" sz="2800" i="1" dirty="0"/>
              <a:t>M</a:t>
            </a:r>
            <a:r>
              <a:rPr lang="en-US" altLang="en-US" sz="2800" dirty="0"/>
              <a:t>5 – </a:t>
            </a:r>
            <a:r>
              <a:rPr lang="en-US" altLang="en-US" sz="2800" i="1" dirty="0"/>
              <a:t>M</a:t>
            </a:r>
            <a:r>
              <a:rPr lang="en-US" altLang="en-US" sz="2800" dirty="0"/>
              <a:t>7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D2C68DBB-C82A-46B1-A78D-D05D76A9D485}"/>
              </a:ext>
            </a:extLst>
          </p:cNvPr>
          <p:cNvSpPr/>
          <p:nvPr/>
        </p:nvSpPr>
        <p:spPr>
          <a:xfrm>
            <a:off x="6024880" y="1402080"/>
            <a:ext cx="782320" cy="4622800"/>
          </a:xfrm>
          <a:prstGeom prst="rightBrac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62D5C3-FCDA-4493-AF4C-053FFF88B480}"/>
              </a:ext>
            </a:extLst>
          </p:cNvPr>
          <p:cNvSpPr txBox="1"/>
          <p:nvPr/>
        </p:nvSpPr>
        <p:spPr>
          <a:xfrm>
            <a:off x="7051276" y="3513425"/>
            <a:ext cx="40584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Terdapat</a:t>
            </a:r>
            <a:r>
              <a:rPr lang="en-US" sz="2000" dirty="0"/>
              <a:t> 7 </a:t>
            </a:r>
            <a:r>
              <a:rPr lang="en-US" sz="2000" dirty="0" err="1"/>
              <a:t>operasi</a:t>
            </a:r>
            <a:r>
              <a:rPr lang="en-US" sz="2000" dirty="0"/>
              <a:t> x dan 18 </a:t>
            </a:r>
            <a:r>
              <a:rPr lang="en-US" sz="2000" dirty="0" err="1"/>
              <a:t>operasi</a:t>
            </a:r>
            <a:r>
              <a:rPr lang="en-US" sz="2000" dirty="0"/>
              <a:t> +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AF51EE8-856E-4135-B0AD-4CD581BA8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054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Content Placeholder 2">
            <a:extLst>
              <a:ext uri="{FF2B5EF4-FFF2-40B4-BE49-F238E27FC236}">
                <a16:creationId xmlns:a16="http://schemas.microsoft.com/office/drawing/2014/main" id="{B54F1EB8-9616-4EE5-BD39-363D16E1F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9680" y="513080"/>
            <a:ext cx="3550920" cy="3672840"/>
          </a:xfrm>
        </p:spPr>
        <p:txBody>
          <a:bodyPr>
            <a:normAutofit/>
          </a:bodyPr>
          <a:lstStyle/>
          <a:p>
            <a:r>
              <a:rPr lang="en-US" altLang="en-US" sz="2400" b="1" dirty="0"/>
              <a:t>Volker Strassen</a:t>
            </a:r>
            <a:r>
              <a:rPr lang="en-US" altLang="en-US" sz="2400" dirty="0"/>
              <a:t> (born April 29, 1936) is a German mathematician, a professor emeritus in the department of mathematics and statistics at the University of Konstanz.</a:t>
            </a:r>
          </a:p>
          <a:p>
            <a:endParaRPr lang="en-US" altLang="en-US" sz="2400" dirty="0"/>
          </a:p>
          <a:p>
            <a:endParaRPr lang="en-US" altLang="en-US" dirty="0"/>
          </a:p>
        </p:txBody>
      </p:sp>
      <p:sp>
        <p:nvSpPr>
          <p:cNvPr id="111619" name="Slide Number Placeholder 3">
            <a:extLst>
              <a:ext uri="{FF2B5EF4-FFF2-40B4-BE49-F238E27FC236}">
                <a16:creationId xmlns:a16="http://schemas.microsoft.com/office/drawing/2014/main" id="{36EF5207-34A1-4F06-881C-32B53104E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00D1C3-592A-42DC-9661-3ACF4A24B8E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pic>
        <p:nvPicPr>
          <p:cNvPr id="111620" name="Picture 2">
            <a:extLst>
              <a:ext uri="{FF2B5EF4-FFF2-40B4-BE49-F238E27FC236}">
                <a16:creationId xmlns:a16="http://schemas.microsoft.com/office/drawing/2014/main" id="{977C5D72-0015-46B4-AA09-A9EDED263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600" y="457199"/>
            <a:ext cx="3078480" cy="4617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21" name="Rectangle 5">
            <a:extLst>
              <a:ext uri="{FF2B5EF4-FFF2-40B4-BE49-F238E27FC236}">
                <a16:creationId xmlns:a16="http://schemas.microsoft.com/office/drawing/2014/main" id="{AC197440-B1D0-4E9C-9B57-FD90AD76F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1440" y="5308600"/>
            <a:ext cx="90525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2575" indent="-282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 dirty="0">
                <a:latin typeface="+mn-lt"/>
              </a:rPr>
              <a:t> In 2008 he was awarded the Knuth Prize for "seminal and influential contributions to the design and analysis of efficient algorithms."</a:t>
            </a:r>
            <a:r>
              <a:rPr lang="en-US" altLang="en-US" sz="2400" baseline="30000" dirty="0">
                <a:latin typeface="+mn-lt"/>
                <a:hlinkClick r:id="rId3"/>
              </a:rPr>
              <a:t>[5]</a:t>
            </a:r>
            <a:endParaRPr lang="en-US" altLang="en-US" sz="2400" dirty="0"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3C89DA-3153-4CC6-A9D2-C527E4074D0C}"/>
              </a:ext>
            </a:extLst>
          </p:cNvPr>
          <p:cNvSpPr txBox="1"/>
          <p:nvPr/>
        </p:nvSpPr>
        <p:spPr>
          <a:xfrm>
            <a:off x="8188960" y="6188611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Wikipedia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E22A15-1029-4E49-9D50-F3832B0003A0}"/>
              </a:ext>
            </a:extLst>
          </p:cNvPr>
          <p:cNvSpPr txBox="1"/>
          <p:nvPr/>
        </p:nvSpPr>
        <p:spPr>
          <a:xfrm>
            <a:off x="843280" y="194268"/>
            <a:ext cx="10505440" cy="64694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KaliMatriksStrassen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Matriks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Matriks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kali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matriks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dan B yang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× n.  }</a:t>
            </a:r>
          </a:p>
          <a:p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Kamus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1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A21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A22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B21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B22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C11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C12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C21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C22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M3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M4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M5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M6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M7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Matriks</a:t>
            </a:r>
            <a:endParaRPr lang="en-US" sz="1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Algoritm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 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 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matriks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x 1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scalar }</a:t>
            </a:r>
            <a:endParaRPr lang="en-US" sz="17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perkalian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buah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scalar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biasa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 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A11, A12, A21, dan A22 yang masing-masing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n/2 x n/2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B11, B12, B21, dan B22 yang masing-masing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n/2 x n/2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KaliMatriksStrassen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–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22,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+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22,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KaliMatriksStrassen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+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22,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+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22 ,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KaliMatriksStrassen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–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21,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+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12 ,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KaliMatriksStrassen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+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12,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22 ,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KaliMatriksStrassen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11,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–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22 ,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KaliMatriksStrassen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22,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–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11 ,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KaliMatriksStrassen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+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22,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11 ,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C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+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–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+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C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+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C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+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C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–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+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–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C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gabungan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C11, C12, C13, C14  }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endif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BA78AA4-2C63-43D8-98AC-2ECBCBEFBCB0}"/>
              </a:ext>
            </a:extLst>
          </p:cNvPr>
          <p:cNvSpPr/>
          <p:nvPr/>
        </p:nvSpPr>
        <p:spPr>
          <a:xfrm>
            <a:off x="706033" y="194268"/>
            <a:ext cx="10505440" cy="62370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92F32C-BBAE-4EC0-AC70-7DCE4BFD1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29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3A0B39-D7BD-4B38-B8DD-29B1D0CABE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538484"/>
                <a:ext cx="10723880" cy="5841996"/>
              </a:xfrm>
            </p:spPr>
            <p:txBody>
              <a:bodyPr>
                <a:noAutofit/>
              </a:bodyPr>
              <a:lstStyle/>
              <a:p>
                <a:r>
                  <a:rPr lang="en-US" sz="2400" dirty="0"/>
                  <a:t>Kompleksitas </a:t>
                </a:r>
                <a:r>
                  <a:rPr lang="en-US" sz="2400" dirty="0" err="1"/>
                  <a:t>algoritmanya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menjadi</a:t>
                </a:r>
                <a:r>
                  <a:rPr lang="en-US" sz="2400" dirty="0"/>
                  <a:t>:</a:t>
                </a:r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  <a:p>
                <a:pPr marL="0" indent="0">
                  <a:buNone/>
                  <a:defRPr/>
                </a:pPr>
                <a:r>
                  <a:rPr lang="en-US" sz="2400" dirty="0" err="1"/>
                  <a:t>Bila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diselesaikan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Teorema</a:t>
                </a:r>
                <a:r>
                  <a:rPr lang="en-US" sz="2400" dirty="0"/>
                  <a:t> Master, </a:t>
                </a:r>
                <a:r>
                  <a:rPr lang="en-US" sz="2400" i="1" dirty="0"/>
                  <a:t>T</a:t>
                </a:r>
                <a:r>
                  <a:rPr lang="en-US" sz="2400" dirty="0"/>
                  <a:t>(</a:t>
                </a:r>
                <a:r>
                  <a:rPr lang="en-US" sz="2400" i="1" dirty="0"/>
                  <a:t>n</a:t>
                </a:r>
                <a:r>
                  <a:rPr lang="en-US" sz="2400" dirty="0"/>
                  <a:t>) = </a:t>
                </a:r>
                <a:r>
                  <a:rPr lang="en-US" sz="2400" i="1" dirty="0" err="1"/>
                  <a:t>aT</a:t>
                </a:r>
                <a:r>
                  <a:rPr lang="en-US" sz="2400" dirty="0"/>
                  <a:t>(</a:t>
                </a:r>
                <a:r>
                  <a:rPr lang="en-US" sz="2400" i="1" dirty="0"/>
                  <a:t>n</a:t>
                </a:r>
                <a:r>
                  <a:rPr lang="en-US" sz="2400" dirty="0"/>
                  <a:t>/</a:t>
                </a:r>
                <a:r>
                  <a:rPr lang="en-US" sz="2400" i="1" dirty="0"/>
                  <a:t>b</a:t>
                </a:r>
                <a:r>
                  <a:rPr lang="en-US" sz="2400" dirty="0"/>
                  <a:t>) + </a:t>
                </a:r>
                <a:r>
                  <a:rPr lang="en-US" sz="2400" i="1" dirty="0" err="1"/>
                  <a:t>cn</a:t>
                </a:r>
                <a:r>
                  <a:rPr lang="en-US" sz="2400" i="1" baseline="30000" dirty="0" err="1"/>
                  <a:t>d</a:t>
                </a:r>
                <a:r>
                  <a:rPr lang="en-US" sz="2400" dirty="0"/>
                  <a:t>,</a:t>
                </a:r>
                <a:r>
                  <a:rPr lang="en-US" sz="2400" i="1" dirty="0"/>
                  <a:t> </a:t>
                </a:r>
                <a:r>
                  <a:rPr lang="en-US" sz="2400" dirty="0" err="1"/>
                  <a:t>diperoleh</a:t>
                </a:r>
                <a:r>
                  <a:rPr lang="en-US" sz="2400" i="1" dirty="0"/>
                  <a:t> a</a:t>
                </a:r>
                <a:r>
                  <a:rPr lang="en-US" sz="2400" dirty="0"/>
                  <a:t> = 7, </a:t>
                </a:r>
                <a:r>
                  <a:rPr lang="en-US" sz="2400" i="1" dirty="0"/>
                  <a:t>b</a:t>
                </a:r>
                <a:r>
                  <a:rPr lang="en-US" sz="2400" dirty="0"/>
                  <a:t> = 2, </a:t>
                </a:r>
                <a:r>
                  <a:rPr lang="en-US" sz="2400" i="1" dirty="0"/>
                  <a:t>d</a:t>
                </a:r>
                <a:r>
                  <a:rPr lang="en-US" sz="2400" dirty="0"/>
                  <a:t> = 2, dan </a:t>
                </a:r>
                <a:r>
                  <a:rPr lang="en-US" sz="2400" dirty="0" err="1"/>
                  <a:t>memenuhi</a:t>
                </a:r>
                <a:r>
                  <a:rPr lang="en-US" sz="2400" dirty="0"/>
                  <a:t>  </a:t>
                </a:r>
                <a:r>
                  <a:rPr lang="en-US" sz="2400" i="1" dirty="0"/>
                  <a:t>a &gt;</a:t>
                </a:r>
                <a:r>
                  <a:rPr lang="en-US" sz="2400" dirty="0"/>
                  <a:t> </a:t>
                </a:r>
                <a:r>
                  <a:rPr lang="en-US" sz="2400" i="1" dirty="0"/>
                  <a:t>b</a:t>
                </a:r>
                <a:r>
                  <a:rPr lang="en-US" sz="2400" i="1" baseline="30000" dirty="0"/>
                  <a:t>d </a:t>
                </a:r>
                <a:r>
                  <a:rPr lang="en-US" sz="2400" dirty="0"/>
                  <a:t>  (</a:t>
                </a:r>
                <a:r>
                  <a:rPr lang="en-US" sz="2400" dirty="0" err="1"/>
                  <a:t>yaitu</a:t>
                </a:r>
                <a:r>
                  <a:rPr lang="en-US" sz="2400" dirty="0"/>
                  <a:t> 7 &gt; 2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) 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relasi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rekurens</a:t>
                </a:r>
                <a:r>
                  <a:rPr lang="en-US" sz="2400" dirty="0"/>
                  <a:t> </a:t>
                </a:r>
              </a:p>
              <a:p>
                <a:pPr marL="0" indent="0">
                  <a:spcBef>
                    <a:spcPts val="1800"/>
                  </a:spcBef>
                  <a:spcAft>
                    <a:spcPts val="1800"/>
                  </a:spcAft>
                  <a:buNone/>
                  <a:defRPr/>
                </a:pPr>
                <a:r>
                  <a:rPr lang="en-US" sz="2400" i="1" dirty="0"/>
                  <a:t>	  T</a:t>
                </a:r>
                <a:r>
                  <a:rPr lang="en-US" sz="2400" dirty="0"/>
                  <a:t>(</a:t>
                </a:r>
                <a:r>
                  <a:rPr lang="en-US" sz="2400" i="1" dirty="0"/>
                  <a:t>n</a:t>
                </a:r>
                <a:r>
                  <a:rPr lang="en-US" sz="2400" dirty="0"/>
                  <a:t>) = 7</a:t>
                </a:r>
                <a:r>
                  <a:rPr lang="en-US" sz="2400" i="1" dirty="0"/>
                  <a:t>T</a:t>
                </a:r>
                <a:r>
                  <a:rPr lang="en-US" sz="2400" dirty="0"/>
                  <a:t>(</a:t>
                </a:r>
                <a:r>
                  <a:rPr lang="en-US" sz="2400" i="1" dirty="0"/>
                  <a:t>n</a:t>
                </a:r>
                <a:r>
                  <a:rPr lang="en-US" sz="2400" dirty="0"/>
                  <a:t>/2) + </a:t>
                </a:r>
                <a:r>
                  <a:rPr lang="en-US" sz="2400" i="1" dirty="0"/>
                  <a:t>cn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  </a:t>
                </a:r>
              </a:p>
              <a:p>
                <a:pPr marL="0" indent="0">
                  <a:buNone/>
                  <a:defRPr/>
                </a:pPr>
                <a:r>
                  <a:rPr lang="en-US" sz="2400" dirty="0" err="1"/>
                  <a:t>memenuhi</a:t>
                </a:r>
                <a:r>
                  <a:rPr lang="en-US" sz="2400" dirty="0"/>
                  <a:t> </a:t>
                </a:r>
                <a:r>
                  <a:rPr lang="en-US" sz="2400" i="1" dirty="0"/>
                  <a:t>case</a:t>
                </a:r>
                <a:r>
                  <a:rPr lang="en-US" sz="2400" dirty="0"/>
                  <a:t> 3  (</a:t>
                </a:r>
                <a:r>
                  <a:rPr lang="en-US" sz="2400" dirty="0" err="1"/>
                  <a:t>jika</a:t>
                </a:r>
                <a:r>
                  <a:rPr lang="en-US" sz="2400" dirty="0"/>
                  <a:t> </a:t>
                </a:r>
                <a:r>
                  <a:rPr lang="en-US" sz="2400" i="1" dirty="0"/>
                  <a:t>a</a:t>
                </a:r>
                <a:r>
                  <a:rPr lang="en-US" sz="2400" dirty="0"/>
                  <a:t> &gt; </a:t>
                </a:r>
                <a:r>
                  <a:rPr lang="en-US" sz="2400" i="1" dirty="0"/>
                  <a:t>b</a:t>
                </a:r>
                <a:r>
                  <a:rPr lang="en-US" sz="2400" i="1" baseline="30000" dirty="0"/>
                  <a:t>d</a:t>
                </a:r>
                <a:r>
                  <a:rPr lang="en-US" sz="2400" dirty="0"/>
                  <a:t>)</a:t>
                </a:r>
              </a:p>
              <a:p>
                <a:pPr marL="0" indent="0">
                  <a:buNone/>
                  <a:defRPr/>
                </a:pPr>
                <a:r>
                  <a:rPr lang="en-US" sz="2400" dirty="0"/>
                  <a:t> </a:t>
                </a:r>
                <a:r>
                  <a:rPr lang="en-US" sz="2400" dirty="0" err="1"/>
                  <a:t>sehingga</a:t>
                </a:r>
                <a:endParaRPr lang="en-US" sz="2400" dirty="0"/>
              </a:p>
              <a:p>
                <a:pPr marL="0" indent="0">
                  <a:spcBef>
                    <a:spcPts val="2400"/>
                  </a:spcBef>
                  <a:buNone/>
                </a:pPr>
                <a:r>
                  <a:rPr lang="en-US" sz="2400" dirty="0"/>
                  <a:t>	 T(n) =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b>
                            <m:func>
                              <m:func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</m:func>
                          </m:sub>
                        </m:sSub>
                      </m:sup>
                    </m:sSup>
                  </m:oMath>
                </a14:m>
                <a:r>
                  <a:rPr lang="en-US" sz="2400" dirty="0"/>
                  <a:t> ) = O(</a:t>
                </a:r>
                <a:r>
                  <a:rPr lang="en-US" sz="2400" i="1" dirty="0"/>
                  <a:t>n</a:t>
                </a:r>
                <a:r>
                  <a:rPr lang="en-US" sz="2400" baseline="30000" dirty="0"/>
                  <a:t>2.81</a:t>
                </a:r>
                <a:r>
                  <a:rPr lang="en-US" sz="2400" dirty="0"/>
                  <a:t>)</a:t>
                </a:r>
              </a:p>
              <a:p>
                <a:endParaRPr lang="en-US" sz="2400" dirty="0"/>
              </a:p>
              <a:p>
                <a:r>
                  <a:rPr lang="en-US" sz="2400" dirty="0" err="1"/>
                  <a:t>Lebih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baik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perkalian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secara</a:t>
                </a:r>
                <a:r>
                  <a:rPr lang="en-US" sz="2400" dirty="0"/>
                  <a:t> </a:t>
                </a:r>
                <a:r>
                  <a:rPr lang="en-US" sz="2400" i="1" dirty="0"/>
                  <a:t>divide and conquer </a:t>
                </a:r>
                <a:r>
                  <a:rPr lang="en-US" sz="2400" dirty="0" err="1"/>
                  <a:t>sebelumnya</a:t>
                </a:r>
                <a:r>
                  <a:rPr lang="en-US" sz="2400" dirty="0"/>
                  <a:t> yang O(</a:t>
                </a:r>
                <a:r>
                  <a:rPr lang="en-US" sz="2400" i="1" dirty="0"/>
                  <a:t>n</a:t>
                </a:r>
                <a:r>
                  <a:rPr lang="en-US" sz="2400" baseline="30000" dirty="0"/>
                  <a:t>3</a:t>
                </a:r>
                <a:r>
                  <a:rPr lang="en-US" sz="2400" dirty="0"/>
                  <a:t>)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3A0B39-D7BD-4B38-B8DD-29B1D0CABE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38484"/>
                <a:ext cx="10723880" cy="5841996"/>
              </a:xfrm>
              <a:blipFill>
                <a:blip r:embed="rId4"/>
                <a:stretch>
                  <a:fillRect l="-910" t="-1460" r="-1080" b="-2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>
            <a:extLst>
              <a:ext uri="{FF2B5EF4-FFF2-40B4-BE49-F238E27FC236}">
                <a16:creationId xmlns:a16="http://schemas.microsoft.com/office/drawing/2014/main" id="{922ABA7E-C2D4-474A-8CBB-358D2DCDD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EB00BE9-F64F-47C5-BB4A-1A23A890F9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24480" y="1148080"/>
          <a:ext cx="3942080" cy="911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2527300" imgH="584200" progId="Equation.3">
                  <p:embed/>
                </p:oleObj>
              </mc:Choice>
              <mc:Fallback>
                <p:oleObj r:id="rId5" imgW="2527300" imgH="584200" progId="Equation.3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EB00BE9-F64F-47C5-BB4A-1A23A890F9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480" y="1148080"/>
                        <a:ext cx="3942080" cy="9112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2E54C803-C1FD-48B8-A6DA-D37188621B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88596" y="3470443"/>
          <a:ext cx="2839647" cy="1328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84300" imgH="647700" progId="Equation.3">
                  <p:embed/>
                </p:oleObj>
              </mc:Choice>
              <mc:Fallback>
                <p:oleObj name="Equation" r:id="rId7" imgW="1384300" imgH="647700" progId="Equation.3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2E54C803-C1FD-48B8-A6DA-D37188621B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8596" y="3470443"/>
                        <a:ext cx="2839647" cy="13282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92787D-9A6F-4434-9BF2-FBF51A024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795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Number Placeholder 5">
            <a:extLst>
              <a:ext uri="{FF2B5EF4-FFF2-40B4-BE49-F238E27FC236}">
                <a16:creationId xmlns:a16="http://schemas.microsoft.com/office/drawing/2014/main" id="{C6CC0E48-0087-4E5B-A189-DAF3B2C66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61C15D-B0CB-4EDD-8224-019ED7863B1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113667" name="Rectangle 2">
            <a:extLst>
              <a:ext uri="{FF2B5EF4-FFF2-40B4-BE49-F238E27FC236}">
                <a16:creationId xmlns:a16="http://schemas.microsoft.com/office/drawing/2014/main" id="{517083CF-274D-41E4-A763-41F745F2FA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latin typeface="+mn-lt"/>
              </a:rPr>
              <a:t>8. </a:t>
            </a:r>
            <a:r>
              <a:rPr lang="en-US" altLang="en-US" b="1" dirty="0" err="1">
                <a:latin typeface="+mn-lt"/>
              </a:rPr>
              <a:t>Perkalian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Bilangan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Bulat</a:t>
            </a:r>
            <a:r>
              <a:rPr lang="en-US" altLang="en-US" b="1" dirty="0">
                <a:latin typeface="+mn-lt"/>
              </a:rPr>
              <a:t> yang </a:t>
            </a:r>
            <a:r>
              <a:rPr lang="en-US" altLang="en-US" b="1" dirty="0" err="1">
                <a:latin typeface="+mn-lt"/>
              </a:rPr>
              <a:t>Besar</a:t>
            </a:r>
            <a:endParaRPr lang="en-US" altLang="en-US" b="1" dirty="0">
              <a:latin typeface="+mn-lt"/>
            </a:endParaRPr>
          </a:p>
        </p:txBody>
      </p:sp>
      <p:sp>
        <p:nvSpPr>
          <p:cNvPr id="113668" name="Rectangle 3">
            <a:extLst>
              <a:ext uri="{FF2B5EF4-FFF2-40B4-BE49-F238E27FC236}">
                <a16:creationId xmlns:a16="http://schemas.microsoft.com/office/drawing/2014/main" id="{AAC697F4-FBF7-4854-B7C4-313595CACF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 err="1"/>
              <a:t>Bilangan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bulat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besar</a:t>
            </a:r>
            <a:r>
              <a:rPr lang="en-US" altLang="en-US" sz="2400" dirty="0"/>
              <a:t> (</a:t>
            </a:r>
            <a:r>
              <a:rPr lang="en-US" altLang="en-US" sz="2400" i="1" dirty="0"/>
              <a:t>big number</a:t>
            </a:r>
            <a:r>
              <a:rPr lang="en-US" altLang="en-US" sz="2400" dirty="0"/>
              <a:t>)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bilangan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bulat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panjang</a:t>
            </a:r>
            <a:r>
              <a:rPr lang="en-US" altLang="en-US" sz="2400" dirty="0"/>
              <a:t> </a:t>
            </a:r>
            <a:r>
              <a:rPr lang="en-US" altLang="en-US" sz="2400" i="1" dirty="0"/>
              <a:t>n </a:t>
            </a:r>
            <a:r>
              <a:rPr lang="en-US" altLang="en-US" sz="2400" dirty="0" err="1"/>
              <a:t>angka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i="1" dirty="0"/>
              <a:t>n</a:t>
            </a:r>
            <a:r>
              <a:rPr lang="en-US" altLang="en-US" sz="2400" dirty="0"/>
              <a:t> bit.</a:t>
            </a:r>
          </a:p>
          <a:p>
            <a:pPr marL="0" indent="0">
              <a:buNone/>
            </a:pPr>
            <a:r>
              <a:rPr lang="en-US" altLang="en-US" sz="2400" dirty="0"/>
              <a:t>   </a:t>
            </a:r>
            <a:r>
              <a:rPr lang="en-US" altLang="en-US" sz="2400" dirty="0" err="1"/>
              <a:t>Contoh</a:t>
            </a:r>
            <a:r>
              <a:rPr lang="en-US" altLang="en-US" sz="2400" dirty="0"/>
              <a:t>: 564389018149014329871520, 1000011011010100100110010101, …</a:t>
            </a:r>
          </a:p>
          <a:p>
            <a:endParaRPr lang="en-US" altLang="en-US" sz="2400" dirty="0"/>
          </a:p>
          <a:p>
            <a:r>
              <a:rPr lang="en-US" altLang="en-US" sz="2400" dirty="0"/>
              <a:t>Bahasa-</a:t>
            </a:r>
            <a:r>
              <a:rPr lang="en-US" altLang="en-US" sz="2400" dirty="0" err="1"/>
              <a:t>bahasa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pemrograman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keterbatasan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merepresentasikan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bilangan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bulat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besar</a:t>
            </a:r>
            <a:r>
              <a:rPr lang="en-US" altLang="en-US" sz="2400" dirty="0"/>
              <a:t>.</a:t>
            </a:r>
          </a:p>
          <a:p>
            <a:r>
              <a:rPr lang="en-US" altLang="en-US" sz="2400" dirty="0" err="1"/>
              <a:t>Dalam</a:t>
            </a:r>
            <a:r>
              <a:rPr lang="en-US" altLang="en-US" sz="2400" dirty="0"/>
              <a:t> Bahasa C </a:t>
            </a:r>
            <a:r>
              <a:rPr lang="en-US" altLang="en-US" sz="2400" dirty="0" err="1"/>
              <a:t>misalnya</a:t>
            </a:r>
            <a:r>
              <a:rPr lang="en-US" altLang="en-US" sz="2400" dirty="0"/>
              <a:t>,  </a:t>
            </a:r>
            <a:r>
              <a:rPr lang="en-US" altLang="en-US" sz="2400" dirty="0" err="1"/>
              <a:t>tipe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bilangan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bulat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hanya</a:t>
            </a:r>
            <a:r>
              <a:rPr lang="en-US" altLang="en-US" sz="2400" dirty="0"/>
              <a:t> </a:t>
            </a: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altLang="en-US" sz="2400" dirty="0"/>
              <a:t> (8 bit), </a:t>
            </a: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2400" dirty="0"/>
              <a:t>, (16 bit) dan </a:t>
            </a: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altLang="en-US" sz="2400" dirty="0"/>
              <a:t> (32 bit). </a:t>
            </a:r>
          </a:p>
          <a:p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bilangan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bulat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32 bit, </a:t>
            </a:r>
            <a:r>
              <a:rPr lang="en-US" altLang="en-US" sz="2400" dirty="0" err="1"/>
              <a:t>kita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harus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membuat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tipe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sendiri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mendefinisikan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primitif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operasi-operasi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aritmetika</a:t>
            </a:r>
            <a:r>
              <a:rPr lang="en-US" altLang="en-US" sz="2400" dirty="0"/>
              <a:t> di </a:t>
            </a:r>
            <a:r>
              <a:rPr lang="en-US" altLang="en-US" sz="2400" dirty="0" err="1"/>
              <a:t>dalamnya</a:t>
            </a:r>
            <a:r>
              <a:rPr lang="en-US" altLang="en-US" sz="2400" dirty="0"/>
              <a:t> (+, –, *, /, </a:t>
            </a:r>
            <a:r>
              <a:rPr lang="en-US" altLang="en-US" sz="2400" dirty="0" err="1"/>
              <a:t>dll</a:t>
            </a:r>
            <a:r>
              <a:rPr lang="en-US" altLang="en-US" sz="2400" dirty="0"/>
              <a:t>) 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06493-454F-4C6D-AA65-73623C1AA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4880"/>
            <a:ext cx="10515600" cy="5232083"/>
          </a:xfrm>
        </p:spPr>
        <p:txBody>
          <a:bodyPr>
            <a:normAutofit/>
          </a:bodyPr>
          <a:lstStyle/>
          <a:p>
            <a:r>
              <a:rPr lang="en-US" altLang="en-US" sz="2600" dirty="0"/>
              <a:t>Di </a:t>
            </a:r>
            <a:r>
              <a:rPr lang="en-US" altLang="en-US" sz="2600" dirty="0" err="1"/>
              <a:t>sini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hanya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akan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dibahas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bagaimana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algoritma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melakukan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operasi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perkalian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bilangan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bulat</a:t>
            </a:r>
            <a:r>
              <a:rPr lang="en-US" altLang="en-US" sz="2600" dirty="0"/>
              <a:t> yang </a:t>
            </a:r>
            <a:r>
              <a:rPr lang="en-US" altLang="en-US" sz="2600" dirty="0" err="1"/>
              <a:t>besar</a:t>
            </a:r>
            <a:r>
              <a:rPr lang="en-US" altLang="en-US" sz="2600" dirty="0"/>
              <a:t>.</a:t>
            </a:r>
          </a:p>
          <a:p>
            <a:pPr marL="0" indent="0">
              <a:buNone/>
            </a:pPr>
            <a:r>
              <a:rPr lang="en-US" altLang="en-US" sz="2600" dirty="0"/>
              <a:t>   </a:t>
            </a:r>
            <a:r>
              <a:rPr lang="en-US" altLang="en-US" sz="2600" dirty="0" err="1"/>
              <a:t>Contoh</a:t>
            </a:r>
            <a:r>
              <a:rPr lang="en-US" altLang="en-US" sz="2600" dirty="0"/>
              <a:t>: 1765420875208345186 </a:t>
            </a:r>
            <a:r>
              <a:rPr lang="en-US" altLang="en-US" sz="2600" dirty="0">
                <a:sym typeface="Symbol" panose="05050102010706020507" pitchFamily="18" charset="2"/>
              </a:rPr>
              <a:t> 754711199736308361736432 = ?</a:t>
            </a:r>
          </a:p>
          <a:p>
            <a:pPr marL="0" indent="0">
              <a:buNone/>
            </a:pPr>
            <a:endParaRPr lang="en-US" altLang="en-US" sz="2600" dirty="0"/>
          </a:p>
          <a:p>
            <a:r>
              <a:rPr lang="en-US" altLang="en-US" sz="2600" b="1" dirty="0" err="1"/>
              <a:t>Persoalan</a:t>
            </a:r>
            <a:r>
              <a:rPr lang="en-US" altLang="en-US" sz="2600" b="1" dirty="0"/>
              <a:t>: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Misalkan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bilangan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bulat</a:t>
            </a:r>
            <a:r>
              <a:rPr lang="en-US" altLang="en-US" sz="2600" dirty="0"/>
              <a:t> </a:t>
            </a:r>
            <a:r>
              <a:rPr lang="en-US" altLang="en-US" sz="2600" i="1" dirty="0"/>
              <a:t>X</a:t>
            </a:r>
            <a:r>
              <a:rPr lang="en-US" altLang="en-US" sz="2600" dirty="0"/>
              <a:t> dan </a:t>
            </a:r>
            <a:r>
              <a:rPr lang="en-US" altLang="en-US" sz="2600" i="1" dirty="0"/>
              <a:t>Y </a:t>
            </a:r>
            <a:r>
              <a:rPr lang="en-US" altLang="en-US" sz="2600" dirty="0"/>
              <a:t> yang </a:t>
            </a:r>
            <a:r>
              <a:rPr lang="en-US" altLang="en-US" sz="2600" dirty="0" err="1"/>
              <a:t>panjangnya</a:t>
            </a:r>
            <a:r>
              <a:rPr lang="en-US" altLang="en-US" sz="2600" dirty="0"/>
              <a:t> </a:t>
            </a:r>
            <a:r>
              <a:rPr lang="en-US" altLang="en-US" sz="2600" i="1" dirty="0"/>
              <a:t>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angka</a:t>
            </a:r>
            <a:r>
              <a:rPr lang="en-US" altLang="en-US" sz="2600" dirty="0"/>
              <a:t> (</a:t>
            </a:r>
            <a:r>
              <a:rPr lang="en-US" altLang="en-US" sz="2600" dirty="0" err="1"/>
              <a:t>atau</a:t>
            </a:r>
            <a:r>
              <a:rPr lang="en-US" altLang="en-US" sz="2600" dirty="0"/>
              <a:t> n bit):</a:t>
            </a:r>
          </a:p>
          <a:p>
            <a:pPr eaLnBrk="1" hangingPunct="1">
              <a:buFontTx/>
              <a:buNone/>
            </a:pPr>
            <a:endParaRPr lang="en-US" altLang="en-US" sz="2600" dirty="0"/>
          </a:p>
          <a:p>
            <a:pPr eaLnBrk="1" hangingPunct="1">
              <a:buFontTx/>
              <a:buNone/>
            </a:pPr>
            <a:r>
              <a:rPr lang="en-US" altLang="en-US" sz="2600" dirty="0"/>
              <a:t>	     	</a:t>
            </a:r>
            <a:r>
              <a:rPr lang="en-US" altLang="en-US" sz="2600" i="1" dirty="0"/>
              <a:t>X</a:t>
            </a:r>
            <a:r>
              <a:rPr lang="en-US" altLang="en-US" sz="2600" dirty="0"/>
              <a:t> = </a:t>
            </a:r>
            <a:r>
              <a:rPr lang="en-US" altLang="en-US" sz="2600" i="1" dirty="0"/>
              <a:t>x</a:t>
            </a:r>
            <a:r>
              <a:rPr lang="en-US" altLang="en-US" sz="2600" baseline="-25000" dirty="0"/>
              <a:t>1</a:t>
            </a:r>
            <a:r>
              <a:rPr lang="en-US" altLang="en-US" sz="2600" i="1" dirty="0"/>
              <a:t>x</a:t>
            </a:r>
            <a:r>
              <a:rPr lang="en-US" altLang="en-US" sz="2600" baseline="-25000" dirty="0"/>
              <a:t>2</a:t>
            </a:r>
            <a:r>
              <a:rPr lang="en-US" altLang="en-US" sz="2600" i="1" dirty="0"/>
              <a:t>x</a:t>
            </a:r>
            <a:r>
              <a:rPr lang="en-US" altLang="en-US" sz="2600" baseline="-25000" dirty="0"/>
              <a:t>3</a:t>
            </a:r>
            <a:r>
              <a:rPr lang="en-US" altLang="en-US" sz="2600" dirty="0"/>
              <a:t> … </a:t>
            </a:r>
            <a:r>
              <a:rPr lang="en-US" altLang="en-US" sz="2600" i="1" dirty="0" err="1"/>
              <a:t>x</a:t>
            </a:r>
            <a:r>
              <a:rPr lang="en-US" altLang="en-US" sz="2600" i="1" baseline="-25000" dirty="0" err="1"/>
              <a:t>n</a:t>
            </a:r>
            <a:endParaRPr lang="en-US" altLang="en-US" sz="2600" i="1" baseline="-25000" dirty="0"/>
          </a:p>
          <a:p>
            <a:pPr eaLnBrk="1" hangingPunct="1">
              <a:buFontTx/>
              <a:buNone/>
            </a:pPr>
            <a:r>
              <a:rPr lang="en-US" altLang="en-US" sz="2600" dirty="0"/>
              <a:t>		</a:t>
            </a:r>
            <a:r>
              <a:rPr lang="en-US" altLang="en-US" sz="2600" i="1" dirty="0"/>
              <a:t>Y </a:t>
            </a:r>
            <a:r>
              <a:rPr lang="en-US" altLang="en-US" sz="2600" dirty="0"/>
              <a:t>= </a:t>
            </a:r>
            <a:r>
              <a:rPr lang="en-US" altLang="en-US" sz="2600" i="1" dirty="0"/>
              <a:t>y</a:t>
            </a:r>
            <a:r>
              <a:rPr lang="en-US" altLang="en-US" sz="2600" baseline="-25000" dirty="0"/>
              <a:t>1</a:t>
            </a:r>
            <a:r>
              <a:rPr lang="en-US" altLang="en-US" sz="2600" i="1" dirty="0"/>
              <a:t>y</a:t>
            </a:r>
            <a:r>
              <a:rPr lang="en-US" altLang="en-US" sz="2600" baseline="-25000" dirty="0"/>
              <a:t>2</a:t>
            </a:r>
            <a:r>
              <a:rPr lang="en-US" altLang="en-US" sz="2600" i="1" dirty="0"/>
              <a:t>y</a:t>
            </a:r>
            <a:r>
              <a:rPr lang="en-US" altLang="en-US" sz="2600" baseline="-25000" dirty="0"/>
              <a:t>3</a:t>
            </a:r>
            <a:r>
              <a:rPr lang="en-US" altLang="en-US" sz="2600" dirty="0"/>
              <a:t>… </a:t>
            </a:r>
            <a:r>
              <a:rPr lang="en-US" altLang="en-US" sz="2600" i="1" dirty="0" err="1"/>
              <a:t>y</a:t>
            </a:r>
            <a:r>
              <a:rPr lang="en-US" altLang="en-US" sz="2600" i="1" baseline="-25000" dirty="0" err="1"/>
              <a:t>n</a:t>
            </a:r>
            <a:endParaRPr lang="en-US" altLang="en-US" sz="2600" i="1" baseline="-25000" dirty="0"/>
          </a:p>
          <a:p>
            <a:pPr eaLnBrk="1" hangingPunct="1">
              <a:buFontTx/>
              <a:buNone/>
            </a:pPr>
            <a:endParaRPr lang="en-US" altLang="en-US" sz="2600" dirty="0"/>
          </a:p>
          <a:p>
            <a:pPr eaLnBrk="1" hangingPunct="1">
              <a:buFontTx/>
              <a:buNone/>
            </a:pPr>
            <a:r>
              <a:rPr lang="en-US" altLang="en-US" sz="2600" dirty="0"/>
              <a:t>    </a:t>
            </a:r>
            <a:r>
              <a:rPr lang="en-US" altLang="en-US" sz="2600" dirty="0" err="1"/>
              <a:t>Hitunglah</a:t>
            </a:r>
            <a:r>
              <a:rPr lang="en-US" altLang="en-US" sz="2600" dirty="0"/>
              <a:t> </a:t>
            </a:r>
            <a:r>
              <a:rPr lang="en-US" altLang="en-US" sz="2600" dirty="0" err="1"/>
              <a:t>hasil</a:t>
            </a:r>
            <a:r>
              <a:rPr lang="en-US" altLang="en-US" sz="2600" dirty="0"/>
              <a:t> kali </a:t>
            </a:r>
            <a:r>
              <a:rPr lang="en-US" altLang="en-US" sz="2600" i="1" dirty="0"/>
              <a:t>X</a:t>
            </a:r>
            <a:r>
              <a:rPr lang="en-US" altLang="en-US" sz="2600" dirty="0"/>
              <a:t> 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i="1" dirty="0"/>
              <a:t>Y</a:t>
            </a:r>
            <a:r>
              <a:rPr lang="en-US" altLang="en-US" sz="2600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044403-83D3-4393-92CB-C5BFA364C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789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Number Placeholder 4">
            <a:extLst>
              <a:ext uri="{FF2B5EF4-FFF2-40B4-BE49-F238E27FC236}">
                <a16:creationId xmlns:a16="http://schemas.microsoft.com/office/drawing/2014/main" id="{A2FE83C7-5CFC-4682-8D4C-C1A316624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06DD28-9D6F-404A-80DD-7B6A56BBB9A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  <p:graphicFrame>
        <p:nvGraphicFramePr>
          <p:cNvPr id="114691" name="Object 2">
            <a:extLst>
              <a:ext uri="{FF2B5EF4-FFF2-40B4-BE49-F238E27FC236}">
                <a16:creationId xmlns:a16="http://schemas.microsoft.com/office/drawing/2014/main" id="{199C10D8-FF6C-4928-A876-5049A31ADE9C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1520825" y="666750"/>
          <a:ext cx="8405813" cy="526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61199" imgH="3545316" progId="Word.Document.8">
                  <p:embed/>
                </p:oleObj>
              </mc:Choice>
              <mc:Fallback>
                <p:oleObj name="Document" r:id="rId2" imgW="5661199" imgH="3545316" progId="Word.Document.8">
                  <p:embed/>
                  <p:pic>
                    <p:nvPicPr>
                      <p:cNvPr id="114691" name="Object 2">
                        <a:extLst>
                          <a:ext uri="{FF2B5EF4-FFF2-40B4-BE49-F238E27FC236}">
                            <a16:creationId xmlns:a16="http://schemas.microsoft.com/office/drawing/2014/main" id="{199C10D8-FF6C-4928-A876-5049A31ADE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0825" y="666750"/>
                        <a:ext cx="8405813" cy="5264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779AF0-6E5B-4111-A6B6-CB3E490C3737}"/>
              </a:ext>
            </a:extLst>
          </p:cNvPr>
          <p:cNvSpPr txBox="1"/>
          <p:nvPr/>
        </p:nvSpPr>
        <p:spPr>
          <a:xfrm>
            <a:off x="1066800" y="967889"/>
            <a:ext cx="10434320" cy="5062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Kali1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LongInteger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LongInteger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perkalian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dan Y, masing-masing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panjangnya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 digit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brute force. }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Kamus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AngkaSatuan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AngkaPuluhan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700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700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700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1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7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AngkaPuluhan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1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temp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700" i="1" baseline="-25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AngkaPuluhan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AngkaSatuan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AngkaPuluhan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AngkaSatuan</a:t>
            </a:r>
            <a:r>
              <a:rPr lang="en-US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7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</a:t>
            </a:r>
            <a:endParaRPr lang="en-US" sz="17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7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</a:t>
            </a:r>
            <a:endParaRPr lang="en-US" sz="17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Jumlahkan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perkalian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8E0C4D-AD25-4761-ABA4-0F0BF639B981}"/>
              </a:ext>
            </a:extLst>
          </p:cNvPr>
          <p:cNvSpPr txBox="1"/>
          <p:nvPr/>
        </p:nvSpPr>
        <p:spPr>
          <a:xfrm>
            <a:off x="965199" y="6209221"/>
            <a:ext cx="39485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Kompleksitas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: O(</a:t>
            </a:r>
            <a:r>
              <a:rPr lang="en-US" sz="2400" i="1" dirty="0"/>
              <a:t>n</a:t>
            </a:r>
            <a:r>
              <a:rPr lang="en-US" sz="2400" baseline="30000" dirty="0"/>
              <a:t>2</a:t>
            </a:r>
            <a:r>
              <a:rPr lang="en-US" sz="2400" dirty="0"/>
              <a:t>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F0FE06-4051-45CF-843A-12E851AACD60}"/>
              </a:ext>
            </a:extLst>
          </p:cNvPr>
          <p:cNvSpPr/>
          <p:nvPr/>
        </p:nvSpPr>
        <p:spPr>
          <a:xfrm>
            <a:off x="965199" y="885149"/>
            <a:ext cx="10307233" cy="5241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660F77-C7D8-448A-B8AD-4CE0E1CC00A2}"/>
              </a:ext>
            </a:extLst>
          </p:cNvPr>
          <p:cNvSpPr txBox="1"/>
          <p:nvPr/>
        </p:nvSpPr>
        <p:spPr>
          <a:xfrm>
            <a:off x="965199" y="234022"/>
            <a:ext cx="8582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Pseudo-code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i="1" dirty="0"/>
              <a:t>brute force</a:t>
            </a:r>
            <a:r>
              <a:rPr lang="en-US" sz="2400" dirty="0"/>
              <a:t>: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39654A-8069-41DB-8FBD-30786C4C2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7200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A4C91-EFE7-410F-AD45-493CC6519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7520"/>
            <a:ext cx="10515600" cy="545560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Penyelesaian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algoritma</a:t>
            </a:r>
            <a:r>
              <a:rPr lang="en-US" b="1" dirty="0"/>
              <a:t> </a:t>
            </a:r>
            <a:r>
              <a:rPr lang="en-US" b="1" i="1" dirty="0"/>
              <a:t>divide and conquer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16DBFE-29C5-4672-AE3C-175312EF0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410" y="1202208"/>
            <a:ext cx="4182110" cy="200311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DAD7983-5630-4E08-858A-2188AA1EB8F7}"/>
              </a:ext>
            </a:extLst>
          </p:cNvPr>
          <p:cNvSpPr txBox="1"/>
          <p:nvPr/>
        </p:nvSpPr>
        <p:spPr>
          <a:xfrm>
            <a:off x="1121410" y="3525580"/>
            <a:ext cx="895096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dinyatakan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c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dan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sebagai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algn="just">
              <a:spcBef>
                <a:spcPts val="180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       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= </a:t>
            </a: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10</a:t>
            </a:r>
            <a:r>
              <a:rPr lang="en-US" sz="2400" baseline="300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n/2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 + </a:t>
            </a: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b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     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dan 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  </a:t>
            </a: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= </a:t>
            </a: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c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10</a:t>
            </a:r>
            <a:r>
              <a:rPr lang="en-US" sz="2400" i="1" baseline="300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n</a:t>
            </a:r>
            <a:r>
              <a:rPr lang="en-US" sz="2400" baseline="300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/2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+ </a:t>
            </a: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d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dinyatakan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sebagai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algn="just">
              <a:spcBef>
                <a:spcPts val="180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              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/2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c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/2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          =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ac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ad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/2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400" i="1" dirty="0" err="1">
                <a:effectLst/>
                <a:ea typeface="Times New Roman" panose="02020603050405020304" pitchFamily="18" charset="0"/>
              </a:rPr>
              <a:t>bc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/2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bd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          =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ac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ad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400" i="1" dirty="0" err="1">
                <a:effectLst/>
                <a:ea typeface="Times New Roman" panose="02020603050405020304" pitchFamily="18" charset="0"/>
              </a:rPr>
              <a:t>bc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/2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bd</a:t>
            </a:r>
            <a:endParaRPr lang="en-US" sz="2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62634C-2DC8-447F-8822-57C81DC35E15}"/>
              </a:ext>
            </a:extLst>
          </p:cNvPr>
          <p:cNvSpPr txBox="1"/>
          <p:nvPr/>
        </p:nvSpPr>
        <p:spPr>
          <a:xfrm>
            <a:off x="5781040" y="1713915"/>
            <a:ext cx="549656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 = </a:t>
            </a:r>
            <a:r>
              <a:rPr lang="en-US" sz="20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  div 10</a:t>
            </a:r>
            <a:r>
              <a:rPr lang="en-US" sz="2000" i="1" baseline="30000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000" baseline="30000" dirty="0">
                <a:effectLst/>
                <a:ea typeface="Times New Roman" panose="02020603050405020304" pitchFamily="18" charset="0"/>
              </a:rPr>
              <a:t>/2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           </a:t>
            </a:r>
            <a:r>
              <a:rPr lang="en-US" sz="2000" i="1" dirty="0">
                <a:effectLst/>
                <a:ea typeface="Times New Roman" panose="02020603050405020304" pitchFamily="18" charset="0"/>
              </a:rPr>
              <a:t>b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 = </a:t>
            </a:r>
            <a:r>
              <a:rPr lang="en-US" sz="20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 mod 10</a:t>
            </a:r>
            <a:r>
              <a:rPr lang="en-US" sz="2000" i="1" baseline="30000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000" baseline="30000" dirty="0">
                <a:effectLst/>
                <a:ea typeface="Times New Roman" panose="02020603050405020304" pitchFamily="18" charset="0"/>
              </a:rPr>
              <a:t>/2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	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effectLst/>
                <a:ea typeface="Times New Roman" panose="02020603050405020304" pitchFamily="18" charset="0"/>
              </a:rPr>
              <a:t>   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effectLst/>
                <a:ea typeface="Times New Roman" panose="02020603050405020304" pitchFamily="18" charset="0"/>
              </a:rPr>
              <a:t> c 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= </a:t>
            </a:r>
            <a:r>
              <a:rPr lang="en-US" sz="20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 div 10</a:t>
            </a:r>
            <a:r>
              <a:rPr lang="en-US" sz="2000" i="1" baseline="30000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000" baseline="30000" dirty="0">
                <a:effectLst/>
                <a:ea typeface="Times New Roman" panose="02020603050405020304" pitchFamily="18" charset="0"/>
              </a:rPr>
              <a:t>/2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            </a:t>
            </a:r>
            <a:r>
              <a:rPr lang="en-US" sz="2000" i="1" dirty="0">
                <a:effectLst/>
                <a:ea typeface="Times New Roman" panose="02020603050405020304" pitchFamily="18" charset="0"/>
              </a:rPr>
              <a:t>d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 = </a:t>
            </a:r>
            <a:r>
              <a:rPr lang="en-US" sz="20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 mod 10</a:t>
            </a:r>
            <a:r>
              <a:rPr lang="en-US" sz="2000" i="1" baseline="30000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000" baseline="30000" dirty="0">
                <a:effectLst/>
                <a:ea typeface="Times New Roman" panose="02020603050405020304" pitchFamily="18" charset="0"/>
              </a:rPr>
              <a:t>/2</a:t>
            </a:r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BC4ED62-1183-49C3-8180-E9B177C93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254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Number Placeholder 4">
            <a:extLst>
              <a:ext uri="{FF2B5EF4-FFF2-40B4-BE49-F238E27FC236}">
                <a16:creationId xmlns:a16="http://schemas.microsoft.com/office/drawing/2014/main" id="{D782AA5A-742C-41E1-BA21-70B64AFB9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D2AE9A-2B97-481E-BB82-60E068CE8F1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11D830-4449-41FC-B182-EBB9DB1FE145}"/>
              </a:ext>
            </a:extLst>
          </p:cNvPr>
          <p:cNvSpPr txBox="1"/>
          <p:nvPr/>
        </p:nvSpPr>
        <p:spPr>
          <a:xfrm>
            <a:off x="817880" y="1073279"/>
            <a:ext cx="1053592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effectLst/>
                <a:ea typeface="Times New Roman" panose="02020603050405020304" pitchFamily="18" charset="0"/>
              </a:rPr>
              <a:t>Contoh</a:t>
            </a:r>
            <a:r>
              <a:rPr lang="en-US" sz="2400" b="1" dirty="0">
                <a:effectLst/>
                <a:ea typeface="Times New Roman" panose="02020603050405020304" pitchFamily="18" charset="0"/>
              </a:rPr>
              <a:t> 13: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6 dan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346769  dan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279431,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maka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indent="45720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indent="457200" algn="just">
              <a:spcBef>
                <a:spcPts val="0"/>
              </a:spcBef>
              <a:spcAft>
                <a:spcPts val="0"/>
              </a:spcAft>
            </a:pPr>
            <a:r>
              <a:rPr lang="en-US" sz="2400" i="1" dirty="0">
                <a:effectLst/>
                <a:ea typeface="Times New Roman" panose="02020603050405020304" pitchFamily="18" charset="0"/>
              </a:rPr>
              <a:t>	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346769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sz="2400" i="1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 = 346, </a:t>
            </a:r>
            <a:r>
              <a:rPr lang="en-US" sz="2400" i="1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 = 769   X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= 346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3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+ 769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279431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sz="2400" i="1" dirty="0">
                <a:ea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 = 279,  </a:t>
            </a:r>
            <a:r>
              <a:rPr lang="en-US" sz="2400" i="1" dirty="0">
                <a:ea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 = 431   Y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= 279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3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+ 431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dinyatakan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sebagai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(346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3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+ 769)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(279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3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+ 431)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         = (346)(279)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6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(346)(431)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3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(769)(279)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3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(769)(431)</a:t>
            </a:r>
          </a:p>
          <a:p>
            <a:pPr algn="just"/>
            <a:r>
              <a:rPr lang="en-US" sz="2400" dirty="0">
                <a:ea typeface="Times New Roman" panose="02020603050405020304" pitchFamily="18" charset="0"/>
              </a:rPr>
              <a:t>	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        = (346)(279)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6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+ ((346)(431) + (769)(279))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3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(769)(431)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D5F5BF-880F-4868-BE02-02CFE54D4560}"/>
              </a:ext>
            </a:extLst>
          </p:cNvPr>
          <p:cNvSpPr txBox="1"/>
          <p:nvPr/>
        </p:nvSpPr>
        <p:spPr>
          <a:xfrm>
            <a:off x="2600960" y="5228263"/>
            <a:ext cx="13943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FF0000"/>
                </a:solidFill>
              </a:rPr>
              <a:t>perkalian</a:t>
            </a:r>
            <a:endParaRPr lang="en-US" sz="1600" dirty="0">
              <a:solidFill>
                <a:srgbClr val="FF0000"/>
              </a:solidFill>
            </a:endParaRPr>
          </a:p>
          <a:p>
            <a:pPr algn="ctr"/>
            <a:r>
              <a:rPr lang="en-US" sz="1600" dirty="0" err="1">
                <a:solidFill>
                  <a:srgbClr val="FF0000"/>
                </a:solidFill>
              </a:rPr>
              <a:t>bilangan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besar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18237F-207B-45F6-BC88-3200357B4957}"/>
              </a:ext>
            </a:extLst>
          </p:cNvPr>
          <p:cNvSpPr txBox="1"/>
          <p:nvPr/>
        </p:nvSpPr>
        <p:spPr>
          <a:xfrm>
            <a:off x="4958080" y="5207531"/>
            <a:ext cx="13943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FF0000"/>
                </a:solidFill>
              </a:rPr>
              <a:t>perkalian</a:t>
            </a:r>
            <a:endParaRPr lang="en-US" sz="1600" dirty="0">
              <a:solidFill>
                <a:srgbClr val="FF0000"/>
              </a:solidFill>
            </a:endParaRPr>
          </a:p>
          <a:p>
            <a:pPr algn="ctr"/>
            <a:r>
              <a:rPr lang="en-US" sz="1600" dirty="0" err="1">
                <a:solidFill>
                  <a:srgbClr val="FF0000"/>
                </a:solidFill>
              </a:rPr>
              <a:t>bilangan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besar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8B4459-B282-4F44-8903-4A371784F796}"/>
              </a:ext>
            </a:extLst>
          </p:cNvPr>
          <p:cNvSpPr txBox="1"/>
          <p:nvPr/>
        </p:nvSpPr>
        <p:spPr>
          <a:xfrm>
            <a:off x="6618022" y="5199946"/>
            <a:ext cx="13943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FF0000"/>
                </a:solidFill>
              </a:rPr>
              <a:t>perkalian</a:t>
            </a:r>
            <a:endParaRPr lang="en-US" sz="1600" dirty="0">
              <a:solidFill>
                <a:srgbClr val="FF0000"/>
              </a:solidFill>
            </a:endParaRPr>
          </a:p>
          <a:p>
            <a:pPr algn="ctr"/>
            <a:r>
              <a:rPr lang="en-US" sz="1600" dirty="0" err="1">
                <a:solidFill>
                  <a:srgbClr val="FF0000"/>
                </a:solidFill>
              </a:rPr>
              <a:t>bilangan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besar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12AF09-C8CA-4FEC-8924-15C1F02143F4}"/>
              </a:ext>
            </a:extLst>
          </p:cNvPr>
          <p:cNvSpPr txBox="1"/>
          <p:nvPr/>
        </p:nvSpPr>
        <p:spPr>
          <a:xfrm>
            <a:off x="8747760" y="5199945"/>
            <a:ext cx="13943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FF0000"/>
                </a:solidFill>
              </a:rPr>
              <a:t>perkalian</a:t>
            </a:r>
            <a:endParaRPr lang="en-US" sz="1600" dirty="0">
              <a:solidFill>
                <a:srgbClr val="FF0000"/>
              </a:solidFill>
            </a:endParaRPr>
          </a:p>
          <a:p>
            <a:pPr algn="ctr"/>
            <a:r>
              <a:rPr lang="en-US" sz="1600" dirty="0" err="1">
                <a:solidFill>
                  <a:srgbClr val="FF0000"/>
                </a:solidFill>
              </a:rPr>
              <a:t>bilangan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besar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E7873EF-F1E8-4B88-89D2-AD308989935A}"/>
              </a:ext>
            </a:extLst>
          </p:cNvPr>
          <p:cNvCxnSpPr>
            <a:stCxn id="5" idx="0"/>
          </p:cNvCxnSpPr>
          <p:nvPr/>
        </p:nvCxnSpPr>
        <p:spPr>
          <a:xfrm flipV="1">
            <a:off x="3298138" y="4836160"/>
            <a:ext cx="0" cy="392103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90D6CC5-3279-4E60-BF49-58DD3A74787E}"/>
              </a:ext>
            </a:extLst>
          </p:cNvPr>
          <p:cNvCxnSpPr/>
          <p:nvPr/>
        </p:nvCxnSpPr>
        <p:spPr>
          <a:xfrm flipV="1">
            <a:off x="5552607" y="4807842"/>
            <a:ext cx="0" cy="392103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C6E6E0B-DDD0-4872-8758-E315522E0970}"/>
              </a:ext>
            </a:extLst>
          </p:cNvPr>
          <p:cNvCxnSpPr/>
          <p:nvPr/>
        </p:nvCxnSpPr>
        <p:spPr>
          <a:xfrm flipV="1">
            <a:off x="7192221" y="4807841"/>
            <a:ext cx="0" cy="392103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38594A6-AE59-4391-A850-EB4F9675F51D}"/>
              </a:ext>
            </a:extLst>
          </p:cNvPr>
          <p:cNvCxnSpPr/>
          <p:nvPr/>
        </p:nvCxnSpPr>
        <p:spPr>
          <a:xfrm flipV="1">
            <a:off x="9525518" y="4807840"/>
            <a:ext cx="0" cy="392103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Number Placeholder 6">
            <a:extLst>
              <a:ext uri="{FF2B5EF4-FFF2-40B4-BE49-F238E27FC236}">
                <a16:creationId xmlns:a16="http://schemas.microsoft.com/office/drawing/2014/main" id="{34758013-6482-4DBF-AA4B-E0B8B6545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8384458-2715-416C-9C6A-67D30AFD2C0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DE623840-4214-46E3-878D-39056084D8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latin typeface="+mn-lt"/>
              </a:rPr>
              <a:t>7. </a:t>
            </a:r>
            <a:r>
              <a:rPr lang="en-US" altLang="en-US" b="1" dirty="0" err="1">
                <a:latin typeface="+mn-lt"/>
              </a:rPr>
              <a:t>Perkalian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Matriks</a:t>
            </a:r>
            <a:r>
              <a:rPr lang="en-US" altLang="en-US" b="1" dirty="0">
                <a:latin typeface="+mn-lt"/>
              </a:rPr>
              <a:t> </a:t>
            </a:r>
          </a:p>
        </p:txBody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47E9A4A3-C6E2-4EA8-A6F3-3ADBD585DFE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844566"/>
            <a:ext cx="10531365" cy="4114800"/>
          </a:xfrm>
        </p:spPr>
        <p:txBody>
          <a:bodyPr/>
          <a:lstStyle/>
          <a:p>
            <a:pPr marL="609600" indent="-609600"/>
            <a:r>
              <a:rPr lang="en-US" altLang="en-US" dirty="0" err="1"/>
              <a:t>Misalkan</a:t>
            </a:r>
            <a:r>
              <a:rPr lang="en-US" altLang="en-US" dirty="0"/>
              <a:t> </a:t>
            </a:r>
            <a:r>
              <a:rPr lang="en-US" altLang="en-US" i="1" dirty="0"/>
              <a:t>A</a:t>
            </a:r>
            <a:r>
              <a:rPr lang="en-US" altLang="en-US" dirty="0"/>
              <a:t> dan </a:t>
            </a:r>
            <a:r>
              <a:rPr lang="en-US" altLang="en-US" i="1" dirty="0"/>
              <a:t>B</a:t>
            </a:r>
            <a:r>
              <a:rPr lang="en-US" altLang="en-US" dirty="0"/>
              <a:t> </a:t>
            </a:r>
            <a:r>
              <a:rPr lang="en-US" altLang="en-US" dirty="0" err="1"/>
              <a:t>dua</a:t>
            </a:r>
            <a:r>
              <a:rPr lang="en-US" altLang="en-US" dirty="0"/>
              <a:t> </a:t>
            </a:r>
            <a:r>
              <a:rPr lang="en-US" altLang="en-US" dirty="0" err="1"/>
              <a:t>buah</a:t>
            </a:r>
            <a:r>
              <a:rPr lang="en-US" altLang="en-US" dirty="0"/>
              <a:t> </a:t>
            </a:r>
            <a:r>
              <a:rPr lang="en-US" altLang="en-US" dirty="0" err="1"/>
              <a:t>matrik</a:t>
            </a:r>
            <a:r>
              <a:rPr lang="en-US" altLang="en-US" dirty="0"/>
              <a:t> </a:t>
            </a:r>
            <a:r>
              <a:rPr lang="en-US" altLang="en-US" dirty="0" err="1"/>
              <a:t>berukuran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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. </a:t>
            </a:r>
          </a:p>
          <a:p>
            <a:pPr marL="609600" indent="-609600"/>
            <a:endParaRPr lang="en-US" altLang="en-US" dirty="0"/>
          </a:p>
          <a:p>
            <a:pPr marL="609600" indent="-609600"/>
            <a:r>
              <a:rPr lang="en-US" altLang="en-US" dirty="0" err="1"/>
              <a:t>Perkalian</a:t>
            </a:r>
            <a:r>
              <a:rPr lang="en-US" altLang="en-US" dirty="0"/>
              <a:t> </a:t>
            </a:r>
            <a:r>
              <a:rPr lang="en-US" altLang="en-US" dirty="0" err="1"/>
              <a:t>matriks</a:t>
            </a:r>
            <a:r>
              <a:rPr lang="en-US" altLang="en-US" dirty="0"/>
              <a:t>: </a:t>
            </a:r>
            <a:r>
              <a:rPr lang="en-US" altLang="en-US" i="1" dirty="0"/>
              <a:t>C</a:t>
            </a:r>
            <a:r>
              <a:rPr lang="en-US" altLang="en-US" dirty="0"/>
              <a:t> = </a:t>
            </a:r>
            <a:r>
              <a:rPr lang="en-US" altLang="en-US" i="1" dirty="0"/>
              <a:t>A</a:t>
            </a:r>
            <a:r>
              <a:rPr lang="en-US" altLang="en-US" dirty="0"/>
              <a:t> × </a:t>
            </a:r>
            <a:r>
              <a:rPr lang="en-US" altLang="en-US" i="1" dirty="0"/>
              <a:t>B</a:t>
            </a:r>
            <a:r>
              <a:rPr lang="en-US" altLang="en-US" dirty="0"/>
              <a:t> , </a:t>
            </a:r>
            <a:r>
              <a:rPr lang="en-US" altLang="en-US" dirty="0" err="1"/>
              <a:t>matriks</a:t>
            </a:r>
            <a:r>
              <a:rPr lang="en-US" altLang="en-US" dirty="0"/>
              <a:t> C juga </a:t>
            </a:r>
            <a:r>
              <a:rPr lang="en-US" altLang="en-US" dirty="0" err="1"/>
              <a:t>berukuran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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endParaRPr lang="en-US" altLang="en-US" dirty="0"/>
          </a:p>
          <a:p>
            <a:pPr marL="609600" indent="-609600"/>
            <a:endParaRPr lang="en-US" altLang="en-US" dirty="0"/>
          </a:p>
        </p:txBody>
      </p:sp>
      <p:graphicFrame>
        <p:nvGraphicFramePr>
          <p:cNvPr id="103429" name="Object 2">
            <a:extLst>
              <a:ext uri="{FF2B5EF4-FFF2-40B4-BE49-F238E27FC236}">
                <a16:creationId xmlns:a16="http://schemas.microsoft.com/office/drawing/2014/main" id="{12C7B0C0-7E95-4349-9F91-61E8F629BA68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829594" y="5191016"/>
          <a:ext cx="8532812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17209" imgH="507062" progId="Word.Document.8">
                  <p:embed/>
                </p:oleObj>
              </mc:Choice>
              <mc:Fallback>
                <p:oleObj name="Document" r:id="rId2" imgW="5617209" imgH="507062" progId="Word.Document.8">
                  <p:embed/>
                  <p:pic>
                    <p:nvPicPr>
                      <p:cNvPr id="103429" name="Object 2">
                        <a:extLst>
                          <a:ext uri="{FF2B5EF4-FFF2-40B4-BE49-F238E27FC236}">
                            <a16:creationId xmlns:a16="http://schemas.microsoft.com/office/drawing/2014/main" id="{12C7B0C0-7E95-4349-9F91-61E8F629BA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9594" y="5191016"/>
                        <a:ext cx="8532812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7">
            <a:extLst>
              <a:ext uri="{FF2B5EF4-FFF2-40B4-BE49-F238E27FC236}">
                <a16:creationId xmlns:a16="http://schemas.microsoft.com/office/drawing/2014/main" id="{6FB97EB8-38B1-4D9C-BCA1-B10F8255C5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310" y="3528958"/>
            <a:ext cx="503078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EE8038-254C-4BC6-B77E-11534C1034EA}"/>
              </a:ext>
            </a:extLst>
          </p:cNvPr>
          <p:cNvSpPr txBox="1"/>
          <p:nvPr/>
        </p:nvSpPr>
        <p:spPr>
          <a:xfrm>
            <a:off x="797559" y="1446178"/>
            <a:ext cx="10271760" cy="5062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Kali2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LongInteger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LongInteger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perkalian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dan Y, masing-masing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panjangnya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 digit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divide and conquer. }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Kamus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c,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LongInteger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 then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perkalian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skalar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biasa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  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bagidua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posisi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 }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lang="en-US" sz="17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lang="en-US" sz="17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lang="en-US" sz="17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lang="en-US" sz="17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Kali2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)*10</a:t>
            </a:r>
            <a:r>
              <a:rPr lang="en-US" sz="17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7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Kali2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)*10</a:t>
            </a:r>
            <a:r>
              <a:rPr lang="en-US" sz="17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Kali2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)*10</a:t>
            </a:r>
            <a:r>
              <a:rPr lang="en-US" sz="17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Kali2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endif</a:t>
            </a:r>
          </a:p>
          <a:p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06FE96-FD35-4B4F-BBD8-CCC4AD82F79E}"/>
              </a:ext>
            </a:extLst>
          </p:cNvPr>
          <p:cNvSpPr/>
          <p:nvPr/>
        </p:nvSpPr>
        <p:spPr>
          <a:xfrm>
            <a:off x="721358" y="1267770"/>
            <a:ext cx="10424161" cy="50629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67EAB2-ECC4-4BCC-9C3C-73E754628A7F}"/>
              </a:ext>
            </a:extLst>
          </p:cNvPr>
          <p:cNvSpPr txBox="1"/>
          <p:nvPr/>
        </p:nvSpPr>
        <p:spPr>
          <a:xfrm>
            <a:off x="640079" y="527306"/>
            <a:ext cx="109568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Pseudo-code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i="1" dirty="0"/>
              <a:t>divide and conquer</a:t>
            </a:r>
            <a:r>
              <a:rPr lang="en-US" sz="2400" dirty="0"/>
              <a:t>: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465D4AF-572B-46C6-83A5-425F007D7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10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Number Placeholder 5">
            <a:extLst>
              <a:ext uri="{FF2B5EF4-FFF2-40B4-BE49-F238E27FC236}">
                <a16:creationId xmlns:a16="http://schemas.microsoft.com/office/drawing/2014/main" id="{BD0145B5-F01D-46E0-8AED-7494C05D1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AE5D03-F8F0-4DBA-B2F0-06129DEA278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119811" name="Rectangle 2">
            <a:extLst>
              <a:ext uri="{FF2B5EF4-FFF2-40B4-BE49-F238E27FC236}">
                <a16:creationId xmlns:a16="http://schemas.microsoft.com/office/drawing/2014/main" id="{906C76D2-2564-4DB0-9E98-8E7511A13B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99160" y="528955"/>
            <a:ext cx="10566400" cy="5922643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i="1" dirty="0"/>
              <a:t>Kali2</a:t>
            </a:r>
            <a:r>
              <a:rPr lang="en-US" altLang="en-US" sz="2400" dirty="0"/>
              <a:t>: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Teorema</a:t>
            </a:r>
            <a:r>
              <a:rPr lang="en-US" altLang="en-US" sz="2400" dirty="0"/>
              <a:t> Master (</a:t>
            </a:r>
            <a:r>
              <a:rPr lang="en-US" altLang="en-US" sz="2400" dirty="0" err="1"/>
              <a:t>tunjukkan</a:t>
            </a:r>
            <a:r>
              <a:rPr lang="en-US" altLang="en-US" sz="2400" dirty="0"/>
              <a:t>!), </a:t>
            </a:r>
            <a:r>
              <a:rPr lang="en-US" altLang="en-US" sz="2400" dirty="0" err="1"/>
              <a:t>diperoleh</a:t>
            </a:r>
            <a:r>
              <a:rPr lang="en-US" altLang="en-US" sz="2400" dirty="0"/>
              <a:t>:</a:t>
            </a:r>
            <a:endParaRPr lang="en-US" altLang="en-US" sz="2400" i="1" dirty="0"/>
          </a:p>
          <a:p>
            <a:pPr eaLnBrk="1" hangingPunct="1">
              <a:spcBef>
                <a:spcPts val="1800"/>
              </a:spcBef>
              <a:buFontTx/>
              <a:buNone/>
            </a:pPr>
            <a:r>
              <a:rPr lang="en-US" altLang="en-US" sz="2400" i="1" dirty="0"/>
              <a:t>		T</a:t>
            </a:r>
            <a:r>
              <a:rPr lang="en-US" altLang="en-US" sz="2400" dirty="0"/>
              <a:t>(</a:t>
            </a:r>
            <a:r>
              <a:rPr lang="en-US" altLang="en-US" sz="2400" i="1" dirty="0"/>
              <a:t>n</a:t>
            </a:r>
            <a:r>
              <a:rPr lang="en-US" altLang="en-US" sz="2400" dirty="0"/>
              <a:t>) = </a:t>
            </a:r>
            <a:r>
              <a:rPr lang="en-US" altLang="en-US" sz="2400" i="1" dirty="0"/>
              <a:t>O</a:t>
            </a:r>
            <a:r>
              <a:rPr lang="en-US" altLang="en-US" sz="2400" dirty="0"/>
              <a:t>(</a:t>
            </a:r>
            <a:r>
              <a:rPr lang="en-US" altLang="en-US" sz="2400" i="1" dirty="0"/>
              <a:t>n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). 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 err="1"/>
              <a:t>Ternyata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perkalian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i="1" dirty="0"/>
              <a:t>Divide and Conquer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seperti</a:t>
            </a:r>
            <a:r>
              <a:rPr lang="en-US" altLang="en-US" sz="2400" dirty="0"/>
              <a:t> di </a:t>
            </a:r>
            <a:r>
              <a:rPr lang="en-US" altLang="en-US" sz="2400" dirty="0" err="1"/>
              <a:t>atas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belum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memperbaiki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algoritmanya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seperti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perkalian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secara</a:t>
            </a:r>
            <a:r>
              <a:rPr lang="en-US" altLang="en-US" sz="2400" dirty="0"/>
              <a:t> </a:t>
            </a:r>
            <a:r>
              <a:rPr lang="en-US" altLang="en-US" sz="2400" i="1" dirty="0"/>
              <a:t>brute force</a:t>
            </a:r>
            <a:r>
              <a:rPr lang="en-US" altLang="en-US" sz="2400" dirty="0"/>
              <a:t>. </a:t>
            </a:r>
          </a:p>
          <a:p>
            <a:pPr eaLnBrk="1" hangingPunct="1"/>
            <a:r>
              <a:rPr lang="en-US" altLang="en-US" sz="2400" dirty="0" err="1"/>
              <a:t>Adakah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perkalian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baik</a:t>
            </a:r>
            <a:r>
              <a:rPr lang="en-US" altLang="en-US" sz="2400" dirty="0"/>
              <a:t>?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B3F13879-56A6-4778-A8B0-AE3D3CBC8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080" y="117856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BA07664-61C3-4937-A366-CC9F0D2896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8319" y="1120894"/>
          <a:ext cx="3566161" cy="849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451100" imgH="584200" progId="Equation.3">
                  <p:embed/>
                </p:oleObj>
              </mc:Choice>
              <mc:Fallback>
                <p:oleObj r:id="rId2" imgW="2451100" imgH="584200" progId="Equation.3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BA07664-61C3-4937-A366-CC9F0D2896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8319" y="1120894"/>
                        <a:ext cx="3566161" cy="8499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548E845-F35D-4CAF-A0F7-8F836FF2F353}"/>
              </a:ext>
            </a:extLst>
          </p:cNvPr>
          <p:cNvSpPr txBox="1"/>
          <p:nvPr/>
        </p:nvSpPr>
        <p:spPr>
          <a:xfrm>
            <a:off x="1258040" y="2239633"/>
            <a:ext cx="10590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err="1"/>
              <a:t>Catatan</a:t>
            </a:r>
            <a:r>
              <a:rPr lang="en-US" dirty="0"/>
              <a:t>: </a:t>
            </a:r>
            <a:r>
              <a:rPr lang="en-US" dirty="0" err="1"/>
              <a:t>Menghitung</a:t>
            </a:r>
            <a:r>
              <a:rPr lang="en-US" dirty="0"/>
              <a:t> 10</a:t>
            </a:r>
            <a:r>
              <a:rPr lang="en-US" baseline="30000" dirty="0"/>
              <a:t>s</a:t>
            </a:r>
            <a:r>
              <a:rPr lang="en-US" dirty="0"/>
              <a:t> dan 10</a:t>
            </a:r>
            <a:r>
              <a:rPr lang="en-US" baseline="30000" dirty="0"/>
              <a:t>2s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memangkatkan</a:t>
            </a:r>
            <a:r>
              <a:rPr lang="en-US" dirty="0"/>
              <a:t>  10 </a:t>
            </a:r>
            <a:r>
              <a:rPr lang="en-US" dirty="0" err="1"/>
              <a:t>sebanyak</a:t>
            </a:r>
            <a:r>
              <a:rPr lang="en-US" dirty="0"/>
              <a:t> s kali </a:t>
            </a:r>
            <a:r>
              <a:rPr lang="en-US" dirty="0" err="1"/>
              <a:t>atau</a:t>
            </a:r>
            <a:r>
              <a:rPr lang="en-US" dirty="0"/>
              <a:t> 2s kali, </a:t>
            </a:r>
          </a:p>
          <a:p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menambahkan</a:t>
            </a:r>
            <a:r>
              <a:rPr lang="en-US" dirty="0"/>
              <a:t> 0 </a:t>
            </a:r>
            <a:r>
              <a:rPr lang="en-US" dirty="0" err="1"/>
              <a:t>sebanyak</a:t>
            </a:r>
            <a:r>
              <a:rPr lang="en-US" dirty="0"/>
              <a:t> s kali </a:t>
            </a:r>
            <a:r>
              <a:rPr lang="en-US" dirty="0" err="1"/>
              <a:t>atau</a:t>
            </a:r>
            <a:r>
              <a:rPr lang="en-US" dirty="0"/>
              <a:t> 2s kali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2F8942-9E6A-4F8F-B63C-33EBFE9142E2}"/>
              </a:ext>
            </a:extLst>
          </p:cNvPr>
          <p:cNvSpPr txBox="1"/>
          <p:nvPr/>
        </p:nvSpPr>
        <p:spPr>
          <a:xfrm>
            <a:off x="4378960" y="63095"/>
            <a:ext cx="71932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Kali2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)*10</a:t>
            </a:r>
            <a:r>
              <a:rPr lang="en-US" baseline="30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baseline="30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Kali2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)*10</a:t>
            </a:r>
            <a:r>
              <a:rPr lang="en-US" i="1" baseline="30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Kali2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)*10</a:t>
            </a:r>
            <a:r>
              <a:rPr lang="en-US" i="1" baseline="30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Kali2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Number Placeholder 5">
            <a:extLst>
              <a:ext uri="{FF2B5EF4-FFF2-40B4-BE49-F238E27FC236}">
                <a16:creationId xmlns:a16="http://schemas.microsoft.com/office/drawing/2014/main" id="{2727B036-AB87-494F-A02C-4ABF7B8BD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8A63A61-B6D7-4602-ADD9-BE1BEDF8853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120835" name="Rectangle 2">
            <a:extLst>
              <a:ext uri="{FF2B5EF4-FFF2-40B4-BE49-F238E27FC236}">
                <a16:creationId xmlns:a16="http://schemas.microsoft.com/office/drawing/2014/main" id="{17235E97-5DC4-4D1B-BB24-D4400FCD41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443072"/>
            <a:ext cx="9982200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b="1" dirty="0" err="1">
                <a:latin typeface="+mn-lt"/>
              </a:rPr>
              <a:t>Perbaikan</a:t>
            </a:r>
            <a:r>
              <a:rPr lang="en-US" altLang="en-US" sz="3200" b="1" dirty="0">
                <a:latin typeface="+mn-lt"/>
              </a:rPr>
              <a:t>: </a:t>
            </a:r>
            <a:r>
              <a:rPr lang="en-US" altLang="en-US" sz="3200" b="1" dirty="0" err="1">
                <a:latin typeface="+mn-lt"/>
              </a:rPr>
              <a:t>Algoritma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Perkalian</a:t>
            </a:r>
            <a:r>
              <a:rPr lang="en-US" altLang="en-US" sz="3200" b="1" dirty="0">
                <a:latin typeface="+mn-lt"/>
              </a:rPr>
              <a:t> Karatsuba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9900F-3DA5-41CB-AEA8-AE525CA3E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582"/>
            <a:ext cx="10515600" cy="5051345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2800" dirty="0" err="1"/>
              <a:t>Ditemukan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Anatolii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Alexeevitch</a:t>
            </a:r>
            <a:r>
              <a:rPr lang="en-US" altLang="en-US" sz="2800" dirty="0"/>
              <a:t> Karatsuba, </a:t>
            </a:r>
            <a:r>
              <a:rPr lang="en-US" altLang="en-US" sz="2800" dirty="0" err="1"/>
              <a:t>seorang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matematikawan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Rusia</a:t>
            </a:r>
            <a:r>
              <a:rPr lang="en-US" altLang="en-US" sz="2800" dirty="0"/>
              <a:t> pada </a:t>
            </a:r>
            <a:r>
              <a:rPr lang="en-US" altLang="en-US" sz="2800" dirty="0" err="1"/>
              <a:t>tahun</a:t>
            </a:r>
            <a:r>
              <a:rPr lang="en-US" altLang="en-US" sz="2800" dirty="0"/>
              <a:t> 1962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altLang="en-US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2800" dirty="0" err="1"/>
              <a:t>Idenya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seperti</a:t>
            </a:r>
            <a:r>
              <a:rPr lang="en-US" altLang="en-US" sz="2800" dirty="0"/>
              <a:t> pada </a:t>
            </a:r>
            <a:r>
              <a:rPr lang="en-US" altLang="en-US" sz="2800" dirty="0" err="1"/>
              <a:t>perkalian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matriks</a:t>
            </a:r>
            <a:r>
              <a:rPr lang="en-US" altLang="en-US" sz="2800" dirty="0"/>
              <a:t> Strassen, </a:t>
            </a:r>
            <a:r>
              <a:rPr lang="en-US" altLang="en-US" sz="2800" dirty="0" err="1"/>
              <a:t>yaitu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dengan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mengurangi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jumlah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operasi</a:t>
            </a:r>
            <a:r>
              <a:rPr lang="en-US" altLang="en-US" sz="2800" dirty="0"/>
              <a:t> kali.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altLang="en-US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2800" dirty="0" err="1"/>
              <a:t>Persamaan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perkalian</a:t>
            </a:r>
            <a:r>
              <a:rPr lang="en-US" altLang="en-US" sz="2800" dirty="0"/>
              <a:t> </a:t>
            </a:r>
            <a:r>
              <a:rPr lang="en-US" altLang="en-US" sz="2800" i="1" dirty="0"/>
              <a:t>X</a:t>
            </a:r>
            <a:r>
              <a:rPr lang="en-US" altLang="en-US" sz="2800" dirty="0"/>
              <a:t> dan </a:t>
            </a:r>
            <a:r>
              <a:rPr lang="en-US" altLang="en-US" sz="2800" i="1" dirty="0"/>
              <a:t>Y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terdahulu</a:t>
            </a:r>
            <a:r>
              <a:rPr lang="en-US" altLang="en-US" sz="2800" dirty="0"/>
              <a:t>:</a:t>
            </a:r>
          </a:p>
          <a:p>
            <a:pPr marL="0" marR="0" indent="0" algn="just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altLang="en-US" sz="2800" dirty="0"/>
              <a:t>		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= </a:t>
            </a:r>
            <a:r>
              <a:rPr lang="en-US" sz="2800" i="1" dirty="0">
                <a:effectLst/>
                <a:ea typeface="Times New Roman" panose="02020603050405020304" pitchFamily="18" charset="0"/>
              </a:rPr>
              <a:t>ac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800" i="1" baseline="30000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+ (</a:t>
            </a:r>
            <a:r>
              <a:rPr lang="en-US" sz="2800" i="1" dirty="0">
                <a:effectLst/>
                <a:ea typeface="Times New Roman" panose="02020603050405020304" pitchFamily="18" charset="0"/>
              </a:rPr>
              <a:t>ad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800" i="1" dirty="0" err="1">
                <a:effectLst/>
                <a:ea typeface="Times New Roman" panose="02020603050405020304" pitchFamily="18" charset="0"/>
              </a:rPr>
              <a:t>bc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) </a:t>
            </a:r>
            <a:r>
              <a:rPr lang="en-US" sz="28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800" i="1" baseline="30000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800" baseline="30000" dirty="0">
                <a:effectLst/>
                <a:ea typeface="Times New Roman" panose="02020603050405020304" pitchFamily="18" charset="0"/>
              </a:rPr>
              <a:t>/2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800" i="1" dirty="0">
                <a:effectLst/>
                <a:ea typeface="Times New Roman" panose="02020603050405020304" pitchFamily="18" charset="0"/>
              </a:rPr>
              <a:t>bd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233363" marR="0" indent="-233363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en-US" sz="2800" dirty="0" err="1">
                <a:effectLst/>
                <a:ea typeface="Times New Roman" panose="02020603050405020304" pitchFamily="18" charset="0"/>
              </a:rPr>
              <a:t>terdapat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4 </a:t>
            </a:r>
            <a:r>
              <a:rPr lang="en-US" sz="2800" dirty="0" err="1">
                <a:effectLst/>
                <a:ea typeface="Times New Roman" panose="02020603050405020304" pitchFamily="18" charset="0"/>
              </a:rPr>
              <a:t>operasi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Times New Roman" panose="02020603050405020304" pitchFamily="18" charset="0"/>
              </a:rPr>
              <a:t>perkalian</a:t>
            </a:r>
            <a:r>
              <a:rPr lang="en-US" sz="28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dan 3 </a:t>
            </a:r>
            <a:r>
              <a:rPr lang="en-US" sz="2800" dirty="0" err="1">
                <a:effectLst/>
                <a:ea typeface="Times New Roman" panose="02020603050405020304" pitchFamily="18" charset="0"/>
              </a:rPr>
              <a:t>operasi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Times New Roman" panose="02020603050405020304" pitchFamily="18" charset="0"/>
              </a:rPr>
              <a:t>penjumlahan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Times New Roman" panose="02020603050405020304" pitchFamily="18" charset="0"/>
              </a:rPr>
              <a:t>b</a:t>
            </a:r>
            <a:r>
              <a:rPr lang="en-US" dirty="0" err="1">
                <a:ea typeface="Times New Roman" panose="02020603050405020304" pitchFamily="18" charset="0"/>
              </a:rPr>
              <a:t>ilangan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besar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altLang="en-US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2800" dirty="0"/>
              <a:t>Karatsuba </a:t>
            </a:r>
            <a:r>
              <a:rPr lang="en-US" altLang="en-US" sz="2800" dirty="0" err="1"/>
              <a:t>memanipulasi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persamaan</a:t>
            </a:r>
            <a:r>
              <a:rPr lang="en-US" altLang="en-US" sz="2800" dirty="0"/>
              <a:t> di </a:t>
            </a:r>
            <a:r>
              <a:rPr lang="en-US" altLang="en-US" sz="2800" dirty="0" err="1"/>
              <a:t>atas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sedemikian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rupa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sehingga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jumlah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operasi</a:t>
            </a:r>
            <a:r>
              <a:rPr lang="en-US" altLang="en-US" sz="2800" dirty="0"/>
              <a:t> kali </a:t>
            </a:r>
            <a:r>
              <a:rPr lang="en-US" altLang="en-US" sz="2800" dirty="0" err="1"/>
              <a:t>berkurang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menjadi</a:t>
            </a:r>
            <a:r>
              <a:rPr lang="en-US" altLang="en-US" sz="2800" dirty="0"/>
              <a:t> 3 (</a:t>
            </a:r>
            <a:r>
              <a:rPr lang="en-US" altLang="en-US" sz="2800" dirty="0" err="1"/>
              <a:t>dengan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konsekuensi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operasi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penjumlahan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menjadi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bertambah</a:t>
            </a:r>
            <a:r>
              <a:rPr lang="en-US" altLang="en-US" sz="2800" dirty="0"/>
              <a:t>).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5ACE8F2-A206-44DE-B249-040A0711DBAA}"/>
              </a:ext>
            </a:extLst>
          </p:cNvPr>
          <p:cNvSpPr txBox="1"/>
          <p:nvPr/>
        </p:nvSpPr>
        <p:spPr>
          <a:xfrm>
            <a:off x="1214120" y="579180"/>
            <a:ext cx="976376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Misalkan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   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r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c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ac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ad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400" i="1" dirty="0" err="1">
                <a:effectLst/>
                <a:ea typeface="Times New Roman" panose="02020603050405020304" pitchFamily="18" charset="0"/>
              </a:rPr>
              <a:t>bc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 +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bd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indent="45720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        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ad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+ </a:t>
            </a:r>
            <a:r>
              <a:rPr lang="en-US" sz="2400" i="1" dirty="0" err="1">
                <a:effectLst/>
                <a:ea typeface="Times New Roman" panose="02020603050405020304" pitchFamily="18" charset="0"/>
              </a:rPr>
              <a:t>bc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r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–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ac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–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bd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c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+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 –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ac –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bd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demikian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dimanipulasi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indent="457200" algn="just">
              <a:spcBef>
                <a:spcPts val="0"/>
              </a:spcBef>
              <a:spcAft>
                <a:spcPts val="0"/>
              </a:spcAft>
            </a:pPr>
            <a:r>
              <a:rPr lang="en-US" sz="2400" i="1" dirty="0">
                <a:effectLst/>
                <a:ea typeface="Times New Roman" panose="02020603050405020304" pitchFamily="18" charset="0"/>
              </a:rPr>
              <a:t>	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ac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ad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400" i="1" dirty="0" err="1">
                <a:effectLst/>
                <a:ea typeface="Times New Roman" panose="02020603050405020304" pitchFamily="18" charset="0"/>
              </a:rPr>
              <a:t>bc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10</a:t>
            </a:r>
            <a:r>
              <a:rPr lang="en-US" sz="2400" i="1" baseline="30000" dirty="0">
                <a:effectLst/>
                <a:ea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/2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bd</a:t>
            </a:r>
            <a:endParaRPr lang="en-US" sz="2400" dirty="0">
              <a:effectLst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3C099F6-04AE-4063-9253-2315B96CEF2F}"/>
                  </a:ext>
                </a:extLst>
              </p:cNvPr>
              <p:cNvSpPr txBox="1"/>
              <p:nvPr/>
            </p:nvSpPr>
            <p:spPr>
              <a:xfrm>
                <a:off x="1940560" y="4829386"/>
                <a:ext cx="8503920" cy="7865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groupChrPr>
                            <m:e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𝑎𝑐</m:t>
                              </m:r>
                            </m:e>
                          </m:groupChr>
                        </m:e>
                        <m:lim>
                          <m: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𝑝</m:t>
                          </m:r>
                        </m:lim>
                      </m:limLow>
                      <m:r>
                        <a:rPr lang="en-US" sz="2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Cambria Math" panose="02040503050406030204" pitchFamily="18" charset="0"/>
                        </a:rPr>
                        <m:t>⋅</m:t>
                      </m:r>
                      <m:r>
                        <a:rPr lang="en-US" sz="2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1</m:t>
                      </m:r>
                      <m:sSup>
                        <m:sSupPr>
                          <m:ctrlP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0</m:t>
                          </m:r>
                        </m:e>
                        <m:sup>
                          <m: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+{</m:t>
                      </m:r>
                      <m:limLow>
                        <m:limLowPr>
                          <m:ctrlP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groupChrPr>
                            <m:e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𝑏</m:t>
                              </m:r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)(</m:t>
                              </m:r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𝑐</m:t>
                              </m:r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𝑑</m:t>
                              </m:r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)</m:t>
                              </m:r>
                            </m:e>
                          </m:groupChr>
                        </m:e>
                        <m:lim>
                          <m: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𝑟</m:t>
                          </m:r>
                        </m:lim>
                      </m:limLow>
                      <m:r>
                        <a:rPr lang="en-US" sz="2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limLow>
                        <m:limLowPr>
                          <m:ctrlP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groupChrPr>
                            <m:e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𝑎𝑐</m:t>
                              </m:r>
                            </m:e>
                          </m:groupChr>
                        </m:e>
                        <m:lim>
                          <m: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𝑝</m:t>
                          </m:r>
                        </m:lim>
                      </m:limLow>
                      <m:r>
                        <a:rPr lang="en-US" sz="2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limLow>
                        <m:limLowPr>
                          <m:ctrlP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groupChrPr>
                            <m:e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𝑏𝑑</m:t>
                              </m:r>
                            </m:e>
                          </m:groupChr>
                        </m:e>
                        <m:lim>
                          <m: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𝑞</m:t>
                          </m:r>
                        </m:lim>
                      </m:limLow>
                      <m:r>
                        <a:rPr lang="en-US" sz="2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}</m:t>
                      </m:r>
                      <m:r>
                        <a:rPr lang="en-US" sz="2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Cambria Math" panose="02040503050406030204" pitchFamily="18" charset="0"/>
                        </a:rPr>
                        <m:t>⋅</m:t>
                      </m:r>
                      <m:r>
                        <a:rPr lang="en-US" sz="2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1</m:t>
                      </m:r>
                      <m:sSup>
                        <m:sSupPr>
                          <m:ctrlP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0</m:t>
                          </m:r>
                        </m:e>
                        <m:sup>
                          <m: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/2</m:t>
                          </m:r>
                        </m:sup>
                      </m:sSup>
                      <m:r>
                        <a:rPr lang="en-US" sz="24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limLow>
                        <m:limLowPr>
                          <m:ctrlP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groupChrPr>
                            <m:e>
                              <m:r>
                                <a:rPr lang="en-US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𝑏𝑑</m:t>
                              </m:r>
                            </m:e>
                          </m:groupChr>
                        </m:e>
                        <m:lim>
                          <m:r>
                            <a:rPr lang="en-US" sz="24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𝑞</m:t>
                          </m:r>
                        </m:lim>
                      </m:limLow>
                    </m:oMath>
                  </m:oMathPara>
                </a14:m>
                <a:endParaRPr lang="en-US" sz="2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3C099F6-04AE-4063-9253-2315B96CEF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0560" y="4829386"/>
                <a:ext cx="8503920" cy="7865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CB0A1F89-1DBF-4C18-9809-E8A70E0AEBE0}"/>
              </a:ext>
            </a:extLst>
          </p:cNvPr>
          <p:cNvSpPr txBox="1"/>
          <p:nvPr/>
        </p:nvSpPr>
        <p:spPr>
          <a:xfrm>
            <a:off x="1341120" y="5953760"/>
            <a:ext cx="7685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Sekarang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kali,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dirty="0"/>
              <a:t>, </a:t>
            </a:r>
            <a:r>
              <a:rPr lang="en-US" sz="2400" i="1" dirty="0"/>
              <a:t>q</a:t>
            </a:r>
            <a:r>
              <a:rPr lang="en-US" sz="2400" dirty="0"/>
              <a:t>, dan </a:t>
            </a:r>
            <a:r>
              <a:rPr lang="en-US" sz="2400" i="1" dirty="0"/>
              <a:t>r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5ABA31-1DC7-4ACB-8D7C-0DD684D2C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1232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97C606-E8A3-428C-9062-D95B75A5C1F7}"/>
              </a:ext>
            </a:extLst>
          </p:cNvPr>
          <p:cNvSpPr txBox="1"/>
          <p:nvPr/>
        </p:nvSpPr>
        <p:spPr>
          <a:xfrm>
            <a:off x="1117600" y="960420"/>
            <a:ext cx="10271760" cy="5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Kali3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LongInteger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LongInteger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perkalian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dan Y, masing-masing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panjangnya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 digit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Karatsuba. }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Kamus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c,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LongInteger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 then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perkalian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skalar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biasa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  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bagidua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posisi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 }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lang="en-US" sz="17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lang="en-US" sz="17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lang="en-US" sz="17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lang="en-US" sz="17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Kali3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q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Kali3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Kali3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*10</a:t>
            </a:r>
            <a:r>
              <a:rPr lang="en-US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(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)*10</a:t>
            </a:r>
            <a:r>
              <a:rPr lang="en-US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endif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C4E5E0-8D6C-4BB5-AA28-13480E57D8D8}"/>
              </a:ext>
            </a:extLst>
          </p:cNvPr>
          <p:cNvSpPr/>
          <p:nvPr/>
        </p:nvSpPr>
        <p:spPr>
          <a:xfrm>
            <a:off x="955041" y="829615"/>
            <a:ext cx="10271760" cy="57785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BC4B1F-72AB-48FA-8CD9-4F1CF76D6C9C}"/>
              </a:ext>
            </a:extLst>
          </p:cNvPr>
          <p:cNvSpPr txBox="1"/>
          <p:nvPr/>
        </p:nvSpPr>
        <p:spPr>
          <a:xfrm>
            <a:off x="805537" y="202520"/>
            <a:ext cx="10092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Pseudo-code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Karatsuba: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67DE19-B43E-4B34-A9F5-8F020F93A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4887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CF69D6-AA9D-4D6E-A16E-E67D679BFD5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2140" y="630078"/>
                <a:ext cx="10967720" cy="5679281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2400" dirty="0"/>
                  <a:t>Kompleksitas </a:t>
                </a:r>
                <a:r>
                  <a:rPr lang="en-US" sz="2400" dirty="0" err="1"/>
                  <a:t>algoritmanya</a:t>
                </a:r>
                <a:r>
                  <a:rPr lang="en-US" sz="2400" dirty="0"/>
                  <a:t>:</a:t>
                </a:r>
              </a:p>
              <a:p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  T(n) = </a:t>
                </a:r>
                <a:r>
                  <a:rPr lang="en-US" sz="2400" dirty="0" err="1"/>
                  <a:t>tiga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buah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perkalian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dua</a:t>
                </a:r>
                <a:r>
                  <a:rPr lang="en-US" sz="2400" dirty="0"/>
                  <a:t> integer yang </a:t>
                </a:r>
                <a:r>
                  <a:rPr lang="en-US" sz="2400" dirty="0" err="1"/>
                  <a:t>berukuran</a:t>
                </a:r>
                <a:r>
                  <a:rPr lang="en-US" sz="2400" dirty="0"/>
                  <a:t> n/2 + </a:t>
                </a:r>
                <a:r>
                  <a:rPr lang="en-US" sz="2400" dirty="0" err="1"/>
                  <a:t>penjumlahan</a:t>
                </a:r>
                <a:r>
                  <a:rPr lang="en-US" sz="2400" dirty="0"/>
                  <a:t> integer</a:t>
                </a:r>
              </a:p>
              <a:p>
                <a:pPr marL="0" indent="0">
                  <a:buNone/>
                </a:pPr>
                <a:r>
                  <a:rPr lang="en-US" sz="2400" dirty="0"/>
                  <a:t>	 </a:t>
                </a:r>
                <a:r>
                  <a:rPr lang="en-US" sz="2400" dirty="0" err="1"/>
                  <a:t>berukuran</a:t>
                </a:r>
                <a:r>
                  <a:rPr lang="en-US" sz="2400" dirty="0"/>
                  <a:t> n/2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 </a:t>
                </a:r>
              </a:p>
              <a:p>
                <a:pPr marL="0" indent="0">
                  <a:buNone/>
                </a:pPr>
                <a:r>
                  <a:rPr lang="en-US" sz="2400" dirty="0"/>
                  <a:t>		</a:t>
                </a:r>
              </a:p>
              <a:p>
                <a:pPr>
                  <a:spcBef>
                    <a:spcPts val="1200"/>
                  </a:spcBef>
                  <a:defRPr/>
                </a:pPr>
                <a:r>
                  <a:rPr lang="en-US" sz="2400" dirty="0"/>
                  <a:t>Bila </a:t>
                </a:r>
                <a:r>
                  <a:rPr lang="en-US" sz="2400" dirty="0" err="1"/>
                  <a:t>diselesaikan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Teorema</a:t>
                </a:r>
                <a:r>
                  <a:rPr lang="en-US" sz="2400" dirty="0"/>
                  <a:t> Master, </a:t>
                </a:r>
                <a:r>
                  <a:rPr lang="en-US" sz="2400" i="1" dirty="0"/>
                  <a:t>T</a:t>
                </a:r>
                <a:r>
                  <a:rPr lang="en-US" sz="2400" dirty="0"/>
                  <a:t>(</a:t>
                </a:r>
                <a:r>
                  <a:rPr lang="en-US" sz="2400" i="1" dirty="0"/>
                  <a:t>n</a:t>
                </a:r>
                <a:r>
                  <a:rPr lang="en-US" sz="2400" dirty="0"/>
                  <a:t>) = </a:t>
                </a:r>
                <a:r>
                  <a:rPr lang="en-US" sz="2400" i="1" dirty="0" err="1"/>
                  <a:t>aT</a:t>
                </a:r>
                <a:r>
                  <a:rPr lang="en-US" sz="2400" dirty="0"/>
                  <a:t>(</a:t>
                </a:r>
                <a:r>
                  <a:rPr lang="en-US" sz="2400" i="1" dirty="0"/>
                  <a:t>n</a:t>
                </a:r>
                <a:r>
                  <a:rPr lang="en-US" sz="2400" dirty="0"/>
                  <a:t>/</a:t>
                </a:r>
                <a:r>
                  <a:rPr lang="en-US" sz="2400" i="1" dirty="0"/>
                  <a:t>b</a:t>
                </a:r>
                <a:r>
                  <a:rPr lang="en-US" sz="2400" dirty="0"/>
                  <a:t>) + </a:t>
                </a:r>
                <a:r>
                  <a:rPr lang="en-US" sz="2400" i="1" dirty="0" err="1"/>
                  <a:t>cn</a:t>
                </a:r>
                <a:r>
                  <a:rPr lang="en-US" sz="2400" i="1" baseline="30000" dirty="0" err="1"/>
                  <a:t>d</a:t>
                </a:r>
                <a:r>
                  <a:rPr lang="en-US" sz="2400" dirty="0"/>
                  <a:t>,</a:t>
                </a:r>
                <a:r>
                  <a:rPr lang="en-US" sz="2400" i="1" dirty="0"/>
                  <a:t> </a:t>
                </a:r>
                <a:r>
                  <a:rPr lang="en-US" sz="2400" dirty="0" err="1"/>
                  <a:t>diperoleh</a:t>
                </a:r>
                <a:r>
                  <a:rPr lang="en-US" sz="2400" i="1" dirty="0"/>
                  <a:t> a</a:t>
                </a:r>
                <a:r>
                  <a:rPr lang="en-US" sz="2400" dirty="0"/>
                  <a:t> = 3, </a:t>
                </a:r>
                <a:r>
                  <a:rPr lang="en-US" sz="2400" i="1" dirty="0"/>
                  <a:t>b</a:t>
                </a:r>
                <a:r>
                  <a:rPr lang="en-US" sz="2400" dirty="0"/>
                  <a:t> = 2, </a:t>
                </a:r>
                <a:r>
                  <a:rPr lang="en-US" sz="2400" i="1" dirty="0"/>
                  <a:t>d</a:t>
                </a:r>
                <a:r>
                  <a:rPr lang="en-US" sz="2400" dirty="0"/>
                  <a:t> = 1, dan </a:t>
                </a:r>
                <a:r>
                  <a:rPr lang="en-US" sz="2400" dirty="0" err="1"/>
                  <a:t>memenuhi</a:t>
                </a:r>
                <a:r>
                  <a:rPr lang="en-US" sz="2400" dirty="0"/>
                  <a:t>  </a:t>
                </a:r>
                <a:r>
                  <a:rPr lang="en-US" sz="2400" i="1" dirty="0"/>
                  <a:t>a &gt;</a:t>
                </a:r>
                <a:r>
                  <a:rPr lang="en-US" sz="2400" dirty="0"/>
                  <a:t> </a:t>
                </a:r>
                <a:r>
                  <a:rPr lang="en-US" sz="2400" i="1" dirty="0"/>
                  <a:t>b</a:t>
                </a:r>
                <a:r>
                  <a:rPr lang="en-US" sz="2400" i="1" baseline="30000" dirty="0"/>
                  <a:t>d </a:t>
                </a:r>
                <a:r>
                  <a:rPr lang="en-US" sz="2400" dirty="0"/>
                  <a:t>  (</a:t>
                </a:r>
                <a:r>
                  <a:rPr lang="en-US" sz="2400" dirty="0" err="1"/>
                  <a:t>yaitu</a:t>
                </a:r>
                <a:r>
                  <a:rPr lang="en-US" sz="2400" dirty="0"/>
                  <a:t> 3 &gt; 2</a:t>
                </a:r>
                <a:r>
                  <a:rPr lang="en-US" sz="2400" baseline="30000" dirty="0"/>
                  <a:t>1</a:t>
                </a:r>
                <a:r>
                  <a:rPr lang="en-US" sz="2400" dirty="0"/>
                  <a:t>) 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relasi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rekurens</a:t>
                </a:r>
                <a:r>
                  <a:rPr lang="en-US" sz="2400" dirty="0"/>
                  <a:t>  </a:t>
                </a:r>
                <a:r>
                  <a:rPr lang="en-US" sz="2400" i="1" dirty="0"/>
                  <a:t>T</a:t>
                </a:r>
                <a:r>
                  <a:rPr lang="en-US" sz="2400" dirty="0"/>
                  <a:t>(</a:t>
                </a:r>
                <a:r>
                  <a:rPr lang="en-US" sz="2400" i="1" dirty="0"/>
                  <a:t>n</a:t>
                </a:r>
                <a:r>
                  <a:rPr lang="en-US" sz="2400" dirty="0"/>
                  <a:t>) = 3</a:t>
                </a:r>
                <a:r>
                  <a:rPr lang="en-US" sz="2400" i="1" dirty="0"/>
                  <a:t>T</a:t>
                </a:r>
                <a:r>
                  <a:rPr lang="en-US" sz="2400" dirty="0"/>
                  <a:t>(</a:t>
                </a:r>
                <a:r>
                  <a:rPr lang="en-US" sz="2400" i="1" dirty="0"/>
                  <a:t>n</a:t>
                </a:r>
                <a:r>
                  <a:rPr lang="en-US" sz="2400" dirty="0"/>
                  <a:t>/2) + </a:t>
                </a:r>
                <a:r>
                  <a:rPr lang="en-US" sz="2400" i="1" dirty="0" err="1"/>
                  <a:t>cn</a:t>
                </a:r>
                <a:r>
                  <a:rPr lang="en-US" sz="2400" dirty="0"/>
                  <a:t>  </a:t>
                </a:r>
                <a:r>
                  <a:rPr lang="en-US" sz="2400" dirty="0" err="1"/>
                  <a:t>memenuhi</a:t>
                </a:r>
                <a:r>
                  <a:rPr lang="en-US" sz="2400" dirty="0"/>
                  <a:t> </a:t>
                </a:r>
                <a:r>
                  <a:rPr lang="en-US" sz="2400" i="1" dirty="0"/>
                  <a:t>case</a:t>
                </a:r>
                <a:r>
                  <a:rPr lang="en-US" sz="2400" dirty="0"/>
                  <a:t> 3  (</a:t>
                </a:r>
                <a:r>
                  <a:rPr lang="en-US" sz="2400" dirty="0" err="1"/>
                  <a:t>jika</a:t>
                </a:r>
                <a:r>
                  <a:rPr lang="en-US" sz="2400" dirty="0"/>
                  <a:t> </a:t>
                </a:r>
                <a:r>
                  <a:rPr lang="en-US" sz="2400" i="1" dirty="0"/>
                  <a:t>a</a:t>
                </a:r>
                <a:r>
                  <a:rPr lang="en-US" sz="2400" dirty="0"/>
                  <a:t> &gt; </a:t>
                </a:r>
                <a:r>
                  <a:rPr lang="en-US" sz="2400" i="1" dirty="0"/>
                  <a:t>b</a:t>
                </a:r>
                <a:r>
                  <a:rPr lang="en-US" sz="2400" i="1" baseline="30000" dirty="0"/>
                  <a:t>d</a:t>
                </a:r>
                <a:r>
                  <a:rPr lang="en-US" sz="2400" dirty="0"/>
                  <a:t>), </a:t>
                </a:r>
                <a:r>
                  <a:rPr lang="en-US" sz="2400" dirty="0" err="1"/>
                  <a:t>sehingga</a:t>
                </a:r>
                <a:endParaRPr lang="en-US" sz="2400" dirty="0"/>
              </a:p>
              <a:p>
                <a:pPr marL="0" indent="0">
                  <a:spcBef>
                    <a:spcPts val="2400"/>
                  </a:spcBef>
                  <a:buNone/>
                </a:pPr>
                <a:r>
                  <a:rPr lang="en-US" sz="2400" dirty="0"/>
                  <a:t>	 T(n) =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 2</m:t>
                            </m:r>
                          </m:e>
                          <m:sub>
                            <m:func>
                              <m:func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func>
                          </m:sub>
                        </m:sSub>
                      </m:sup>
                    </m:sSup>
                  </m:oMath>
                </a14:m>
                <a:r>
                  <a:rPr lang="en-US" sz="2400" dirty="0"/>
                  <a:t> ) = O(</a:t>
                </a:r>
                <a:r>
                  <a:rPr lang="en-US" sz="2400" i="1" dirty="0"/>
                  <a:t>n</a:t>
                </a:r>
                <a:r>
                  <a:rPr lang="en-US" sz="2400" baseline="30000" dirty="0"/>
                  <a:t>1.59</a:t>
                </a:r>
                <a:r>
                  <a:rPr lang="en-US" sz="2400" dirty="0"/>
                  <a:t>)</a:t>
                </a:r>
              </a:p>
              <a:p>
                <a:endParaRPr lang="en-US" sz="2400" dirty="0"/>
              </a:p>
              <a:p>
                <a:r>
                  <a:rPr lang="en-US" sz="2400" dirty="0" err="1"/>
                  <a:t>Ini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lebih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baik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daripada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kompleksitas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waktu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algoritma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perkalian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sebelumnya</a:t>
                </a:r>
                <a:r>
                  <a:rPr lang="en-US" sz="2400" dirty="0"/>
                  <a:t> (O(n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)).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CF69D6-AA9D-4D6E-A16E-E67D679BFD5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2140" y="630078"/>
                <a:ext cx="10967720" cy="5679281"/>
              </a:xfrm>
              <a:blipFill>
                <a:blip r:embed="rId4"/>
                <a:stretch>
                  <a:fillRect l="-722" t="-2039" r="-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>
            <a:extLst>
              <a:ext uri="{FF2B5EF4-FFF2-40B4-BE49-F238E27FC236}">
                <a16:creationId xmlns:a16="http://schemas.microsoft.com/office/drawing/2014/main" id="{35826B2B-375A-476D-848D-BE0EE1BA1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B68CFC3-34A0-471C-AF79-3EB7AC6A82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7405"/>
              </p:ext>
            </p:extLst>
          </p:nvPr>
        </p:nvGraphicFramePr>
        <p:xfrm>
          <a:off x="1957236" y="2387600"/>
          <a:ext cx="3562184" cy="853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2438400" imgH="584200" progId="Equation.3">
                  <p:embed/>
                </p:oleObj>
              </mc:Choice>
              <mc:Fallback>
                <p:oleObj r:id="rId5" imgW="2438400" imgH="584200" progId="Equation.3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B68CFC3-34A0-471C-AF79-3EB7AC6A82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236" y="2387600"/>
                        <a:ext cx="3562184" cy="8534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1134B6-B3A0-4A97-A29F-C0CD0101B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1643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Number Placeholder 3">
            <a:extLst>
              <a:ext uri="{FF2B5EF4-FFF2-40B4-BE49-F238E27FC236}">
                <a16:creationId xmlns:a16="http://schemas.microsoft.com/office/drawing/2014/main" id="{FA21CDE8-76BC-4C2D-809B-07FE614DF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A1DBD6E-2550-4392-AA81-EB09B685EAE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/>
          </a:p>
        </p:txBody>
      </p:sp>
      <p:pic>
        <p:nvPicPr>
          <p:cNvPr id="121859" name="Picture 2">
            <a:extLst>
              <a:ext uri="{FF2B5EF4-FFF2-40B4-BE49-F238E27FC236}">
                <a16:creationId xmlns:a16="http://schemas.microsoft.com/office/drawing/2014/main" id="{671301AA-BF14-4805-92B3-E513FE64A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840" y="1101519"/>
            <a:ext cx="2095500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860" name="Rectangle 5">
            <a:extLst>
              <a:ext uri="{FF2B5EF4-FFF2-40B4-BE49-F238E27FC236}">
                <a16:creationId xmlns:a16="http://schemas.microsoft.com/office/drawing/2014/main" id="{ABFCF0B9-A4CA-45F3-8529-0E4571ED7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6960" y="399256"/>
            <a:ext cx="406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/>
              <a:t>Anatolii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Alexevich</a:t>
            </a:r>
            <a:r>
              <a:rPr lang="en-US" altLang="en-US" sz="2400" b="1" dirty="0"/>
              <a:t> Karatsuba</a:t>
            </a:r>
          </a:p>
        </p:txBody>
      </p:sp>
      <p:pic>
        <p:nvPicPr>
          <p:cNvPr id="121861" name="Picture 3">
            <a:extLst>
              <a:ext uri="{FF2B5EF4-FFF2-40B4-BE49-F238E27FC236}">
                <a16:creationId xmlns:a16="http://schemas.microsoft.com/office/drawing/2014/main" id="{73DE39F1-B96C-4868-AE66-7824FEAC5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0987" y="1069044"/>
            <a:ext cx="47656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862" name="Rectangle 7">
            <a:extLst>
              <a:ext uri="{FF2B5EF4-FFF2-40B4-BE49-F238E27FC236}">
                <a16:creationId xmlns:a16="http://schemas.microsoft.com/office/drawing/2014/main" id="{D1F8675C-E146-48C6-9892-632E83F28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840" y="4477269"/>
            <a:ext cx="896112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chemeClr val="tx2"/>
                </a:solidFill>
              </a:rPr>
              <a:t>Anatolii</a:t>
            </a:r>
            <a:r>
              <a:rPr lang="en-US" altLang="en-US" sz="2400" b="1" dirty="0">
                <a:solidFill>
                  <a:schemeClr val="tx2"/>
                </a:solidFill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</a:rPr>
              <a:t>Alexeevitch</a:t>
            </a:r>
            <a:r>
              <a:rPr lang="en-US" altLang="en-US" sz="2400" b="1" dirty="0">
                <a:solidFill>
                  <a:schemeClr val="tx2"/>
                </a:solidFill>
              </a:rPr>
              <a:t> Karatsuba</a:t>
            </a:r>
            <a:r>
              <a:rPr lang="en-US" altLang="en-US" sz="2400" dirty="0">
                <a:solidFill>
                  <a:schemeClr val="tx2"/>
                </a:solidFill>
              </a:rPr>
              <a:t> (Russian: </a:t>
            </a:r>
            <a:r>
              <a:rPr lang="vi-VN" altLang="en-US" sz="2400" dirty="0">
                <a:solidFill>
                  <a:schemeClr val="tx2"/>
                </a:solidFill>
              </a:rPr>
              <a:t>Анато́лий Алексе́евич Карацу́ба; </a:t>
            </a:r>
            <a:r>
              <a:rPr lang="en-US" altLang="en-US" sz="2400" dirty="0">
                <a:solidFill>
                  <a:schemeClr val="tx2"/>
                </a:solidFill>
              </a:rPr>
              <a:t>Grozny, January 31, 1937 — Moscow, September 28, 2008) was a Russian mathematician, who authored the first fast multiplication method: the Karatsuba algorithm, a fast procedure for multiplying large numbers. (</a:t>
            </a:r>
            <a:r>
              <a:rPr lang="en-US" altLang="en-US" sz="2400" dirty="0" err="1">
                <a:solidFill>
                  <a:schemeClr val="tx2"/>
                </a:solidFill>
              </a:rPr>
              <a:t>Sumber</a:t>
            </a:r>
            <a:r>
              <a:rPr lang="en-US" altLang="en-US" sz="2400" dirty="0">
                <a:solidFill>
                  <a:schemeClr val="tx2"/>
                </a:solidFill>
              </a:rPr>
              <a:t>: Wikipedia)</a:t>
            </a:r>
          </a:p>
        </p:txBody>
      </p:sp>
    </p:spTree>
    <p:extLst>
      <p:ext uri="{BB962C8B-B14F-4D97-AF65-F5344CB8AC3E}">
        <p14:creationId xmlns:p14="http://schemas.microsoft.com/office/powerpoint/2010/main" val="22109363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F224A-46C1-4B3D-BCE2-1A86D9FB4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err="1"/>
              <a:t>Persoalan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 </a:t>
            </a:r>
            <a:r>
              <a:rPr lang="en-US" sz="2400" dirty="0" err="1"/>
              <a:t>derajat</a:t>
            </a:r>
            <a:r>
              <a:rPr lang="en-US" sz="2400" dirty="0"/>
              <a:t> n</a:t>
            </a:r>
          </a:p>
          <a:p>
            <a:pPr marL="914400" lvl="2" indent="0">
              <a:buNone/>
            </a:pPr>
            <a:r>
              <a:rPr lang="en-US" sz="2400" dirty="0"/>
              <a:t> 	</a:t>
            </a:r>
            <a:r>
              <a:rPr lang="en-US" sz="2400" i="1" dirty="0"/>
              <a:t>A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= 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i="1" dirty="0"/>
              <a:t>x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i="1" dirty="0"/>
              <a:t>x</a:t>
            </a:r>
            <a:r>
              <a:rPr lang="en-US" sz="2400" baseline="30000" dirty="0"/>
              <a:t>2</a:t>
            </a:r>
            <a:r>
              <a:rPr lang="en-US" sz="2400" dirty="0"/>
              <a:t> + … + </a:t>
            </a:r>
            <a:r>
              <a:rPr lang="en-US" sz="2400" i="1" dirty="0" err="1"/>
              <a:t>a</a:t>
            </a:r>
            <a:r>
              <a:rPr lang="en-US" sz="2400" i="1" baseline="-25000" dirty="0" err="1"/>
              <a:t>n</a:t>
            </a:r>
            <a:r>
              <a:rPr lang="en-US" sz="2400" i="1" dirty="0" err="1"/>
              <a:t>x</a:t>
            </a:r>
            <a:r>
              <a:rPr lang="en-US" sz="2400" i="1" baseline="30000" dirty="0" err="1"/>
              <a:t>n</a:t>
            </a:r>
            <a:endParaRPr lang="en-US" sz="2400" i="1" baseline="30000" dirty="0"/>
          </a:p>
          <a:p>
            <a:pPr marL="914400" lvl="2" indent="0">
              <a:buNone/>
            </a:pPr>
            <a:r>
              <a:rPr lang="en-US" sz="2400" dirty="0"/>
              <a:t>	</a:t>
            </a:r>
            <a:r>
              <a:rPr lang="en-US" sz="2400" i="1" dirty="0"/>
              <a:t>B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= </a:t>
            </a:r>
            <a:r>
              <a:rPr lang="en-US" sz="2400" i="1" dirty="0"/>
              <a:t>b</a:t>
            </a:r>
            <a:r>
              <a:rPr lang="en-US" sz="2400" baseline="-25000" dirty="0"/>
              <a:t>0</a:t>
            </a:r>
            <a:r>
              <a:rPr lang="en-US" sz="2400" dirty="0"/>
              <a:t> + </a:t>
            </a:r>
            <a:r>
              <a:rPr lang="en-US" sz="2400" i="1" dirty="0"/>
              <a:t>b</a:t>
            </a:r>
            <a:r>
              <a:rPr lang="en-US" sz="2400" baseline="-25000" dirty="0"/>
              <a:t>1</a:t>
            </a:r>
            <a:r>
              <a:rPr lang="en-US" sz="2400" i="1" dirty="0"/>
              <a:t>x</a:t>
            </a:r>
            <a:r>
              <a:rPr lang="en-US" sz="2400" dirty="0"/>
              <a:t> + </a:t>
            </a:r>
            <a:r>
              <a:rPr lang="en-US" sz="2400" i="1" dirty="0"/>
              <a:t>b</a:t>
            </a:r>
            <a:r>
              <a:rPr lang="en-US" sz="2400" baseline="-25000" dirty="0"/>
              <a:t>2</a:t>
            </a:r>
            <a:r>
              <a:rPr lang="en-US" sz="2400" i="1" dirty="0"/>
              <a:t>x</a:t>
            </a:r>
            <a:r>
              <a:rPr lang="en-US" sz="2400" baseline="30000" dirty="0"/>
              <a:t>2</a:t>
            </a:r>
            <a:r>
              <a:rPr lang="en-US" sz="2400" dirty="0"/>
              <a:t> + … + </a:t>
            </a:r>
            <a:r>
              <a:rPr lang="en-US" sz="2400" i="1" dirty="0" err="1"/>
              <a:t>b</a:t>
            </a:r>
            <a:r>
              <a:rPr lang="en-US" sz="2400" i="1" baseline="-25000" dirty="0" err="1"/>
              <a:t>n</a:t>
            </a:r>
            <a:r>
              <a:rPr lang="en-US" sz="2400" i="1" dirty="0" err="1"/>
              <a:t>x</a:t>
            </a:r>
            <a:r>
              <a:rPr lang="en-US" sz="2400" i="1" baseline="30000" dirty="0" err="1"/>
              <a:t>n</a:t>
            </a:r>
            <a:r>
              <a:rPr lang="en-US" sz="2400" i="1" baseline="30000" dirty="0"/>
              <a:t> </a:t>
            </a:r>
          </a:p>
          <a:p>
            <a:pPr marL="914400" lvl="2" indent="-914400">
              <a:buNone/>
            </a:pPr>
            <a:r>
              <a:rPr lang="en-US" sz="2400" dirty="0"/>
              <a:t>    </a:t>
            </a:r>
            <a:r>
              <a:rPr lang="en-US" sz="2400" dirty="0" err="1"/>
              <a:t>Hitunglah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</a:t>
            </a:r>
            <a:r>
              <a:rPr lang="en-US" sz="2400" i="1" dirty="0"/>
              <a:t>B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</a:t>
            </a:r>
          </a:p>
          <a:p>
            <a:pPr marL="914400" lvl="2" indent="-914400">
              <a:buNone/>
            </a:pPr>
            <a:endParaRPr lang="en-US" sz="2400" dirty="0"/>
          </a:p>
          <a:p>
            <a:pPr marL="914400" lvl="2" indent="-91440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14:</a:t>
            </a:r>
          </a:p>
          <a:p>
            <a:pPr marL="914400" lvl="2" indent="-914400">
              <a:buNone/>
            </a:pPr>
            <a:r>
              <a:rPr lang="en-US" sz="2400" dirty="0"/>
              <a:t>	</a:t>
            </a:r>
            <a:r>
              <a:rPr lang="en-US" sz="2400" i="1" dirty="0"/>
              <a:t>A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= 1 + 2</a:t>
            </a:r>
            <a:r>
              <a:rPr lang="en-US" sz="2400" i="1" dirty="0"/>
              <a:t>x</a:t>
            </a:r>
            <a:r>
              <a:rPr lang="en-US" sz="2400" dirty="0"/>
              <a:t> + 3</a:t>
            </a:r>
            <a:r>
              <a:rPr lang="en-US" sz="2400" i="1" dirty="0"/>
              <a:t>x</a:t>
            </a:r>
            <a:r>
              <a:rPr lang="en-US" sz="2400" baseline="30000" dirty="0"/>
              <a:t>2</a:t>
            </a:r>
          </a:p>
          <a:p>
            <a:pPr marL="914400" lvl="2" indent="-914400">
              <a:buNone/>
            </a:pPr>
            <a:r>
              <a:rPr lang="en-US" sz="2400" dirty="0"/>
              <a:t>	</a:t>
            </a:r>
            <a:r>
              <a:rPr lang="en-US" sz="2400" i="1" dirty="0"/>
              <a:t>B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= 3 + 2</a:t>
            </a:r>
            <a:r>
              <a:rPr lang="en-US" sz="2400" i="1" dirty="0"/>
              <a:t>x</a:t>
            </a:r>
            <a:r>
              <a:rPr lang="en-US" sz="2400" dirty="0"/>
              <a:t> + 2</a:t>
            </a:r>
            <a:r>
              <a:rPr lang="en-US" sz="2400" i="1" dirty="0"/>
              <a:t>x</a:t>
            </a:r>
            <a:r>
              <a:rPr lang="en-US" sz="2400" baseline="30000" dirty="0"/>
              <a:t>2</a:t>
            </a:r>
            <a:endParaRPr lang="en-US" sz="2400" dirty="0"/>
          </a:p>
          <a:p>
            <a:pPr marL="914400" lvl="2" indent="-914400">
              <a:buNone/>
            </a:pPr>
            <a:r>
              <a:rPr lang="en-US" sz="2400" dirty="0"/>
              <a:t>        </a:t>
            </a:r>
            <a:r>
              <a:rPr lang="en-US" sz="2400" i="1" dirty="0"/>
              <a:t>A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</a:t>
            </a:r>
            <a:r>
              <a:rPr lang="en-US" sz="2400" i="1" dirty="0"/>
              <a:t>B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= (1 + 2</a:t>
            </a:r>
            <a:r>
              <a:rPr lang="en-US" sz="2400" i="1" dirty="0"/>
              <a:t>x</a:t>
            </a:r>
            <a:r>
              <a:rPr lang="en-US" sz="2400" dirty="0"/>
              <a:t> + 3</a:t>
            </a:r>
            <a:r>
              <a:rPr lang="en-US" sz="2400" i="1" dirty="0"/>
              <a:t>x</a:t>
            </a:r>
            <a:r>
              <a:rPr lang="en-US" sz="2400" baseline="30000" dirty="0"/>
              <a:t>2</a:t>
            </a:r>
            <a:r>
              <a:rPr lang="en-US" sz="2400" dirty="0"/>
              <a:t>)(3 + 2</a:t>
            </a:r>
            <a:r>
              <a:rPr lang="en-US" sz="2400" i="1" dirty="0"/>
              <a:t>x</a:t>
            </a:r>
            <a:r>
              <a:rPr lang="en-US" sz="2400" dirty="0"/>
              <a:t> + 2</a:t>
            </a:r>
            <a:r>
              <a:rPr lang="en-US" sz="2400" i="1" dirty="0"/>
              <a:t>x</a:t>
            </a:r>
            <a:r>
              <a:rPr lang="en-US" sz="2400" baseline="30000" dirty="0"/>
              <a:t>2</a:t>
            </a:r>
            <a:r>
              <a:rPr lang="en-US" sz="2400" dirty="0"/>
              <a:t>) = 3 + 8</a:t>
            </a:r>
            <a:r>
              <a:rPr lang="en-US" sz="2400" i="1" dirty="0"/>
              <a:t>x </a:t>
            </a:r>
            <a:r>
              <a:rPr lang="en-US" sz="2400" dirty="0"/>
              <a:t>+ 15</a:t>
            </a:r>
            <a:r>
              <a:rPr lang="en-US" sz="2400" i="1" dirty="0"/>
              <a:t>x</a:t>
            </a:r>
            <a:r>
              <a:rPr lang="en-US" sz="2400" baseline="30000" dirty="0"/>
              <a:t>2</a:t>
            </a:r>
            <a:r>
              <a:rPr lang="en-US" sz="2400" dirty="0"/>
              <a:t> + 10</a:t>
            </a:r>
            <a:r>
              <a:rPr lang="en-US" sz="2400" i="1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+ 6</a:t>
            </a:r>
            <a:r>
              <a:rPr lang="en-US" sz="2400" i="1" dirty="0"/>
              <a:t>x</a:t>
            </a:r>
            <a:r>
              <a:rPr lang="en-US" sz="2400" baseline="30000" dirty="0"/>
              <a:t>4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E88AB93-F819-47C8-8DED-AD5100DCC4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latin typeface="+mn-lt"/>
              </a:rPr>
              <a:t>9. </a:t>
            </a:r>
            <a:r>
              <a:rPr lang="en-US" altLang="en-US" b="1" dirty="0" err="1">
                <a:latin typeface="+mn-lt"/>
              </a:rPr>
              <a:t>Perkalian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Polinom</a:t>
            </a:r>
            <a:endParaRPr lang="en-US" altLang="en-US" b="1" dirty="0"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C209C45-B057-493A-8D91-7D04C04A2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379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8D9267-E901-44FE-8FE0-17DB6EDABE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558800"/>
                <a:ext cx="10515600" cy="59436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200" b="1" dirty="0"/>
                  <a:t>Penyelesaian </a:t>
                </a:r>
                <a:r>
                  <a:rPr lang="en-US" sz="3200" b="1" dirty="0" err="1"/>
                  <a:t>secara</a:t>
                </a:r>
                <a:r>
                  <a:rPr lang="en-US" sz="3200" b="1" dirty="0"/>
                  <a:t> </a:t>
                </a:r>
                <a:r>
                  <a:rPr lang="en-US" sz="3200" b="1" i="1" dirty="0"/>
                  <a:t>brute force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r>
                  <a:rPr lang="en-US" sz="2400" dirty="0" err="1"/>
                  <a:t>Misalkan</a:t>
                </a:r>
                <a:r>
                  <a:rPr lang="en-US" sz="2400" dirty="0"/>
                  <a:t>:</a:t>
                </a:r>
              </a:p>
              <a:p>
                <a:pPr marL="0" indent="0">
                  <a:buNone/>
                </a:pPr>
                <a:r>
                  <a:rPr lang="en-US" sz="2400" dirty="0"/>
                  <a:t>	 </a:t>
                </a:r>
                <a:r>
                  <a:rPr lang="en-US" sz="2400" i="1" dirty="0"/>
                  <a:t>A</a:t>
                </a:r>
                <a:r>
                  <a:rPr lang="en-US" sz="2400" dirty="0"/>
                  <a:t>(x) = </a:t>
                </a:r>
                <a:r>
                  <a:rPr lang="en-US" sz="2400" i="1" dirty="0"/>
                  <a:t>a</a:t>
                </a:r>
                <a:r>
                  <a:rPr lang="en-US" sz="2400" baseline="-25000" dirty="0"/>
                  <a:t>0</a:t>
                </a:r>
                <a:r>
                  <a:rPr lang="en-US" sz="2400" dirty="0"/>
                  <a:t> + </a:t>
                </a:r>
                <a:r>
                  <a:rPr lang="en-US" sz="2400" i="1" dirty="0"/>
                  <a:t>a</a:t>
                </a:r>
                <a:r>
                  <a:rPr lang="en-US" sz="2400" baseline="-25000" dirty="0"/>
                  <a:t>1</a:t>
                </a:r>
                <a:r>
                  <a:rPr lang="en-US" sz="2400" i="1" dirty="0"/>
                  <a:t>x</a:t>
                </a:r>
                <a:r>
                  <a:rPr lang="en-US" sz="2400" dirty="0"/>
                  <a:t> + </a:t>
                </a:r>
                <a:r>
                  <a:rPr lang="en-US" sz="2400" i="1" dirty="0"/>
                  <a:t>a</a:t>
                </a:r>
                <a:r>
                  <a:rPr lang="en-US" sz="2400" baseline="-25000" dirty="0"/>
                  <a:t>2</a:t>
                </a:r>
                <a:r>
                  <a:rPr lang="en-US" sz="2400" i="1" dirty="0"/>
                  <a:t>x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 + … + </a:t>
                </a:r>
                <a:r>
                  <a:rPr lang="en-US" sz="2400" i="1" dirty="0" err="1"/>
                  <a:t>a</a:t>
                </a:r>
                <a:r>
                  <a:rPr lang="en-US" sz="2400" i="1" baseline="-25000" dirty="0" err="1"/>
                  <a:t>n</a:t>
                </a:r>
                <a:r>
                  <a:rPr lang="en-US" sz="2400" i="1" dirty="0" err="1"/>
                  <a:t>x</a:t>
                </a:r>
                <a:r>
                  <a:rPr lang="en-US" sz="2400" i="1" baseline="30000" dirty="0" err="1"/>
                  <a:t>n</a:t>
                </a:r>
                <a:r>
                  <a:rPr lang="en-US" sz="2400" i="1" baseline="30000" dirty="0"/>
                  <a:t>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</a:p>
              <a:p>
                <a:pPr marL="0" indent="0">
                  <a:buNone/>
                </a:pPr>
                <a:r>
                  <a:rPr lang="en-US" sz="2400" dirty="0"/>
                  <a:t>	 </a:t>
                </a:r>
                <a:r>
                  <a:rPr lang="en-US" sz="2400" i="1" dirty="0"/>
                  <a:t>B</a:t>
                </a:r>
                <a:r>
                  <a:rPr lang="en-US" sz="2400" dirty="0"/>
                  <a:t>(</a:t>
                </a:r>
                <a:r>
                  <a:rPr lang="en-US" sz="2400" i="1" dirty="0"/>
                  <a:t>x</a:t>
                </a:r>
                <a:r>
                  <a:rPr lang="en-US" sz="2400" dirty="0"/>
                  <a:t>) = </a:t>
                </a:r>
                <a:r>
                  <a:rPr lang="en-US" sz="2400" i="1" dirty="0"/>
                  <a:t>b</a:t>
                </a:r>
                <a:r>
                  <a:rPr lang="en-US" sz="2400" baseline="-25000" dirty="0"/>
                  <a:t>0</a:t>
                </a:r>
                <a:r>
                  <a:rPr lang="en-US" sz="2400" dirty="0"/>
                  <a:t> + </a:t>
                </a:r>
                <a:r>
                  <a:rPr lang="en-US" sz="2400" i="1" dirty="0"/>
                  <a:t>b</a:t>
                </a:r>
                <a:r>
                  <a:rPr lang="en-US" sz="2400" baseline="-25000" dirty="0"/>
                  <a:t>1</a:t>
                </a:r>
                <a:r>
                  <a:rPr lang="en-US" sz="2400" i="1" dirty="0"/>
                  <a:t>x</a:t>
                </a:r>
                <a:r>
                  <a:rPr lang="en-US" sz="2400" dirty="0"/>
                  <a:t> + </a:t>
                </a:r>
                <a:r>
                  <a:rPr lang="en-US" sz="2400" i="1" dirty="0"/>
                  <a:t>b</a:t>
                </a:r>
                <a:r>
                  <a:rPr lang="en-US" sz="2400" i="1" baseline="-25000" dirty="0"/>
                  <a:t>2</a:t>
                </a:r>
                <a:r>
                  <a:rPr lang="en-US" sz="2400" i="1" dirty="0"/>
                  <a:t>x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 + … + </a:t>
                </a:r>
                <a:r>
                  <a:rPr lang="en-US" sz="2400" dirty="0" err="1"/>
                  <a:t>b</a:t>
                </a:r>
                <a:r>
                  <a:rPr lang="en-US" sz="2400" baseline="-25000" dirty="0" err="1"/>
                  <a:t>n</a:t>
                </a:r>
                <a:r>
                  <a:rPr lang="en-US" sz="2400" dirty="0" err="1"/>
                  <a:t>x</a:t>
                </a:r>
                <a:r>
                  <a:rPr lang="en-US" sz="2400" baseline="30000" dirty="0" err="1"/>
                  <a:t>n</a:t>
                </a:r>
                <a:r>
                  <a:rPr lang="en-US" sz="2400" baseline="30000" dirty="0"/>
                  <a:t>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algoritma</a:t>
                </a:r>
                <a:r>
                  <a:rPr lang="en-US" sz="2400" dirty="0"/>
                  <a:t> </a:t>
                </a:r>
                <a:r>
                  <a:rPr lang="en-US" sz="2400" i="1" dirty="0"/>
                  <a:t>brute force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mengalikan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kedua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polinom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secara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langsung</a:t>
                </a:r>
                <a:r>
                  <a:rPr lang="en-US" sz="2400" dirty="0"/>
                  <a:t>:</a:t>
                </a:r>
              </a:p>
              <a:p>
                <a:pPr marL="0" indent="0">
                  <a:spcBef>
                    <a:spcPts val="1800"/>
                  </a:spcBef>
                  <a:spcAft>
                    <a:spcPts val="1800"/>
                  </a:spcAft>
                  <a:buNone/>
                </a:pPr>
                <a:r>
                  <a:rPr lang="en-US" sz="2400" dirty="0"/>
                  <a:t>       </a:t>
                </a:r>
                <a:r>
                  <a:rPr lang="en-US" sz="2400" i="1" dirty="0"/>
                  <a:t>C</a:t>
                </a:r>
                <a:r>
                  <a:rPr lang="en-US" sz="2400" dirty="0"/>
                  <a:t>(</a:t>
                </a:r>
                <a:r>
                  <a:rPr lang="en-US" sz="2400" i="1" dirty="0"/>
                  <a:t>x</a:t>
                </a:r>
                <a:r>
                  <a:rPr lang="en-US" sz="2400" dirty="0"/>
                  <a:t>) = </a:t>
                </a:r>
                <a:r>
                  <a:rPr lang="en-US" sz="2400" i="1" dirty="0"/>
                  <a:t>A</a:t>
                </a:r>
                <a:r>
                  <a:rPr lang="en-US" sz="2400" dirty="0"/>
                  <a:t>(</a:t>
                </a:r>
                <a:r>
                  <a:rPr lang="en-US" sz="2400" i="1" dirty="0"/>
                  <a:t>x</a:t>
                </a:r>
                <a:r>
                  <a:rPr lang="en-US" sz="2400" dirty="0"/>
                  <a:t>)</a:t>
                </a:r>
                <a:r>
                  <a:rPr lang="en-US" sz="2400" i="1" dirty="0"/>
                  <a:t>B</a:t>
                </a:r>
                <a:r>
                  <a:rPr lang="en-US" sz="2400" dirty="0"/>
                  <a:t>(</a:t>
                </a:r>
                <a:r>
                  <a:rPr lang="en-US" sz="2400" i="1" dirty="0"/>
                  <a:t>x</a:t>
                </a:r>
                <a:r>
                  <a:rPr lang="en-US" sz="2400" dirty="0"/>
                  <a:t>)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nary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400" dirty="0"/>
                  <a:t>   , di </a:t>
                </a:r>
                <a:r>
                  <a:rPr lang="en-US" sz="2400"/>
                  <a:t>sini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2400" dirty="0"/>
                  <a:t>   , 0 </a:t>
                </a:r>
                <a:r>
                  <a:rPr lang="en-US" sz="2400" dirty="0">
                    <a:sym typeface="Symbol" panose="05050102010706020507" pitchFamily="18" charset="2"/>
                  </a:rPr>
                  <a:t> </a:t>
                </a:r>
                <a:r>
                  <a:rPr lang="en-US" sz="2400" i="1" dirty="0">
                    <a:sym typeface="Symbol" panose="05050102010706020507" pitchFamily="18" charset="2"/>
                  </a:rPr>
                  <a:t>k</a:t>
                </a:r>
                <a:r>
                  <a:rPr lang="en-US" sz="2400" dirty="0">
                    <a:sym typeface="Symbol" panose="05050102010706020507" pitchFamily="18" charset="2"/>
                  </a:rPr>
                  <a:t>  2</a:t>
                </a:r>
                <a:r>
                  <a:rPr lang="en-US" sz="2400" i="1" dirty="0">
                    <a:sym typeface="Symbol" panose="05050102010706020507" pitchFamily="18" charset="2"/>
                  </a:rPr>
                  <a:t>n 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</a:p>
              <a:p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menggunakan</a:t>
                </a:r>
                <a:r>
                  <a:rPr lang="en-US" sz="2400" dirty="0"/>
                  <a:t> formula </a:t>
                </a:r>
                <a:r>
                  <a:rPr lang="en-US" sz="2400" dirty="0" err="1"/>
                  <a:t>perkalian</a:t>
                </a:r>
                <a:r>
                  <a:rPr lang="en-US" sz="2400" dirty="0"/>
                  <a:t> di </a:t>
                </a:r>
                <a:r>
                  <a:rPr lang="en-US" sz="2400" dirty="0" err="1"/>
                  <a:t>atas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ada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dua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buah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kalang</a:t>
                </a:r>
                <a:r>
                  <a:rPr lang="en-US" sz="2400" dirty="0"/>
                  <a:t> (</a:t>
                </a:r>
                <a:r>
                  <a:rPr lang="en-US" sz="2400" i="1" dirty="0"/>
                  <a:t>loop</a:t>
                </a:r>
                <a:r>
                  <a:rPr lang="en-US" sz="2400" dirty="0"/>
                  <a:t>), </a:t>
                </a:r>
                <a:r>
                  <a:rPr lang="en-US" sz="2400" dirty="0" err="1"/>
                  <a:t>kalang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pertama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i="1" dirty="0"/>
                  <a:t>k</a:t>
                </a:r>
                <a:r>
                  <a:rPr lang="en-US" sz="2400" dirty="0"/>
                  <a:t> = 0 </a:t>
                </a:r>
                <a:r>
                  <a:rPr lang="en-US" sz="2400" dirty="0" err="1"/>
                  <a:t>sampai</a:t>
                </a:r>
                <a:r>
                  <a:rPr lang="en-US" sz="2400" dirty="0"/>
                  <a:t> 2</a:t>
                </a:r>
                <a:r>
                  <a:rPr lang="en-US" sz="2400" i="1" dirty="0"/>
                  <a:t>n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kalang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kedua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i="1" dirty="0" err="1"/>
                  <a:t>i</a:t>
                </a:r>
                <a:r>
                  <a:rPr lang="en-US" sz="2400" dirty="0"/>
                  <a:t> = 0 </a:t>
                </a:r>
                <a:r>
                  <a:rPr lang="en-US" sz="2400" dirty="0" err="1"/>
                  <a:t>sampai</a:t>
                </a:r>
                <a:r>
                  <a:rPr lang="en-US" sz="2400" dirty="0"/>
                  <a:t> </a:t>
                </a:r>
                <a:r>
                  <a:rPr lang="en-US" sz="2400" i="1" dirty="0"/>
                  <a:t>k</a:t>
                </a:r>
                <a:r>
                  <a:rPr lang="en-US" sz="2400" dirty="0"/>
                  <a:t>. </a:t>
                </a:r>
              </a:p>
              <a:p>
                <a:endParaRPr lang="en-US" sz="2400" dirty="0"/>
              </a:p>
              <a:p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mudah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ditunjukkan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bahwa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operasi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perkalian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:r>
                  <a:rPr lang="en-US" sz="2400" i="1" dirty="0"/>
                  <a:t>O</a:t>
                </a:r>
                <a:r>
                  <a:rPr lang="en-US" sz="2400" dirty="0"/>
                  <a:t>(</a:t>
                </a:r>
                <a:r>
                  <a:rPr lang="en-US" sz="2400" i="1" dirty="0"/>
                  <a:t>n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) dan </a:t>
                </a:r>
                <a:r>
                  <a:rPr lang="en-US" sz="2400" dirty="0" err="1"/>
                  <a:t>operasi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penjumlahan</a:t>
                </a:r>
                <a:r>
                  <a:rPr lang="en-US" sz="2400" dirty="0"/>
                  <a:t> </a:t>
                </a:r>
                <a:r>
                  <a:rPr lang="en-US" sz="2400" i="1" dirty="0"/>
                  <a:t>O</a:t>
                </a:r>
                <a:r>
                  <a:rPr lang="en-US" sz="2400" dirty="0"/>
                  <a:t>(</a:t>
                </a:r>
                <a:r>
                  <a:rPr lang="en-US" sz="2400" i="1" dirty="0"/>
                  <a:t>n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). </a:t>
                </a:r>
                <a:r>
                  <a:rPr lang="en-US" sz="2400" dirty="0" err="1"/>
                  <a:t>Kompleksitas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algoritma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seluruhnya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:r>
                  <a:rPr lang="en-US" sz="2400" i="1" dirty="0"/>
                  <a:t>O</a:t>
                </a:r>
                <a:r>
                  <a:rPr lang="en-US" sz="2400" dirty="0"/>
                  <a:t>(</a:t>
                </a:r>
                <a:r>
                  <a:rPr lang="en-US" sz="2400" i="1" dirty="0"/>
                  <a:t>n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). 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8D9267-E901-44FE-8FE0-17DB6EDABE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58800"/>
                <a:ext cx="10515600" cy="5943600"/>
              </a:xfrm>
              <a:blipFill>
                <a:blip r:embed="rId2"/>
                <a:stretch>
                  <a:fillRect l="-1507" t="-2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67A5556-F4D1-47FB-9D90-2EC46DE58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007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47759-915F-4252-B7FF-C51BECE25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0719"/>
            <a:ext cx="10515600" cy="58143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 err="1"/>
              <a:t>Penyelesaian</a:t>
            </a:r>
            <a:r>
              <a:rPr lang="en-US" sz="2800" b="1" dirty="0"/>
              <a:t> </a:t>
            </a:r>
            <a:r>
              <a:rPr lang="en-US" sz="2800" b="1" dirty="0" err="1"/>
              <a:t>dengan</a:t>
            </a:r>
            <a:r>
              <a:rPr lang="en-US" sz="2800" b="1" dirty="0"/>
              <a:t> </a:t>
            </a:r>
            <a:r>
              <a:rPr lang="en-US" sz="2800" b="1" dirty="0" err="1"/>
              <a:t>algoritma</a:t>
            </a:r>
            <a:r>
              <a:rPr lang="en-US" sz="2800" b="1" dirty="0"/>
              <a:t> </a:t>
            </a:r>
            <a:r>
              <a:rPr lang="en-US" sz="2800" b="1" i="1" dirty="0"/>
              <a:t>divide and conquer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400" dirty="0" err="1"/>
              <a:t>Bagidua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dan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), masing-masing </a:t>
            </a:r>
            <a:r>
              <a:rPr lang="en-US" sz="2400" i="1" dirty="0"/>
              <a:t>n</a:t>
            </a:r>
            <a:r>
              <a:rPr lang="en-US" sz="2400" dirty="0"/>
              <a:t>/2 </a:t>
            </a:r>
            <a:r>
              <a:rPr lang="en-US" sz="2400" dirty="0" err="1"/>
              <a:t>suku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 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(x) = 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dirty="0"/>
              <a:t>x + 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i="1" dirty="0"/>
              <a:t>x</a:t>
            </a:r>
            <a:r>
              <a:rPr lang="en-US" sz="2400" baseline="30000" dirty="0"/>
              <a:t>2</a:t>
            </a:r>
            <a:r>
              <a:rPr lang="en-US" sz="2400" dirty="0"/>
              <a:t> + … + </a:t>
            </a:r>
            <a:r>
              <a:rPr lang="en-US" sz="2400" i="1" dirty="0" err="1"/>
              <a:t>a</a:t>
            </a:r>
            <a:r>
              <a:rPr lang="en-US" sz="2400" baseline="-25000" dirty="0" err="1">
                <a:sym typeface="Symbol" panose="05050102010706020507" pitchFamily="18" charset="2"/>
              </a:rPr>
              <a:t></a:t>
            </a:r>
            <a:r>
              <a:rPr lang="en-US" sz="2400" i="1" baseline="-25000" dirty="0" err="1">
                <a:sym typeface="Symbol" panose="05050102010706020507" pitchFamily="18" charset="2"/>
              </a:rPr>
              <a:t>n</a:t>
            </a:r>
            <a:r>
              <a:rPr lang="en-US" sz="2400" baseline="-25000" dirty="0">
                <a:sym typeface="Symbol" panose="05050102010706020507" pitchFamily="18" charset="2"/>
              </a:rPr>
              <a:t>/2 – 1 </a:t>
            </a:r>
            <a:r>
              <a:rPr lang="en-US" sz="2400" i="1" dirty="0"/>
              <a:t>x</a:t>
            </a:r>
            <a:r>
              <a:rPr lang="en-US" sz="2400" baseline="-25000" dirty="0">
                <a:sym typeface="Symbol" panose="05050102010706020507" pitchFamily="18" charset="2"/>
              </a:rPr>
              <a:t> </a:t>
            </a:r>
            <a:r>
              <a:rPr lang="en-US" sz="2400" baseline="30000" dirty="0">
                <a:sym typeface="Symbol" panose="05050102010706020507" pitchFamily="18" charset="2"/>
              </a:rPr>
              <a:t></a:t>
            </a:r>
            <a:r>
              <a:rPr lang="en-US" sz="2400" i="1" baseline="30000" dirty="0">
                <a:sym typeface="Symbol" panose="05050102010706020507" pitchFamily="18" charset="2"/>
              </a:rPr>
              <a:t>n</a:t>
            </a:r>
            <a:r>
              <a:rPr lang="en-US" sz="2400" baseline="30000" dirty="0">
                <a:sym typeface="Symbol" panose="05050102010706020507" pitchFamily="18" charset="2"/>
              </a:rPr>
              <a:t>/2 – 1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800" dirty="0"/>
              <a:t>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= </a:t>
            </a:r>
            <a:r>
              <a:rPr lang="en-US" sz="2400" i="1" dirty="0"/>
              <a:t>a</a:t>
            </a:r>
            <a:r>
              <a:rPr lang="en-US" sz="2400" baseline="-25000" dirty="0">
                <a:sym typeface="Symbol" panose="05050102010706020507" pitchFamily="18" charset="2"/>
              </a:rPr>
              <a:t> </a:t>
            </a:r>
            <a:r>
              <a:rPr lang="en-US" sz="2400" i="1" baseline="-25000" dirty="0">
                <a:sym typeface="Symbol" panose="05050102010706020507" pitchFamily="18" charset="2"/>
              </a:rPr>
              <a:t>n</a:t>
            </a:r>
            <a:r>
              <a:rPr lang="en-US" sz="2400" baseline="-25000" dirty="0">
                <a:sym typeface="Symbol" panose="05050102010706020507" pitchFamily="18" charset="2"/>
              </a:rPr>
              <a:t>/2 </a:t>
            </a:r>
            <a:r>
              <a:rPr lang="en-US" sz="2400" dirty="0"/>
              <a:t> + </a:t>
            </a:r>
            <a:r>
              <a:rPr lang="en-US" sz="2400" i="1" dirty="0" err="1"/>
              <a:t>a</a:t>
            </a:r>
            <a:r>
              <a:rPr lang="en-US" sz="2400" baseline="-25000" dirty="0" err="1">
                <a:sym typeface="Symbol" panose="05050102010706020507" pitchFamily="18" charset="2"/>
              </a:rPr>
              <a:t></a:t>
            </a:r>
            <a:r>
              <a:rPr lang="en-US" sz="2400" i="1" baseline="-25000" dirty="0" err="1">
                <a:sym typeface="Symbol" panose="05050102010706020507" pitchFamily="18" charset="2"/>
              </a:rPr>
              <a:t>n</a:t>
            </a:r>
            <a:r>
              <a:rPr lang="en-US" sz="2400" baseline="-25000" dirty="0">
                <a:sym typeface="Symbol" panose="05050102010706020507" pitchFamily="18" charset="2"/>
              </a:rPr>
              <a:t>/2 + 1 </a:t>
            </a:r>
            <a:r>
              <a:rPr lang="en-US" sz="2400" i="1" dirty="0"/>
              <a:t>x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>
                <a:sym typeface="Symbol" panose="05050102010706020507" pitchFamily="18" charset="2"/>
              </a:rPr>
              <a:t> </a:t>
            </a:r>
            <a:r>
              <a:rPr lang="en-US" sz="2400" i="1" baseline="-25000" dirty="0">
                <a:sym typeface="Symbol" panose="05050102010706020507" pitchFamily="18" charset="2"/>
              </a:rPr>
              <a:t>n</a:t>
            </a:r>
            <a:r>
              <a:rPr lang="en-US" sz="2400" baseline="-25000" dirty="0">
                <a:sym typeface="Symbol" panose="05050102010706020507" pitchFamily="18" charset="2"/>
              </a:rPr>
              <a:t>/2 + 2 </a:t>
            </a:r>
            <a:r>
              <a:rPr lang="en-US" sz="2400" i="1" dirty="0"/>
              <a:t>x</a:t>
            </a:r>
            <a:r>
              <a:rPr lang="en-US" sz="2400" baseline="30000" dirty="0"/>
              <a:t>2</a:t>
            </a:r>
            <a:r>
              <a:rPr lang="en-US" sz="2400" dirty="0"/>
              <a:t> + … + </a:t>
            </a:r>
            <a:r>
              <a:rPr lang="en-US" sz="2400" i="1" dirty="0"/>
              <a:t>a</a:t>
            </a:r>
            <a:r>
              <a:rPr lang="en-US" sz="2400" i="1" baseline="-25000" dirty="0">
                <a:sym typeface="Symbol" panose="05050102010706020507" pitchFamily="18" charset="2"/>
              </a:rPr>
              <a:t>n </a:t>
            </a:r>
            <a:r>
              <a:rPr lang="en-US" sz="2400" i="1" dirty="0" err="1"/>
              <a:t>x</a:t>
            </a:r>
            <a:r>
              <a:rPr lang="en-US" sz="2400" i="1" baseline="30000" dirty="0" err="1"/>
              <a:t>n</a:t>
            </a:r>
            <a:r>
              <a:rPr lang="en-US" sz="2400" i="1" baseline="30000" dirty="0"/>
              <a:t> </a:t>
            </a:r>
            <a:r>
              <a:rPr lang="en-US" sz="2400" baseline="30000" dirty="0"/>
              <a:t>– </a:t>
            </a:r>
            <a:r>
              <a:rPr lang="en-US" sz="2400" baseline="-25000" dirty="0">
                <a:sym typeface="Symbol" panose="05050102010706020507" pitchFamily="18" charset="2"/>
              </a:rPr>
              <a:t> </a:t>
            </a:r>
            <a:r>
              <a:rPr lang="en-US" sz="2400" baseline="30000" dirty="0">
                <a:sym typeface="Symbol" panose="05050102010706020507" pitchFamily="18" charset="2"/>
              </a:rPr>
              <a:t></a:t>
            </a:r>
            <a:r>
              <a:rPr lang="en-US" sz="2400" i="1" baseline="30000" dirty="0">
                <a:sym typeface="Symbol" panose="05050102010706020507" pitchFamily="18" charset="2"/>
              </a:rPr>
              <a:t>n</a:t>
            </a:r>
            <a:r>
              <a:rPr lang="en-US" sz="2400" baseline="30000" dirty="0">
                <a:sym typeface="Symbol" panose="05050102010706020507" pitchFamily="18" charset="2"/>
              </a:rPr>
              <a:t>/2 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400" dirty="0"/>
              <a:t>	</a:t>
            </a:r>
            <a:r>
              <a:rPr lang="en-US" sz="2400" i="1" dirty="0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i="1" dirty="0">
                <a:solidFill>
                  <a:srgbClr val="FF0000"/>
                </a:solidFill>
              </a:rPr>
              <a:t>x</a:t>
            </a:r>
            <a:r>
              <a:rPr lang="en-US" sz="2400" dirty="0">
                <a:solidFill>
                  <a:srgbClr val="FF0000"/>
                </a:solidFill>
              </a:rPr>
              <a:t>) =  </a:t>
            </a:r>
            <a:r>
              <a:rPr lang="en-US" sz="2400" i="1" dirty="0">
                <a:solidFill>
                  <a:srgbClr val="FF0000"/>
                </a:solidFill>
              </a:rPr>
              <a:t>A</a:t>
            </a:r>
            <a:r>
              <a:rPr lang="en-US" sz="2400" baseline="-25000" dirty="0">
                <a:solidFill>
                  <a:srgbClr val="FF0000"/>
                </a:solidFill>
              </a:rPr>
              <a:t>0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i="1" dirty="0">
                <a:solidFill>
                  <a:srgbClr val="FF0000"/>
                </a:solidFill>
              </a:rPr>
              <a:t>x</a:t>
            </a:r>
            <a:r>
              <a:rPr lang="en-US" sz="2400" dirty="0">
                <a:solidFill>
                  <a:srgbClr val="FF0000"/>
                </a:solidFill>
              </a:rPr>
              <a:t>) + </a:t>
            </a:r>
            <a:r>
              <a:rPr lang="en-US" sz="2400" i="1" dirty="0">
                <a:solidFill>
                  <a:srgbClr val="FF0000"/>
                </a:solidFill>
              </a:rPr>
              <a:t>A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i="1" dirty="0">
                <a:solidFill>
                  <a:srgbClr val="FF0000"/>
                </a:solidFill>
              </a:rPr>
              <a:t>x</a:t>
            </a:r>
            <a:r>
              <a:rPr lang="en-US" sz="2400" dirty="0">
                <a:solidFill>
                  <a:srgbClr val="FF0000"/>
                </a:solidFill>
              </a:rPr>
              <a:t>) </a:t>
            </a:r>
            <a:r>
              <a:rPr lang="en-US" sz="2400" i="1" dirty="0">
                <a:solidFill>
                  <a:srgbClr val="FF0000"/>
                </a:solidFill>
              </a:rPr>
              <a:t>x</a:t>
            </a:r>
            <a:r>
              <a:rPr lang="en-US" sz="2400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sz="2400" baseline="30000" dirty="0">
                <a:solidFill>
                  <a:srgbClr val="FF0000"/>
                </a:solidFill>
                <a:sym typeface="Symbol" panose="05050102010706020507" pitchFamily="18" charset="2"/>
              </a:rPr>
              <a:t></a:t>
            </a:r>
            <a:r>
              <a:rPr lang="en-US" sz="2400" i="1" baseline="30000" dirty="0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en-US" sz="2400" baseline="30000" dirty="0">
                <a:solidFill>
                  <a:srgbClr val="FF0000"/>
                </a:solidFill>
                <a:sym typeface="Symbol" panose="05050102010706020507" pitchFamily="18" charset="2"/>
              </a:rPr>
              <a:t>/2 </a:t>
            </a:r>
          </a:p>
          <a:p>
            <a:r>
              <a:rPr lang="en-US" sz="2400" dirty="0" err="1">
                <a:sym typeface="Symbol" panose="05050102010706020507" pitchFamily="18" charset="2"/>
              </a:rPr>
              <a:t>Dengan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cara</a:t>
            </a:r>
            <a:r>
              <a:rPr lang="en-US" sz="2400" dirty="0">
                <a:sym typeface="Symbol" panose="05050102010706020507" pitchFamily="18" charset="2"/>
              </a:rPr>
              <a:t> yang </a:t>
            </a:r>
            <a:r>
              <a:rPr lang="en-US" sz="2400" dirty="0" err="1">
                <a:sym typeface="Symbol" panose="05050102010706020507" pitchFamily="18" charset="2"/>
              </a:rPr>
              <a:t>sama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untuk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>
                <a:sym typeface="Symbol" panose="05050102010706020507" pitchFamily="18" charset="2"/>
              </a:rPr>
              <a:t>(</a:t>
            </a:r>
            <a:r>
              <a:rPr lang="en-US" sz="2400" i="1" dirty="0">
                <a:sym typeface="Symbol" panose="05050102010706020507" pitchFamily="18" charset="2"/>
              </a:rPr>
              <a:t>x</a:t>
            </a:r>
            <a:r>
              <a:rPr lang="en-US" sz="2400" dirty="0">
                <a:sym typeface="Symbol" panose="05050102010706020507" pitchFamily="18" charset="2"/>
              </a:rPr>
              <a:t>) </a:t>
            </a:r>
            <a:r>
              <a:rPr lang="en-US" sz="2400" dirty="0" err="1">
                <a:sym typeface="Symbol" panose="05050102010706020507" pitchFamily="18" charset="2"/>
              </a:rPr>
              <a:t>menjadi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baseline="-25000" dirty="0"/>
              <a:t>0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dan </a:t>
            </a:r>
            <a:r>
              <a:rPr lang="en-US" sz="2400" i="1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</a:t>
            </a:r>
            <a:r>
              <a:rPr lang="en-US" sz="2400" dirty="0" err="1"/>
              <a:t>sedemikian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endParaRPr lang="en-US" sz="2400" dirty="0"/>
          </a:p>
          <a:p>
            <a:pPr marL="0" indent="0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sz="2400" dirty="0"/>
              <a:t>	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(x) = 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baseline="-25000" dirty="0">
                <a:solidFill>
                  <a:srgbClr val="FF0000"/>
                </a:solidFill>
              </a:rPr>
              <a:t>0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i="1" dirty="0">
                <a:solidFill>
                  <a:srgbClr val="FF0000"/>
                </a:solidFill>
              </a:rPr>
              <a:t>x</a:t>
            </a:r>
            <a:r>
              <a:rPr lang="en-US" sz="2400" dirty="0">
                <a:solidFill>
                  <a:srgbClr val="FF0000"/>
                </a:solidFill>
              </a:rPr>
              <a:t>) +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i="1" dirty="0">
                <a:solidFill>
                  <a:srgbClr val="FF0000"/>
                </a:solidFill>
              </a:rPr>
              <a:t>x</a:t>
            </a:r>
            <a:r>
              <a:rPr lang="en-US" sz="2400" dirty="0">
                <a:solidFill>
                  <a:srgbClr val="FF0000"/>
                </a:solidFill>
              </a:rPr>
              <a:t>) </a:t>
            </a:r>
            <a:r>
              <a:rPr lang="en-US" sz="2400" i="1" dirty="0">
                <a:solidFill>
                  <a:srgbClr val="FF0000"/>
                </a:solidFill>
              </a:rPr>
              <a:t>x</a:t>
            </a:r>
            <a:r>
              <a:rPr lang="en-US" sz="2400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sz="2400" baseline="30000" dirty="0">
                <a:solidFill>
                  <a:srgbClr val="FF0000"/>
                </a:solidFill>
                <a:sym typeface="Symbol" panose="05050102010706020507" pitchFamily="18" charset="2"/>
              </a:rPr>
              <a:t></a:t>
            </a:r>
            <a:r>
              <a:rPr lang="en-US" sz="2400" i="1" baseline="30000" dirty="0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en-US" sz="2400" baseline="30000" dirty="0">
                <a:solidFill>
                  <a:srgbClr val="FF0000"/>
                </a:solidFill>
                <a:sym typeface="Symbol" panose="05050102010706020507" pitchFamily="18" charset="2"/>
              </a:rPr>
              <a:t>/2  </a:t>
            </a:r>
          </a:p>
          <a:p>
            <a:r>
              <a:rPr lang="en-US" sz="2400" dirty="0" err="1"/>
              <a:t>Maka</a:t>
            </a:r>
            <a:r>
              <a:rPr lang="en-US" sz="2400" dirty="0"/>
              <a:t>,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dan </a:t>
            </a:r>
            <a:r>
              <a:rPr lang="en-US" sz="2400" i="1" dirty="0"/>
              <a:t>B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</a:t>
            </a:r>
            <a:r>
              <a:rPr lang="en-US" sz="2400" dirty="0" err="1"/>
              <a:t>ditulis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endParaRPr lang="en-US" sz="2400" dirty="0"/>
          </a:p>
          <a:p>
            <a:pPr marL="457200" lvl="1" indent="0">
              <a:buNone/>
            </a:pPr>
            <a:r>
              <a:rPr lang="en-US" dirty="0"/>
              <a:t>	</a:t>
            </a:r>
          </a:p>
          <a:p>
            <a:pPr marL="457200" lvl="1" indent="0">
              <a:buNone/>
            </a:pPr>
            <a:r>
              <a:rPr lang="en-US" dirty="0"/>
              <a:t>  </a:t>
            </a:r>
            <a:r>
              <a:rPr lang="en-US" i="1" dirty="0"/>
              <a:t>A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</a:t>
            </a:r>
            <a:r>
              <a:rPr lang="en-US" i="1" dirty="0"/>
              <a:t>B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</a:t>
            </a:r>
            <a:r>
              <a:rPr lang="en-US" sz="2400" i="1" dirty="0"/>
              <a:t>B</a:t>
            </a:r>
            <a:r>
              <a:rPr lang="en-US" sz="2400" baseline="-25000" dirty="0"/>
              <a:t>0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+ {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</a:t>
            </a:r>
            <a:r>
              <a:rPr lang="en-US" sz="2400" i="1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</a:t>
            </a:r>
            <a:r>
              <a:rPr lang="en-US" sz="2400" baseline="30000" dirty="0">
                <a:sym typeface="Symbol" panose="05050102010706020507" pitchFamily="18" charset="2"/>
              </a:rPr>
              <a:t> </a:t>
            </a:r>
            <a:r>
              <a:rPr lang="en-US" sz="2400" dirty="0"/>
              <a:t>+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</a:t>
            </a:r>
            <a:r>
              <a:rPr lang="en-US" sz="2400" i="1" dirty="0"/>
              <a:t>B</a:t>
            </a:r>
            <a:r>
              <a:rPr lang="en-US" sz="2400" baseline="-25000" dirty="0"/>
              <a:t>0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)} </a:t>
            </a:r>
            <a:r>
              <a:rPr lang="en-US" sz="2400" i="1" dirty="0"/>
              <a:t>x</a:t>
            </a:r>
            <a:r>
              <a:rPr lang="en-US" sz="2400" baseline="-25000" dirty="0">
                <a:sym typeface="Symbol" panose="05050102010706020507" pitchFamily="18" charset="2"/>
              </a:rPr>
              <a:t> </a:t>
            </a:r>
            <a:r>
              <a:rPr lang="en-US" sz="2400" baseline="30000" dirty="0">
                <a:sym typeface="Symbol" panose="05050102010706020507" pitchFamily="18" charset="2"/>
              </a:rPr>
              <a:t></a:t>
            </a:r>
            <a:r>
              <a:rPr lang="en-US" sz="2400" i="1" baseline="30000" dirty="0">
                <a:sym typeface="Symbol" panose="05050102010706020507" pitchFamily="18" charset="2"/>
              </a:rPr>
              <a:t>n</a:t>
            </a:r>
            <a:r>
              <a:rPr lang="en-US" sz="2400" baseline="30000" dirty="0">
                <a:sym typeface="Symbol" panose="05050102010706020507" pitchFamily="18" charset="2"/>
              </a:rPr>
              <a:t>/2 </a:t>
            </a:r>
            <a:r>
              <a:rPr lang="en-US" sz="2400" dirty="0"/>
              <a:t>+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</a:t>
            </a:r>
            <a:r>
              <a:rPr lang="en-US" sz="2400" i="1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</a:t>
            </a:r>
            <a:r>
              <a:rPr lang="en-US" sz="2400" i="1" dirty="0"/>
              <a:t>x</a:t>
            </a:r>
            <a:r>
              <a:rPr lang="en-US" sz="2400" baseline="30000" dirty="0"/>
              <a:t>2</a:t>
            </a:r>
            <a:r>
              <a:rPr lang="en-US" sz="2400" baseline="30000" dirty="0">
                <a:sym typeface="Symbol" panose="05050102010706020507" pitchFamily="18" charset="2"/>
              </a:rPr>
              <a:t></a:t>
            </a:r>
            <a:r>
              <a:rPr lang="en-US" sz="2400" i="1" baseline="30000" dirty="0">
                <a:sym typeface="Symbol" panose="05050102010706020507" pitchFamily="18" charset="2"/>
              </a:rPr>
              <a:t>n</a:t>
            </a:r>
            <a:r>
              <a:rPr lang="en-US" sz="2400" baseline="30000" dirty="0">
                <a:sym typeface="Symbol" panose="05050102010706020507" pitchFamily="18" charset="2"/>
              </a:rPr>
              <a:t>/2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F5398A-47F0-47F3-AC0D-19145E6A2DF3}"/>
              </a:ext>
            </a:extLst>
          </p:cNvPr>
          <p:cNvSpPr txBox="1"/>
          <p:nvPr/>
        </p:nvSpPr>
        <p:spPr>
          <a:xfrm>
            <a:off x="2580640" y="6187441"/>
            <a:ext cx="5181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 </a:t>
            </a:r>
            <a:r>
              <a:rPr lang="en-US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Terdapat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empat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buah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perkalian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sz="2000" dirty="0" err="1">
                <a:solidFill>
                  <a:srgbClr val="FF0000"/>
                </a:solidFill>
                <a:sym typeface="Symbol" panose="05050102010706020507" pitchFamily="18" charset="2"/>
              </a:rPr>
              <a:t>upa-polinom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FF7B32A-6B38-4A49-848B-CD0B908F3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163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93D1504-CD5F-4A21-9D66-C212111A700B}"/>
              </a:ext>
            </a:extLst>
          </p:cNvPr>
          <p:cNvSpPr txBox="1">
            <a:spLocks noChangeArrowheads="1"/>
          </p:cNvSpPr>
          <p:nvPr/>
        </p:nvSpPr>
        <p:spPr>
          <a:xfrm>
            <a:off x="627993" y="354394"/>
            <a:ext cx="8001000" cy="56633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err="1">
                <a:latin typeface="+mn-lt"/>
              </a:rPr>
              <a:t>Penyelesaian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secara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i="1" dirty="0">
                <a:latin typeface="+mn-lt"/>
              </a:rPr>
              <a:t>Brute Force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3EC9B4-4EAC-4CF8-953B-0EC79F1079F3}"/>
              </a:ext>
            </a:extLst>
          </p:cNvPr>
          <p:cNvSpPr txBox="1"/>
          <p:nvPr/>
        </p:nvSpPr>
        <p:spPr>
          <a:xfrm>
            <a:off x="627991" y="1013918"/>
            <a:ext cx="1052348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i="1" dirty="0"/>
              <a:t>brute force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kalikan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vektor</a:t>
            </a:r>
            <a:r>
              <a:rPr lang="en-US" altLang="en-US" sz="2400" dirty="0"/>
              <a:t> baris </a:t>
            </a:r>
            <a:r>
              <a:rPr lang="en-US" altLang="en-US" sz="2400" i="1" dirty="0" err="1"/>
              <a:t>i</a:t>
            </a:r>
            <a:r>
              <a:rPr lang="en-US" altLang="en-US" sz="2400" i="1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matriks</a:t>
            </a:r>
            <a:r>
              <a:rPr lang="en-US" altLang="en-US" sz="2400" dirty="0"/>
              <a:t> A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vektor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kolom</a:t>
            </a:r>
            <a:r>
              <a:rPr lang="en-US" altLang="en-US" sz="2400" dirty="0"/>
              <a:t> </a:t>
            </a:r>
            <a:r>
              <a:rPr lang="en-US" altLang="en-US" sz="2400" i="1" dirty="0"/>
              <a:t>j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matriks</a:t>
            </a:r>
            <a:r>
              <a:rPr lang="en-US" altLang="en-US" sz="2400" dirty="0"/>
              <a:t> </a:t>
            </a:r>
            <a:r>
              <a:rPr lang="en-US" altLang="en-US" sz="2400" i="1" dirty="0"/>
              <a:t>B</a:t>
            </a:r>
            <a:r>
              <a:rPr lang="en-US" altLang="en-US" sz="2400" dirty="0"/>
              <a:t>.</a:t>
            </a:r>
            <a:endParaRPr lang="en-US" altLang="en-US" sz="2400" i="1" baseline="-250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81B2C08-DE8F-4E41-8C5B-C5DEC79D8B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992773"/>
              </p:ext>
            </p:extLst>
          </p:nvPr>
        </p:nvGraphicFramePr>
        <p:xfrm>
          <a:off x="869730" y="2074721"/>
          <a:ext cx="10713765" cy="3901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13765">
                  <a:extLst>
                    <a:ext uri="{9D8B030D-6E8A-4147-A177-3AD203B41FA5}">
                      <a16:colId xmlns:a16="http://schemas.microsoft.com/office/drawing/2014/main" val="5060618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function</a:t>
                      </a:r>
                      <a:r>
                        <a:rPr lang="en-US" sz="16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i="1" u="non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KaliMatriks</a:t>
                      </a:r>
                      <a:r>
                        <a:rPr lang="en-US" sz="16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i="1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6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i="1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6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: </a:t>
                      </a:r>
                      <a:r>
                        <a:rPr lang="en-US" sz="1600" i="1" u="non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Matriks</a:t>
                      </a:r>
                      <a:r>
                        <a:rPr lang="en-US" sz="16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 </a:t>
                      </a:r>
                      <a:r>
                        <a:rPr lang="en-US" sz="1600" i="1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6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: </a:t>
                      </a:r>
                      <a:r>
                        <a:rPr lang="en-US" sz="1600" b="1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integer</a:t>
                      </a:r>
                      <a:r>
                        <a:rPr lang="en-US" sz="16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)  </a:t>
                      </a:r>
                      <a:r>
                        <a:rPr lang="en-US" sz="16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 </a:t>
                      </a:r>
                      <a:r>
                        <a:rPr lang="en-US" sz="1600" i="1" u="non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Matriks</a:t>
                      </a:r>
                      <a:r>
                        <a:rPr lang="en-US" sz="16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111760" marR="0" indent="-11176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1760" algn="l"/>
                        </a:tabLst>
                      </a:pPr>
                      <a:r>
                        <a:rPr lang="en-US" sz="1600" i="1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{	</a:t>
                      </a:r>
                      <a:r>
                        <a:rPr lang="en-US" sz="1600" i="1" u="non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Mengalikan</a:t>
                      </a:r>
                      <a:r>
                        <a:rPr lang="en-US" sz="1600" i="1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i="1" u="non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matriks</a:t>
                      </a:r>
                      <a:r>
                        <a:rPr lang="en-US" sz="1600" i="1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dan B yang </a:t>
                      </a:r>
                      <a:r>
                        <a:rPr lang="en-US" sz="1600" i="1" u="non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berukuran</a:t>
                      </a:r>
                      <a:r>
                        <a:rPr lang="en-US" sz="1600" i="1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 × n, </a:t>
                      </a:r>
                      <a:r>
                        <a:rPr lang="en-US" sz="1600" i="1" u="non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menghasilkan</a:t>
                      </a:r>
                      <a:r>
                        <a:rPr lang="en-US" sz="1600" i="1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i="1" u="non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matriks</a:t>
                      </a:r>
                      <a:r>
                        <a:rPr lang="en-US" sz="1600" i="1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 yang juga </a:t>
                      </a:r>
                      <a:r>
                        <a:rPr lang="en-US" sz="1600" i="1" u="non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berukuran</a:t>
                      </a:r>
                      <a:r>
                        <a:rPr lang="en-US" sz="1600" i="1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 × n }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u="non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40408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Kamus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600" i="1" u="non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6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i="1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r>
                        <a:rPr lang="en-US" sz="16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i="1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 </a:t>
                      </a:r>
                      <a:r>
                        <a:rPr lang="en-US" sz="16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600" b="1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integer</a:t>
                      </a:r>
                      <a:r>
                        <a:rPr lang="en-US" sz="16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endParaRPr lang="en-US" sz="1600" b="1" u="non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b="1" u="non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Algoritma</a:t>
                      </a:r>
                      <a:r>
                        <a:rPr lang="en-US" sz="1600" b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u="non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600" b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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1600" b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do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en-US" sz="1600" b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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1600" b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do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en-US" sz="1600" i="1" u="non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]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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    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{ </a:t>
                      </a:r>
                      <a:r>
                        <a:rPr lang="en-US" sz="1600" i="1" u="non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inisialisasi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i="1" u="non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penjumlah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}</a:t>
                      </a:r>
                      <a:endParaRPr lang="en-US" sz="1600" u="non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en-US" sz="1600" b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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sz="1600" b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 </a:t>
                      </a:r>
                      <a:r>
                        <a:rPr lang="en-US" sz="1600" b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do </a:t>
                      </a:r>
                    </a:p>
                    <a:p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en-US" sz="1600" i="1" u="non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]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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en-US" sz="1600" i="1" u="non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] + 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en-US" sz="1600" i="1" u="non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]*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</a:t>
                      </a:r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]</a:t>
                      </a:r>
                    </a:p>
                    <a:p>
                      <a:r>
                        <a:rPr lang="en-US" sz="1600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en-US" sz="1600" b="1" u="non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endfor</a:t>
                      </a:r>
                      <a:r>
                        <a:rPr lang="en-US" sz="1600" b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en-US" sz="1600" b="1" i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en-US" sz="1600" b="1" u="non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endfor</a:t>
                      </a:r>
                      <a:r>
                        <a:rPr lang="en-US" sz="1600" b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en-US" sz="1600" b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600" b="1" u="none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endfor</a:t>
                      </a:r>
                      <a:r>
                        <a:rPr lang="en-US" sz="1600" b="1" u="non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600" b="1" u="non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return </a:t>
                      </a:r>
                      <a:r>
                        <a:rPr lang="en-US" sz="1600" b="0" i="1" u="non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0362024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0BEFE352-00C3-4880-9165-237923895BBD}"/>
              </a:ext>
            </a:extLst>
          </p:cNvPr>
          <p:cNvSpPr/>
          <p:nvPr/>
        </p:nvSpPr>
        <p:spPr>
          <a:xfrm>
            <a:off x="743604" y="1959128"/>
            <a:ext cx="10292255" cy="41883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C21A98-20B2-4ED7-AC06-DE0210241221}"/>
              </a:ext>
            </a:extLst>
          </p:cNvPr>
          <p:cNvSpPr txBox="1"/>
          <p:nvPr/>
        </p:nvSpPr>
        <p:spPr>
          <a:xfrm>
            <a:off x="627991" y="6193026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: O(</a:t>
            </a:r>
            <a:r>
              <a:rPr lang="en-US" altLang="en-US" sz="2400" i="1" dirty="0"/>
              <a:t>n</a:t>
            </a:r>
            <a:r>
              <a:rPr lang="en-US" altLang="en-US" sz="2400" baseline="30000" dirty="0"/>
              <a:t>3</a:t>
            </a:r>
            <a:r>
              <a:rPr lang="en-US" altLang="en-US" sz="2400" dirty="0"/>
              <a:t>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96C61F0-5DE3-4AA6-ABE4-E2AE1B137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4A9FA88A-121B-4C65-AEA1-F88C8ABE0A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585183"/>
              </p:ext>
            </p:extLst>
          </p:nvPr>
        </p:nvGraphicFramePr>
        <p:xfrm>
          <a:off x="6226612" y="77901"/>
          <a:ext cx="6141107" cy="552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17209" imgH="507062" progId="Word.Document.8">
                  <p:embed/>
                </p:oleObj>
              </mc:Choice>
              <mc:Fallback>
                <p:oleObj name="Document" r:id="rId2" imgW="5617209" imgH="507062" progId="Word.Document.8">
                  <p:embed/>
                  <p:pic>
                    <p:nvPicPr>
                      <p:cNvPr id="103429" name="Object 2">
                        <a:extLst>
                          <a:ext uri="{FF2B5EF4-FFF2-40B4-BE49-F238E27FC236}">
                            <a16:creationId xmlns:a16="http://schemas.microsoft.com/office/drawing/2014/main" id="{12C7B0C0-7E95-4349-9F91-61E8F629BA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6612" y="77901"/>
                        <a:ext cx="6141107" cy="5529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7727375-BEB6-4EF5-853B-77D9919BCA3E}"/>
              </a:ext>
            </a:extLst>
          </p:cNvPr>
          <p:cNvCxnSpPr/>
          <p:nvPr/>
        </p:nvCxnSpPr>
        <p:spPr>
          <a:xfrm flipV="1">
            <a:off x="4480560" y="630886"/>
            <a:ext cx="4663440" cy="100487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6973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0D670-7BF7-4767-82EA-D5BDB315D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775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15: </a:t>
            </a:r>
            <a:r>
              <a:rPr lang="en-US" sz="2400" dirty="0"/>
              <a:t> A(x) = 2 + 5x + 3x</a:t>
            </a:r>
            <a:r>
              <a:rPr lang="en-US" sz="2400" baseline="30000" dirty="0"/>
              <a:t>2 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– x</a:t>
            </a:r>
            <a:r>
              <a:rPr lang="en-US" sz="2400" baseline="30000" dirty="0"/>
              <a:t>4</a:t>
            </a:r>
            <a:r>
              <a:rPr lang="en-US" sz="2400" dirty="0"/>
              <a:t>   dan B(x) = 1 + 2x + 2x</a:t>
            </a:r>
            <a:r>
              <a:rPr lang="en-US" sz="2400" baseline="30000" dirty="0"/>
              <a:t>2  </a:t>
            </a:r>
            <a:r>
              <a:rPr lang="en-US" sz="2400" dirty="0"/>
              <a:t>+ 3x</a:t>
            </a:r>
            <a:r>
              <a:rPr lang="en-US" sz="2400" baseline="30000" dirty="0"/>
              <a:t>3</a:t>
            </a:r>
            <a:r>
              <a:rPr lang="en-US" sz="2400" dirty="0"/>
              <a:t> + 6x</a:t>
            </a:r>
            <a:r>
              <a:rPr lang="en-US" sz="2400" baseline="30000" dirty="0"/>
              <a:t>4</a:t>
            </a:r>
            <a:r>
              <a:rPr lang="en-US" sz="2400" dirty="0"/>
              <a:t>   </a:t>
            </a:r>
          </a:p>
          <a:p>
            <a:pPr marL="0" indent="0">
              <a:buNone/>
            </a:pPr>
            <a:r>
              <a:rPr lang="en-US" sz="2400" dirty="0" err="1"/>
              <a:t>Bagidua</a:t>
            </a:r>
            <a:r>
              <a:rPr lang="en-US" sz="2400" dirty="0"/>
              <a:t> A(x) </a:t>
            </a:r>
            <a:r>
              <a:rPr lang="en-US" sz="2400" dirty="0" err="1"/>
              <a:t>menjadi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b="1" dirty="0"/>
              <a:t>	</a:t>
            </a:r>
            <a:r>
              <a:rPr lang="en-US" sz="2400" dirty="0"/>
              <a:t> A</a:t>
            </a:r>
            <a:r>
              <a:rPr lang="en-US" sz="2400" baseline="-25000" dirty="0"/>
              <a:t>0</a:t>
            </a:r>
            <a:r>
              <a:rPr lang="en-US" sz="2400" dirty="0"/>
              <a:t>(x) = 2 + 5x  dan A</a:t>
            </a:r>
            <a:r>
              <a:rPr lang="en-US" sz="2400" baseline="-25000" dirty="0"/>
              <a:t>1</a:t>
            </a:r>
            <a:r>
              <a:rPr lang="en-US" sz="2400" dirty="0"/>
              <a:t>(x) = 3 + x – x</a:t>
            </a:r>
            <a:r>
              <a:rPr lang="en-US" sz="2400" baseline="30000" dirty="0"/>
              <a:t>2 </a:t>
            </a:r>
            <a:r>
              <a:rPr lang="en-US" sz="2400" dirty="0"/>
              <a:t>   </a:t>
            </a:r>
            <a:r>
              <a:rPr lang="en-US" sz="2400" dirty="0" err="1"/>
              <a:t>sehingga</a:t>
            </a:r>
            <a:r>
              <a:rPr lang="en-US" sz="2400" dirty="0"/>
              <a:t>   A(x) = A</a:t>
            </a:r>
            <a:r>
              <a:rPr lang="en-US" sz="2400" baseline="-25000" dirty="0"/>
              <a:t>0</a:t>
            </a:r>
            <a:r>
              <a:rPr lang="en-US" sz="2400" dirty="0"/>
              <a:t>(x) + A</a:t>
            </a:r>
            <a:r>
              <a:rPr lang="en-US" sz="2400" baseline="-25000" dirty="0"/>
              <a:t>1</a:t>
            </a:r>
            <a:r>
              <a:rPr lang="en-US" sz="2400" dirty="0"/>
              <a:t>(x) x</a:t>
            </a:r>
            <a:r>
              <a:rPr lang="en-US" sz="2400" baseline="30000" dirty="0">
                <a:sym typeface="Symbol" panose="05050102010706020507" pitchFamily="18" charset="2"/>
              </a:rPr>
              <a:t>2   </a:t>
            </a:r>
          </a:p>
          <a:p>
            <a:pPr marL="0" indent="0">
              <a:buNone/>
            </a:pPr>
            <a:r>
              <a:rPr lang="en-US" sz="2400" dirty="0" err="1"/>
              <a:t>Bagidua</a:t>
            </a:r>
            <a:r>
              <a:rPr lang="en-US" sz="2400" dirty="0"/>
              <a:t> B(x) </a:t>
            </a:r>
            <a:r>
              <a:rPr lang="en-US" sz="2400" dirty="0" err="1"/>
              <a:t>menjadi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b="1" dirty="0"/>
              <a:t>	</a:t>
            </a:r>
            <a:r>
              <a:rPr lang="en-US" sz="2400" dirty="0"/>
              <a:t> B</a:t>
            </a:r>
            <a:r>
              <a:rPr lang="en-US" sz="2400" baseline="-25000" dirty="0"/>
              <a:t>0</a:t>
            </a:r>
            <a:r>
              <a:rPr lang="en-US" sz="2400" dirty="0"/>
              <a:t>(x) = 1 + 2x  dan B</a:t>
            </a:r>
            <a:r>
              <a:rPr lang="en-US" sz="2400" baseline="-25000" dirty="0"/>
              <a:t>1</a:t>
            </a:r>
            <a:r>
              <a:rPr lang="en-US" sz="2400" dirty="0"/>
              <a:t>(x) = 2 + 3x + 6x</a:t>
            </a:r>
            <a:r>
              <a:rPr lang="en-US" sz="2400" baseline="30000" dirty="0"/>
              <a:t>2 </a:t>
            </a:r>
            <a:r>
              <a:rPr lang="en-US" sz="2400" dirty="0"/>
              <a:t>  </a:t>
            </a:r>
            <a:r>
              <a:rPr lang="en-US" sz="2400" dirty="0" err="1"/>
              <a:t>sehingga</a:t>
            </a:r>
            <a:r>
              <a:rPr lang="en-US" sz="2400" dirty="0"/>
              <a:t>   B(x) = B</a:t>
            </a:r>
            <a:r>
              <a:rPr lang="en-US" sz="2400" baseline="-25000" dirty="0"/>
              <a:t>0</a:t>
            </a:r>
            <a:r>
              <a:rPr lang="en-US" sz="2400" dirty="0"/>
              <a:t>(x) + B</a:t>
            </a:r>
            <a:r>
              <a:rPr lang="en-US" sz="2400" baseline="-25000" dirty="0"/>
              <a:t>1</a:t>
            </a:r>
            <a:r>
              <a:rPr lang="en-US" sz="2400" dirty="0"/>
              <a:t>(x) x</a:t>
            </a:r>
            <a:r>
              <a:rPr lang="en-US" sz="2400" baseline="30000" dirty="0">
                <a:sym typeface="Symbol" panose="05050102010706020507" pitchFamily="18" charset="2"/>
              </a:rPr>
              <a:t>2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Maka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A(x)B(x) = A</a:t>
            </a:r>
            <a:r>
              <a:rPr lang="en-US" sz="2400" baseline="-25000" dirty="0"/>
              <a:t>0</a:t>
            </a:r>
            <a:r>
              <a:rPr lang="en-US" sz="2400" dirty="0"/>
              <a:t>(x)B</a:t>
            </a:r>
            <a:r>
              <a:rPr lang="en-US" sz="2400" baseline="-25000" dirty="0"/>
              <a:t>0</a:t>
            </a:r>
            <a:r>
              <a:rPr lang="en-US" sz="2400" dirty="0"/>
              <a:t>(x) + (</a:t>
            </a:r>
            <a:r>
              <a:rPr lang="en-US" sz="2400" dirty="0">
                <a:solidFill>
                  <a:srgbClr val="FF0000"/>
                </a:solidFill>
              </a:rPr>
              <a:t>A</a:t>
            </a:r>
            <a:r>
              <a:rPr lang="en-US" sz="2400" baseline="-25000" dirty="0">
                <a:solidFill>
                  <a:srgbClr val="FF0000"/>
                </a:solidFill>
              </a:rPr>
              <a:t>0</a:t>
            </a:r>
            <a:r>
              <a:rPr lang="en-US" sz="2400" dirty="0">
                <a:solidFill>
                  <a:srgbClr val="FF0000"/>
                </a:solidFill>
              </a:rPr>
              <a:t>(x)B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(x)</a:t>
            </a:r>
            <a:r>
              <a:rPr lang="en-US" sz="2400" baseline="30000" dirty="0">
                <a:solidFill>
                  <a:srgbClr val="FF0000"/>
                </a:solidFill>
                <a:sym typeface="Symbol" panose="05050102010706020507" pitchFamily="18" charset="2"/>
              </a:rPr>
              <a:t>  </a:t>
            </a:r>
            <a:r>
              <a:rPr lang="en-US" sz="2400" dirty="0"/>
              <a:t>+ 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(x)B</a:t>
            </a:r>
            <a:r>
              <a:rPr lang="en-US" sz="2400" baseline="-25000" dirty="0">
                <a:solidFill>
                  <a:srgbClr val="0070C0"/>
                </a:solidFill>
              </a:rPr>
              <a:t>0</a:t>
            </a:r>
            <a:r>
              <a:rPr lang="en-US" sz="2400" dirty="0">
                <a:solidFill>
                  <a:srgbClr val="0070C0"/>
                </a:solidFill>
              </a:rPr>
              <a:t>(x) </a:t>
            </a:r>
            <a:r>
              <a:rPr lang="en-US" sz="2400" dirty="0"/>
              <a:t>)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/>
              <a:t>x</a:t>
            </a:r>
            <a:r>
              <a:rPr lang="en-US" sz="2400" baseline="30000" dirty="0">
                <a:sym typeface="Symbol" panose="05050102010706020507" pitchFamily="18" charset="2"/>
              </a:rPr>
              <a:t>2</a:t>
            </a:r>
            <a:r>
              <a:rPr lang="en-US" sz="2400" baseline="30000" dirty="0">
                <a:solidFill>
                  <a:srgbClr val="0070C0"/>
                </a:solidFill>
                <a:sym typeface="Symbol" panose="05050102010706020507" pitchFamily="18" charset="2"/>
              </a:rPr>
              <a:t>  </a:t>
            </a:r>
            <a:r>
              <a:rPr lang="en-US" sz="2400" dirty="0"/>
              <a:t>+ </a:t>
            </a:r>
            <a:r>
              <a:rPr lang="en-US" sz="2400" dirty="0">
                <a:solidFill>
                  <a:srgbClr val="00B050"/>
                </a:solidFill>
              </a:rPr>
              <a:t>A</a:t>
            </a:r>
            <a:r>
              <a:rPr lang="en-US" sz="2400" baseline="-25000" dirty="0">
                <a:solidFill>
                  <a:srgbClr val="00B050"/>
                </a:solidFill>
              </a:rPr>
              <a:t>1</a:t>
            </a:r>
            <a:r>
              <a:rPr lang="en-US" sz="2400" dirty="0">
                <a:solidFill>
                  <a:srgbClr val="00B050"/>
                </a:solidFill>
              </a:rPr>
              <a:t>(x) B</a:t>
            </a:r>
            <a:r>
              <a:rPr lang="en-US" sz="2400" baseline="-25000" dirty="0">
                <a:solidFill>
                  <a:srgbClr val="00B050"/>
                </a:solidFill>
              </a:rPr>
              <a:t>1</a:t>
            </a:r>
            <a:r>
              <a:rPr lang="en-US" sz="2400" dirty="0">
                <a:solidFill>
                  <a:srgbClr val="00B050"/>
                </a:solidFill>
              </a:rPr>
              <a:t>(x) x</a:t>
            </a:r>
            <a:r>
              <a:rPr lang="en-US" sz="2400" baseline="30000" dirty="0">
                <a:solidFill>
                  <a:srgbClr val="00B050"/>
                </a:solidFill>
              </a:rPr>
              <a:t>4</a:t>
            </a:r>
            <a:r>
              <a:rPr lang="en-US" sz="2400" baseline="30000" dirty="0">
                <a:solidFill>
                  <a:srgbClr val="00B050"/>
                </a:solidFill>
                <a:sym typeface="Symbol" panose="05050102010706020507" pitchFamily="18" charset="2"/>
              </a:rPr>
              <a:t> </a:t>
            </a: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dirty="0"/>
              <a:t>	    = (2 + 5x)(1 + 2x) + { </a:t>
            </a:r>
            <a:r>
              <a:rPr lang="en-US" sz="2400" dirty="0">
                <a:solidFill>
                  <a:srgbClr val="FF0000"/>
                </a:solidFill>
              </a:rPr>
              <a:t>(2 + 5x)(2 + 3x + 6x</a:t>
            </a:r>
            <a:r>
              <a:rPr lang="en-US" sz="2400" baseline="30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) </a:t>
            </a:r>
            <a:r>
              <a:rPr lang="en-US" sz="2400" dirty="0"/>
              <a:t>+ </a:t>
            </a:r>
            <a:r>
              <a:rPr lang="en-US" sz="2400" dirty="0">
                <a:solidFill>
                  <a:srgbClr val="0070C0"/>
                </a:solidFill>
              </a:rPr>
              <a:t>(3 + x – x</a:t>
            </a:r>
            <a:r>
              <a:rPr lang="en-US" sz="2400" baseline="30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)(1 + 2x) </a:t>
            </a:r>
            <a:r>
              <a:rPr lang="en-US" sz="2400" dirty="0"/>
              <a:t>} x</a:t>
            </a:r>
            <a:r>
              <a:rPr lang="en-US" sz="2400" baseline="30000" dirty="0">
                <a:sym typeface="Symbol" panose="05050102010706020507" pitchFamily="18" charset="2"/>
              </a:rPr>
              <a:t>2 </a:t>
            </a:r>
            <a:r>
              <a:rPr lang="en-US" sz="2400" dirty="0"/>
              <a:t>+ </a:t>
            </a:r>
          </a:p>
          <a:p>
            <a:pPr marL="0" indent="0">
              <a:buNone/>
            </a:pPr>
            <a:r>
              <a:rPr lang="en-US" sz="2400" dirty="0"/>
              <a:t>	        </a:t>
            </a:r>
            <a:r>
              <a:rPr lang="en-US" sz="2400" dirty="0">
                <a:solidFill>
                  <a:srgbClr val="00B050"/>
                </a:solidFill>
              </a:rPr>
              <a:t>(3 + x – x</a:t>
            </a:r>
            <a:r>
              <a:rPr lang="en-US" sz="2400" baseline="30000" dirty="0">
                <a:solidFill>
                  <a:srgbClr val="00B050"/>
                </a:solidFill>
              </a:rPr>
              <a:t>2</a:t>
            </a:r>
            <a:r>
              <a:rPr lang="en-US" sz="2400" dirty="0">
                <a:solidFill>
                  <a:srgbClr val="00B050"/>
                </a:solidFill>
              </a:rPr>
              <a:t>)(2 + 3x + 6x</a:t>
            </a:r>
            <a:r>
              <a:rPr lang="en-US" sz="2400" baseline="30000" dirty="0">
                <a:solidFill>
                  <a:srgbClr val="00B050"/>
                </a:solidFill>
              </a:rPr>
              <a:t>2</a:t>
            </a:r>
            <a:r>
              <a:rPr lang="en-US" sz="2400" dirty="0">
                <a:solidFill>
                  <a:srgbClr val="00B050"/>
                </a:solidFill>
              </a:rPr>
              <a:t>) x</a:t>
            </a:r>
            <a:r>
              <a:rPr lang="en-US" sz="2400" baseline="30000" dirty="0">
                <a:solidFill>
                  <a:srgbClr val="00B050"/>
                </a:solidFill>
                <a:sym typeface="Symbol" panose="05050102010706020507" pitchFamily="18" charset="2"/>
              </a:rPr>
              <a:t>4  </a:t>
            </a:r>
          </a:p>
          <a:p>
            <a:pPr marL="0" indent="0">
              <a:buNone/>
            </a:pPr>
            <a:r>
              <a:rPr lang="en-US" sz="2400" baseline="30000" dirty="0">
                <a:sym typeface="Symbol" panose="05050102010706020507" pitchFamily="18" charset="2"/>
              </a:rPr>
              <a:t>	</a:t>
            </a:r>
            <a:r>
              <a:rPr lang="en-US" sz="2400" dirty="0">
                <a:sym typeface="Symbol" panose="05050102010706020507" pitchFamily="18" charset="2"/>
              </a:rPr>
              <a:t>    = 2</a:t>
            </a:r>
            <a:r>
              <a:rPr lang="en-US" sz="2400" dirty="0"/>
              <a:t> + 9x + 10x</a:t>
            </a:r>
            <a:r>
              <a:rPr lang="en-US" sz="2400" baseline="30000" dirty="0"/>
              <a:t>2</a:t>
            </a:r>
            <a:r>
              <a:rPr lang="en-US" sz="2400" dirty="0"/>
              <a:t> + ( </a:t>
            </a:r>
            <a:r>
              <a:rPr lang="en-US" sz="2400" dirty="0">
                <a:solidFill>
                  <a:srgbClr val="FF0000"/>
                </a:solidFill>
              </a:rPr>
              <a:t>4 + 16x + 27x</a:t>
            </a:r>
            <a:r>
              <a:rPr lang="en-US" sz="2400" baseline="30000" dirty="0">
                <a:solidFill>
                  <a:srgbClr val="FF0000"/>
                </a:solidFill>
              </a:rPr>
              <a:t>2  </a:t>
            </a:r>
            <a:r>
              <a:rPr lang="en-US" sz="2400" dirty="0">
                <a:solidFill>
                  <a:srgbClr val="FF0000"/>
                </a:solidFill>
              </a:rPr>
              <a:t>+ 30x</a:t>
            </a:r>
            <a:r>
              <a:rPr lang="en-US" sz="2400" baseline="30000" dirty="0">
                <a:solidFill>
                  <a:srgbClr val="FF0000"/>
                </a:solidFill>
              </a:rPr>
              <a:t>3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baseline="300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+ </a:t>
            </a:r>
            <a:r>
              <a:rPr lang="en-US" sz="2400" dirty="0">
                <a:solidFill>
                  <a:srgbClr val="0070C0"/>
                </a:solidFill>
              </a:rPr>
              <a:t>3 + 7x + x</a:t>
            </a:r>
            <a:r>
              <a:rPr lang="en-US" sz="2400" baseline="30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– 2x</a:t>
            </a:r>
            <a:r>
              <a:rPr lang="en-US" sz="2400" baseline="30000" dirty="0">
                <a:solidFill>
                  <a:srgbClr val="0070C0"/>
                </a:solidFill>
              </a:rPr>
              <a:t>3 </a:t>
            </a:r>
            <a:r>
              <a:rPr lang="en-US" sz="2400" dirty="0"/>
              <a:t>) x</a:t>
            </a:r>
            <a:r>
              <a:rPr lang="en-US" sz="2400" baseline="30000" dirty="0"/>
              <a:t>2</a:t>
            </a:r>
            <a:r>
              <a:rPr lang="en-US" sz="2400" dirty="0"/>
              <a:t> +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       </a:t>
            </a:r>
            <a:r>
              <a:rPr lang="en-US" sz="2400" dirty="0">
                <a:solidFill>
                  <a:srgbClr val="00B050"/>
                </a:solidFill>
              </a:rPr>
              <a:t>6 + 11x + 19x</a:t>
            </a:r>
            <a:r>
              <a:rPr lang="en-US" sz="2400" baseline="30000" dirty="0">
                <a:solidFill>
                  <a:srgbClr val="00B050"/>
                </a:solidFill>
              </a:rPr>
              <a:t>2  </a:t>
            </a:r>
            <a:r>
              <a:rPr lang="en-US" sz="2400" dirty="0">
                <a:solidFill>
                  <a:srgbClr val="00B050"/>
                </a:solidFill>
              </a:rPr>
              <a:t>+ 3x</a:t>
            </a:r>
            <a:r>
              <a:rPr lang="en-US" sz="2400" baseline="30000" dirty="0">
                <a:solidFill>
                  <a:srgbClr val="00B050"/>
                </a:solidFill>
              </a:rPr>
              <a:t>3</a:t>
            </a:r>
            <a:r>
              <a:rPr lang="en-US" sz="2400" dirty="0">
                <a:solidFill>
                  <a:srgbClr val="00B050"/>
                </a:solidFill>
              </a:rPr>
              <a:t> – 6x</a:t>
            </a:r>
            <a:r>
              <a:rPr lang="en-US" sz="2400" baseline="30000" dirty="0">
                <a:solidFill>
                  <a:srgbClr val="00B050"/>
                </a:solidFill>
              </a:rPr>
              <a:t>4  </a:t>
            </a:r>
          </a:p>
          <a:p>
            <a:pPr marL="0" indent="0">
              <a:buNone/>
            </a:pPr>
            <a:r>
              <a:rPr lang="en-US" sz="2400" baseline="30000" dirty="0">
                <a:solidFill>
                  <a:srgbClr val="00B050"/>
                </a:solidFill>
              </a:rPr>
              <a:t>	</a:t>
            </a:r>
            <a:r>
              <a:rPr lang="en-US" sz="2400" dirty="0">
                <a:sym typeface="Symbol" panose="05050102010706020507" pitchFamily="18" charset="2"/>
              </a:rPr>
              <a:t>    = 2</a:t>
            </a:r>
            <a:r>
              <a:rPr lang="en-US" sz="2400" dirty="0"/>
              <a:t> + 9x + 17x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+ 23x</a:t>
            </a:r>
            <a:r>
              <a:rPr lang="en-US" sz="2400" baseline="30000" dirty="0"/>
              <a:t>3  </a:t>
            </a:r>
            <a:r>
              <a:rPr lang="en-US" sz="2400" dirty="0"/>
              <a:t>+ 34x</a:t>
            </a:r>
            <a:r>
              <a:rPr lang="en-US" sz="2400" baseline="30000" dirty="0"/>
              <a:t>4</a:t>
            </a:r>
            <a:r>
              <a:rPr lang="en-US" sz="2400" dirty="0"/>
              <a:t> + 39x</a:t>
            </a:r>
            <a:r>
              <a:rPr lang="en-US" sz="2400" baseline="30000" dirty="0"/>
              <a:t>5 </a:t>
            </a:r>
            <a:r>
              <a:rPr lang="en-US" sz="2400" dirty="0"/>
              <a:t>+ 19x</a:t>
            </a:r>
            <a:r>
              <a:rPr lang="en-US" sz="2400" baseline="30000" dirty="0"/>
              <a:t>6  </a:t>
            </a:r>
            <a:r>
              <a:rPr lang="en-US" sz="2400" dirty="0"/>
              <a:t>+ 3x</a:t>
            </a:r>
            <a:r>
              <a:rPr lang="en-US" sz="2400" baseline="30000" dirty="0"/>
              <a:t>7</a:t>
            </a:r>
            <a:r>
              <a:rPr lang="en-US" sz="2400" dirty="0"/>
              <a:t> – 6x</a:t>
            </a:r>
            <a:r>
              <a:rPr lang="en-US" sz="2400" baseline="30000" dirty="0"/>
              <a:t>8 	</a:t>
            </a: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193BD6-6E25-4294-B11E-4F29BAD2B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7269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A7C777D-7EAC-47B2-B64A-66BA981C1E0B}"/>
              </a:ext>
            </a:extLst>
          </p:cNvPr>
          <p:cNvSpPr txBox="1"/>
          <p:nvPr/>
        </p:nvSpPr>
        <p:spPr>
          <a:xfrm>
            <a:off x="924560" y="789816"/>
            <a:ext cx="10612119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KaliPolinom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Polinom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Polinom</a:t>
            </a:r>
            <a:endParaRPr lang="en-US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perkalian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polinom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A(x) dan B(x), masing-masing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berderajat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divide and conquer. }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Kamus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A0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A1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B0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B1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Polinom</a:t>
            </a:r>
            <a:endParaRPr lang="en-US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 then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perkalian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skalar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biasa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     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bagidua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suku-suku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polinom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posisi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 }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… +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1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1</a:t>
            </a:r>
            <a:endParaRPr lang="en-US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 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+ 1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+ 2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… +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</a:t>
            </a:r>
            <a:endParaRPr lang="en-US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… +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1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1</a:t>
            </a:r>
            <a:endParaRPr lang="en-US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 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+ 1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+ 2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… +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</a:t>
            </a:r>
            <a:endParaRPr lang="en-US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KaliPolinom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A0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B0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+ (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KaliPolinom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A0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B1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+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KaliPolinom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A1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B0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) *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baseline="30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KaliPolinom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A1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B1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* </a:t>
            </a:r>
            <a:r>
              <a:rPr lang="en-US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endif</a:t>
            </a:r>
          </a:p>
          <a:p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7D6C74-A6DE-4395-A053-BC4EEE0E1819}"/>
              </a:ext>
            </a:extLst>
          </p:cNvPr>
          <p:cNvSpPr txBox="1"/>
          <p:nvPr/>
        </p:nvSpPr>
        <p:spPr>
          <a:xfrm>
            <a:off x="3591559" y="158874"/>
            <a:ext cx="79451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2632075" algn="l"/>
              </a:tabLst>
            </a:pPr>
            <a:r>
              <a:rPr lang="en-US" sz="1800" dirty="0">
                <a:solidFill>
                  <a:srgbClr val="FF0000"/>
                </a:solidFill>
              </a:rPr>
              <a:t>A(x)B(x) = A</a:t>
            </a:r>
            <a:r>
              <a:rPr lang="en-US" sz="1800" baseline="-25000" dirty="0">
                <a:solidFill>
                  <a:srgbClr val="FF0000"/>
                </a:solidFill>
              </a:rPr>
              <a:t>0</a:t>
            </a:r>
            <a:r>
              <a:rPr lang="en-US" sz="1800" dirty="0">
                <a:solidFill>
                  <a:srgbClr val="FF0000"/>
                </a:solidFill>
              </a:rPr>
              <a:t>(x)B</a:t>
            </a:r>
            <a:r>
              <a:rPr lang="en-US" sz="1800" baseline="-25000" dirty="0">
                <a:solidFill>
                  <a:srgbClr val="FF0000"/>
                </a:solidFill>
              </a:rPr>
              <a:t>0</a:t>
            </a:r>
            <a:r>
              <a:rPr lang="en-US" sz="1800" dirty="0">
                <a:solidFill>
                  <a:srgbClr val="FF0000"/>
                </a:solidFill>
              </a:rPr>
              <a:t>(x) + ( A</a:t>
            </a:r>
            <a:r>
              <a:rPr lang="en-US" sz="1800" baseline="-25000" dirty="0">
                <a:solidFill>
                  <a:srgbClr val="FF0000"/>
                </a:solidFill>
              </a:rPr>
              <a:t>0</a:t>
            </a:r>
            <a:r>
              <a:rPr lang="en-US" sz="1800" dirty="0">
                <a:solidFill>
                  <a:srgbClr val="FF0000"/>
                </a:solidFill>
              </a:rPr>
              <a:t>(x)B</a:t>
            </a:r>
            <a:r>
              <a:rPr lang="en-US" sz="1800" baseline="-25000" dirty="0">
                <a:solidFill>
                  <a:srgbClr val="FF0000"/>
                </a:solidFill>
              </a:rPr>
              <a:t>1</a:t>
            </a:r>
            <a:r>
              <a:rPr lang="en-US" sz="1800" dirty="0">
                <a:solidFill>
                  <a:srgbClr val="FF0000"/>
                </a:solidFill>
              </a:rPr>
              <a:t>(x)</a:t>
            </a:r>
            <a:r>
              <a:rPr lang="en-US" sz="1800" baseline="30000" dirty="0">
                <a:solidFill>
                  <a:srgbClr val="FF0000"/>
                </a:solidFill>
                <a:sym typeface="Symbol" panose="05050102010706020507" pitchFamily="18" charset="2"/>
              </a:rPr>
              <a:t>  </a:t>
            </a:r>
            <a:r>
              <a:rPr lang="en-US" sz="1800" dirty="0">
                <a:solidFill>
                  <a:srgbClr val="FF0000"/>
                </a:solidFill>
              </a:rPr>
              <a:t>+ A</a:t>
            </a:r>
            <a:r>
              <a:rPr lang="en-US" sz="1800" baseline="-25000" dirty="0">
                <a:solidFill>
                  <a:srgbClr val="FF0000"/>
                </a:solidFill>
              </a:rPr>
              <a:t>1</a:t>
            </a:r>
            <a:r>
              <a:rPr lang="en-US" sz="1800" dirty="0">
                <a:solidFill>
                  <a:srgbClr val="FF0000"/>
                </a:solidFill>
              </a:rPr>
              <a:t>(x)B</a:t>
            </a:r>
            <a:r>
              <a:rPr lang="en-US" sz="1800" baseline="-25000" dirty="0">
                <a:solidFill>
                  <a:srgbClr val="FF0000"/>
                </a:solidFill>
              </a:rPr>
              <a:t>0</a:t>
            </a:r>
            <a:r>
              <a:rPr lang="en-US" sz="1800" dirty="0">
                <a:solidFill>
                  <a:srgbClr val="FF0000"/>
                </a:solidFill>
              </a:rPr>
              <a:t>(x) 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sz="1800" dirty="0">
                <a:solidFill>
                  <a:srgbClr val="FF0000"/>
                </a:solidFill>
              </a:rPr>
              <a:t> x</a:t>
            </a:r>
            <a:r>
              <a:rPr lang="en-US" sz="1800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sz="1800" baseline="30000" dirty="0">
                <a:solidFill>
                  <a:srgbClr val="FF0000"/>
                </a:solidFill>
                <a:sym typeface="Symbol" panose="05050102010706020507" pitchFamily="18" charset="2"/>
              </a:rPr>
              <a:t>n/2 </a:t>
            </a:r>
            <a:r>
              <a:rPr lang="en-US" sz="1800" dirty="0">
                <a:solidFill>
                  <a:srgbClr val="FF0000"/>
                </a:solidFill>
              </a:rPr>
              <a:t>+ A</a:t>
            </a:r>
            <a:r>
              <a:rPr lang="en-US" sz="1800" baseline="-25000" dirty="0">
                <a:solidFill>
                  <a:srgbClr val="FF0000"/>
                </a:solidFill>
              </a:rPr>
              <a:t>1</a:t>
            </a:r>
            <a:r>
              <a:rPr lang="en-US" sz="1800" dirty="0">
                <a:solidFill>
                  <a:srgbClr val="FF0000"/>
                </a:solidFill>
              </a:rPr>
              <a:t>(x) B</a:t>
            </a:r>
            <a:r>
              <a:rPr lang="en-US" sz="1800" baseline="-25000" dirty="0">
                <a:solidFill>
                  <a:srgbClr val="FF0000"/>
                </a:solidFill>
              </a:rPr>
              <a:t>1</a:t>
            </a:r>
            <a:r>
              <a:rPr lang="en-US" sz="1800" dirty="0">
                <a:solidFill>
                  <a:srgbClr val="FF0000"/>
                </a:solidFill>
              </a:rPr>
              <a:t>(x) x</a:t>
            </a:r>
            <a:r>
              <a:rPr lang="en-US" sz="1800" baseline="30000" dirty="0">
                <a:solidFill>
                  <a:srgbClr val="FF0000"/>
                </a:solidFill>
              </a:rPr>
              <a:t>2</a:t>
            </a:r>
            <a:r>
              <a:rPr lang="en-US" sz="1800" baseline="30000" dirty="0">
                <a:solidFill>
                  <a:srgbClr val="FF0000"/>
                </a:solidFill>
                <a:sym typeface="Symbol" panose="05050102010706020507" pitchFamily="18" charset="2"/>
              </a:rPr>
              <a:t>n/2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4BB40-2A66-418D-B984-A9FD843A59F4}"/>
              </a:ext>
            </a:extLst>
          </p:cNvPr>
          <p:cNvSpPr/>
          <p:nvPr/>
        </p:nvSpPr>
        <p:spPr>
          <a:xfrm>
            <a:off x="772160" y="698811"/>
            <a:ext cx="10764519" cy="57527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6F89087-5DDC-4AE7-B55E-62DC3215D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1148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64D9D1-A572-4218-B364-F36DF09C65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39800" y="944880"/>
                <a:ext cx="10515600" cy="5476240"/>
              </a:xfrm>
            </p:spPr>
            <p:txBody>
              <a:bodyPr>
                <a:normAutofit fontScale="62500" lnSpcReduction="20000"/>
              </a:bodyPr>
              <a:lstStyle/>
              <a:p>
                <a:r>
                  <a:rPr lang="en-US" sz="3800" dirty="0" err="1"/>
                  <a:t>Tinjau</a:t>
                </a:r>
                <a:r>
                  <a:rPr lang="en-US" sz="3800" dirty="0"/>
                  <a:t> </a:t>
                </a:r>
                <a:r>
                  <a:rPr lang="en-US" sz="3800" dirty="0" err="1"/>
                  <a:t>lagi</a:t>
                </a:r>
                <a:r>
                  <a:rPr lang="en-US" sz="3800" dirty="0"/>
                  <a:t> </a:t>
                </a:r>
                <a:r>
                  <a:rPr lang="en-US" sz="3800" i="1" dirty="0"/>
                  <a:t>A</a:t>
                </a:r>
                <a:r>
                  <a:rPr lang="en-US" sz="3800" dirty="0"/>
                  <a:t>(x)B(x) = A</a:t>
                </a:r>
                <a:r>
                  <a:rPr lang="en-US" sz="3800" baseline="-25000" dirty="0"/>
                  <a:t>0</a:t>
                </a:r>
                <a:r>
                  <a:rPr lang="en-US" sz="3800" dirty="0"/>
                  <a:t>(x)B</a:t>
                </a:r>
                <a:r>
                  <a:rPr lang="en-US" sz="3800" baseline="-25000" dirty="0"/>
                  <a:t>0</a:t>
                </a:r>
                <a:r>
                  <a:rPr lang="en-US" sz="3800" dirty="0"/>
                  <a:t>(x) </a:t>
                </a:r>
                <a:r>
                  <a:rPr lang="en-US" sz="3800" dirty="0">
                    <a:solidFill>
                      <a:srgbClr val="FF0000"/>
                    </a:solidFill>
                  </a:rPr>
                  <a:t>+</a:t>
                </a:r>
                <a:r>
                  <a:rPr lang="en-US" sz="3800" dirty="0"/>
                  <a:t> ( A</a:t>
                </a:r>
                <a:r>
                  <a:rPr lang="en-US" sz="3800" baseline="-25000" dirty="0"/>
                  <a:t>0</a:t>
                </a:r>
                <a:r>
                  <a:rPr lang="en-US" sz="3800" dirty="0"/>
                  <a:t>(x)B</a:t>
                </a:r>
                <a:r>
                  <a:rPr lang="en-US" sz="3800" baseline="-25000" dirty="0"/>
                  <a:t>1</a:t>
                </a:r>
                <a:r>
                  <a:rPr lang="en-US" sz="3800" dirty="0"/>
                  <a:t>(x) </a:t>
                </a:r>
                <a:r>
                  <a:rPr lang="en-US" sz="3800" baseline="30000" dirty="0">
                    <a:sym typeface="Symbol" panose="05050102010706020507" pitchFamily="18" charset="2"/>
                  </a:rPr>
                  <a:t> </a:t>
                </a:r>
                <a:r>
                  <a:rPr lang="en-US" sz="3800" dirty="0">
                    <a:solidFill>
                      <a:srgbClr val="FF0000"/>
                    </a:solidFill>
                  </a:rPr>
                  <a:t>+</a:t>
                </a:r>
                <a:r>
                  <a:rPr lang="en-US" sz="3800" dirty="0"/>
                  <a:t> A</a:t>
                </a:r>
                <a:r>
                  <a:rPr lang="en-US" sz="3800" baseline="-25000" dirty="0"/>
                  <a:t>1</a:t>
                </a:r>
                <a:r>
                  <a:rPr lang="en-US" sz="3800" dirty="0"/>
                  <a:t>(x)B</a:t>
                </a:r>
                <a:r>
                  <a:rPr lang="en-US" sz="3800" baseline="-25000" dirty="0"/>
                  <a:t>0</a:t>
                </a:r>
                <a:r>
                  <a:rPr lang="en-US" sz="3800" dirty="0"/>
                  <a:t>(x) ) x</a:t>
                </a:r>
                <a:r>
                  <a:rPr lang="en-US" sz="3800" baseline="-25000" dirty="0">
                    <a:sym typeface="Symbol" panose="05050102010706020507" pitchFamily="18" charset="2"/>
                  </a:rPr>
                  <a:t> </a:t>
                </a:r>
                <a:r>
                  <a:rPr lang="en-US" sz="3800" baseline="30000" dirty="0">
                    <a:sym typeface="Symbol" panose="05050102010706020507" pitchFamily="18" charset="2"/>
                  </a:rPr>
                  <a:t>n/2 </a:t>
                </a:r>
                <a:r>
                  <a:rPr lang="en-US" sz="3800" dirty="0">
                    <a:solidFill>
                      <a:srgbClr val="FF0000"/>
                    </a:solidFill>
                  </a:rPr>
                  <a:t>+</a:t>
                </a:r>
                <a:r>
                  <a:rPr lang="en-US" sz="3800" dirty="0"/>
                  <a:t> A</a:t>
                </a:r>
                <a:r>
                  <a:rPr lang="en-US" sz="3800" baseline="-25000" dirty="0"/>
                  <a:t>1</a:t>
                </a:r>
                <a:r>
                  <a:rPr lang="en-US" sz="3800" dirty="0"/>
                  <a:t>(x) B</a:t>
                </a:r>
                <a:r>
                  <a:rPr lang="en-US" sz="3800" baseline="-25000" dirty="0"/>
                  <a:t>1</a:t>
                </a:r>
                <a:r>
                  <a:rPr lang="en-US" sz="3800" dirty="0"/>
                  <a:t>(x) x</a:t>
                </a:r>
                <a:r>
                  <a:rPr lang="en-US" sz="3800" baseline="30000" dirty="0"/>
                  <a:t>2</a:t>
                </a:r>
                <a:r>
                  <a:rPr lang="en-US" sz="3800" baseline="30000" dirty="0">
                    <a:sym typeface="Symbol" panose="05050102010706020507" pitchFamily="18" charset="2"/>
                  </a:rPr>
                  <a:t>n/2</a:t>
                </a:r>
                <a:endParaRPr lang="en-US" sz="3800" dirty="0"/>
              </a:p>
              <a:p>
                <a:endParaRPr lang="en-US" sz="3800" dirty="0"/>
              </a:p>
              <a:p>
                <a:r>
                  <a:rPr lang="en-US" sz="3800" dirty="0" err="1"/>
                  <a:t>Penjumlahan</a:t>
                </a:r>
                <a:r>
                  <a:rPr lang="en-US" sz="3800" dirty="0"/>
                  <a:t> </a:t>
                </a:r>
                <a:r>
                  <a:rPr lang="en-US" sz="3800" dirty="0" err="1"/>
                  <a:t>dua</a:t>
                </a:r>
                <a:r>
                  <a:rPr lang="en-US" sz="3800" dirty="0"/>
                  <a:t> </a:t>
                </a:r>
                <a:r>
                  <a:rPr lang="en-US" sz="3800" dirty="0" err="1"/>
                  <a:t>polinom</a:t>
                </a:r>
                <a:r>
                  <a:rPr lang="en-US" sz="3800" dirty="0"/>
                  <a:t> </a:t>
                </a:r>
                <a:r>
                  <a:rPr lang="en-US" sz="3800" dirty="0" err="1"/>
                  <a:t>berukuran</a:t>
                </a:r>
                <a:r>
                  <a:rPr lang="en-US" sz="3800" dirty="0"/>
                  <a:t> n/2  (operator </a:t>
                </a:r>
                <a:r>
                  <a:rPr lang="en-US" sz="3800" dirty="0">
                    <a:solidFill>
                      <a:srgbClr val="FF0000"/>
                    </a:solidFill>
                  </a:rPr>
                  <a:t>+</a:t>
                </a:r>
                <a:r>
                  <a:rPr lang="en-US" sz="3800" dirty="0"/>
                  <a:t> </a:t>
                </a:r>
                <a:r>
                  <a:rPr lang="en-US" sz="3800" dirty="0" err="1"/>
                  <a:t>berwarna</a:t>
                </a:r>
                <a:r>
                  <a:rPr lang="en-US" sz="3800" dirty="0"/>
                  <a:t> </a:t>
                </a:r>
                <a:r>
                  <a:rPr lang="en-US" sz="3800" dirty="0" err="1"/>
                  <a:t>merah</a:t>
                </a:r>
                <a:r>
                  <a:rPr lang="en-US" sz="3800" dirty="0"/>
                  <a:t>) </a:t>
                </a:r>
                <a:r>
                  <a:rPr lang="en-US" sz="3800" dirty="0" err="1"/>
                  <a:t>kompleksitasnya</a:t>
                </a:r>
                <a:r>
                  <a:rPr lang="en-US" sz="3800" dirty="0"/>
                  <a:t> O(n)  </a:t>
                </a:r>
                <a:r>
                  <a:rPr lang="en-US" sz="3800" dirty="0" err="1"/>
                  <a:t>atau</a:t>
                </a:r>
                <a:r>
                  <a:rPr lang="en-US" sz="3800" dirty="0"/>
                  <a:t> </a:t>
                </a:r>
                <a:r>
                  <a:rPr lang="en-US" sz="3800" dirty="0" err="1"/>
                  <a:t>cn</a:t>
                </a:r>
                <a:endParaRPr lang="en-US" sz="3800" dirty="0"/>
              </a:p>
              <a:p>
                <a:endParaRPr lang="en-US" sz="3800" dirty="0"/>
              </a:p>
              <a:p>
                <a:r>
                  <a:rPr lang="en-US" sz="3800" dirty="0"/>
                  <a:t> </a:t>
                </a:r>
                <a:r>
                  <a:rPr lang="en-US" sz="3800" dirty="0" err="1"/>
                  <a:t>Kompleksitas</a:t>
                </a:r>
                <a:r>
                  <a:rPr lang="en-US" sz="3800" dirty="0"/>
                  <a:t> </a:t>
                </a:r>
                <a:r>
                  <a:rPr lang="en-US" sz="3800" dirty="0" err="1"/>
                  <a:t>algoritmanya</a:t>
                </a:r>
                <a:r>
                  <a:rPr lang="en-US" sz="3800" dirty="0"/>
                  <a:t>:</a:t>
                </a:r>
              </a:p>
              <a:p>
                <a:pPr marL="0" indent="0">
                  <a:buNone/>
                </a:pPr>
                <a:r>
                  <a:rPr lang="en-US" sz="3800" dirty="0"/>
                  <a:t>	</a:t>
                </a:r>
              </a:p>
              <a:p>
                <a:pPr>
                  <a:defRPr/>
                </a:pPr>
                <a:r>
                  <a:rPr lang="en-US" sz="3800" dirty="0" err="1"/>
                  <a:t>Dengan</a:t>
                </a:r>
                <a:r>
                  <a:rPr lang="en-US" sz="3800" dirty="0"/>
                  <a:t> </a:t>
                </a:r>
                <a:r>
                  <a:rPr lang="en-US" sz="3800" dirty="0" err="1"/>
                  <a:t>menggunakan</a:t>
                </a:r>
                <a:r>
                  <a:rPr lang="en-US" sz="3800" dirty="0"/>
                  <a:t> </a:t>
                </a:r>
                <a:r>
                  <a:rPr lang="en-US" sz="3800" dirty="0" err="1"/>
                  <a:t>Teorema</a:t>
                </a:r>
                <a:r>
                  <a:rPr lang="en-US" sz="3800" dirty="0"/>
                  <a:t> Master, </a:t>
                </a:r>
                <a:r>
                  <a:rPr lang="en-US" sz="3800" i="1" dirty="0"/>
                  <a:t>a</a:t>
                </a:r>
                <a:r>
                  <a:rPr lang="en-US" sz="3800" dirty="0"/>
                  <a:t> = 4, </a:t>
                </a:r>
                <a:r>
                  <a:rPr lang="en-US" sz="3800" i="1" dirty="0"/>
                  <a:t>b</a:t>
                </a:r>
                <a:r>
                  <a:rPr lang="en-US" sz="3800" dirty="0"/>
                  <a:t> = 2, </a:t>
                </a:r>
                <a:r>
                  <a:rPr lang="en-US" sz="3800" i="1" dirty="0"/>
                  <a:t>d</a:t>
                </a:r>
                <a:r>
                  <a:rPr lang="en-US" sz="3800" dirty="0"/>
                  <a:t> = 1, dan </a:t>
                </a:r>
                <a:r>
                  <a:rPr lang="en-US" sz="3800" dirty="0" err="1"/>
                  <a:t>memenuhi</a:t>
                </a:r>
                <a:r>
                  <a:rPr lang="en-US" sz="3800" dirty="0"/>
                  <a:t>  </a:t>
                </a:r>
                <a:r>
                  <a:rPr lang="en-US" sz="3800" i="1" dirty="0"/>
                  <a:t>a &gt;</a:t>
                </a:r>
                <a:r>
                  <a:rPr lang="en-US" sz="3800" dirty="0"/>
                  <a:t> </a:t>
                </a:r>
                <a:r>
                  <a:rPr lang="en-US" sz="3800" i="1" dirty="0"/>
                  <a:t>b</a:t>
                </a:r>
                <a:r>
                  <a:rPr lang="en-US" sz="3800" i="1" baseline="30000" dirty="0"/>
                  <a:t>d </a:t>
                </a:r>
                <a:r>
                  <a:rPr lang="en-US" sz="3800" dirty="0"/>
                  <a:t>  (</a:t>
                </a:r>
                <a:r>
                  <a:rPr lang="en-US" sz="3800" dirty="0" err="1"/>
                  <a:t>yaitu</a:t>
                </a:r>
                <a:r>
                  <a:rPr lang="en-US" sz="3800" dirty="0"/>
                  <a:t> 4 &gt; 2</a:t>
                </a:r>
                <a:r>
                  <a:rPr lang="en-US" sz="3800" baseline="30000" dirty="0"/>
                  <a:t>1</a:t>
                </a:r>
                <a:r>
                  <a:rPr lang="en-US" sz="3800" dirty="0"/>
                  <a:t>)  </a:t>
                </a:r>
                <a:r>
                  <a:rPr lang="en-US" sz="3800" dirty="0" err="1"/>
                  <a:t>maka</a:t>
                </a:r>
                <a:r>
                  <a:rPr lang="en-US" sz="3800" dirty="0"/>
                  <a:t> </a:t>
                </a:r>
                <a:r>
                  <a:rPr lang="en-US" sz="3800" dirty="0" err="1"/>
                  <a:t>relasi</a:t>
                </a:r>
                <a:r>
                  <a:rPr lang="en-US" sz="3800" dirty="0"/>
                  <a:t> </a:t>
                </a:r>
                <a:r>
                  <a:rPr lang="en-US" sz="3800" dirty="0" err="1"/>
                  <a:t>rekurens</a:t>
                </a:r>
                <a:r>
                  <a:rPr lang="en-US" sz="3800" dirty="0"/>
                  <a:t> </a:t>
                </a:r>
                <a:r>
                  <a:rPr lang="en-US" sz="3800" i="1" dirty="0"/>
                  <a:t>T</a:t>
                </a:r>
                <a:r>
                  <a:rPr lang="en-US" sz="3800" dirty="0"/>
                  <a:t>(</a:t>
                </a:r>
                <a:r>
                  <a:rPr lang="en-US" sz="3800" i="1" dirty="0"/>
                  <a:t>n</a:t>
                </a:r>
                <a:r>
                  <a:rPr lang="en-US" sz="3800" dirty="0"/>
                  <a:t>) = 4</a:t>
                </a:r>
                <a:r>
                  <a:rPr lang="en-US" sz="3800" i="1" dirty="0"/>
                  <a:t>T</a:t>
                </a:r>
                <a:r>
                  <a:rPr lang="en-US" sz="3800" dirty="0"/>
                  <a:t>(</a:t>
                </a:r>
                <a:r>
                  <a:rPr lang="en-US" sz="3800" i="1" dirty="0"/>
                  <a:t>n</a:t>
                </a:r>
                <a:r>
                  <a:rPr lang="en-US" sz="3800" dirty="0"/>
                  <a:t>/2) + </a:t>
                </a:r>
                <a:r>
                  <a:rPr lang="en-US" sz="3800" i="1" dirty="0" err="1"/>
                  <a:t>cn</a:t>
                </a:r>
                <a:r>
                  <a:rPr lang="en-US" sz="3800" dirty="0"/>
                  <a:t>  </a:t>
                </a:r>
                <a:r>
                  <a:rPr lang="en-US" sz="3800" dirty="0" err="1"/>
                  <a:t>memenuhi</a:t>
                </a:r>
                <a:r>
                  <a:rPr lang="en-US" sz="3800" dirty="0"/>
                  <a:t> </a:t>
                </a:r>
                <a:r>
                  <a:rPr lang="en-US" sz="3800" i="1" dirty="0"/>
                  <a:t>case</a:t>
                </a:r>
                <a:r>
                  <a:rPr lang="en-US" sz="3800" dirty="0"/>
                  <a:t> 3, </a:t>
                </a:r>
                <a:r>
                  <a:rPr lang="en-US" sz="3800" dirty="0" err="1"/>
                  <a:t>sehingga</a:t>
                </a:r>
                <a:endParaRPr lang="en-US" sz="3800" dirty="0"/>
              </a:p>
              <a:p>
                <a:pPr marL="0" indent="0">
                  <a:buNone/>
                </a:pPr>
                <a:r>
                  <a:rPr lang="en-US" sz="3800" dirty="0"/>
                  <a:t>	          </a:t>
                </a:r>
                <a:r>
                  <a:rPr lang="en-US" sz="3800" i="1" dirty="0"/>
                  <a:t>T</a:t>
                </a:r>
                <a:r>
                  <a:rPr lang="en-US" sz="3800" dirty="0"/>
                  <a:t>(</a:t>
                </a:r>
                <a:r>
                  <a:rPr lang="en-US" sz="3800" i="1" dirty="0"/>
                  <a:t>n</a:t>
                </a:r>
                <a:r>
                  <a:rPr lang="en-US" sz="3800" dirty="0"/>
                  <a:t>) =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sSub>
                          <m:sSubPr>
                            <m:ctrlPr>
                              <a:rPr lang="en-US" sz="3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800" b="0" i="1" smtClean="0">
                                <a:latin typeface="Cambria Math" panose="02040503050406030204" pitchFamily="18" charset="0"/>
                              </a:rPr>
                              <m:t> 2</m:t>
                            </m:r>
                          </m:e>
                          <m:sub>
                            <m:func>
                              <m:funcPr>
                                <m:ctrlPr>
                                  <a:rPr lang="en-US" sz="3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800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  <m:r>
                                  <a:rPr lang="en-US" sz="38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fName>
                              <m:e>
                                <m:r>
                                  <a:rPr lang="en-US" sz="38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func>
                          </m:sub>
                        </m:sSub>
                      </m:sup>
                    </m:sSup>
                  </m:oMath>
                </a14:m>
                <a:r>
                  <a:rPr lang="en-US" sz="3800" dirty="0"/>
                  <a:t> ) = </a:t>
                </a:r>
                <a:r>
                  <a:rPr lang="en-US" sz="3800" i="1" dirty="0"/>
                  <a:t>O</a:t>
                </a:r>
                <a:r>
                  <a:rPr lang="en-US" sz="3800" dirty="0"/>
                  <a:t>(</a:t>
                </a:r>
                <a:r>
                  <a:rPr lang="en-US" sz="3800" i="1" dirty="0"/>
                  <a:t>n</a:t>
                </a:r>
                <a:r>
                  <a:rPr lang="en-US" sz="3800" baseline="30000" dirty="0"/>
                  <a:t>2</a:t>
                </a:r>
                <a:r>
                  <a:rPr lang="en-US" sz="3800" dirty="0"/>
                  <a:t>)</a:t>
                </a:r>
              </a:p>
              <a:p>
                <a:endParaRPr lang="en-US" sz="3800" dirty="0"/>
              </a:p>
              <a:p>
                <a:r>
                  <a:rPr lang="en-US" sz="3800" dirty="0"/>
                  <a:t>Hasil </a:t>
                </a:r>
                <a:r>
                  <a:rPr lang="en-US" sz="3800" dirty="0" err="1"/>
                  <a:t>ini</a:t>
                </a:r>
                <a:r>
                  <a:rPr lang="en-US" sz="3800" dirty="0"/>
                  <a:t> </a:t>
                </a:r>
                <a:r>
                  <a:rPr lang="en-US" sz="3800" dirty="0" err="1"/>
                  <a:t>tidak</a:t>
                </a:r>
                <a:r>
                  <a:rPr lang="en-US" sz="3800" dirty="0"/>
                  <a:t> </a:t>
                </a:r>
                <a:r>
                  <a:rPr lang="en-US" sz="3800" dirty="0" err="1"/>
                  <a:t>memberi</a:t>
                </a:r>
                <a:r>
                  <a:rPr lang="en-US" sz="3800" dirty="0"/>
                  <a:t> </a:t>
                </a:r>
                <a:r>
                  <a:rPr lang="en-US" sz="3800" dirty="0" err="1"/>
                  <a:t>perbaikan</a:t>
                </a:r>
                <a:r>
                  <a:rPr lang="en-US" sz="3800" dirty="0"/>
                  <a:t> </a:t>
                </a:r>
                <a:r>
                  <a:rPr lang="en-US" sz="3800" dirty="0" err="1"/>
                  <a:t>dibandingkan</a:t>
                </a:r>
                <a:r>
                  <a:rPr lang="en-US" sz="3800" dirty="0"/>
                  <a:t> </a:t>
                </a:r>
                <a:r>
                  <a:rPr lang="en-US" sz="3800" dirty="0" err="1"/>
                  <a:t>dengan</a:t>
                </a:r>
                <a:r>
                  <a:rPr lang="en-US" sz="3800" dirty="0"/>
                  <a:t> </a:t>
                </a:r>
                <a:r>
                  <a:rPr lang="en-US" sz="3800" dirty="0" err="1"/>
                  <a:t>algoritma</a:t>
                </a:r>
                <a:r>
                  <a:rPr lang="en-US" sz="3800" dirty="0"/>
                  <a:t> </a:t>
                </a:r>
                <a:r>
                  <a:rPr lang="en-US" sz="3800" i="1" dirty="0"/>
                  <a:t>brute force</a:t>
                </a:r>
                <a:r>
                  <a:rPr lang="en-US" sz="3800" dirty="0"/>
                  <a:t>. </a:t>
                </a:r>
              </a:p>
              <a:p>
                <a:endParaRPr lang="en-US" sz="3800" dirty="0"/>
              </a:p>
              <a:p>
                <a:r>
                  <a:rPr lang="en-US" sz="3800" dirty="0" err="1"/>
                  <a:t>Dapatkah</a:t>
                </a:r>
                <a:r>
                  <a:rPr lang="en-US" sz="3800" dirty="0"/>
                  <a:t> </a:t>
                </a:r>
                <a:r>
                  <a:rPr lang="en-US" sz="3800" dirty="0" err="1"/>
                  <a:t>kita</a:t>
                </a:r>
                <a:r>
                  <a:rPr lang="en-US" sz="3800" dirty="0"/>
                  <a:t> </a:t>
                </a:r>
                <a:r>
                  <a:rPr lang="en-US" sz="3800" dirty="0" err="1"/>
                  <a:t>membuat</a:t>
                </a:r>
                <a:r>
                  <a:rPr lang="en-US" sz="3800" dirty="0"/>
                  <a:t> </a:t>
                </a:r>
                <a:r>
                  <a:rPr lang="en-US" sz="3800" dirty="0" err="1"/>
                  <a:t>algoritma</a:t>
                </a:r>
                <a:r>
                  <a:rPr lang="en-US" sz="3800" dirty="0"/>
                  <a:t> </a:t>
                </a:r>
                <a:r>
                  <a:rPr lang="en-US" sz="3800" dirty="0" err="1"/>
                  <a:t>perkalian</a:t>
                </a:r>
                <a:r>
                  <a:rPr lang="en-US" sz="3800" dirty="0"/>
                  <a:t> </a:t>
                </a:r>
                <a:r>
                  <a:rPr lang="en-US" sz="3800" dirty="0" err="1"/>
                  <a:t>polinom</a:t>
                </a:r>
                <a:r>
                  <a:rPr lang="en-US" sz="3800" dirty="0"/>
                  <a:t> yang </a:t>
                </a:r>
                <a:r>
                  <a:rPr lang="en-US" sz="3800" dirty="0" err="1"/>
                  <a:t>lebih</a:t>
                </a:r>
                <a:r>
                  <a:rPr lang="en-US" sz="3800" dirty="0"/>
                  <a:t> </a:t>
                </a:r>
                <a:r>
                  <a:rPr lang="en-US" sz="3800" dirty="0" err="1"/>
                  <a:t>baik</a:t>
                </a:r>
                <a:r>
                  <a:rPr lang="en-US" sz="3800" dirty="0"/>
                  <a:t>?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64D9D1-A572-4218-B364-F36DF09C65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9800" y="944880"/>
                <a:ext cx="10515600" cy="5476240"/>
              </a:xfrm>
              <a:blipFill>
                <a:blip r:embed="rId4"/>
                <a:stretch>
                  <a:fillRect l="-754" t="-2561" r="-1739" b="-3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3">
                <a:extLst>
                  <a:ext uri="{FF2B5EF4-FFF2-40B4-BE49-F238E27FC236}">
                    <a16:creationId xmlns:a16="http://schemas.microsoft.com/office/drawing/2014/main" id="{EA1C7936-8F68-4D10-B500-6BB01A413B07}"/>
                  </a:ext>
                </a:extLst>
              </p:cNvPr>
              <p:cNvSpPr txBox="1"/>
              <p:nvPr/>
            </p:nvSpPr>
            <p:spPr bwMode="auto">
              <a:xfrm>
                <a:off x="4819332" y="2444115"/>
                <a:ext cx="4524376" cy="857885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e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2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/2)+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𝑐𝑛</m:t>
                                </m:r>
                              </m:e>
                              <m:e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&gt;0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4" name="Object 3">
                <a:extLst>
                  <a:ext uri="{FF2B5EF4-FFF2-40B4-BE49-F238E27FC236}">
                    <a16:creationId xmlns:a16="http://schemas.microsoft.com/office/drawing/2014/main" id="{EA1C7936-8F68-4D10-B500-6BB01A413B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19332" y="2444115"/>
                <a:ext cx="4524376" cy="8578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D2080D6F-D841-4953-8AE0-C3847DE33836}"/>
              </a:ext>
            </a:extLst>
          </p:cNvPr>
          <p:cNvSpPr txBox="1"/>
          <p:nvPr/>
        </p:nvSpPr>
        <p:spPr>
          <a:xfrm>
            <a:off x="939800" y="175270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/>
              <a:t>Kompleksitas</a:t>
            </a:r>
            <a:r>
              <a:rPr lang="en-US" sz="2800" b="1" dirty="0"/>
              <a:t> </a:t>
            </a:r>
            <a:r>
              <a:rPr lang="en-US" sz="2800" b="1" dirty="0" err="1"/>
              <a:t>algoritmanya</a:t>
            </a:r>
            <a:r>
              <a:rPr lang="en-US" sz="2800" b="1" dirty="0"/>
              <a:t>: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4992C8A-CD6D-4BE9-BD2E-F4EE123C9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3128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Number Placeholder 5">
            <a:extLst>
              <a:ext uri="{FF2B5EF4-FFF2-40B4-BE49-F238E27FC236}">
                <a16:creationId xmlns:a16="http://schemas.microsoft.com/office/drawing/2014/main" id="{2727B036-AB87-494F-A02C-4ABF7B8BD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8A63A61-B6D7-4602-ADD9-BE1BEDF8853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400"/>
          </a:p>
        </p:txBody>
      </p:sp>
      <p:sp>
        <p:nvSpPr>
          <p:cNvPr id="120835" name="Rectangle 2">
            <a:extLst>
              <a:ext uri="{FF2B5EF4-FFF2-40B4-BE49-F238E27FC236}">
                <a16:creationId xmlns:a16="http://schemas.microsoft.com/office/drawing/2014/main" id="{17235E97-5DC4-4D1B-BB24-D4400FCD41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443072"/>
            <a:ext cx="9982200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b="1" dirty="0" err="1">
                <a:latin typeface="+mn-lt"/>
              </a:rPr>
              <a:t>Perbaikan</a:t>
            </a:r>
            <a:r>
              <a:rPr lang="en-US" altLang="en-US" sz="3200" b="1" dirty="0">
                <a:latin typeface="+mn-lt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9900F-3DA5-41CB-AEA8-AE525CA3E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582"/>
            <a:ext cx="10515600" cy="5051345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2800" dirty="0" err="1"/>
              <a:t>Idenya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seperti</a:t>
            </a:r>
            <a:r>
              <a:rPr lang="en-US" altLang="en-US" sz="2800" dirty="0"/>
              <a:t> pada </a:t>
            </a:r>
            <a:r>
              <a:rPr lang="en-US" altLang="en-US" sz="2800" dirty="0" err="1"/>
              <a:t>metode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perkalian</a:t>
            </a:r>
            <a:r>
              <a:rPr lang="en-US" altLang="en-US" sz="2800" dirty="0"/>
              <a:t> Karatsuba, </a:t>
            </a:r>
            <a:r>
              <a:rPr lang="en-US" altLang="en-US" sz="2800" dirty="0" err="1"/>
              <a:t>yaitu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dengan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mengurangi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jumlah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operasi</a:t>
            </a:r>
            <a:r>
              <a:rPr lang="en-US" altLang="en-US" sz="2800" dirty="0"/>
              <a:t> kali.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altLang="en-US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2800" dirty="0" err="1"/>
              <a:t>Persamaan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perkalian</a:t>
            </a:r>
            <a:r>
              <a:rPr lang="en-US" altLang="en-US" sz="2800" dirty="0"/>
              <a:t> </a:t>
            </a:r>
            <a:r>
              <a:rPr lang="en-US" altLang="en-US" i="1" dirty="0"/>
              <a:t>A</a:t>
            </a:r>
            <a:r>
              <a:rPr lang="en-US" altLang="en-US" dirty="0"/>
              <a:t>(x)</a:t>
            </a:r>
            <a:r>
              <a:rPr lang="en-US" altLang="en-US" sz="2800" dirty="0"/>
              <a:t> dan </a:t>
            </a:r>
            <a:r>
              <a:rPr lang="en-US" altLang="en-US" i="1" dirty="0"/>
              <a:t>B</a:t>
            </a:r>
            <a:r>
              <a:rPr lang="en-US" altLang="en-US" dirty="0"/>
              <a:t>(x)</a:t>
            </a:r>
            <a:r>
              <a:rPr lang="en-US" altLang="en-US" i="1" dirty="0"/>
              <a:t> </a:t>
            </a:r>
            <a:r>
              <a:rPr lang="en-US" altLang="en-US" dirty="0" err="1"/>
              <a:t>sebelumnya</a:t>
            </a:r>
            <a:r>
              <a:rPr lang="en-US" altLang="en-US" sz="2800" dirty="0"/>
              <a:t>:</a:t>
            </a:r>
          </a:p>
          <a:p>
            <a:pPr marL="0" indent="0" algn="just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2800" dirty="0">
                <a:effectLst/>
                <a:ea typeface="Times New Roman" panose="02020603050405020304" pitchFamily="18" charset="0"/>
              </a:rPr>
              <a:t>      </a:t>
            </a:r>
            <a:r>
              <a:rPr lang="en-US" sz="2800" dirty="0"/>
              <a:t>A(x)B(x) = A</a:t>
            </a:r>
            <a:r>
              <a:rPr lang="en-US" sz="2800" baseline="-25000" dirty="0"/>
              <a:t>0</a:t>
            </a:r>
            <a:r>
              <a:rPr lang="en-US" sz="2800" dirty="0"/>
              <a:t>(x)B</a:t>
            </a:r>
            <a:r>
              <a:rPr lang="en-US" sz="2800" baseline="-25000" dirty="0"/>
              <a:t>0</a:t>
            </a:r>
            <a:r>
              <a:rPr lang="en-US" sz="2800" dirty="0"/>
              <a:t>(x) </a:t>
            </a:r>
            <a:r>
              <a:rPr lang="en-US" sz="2800" dirty="0">
                <a:solidFill>
                  <a:srgbClr val="FF0000"/>
                </a:solidFill>
              </a:rPr>
              <a:t>+</a:t>
            </a:r>
            <a:r>
              <a:rPr lang="en-US" sz="2800" dirty="0"/>
              <a:t> ( A</a:t>
            </a:r>
            <a:r>
              <a:rPr lang="en-US" sz="2800" baseline="-25000" dirty="0"/>
              <a:t>0</a:t>
            </a:r>
            <a:r>
              <a:rPr lang="en-US" sz="2800" dirty="0"/>
              <a:t>(x)B</a:t>
            </a:r>
            <a:r>
              <a:rPr lang="en-US" sz="2800" baseline="-25000" dirty="0"/>
              <a:t>1</a:t>
            </a:r>
            <a:r>
              <a:rPr lang="en-US" sz="2800" dirty="0"/>
              <a:t>(x) </a:t>
            </a:r>
            <a:r>
              <a:rPr lang="en-US" sz="2800" baseline="30000" dirty="0">
                <a:sym typeface="Symbol" panose="05050102010706020507" pitchFamily="18" charset="2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+</a:t>
            </a:r>
            <a:r>
              <a:rPr lang="en-US" sz="2800" dirty="0"/>
              <a:t> A</a:t>
            </a:r>
            <a:r>
              <a:rPr lang="en-US" sz="2800" baseline="-25000" dirty="0"/>
              <a:t>1</a:t>
            </a:r>
            <a:r>
              <a:rPr lang="en-US" sz="2800" dirty="0"/>
              <a:t>(x)B</a:t>
            </a:r>
            <a:r>
              <a:rPr lang="en-US" sz="2800" baseline="-25000" dirty="0"/>
              <a:t>0</a:t>
            </a:r>
            <a:r>
              <a:rPr lang="en-US" sz="2800" dirty="0"/>
              <a:t>(x) ) x</a:t>
            </a:r>
            <a:r>
              <a:rPr lang="en-US" sz="2800" baseline="-25000" dirty="0">
                <a:sym typeface="Symbol" panose="05050102010706020507" pitchFamily="18" charset="2"/>
              </a:rPr>
              <a:t> </a:t>
            </a:r>
            <a:r>
              <a:rPr lang="en-US" sz="2800" baseline="30000" dirty="0">
                <a:sym typeface="Symbol" panose="05050102010706020507" pitchFamily="18" charset="2"/>
              </a:rPr>
              <a:t>n/2 </a:t>
            </a:r>
            <a:r>
              <a:rPr lang="en-US" sz="2800" dirty="0">
                <a:solidFill>
                  <a:srgbClr val="FF0000"/>
                </a:solidFill>
              </a:rPr>
              <a:t>+</a:t>
            </a:r>
            <a:r>
              <a:rPr lang="en-US" sz="2800" dirty="0"/>
              <a:t> A</a:t>
            </a:r>
            <a:r>
              <a:rPr lang="en-US" sz="2800" baseline="-25000" dirty="0"/>
              <a:t>1</a:t>
            </a:r>
            <a:r>
              <a:rPr lang="en-US" sz="2800" dirty="0"/>
              <a:t>(x) B</a:t>
            </a:r>
            <a:r>
              <a:rPr lang="en-US" sz="2800" baseline="-25000" dirty="0"/>
              <a:t>1</a:t>
            </a:r>
            <a:r>
              <a:rPr lang="en-US" sz="2800" dirty="0"/>
              <a:t>(x) x</a:t>
            </a:r>
            <a:r>
              <a:rPr lang="en-US" sz="2800" baseline="30000" dirty="0"/>
              <a:t>2</a:t>
            </a:r>
            <a:r>
              <a:rPr lang="en-US" sz="2800" baseline="30000" dirty="0">
                <a:sym typeface="Symbol" panose="05050102010706020507" pitchFamily="18" charset="2"/>
              </a:rPr>
              <a:t>n/2</a:t>
            </a:r>
            <a:endParaRPr lang="en-US" sz="2800" dirty="0"/>
          </a:p>
          <a:p>
            <a:pPr marL="233363" marR="0" indent="-233363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en-US" sz="2800" dirty="0" err="1">
                <a:effectLst/>
                <a:ea typeface="Times New Roman" panose="02020603050405020304" pitchFamily="18" charset="0"/>
              </a:rPr>
              <a:t>terdapat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4 </a:t>
            </a:r>
            <a:r>
              <a:rPr lang="en-US" sz="2800" dirty="0" err="1">
                <a:effectLst/>
                <a:ea typeface="Times New Roman" panose="02020603050405020304" pitchFamily="18" charset="0"/>
              </a:rPr>
              <a:t>operasi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Times New Roman" panose="02020603050405020304" pitchFamily="18" charset="0"/>
              </a:rPr>
              <a:t>perkalian</a:t>
            </a:r>
            <a:r>
              <a:rPr lang="en-US" sz="28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 d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an 3 </a:t>
            </a:r>
            <a:r>
              <a:rPr lang="en-US" sz="2800" dirty="0" err="1">
                <a:effectLst/>
                <a:ea typeface="Times New Roman" panose="02020603050405020304" pitchFamily="18" charset="0"/>
              </a:rPr>
              <a:t>operasi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Times New Roman" panose="02020603050405020304" pitchFamily="18" charset="0"/>
              </a:rPr>
              <a:t>penjumlahan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upa-polinom</a:t>
            </a:r>
            <a:r>
              <a:rPr lang="en-US" dirty="0">
                <a:ea typeface="Times New Roman" panose="02020603050405020304" pitchFamily="18" charset="0"/>
              </a:rPr>
              <a:t>  </a:t>
            </a:r>
            <a:r>
              <a:rPr lang="en-US" dirty="0" err="1">
                <a:ea typeface="Times New Roman" panose="02020603050405020304" pitchFamily="18" charset="0"/>
              </a:rPr>
              <a:t>derajat</a:t>
            </a:r>
            <a:r>
              <a:rPr lang="en-US" dirty="0">
                <a:ea typeface="Times New Roman" panose="02020603050405020304" pitchFamily="18" charset="0"/>
              </a:rPr>
              <a:t> n/2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altLang="en-US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2800" dirty="0" err="1"/>
              <a:t>Dengan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memanipulasi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persamaan</a:t>
            </a:r>
            <a:r>
              <a:rPr lang="en-US" altLang="en-US" sz="2800" dirty="0"/>
              <a:t> di </a:t>
            </a:r>
            <a:r>
              <a:rPr lang="en-US" altLang="en-US" sz="2800" dirty="0" err="1"/>
              <a:t>atas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sedemikian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rupa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kita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dapat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mengurangi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jumlah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operasi</a:t>
            </a:r>
            <a:r>
              <a:rPr lang="en-US" altLang="en-US" sz="2800" dirty="0"/>
              <a:t> kali </a:t>
            </a:r>
            <a:r>
              <a:rPr lang="en-US" altLang="en-US" sz="2800" dirty="0" err="1"/>
              <a:t>berkurang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menjadi</a:t>
            </a:r>
            <a:r>
              <a:rPr lang="en-US" altLang="en-US" sz="2800" dirty="0"/>
              <a:t> 3 (</a:t>
            </a:r>
            <a:r>
              <a:rPr lang="en-US" altLang="en-US" sz="2800" dirty="0" err="1"/>
              <a:t>dengan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konsekuensi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operasi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penjumlahan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menjadi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bertambah</a:t>
            </a:r>
            <a:r>
              <a:rPr lang="en-US" altLang="en-US" sz="2800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402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16F15-182B-4F47-B852-66D7D76C0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8160"/>
            <a:ext cx="10515600" cy="6014720"/>
          </a:xfrm>
        </p:spPr>
        <p:txBody>
          <a:bodyPr>
            <a:normAutofit/>
          </a:bodyPr>
          <a:lstStyle/>
          <a:p>
            <a:r>
              <a:rPr lang="en-US" sz="2400" dirty="0" err="1"/>
              <a:t>Definisikan</a:t>
            </a:r>
            <a:endParaRPr lang="en-US" sz="2400" dirty="0"/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/>
              <a:t>	Y(x) =  ( A</a:t>
            </a:r>
            <a:r>
              <a:rPr lang="en-US" sz="2400" baseline="-25000" dirty="0"/>
              <a:t>0</a:t>
            </a:r>
            <a:r>
              <a:rPr lang="en-US" sz="2400" dirty="0"/>
              <a:t>(x) +  A</a:t>
            </a:r>
            <a:r>
              <a:rPr lang="en-US" sz="2400" baseline="-25000" dirty="0"/>
              <a:t>1</a:t>
            </a:r>
            <a:r>
              <a:rPr lang="en-US" sz="2400" dirty="0"/>
              <a:t>(x) ) </a:t>
            </a:r>
            <a:r>
              <a:rPr lang="en-US" sz="2400" dirty="0">
                <a:sym typeface="Symbol" panose="05050102010706020507" pitchFamily="18" charset="2"/>
              </a:rPr>
              <a:t></a:t>
            </a:r>
            <a:r>
              <a:rPr lang="en-US" sz="2400" dirty="0"/>
              <a:t> ( B</a:t>
            </a:r>
            <a:r>
              <a:rPr lang="en-US" sz="2400" baseline="-25000" dirty="0"/>
              <a:t>0</a:t>
            </a:r>
            <a:r>
              <a:rPr lang="en-US" sz="2400" dirty="0"/>
              <a:t>(x)  + B</a:t>
            </a:r>
            <a:r>
              <a:rPr lang="en-US" sz="2400" baseline="-25000" dirty="0"/>
              <a:t>1</a:t>
            </a:r>
            <a:r>
              <a:rPr lang="en-US" sz="2400" dirty="0"/>
              <a:t>(x) )</a:t>
            </a:r>
          </a:p>
          <a:p>
            <a:pPr marL="0" indent="0">
              <a:buNone/>
            </a:pPr>
            <a:r>
              <a:rPr lang="en-US" sz="2400" dirty="0"/>
              <a:t>	U(x) = A</a:t>
            </a:r>
            <a:r>
              <a:rPr lang="en-US" sz="2400" baseline="-25000" dirty="0"/>
              <a:t>0</a:t>
            </a:r>
            <a:r>
              <a:rPr lang="en-US" sz="2400" dirty="0"/>
              <a:t>(x)B</a:t>
            </a:r>
            <a:r>
              <a:rPr lang="en-US" sz="2400" baseline="-25000" dirty="0"/>
              <a:t>0</a:t>
            </a:r>
            <a:r>
              <a:rPr lang="en-US" sz="2400" dirty="0"/>
              <a:t>(x)</a:t>
            </a:r>
          </a:p>
          <a:p>
            <a:pPr marL="0" indent="0">
              <a:buNone/>
            </a:pPr>
            <a:r>
              <a:rPr lang="en-US" sz="2400" dirty="0"/>
              <a:t>	Z(x) =  A</a:t>
            </a:r>
            <a:r>
              <a:rPr lang="en-US" sz="2400" baseline="-25000" dirty="0"/>
              <a:t>1</a:t>
            </a:r>
            <a:r>
              <a:rPr lang="en-US" sz="2400" dirty="0"/>
              <a:t>(x)B</a:t>
            </a:r>
            <a:r>
              <a:rPr lang="en-US" sz="2400" baseline="-25000" dirty="0"/>
              <a:t>1</a:t>
            </a:r>
            <a:r>
              <a:rPr lang="en-US" sz="2400" dirty="0"/>
              <a:t>(x)</a:t>
            </a:r>
          </a:p>
          <a:p>
            <a:pPr>
              <a:spcBef>
                <a:spcPts val="1800"/>
              </a:spcBef>
            </a:pPr>
            <a:r>
              <a:rPr lang="en-US" sz="2400" dirty="0" err="1"/>
              <a:t>Maka</a:t>
            </a:r>
            <a:endParaRPr lang="en-US" sz="2400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Y(x) – U(x) – Z(x) =  A</a:t>
            </a:r>
            <a:r>
              <a:rPr lang="en-US" baseline="-25000" dirty="0"/>
              <a:t>0</a:t>
            </a:r>
            <a:r>
              <a:rPr lang="en-US" dirty="0"/>
              <a:t>(x) B</a:t>
            </a:r>
            <a:r>
              <a:rPr lang="en-US" baseline="-25000" dirty="0"/>
              <a:t>1</a:t>
            </a:r>
            <a:r>
              <a:rPr lang="en-US" dirty="0"/>
              <a:t>(x)  +  A</a:t>
            </a:r>
            <a:r>
              <a:rPr lang="en-US" baseline="-25000" dirty="0"/>
              <a:t>1</a:t>
            </a:r>
            <a:r>
              <a:rPr lang="en-US" dirty="0"/>
              <a:t>(x)B</a:t>
            </a:r>
            <a:r>
              <a:rPr lang="en-US" baseline="-25000" dirty="0"/>
              <a:t>0</a:t>
            </a:r>
            <a:r>
              <a:rPr lang="en-US" dirty="0"/>
              <a:t>(x)</a:t>
            </a:r>
          </a:p>
          <a:p>
            <a:pPr marL="457200" lvl="1" indent="-284163">
              <a:buNone/>
            </a:pPr>
            <a:endParaRPr lang="en-US" dirty="0"/>
          </a:p>
          <a:p>
            <a:pPr marL="457200" lvl="1" indent="-284163">
              <a:buNone/>
            </a:pPr>
            <a:r>
              <a:rPr lang="en-US" dirty="0" err="1"/>
              <a:t>sehingga</a:t>
            </a:r>
            <a:endParaRPr lang="en-US" dirty="0"/>
          </a:p>
          <a:p>
            <a:pPr marL="457200" lvl="1" indent="-284163">
              <a:buNone/>
            </a:pPr>
            <a:endParaRPr lang="en-US" dirty="0"/>
          </a:p>
          <a:p>
            <a:pPr marL="457200" lvl="1" indent="-284163">
              <a:buNone/>
            </a:pPr>
            <a:r>
              <a:rPr lang="en-US" dirty="0"/>
              <a:t>	</a:t>
            </a:r>
            <a:r>
              <a:rPr lang="en-US" sz="2400" dirty="0"/>
              <a:t>A(x)B(x) = A</a:t>
            </a:r>
            <a:r>
              <a:rPr lang="en-US" sz="2400" baseline="-25000" dirty="0"/>
              <a:t>0</a:t>
            </a:r>
            <a:r>
              <a:rPr lang="en-US" sz="2400" dirty="0"/>
              <a:t>(x)B</a:t>
            </a:r>
            <a:r>
              <a:rPr lang="en-US" sz="2400" baseline="-25000" dirty="0"/>
              <a:t>0</a:t>
            </a:r>
            <a:r>
              <a:rPr lang="en-US" sz="2400" dirty="0"/>
              <a:t>(x) </a:t>
            </a:r>
            <a:r>
              <a:rPr lang="en-US" sz="2400" dirty="0">
                <a:solidFill>
                  <a:srgbClr val="FF0000"/>
                </a:solidFill>
              </a:rPr>
              <a:t>+</a:t>
            </a:r>
            <a:r>
              <a:rPr lang="en-US" sz="2400" dirty="0"/>
              <a:t> ( A</a:t>
            </a:r>
            <a:r>
              <a:rPr lang="en-US" sz="2400" baseline="-25000" dirty="0"/>
              <a:t>0</a:t>
            </a:r>
            <a:r>
              <a:rPr lang="en-US" sz="2400" dirty="0"/>
              <a:t>(x)B</a:t>
            </a:r>
            <a:r>
              <a:rPr lang="en-US" sz="2400" baseline="-25000" dirty="0"/>
              <a:t>1</a:t>
            </a:r>
            <a:r>
              <a:rPr lang="en-US" sz="2400" dirty="0"/>
              <a:t>(x) </a:t>
            </a:r>
            <a:r>
              <a:rPr lang="en-US" sz="2400" baseline="30000" dirty="0"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+</a:t>
            </a:r>
            <a:r>
              <a:rPr lang="en-US" sz="2400" dirty="0"/>
              <a:t> A</a:t>
            </a:r>
            <a:r>
              <a:rPr lang="en-US" sz="2400" baseline="-25000" dirty="0"/>
              <a:t>1</a:t>
            </a:r>
            <a:r>
              <a:rPr lang="en-US" sz="2400" dirty="0"/>
              <a:t>(x)B</a:t>
            </a:r>
            <a:r>
              <a:rPr lang="en-US" sz="2400" baseline="-25000" dirty="0"/>
              <a:t>0</a:t>
            </a:r>
            <a:r>
              <a:rPr lang="en-US" sz="2400" dirty="0"/>
              <a:t>(x) ) x</a:t>
            </a:r>
            <a:r>
              <a:rPr lang="en-US" sz="2400" baseline="-25000" dirty="0">
                <a:sym typeface="Symbol" panose="05050102010706020507" pitchFamily="18" charset="2"/>
              </a:rPr>
              <a:t> </a:t>
            </a:r>
            <a:r>
              <a:rPr lang="en-US" sz="2400" baseline="30000" dirty="0">
                <a:sym typeface="Symbol" panose="05050102010706020507" pitchFamily="18" charset="2"/>
              </a:rPr>
              <a:t>n/2 </a:t>
            </a:r>
            <a:r>
              <a:rPr lang="en-US" sz="2400" dirty="0">
                <a:solidFill>
                  <a:srgbClr val="FF0000"/>
                </a:solidFill>
              </a:rPr>
              <a:t>+</a:t>
            </a:r>
            <a:r>
              <a:rPr lang="en-US" sz="2400" dirty="0"/>
              <a:t> A</a:t>
            </a:r>
            <a:r>
              <a:rPr lang="en-US" sz="2400" baseline="-25000" dirty="0"/>
              <a:t>1</a:t>
            </a:r>
            <a:r>
              <a:rPr lang="en-US" sz="2400" dirty="0"/>
              <a:t>(x) B</a:t>
            </a:r>
            <a:r>
              <a:rPr lang="en-US" sz="2400" baseline="-25000" dirty="0"/>
              <a:t>1</a:t>
            </a:r>
            <a:r>
              <a:rPr lang="en-US" sz="2400" dirty="0"/>
              <a:t>(x) x</a:t>
            </a:r>
            <a:r>
              <a:rPr lang="en-US" sz="2400" baseline="30000" dirty="0"/>
              <a:t>2</a:t>
            </a:r>
            <a:r>
              <a:rPr lang="en-US" sz="2400" baseline="30000" dirty="0">
                <a:sym typeface="Symbol" panose="05050102010706020507" pitchFamily="18" charset="2"/>
              </a:rPr>
              <a:t>n/2</a:t>
            </a:r>
            <a:endParaRPr lang="en-US" sz="2400" dirty="0"/>
          </a:p>
          <a:p>
            <a:pPr marL="457200" lvl="1" indent="-284163">
              <a:buNone/>
            </a:pPr>
            <a:r>
              <a:rPr lang="en-US" dirty="0"/>
              <a:t>		        = U(x) + { Y(x) – U(x) – Z(x)} </a:t>
            </a:r>
            <a:r>
              <a:rPr lang="en-US" sz="2400" dirty="0"/>
              <a:t>x</a:t>
            </a:r>
            <a:r>
              <a:rPr lang="en-US" sz="2400" baseline="-25000" dirty="0">
                <a:sym typeface="Symbol" panose="05050102010706020507" pitchFamily="18" charset="2"/>
              </a:rPr>
              <a:t> </a:t>
            </a:r>
            <a:r>
              <a:rPr lang="en-US" sz="2400" baseline="30000" dirty="0">
                <a:sym typeface="Symbol" panose="05050102010706020507" pitchFamily="18" charset="2"/>
              </a:rPr>
              <a:t>n/2 </a:t>
            </a:r>
            <a:r>
              <a:rPr lang="en-US" sz="2400" dirty="0">
                <a:solidFill>
                  <a:srgbClr val="FF0000"/>
                </a:solidFill>
              </a:rPr>
              <a:t>+</a:t>
            </a:r>
            <a:r>
              <a:rPr lang="en-US" sz="2400" dirty="0"/>
              <a:t> Z(x) x</a:t>
            </a:r>
            <a:r>
              <a:rPr lang="en-US" sz="2400" baseline="30000" dirty="0"/>
              <a:t>2</a:t>
            </a:r>
            <a:r>
              <a:rPr lang="en-US" sz="2400" baseline="30000" dirty="0">
                <a:sym typeface="Symbol" panose="05050102010706020507" pitchFamily="18" charset="2"/>
              </a:rPr>
              <a:t>n/2</a:t>
            </a:r>
            <a:endParaRPr lang="en-US" sz="24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16DCEC-518E-415B-BA4C-5588134C625D}"/>
              </a:ext>
            </a:extLst>
          </p:cNvPr>
          <p:cNvSpPr txBox="1"/>
          <p:nvPr/>
        </p:nvSpPr>
        <p:spPr>
          <a:xfrm>
            <a:off x="1209040" y="5878175"/>
            <a:ext cx="104745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Sekarang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U(x), Y(x), dan Z(x)</a:t>
            </a:r>
            <a:r>
              <a:rPr lang="en-US" sz="2400" i="1" dirty="0"/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55408-F63B-4966-8BFA-9CDBA1257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9288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A7C777D-7EAC-47B2-B64A-66BA981C1E0B}"/>
              </a:ext>
            </a:extLst>
          </p:cNvPr>
          <p:cNvSpPr txBox="1"/>
          <p:nvPr/>
        </p:nvSpPr>
        <p:spPr>
          <a:xfrm>
            <a:off x="924560" y="789816"/>
            <a:ext cx="10612119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KaliPolinom2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Polinom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Polinom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perkalian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polinom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A(x) dan B(x), masing-masing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berderajat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divide and conquer. }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Deklarasi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7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A0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A1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B0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B1, U, Y, Z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Polinom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 then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sz="17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perkalian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skalar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biasa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  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bagidua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suku-suku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polinom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posisi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 }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A0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…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1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1700" i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sz="17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1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 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+ 1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+ 2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…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…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1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1700" i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sz="17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1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 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+ 1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+ 2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…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i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sz="17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KaliPolinom2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A0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B0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KaliPolinom2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A0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B0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just"/>
            <a:r>
              <a:rPr lang="en-US" sz="17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KaliPolinom2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A1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B1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(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* </a:t>
            </a:r>
            <a:r>
              <a:rPr lang="en-US" sz="17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i="1" baseline="30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7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17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endif</a:t>
            </a: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7D6C74-A6DE-4395-A053-BC4EEE0E1819}"/>
              </a:ext>
            </a:extLst>
          </p:cNvPr>
          <p:cNvSpPr txBox="1"/>
          <p:nvPr/>
        </p:nvSpPr>
        <p:spPr>
          <a:xfrm>
            <a:off x="3276599" y="148714"/>
            <a:ext cx="54406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-284163">
              <a:buNone/>
            </a:pPr>
            <a:r>
              <a:rPr lang="en-US" sz="1800" dirty="0">
                <a:solidFill>
                  <a:srgbClr val="FF0000"/>
                </a:solidFill>
              </a:rPr>
              <a:t>A(x)B(x) = </a:t>
            </a:r>
            <a:r>
              <a:rPr lang="en-US" dirty="0">
                <a:solidFill>
                  <a:srgbClr val="FF0000"/>
                </a:solidFill>
              </a:rPr>
              <a:t>U(x) + { Y(x) – U(x) – Z(x)} </a:t>
            </a:r>
            <a:r>
              <a:rPr lang="en-US" sz="1800" dirty="0">
                <a:solidFill>
                  <a:srgbClr val="FF0000"/>
                </a:solidFill>
              </a:rPr>
              <a:t>x</a:t>
            </a:r>
            <a:r>
              <a:rPr lang="en-US" sz="1800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sz="1800" baseline="30000" dirty="0">
                <a:solidFill>
                  <a:srgbClr val="FF0000"/>
                </a:solidFill>
                <a:sym typeface="Symbol" panose="05050102010706020507" pitchFamily="18" charset="2"/>
              </a:rPr>
              <a:t>n/2 </a:t>
            </a:r>
            <a:r>
              <a:rPr lang="en-US" sz="1800" dirty="0">
                <a:solidFill>
                  <a:srgbClr val="FF0000"/>
                </a:solidFill>
              </a:rPr>
              <a:t>+ Z(x) x</a:t>
            </a:r>
            <a:r>
              <a:rPr lang="en-US" sz="1800" baseline="30000" dirty="0">
                <a:solidFill>
                  <a:srgbClr val="FF0000"/>
                </a:solidFill>
              </a:rPr>
              <a:t>2</a:t>
            </a:r>
            <a:r>
              <a:rPr lang="en-US" sz="1800" baseline="30000" dirty="0">
                <a:solidFill>
                  <a:srgbClr val="FF0000"/>
                </a:solidFill>
                <a:sym typeface="Symbol" panose="05050102010706020507" pitchFamily="18" charset="2"/>
              </a:rPr>
              <a:t>n/2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4BB40-2A66-418D-B984-A9FD843A59F4}"/>
              </a:ext>
            </a:extLst>
          </p:cNvPr>
          <p:cNvSpPr/>
          <p:nvPr/>
        </p:nvSpPr>
        <p:spPr>
          <a:xfrm>
            <a:off x="772160" y="698811"/>
            <a:ext cx="10764519" cy="5938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EB6316-3527-42A8-AC66-DC6F8DC7A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687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64D9D1-A572-4218-B364-F36DF09C65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39800" y="1499234"/>
                <a:ext cx="10515600" cy="492188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800" dirty="0"/>
                  <a:t> </a:t>
                </a:r>
                <a:endParaRPr lang="en-US" dirty="0"/>
              </a:p>
              <a:p>
                <a:pPr>
                  <a:defRPr/>
                </a:pPr>
                <a:endParaRPr lang="en-US" sz="2600" dirty="0"/>
              </a:p>
              <a:p>
                <a:pPr>
                  <a:defRPr/>
                </a:pPr>
                <a:r>
                  <a:rPr lang="en-US" sz="2600" dirty="0" err="1"/>
                  <a:t>Dengan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menggunakan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Teorema</a:t>
                </a:r>
                <a:r>
                  <a:rPr lang="en-US" sz="2600" dirty="0"/>
                  <a:t> Master, </a:t>
                </a:r>
                <a:r>
                  <a:rPr lang="en-US" sz="2600" i="1" dirty="0"/>
                  <a:t>a</a:t>
                </a:r>
                <a:r>
                  <a:rPr lang="en-US" sz="2600" dirty="0"/>
                  <a:t> = 3, </a:t>
                </a:r>
                <a:r>
                  <a:rPr lang="en-US" sz="2600" i="1" dirty="0"/>
                  <a:t>b</a:t>
                </a:r>
                <a:r>
                  <a:rPr lang="en-US" sz="2600" dirty="0"/>
                  <a:t> = 2, </a:t>
                </a:r>
                <a:r>
                  <a:rPr lang="en-US" sz="2600" i="1" dirty="0"/>
                  <a:t>d</a:t>
                </a:r>
                <a:r>
                  <a:rPr lang="en-US" sz="2600" dirty="0"/>
                  <a:t> = 1, dan </a:t>
                </a:r>
                <a:r>
                  <a:rPr lang="en-US" sz="2600" dirty="0" err="1"/>
                  <a:t>memenuhi</a:t>
                </a:r>
                <a:r>
                  <a:rPr lang="en-US" sz="2600" dirty="0"/>
                  <a:t>  </a:t>
                </a:r>
                <a:r>
                  <a:rPr lang="en-US" sz="2600" i="1" dirty="0"/>
                  <a:t>a &gt;</a:t>
                </a:r>
                <a:r>
                  <a:rPr lang="en-US" sz="2600" dirty="0"/>
                  <a:t> </a:t>
                </a:r>
                <a:r>
                  <a:rPr lang="en-US" sz="2600" i="1" dirty="0"/>
                  <a:t>b</a:t>
                </a:r>
                <a:r>
                  <a:rPr lang="en-US" sz="2600" i="1" baseline="30000" dirty="0"/>
                  <a:t>d </a:t>
                </a:r>
                <a:r>
                  <a:rPr lang="en-US" sz="2600" dirty="0"/>
                  <a:t>  (</a:t>
                </a:r>
                <a:r>
                  <a:rPr lang="en-US" sz="2600" dirty="0" err="1"/>
                  <a:t>yaitu</a:t>
                </a:r>
                <a:r>
                  <a:rPr lang="en-US" sz="2600" dirty="0"/>
                  <a:t> 3 &gt; 2</a:t>
                </a:r>
                <a:r>
                  <a:rPr lang="en-US" sz="2600" baseline="30000" dirty="0"/>
                  <a:t>1</a:t>
                </a:r>
                <a:r>
                  <a:rPr lang="en-US" sz="2600" dirty="0"/>
                  <a:t>)  </a:t>
                </a:r>
                <a:r>
                  <a:rPr lang="en-US" sz="2600" dirty="0" err="1"/>
                  <a:t>maka</a:t>
                </a:r>
                <a:r>
                  <a:rPr lang="en-US" sz="2600" dirty="0"/>
                  <a:t> </a:t>
                </a:r>
                <a:r>
                  <a:rPr lang="en-US" sz="2600" dirty="0" err="1"/>
                  <a:t>relasi</a:t>
                </a:r>
                <a:r>
                  <a:rPr lang="en-US" sz="2600" dirty="0"/>
                  <a:t> </a:t>
                </a:r>
                <a:r>
                  <a:rPr lang="en-US" sz="2600" dirty="0" err="1"/>
                  <a:t>rekurens</a:t>
                </a:r>
                <a:r>
                  <a:rPr lang="en-US" sz="2600" dirty="0"/>
                  <a:t> </a:t>
                </a:r>
                <a:r>
                  <a:rPr lang="en-US" sz="2600" i="1" dirty="0"/>
                  <a:t>T</a:t>
                </a:r>
                <a:r>
                  <a:rPr lang="en-US" sz="2600" dirty="0"/>
                  <a:t>(</a:t>
                </a:r>
                <a:r>
                  <a:rPr lang="en-US" sz="2600" i="1" dirty="0"/>
                  <a:t>n</a:t>
                </a:r>
                <a:r>
                  <a:rPr lang="en-US" sz="2600" dirty="0"/>
                  <a:t>) = 3</a:t>
                </a:r>
                <a:r>
                  <a:rPr lang="en-US" sz="2600" i="1" dirty="0"/>
                  <a:t>T</a:t>
                </a:r>
                <a:r>
                  <a:rPr lang="en-US" sz="2600" dirty="0"/>
                  <a:t>(</a:t>
                </a:r>
                <a:r>
                  <a:rPr lang="en-US" sz="2600" i="1" dirty="0"/>
                  <a:t>n</a:t>
                </a:r>
                <a:r>
                  <a:rPr lang="en-US" sz="2600" dirty="0"/>
                  <a:t>/2) + </a:t>
                </a:r>
                <a:r>
                  <a:rPr lang="en-US" sz="2600" i="1" dirty="0" err="1"/>
                  <a:t>cn</a:t>
                </a:r>
                <a:r>
                  <a:rPr lang="en-US" sz="2600" dirty="0"/>
                  <a:t>  </a:t>
                </a:r>
                <a:r>
                  <a:rPr lang="en-US" sz="2600" dirty="0" err="1"/>
                  <a:t>memenuhi</a:t>
                </a:r>
                <a:r>
                  <a:rPr lang="en-US" sz="2600" dirty="0"/>
                  <a:t> </a:t>
                </a:r>
                <a:r>
                  <a:rPr lang="en-US" sz="2600" i="1" dirty="0"/>
                  <a:t>case</a:t>
                </a:r>
                <a:r>
                  <a:rPr lang="en-US" sz="2600" dirty="0"/>
                  <a:t> 3, </a:t>
                </a:r>
                <a:r>
                  <a:rPr lang="en-US" sz="2600" dirty="0" err="1"/>
                  <a:t>sehingga</a:t>
                </a:r>
                <a:endParaRPr lang="en-US" sz="2600" dirty="0"/>
              </a:p>
              <a:p>
                <a:pPr marL="0" indent="0">
                  <a:buNone/>
                </a:pPr>
                <a:r>
                  <a:rPr lang="en-US" sz="2600" dirty="0"/>
                  <a:t>	         </a:t>
                </a:r>
              </a:p>
              <a:p>
                <a:pPr marL="0" indent="0">
                  <a:buNone/>
                </a:pPr>
                <a:r>
                  <a:rPr lang="en-US" sz="2600" dirty="0"/>
                  <a:t>		 </a:t>
                </a:r>
                <a:r>
                  <a:rPr lang="en-US" sz="2600" i="1" dirty="0"/>
                  <a:t>T</a:t>
                </a:r>
                <a:r>
                  <a:rPr lang="en-US" sz="2600" dirty="0"/>
                  <a:t>(</a:t>
                </a:r>
                <a:r>
                  <a:rPr lang="en-US" sz="2600" i="1" dirty="0"/>
                  <a:t>n</a:t>
                </a:r>
                <a:r>
                  <a:rPr lang="en-US" sz="2600" dirty="0"/>
                  <a:t>) = </a:t>
                </a:r>
                <a:r>
                  <a:rPr lang="en-US" sz="2600" i="1" dirty="0"/>
                  <a:t>O</a:t>
                </a:r>
                <a:r>
                  <a:rPr lang="en-US" sz="2600" dirty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sSub>
                          <m:sSubPr>
                            <m:ctrlPr>
                              <a:rPr lang="en-US" sz="2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 2</m:t>
                            </m:r>
                          </m:e>
                          <m:sub>
                            <m:func>
                              <m:funcPr>
                                <m:ctrlP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600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fName>
                              <m:e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func>
                          </m:sub>
                        </m:sSub>
                      </m:sup>
                    </m:sSup>
                  </m:oMath>
                </a14:m>
                <a:r>
                  <a:rPr lang="en-US" sz="2600" dirty="0"/>
                  <a:t> ) = </a:t>
                </a:r>
                <a:r>
                  <a:rPr lang="en-US" sz="2600" i="1" dirty="0"/>
                  <a:t>O</a:t>
                </a:r>
                <a:r>
                  <a:rPr lang="en-US" sz="2600" dirty="0"/>
                  <a:t>(</a:t>
                </a:r>
                <a:r>
                  <a:rPr lang="en-US" sz="2600" i="1" dirty="0"/>
                  <a:t>n</a:t>
                </a:r>
                <a:r>
                  <a:rPr lang="en-US" sz="2600" baseline="30000" dirty="0"/>
                  <a:t>1.59</a:t>
                </a:r>
                <a:r>
                  <a:rPr lang="en-US" sz="2600" dirty="0"/>
                  <a:t>)</a:t>
                </a:r>
              </a:p>
              <a:p>
                <a:endParaRPr lang="en-US" sz="2600" dirty="0"/>
              </a:p>
              <a:p>
                <a:r>
                  <a:rPr lang="en-US" sz="2600" dirty="0"/>
                  <a:t>Hasil </a:t>
                </a:r>
                <a:r>
                  <a:rPr lang="en-US" sz="2600" dirty="0" err="1"/>
                  <a:t>ini</a:t>
                </a:r>
                <a:r>
                  <a:rPr lang="en-US" sz="2600" dirty="0"/>
                  <a:t> </a:t>
                </a:r>
                <a:r>
                  <a:rPr lang="en-US" sz="2600" dirty="0" err="1"/>
                  <a:t>lebih</a:t>
                </a:r>
                <a:r>
                  <a:rPr lang="en-US" sz="2600" dirty="0"/>
                  <a:t> </a:t>
                </a:r>
                <a:r>
                  <a:rPr lang="en-US" sz="2600" dirty="0" err="1"/>
                  <a:t>baik</a:t>
                </a:r>
                <a:r>
                  <a:rPr lang="en-US" sz="2600" dirty="0"/>
                  <a:t> </a:t>
                </a:r>
                <a:r>
                  <a:rPr lang="en-US" sz="2600" dirty="0" err="1"/>
                  <a:t>dibandingkan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dengan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algoritma</a:t>
                </a:r>
                <a:r>
                  <a:rPr lang="en-US" sz="2600" dirty="0"/>
                  <a:t> </a:t>
                </a:r>
                <a:r>
                  <a:rPr lang="en-US" sz="2600" i="1" dirty="0"/>
                  <a:t>divide and conquer </a:t>
                </a:r>
                <a:r>
                  <a:rPr lang="en-US" sz="2600" dirty="0" err="1"/>
                  <a:t>sebelumnya</a:t>
                </a:r>
                <a:endParaRPr lang="en-US" sz="2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64D9D1-A572-4218-B364-F36DF09C65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9800" y="1499234"/>
                <a:ext cx="10515600" cy="4921885"/>
              </a:xfrm>
              <a:blipFill>
                <a:blip r:embed="rId4"/>
                <a:stretch>
                  <a:fillRect l="-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3">
                <a:extLst>
                  <a:ext uri="{FF2B5EF4-FFF2-40B4-BE49-F238E27FC236}">
                    <a16:creationId xmlns:a16="http://schemas.microsoft.com/office/drawing/2014/main" id="{EA1C7936-8F68-4D10-B500-6BB01A413B07}"/>
                  </a:ext>
                </a:extLst>
              </p:cNvPr>
              <p:cNvSpPr txBox="1"/>
              <p:nvPr/>
            </p:nvSpPr>
            <p:spPr bwMode="auto">
              <a:xfrm>
                <a:off x="2308224" y="1499234"/>
                <a:ext cx="4524376" cy="857885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e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2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/2)+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𝑐𝑛</m:t>
                                </m:r>
                              </m:e>
                              <m:e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&gt;0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4" name="Object 3">
                <a:extLst>
                  <a:ext uri="{FF2B5EF4-FFF2-40B4-BE49-F238E27FC236}">
                    <a16:creationId xmlns:a16="http://schemas.microsoft.com/office/drawing/2014/main" id="{EA1C7936-8F68-4D10-B500-6BB01A413B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08224" y="1499234"/>
                <a:ext cx="4524376" cy="8578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D2080D6F-D841-4953-8AE0-C3847DE33836}"/>
              </a:ext>
            </a:extLst>
          </p:cNvPr>
          <p:cNvSpPr txBox="1"/>
          <p:nvPr/>
        </p:nvSpPr>
        <p:spPr>
          <a:xfrm>
            <a:off x="939800" y="652790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/>
              <a:t>Kompleksitas</a:t>
            </a:r>
            <a:r>
              <a:rPr lang="en-US" sz="2800" b="1" dirty="0"/>
              <a:t> </a:t>
            </a:r>
            <a:r>
              <a:rPr lang="en-US" sz="2800" b="1" dirty="0" err="1"/>
              <a:t>algoritmanya</a:t>
            </a:r>
            <a:r>
              <a:rPr lang="en-US" sz="2800" b="1" dirty="0"/>
              <a:t>: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335C91-674E-41E6-88B4-021F0C4E4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4595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F6D11-2FCE-45DF-A97A-CADAB72A2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BERSAMBUNG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3A1BB-0DD9-4512-8F00-20CACB9A38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0AC3B2-F56D-4AD7-BE94-886C6A24F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031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Number Placeholder 4">
            <a:extLst>
              <a:ext uri="{FF2B5EF4-FFF2-40B4-BE49-F238E27FC236}">
                <a16:creationId xmlns:a16="http://schemas.microsoft.com/office/drawing/2014/main" id="{4E9B7FF4-CC40-4FED-89A5-D312892F1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22212B-69D9-461E-A4C4-C965CB57DF9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graphicFrame>
        <p:nvGraphicFramePr>
          <p:cNvPr id="105475" name="Object 2">
            <a:extLst>
              <a:ext uri="{FF2B5EF4-FFF2-40B4-BE49-F238E27FC236}">
                <a16:creationId xmlns:a16="http://schemas.microsoft.com/office/drawing/2014/main" id="{D9F76DE8-33C8-422B-B0B8-94B033387542}"/>
              </a:ext>
            </a:extLst>
          </p:cNvPr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573134284"/>
              </p:ext>
            </p:extLst>
          </p:nvPr>
        </p:nvGraphicFramePr>
        <p:xfrm>
          <a:off x="935038" y="1293813"/>
          <a:ext cx="7675562" cy="512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61199" imgH="3780372" progId="Word.Document.8">
                  <p:embed/>
                </p:oleObj>
              </mc:Choice>
              <mc:Fallback>
                <p:oleObj name="Document" r:id="rId2" imgW="5661199" imgH="3780372" progId="Word.Document.8">
                  <p:embed/>
                  <p:pic>
                    <p:nvPicPr>
                      <p:cNvPr id="105475" name="Object 2">
                        <a:extLst>
                          <a:ext uri="{FF2B5EF4-FFF2-40B4-BE49-F238E27FC236}">
                            <a16:creationId xmlns:a16="http://schemas.microsoft.com/office/drawing/2014/main" id="{D9F76DE8-33C8-422B-B0B8-94B0333875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1293813"/>
                        <a:ext cx="7675562" cy="5124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9B3B67E8-06EC-480F-8F09-5A41C5482B90}"/>
              </a:ext>
            </a:extLst>
          </p:cNvPr>
          <p:cNvSpPr txBox="1">
            <a:spLocks noChangeArrowheads="1"/>
          </p:cNvSpPr>
          <p:nvPr/>
        </p:nvSpPr>
        <p:spPr>
          <a:xfrm>
            <a:off x="780393" y="501650"/>
            <a:ext cx="9398876" cy="56633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err="1">
                <a:latin typeface="+mn-lt"/>
              </a:rPr>
              <a:t>Penyelesaian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dengan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i="1" dirty="0">
                <a:latin typeface="+mn-lt"/>
              </a:rPr>
              <a:t>Divide and Conquer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51C9831-D77E-4ECE-80AF-52116F6DE1FA}"/>
                  </a:ext>
                </a:extLst>
              </p:cNvPr>
              <p:cNvSpPr txBox="1"/>
              <p:nvPr/>
            </p:nvSpPr>
            <p:spPr>
              <a:xfrm>
                <a:off x="8941146" y="610356"/>
                <a:ext cx="2780954" cy="13669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/>
                            <m:e/>
                            <m:e/>
                            <m:e/>
                          </m:mr>
                          <m:mr>
                            <m:e/>
                            <m:e/>
                            <m:e/>
                            <m:e/>
                          </m:mr>
                          <m:mr>
                            <m:e/>
                            <m:e/>
                            <m:e/>
                            <m:e/>
                          </m:mr>
                          <m:mr>
                            <m:e/>
                            <m:e/>
                            <m:e/>
                            <m:e/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51C9831-D77E-4ECE-80AF-52116F6DE1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1146" y="610356"/>
                <a:ext cx="2780954" cy="1366913"/>
              </a:xfrm>
              <a:prstGeom prst="rect">
                <a:avLst/>
              </a:prstGeom>
              <a:blipFill>
                <a:blip r:embed="rId6"/>
                <a:stretch>
                  <a:fillRect l="-67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2D0D54D-06B9-4731-862F-27387BCCF222}"/>
                  </a:ext>
                </a:extLst>
              </p:cNvPr>
              <p:cNvSpPr txBox="1"/>
              <p:nvPr/>
            </p:nvSpPr>
            <p:spPr>
              <a:xfrm>
                <a:off x="8977932" y="2742746"/>
                <a:ext cx="2769733" cy="13669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/>
                  <a:t>B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/>
                            <m:e/>
                            <m:e/>
                            <m:e/>
                          </m:mr>
                          <m:mr>
                            <m:e/>
                            <m:e/>
                            <m:e/>
                            <m:e/>
                          </m:mr>
                          <m:mr>
                            <m:e/>
                            <m:e/>
                            <m:e/>
                            <m:e/>
                          </m:mr>
                          <m:mr>
                            <m:e/>
                            <m:e/>
                            <m:e/>
                            <m:e/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2D0D54D-06B9-4731-862F-27387BCCF2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7932" y="2742746"/>
                <a:ext cx="2769733" cy="1366913"/>
              </a:xfrm>
              <a:prstGeom prst="rect">
                <a:avLst/>
              </a:prstGeom>
              <a:blipFill>
                <a:blip r:embed="rId7"/>
                <a:stretch>
                  <a:fillRect l="-6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85D670A-3ED9-4D2C-B303-8B020195D7FF}"/>
                  </a:ext>
                </a:extLst>
              </p:cNvPr>
              <p:cNvSpPr txBox="1"/>
              <p:nvPr/>
            </p:nvSpPr>
            <p:spPr>
              <a:xfrm>
                <a:off x="9000977" y="4730876"/>
                <a:ext cx="2766527" cy="13669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/>
                  <a:t>C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/>
                            <m:e/>
                            <m:e/>
                            <m:e/>
                          </m:mr>
                          <m:mr>
                            <m:e/>
                            <m:e/>
                            <m:e/>
                            <m:e/>
                          </m:mr>
                          <m:mr>
                            <m:e/>
                            <m:e/>
                            <m:e/>
                            <m:e/>
                          </m:mr>
                          <m:mr>
                            <m:e/>
                            <m:e/>
                            <m:e/>
                            <m:e/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85D670A-3ED9-4D2C-B303-8B020195D7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0977" y="4730876"/>
                <a:ext cx="2766527" cy="1366913"/>
              </a:xfrm>
              <a:prstGeom prst="rect">
                <a:avLst/>
              </a:prstGeom>
              <a:blipFill>
                <a:blip r:embed="rId8"/>
                <a:stretch>
                  <a:fillRect l="-6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620907A-1FAD-4D4C-A853-49DDD6DBED3C}"/>
              </a:ext>
            </a:extLst>
          </p:cNvPr>
          <p:cNvCxnSpPr>
            <a:cxnSpLocks/>
          </p:cNvCxnSpPr>
          <p:nvPr/>
        </p:nvCxnSpPr>
        <p:spPr>
          <a:xfrm>
            <a:off x="10578234" y="561293"/>
            <a:ext cx="0" cy="1598897"/>
          </a:xfrm>
          <a:prstGeom prst="line">
            <a:avLst/>
          </a:prstGeom>
          <a:ln w="158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52E6AEB-B7AE-4016-9E04-06F04ED5726E}"/>
              </a:ext>
            </a:extLst>
          </p:cNvPr>
          <p:cNvCxnSpPr>
            <a:cxnSpLocks/>
          </p:cNvCxnSpPr>
          <p:nvPr/>
        </p:nvCxnSpPr>
        <p:spPr>
          <a:xfrm flipH="1">
            <a:off x="10578234" y="2690590"/>
            <a:ext cx="10938" cy="1508349"/>
          </a:xfrm>
          <a:prstGeom prst="line">
            <a:avLst/>
          </a:prstGeom>
          <a:ln w="158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8DC081E-4670-42A0-9CB5-CF0BEE87EF2B}"/>
              </a:ext>
            </a:extLst>
          </p:cNvPr>
          <p:cNvCxnSpPr>
            <a:cxnSpLocks/>
          </p:cNvCxnSpPr>
          <p:nvPr/>
        </p:nvCxnSpPr>
        <p:spPr>
          <a:xfrm>
            <a:off x="10589172" y="4730876"/>
            <a:ext cx="0" cy="1366913"/>
          </a:xfrm>
          <a:prstGeom prst="line">
            <a:avLst/>
          </a:prstGeom>
          <a:ln w="158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D99F646-12FC-41F0-848B-C708A11A1A4C}"/>
              </a:ext>
            </a:extLst>
          </p:cNvPr>
          <p:cNvCxnSpPr>
            <a:cxnSpLocks/>
          </p:cNvCxnSpPr>
          <p:nvPr/>
        </p:nvCxnSpPr>
        <p:spPr>
          <a:xfrm flipH="1">
            <a:off x="9320068" y="1292772"/>
            <a:ext cx="2516332" cy="1"/>
          </a:xfrm>
          <a:prstGeom prst="line">
            <a:avLst/>
          </a:prstGeom>
          <a:ln w="158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8CB331B-25FC-464E-8A99-199E0F39AA3C}"/>
              </a:ext>
            </a:extLst>
          </p:cNvPr>
          <p:cNvCxnSpPr>
            <a:cxnSpLocks/>
          </p:cNvCxnSpPr>
          <p:nvPr/>
        </p:nvCxnSpPr>
        <p:spPr>
          <a:xfrm flipH="1" flipV="1">
            <a:off x="9434368" y="3444765"/>
            <a:ext cx="2402032" cy="1040"/>
          </a:xfrm>
          <a:prstGeom prst="line">
            <a:avLst/>
          </a:prstGeom>
          <a:ln w="158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E0209E3-B14C-4E69-991B-6DB1C09D2874}"/>
              </a:ext>
            </a:extLst>
          </p:cNvPr>
          <p:cNvCxnSpPr>
            <a:cxnSpLocks/>
          </p:cNvCxnSpPr>
          <p:nvPr/>
        </p:nvCxnSpPr>
        <p:spPr>
          <a:xfrm flipH="1" flipV="1">
            <a:off x="9434368" y="5444331"/>
            <a:ext cx="2402032" cy="1040"/>
          </a:xfrm>
          <a:prstGeom prst="line">
            <a:avLst/>
          </a:prstGeom>
          <a:ln w="158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C6D462A6-922D-4B35-93FF-2A20C09EE82C}"/>
              </a:ext>
            </a:extLst>
          </p:cNvPr>
          <p:cNvSpPr txBox="1"/>
          <p:nvPr/>
        </p:nvSpPr>
        <p:spPr>
          <a:xfrm>
            <a:off x="9739865" y="840748"/>
            <a:ext cx="593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A11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D6F6096-7BDA-44F5-84F9-C97747857C4A}"/>
              </a:ext>
            </a:extLst>
          </p:cNvPr>
          <p:cNvSpPr txBox="1"/>
          <p:nvPr/>
        </p:nvSpPr>
        <p:spPr>
          <a:xfrm>
            <a:off x="10746756" y="855115"/>
            <a:ext cx="593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A12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CADFF87-CA6F-443C-A5A5-BD4176634003}"/>
              </a:ext>
            </a:extLst>
          </p:cNvPr>
          <p:cNvSpPr txBox="1"/>
          <p:nvPr/>
        </p:nvSpPr>
        <p:spPr>
          <a:xfrm>
            <a:off x="9751375" y="1360742"/>
            <a:ext cx="593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A21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4411BD9-8B65-4757-81E1-293602AB16FD}"/>
              </a:ext>
            </a:extLst>
          </p:cNvPr>
          <p:cNvSpPr txBox="1"/>
          <p:nvPr/>
        </p:nvSpPr>
        <p:spPr>
          <a:xfrm>
            <a:off x="10760368" y="1403326"/>
            <a:ext cx="593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A22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53CA1DB-CBA6-49EF-873C-2435E7CC986E}"/>
              </a:ext>
            </a:extLst>
          </p:cNvPr>
          <p:cNvSpPr txBox="1"/>
          <p:nvPr/>
        </p:nvSpPr>
        <p:spPr>
          <a:xfrm>
            <a:off x="9775868" y="2915375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B11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71CAE9F-71AE-42CA-A797-D1620592A499}"/>
              </a:ext>
            </a:extLst>
          </p:cNvPr>
          <p:cNvSpPr txBox="1"/>
          <p:nvPr/>
        </p:nvSpPr>
        <p:spPr>
          <a:xfrm>
            <a:off x="9796228" y="4880552"/>
            <a:ext cx="580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C11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A805B0F-2E51-46BF-B5C7-7F7EBB2F62D0}"/>
              </a:ext>
            </a:extLst>
          </p:cNvPr>
          <p:cNvSpPr txBox="1"/>
          <p:nvPr/>
        </p:nvSpPr>
        <p:spPr>
          <a:xfrm>
            <a:off x="10871703" y="2909283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B12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DC82348-B4EB-4CCA-8FE3-AA317C89143E}"/>
              </a:ext>
            </a:extLst>
          </p:cNvPr>
          <p:cNvSpPr txBox="1"/>
          <p:nvPr/>
        </p:nvSpPr>
        <p:spPr>
          <a:xfrm>
            <a:off x="10866894" y="4895544"/>
            <a:ext cx="580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C12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7DF261D-3AC9-4402-BB0A-F4C25A5C56C1}"/>
              </a:ext>
            </a:extLst>
          </p:cNvPr>
          <p:cNvSpPr txBox="1"/>
          <p:nvPr/>
        </p:nvSpPr>
        <p:spPr>
          <a:xfrm>
            <a:off x="9787290" y="5539223"/>
            <a:ext cx="580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C21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23D032C-DCFF-4EFF-BC63-02B418ABD7F3}"/>
              </a:ext>
            </a:extLst>
          </p:cNvPr>
          <p:cNvSpPr txBox="1"/>
          <p:nvPr/>
        </p:nvSpPr>
        <p:spPr>
          <a:xfrm>
            <a:off x="10909198" y="5492441"/>
            <a:ext cx="580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C22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A8D71EE-251A-4B79-86F5-E2425FCAFB86}"/>
              </a:ext>
            </a:extLst>
          </p:cNvPr>
          <p:cNvSpPr txBox="1"/>
          <p:nvPr/>
        </p:nvSpPr>
        <p:spPr>
          <a:xfrm>
            <a:off x="9766250" y="3531558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B21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90BA4C6-CF4E-484C-8030-67BBB7BA1BCC}"/>
              </a:ext>
            </a:extLst>
          </p:cNvPr>
          <p:cNvSpPr txBox="1"/>
          <p:nvPr/>
        </p:nvSpPr>
        <p:spPr>
          <a:xfrm>
            <a:off x="10854070" y="3562447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B22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Number Placeholder 4">
            <a:extLst>
              <a:ext uri="{FF2B5EF4-FFF2-40B4-BE49-F238E27FC236}">
                <a16:creationId xmlns:a16="http://schemas.microsoft.com/office/drawing/2014/main" id="{E1196354-B0A2-4192-ADE4-0E90F5DAA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A70B58-8D16-46D8-B72D-262AC5C3DD3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graphicFrame>
        <p:nvGraphicFramePr>
          <p:cNvPr id="106499" name="Object 2">
            <a:extLst>
              <a:ext uri="{FF2B5EF4-FFF2-40B4-BE49-F238E27FC236}">
                <a16:creationId xmlns:a16="http://schemas.microsoft.com/office/drawing/2014/main" id="{E5A57B14-237E-4811-9BDB-6EBE32CB1D10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1220102" y="675005"/>
          <a:ext cx="9751796" cy="5106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35532" imgH="2950464" progId="Word.Document.8">
                  <p:embed/>
                </p:oleObj>
              </mc:Choice>
              <mc:Fallback>
                <p:oleObj name="Document" r:id="rId2" imgW="5635532" imgH="2950464" progId="Word.Document.8">
                  <p:embed/>
                  <p:pic>
                    <p:nvPicPr>
                      <p:cNvPr id="106499" name="Object 2">
                        <a:extLst>
                          <a:ext uri="{FF2B5EF4-FFF2-40B4-BE49-F238E27FC236}">
                            <a16:creationId xmlns:a16="http://schemas.microsoft.com/office/drawing/2014/main" id="{E5A57B14-237E-4811-9BDB-6EBE32CB1D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102" y="675005"/>
                        <a:ext cx="9751796" cy="51060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95080AA-C36F-4CEB-A228-28CE858748DA}"/>
              </a:ext>
            </a:extLst>
          </p:cNvPr>
          <p:cNvCxnSpPr/>
          <p:nvPr/>
        </p:nvCxnSpPr>
        <p:spPr>
          <a:xfrm>
            <a:off x="4614041" y="1303283"/>
            <a:ext cx="0" cy="2396358"/>
          </a:xfrm>
          <a:prstGeom prst="line">
            <a:avLst/>
          </a:prstGeom>
          <a:ln w="158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8AAEF7E-FD7C-4C2A-83AC-092F682A74EC}"/>
              </a:ext>
            </a:extLst>
          </p:cNvPr>
          <p:cNvCxnSpPr>
            <a:cxnSpLocks/>
          </p:cNvCxnSpPr>
          <p:nvPr/>
        </p:nvCxnSpPr>
        <p:spPr>
          <a:xfrm>
            <a:off x="3358055" y="2506718"/>
            <a:ext cx="2832538" cy="0"/>
          </a:xfrm>
          <a:prstGeom prst="line">
            <a:avLst/>
          </a:prstGeom>
          <a:ln w="158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A39DEE-08B2-4368-98B6-9F6E7D9E9682}"/>
              </a:ext>
            </a:extLst>
          </p:cNvPr>
          <p:cNvSpPr txBox="1"/>
          <p:nvPr/>
        </p:nvSpPr>
        <p:spPr>
          <a:xfrm>
            <a:off x="1107440" y="1386404"/>
            <a:ext cx="1050544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KaliMatriks2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Matriks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Matriks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kali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matriks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dan B yang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× n.  }</a:t>
            </a:r>
          </a:p>
          <a:p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Kamus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1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A21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A22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B21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B22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C11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C12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C21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C22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Matriks</a:t>
            </a:r>
            <a:endParaRPr lang="en-US" sz="1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Algoritm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 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 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matriks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x 1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scalar }</a:t>
            </a:r>
            <a:endParaRPr lang="en-US" sz="17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perkalian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buah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scalar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biasa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 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A11, A12, A21, dan A22 yang masing-masing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n/2 x n/2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B11, B12, B21, dan B22 yang masing-masing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n/2 x n/2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C11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KaliMatriks2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/2)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KaliMatriks2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B21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/2)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C12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KaliMatriks2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/2)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KaliMatriks2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B22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/2)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C21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KaliMatriks2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A21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/2)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KaliMatriks2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A22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B21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/2)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C22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KaliMatriks2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A21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/2) +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KaliMatriks2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(A22,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B22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/2)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C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gabungan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C11, C12, C13, C14  }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endif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A4E549-7527-4891-9EC1-082A5551899D}"/>
              </a:ext>
            </a:extLst>
          </p:cNvPr>
          <p:cNvSpPr txBox="1"/>
          <p:nvPr/>
        </p:nvSpPr>
        <p:spPr>
          <a:xfrm>
            <a:off x="1005840" y="586323"/>
            <a:ext cx="88313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Pseudo-code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i="1" dirty="0"/>
              <a:t>divide and conquer</a:t>
            </a:r>
            <a:r>
              <a:rPr lang="en-US" sz="2400" dirty="0"/>
              <a:t>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404D9E-B525-4CB5-BBDB-87BBD105B5E1}"/>
              </a:ext>
            </a:extLst>
          </p:cNvPr>
          <p:cNvSpPr/>
          <p:nvPr/>
        </p:nvSpPr>
        <p:spPr>
          <a:xfrm>
            <a:off x="949873" y="1283201"/>
            <a:ext cx="10256608" cy="49884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80B5760-8CA4-4A0E-83AD-BCA5DD87C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93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7E68353-03CC-4BDA-87AF-5E47CC7C4D47}"/>
              </a:ext>
            </a:extLst>
          </p:cNvPr>
          <p:cNvSpPr txBox="1"/>
          <p:nvPr/>
        </p:nvSpPr>
        <p:spPr>
          <a:xfrm>
            <a:off x="1005840" y="1546503"/>
            <a:ext cx="968248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Tambah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Matriks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Matriks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penjumlahkan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matriks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dan B, yang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berukuran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× n  }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Kamus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+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endfor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endfor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CD6772-13D4-4509-8D8F-AE1AF16F9E5A}"/>
              </a:ext>
            </a:extLst>
          </p:cNvPr>
          <p:cNvSpPr txBox="1"/>
          <p:nvPr/>
        </p:nvSpPr>
        <p:spPr>
          <a:xfrm>
            <a:off x="1005840" y="677763"/>
            <a:ext cx="5771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Pseudo-code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(+):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31043E-C813-4AB3-917E-7DF8843944BE}"/>
              </a:ext>
            </a:extLst>
          </p:cNvPr>
          <p:cNvSpPr/>
          <p:nvPr/>
        </p:nvSpPr>
        <p:spPr>
          <a:xfrm>
            <a:off x="949873" y="1341179"/>
            <a:ext cx="10002607" cy="44805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AA0237-3CBF-4EA5-ACE7-ADEE0621B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7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86F3B09-43DF-4661-83DE-F432D863EB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3933" y="144671"/>
            <a:ext cx="2742664" cy="1066183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9687AF0D-D06F-424C-9BC9-80EF8B143E56}"/>
              </a:ext>
            </a:extLst>
          </p:cNvPr>
          <p:cNvSpPr txBox="1"/>
          <p:nvPr/>
        </p:nvSpPr>
        <p:spPr>
          <a:xfrm>
            <a:off x="2773680" y="6125517"/>
            <a:ext cx="4330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Kompleksitas</a:t>
            </a:r>
            <a:r>
              <a:rPr lang="en-US" sz="2400" dirty="0"/>
              <a:t> </a:t>
            </a:r>
            <a:r>
              <a:rPr lang="en-US" sz="2400" dirty="0" err="1"/>
              <a:t>algoritmanya</a:t>
            </a:r>
            <a:r>
              <a:rPr lang="en-US" sz="2400" dirty="0"/>
              <a:t>: </a:t>
            </a:r>
            <a:r>
              <a:rPr lang="en-US" sz="2400" i="1" dirty="0"/>
              <a:t>O</a:t>
            </a:r>
            <a:r>
              <a:rPr lang="en-US" sz="2400" dirty="0"/>
              <a:t>(</a:t>
            </a:r>
            <a:r>
              <a:rPr lang="en-US" sz="2400" i="1" dirty="0"/>
              <a:t>n</a:t>
            </a:r>
            <a:r>
              <a:rPr lang="en-US" sz="2400" baseline="30000" dirty="0"/>
              <a:t>2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86624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CD5D4D3-030E-4892-BAA0-8285AFD5EA9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4040" y="482600"/>
                <a:ext cx="11242040" cy="5892800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sz="2600" dirty="0"/>
                  <a:t>Kompleksitas </a:t>
                </a:r>
                <a:r>
                  <a:rPr lang="en-US" sz="2600" dirty="0" err="1"/>
                  <a:t>waktu</a:t>
                </a:r>
                <a:r>
                  <a:rPr lang="en-US" sz="2600" dirty="0"/>
                  <a:t> </a:t>
                </a:r>
                <a:r>
                  <a:rPr lang="en-US" sz="2600" dirty="0" err="1"/>
                  <a:t>perkalian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matriks</a:t>
                </a:r>
                <a:r>
                  <a:rPr lang="en-US" sz="2600" dirty="0"/>
                  <a:t> </a:t>
                </a:r>
                <a:r>
                  <a:rPr lang="en-US" sz="2600" dirty="0" err="1"/>
                  <a:t>dengan</a:t>
                </a:r>
                <a:r>
                  <a:rPr lang="en-US" sz="2600" dirty="0"/>
                  <a:t> </a:t>
                </a:r>
                <a:r>
                  <a:rPr lang="en-US" sz="2600" i="1" dirty="0"/>
                  <a:t>divide and conquer</a:t>
                </a:r>
                <a:r>
                  <a:rPr lang="en-US" sz="2600" dirty="0"/>
                  <a:t>:</a:t>
                </a:r>
              </a:p>
              <a:p>
                <a:endParaRPr lang="en-US" sz="2600" dirty="0"/>
              </a:p>
              <a:p>
                <a:pPr marL="0" indent="0">
                  <a:buNone/>
                </a:pPr>
                <a:r>
                  <a:rPr lang="en-US" sz="2600" dirty="0"/>
                  <a:t> </a:t>
                </a:r>
              </a:p>
              <a:p>
                <a:endParaRPr lang="en-US" sz="2600" dirty="0"/>
              </a:p>
              <a:p>
                <a:pPr marL="0" indent="0">
                  <a:buNone/>
                  <a:defRPr/>
                </a:pPr>
                <a:r>
                  <a:rPr lang="en-US" sz="2600" dirty="0"/>
                  <a:t>   </a:t>
                </a:r>
                <a:r>
                  <a:rPr lang="en-US" sz="2600" dirty="0" err="1"/>
                  <a:t>Menurut</a:t>
                </a:r>
                <a:r>
                  <a:rPr lang="en-US" sz="2600" dirty="0"/>
                  <a:t> </a:t>
                </a:r>
                <a:r>
                  <a:rPr lang="en-US" sz="2600" dirty="0" err="1"/>
                  <a:t>Teorema</a:t>
                </a:r>
                <a:r>
                  <a:rPr lang="en-US" sz="2600" dirty="0"/>
                  <a:t> Master, </a:t>
                </a:r>
                <a:r>
                  <a:rPr lang="en-US" sz="2800" i="1" dirty="0"/>
                  <a:t>T</a:t>
                </a:r>
                <a:r>
                  <a:rPr lang="en-US" sz="2800" dirty="0"/>
                  <a:t>(</a:t>
                </a:r>
                <a:r>
                  <a:rPr lang="en-US" sz="2800" i="1" dirty="0"/>
                  <a:t>n</a:t>
                </a:r>
                <a:r>
                  <a:rPr lang="en-US" sz="2800" dirty="0"/>
                  <a:t>) = </a:t>
                </a:r>
                <a:r>
                  <a:rPr lang="en-US" sz="2800" i="1" dirty="0" err="1"/>
                  <a:t>aT</a:t>
                </a:r>
                <a:r>
                  <a:rPr lang="en-US" sz="2800" dirty="0"/>
                  <a:t>(</a:t>
                </a:r>
                <a:r>
                  <a:rPr lang="en-US" sz="2800" i="1" dirty="0"/>
                  <a:t>n</a:t>
                </a:r>
                <a:r>
                  <a:rPr lang="en-US" sz="2800" dirty="0"/>
                  <a:t>/</a:t>
                </a:r>
                <a:r>
                  <a:rPr lang="en-US" sz="2800" i="1" dirty="0"/>
                  <a:t>b</a:t>
                </a:r>
                <a:r>
                  <a:rPr lang="en-US" sz="2800" dirty="0"/>
                  <a:t>) + </a:t>
                </a:r>
                <a:r>
                  <a:rPr lang="en-US" sz="2800" i="1" dirty="0" err="1"/>
                  <a:t>cn</a:t>
                </a:r>
                <a:r>
                  <a:rPr lang="en-US" sz="2800" i="1" baseline="30000" dirty="0" err="1"/>
                  <a:t>d</a:t>
                </a:r>
                <a:r>
                  <a:rPr lang="en-US" sz="2600" dirty="0"/>
                  <a:t>,</a:t>
                </a:r>
                <a:r>
                  <a:rPr lang="en-US" sz="2600" i="1" dirty="0"/>
                  <a:t> </a:t>
                </a:r>
                <a:r>
                  <a:rPr lang="en-US" sz="2600" dirty="0" err="1"/>
                  <a:t>diperoleh</a:t>
                </a:r>
                <a:r>
                  <a:rPr lang="en-US" sz="2600" i="1" dirty="0"/>
                  <a:t> a</a:t>
                </a:r>
                <a:r>
                  <a:rPr lang="en-US" sz="2600" dirty="0"/>
                  <a:t> = 8, </a:t>
                </a:r>
                <a:r>
                  <a:rPr lang="en-US" sz="2600" i="1" dirty="0"/>
                  <a:t>b</a:t>
                </a:r>
                <a:r>
                  <a:rPr lang="en-US" sz="2600" dirty="0"/>
                  <a:t> = 2, </a:t>
                </a:r>
                <a:r>
                  <a:rPr lang="en-US" sz="2600" i="1" dirty="0"/>
                  <a:t>d</a:t>
                </a:r>
                <a:r>
                  <a:rPr lang="en-US" sz="2600" dirty="0"/>
                  <a:t> = 2, dan </a:t>
                </a:r>
                <a:r>
                  <a:rPr lang="en-US" sz="2600" dirty="0" err="1"/>
                  <a:t>memenuhi</a:t>
                </a:r>
                <a:endParaRPr lang="en-US" sz="2600" dirty="0"/>
              </a:p>
              <a:p>
                <a:pPr marL="0" indent="0">
                  <a:buNone/>
                  <a:defRPr/>
                </a:pPr>
                <a:r>
                  <a:rPr lang="en-US" sz="2600" dirty="0"/>
                  <a:t>    </a:t>
                </a:r>
                <a:r>
                  <a:rPr lang="en-US" sz="2600" i="1" dirty="0"/>
                  <a:t>a &gt;</a:t>
                </a:r>
                <a:r>
                  <a:rPr lang="en-US" sz="2600" dirty="0"/>
                  <a:t> </a:t>
                </a:r>
                <a:r>
                  <a:rPr lang="en-US" sz="2600" i="1" dirty="0"/>
                  <a:t>b</a:t>
                </a:r>
                <a:r>
                  <a:rPr lang="en-US" sz="2600" i="1" baseline="30000" dirty="0"/>
                  <a:t>d </a:t>
                </a:r>
                <a:r>
                  <a:rPr lang="en-US" sz="2600" dirty="0"/>
                  <a:t>  (</a:t>
                </a:r>
                <a:r>
                  <a:rPr lang="en-US" sz="2600" dirty="0" err="1"/>
                  <a:t>yaitu</a:t>
                </a:r>
                <a:r>
                  <a:rPr lang="en-US" sz="2600" dirty="0"/>
                  <a:t> 8 &gt; 2</a:t>
                </a:r>
                <a:r>
                  <a:rPr lang="en-US" sz="2600" baseline="30000" dirty="0"/>
                  <a:t>2</a:t>
                </a:r>
                <a:r>
                  <a:rPr lang="en-US" sz="2600" dirty="0"/>
                  <a:t>)  </a:t>
                </a:r>
                <a:r>
                  <a:rPr lang="en-US" sz="2600" dirty="0" err="1"/>
                  <a:t>maka</a:t>
                </a:r>
                <a:r>
                  <a:rPr lang="en-US" sz="2600" dirty="0"/>
                  <a:t> </a:t>
                </a:r>
                <a:r>
                  <a:rPr lang="en-US" sz="2600" dirty="0" err="1"/>
                  <a:t>relasi</a:t>
                </a:r>
                <a:r>
                  <a:rPr lang="en-US" sz="2600" dirty="0"/>
                  <a:t> </a:t>
                </a:r>
                <a:r>
                  <a:rPr lang="en-US" sz="2600" dirty="0" err="1"/>
                  <a:t>rekurens</a:t>
                </a:r>
                <a:r>
                  <a:rPr lang="en-US" sz="2600" dirty="0"/>
                  <a:t> </a:t>
                </a:r>
              </a:p>
              <a:p>
                <a:pPr marL="0" indent="0">
                  <a:spcBef>
                    <a:spcPts val="1800"/>
                  </a:spcBef>
                  <a:spcAft>
                    <a:spcPts val="1800"/>
                  </a:spcAft>
                  <a:buNone/>
                  <a:defRPr/>
                </a:pPr>
                <a:r>
                  <a:rPr lang="en-US" sz="2600" i="1" dirty="0"/>
                  <a:t>	  T</a:t>
                </a:r>
                <a:r>
                  <a:rPr lang="en-US" sz="2600" dirty="0"/>
                  <a:t>(</a:t>
                </a:r>
                <a:r>
                  <a:rPr lang="en-US" sz="2600" i="1" dirty="0"/>
                  <a:t>n</a:t>
                </a:r>
                <a:r>
                  <a:rPr lang="en-US" sz="2600" dirty="0"/>
                  <a:t>) = 8</a:t>
                </a:r>
                <a:r>
                  <a:rPr lang="en-US" sz="2600" i="1" dirty="0"/>
                  <a:t>T</a:t>
                </a:r>
                <a:r>
                  <a:rPr lang="en-US" sz="2600" dirty="0"/>
                  <a:t>(</a:t>
                </a:r>
                <a:r>
                  <a:rPr lang="en-US" sz="2600" i="1" dirty="0"/>
                  <a:t>n</a:t>
                </a:r>
                <a:r>
                  <a:rPr lang="en-US" sz="2600" dirty="0"/>
                  <a:t>/2) + </a:t>
                </a:r>
                <a:r>
                  <a:rPr lang="en-US" sz="2600" i="1" dirty="0"/>
                  <a:t>cn</a:t>
                </a:r>
                <a:r>
                  <a:rPr lang="en-US" sz="2600" baseline="30000" dirty="0"/>
                  <a:t>2</a:t>
                </a:r>
                <a:r>
                  <a:rPr lang="en-US" sz="2600" dirty="0"/>
                  <a:t>  </a:t>
                </a:r>
              </a:p>
              <a:p>
                <a:pPr marL="0" indent="0">
                  <a:buNone/>
                  <a:defRPr/>
                </a:pPr>
                <a:r>
                  <a:rPr lang="en-US" sz="2600" dirty="0"/>
                  <a:t>   </a:t>
                </a:r>
                <a:r>
                  <a:rPr lang="en-US" sz="2600" dirty="0" err="1"/>
                  <a:t>memenuhi</a:t>
                </a:r>
                <a:r>
                  <a:rPr lang="en-US" sz="2600" dirty="0"/>
                  <a:t> </a:t>
                </a:r>
                <a:r>
                  <a:rPr lang="en-US" sz="2600" i="1" dirty="0"/>
                  <a:t>case</a:t>
                </a:r>
                <a:r>
                  <a:rPr lang="en-US" sz="2600" dirty="0"/>
                  <a:t> 3  (</a:t>
                </a:r>
                <a:r>
                  <a:rPr lang="en-US" sz="2600" dirty="0" err="1"/>
                  <a:t>jika</a:t>
                </a:r>
                <a:r>
                  <a:rPr lang="en-US" sz="2600" dirty="0"/>
                  <a:t> </a:t>
                </a:r>
                <a:r>
                  <a:rPr lang="en-US" sz="2600" i="1" dirty="0"/>
                  <a:t>a</a:t>
                </a:r>
                <a:r>
                  <a:rPr lang="en-US" sz="2600" dirty="0"/>
                  <a:t> &gt; </a:t>
                </a:r>
                <a:r>
                  <a:rPr lang="en-US" sz="2600" i="1" dirty="0"/>
                  <a:t>b</a:t>
                </a:r>
                <a:r>
                  <a:rPr lang="en-US" sz="2600" i="1" baseline="30000" dirty="0"/>
                  <a:t>d</a:t>
                </a:r>
                <a:r>
                  <a:rPr lang="en-US" sz="2600" dirty="0"/>
                  <a:t>)</a:t>
                </a:r>
              </a:p>
              <a:p>
                <a:pPr marL="0" indent="0">
                  <a:buNone/>
                  <a:defRPr/>
                </a:pPr>
                <a:endParaRPr lang="en-US" sz="2600" dirty="0"/>
              </a:p>
              <a:p>
                <a:pPr marL="0" indent="0">
                  <a:buNone/>
                  <a:defRPr/>
                </a:pPr>
                <a:r>
                  <a:rPr lang="en-US" sz="2600" dirty="0"/>
                  <a:t>   </a:t>
                </a:r>
                <a:r>
                  <a:rPr lang="en-US" sz="2600" dirty="0" err="1"/>
                  <a:t>sehingga</a:t>
                </a:r>
                <a:endParaRPr lang="en-US" sz="2600" dirty="0"/>
              </a:p>
              <a:p>
                <a:pPr marL="0" indent="0">
                  <a:buNone/>
                </a:pPr>
                <a:r>
                  <a:rPr lang="en-US" sz="2600" dirty="0"/>
                  <a:t>	          T(n) = O(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sSub>
                          <m:sSubPr>
                            <m:ctrlPr>
                              <a:rPr lang="en-US" sz="2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 2</m:t>
                            </m:r>
                          </m:e>
                          <m:sub>
                            <m:func>
                              <m:funcPr>
                                <m:ctrlP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600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</m:func>
                          </m:sub>
                        </m:sSub>
                      </m:sup>
                    </m:sSup>
                  </m:oMath>
                </a14:m>
                <a:r>
                  <a:rPr lang="en-US" sz="2600" dirty="0"/>
                  <a:t> ) = O(</a:t>
                </a:r>
                <a:r>
                  <a:rPr lang="en-US" sz="2600" i="1" dirty="0"/>
                  <a:t>n</a:t>
                </a:r>
                <a:r>
                  <a:rPr lang="en-US" sz="2600" baseline="30000" dirty="0"/>
                  <a:t>3</a:t>
                </a:r>
                <a:r>
                  <a:rPr lang="en-US" sz="2600" dirty="0"/>
                  <a:t>)</a:t>
                </a:r>
              </a:p>
              <a:p>
                <a:endParaRPr lang="en-US" sz="2600" dirty="0"/>
              </a:p>
              <a:p>
                <a:r>
                  <a:rPr lang="en-US" sz="2600" dirty="0"/>
                  <a:t>Hasil </a:t>
                </a:r>
                <a:r>
                  <a:rPr lang="en-US" sz="2600" dirty="0" err="1"/>
                  <a:t>ini</a:t>
                </a:r>
                <a:r>
                  <a:rPr lang="en-US" sz="2600" dirty="0"/>
                  <a:t> </a:t>
                </a:r>
                <a:r>
                  <a:rPr lang="en-US" sz="2600" dirty="0" err="1"/>
                  <a:t>tidak</a:t>
                </a:r>
                <a:r>
                  <a:rPr lang="en-US" sz="2600" dirty="0"/>
                  <a:t> </a:t>
                </a:r>
                <a:r>
                  <a:rPr lang="en-US" sz="2600" dirty="0" err="1"/>
                  <a:t>memberi</a:t>
                </a:r>
                <a:r>
                  <a:rPr lang="en-US" sz="2600" dirty="0"/>
                  <a:t> </a:t>
                </a:r>
                <a:r>
                  <a:rPr lang="en-US" sz="2600" dirty="0" err="1"/>
                  <a:t>perbaikan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kompleksitas</a:t>
                </a:r>
                <a:r>
                  <a:rPr lang="en-US" sz="2600" dirty="0"/>
                  <a:t> </a:t>
                </a:r>
                <a:r>
                  <a:rPr lang="en-US" sz="2600" dirty="0" err="1"/>
                  <a:t>dibandingkan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dengan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algoritma</a:t>
                </a:r>
                <a:r>
                  <a:rPr lang="en-US" sz="2600" dirty="0"/>
                  <a:t> </a:t>
                </a:r>
                <a:r>
                  <a:rPr lang="en-US" sz="2600" i="1" dirty="0"/>
                  <a:t>brute force</a:t>
                </a:r>
                <a:r>
                  <a:rPr lang="en-US" sz="2600" dirty="0"/>
                  <a:t>. </a:t>
                </a:r>
              </a:p>
              <a:p>
                <a:endParaRPr lang="en-US" sz="2600" dirty="0"/>
              </a:p>
              <a:p>
                <a:r>
                  <a:rPr lang="en-US" sz="2600" dirty="0" err="1"/>
                  <a:t>Dapatkah</a:t>
                </a:r>
                <a:r>
                  <a:rPr lang="en-US" sz="2600" dirty="0"/>
                  <a:t> </a:t>
                </a:r>
                <a:r>
                  <a:rPr lang="en-US" sz="2600" dirty="0" err="1"/>
                  <a:t>kita</a:t>
                </a:r>
                <a:r>
                  <a:rPr lang="en-US" sz="2600" dirty="0"/>
                  <a:t> </a:t>
                </a:r>
                <a:r>
                  <a:rPr lang="en-US" sz="2600" dirty="0" err="1"/>
                  <a:t>membuat</a:t>
                </a:r>
                <a:r>
                  <a:rPr lang="en-US" sz="2600" dirty="0"/>
                  <a:t> </a:t>
                </a:r>
                <a:r>
                  <a:rPr lang="en-US" sz="2600" dirty="0" err="1"/>
                  <a:t>algoritma</a:t>
                </a:r>
                <a:r>
                  <a:rPr lang="en-US" sz="2600" dirty="0"/>
                  <a:t> </a:t>
                </a:r>
                <a:r>
                  <a:rPr lang="en-US" sz="2600" dirty="0" err="1"/>
                  <a:t>perkalian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matriks</a:t>
                </a:r>
                <a:r>
                  <a:rPr lang="en-US" sz="2600" dirty="0"/>
                  <a:t> yang </a:t>
                </a:r>
                <a:r>
                  <a:rPr lang="en-US" sz="2600" dirty="0" err="1"/>
                  <a:t>lebih</a:t>
                </a:r>
                <a:r>
                  <a:rPr lang="en-US" sz="2600" dirty="0"/>
                  <a:t> </a:t>
                </a:r>
                <a:r>
                  <a:rPr lang="en-US" sz="2600" dirty="0" err="1"/>
                  <a:t>baik</a:t>
                </a:r>
                <a:r>
                  <a:rPr lang="en-US" sz="2600" dirty="0"/>
                  <a:t>?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CD5D4D3-030E-4892-BAA0-8285AFD5EA9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4040" y="482600"/>
                <a:ext cx="11242040" cy="5892800"/>
              </a:xfrm>
              <a:blipFill>
                <a:blip r:embed="rId4"/>
                <a:stretch>
                  <a:fillRect l="-597" t="-2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5">
            <a:extLst>
              <a:ext uri="{FF2B5EF4-FFF2-40B4-BE49-F238E27FC236}">
                <a16:creationId xmlns:a16="http://schemas.microsoft.com/office/drawing/2014/main" id="{EBF01857-2042-4B9C-A24D-F1AAE8088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8960" y="1524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0C4D790-51AC-416F-911F-60C1049545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05759" y="968433"/>
          <a:ext cx="3604111" cy="833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2527300" imgH="584200" progId="Equation.3">
                  <p:embed/>
                </p:oleObj>
              </mc:Choice>
              <mc:Fallback>
                <p:oleObj r:id="rId5" imgW="2527300" imgH="584200" progId="Equation.3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0C4D790-51AC-416F-911F-60C1049545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759" y="968433"/>
                        <a:ext cx="3604111" cy="8331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B3069F2B-2F03-4E84-B827-754470102F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6516" y="2912198"/>
          <a:ext cx="2839647" cy="1328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84300" imgH="647700" progId="Equation.3">
                  <p:embed/>
                </p:oleObj>
              </mc:Choice>
              <mc:Fallback>
                <p:oleObj name="Equation" r:id="rId7" imgW="1384300" imgH="647700" progId="Equation.3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B3069F2B-2F03-4E84-B827-754470102F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6516" y="2912198"/>
                        <a:ext cx="2839647" cy="13282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90F8E13-7C0B-44C9-A32A-4E502563D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1172-4BEC-449A-B4DD-604E53295729}" type="slidenum">
              <a:rPr lang="en-US" smtClean="0"/>
              <a:t>8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FA613ED-78AC-4422-8D3E-D105904E5FD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86241" y="127617"/>
            <a:ext cx="2742664" cy="106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08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Number Placeholder 5">
            <a:extLst>
              <a:ext uri="{FF2B5EF4-FFF2-40B4-BE49-F238E27FC236}">
                <a16:creationId xmlns:a16="http://schemas.microsoft.com/office/drawing/2014/main" id="{D77D9B31-9772-4131-BC60-381F62B2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B158518-DD2B-45EF-98DC-7012F054350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10595" name="Rectangle 2">
            <a:extLst>
              <a:ext uri="{FF2B5EF4-FFF2-40B4-BE49-F238E27FC236}">
                <a16:creationId xmlns:a16="http://schemas.microsoft.com/office/drawing/2014/main" id="{8704A1CD-AD7B-42B5-933C-94020EAE82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29640" y="579120"/>
            <a:ext cx="7772400" cy="381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600" b="1" dirty="0" err="1">
                <a:latin typeface="+mn-lt"/>
              </a:rPr>
              <a:t>Algoritma</a:t>
            </a:r>
            <a:r>
              <a:rPr lang="en-US" altLang="en-US" sz="3600" b="1" dirty="0">
                <a:latin typeface="+mn-lt"/>
              </a:rPr>
              <a:t> </a:t>
            </a:r>
            <a:r>
              <a:rPr lang="en-US" altLang="en-US" sz="3600" b="1" dirty="0" err="1">
                <a:latin typeface="+mn-lt"/>
              </a:rPr>
              <a:t>Perkalian</a:t>
            </a:r>
            <a:r>
              <a:rPr lang="en-US" altLang="en-US" sz="3600" b="1" dirty="0">
                <a:latin typeface="+mn-lt"/>
              </a:rPr>
              <a:t> </a:t>
            </a:r>
            <a:r>
              <a:rPr lang="en-US" altLang="en-US" sz="3600" b="1" dirty="0" err="1">
                <a:latin typeface="+mn-lt"/>
              </a:rPr>
              <a:t>Matriks</a:t>
            </a:r>
            <a:r>
              <a:rPr lang="en-US" altLang="en-US" sz="3600" b="1" dirty="0">
                <a:latin typeface="+mn-lt"/>
              </a:rPr>
              <a:t> Strassen</a:t>
            </a:r>
          </a:p>
        </p:txBody>
      </p:sp>
      <p:sp>
        <p:nvSpPr>
          <p:cNvPr id="110596" name="Rectangle 3">
            <a:extLst>
              <a:ext uri="{FF2B5EF4-FFF2-40B4-BE49-F238E27FC236}">
                <a16:creationId xmlns:a16="http://schemas.microsoft.com/office/drawing/2014/main" id="{8777400E-86EC-4175-8764-7E7D21E37C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16000" y="1282382"/>
            <a:ext cx="10607040" cy="5327650"/>
          </a:xfrm>
        </p:spPr>
        <p:txBody>
          <a:bodyPr>
            <a:normAutofit/>
          </a:bodyPr>
          <a:lstStyle/>
          <a:p>
            <a:r>
              <a:rPr lang="en-US" altLang="en-US" sz="2400" dirty="0" err="1"/>
              <a:t>Ditemukan</a:t>
            </a:r>
            <a:r>
              <a:rPr lang="en-US" altLang="en-US" sz="2400" dirty="0"/>
              <a:t> oleh Volker Strassen, </a:t>
            </a:r>
            <a:r>
              <a:rPr lang="en-US" altLang="en-US" sz="2400" dirty="0" err="1"/>
              <a:t>seorang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matematikawan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Jerman</a:t>
            </a:r>
            <a:endParaRPr lang="en-US" altLang="en-US" sz="2400" dirty="0"/>
          </a:p>
          <a:p>
            <a:r>
              <a:rPr lang="en-US" altLang="en-US" sz="2400" dirty="0" err="1"/>
              <a:t>Idenya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mengurangi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operasi</a:t>
            </a:r>
            <a:r>
              <a:rPr lang="en-US" altLang="en-US" sz="2400" dirty="0"/>
              <a:t> kali. </a:t>
            </a:r>
            <a:r>
              <a:rPr lang="en-US" altLang="en-US" sz="2400" dirty="0" err="1"/>
              <a:t>Operasi</a:t>
            </a:r>
            <a:r>
              <a:rPr lang="en-US" altLang="en-US" sz="2400" dirty="0"/>
              <a:t> kali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‘mahal’ </a:t>
            </a:r>
            <a:r>
              <a:rPr lang="en-US" altLang="en-US" sz="2400" dirty="0" err="1"/>
              <a:t>ongkos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komputasinya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dibandingkan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operasi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penjumlahan</a:t>
            </a:r>
            <a:r>
              <a:rPr lang="en-US" altLang="en-US" sz="2400" dirty="0"/>
              <a:t>.</a:t>
            </a:r>
          </a:p>
          <a:p>
            <a:r>
              <a:rPr lang="en-US" altLang="en-US" sz="2400" dirty="0" err="1"/>
              <a:t>Empat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persamaan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perkalian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upamatriks</a:t>
            </a:r>
            <a:r>
              <a:rPr lang="en-US" altLang="en-US" sz="2400" dirty="0"/>
              <a:t> (</a:t>
            </a:r>
            <a:r>
              <a:rPr lang="en-US" altLang="en-US" sz="2400" i="1" dirty="0"/>
              <a:t>sub-matrix</a:t>
            </a:r>
            <a:r>
              <a:rPr lang="en-US" altLang="en-US" sz="2400" dirty="0"/>
              <a:t>) </a:t>
            </a:r>
            <a:r>
              <a:rPr lang="en-US" altLang="en-US" sz="2400" dirty="0" err="1"/>
              <a:t>terdahulu</a:t>
            </a:r>
            <a:r>
              <a:rPr lang="en-US" altLang="en-US" sz="2400" dirty="0"/>
              <a:t>:</a:t>
            </a:r>
          </a:p>
          <a:p>
            <a:endParaRPr lang="en-US" altLang="en-US" sz="2400" dirty="0"/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400" dirty="0"/>
              <a:t>		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 =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 +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21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 =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 +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22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21 =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21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 +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22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21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22 =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21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 +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22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22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3363" marR="0" indent="-233363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terdapat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8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(</a:t>
            </a: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)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dan 4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(+)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upamatriks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</a:t>
            </a:r>
          </a:p>
          <a:p>
            <a:r>
              <a:rPr lang="en-US" altLang="en-US" sz="2400" dirty="0"/>
              <a:t>Strassen </a:t>
            </a:r>
            <a:r>
              <a:rPr lang="en-US" altLang="en-US" sz="2400" dirty="0" err="1"/>
              <a:t>memanipulasi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empat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persamaan</a:t>
            </a:r>
            <a:r>
              <a:rPr lang="en-US" altLang="en-US" sz="2400" dirty="0"/>
              <a:t> di </a:t>
            </a:r>
            <a:r>
              <a:rPr lang="en-US" altLang="en-US" sz="2400" dirty="0" err="1"/>
              <a:t>atas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sedemikian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rupa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sehingga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operasi</a:t>
            </a:r>
            <a:r>
              <a:rPr lang="en-US" altLang="en-US" sz="2400" dirty="0"/>
              <a:t> kali </a:t>
            </a:r>
            <a:r>
              <a:rPr lang="en-US" altLang="en-US" sz="2400" dirty="0" err="1"/>
              <a:t>berkurang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7 (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konsekuensi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operasi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penjumlahan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bertambah</a:t>
            </a:r>
            <a:r>
              <a:rPr lang="en-US" altLang="en-US" sz="2400" dirty="0"/>
              <a:t>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1407</TotalTime>
  <Words>4920</Words>
  <Application>Microsoft Office PowerPoint</Application>
  <PresentationFormat>Widescreen</PresentationFormat>
  <Paragraphs>492</Paragraphs>
  <Slides>37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37</vt:i4>
      </vt:variant>
    </vt:vector>
  </HeadingPairs>
  <TitlesOfParts>
    <vt:vector size="48" baseType="lpstr">
      <vt:lpstr>Arial</vt:lpstr>
      <vt:lpstr>Calibri</vt:lpstr>
      <vt:lpstr>Calibri Light</vt:lpstr>
      <vt:lpstr>Cambria Math</vt:lpstr>
      <vt:lpstr>Courier New</vt:lpstr>
      <vt:lpstr>Symbol</vt:lpstr>
      <vt:lpstr>Times New Roman</vt:lpstr>
      <vt:lpstr>Office Theme</vt:lpstr>
      <vt:lpstr>Document</vt:lpstr>
      <vt:lpstr>Equation.3</vt:lpstr>
      <vt:lpstr>Equation</vt:lpstr>
      <vt:lpstr>Algoritma Divide and Conquer </vt:lpstr>
      <vt:lpstr>7. Perkalian Matriks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Algoritma Perkalian Matriks Strassen</vt:lpstr>
      <vt:lpstr>PowerPoint Presentation</vt:lpstr>
      <vt:lpstr>PowerPoint Presentation</vt:lpstr>
      <vt:lpstr>PowerPoint Presentation</vt:lpstr>
      <vt:lpstr>PowerPoint Presentation</vt:lpstr>
      <vt:lpstr>8. Perkalian Bilangan Bulat yang Besar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Perbaikan: Algoritma Perkalian Karatsuba</vt:lpstr>
      <vt:lpstr>PowerPoint Presentation</vt:lpstr>
      <vt:lpstr>PowerPoint Presentation</vt:lpstr>
      <vt:lpstr>PowerPoint Presentation</vt:lpstr>
      <vt:lpstr>PowerPoint Presentation</vt:lpstr>
      <vt:lpstr>9. Perkalian Polinom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Perbaikan:</vt:lpstr>
      <vt:lpstr>PowerPoint Presentation</vt:lpstr>
      <vt:lpstr>PowerPoint Presentation</vt:lpstr>
      <vt:lpstr>PowerPoint Presentation</vt:lpstr>
      <vt:lpstr>BERSAMBUNG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53</cp:revision>
  <dcterms:created xsi:type="dcterms:W3CDTF">2021-02-02T13:26:28Z</dcterms:created>
  <dcterms:modified xsi:type="dcterms:W3CDTF">2026-02-22T03:15:14Z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2024-02-27T01:58:06Z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b571dbf2-8d12-43e6-8593-881ac2b89101</vt:lpwstr>
  </property>
  <property fmtid="{D5CDD505-2E9C-101B-9397-08002B2CF9AE}" pid="8" name="MSIP_Label_38b525e5-f3da-4501-8f1e-526b6769fc56_ContentBits">
    <vt:lpwstr>0</vt:lpwstr>
  </property>
</Properties>
</file>