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7" r:id="rId2"/>
    <p:sldId id="258" r:id="rId3"/>
    <p:sldId id="262" r:id="rId4"/>
    <p:sldId id="263" r:id="rId5"/>
    <p:sldId id="264" r:id="rId6"/>
    <p:sldId id="259" r:id="rId7"/>
    <p:sldId id="407" r:id="rId8"/>
    <p:sldId id="266" r:id="rId9"/>
    <p:sldId id="408" r:id="rId10"/>
    <p:sldId id="409" r:id="rId11"/>
    <p:sldId id="410" r:id="rId12"/>
    <p:sldId id="267" r:id="rId13"/>
    <p:sldId id="268" r:id="rId14"/>
    <p:sldId id="269" r:id="rId15"/>
    <p:sldId id="270" r:id="rId16"/>
    <p:sldId id="271" r:id="rId17"/>
    <p:sldId id="275" r:id="rId18"/>
    <p:sldId id="411" r:id="rId19"/>
    <p:sldId id="412" r:id="rId20"/>
    <p:sldId id="274" r:id="rId21"/>
    <p:sldId id="403" r:id="rId22"/>
    <p:sldId id="385" r:id="rId23"/>
    <p:sldId id="276" r:id="rId24"/>
    <p:sldId id="272" r:id="rId25"/>
    <p:sldId id="273" r:id="rId26"/>
    <p:sldId id="414" r:id="rId27"/>
    <p:sldId id="281" r:id="rId28"/>
    <p:sldId id="299" r:id="rId29"/>
    <p:sldId id="300" r:id="rId30"/>
    <p:sldId id="359" r:id="rId31"/>
    <p:sldId id="301" r:id="rId32"/>
    <p:sldId id="304" r:id="rId33"/>
    <p:sldId id="360" r:id="rId34"/>
    <p:sldId id="361" r:id="rId35"/>
    <p:sldId id="302" r:id="rId36"/>
    <p:sldId id="386" r:id="rId37"/>
    <p:sldId id="413" r:id="rId38"/>
    <p:sldId id="379" r:id="rId39"/>
    <p:sldId id="380" r:id="rId40"/>
    <p:sldId id="405" r:id="rId41"/>
    <p:sldId id="282" r:id="rId42"/>
    <p:sldId id="277" r:id="rId43"/>
    <p:sldId id="401" r:id="rId44"/>
    <p:sldId id="402" r:id="rId45"/>
    <p:sldId id="278" r:id="rId46"/>
    <p:sldId id="279" r:id="rId47"/>
    <p:sldId id="280" r:id="rId48"/>
    <p:sldId id="283" r:id="rId49"/>
    <p:sldId id="400" r:id="rId50"/>
    <p:sldId id="381" r:id="rId51"/>
    <p:sldId id="387" r:id="rId52"/>
    <p:sldId id="284" r:id="rId53"/>
    <p:sldId id="285" r:id="rId54"/>
    <p:sldId id="286" r:id="rId55"/>
    <p:sldId id="287" r:id="rId56"/>
    <p:sldId id="288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388" r:id="rId67"/>
    <p:sldId id="307" r:id="rId68"/>
    <p:sldId id="309" r:id="rId69"/>
    <p:sldId id="308" r:id="rId70"/>
    <p:sldId id="415" r:id="rId71"/>
    <p:sldId id="416" r:id="rId72"/>
    <p:sldId id="310" r:id="rId73"/>
    <p:sldId id="312" r:id="rId74"/>
    <p:sldId id="313" r:id="rId75"/>
    <p:sldId id="314" r:id="rId76"/>
    <p:sldId id="396" r:id="rId77"/>
    <p:sldId id="397" r:id="rId78"/>
    <p:sldId id="372" r:id="rId79"/>
    <p:sldId id="404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241F2-07B7-4211-99D3-B1A6DCF46C2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ABF5-FB9A-44DD-AD19-6C807918B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08A9-AE26-49DF-91CD-5765338CD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6955E-FA34-49F9-93A1-8D417DCD6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F0B68-ECF8-4429-B881-021E333F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E832-834A-4193-A784-2471CCFC8D53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58C6-D23C-480F-A2B0-9CA450CD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E30FA-1745-48C4-96D3-DC2946B4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0E94-8C49-4AEB-9660-B672619F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0E119-98A0-464B-AFE0-63EF2A898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1E46B-5DD3-41F5-9678-23A84880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6B9A-E984-4014-9B16-B43CB49676CC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9C778-49D5-4020-AF07-00E74356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F9FBD-E3C0-42A3-A041-EE1BEF8D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5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DE9E5-41A3-414B-B9FA-8B6C0D3DE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188BF-A5F7-4753-864F-4442C8542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51BE2-3526-4352-B1D7-B224BD21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1824-0A91-42EC-BA60-69C8864B79E1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E0CD9-A936-47A2-B3EE-E3F65799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65939-4B84-465C-8836-8C8A72BC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75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A0707D3-FFA2-4C64-B35A-91A350C02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13370-9450-4FDC-BE82-8EC4CE7B0AA8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B7CAE0BF-FBA9-4965-8FE5-B967DE2F8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414A2192-327C-45B0-9704-B74762D94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EBD8F-251A-4E14-9599-38549B0D6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624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09728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2D188B15-65D2-4052-A483-FDDF4C23B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7820A-33CA-4C6A-9BC5-1734342B5557}" type="datetime1">
              <a:rPr lang="en-US" smtClean="0"/>
              <a:t>2/17/2026</a:t>
            </a:fld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4CF642CA-642F-4885-B3EA-2249DFEEC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D9D99CBD-13A2-4DD7-80A7-5FBC6FA42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58AE1-C7F0-44E2-A9CF-570E922BD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456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8B2F74B6-097B-4260-8006-B2084758B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8A99-AD21-48D1-9137-9C3EFC2515F0}" type="datetime1">
              <a:rPr lang="en-US" smtClean="0"/>
              <a:t>2/17/2026</a:t>
            </a:fld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EC4AE9FD-A32C-4229-B98E-F219C9D2B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2DDFF4CD-118C-488D-B9F9-CB375C8D29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3AEBA-8DE4-4254-9113-0CBBAD10B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68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030E-F92B-4DA9-8C96-A33736C6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A49AA-43D0-42BD-B264-826D35339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3995B-6E6E-436A-87EA-A36C4558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DCE7-FC27-4DCA-882F-97694ACA260A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8621-8FB2-421E-B6B0-370BE982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C44A3-5228-4986-A322-CDAA97B6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FF80-BB51-4BF8-A379-F7C64A32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B2B98-7F9C-41B2-8378-B7EF21721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18CA4-D89C-4DCF-97F4-F443AA35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7957-E9C9-42B2-B837-7804788CAECF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0A81B-D58F-42F8-80E5-83AF1496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91EB0-434D-49AC-B21B-099AAF15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6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00FC-7700-4856-A3AD-6E2BF60C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A02B3-8347-425D-AAA1-2C1EABE7E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DF02A-AE25-4507-9E8C-6B88DDDF9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1E97F-BC5A-4AA9-A717-109F564D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97F2-CEF0-4786-A025-688C334462D3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B8884-DD66-4A3D-BD9A-1D6338BC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78E0A-98DC-417E-A5AE-0A94D4D8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3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5E3E-DD02-4464-808C-0D9AF989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7D714-11E7-41A2-A974-B5E03E954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99A33-8D4F-4352-9427-E89FABDDD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47951-558A-47C9-83C1-77DEE0A6A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102F8-A862-4682-B385-B5BE4F486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6F5A7A-6330-418A-8451-DC21261D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FD13-3D41-42D5-854F-96D0A804CC24}" type="datetime1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E1F74-9EF8-4EB4-B499-11EC5ACE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E31C0-A5E5-435E-9C13-655560D5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6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D937-106A-4B4B-94B4-C3B54800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E3573-7E4D-4C76-BE2F-D921CBE3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DCC5-5D9E-4F71-8C63-2F0AF9EC7ABA}" type="datetime1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86EF3-A4D3-4FBB-9F44-B3153F61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E5F03-1425-43EC-B78C-C2A94E28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EB01A-8837-47E4-AEF6-426FA432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02E52-0A33-4E3F-B0AE-7BAC89844C10}" type="datetime1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D8EBF-1FBA-4B08-8ABD-65C847E2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F97B7-1118-4505-9205-1AEF9595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0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E6F3-C5ED-41D3-B0A9-2D590D112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7AAC0-D1BE-4101-9B44-C44890942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E1FE9-C01C-41DC-89F4-ADF26B27A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245BD-47D1-4BDC-BE07-4869B5C7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FB44-3BFF-41D1-88A1-E49E4CFB8464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700AE-20D1-4376-BCEF-9641893B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5BA21-E3AE-4A1A-B0F5-CDA67908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6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9C0C-896D-4D94-9424-A90CF936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F3D9C-D965-4990-B7FD-1705D6A57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5FF75-4C1E-4FB7-9B98-40E6FE55B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19DE8-B749-41E8-8C40-F3A74F92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63B3-91D1-4E0A-BF26-3356D910441E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879BE-456F-4CE6-B337-084431A8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A9986-97BE-4EE3-91AB-50E6B66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4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48B8F-7E07-4345-B704-81FCD3F9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4ADB0-ACB1-4874-993F-3DC4E3FF9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6DA07-129D-401F-B993-377E9B527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1E08-F092-452F-82DD-3722F33F9745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DA9AB-2535-45A2-AA9B-DD42DC453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A0343-7BBE-44AC-88D6-A94FFA710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58C05F1-CE4F-4210-8BD9-E2DBC98D86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67840" y="1143477"/>
            <a:ext cx="8229600" cy="1357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>
                <a:latin typeface="+mn-lt"/>
              </a:rPr>
              <a:t>Algoritma</a:t>
            </a:r>
            <a:r>
              <a:rPr lang="en-US" b="1" dirty="0">
                <a:latin typeface="+mn-lt"/>
              </a:rPr>
              <a:t> </a:t>
            </a:r>
            <a:r>
              <a:rPr lang="en-US" b="1" i="1" dirty="0">
                <a:latin typeface="+mn-lt"/>
              </a:rPr>
              <a:t>Greedy</a:t>
            </a:r>
            <a:r>
              <a:rPr lang="en-US" dirty="0"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r>
              <a:rPr lang="en-US" sz="3600" dirty="0">
                <a:latin typeface="+mn-lt"/>
              </a:rPr>
              <a:t>(Bagian 1)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856D391-6EE5-4FE7-B9D8-F24E3E13C2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82240" y="523718"/>
            <a:ext cx="6400800" cy="98409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 IF2211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Algoritma</a:t>
            </a:r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524ED1B-353A-4D39-A7E1-4AEE4BAF4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10" y="2500789"/>
            <a:ext cx="3669859" cy="258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4">
            <a:extLst>
              <a:ext uri="{FF2B5EF4-FFF2-40B4-BE49-F238E27FC236}">
                <a16:creationId xmlns:a16="http://schemas.microsoft.com/office/drawing/2014/main" id="{1C87F1BE-3276-4407-A608-6E1EF920F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970" y="3348058"/>
            <a:ext cx="2106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+mn-lt"/>
              </a:rPr>
              <a:t>Oleh: Rinaldi M</a:t>
            </a:r>
          </a:p>
        </p:txBody>
      </p:sp>
      <p:sp>
        <p:nvSpPr>
          <p:cNvPr id="4102" name="TextBox 5">
            <a:extLst>
              <a:ext uri="{FF2B5EF4-FFF2-40B4-BE49-F238E27FC236}">
                <a16:creationId xmlns:a16="http://schemas.microsoft.com/office/drawing/2014/main" id="{0ED5F560-907E-4831-B394-555D1F65A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48" y="5306995"/>
            <a:ext cx="60648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Program </a:t>
            </a:r>
            <a:r>
              <a:rPr lang="en-US" altLang="en-US" sz="2400" dirty="0" err="1"/>
              <a:t>Studi</a:t>
            </a:r>
            <a:r>
              <a:rPr lang="en-US" altLang="en-US" sz="2400" dirty="0"/>
              <a:t> Teknik </a:t>
            </a:r>
            <a:r>
              <a:rPr lang="en-US" altLang="en-US" sz="2400" dirty="0" err="1"/>
              <a:t>Informatika</a:t>
            </a:r>
            <a:endParaRPr lang="en-US" altLang="en-US" sz="2400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err="1"/>
              <a:t>Sekolah</a:t>
            </a:r>
            <a:r>
              <a:rPr lang="en-US" altLang="en-US" sz="2400" dirty="0"/>
              <a:t> Teknik </a:t>
            </a:r>
            <a:r>
              <a:rPr lang="en-US" altLang="en-US" sz="2400" dirty="0" err="1"/>
              <a:t>Elektro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Informatika</a:t>
            </a:r>
            <a:r>
              <a:rPr lang="en-US" altLang="en-US" sz="2400" dirty="0"/>
              <a:t> ITB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2026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AF552-0C7A-D049-50E4-C20CD6EA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A0BFE-F2CF-A5B4-0D69-D928CD3399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2514"/>
                <a:ext cx="10515600" cy="619896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Tinjau </a:t>
                </a:r>
                <a:r>
                  <a:rPr lang="en-US" sz="2400" dirty="0" err="1"/>
                  <a:t>kembali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persoalan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penukaran</a:t>
                </a:r>
                <a:r>
                  <a:rPr lang="en-US" sz="2400" dirty="0"/>
                  <a:t> uang</a:t>
                </a:r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b="1" dirty="0"/>
                  <a:t>1.  </a:t>
                </a:r>
                <a:r>
                  <a:rPr lang="en-US" sz="2400" b="1" dirty="0" err="1"/>
                  <a:t>Rumusan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persoalan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optimasi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dengan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pilihan</a:t>
                </a:r>
                <a:r>
                  <a:rPr lang="en-US" sz="2400" b="1" dirty="0"/>
                  <a:t> </a:t>
                </a:r>
                <a:r>
                  <a:rPr lang="en-US" sz="2400" b="1" i="1" dirty="0"/>
                  <a:t>greedy</a:t>
                </a:r>
              </a:p>
              <a:p>
                <a:pPr marL="690563" indent="-690563">
                  <a:lnSpc>
                    <a:spcPct val="80000"/>
                  </a:lnSpc>
                  <a:buNone/>
                </a:pPr>
                <a:r>
                  <a:rPr lang="en-US" sz="2400" i="1" dirty="0"/>
                  <a:t>           </a:t>
                </a:r>
                <a:r>
                  <a:rPr lang="en-US" sz="2400" i="1" dirty="0" err="1"/>
                  <a:t>Pilih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koin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bernilai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terbesar</a:t>
                </a:r>
                <a:r>
                  <a:rPr lang="en-US" sz="2400" i="1" dirty="0"/>
                  <a:t> yang </a:t>
                </a:r>
                <a:r>
                  <a:rPr lang="en-US" sz="2400" i="1" dirty="0" err="1"/>
                  <a:t>tidak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melebihi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nilai</a:t>
                </a:r>
                <a:r>
                  <a:rPr lang="en-US" sz="2400" i="1" dirty="0"/>
                  <a:t> uang yang </a:t>
                </a:r>
                <a:r>
                  <a:rPr lang="en-US" sz="2400" i="1" dirty="0" err="1"/>
                  <a:t>tersisa</a:t>
                </a:r>
                <a:r>
                  <a:rPr lang="en-US" sz="2400" i="1" dirty="0"/>
                  <a:t>, </a:t>
                </a:r>
                <a:r>
                  <a:rPr lang="en-US" sz="2400" i="1" dirty="0" err="1"/>
                  <a:t>kemudian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kurangi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nilai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tersebut</a:t>
                </a:r>
                <a:r>
                  <a:rPr lang="en-US" sz="2400" i="1" dirty="0"/>
                  <a:t> dan </a:t>
                </a:r>
                <a:r>
                  <a:rPr lang="en-US" sz="2400" i="1" dirty="0" err="1"/>
                  <a:t>ulangi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hingga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nilai</a:t>
                </a:r>
                <a:r>
                  <a:rPr lang="en-US" sz="2400" i="1" dirty="0"/>
                  <a:t> uang </a:t>
                </a:r>
                <a:r>
                  <a:rPr lang="en-US" sz="2400" i="1" dirty="0" err="1"/>
                  <a:t>menjadi</a:t>
                </a:r>
                <a:r>
                  <a:rPr lang="en-US" sz="2400" i="1" dirty="0"/>
                  <a:t> nol.</a:t>
                </a:r>
              </a:p>
              <a:p>
                <a:pPr marL="690563" indent="-690563">
                  <a:lnSpc>
                    <a:spcPct val="80000"/>
                  </a:lnSpc>
                  <a:buNone/>
                </a:pPr>
                <a:endParaRPr lang="en-US" altLang="en-US" sz="2400" i="1" dirty="0"/>
              </a:p>
              <a:p>
                <a:pPr marL="690563" indent="-690563">
                  <a:lnSpc>
                    <a:spcPct val="80000"/>
                  </a:lnSpc>
                  <a:buNone/>
                </a:pPr>
                <a:r>
                  <a:rPr lang="en-US" sz="2400" dirty="0"/>
                  <a:t>    </a:t>
                </a:r>
                <a:r>
                  <a:rPr lang="en-US" sz="2400" b="1" dirty="0"/>
                  <a:t>2. </a:t>
                </a:r>
                <a:r>
                  <a:rPr lang="en-US" sz="2400" b="1" dirty="0" err="1"/>
                  <a:t>Menunjukkan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adanya</a:t>
                </a:r>
                <a:r>
                  <a:rPr lang="en-US" sz="2400" b="1" dirty="0"/>
                  <a:t> optimal </a:t>
                </a:r>
                <a:r>
                  <a:rPr lang="en-US" sz="2400" b="1" i="1" dirty="0"/>
                  <a:t>substructure</a:t>
                </a:r>
              </a:p>
              <a:p>
                <a:pPr marL="0" indent="0">
                  <a:buNone/>
                </a:pPr>
                <a:r>
                  <a:rPr lang="en-US" altLang="en-US" sz="2400" i="1" dirty="0"/>
                  <a:t>       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uang yang </a:t>
                </a:r>
                <a:r>
                  <a:rPr lang="en-US" sz="2400" dirty="0" err="1"/>
                  <a:t>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ditukar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Koin </a:t>
                </a:r>
                <a:r>
                  <a:rPr lang="en-US" sz="2400" dirty="0" err="1"/>
                  <a:t>terbesar</a:t>
                </a:r>
                <a:r>
                  <a:rPr lang="en-US" sz="2400" dirty="0"/>
                  <a:t> yang </a:t>
                </a:r>
                <a:r>
                  <a:rPr lang="en-US" sz="2400" dirty="0" err="1"/>
                  <a:t>dipilih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secara</a:t>
                </a:r>
                <a:r>
                  <a:rPr lang="en-US" sz="2400" dirty="0"/>
                  <a:t> greedy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ar-AE" sz="2400" dirty="0"/>
              </a:p>
              <a:p>
                <a:pPr marL="0" indent="0">
                  <a:buNone/>
                </a:pPr>
                <a:r>
                  <a:rPr lang="en-US" sz="2400" dirty="0"/>
                  <a:t>        Jika solusi optimal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menggunakan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koin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ar-AE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Sisa </a:t>
                </a:r>
                <a:r>
                  <a:rPr lang="en-US" sz="2400" dirty="0" err="1"/>
                  <a:t>persoalan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menukar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ar-AE" sz="2400" dirty="0"/>
              </a:p>
              <a:p>
                <a:pPr marL="0" indent="0">
                  <a:buNone/>
                </a:pPr>
                <a:r>
                  <a:rPr lang="en-US" sz="2400" dirty="0"/>
                  <a:t>        Solusi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b="1" dirty="0" err="1"/>
                  <a:t>harus</a:t>
                </a:r>
                <a:r>
                  <a:rPr lang="en-US" sz="2400" b="1" dirty="0"/>
                  <a:t> optimal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Jika </a:t>
                </a:r>
                <a:r>
                  <a:rPr lang="en-US" sz="2400" dirty="0" err="1"/>
                  <a:t>tidak</a:t>
                </a:r>
                <a:r>
                  <a:rPr lang="en-US" sz="2400" dirty="0"/>
                  <a:t> optimal,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solusi </a:t>
                </a:r>
                <a:r>
                  <a:rPr lang="en-US" sz="2400" dirty="0" err="1"/>
                  <a:t>keseluruhan</a:t>
                </a:r>
                <a:r>
                  <a:rPr lang="en-US" sz="2400" dirty="0"/>
                  <a:t> juga </a:t>
                </a:r>
                <a:r>
                  <a:rPr lang="en-US" sz="2400" dirty="0" err="1"/>
                  <a:t>tidak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akan</a:t>
                </a:r>
                <a:r>
                  <a:rPr lang="en-US" sz="2400" dirty="0"/>
                  <a:t> optimal.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i="1" dirty="0"/>
                  <a:t> 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400" dirty="0"/>
                  <a:t>        </a:t>
                </a:r>
                <a:r>
                  <a:rPr lang="en-US" sz="2400" dirty="0" err="1"/>
                  <a:t>Artinya</a:t>
                </a:r>
                <a:r>
                  <a:rPr lang="en-US" sz="2400" dirty="0"/>
                  <a:t>, solusi optimal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persoan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penukaran</a:t>
                </a:r>
                <a:r>
                  <a:rPr lang="en-US" sz="2400" dirty="0"/>
                  <a:t> uang </a:t>
                </a:r>
                <a:r>
                  <a:rPr lang="en-US" sz="2400" dirty="0" err="1"/>
                  <a:t>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dibentuk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solusi optimal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400" dirty="0"/>
                  <a:t>        sub-</a:t>
                </a:r>
                <a:r>
                  <a:rPr lang="en-US" sz="2400" dirty="0" err="1"/>
                  <a:t>persoalan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persoalan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memiliki</a:t>
                </a:r>
                <a:r>
                  <a:rPr lang="en-US" sz="2400" dirty="0"/>
                  <a:t> </a:t>
                </a:r>
                <a:r>
                  <a:rPr lang="en-US" sz="2400" i="1" dirty="0"/>
                  <a:t>optimal substructure</a:t>
                </a:r>
                <a:r>
                  <a:rPr lang="en-US" sz="2400" dirty="0"/>
                  <a:t>.</a:t>
                </a:r>
                <a:endParaRPr lang="en-US" alt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A0BFE-F2CF-A5B4-0D69-D928CD3399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2514"/>
                <a:ext cx="10515600" cy="6198961"/>
              </a:xfrm>
              <a:blipFill>
                <a:blip r:embed="rId2"/>
                <a:stretch>
                  <a:fillRect l="-754" t="-1672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7A36A-51F6-EFFE-2AE1-2645040F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A7758-11C0-0252-541D-8FF79BE96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5371"/>
            <a:ext cx="10515600" cy="529159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3. </a:t>
            </a:r>
            <a:r>
              <a:rPr lang="en-US" sz="2400" b="1" dirty="0" err="1"/>
              <a:t>Membuktikan</a:t>
            </a:r>
            <a:r>
              <a:rPr lang="en-US" sz="2400" b="1" dirty="0"/>
              <a:t> </a:t>
            </a:r>
            <a:r>
              <a:rPr lang="en-US" sz="2400" b="1" dirty="0" err="1"/>
              <a:t>adanya</a:t>
            </a:r>
            <a:r>
              <a:rPr lang="en-US" sz="2400" b="1" dirty="0"/>
              <a:t> solusi greedy-optimal </a:t>
            </a:r>
          </a:p>
          <a:p>
            <a:pPr marL="347663" indent="-347663">
              <a:buNone/>
            </a:pPr>
            <a:r>
              <a:rPr lang="en-US" sz="2400" dirty="0"/>
              <a:t>    Ini </a:t>
            </a:r>
            <a:r>
              <a:rPr lang="en-US" sz="2400" dirty="0" err="1"/>
              <a:t>langkah</a:t>
            </a:r>
            <a:r>
              <a:rPr lang="en-US" sz="2400" dirty="0"/>
              <a:t> yang </a:t>
            </a:r>
            <a:r>
              <a:rPr lang="en-US" sz="2400" i="1" dirty="0"/>
              <a:t>challenge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membuktikan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matematis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strategi greedy pada </a:t>
            </a:r>
            <a:r>
              <a:rPr lang="en-US" sz="2400" dirty="0" err="1"/>
              <a:t>langkah</a:t>
            </a:r>
            <a:r>
              <a:rPr lang="en-US" sz="2400" dirty="0"/>
              <a:t> 1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solusi optimal.</a:t>
            </a:r>
          </a:p>
          <a:p>
            <a:pPr marL="0" indent="0">
              <a:buNone/>
            </a:pPr>
            <a:r>
              <a:rPr lang="en-US" sz="2400" dirty="0"/>
              <a:t>    (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dibahas</a:t>
            </a:r>
            <a:r>
              <a:rPr lang="en-US" sz="2400" dirty="0"/>
              <a:t> pada </a:t>
            </a:r>
            <a:r>
              <a:rPr lang="en-US" sz="2400" dirty="0" err="1"/>
              <a:t>laman</a:t>
            </a:r>
            <a:r>
              <a:rPr lang="en-US" sz="2400" dirty="0"/>
              <a:t> </a:t>
            </a:r>
            <a:r>
              <a:rPr lang="en-US" sz="2400" dirty="0" err="1"/>
              <a:t>selanjutnya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1D303-BA46-2A8E-6910-6E091166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EAD1E71D-003C-44A7-A773-CDAB96753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880" y="421321"/>
            <a:ext cx="10535920" cy="6208713"/>
          </a:xfrm>
        </p:spPr>
        <p:txBody>
          <a:bodyPr>
            <a:normAutofit fontScale="92500"/>
          </a:bodyPr>
          <a:lstStyle/>
          <a:p>
            <a:r>
              <a:rPr lang="en-US" altLang="en-US" sz="2400" dirty="0" err="1"/>
              <a:t>Komponen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: </a:t>
            </a:r>
          </a:p>
          <a:p>
            <a:pPr marL="609600" indent="-609600">
              <a:buNone/>
            </a:pPr>
            <a:r>
              <a:rPr lang="en-US" altLang="en-US" sz="2400" dirty="0"/>
              <a:t>	1.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, </a:t>
            </a:r>
            <a:r>
              <a:rPr lang="en-US" altLang="en-US" sz="2400" i="1" dirty="0"/>
              <a:t>C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berisi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Langkah</a:t>
            </a:r>
          </a:p>
          <a:p>
            <a:pPr marL="609600" indent="-609600">
              <a:buNone/>
            </a:pPr>
            <a:r>
              <a:rPr lang="en-US" altLang="en-US" sz="2400" dirty="0"/>
              <a:t>              (</a:t>
            </a:r>
            <a:r>
              <a:rPr lang="en-US" altLang="en-US" sz="2400" dirty="0" err="1"/>
              <a:t>misal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simpul</a:t>
            </a:r>
            <a:r>
              <a:rPr lang="en-US" altLang="en-US" sz="2400" dirty="0"/>
              <a:t>/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graf</a:t>
            </a:r>
            <a:r>
              <a:rPr lang="en-US" altLang="en-US" sz="2400" dirty="0"/>
              <a:t>, job, task,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benda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dsb</a:t>
            </a:r>
            <a:r>
              <a:rPr lang="en-US" altLang="en-US" sz="2400" dirty="0"/>
              <a:t>)</a:t>
            </a:r>
          </a:p>
          <a:p>
            <a:pPr marL="609600" indent="-609600">
              <a:buNone/>
            </a:pPr>
            <a:r>
              <a:rPr lang="en-US" altLang="en-US" sz="2400" dirty="0"/>
              <a:t>	2.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solusi, </a:t>
            </a:r>
            <a:r>
              <a:rPr lang="en-US" altLang="en-US" sz="2400" i="1" dirty="0"/>
              <a:t>S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: </a:t>
            </a:r>
            <a:r>
              <a:rPr lang="en-US" altLang="en-US" sz="2400" dirty="0" err="1"/>
              <a:t>berisi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endParaRPr lang="en-US" altLang="en-US" sz="2400" i="1" dirty="0"/>
          </a:p>
          <a:p>
            <a:pPr marL="914400" indent="-914400">
              <a:buNone/>
            </a:pPr>
            <a:r>
              <a:rPr lang="en-US" altLang="en-US" sz="2400" i="1" dirty="0"/>
              <a:t>          </a:t>
            </a:r>
            <a:r>
              <a:rPr lang="en-US" altLang="en-US" sz="2400" dirty="0"/>
              <a:t>3.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solusi: </a:t>
            </a:r>
            <a:r>
              <a:rPr lang="en-US" altLang="en-US" sz="2400" dirty="0" err="1"/>
              <a:t>menentukan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solusi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lengkap</a:t>
            </a:r>
            <a:r>
              <a:rPr lang="en-US" altLang="en-US" sz="2400" dirty="0"/>
              <a:t> </a:t>
            </a:r>
            <a:endParaRPr lang="en-US" altLang="en-US" sz="2400" i="1" dirty="0"/>
          </a:p>
          <a:p>
            <a:pPr marL="914400" indent="-914400">
              <a:buNone/>
            </a:pPr>
            <a:r>
              <a:rPr lang="en-US" altLang="en-US" sz="2400" dirty="0"/>
              <a:t>          4.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seleksi</a:t>
            </a:r>
            <a:r>
              <a:rPr lang="en-US" altLang="en-US" sz="2400" dirty="0"/>
              <a:t> (</a:t>
            </a:r>
            <a:r>
              <a:rPr lang="en-US" altLang="en-US" sz="2400" i="1" dirty="0"/>
              <a:t>selection function</a:t>
            </a:r>
            <a:r>
              <a:rPr lang="en-US" altLang="en-US" sz="2400" dirty="0"/>
              <a:t>): </a:t>
            </a:r>
            <a:r>
              <a:rPr lang="en-US" altLang="en-US" sz="2400" dirty="0" err="1"/>
              <a:t>memilih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berdasarkan</a:t>
            </a:r>
            <a:r>
              <a:rPr lang="en-US" altLang="en-US" sz="2400" dirty="0"/>
              <a:t> strategi 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tertentu</a:t>
            </a:r>
            <a:r>
              <a:rPr lang="en-US" altLang="en-US" sz="2400" dirty="0"/>
              <a:t>. Strategi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bersifat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heuristik</a:t>
            </a:r>
            <a:r>
              <a:rPr lang="en-US" altLang="en-US" sz="2400" dirty="0"/>
              <a:t>.</a:t>
            </a:r>
          </a:p>
          <a:p>
            <a:pPr marL="914400" indent="-914400">
              <a:buNone/>
            </a:pPr>
            <a:r>
              <a:rPr lang="en-US" altLang="en-US" sz="2400" dirty="0"/>
              <a:t>         5.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kelayakan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feasible</a:t>
            </a:r>
            <a:r>
              <a:rPr lang="en-US" altLang="en-US" sz="2400" dirty="0"/>
              <a:t>):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dimasukkan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solusi (</a:t>
            </a:r>
            <a:r>
              <a:rPr lang="en-US" altLang="en-US" sz="2400" dirty="0" err="1"/>
              <a:t>layak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)</a:t>
            </a:r>
          </a:p>
          <a:p>
            <a:pPr marL="609600" indent="-609600">
              <a:buNone/>
            </a:pPr>
            <a:r>
              <a:rPr lang="en-US" altLang="en-US" sz="2400" dirty="0"/>
              <a:t>	6.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obyektif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memaksimumkan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meminimumkan</a:t>
            </a: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/>
              <a:t>	</a:t>
            </a:r>
          </a:p>
          <a:p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komponen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atas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dikatakan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: </a:t>
            </a:r>
          </a:p>
          <a:p>
            <a:pPr marL="609600" indent="-609600"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>
                <a:solidFill>
                  <a:srgbClr val="FF0000"/>
                </a:solidFill>
              </a:rPr>
              <a:t>Algoritma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</a:rPr>
              <a:t>greedy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melibatkan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pencarian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sebuah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himpunan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bagian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i="1" dirty="0">
                <a:solidFill>
                  <a:srgbClr val="FF0000"/>
                </a:solidFill>
              </a:rPr>
              <a:t>S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dari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himpunan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kandidat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i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;  yang </a:t>
            </a:r>
            <a:r>
              <a:rPr lang="en-US" altLang="en-US" sz="2400" dirty="0" err="1">
                <a:solidFill>
                  <a:srgbClr val="FF0000"/>
                </a:solidFill>
              </a:rPr>
              <a:t>dalam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hal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ini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i="1" dirty="0">
                <a:solidFill>
                  <a:srgbClr val="FF0000"/>
                </a:solidFill>
              </a:rPr>
              <a:t>S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harus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memenuhi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beberapa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kriteria</a:t>
            </a:r>
            <a:r>
              <a:rPr lang="en-US" altLang="en-US" sz="2400" dirty="0">
                <a:solidFill>
                  <a:srgbClr val="FF0000"/>
                </a:solidFill>
              </a:rPr>
              <a:t> yang </a:t>
            </a:r>
            <a:r>
              <a:rPr lang="en-US" altLang="en-US" sz="2400" dirty="0" err="1">
                <a:solidFill>
                  <a:srgbClr val="FF0000"/>
                </a:solidFill>
              </a:rPr>
              <a:t>ditentukan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yaitu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</a:rPr>
              <a:t>S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menyatakan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suatu</a:t>
            </a:r>
            <a:r>
              <a:rPr lang="en-US" altLang="en-US" sz="2400" dirty="0">
                <a:solidFill>
                  <a:srgbClr val="FF0000"/>
                </a:solidFill>
              </a:rPr>
              <a:t> solusi dan </a:t>
            </a:r>
            <a:r>
              <a:rPr lang="en-US" altLang="en-US" sz="2400" i="1" dirty="0">
                <a:solidFill>
                  <a:srgbClr val="FF0000"/>
                </a:solidFill>
              </a:rPr>
              <a:t>S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dioptimisasi</a:t>
            </a:r>
            <a:r>
              <a:rPr lang="en-US" altLang="en-US" sz="2400" dirty="0">
                <a:solidFill>
                  <a:srgbClr val="FF0000"/>
                </a:solidFill>
              </a:rPr>
              <a:t> oleh </a:t>
            </a:r>
            <a:r>
              <a:rPr lang="en-US" altLang="en-US" sz="2400" dirty="0" err="1">
                <a:solidFill>
                  <a:srgbClr val="FF0000"/>
                </a:solidFill>
              </a:rPr>
              <a:t>fungsi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obyektif</a:t>
            </a:r>
            <a:r>
              <a:rPr lang="en-US" altLang="en-US" sz="24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7942CD-4B5E-4555-BD2B-2A935E89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B2E0B7-6031-4514-9BC8-A477BE7C74E7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BC31C1F6-6F3E-4894-B867-75BB1B7AE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240" y="476250"/>
            <a:ext cx="10576560" cy="599567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 err="1"/>
              <a:t>Tinjau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kembali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penukaran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uang</a:t>
            </a:r>
            <a:r>
              <a:rPr lang="en-US" altLang="en-US" sz="2400" dirty="0"/>
              <a:t>. Pada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penukaran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uang</a:t>
            </a:r>
            <a:r>
              <a:rPr lang="en-US" altLang="en-US" sz="2400" dirty="0"/>
              <a:t>: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i="1" dirty="0" err="1"/>
              <a:t>Himpunan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kandidat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pecahan</a:t>
            </a:r>
            <a:r>
              <a:rPr lang="en-US" altLang="en-US" sz="2400" dirty="0"/>
              <a:t> uang yang </a:t>
            </a:r>
            <a:r>
              <a:rPr lang="en-US" altLang="en-US" sz="2400" dirty="0" err="1"/>
              <a:t>merepresentasikan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1, 5, 10, 25, paling </a:t>
            </a:r>
            <a:r>
              <a:rPr lang="en-US" altLang="en-US" sz="2400" dirty="0" err="1"/>
              <a:t>sedikit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mengandung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i="1" dirty="0" err="1"/>
              <a:t>Himpunan</a:t>
            </a:r>
            <a:r>
              <a:rPr lang="en-US" altLang="en-US" sz="2400" i="1" dirty="0"/>
              <a:t> solusi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koin-koin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terpilih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i="1" dirty="0" err="1"/>
              <a:t>Fungsi</a:t>
            </a:r>
            <a:r>
              <a:rPr lang="en-US" altLang="en-US" sz="2400" i="1" dirty="0"/>
              <a:t> solusi</a:t>
            </a:r>
            <a:r>
              <a:rPr lang="en-US" altLang="en-US" sz="2400" dirty="0"/>
              <a:t>: 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total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uang yang </a:t>
            </a:r>
            <a:r>
              <a:rPr lang="en-US" altLang="en-US" sz="2400" dirty="0" err="1"/>
              <a:t>ditukarkan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i="1" dirty="0" err="1"/>
              <a:t>Fungsi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seleksi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pilihlah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tertinggi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tersisa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i="1" dirty="0" err="1"/>
              <a:t>Fungsi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kelayakan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baru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apabila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dijumlahkan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berada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melebihi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uang yang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dibayar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i="1" dirty="0" err="1"/>
              <a:t>Fungsi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obyektif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minimum.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F3897-DECD-4D2E-8F02-B0EC00CF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D7BE17-BF83-4735-9703-9AEDFFA472E8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DCAB71C2-B443-43A3-BDF0-FDEBAB4414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63956" y="216914"/>
            <a:ext cx="8147050" cy="48164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Skema </a:t>
            </a:r>
            <a:r>
              <a:rPr lang="en-US" altLang="en-US" sz="2400" dirty="0" err="1"/>
              <a:t>umum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iterative):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4340" name="Rectangle 7">
            <a:extLst>
              <a:ext uri="{FF2B5EF4-FFF2-40B4-BE49-F238E27FC236}">
                <a16:creationId xmlns:a16="http://schemas.microsoft.com/office/drawing/2014/main" id="{78FEF115-005F-4E4B-BF31-24A40B4B8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100" y="6051337"/>
            <a:ext cx="93201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Symbol" panose="05050102010706020507" pitchFamily="18" charset="2"/>
              <a:buChar char=""/>
            </a:pPr>
            <a:r>
              <a:rPr lang="en-US" altLang="en-US" sz="2000" dirty="0"/>
              <a:t> Pada </a:t>
            </a:r>
            <a:r>
              <a:rPr lang="en-US" altLang="en-US" sz="2000" dirty="0" err="1"/>
              <a:t>akhir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setiap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lelaran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iterasi</a:t>
            </a:r>
            <a:r>
              <a:rPr lang="en-US" altLang="en-US" sz="2000" dirty="0"/>
              <a:t>), solusi yang </a:t>
            </a:r>
            <a:r>
              <a:rPr lang="en-US" altLang="en-US" sz="2000" dirty="0" err="1"/>
              <a:t>dihasilkan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optimum </a:t>
            </a:r>
            <a:r>
              <a:rPr lang="en-US" altLang="en-US" sz="2000" dirty="0" err="1"/>
              <a:t>lokal</a:t>
            </a:r>
            <a:r>
              <a:rPr lang="en-US" altLang="en-US" sz="2000" dirty="0"/>
              <a:t>. </a:t>
            </a:r>
          </a:p>
          <a:p>
            <a:pPr algn="just" eaLnBrk="1" hangingPunct="1">
              <a:spcBef>
                <a:spcPct val="0"/>
              </a:spcBef>
              <a:buClrTx/>
              <a:buFont typeface="Symbol" panose="05050102010706020507" pitchFamily="18" charset="2"/>
              <a:buChar char=""/>
            </a:pPr>
            <a:r>
              <a:rPr lang="en-US" altLang="en-US" sz="2000" dirty="0"/>
              <a:t> Pada </a:t>
            </a:r>
            <a:r>
              <a:rPr lang="en-US" altLang="en-US" sz="2000" dirty="0" err="1"/>
              <a:t>akhir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kalang</a:t>
            </a:r>
            <a:r>
              <a:rPr lang="en-US" altLang="en-US" sz="2000" dirty="0"/>
              <a:t> </a:t>
            </a:r>
            <a:r>
              <a:rPr lang="en-US" altLang="en-US" sz="2000" b="1" dirty="0"/>
              <a:t>while-do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diperoleh</a:t>
            </a:r>
            <a:r>
              <a:rPr lang="en-US" altLang="en-US" sz="2000" dirty="0"/>
              <a:t> optimum global (</a:t>
            </a:r>
            <a:r>
              <a:rPr lang="en-US" altLang="en-US" sz="2000" dirty="0" err="1"/>
              <a:t>jika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</a:t>
            </a:r>
            <a:r>
              <a:rPr lang="en-US" altLang="en-US" sz="2000" dirty="0"/>
              <a:t>).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78C82-E275-434A-B286-CFA03FDE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6863D8-AF8F-4AD7-A2FA-FDD3C68BEEF6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941903-0020-4E0B-AB7D-309EDBA6EB70}"/>
              </a:ext>
            </a:extLst>
          </p:cNvPr>
          <p:cNvSpPr/>
          <p:nvPr/>
        </p:nvSpPr>
        <p:spPr>
          <a:xfrm>
            <a:off x="1163956" y="714092"/>
            <a:ext cx="99720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himpunan_kandidat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5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5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himpunan_solusi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5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Mengembalikan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optimasi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greedy  } 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kandidat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himpunan_solusi</a:t>
            </a:r>
            <a:endParaRPr lang="en-US" sz="15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{}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{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kosong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SOLUSI(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{} ) 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SELEKSI(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pilih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kandidat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C}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{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        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buang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LAYAK(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}) 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    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x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kelayakan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dimasukkan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}</a:t>
            </a:r>
            <a:endParaRPr lang="en-US" sz="15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  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masukkan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} </a:t>
            </a:r>
            <a:endParaRPr lang="en-US" sz="15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endif</a:t>
            </a:r>
            <a:endParaRPr lang="en-US" sz="1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{SOLUSI(S) or C = {} }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SOLUSI(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solusi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lengkap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5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5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en-US" sz="1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(’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solusi’)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E75214-3442-4905-B1A2-4E8D829C1834}"/>
              </a:ext>
            </a:extLst>
          </p:cNvPr>
          <p:cNvSpPr/>
          <p:nvPr/>
        </p:nvSpPr>
        <p:spPr>
          <a:xfrm>
            <a:off x="1163956" y="698560"/>
            <a:ext cx="9077324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E941B35C-2D7F-4DCA-A248-C9E18A8D0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240" y="476250"/>
            <a:ext cx="10449560" cy="58801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i="1" dirty="0" err="1"/>
              <a:t>Penting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diingat</a:t>
            </a:r>
            <a:r>
              <a:rPr lang="en-US" altLang="en-US" sz="2400" i="1" dirty="0"/>
              <a:t>: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menjamin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solusi optimal, 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optimal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solusi </a:t>
            </a:r>
            <a:r>
              <a:rPr lang="en-US" altLang="en-US" sz="2400" i="1" dirty="0"/>
              <a:t>sub-optimum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i="1" dirty="0"/>
              <a:t>pseudo-optimum</a:t>
            </a:r>
            <a:r>
              <a:rPr lang="en-US" altLang="en-US" sz="2400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Alasan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1.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mengevaluasi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menyeluruh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terhadap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 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kemungkinan</a:t>
            </a:r>
            <a:r>
              <a:rPr lang="en-US" altLang="en-US" sz="2400" dirty="0"/>
              <a:t> solusi yang </a:t>
            </a:r>
            <a:r>
              <a:rPr lang="en-US" altLang="en-US" sz="2400" dirty="0" err="1"/>
              <a:t>ada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  (</a:t>
            </a:r>
            <a:r>
              <a:rPr lang="en-US" altLang="en-US" sz="2400" dirty="0" err="1"/>
              <a:t>sebagaimana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metode</a:t>
            </a:r>
            <a:r>
              <a:rPr lang="en-US" altLang="en-US" sz="2400" dirty="0"/>
              <a:t> </a:t>
            </a:r>
            <a:r>
              <a:rPr lang="en-US" altLang="en-US" sz="2400" i="1" dirty="0"/>
              <a:t>exhaustive search)</a:t>
            </a:r>
            <a:r>
              <a:rPr lang="en-US" altLang="en-US" sz="2400" dirty="0"/>
              <a:t>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2. Ada </a:t>
            </a:r>
            <a:r>
              <a:rPr lang="en-US" altLang="en-US" sz="2400" dirty="0" err="1"/>
              <a:t>kemungkinan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SELEKSI</a:t>
            </a:r>
            <a:r>
              <a:rPr lang="en-US" altLang="en-US" sz="2400" i="1" dirty="0"/>
              <a:t> (greedy choice property)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i="1" dirty="0"/>
              <a:t>        </a:t>
            </a:r>
            <a:r>
              <a:rPr lang="en-US" altLang="en-US" sz="2400" dirty="0"/>
              <a:t>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pemilihan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seleksi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 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solusi yang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optimal.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Jadi, pada </a:t>
            </a:r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memberikan</a:t>
            </a:r>
            <a:r>
              <a:rPr lang="en-US" altLang="en-US" sz="2400" dirty="0"/>
              <a:t> solusi yang optimal, </a:t>
            </a:r>
            <a:r>
              <a:rPr lang="en-US" altLang="en-US" sz="2400" dirty="0" err="1"/>
              <a:t>namun</a:t>
            </a:r>
            <a:r>
              <a:rPr lang="en-US" altLang="en-US" sz="2400" dirty="0"/>
              <a:t> sub-optimal.  </a:t>
            </a:r>
            <a:r>
              <a:rPr lang="en-US" altLang="en-US" sz="2400" dirty="0" err="1"/>
              <a:t>Perhatikan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A0257B-ED02-4908-8FB0-0282311F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EAA23C-FEA2-414F-9265-A3E375FF68DA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24831052-FA6B-40DA-AB4F-A1A685162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0559" y="476250"/>
            <a:ext cx="9997441" cy="615823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b="1" dirty="0" err="1"/>
              <a:t>Contoh</a:t>
            </a:r>
            <a:r>
              <a:rPr lang="en-US" altLang="en-US" sz="2600" b="1" dirty="0"/>
              <a:t> 2</a:t>
            </a:r>
            <a:r>
              <a:rPr lang="en-US" altLang="en-US" sz="2600" dirty="0"/>
              <a:t>:  </a:t>
            </a:r>
            <a:r>
              <a:rPr lang="en-US" altLang="en-US" sz="2600" dirty="0" err="1"/>
              <a:t>Tinjau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penukaran</a:t>
            </a:r>
            <a:r>
              <a:rPr lang="en-US" altLang="en-US" sz="2600" dirty="0"/>
              <a:t> uang </a:t>
            </a:r>
            <a:r>
              <a:rPr lang="en-US" altLang="en-US" sz="2600" dirty="0" err="1"/>
              <a:t>berikut</a:t>
            </a:r>
            <a:r>
              <a:rPr lang="en-US" altLang="en-US" sz="2600" dirty="0"/>
              <a:t>: 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(a) 	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: 5, 4, 3, dan 1 (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jumlah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    	</a:t>
            </a:r>
            <a:r>
              <a:rPr lang="en-US" altLang="en-US" sz="2600" dirty="0" err="1"/>
              <a:t>Uang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ditukar</a:t>
            </a:r>
            <a:r>
              <a:rPr lang="en-US" altLang="en-US" sz="2600" dirty="0"/>
              <a:t> A = 7.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	Solusi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:  7 = 5 + 1 + 1  	( 3 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) </a:t>
            </a:r>
            <a:r>
              <a:rPr lang="en-US" altLang="en-US" sz="2600" dirty="0">
                <a:sym typeface="Wingdings" panose="05000000000000000000" pitchFamily="2" charset="2"/>
              </a:rPr>
              <a:t>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optimal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	Solusi optimal: 7 = 4 + 3	( 2 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dirty="0"/>
          </a:p>
          <a:p>
            <a:pPr>
              <a:lnSpc>
                <a:spcPct val="80000"/>
              </a:lnSpc>
              <a:buNone/>
            </a:pPr>
            <a:r>
              <a:rPr lang="en-US" altLang="en-US" sz="2600" dirty="0"/>
              <a:t>	(b)   	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: 10, 7, 1  (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jumlah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       	</a:t>
            </a:r>
            <a:r>
              <a:rPr lang="en-US" altLang="en-US" sz="2600" dirty="0" err="1"/>
              <a:t>Uang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ditukar</a:t>
            </a:r>
            <a:r>
              <a:rPr lang="en-US" altLang="en-US" sz="2600" dirty="0"/>
              <a:t>: 15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       	Solusi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:  15 = 10 + 1 + 1 + 1 + 1 + 1	(6 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) </a:t>
            </a:r>
            <a:r>
              <a:rPr lang="en-US" altLang="en-US" sz="2600" dirty="0">
                <a:sym typeface="Wingdings" panose="05000000000000000000" pitchFamily="2" charset="2"/>
              </a:rPr>
              <a:t> </a:t>
            </a:r>
            <a:r>
              <a:rPr lang="en-US" altLang="en-US" sz="2600" dirty="0" err="1">
                <a:sym typeface="Wingdings" panose="05000000000000000000" pitchFamily="2" charset="2"/>
              </a:rPr>
              <a:t>tidak</a:t>
            </a:r>
            <a:r>
              <a:rPr lang="en-US" altLang="en-US" sz="2600" dirty="0">
                <a:sym typeface="Wingdings" panose="05000000000000000000" pitchFamily="2" charset="2"/>
              </a:rPr>
              <a:t> optimal</a:t>
            </a:r>
            <a:endParaRPr lang="en-US" altLang="en-US" sz="2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       	Solusi optimal: 15 = 7 + 7 + 1			(</a:t>
            </a:r>
            <a:r>
              <a:rPr lang="en-US" altLang="en-US" sz="2600" dirty="0" err="1"/>
              <a:t>hanya</a:t>
            </a:r>
            <a:r>
              <a:rPr lang="en-US" altLang="en-US" sz="2600" dirty="0"/>
              <a:t> 3 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(c) 	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: 15, 10, dan 1  (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jumlah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	</a:t>
            </a:r>
            <a:r>
              <a:rPr lang="en-US" altLang="en-US" sz="2600" dirty="0" err="1"/>
              <a:t>Uang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ditukar</a:t>
            </a:r>
            <a:r>
              <a:rPr lang="en-US" altLang="en-US" sz="2600" dirty="0"/>
              <a:t>: 20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	Solusi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: 20 = 15 + 1 + 1 + 1 + 1 + 1	(6 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) </a:t>
            </a:r>
            <a:r>
              <a:rPr lang="en-US" altLang="en-US" sz="2600" dirty="0">
                <a:sym typeface="Wingdings" panose="05000000000000000000" pitchFamily="2" charset="2"/>
              </a:rPr>
              <a:t> </a:t>
            </a:r>
            <a:r>
              <a:rPr lang="en-US" altLang="en-US" sz="2600" dirty="0" err="1">
                <a:sym typeface="Wingdings" panose="05000000000000000000" pitchFamily="2" charset="2"/>
              </a:rPr>
              <a:t>tidak</a:t>
            </a:r>
            <a:r>
              <a:rPr lang="en-US" altLang="en-US" sz="2600" dirty="0">
                <a:sym typeface="Wingdings" panose="05000000000000000000" pitchFamily="2" charset="2"/>
              </a:rPr>
              <a:t> optimal</a:t>
            </a:r>
            <a:endParaRPr lang="en-US" altLang="en-US" sz="2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	Solusi optimal: 20 = 10 + 10			(2 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648FD663-B774-49C9-965B-2E29555B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634" y="469563"/>
            <a:ext cx="2462846" cy="16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1EA36-A81D-4BF3-A5AD-638D96DC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3D0147-CBEE-42D4-97D5-E323B033DF45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33CF4B20-B839-4FE2-864E-68D8B0295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200" y="521971"/>
            <a:ext cx="10769600" cy="619950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b="1" dirty="0" err="1"/>
              <a:t>Catatan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mata</a:t>
            </a:r>
            <a:r>
              <a:rPr lang="en-US" altLang="en-US" sz="2400" dirty="0"/>
              <a:t> uang </a:t>
            </a:r>
            <a:r>
              <a:rPr lang="en-US" altLang="en-US" sz="2400" dirty="0" err="1"/>
              <a:t>pecahan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kanonik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pecahan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kelipatan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pecahan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sebelumnya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misalnya</a:t>
            </a:r>
            <a:r>
              <a:rPr lang="en-US" altLang="en-US" sz="2400" dirty="0"/>
              <a:t> {50, 100, 200, 500, 1000} )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memberikan</a:t>
            </a:r>
            <a:r>
              <a:rPr lang="en-US" altLang="en-US" sz="2400" dirty="0"/>
              <a:t> solusi optimal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penukaran</a:t>
            </a:r>
            <a:r>
              <a:rPr lang="en-US" altLang="en-US" sz="2400" dirty="0"/>
              <a:t> uang.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3</a:t>
            </a:r>
            <a:r>
              <a:rPr lang="en-US" altLang="en-US" sz="2400" dirty="0"/>
              <a:t>: Uang Rp178.400 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dinyatakan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pecahan</a:t>
            </a:r>
            <a:r>
              <a:rPr lang="en-US" altLang="en-US" sz="2400" dirty="0"/>
              <a:t> yang minimal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- Satu </a:t>
            </a:r>
            <a:r>
              <a:rPr lang="en-US" altLang="en-US" sz="2400" dirty="0" err="1"/>
              <a:t>lembar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kertas</a:t>
            </a:r>
            <a:r>
              <a:rPr lang="en-US" altLang="en-US" sz="2400" dirty="0"/>
              <a:t> Rp100.000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- Satu </a:t>
            </a:r>
            <a:r>
              <a:rPr lang="en-US" altLang="en-US" sz="2400" dirty="0" err="1"/>
              <a:t>lembar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kertas</a:t>
            </a:r>
            <a:r>
              <a:rPr lang="en-US" altLang="en-US" sz="2400" dirty="0"/>
              <a:t> Rp50.000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- Satu </a:t>
            </a:r>
            <a:r>
              <a:rPr lang="en-US" altLang="en-US" sz="2400" dirty="0" err="1"/>
              <a:t>lembar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kertas</a:t>
            </a:r>
            <a:r>
              <a:rPr lang="en-US" altLang="en-US" sz="2400" dirty="0"/>
              <a:t> Rp20.000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- Satu </a:t>
            </a:r>
            <a:r>
              <a:rPr lang="en-US" altLang="en-US" sz="2400" dirty="0" err="1"/>
              <a:t>lembar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kertas</a:t>
            </a:r>
            <a:r>
              <a:rPr lang="en-US" altLang="en-US" sz="2400" dirty="0"/>
              <a:t> Rp5.000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- Satu </a:t>
            </a:r>
            <a:r>
              <a:rPr lang="en-US" altLang="en-US" sz="2400" dirty="0" err="1"/>
              <a:t>lembar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kertas</a:t>
            </a:r>
            <a:r>
              <a:rPr lang="en-US" altLang="en-US" sz="2400" dirty="0"/>
              <a:t> Rp2.000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- Satu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uang</a:t>
            </a:r>
            <a:r>
              <a:rPr lang="en-US" altLang="en-US" sz="2400" dirty="0"/>
              <a:t> Rp1000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uang</a:t>
            </a:r>
            <a:r>
              <a:rPr lang="en-US" altLang="en-US" sz="2400" dirty="0"/>
              <a:t> Rp200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100.000 + 50.000 + 20.000 + 5.000 + 2.000 + 1000 + 2x200 = Rp178.400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Mata uang rupiah, dollar, ringgit, euro, crown, riyal, </a:t>
            </a:r>
            <a:r>
              <a:rPr lang="en-US" altLang="en-US" sz="2400" dirty="0" err="1"/>
              <a:t>dll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mata</a:t>
            </a:r>
            <a:r>
              <a:rPr lang="en-US" altLang="en-US" sz="2400" dirty="0"/>
              <a:t> uang </a:t>
            </a:r>
            <a:r>
              <a:rPr lang="en-US" altLang="en-US" sz="2400" dirty="0" err="1"/>
              <a:t>kanonik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sellau</a:t>
            </a:r>
            <a:r>
              <a:rPr lang="en-US" altLang="en-US" sz="2400" dirty="0"/>
              <a:t> optimal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penukaran</a:t>
            </a:r>
            <a:r>
              <a:rPr lang="en-US" altLang="en-US" sz="2400" dirty="0"/>
              <a:t> uang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minimal.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1378-5E10-4042-BCC5-C4FEEC4D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C95B3D-F322-44F4-9962-7BA510C45459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20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B51A03F-A0E8-468E-9963-3EF4B9546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15" y="2658745"/>
            <a:ext cx="4794465" cy="27374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9A3018-4986-549D-DB61-3D199B312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580570"/>
                <a:ext cx="10918371" cy="577577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Pembuktian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algoritma</a:t>
                </a:r>
                <a:r>
                  <a:rPr lang="en-US" dirty="0"/>
                  <a:t> </a:t>
                </a:r>
                <a:r>
                  <a:rPr lang="en-US" i="1" dirty="0"/>
                  <a:t>greedy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penukaran</a:t>
                </a:r>
                <a:r>
                  <a:rPr lang="en-US" dirty="0"/>
                  <a:t> </a:t>
                </a:r>
                <a:r>
                  <a:rPr lang="en-US" dirty="0" err="1"/>
                  <a:t>koin</a:t>
                </a:r>
                <a:r>
                  <a:rPr lang="en-US" dirty="0"/>
                  <a:t> pada </a:t>
                </a:r>
                <a:r>
                  <a:rPr lang="en-US" dirty="0" err="1"/>
                  <a:t>sistem</a:t>
                </a:r>
                <a:r>
                  <a:rPr lang="en-US" dirty="0"/>
                  <a:t> uang </a:t>
                </a:r>
                <a:r>
                  <a:rPr lang="en-US" dirty="0" err="1"/>
                  <a:t>kanonik</a:t>
                </a:r>
                <a:r>
                  <a:rPr lang="en-US" dirty="0"/>
                  <a:t> </a:t>
                </a:r>
                <a:r>
                  <a:rPr lang="en-US" dirty="0" err="1"/>
                  <a:t>selalu</a:t>
                </a:r>
                <a:r>
                  <a:rPr lang="en-US" dirty="0"/>
                  <a:t> </a:t>
                </a:r>
                <a:r>
                  <a:rPr lang="en-US" dirty="0" err="1"/>
                  <a:t>menghasilkan</a:t>
                </a:r>
                <a:r>
                  <a:rPr lang="en-US" dirty="0"/>
                  <a:t> solusi optimal: </a:t>
                </a:r>
              </a:p>
              <a:p>
                <a:pPr marL="0" indent="0">
                  <a:buNone/>
                </a:pPr>
                <a:r>
                  <a:rPr lang="en-US" b="1" dirty="0"/>
                  <a:t>Bukti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 err="1"/>
                  <a:t>Misalkan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Nilai uang yang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ditukar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Koin </a:t>
                </a:r>
                <a:r>
                  <a:rPr lang="en-US" dirty="0" err="1"/>
                  <a:t>terbesar</a:t>
                </a:r>
                <a:r>
                  <a:rPr lang="en-US" dirty="0"/>
                  <a:t> yang </a:t>
                </a:r>
                <a:r>
                  <a:rPr lang="en-US" dirty="0" err="1"/>
                  <a:t>tersedia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ar-AE" dirty="0"/>
              </a:p>
              <a:p>
                <a:pPr marL="0" indent="0">
                  <a:buNone/>
                </a:pPr>
                <a:r>
                  <a:rPr lang="en-US" dirty="0" err="1"/>
                  <a:t>Asumsikan</a:t>
                </a:r>
                <a:r>
                  <a:rPr lang="en-US" dirty="0"/>
                  <a:t> </a:t>
                </a:r>
                <a:r>
                  <a:rPr lang="en-US" dirty="0" err="1"/>
                  <a:t>terdapat</a:t>
                </a:r>
                <a:r>
                  <a:rPr lang="en-US" dirty="0"/>
                  <a:t> solusi optimal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yang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memilih</a:t>
                </a:r>
                <a:r>
                  <a:rPr lang="en-US" dirty="0"/>
                  <a:t> </a:t>
                </a:r>
                <a:r>
                  <a:rPr lang="en-US" dirty="0" err="1"/>
                  <a:t>koin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ar-AE" dirty="0"/>
                  <a:t>, </a:t>
                </a:r>
                <a:r>
                  <a:rPr lang="en-US" dirty="0" err="1"/>
                  <a:t>tetapi</a:t>
                </a:r>
                <a:r>
                  <a:rPr lang="en-US" dirty="0"/>
                  <a:t> </a:t>
                </a:r>
                <a:r>
                  <a:rPr lang="en-US" dirty="0" err="1"/>
                  <a:t>menggunakan</a:t>
                </a:r>
                <a:r>
                  <a:rPr lang="en-US" dirty="0"/>
                  <a:t> </a:t>
                </a:r>
                <a:r>
                  <a:rPr lang="en-US" dirty="0" err="1"/>
                  <a:t>beberapa</a:t>
                </a:r>
                <a:r>
                  <a:rPr lang="en-US" dirty="0"/>
                  <a:t> </a:t>
                </a:r>
                <a:r>
                  <a:rPr lang="en-US" dirty="0" err="1"/>
                  <a:t>koin</a:t>
                </a:r>
                <a:r>
                  <a:rPr lang="en-US" dirty="0"/>
                  <a:t> yang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kecil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menggantikan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ar-A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tersebut.</a:t>
                </a:r>
              </a:p>
              <a:p>
                <a:pPr marL="0" indent="0">
                  <a:buNone/>
                </a:pPr>
                <a:r>
                  <a:rPr lang="en-US" dirty="0"/>
                  <a:t>Karena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koin</a:t>
                </a:r>
                <a:r>
                  <a:rPr lang="en-US" dirty="0"/>
                  <a:t> </a:t>
                </a:r>
                <a:r>
                  <a:rPr lang="en-US" dirty="0" err="1"/>
                  <a:t>terbesar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:</a:t>
                </a:r>
              </a:p>
              <a:p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mencapai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ar-AE" dirty="0"/>
                  <a:t>, </a:t>
                </a:r>
                <a:r>
                  <a:rPr lang="en-US" dirty="0" err="1"/>
                  <a:t>dibutuhkan</a:t>
                </a:r>
                <a:r>
                  <a:rPr lang="en-US" dirty="0"/>
                  <a:t> </a:t>
                </a:r>
                <a:r>
                  <a:rPr lang="en-US" u="sng" dirty="0"/>
                  <a:t>dua </a:t>
                </a:r>
                <a:r>
                  <a:rPr lang="en-US" u="sng" dirty="0" err="1"/>
                  <a:t>atau</a:t>
                </a:r>
                <a:r>
                  <a:rPr lang="en-US" u="sng" dirty="0"/>
                  <a:t> </a:t>
                </a:r>
                <a:r>
                  <a:rPr lang="en-US" u="sng" dirty="0" err="1"/>
                  <a:t>lebih</a:t>
                </a:r>
                <a:r>
                  <a:rPr lang="en-US" u="sng" dirty="0"/>
                  <a:t> </a:t>
                </a:r>
                <a:r>
                  <a:rPr lang="en-US" dirty="0" err="1"/>
                  <a:t>koin</a:t>
                </a:r>
                <a:r>
                  <a:rPr lang="en-US" dirty="0"/>
                  <a:t> yang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kecil</a:t>
                </a:r>
                <a:endParaRPr lang="en-US" dirty="0"/>
              </a:p>
              <a:p>
                <a:r>
                  <a:rPr lang="en-US" dirty="0" err="1"/>
                  <a:t>Namun</a:t>
                </a:r>
                <a:r>
                  <a:rPr lang="en-US" dirty="0"/>
                  <a:t>, </a:t>
                </a:r>
                <a:r>
                  <a:rPr lang="en-US" dirty="0" err="1"/>
                  <a:t>mengganti</a:t>
                </a:r>
                <a:r>
                  <a:rPr lang="en-US" dirty="0"/>
                  <a:t> </a:t>
                </a:r>
                <a:r>
                  <a:rPr lang="en-US" dirty="0" err="1"/>
                  <a:t>beberapa</a:t>
                </a:r>
                <a:r>
                  <a:rPr lang="en-US" dirty="0"/>
                  <a:t> </a:t>
                </a:r>
                <a:r>
                  <a:rPr lang="en-US" dirty="0" err="1"/>
                  <a:t>koin</a:t>
                </a:r>
                <a:r>
                  <a:rPr lang="en-US" dirty="0"/>
                  <a:t> </a:t>
                </a:r>
                <a:r>
                  <a:rPr lang="en-US" dirty="0" err="1"/>
                  <a:t>kecil</a:t>
                </a:r>
                <a:r>
                  <a:rPr lang="en-US" dirty="0"/>
                  <a:t> </a:t>
                </a:r>
                <a:r>
                  <a:rPr lang="en-US" dirty="0" err="1"/>
                  <a:t>tersebut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</a:t>
                </a:r>
                <a:r>
                  <a:rPr lang="en-US" dirty="0" err="1"/>
                  <a:t>koin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akan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sz="2800" dirty="0" err="1"/>
                  <a:t>menghasilkan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nilai</a:t>
                </a:r>
                <a:r>
                  <a:rPr lang="en-US" sz="2800" dirty="0"/>
                  <a:t> yang </a:t>
                </a:r>
                <a:r>
                  <a:rPr lang="en-US" sz="2800" dirty="0" err="1"/>
                  <a:t>sama</a:t>
                </a:r>
                <a:endParaRPr lang="en-US" sz="2800" dirty="0"/>
              </a:p>
              <a:p>
                <a:pPr lvl="1"/>
                <a:r>
                  <a:rPr lang="en-US" sz="2800" dirty="0"/>
                  <a:t>dan </a:t>
                </a:r>
                <a:r>
                  <a:rPr lang="en-US" sz="2800" dirty="0" err="1"/>
                  <a:t>menggunakan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jumlah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koin</a:t>
                </a:r>
                <a:r>
                  <a:rPr lang="en-US" sz="2800" dirty="0"/>
                  <a:t> yang </a:t>
                </a:r>
                <a:r>
                  <a:rPr lang="en-US" sz="2800" dirty="0" err="1"/>
                  <a:t>lebih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sedikit</a:t>
                </a:r>
                <a:endParaRPr lang="en-US" sz="2800" dirty="0"/>
              </a:p>
              <a:p>
                <a:r>
                  <a:rPr lang="en-US" dirty="0"/>
                  <a:t>Ini </a:t>
                </a:r>
                <a:r>
                  <a:rPr lang="en-US" dirty="0" err="1"/>
                  <a:t>bertentangan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asumsi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solusi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optimal.</a:t>
                </a:r>
              </a:p>
              <a:p>
                <a:r>
                  <a:rPr lang="en-US" dirty="0"/>
                  <a:t>Maka, </a:t>
                </a:r>
                <a:r>
                  <a:rPr lang="en-US" dirty="0" err="1"/>
                  <a:t>pasti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solusi optimal yang </a:t>
                </a:r>
                <a:r>
                  <a:rPr lang="en-US" dirty="0" err="1"/>
                  <a:t>memilih</a:t>
                </a:r>
                <a:r>
                  <a:rPr lang="en-US" dirty="0"/>
                  <a:t> </a:t>
                </a:r>
                <a:r>
                  <a:rPr lang="en-US" dirty="0" err="1"/>
                  <a:t>koin</a:t>
                </a:r>
                <a:r>
                  <a:rPr lang="en-US" dirty="0"/>
                  <a:t> </a:t>
                </a:r>
                <a:r>
                  <a:rPr lang="en-US" dirty="0" err="1"/>
                  <a:t>terbesar</a:t>
                </a:r>
                <a:r>
                  <a:rPr lang="en-US" dirty="0"/>
                  <a:t> </a:t>
                </a:r>
                <a:r>
                  <a:rPr lang="en-US" dirty="0" err="1"/>
                  <a:t>terlebih</a:t>
                </a:r>
                <a:r>
                  <a:rPr lang="en-US" dirty="0"/>
                  <a:t> </a:t>
                </a:r>
                <a:r>
                  <a:rPr lang="en-US" dirty="0" err="1"/>
                  <a:t>dahulu</a:t>
                </a:r>
                <a:r>
                  <a:rPr lang="en-US" dirty="0"/>
                  <a:t>, </a:t>
                </a:r>
                <a:r>
                  <a:rPr lang="en-US" dirty="0" err="1"/>
                  <a:t>yaitu</a:t>
                </a:r>
                <a:r>
                  <a:rPr lang="en-US" dirty="0"/>
                  <a:t> </a:t>
                </a:r>
                <a:r>
                  <a:rPr lang="en-US" dirty="0" err="1"/>
                  <a:t>pilihan</a:t>
                </a:r>
                <a:r>
                  <a:rPr lang="en-US" dirty="0"/>
                  <a:t> </a:t>
                </a:r>
                <a:r>
                  <a:rPr lang="en-US" i="1" dirty="0"/>
                  <a:t>greedy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9A3018-4986-549D-DB61-3D199B312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580570"/>
                <a:ext cx="10918371" cy="5775779"/>
              </a:xfrm>
              <a:blipFill>
                <a:blip r:embed="rId2"/>
                <a:stretch>
                  <a:fillRect l="-837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C621A-FEA5-193F-8F19-D4DFD0C7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44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66A2A-CA75-0FF9-3917-B351DCD28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0229"/>
            <a:ext cx="10515600" cy="54367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Penjelasan </a:t>
            </a:r>
            <a:r>
              <a:rPr lang="en-US" dirty="0" err="1"/>
              <a:t>bukti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konkrit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koin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: {1000, 500, 200, 100}</a:t>
            </a:r>
          </a:p>
          <a:p>
            <a:pPr marL="0" indent="0">
              <a:buNone/>
            </a:pPr>
            <a:r>
              <a:rPr lang="en-US" dirty="0"/>
              <a:t>Nilai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ditukar</a:t>
            </a:r>
            <a:r>
              <a:rPr lang="en-US" dirty="0"/>
              <a:t>: A = 1000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Opsi</a:t>
            </a:r>
            <a:r>
              <a:rPr lang="en-US" b="1" dirty="0"/>
              <a:t> A (</a:t>
            </a:r>
            <a:r>
              <a:rPr lang="en-US" b="1" dirty="0" err="1"/>
              <a:t>memakai</a:t>
            </a:r>
            <a:r>
              <a:rPr lang="en-US" b="1" dirty="0"/>
              <a:t> </a:t>
            </a:r>
            <a:r>
              <a:rPr lang="en-US" b="1" dirty="0" err="1"/>
              <a:t>koin</a:t>
            </a:r>
            <a:r>
              <a:rPr lang="en-US" b="1" dirty="0"/>
              <a:t> </a:t>
            </a:r>
            <a:r>
              <a:rPr lang="en-US" b="1" dirty="0" err="1"/>
              <a:t>terbesar</a:t>
            </a:r>
            <a:r>
              <a:rPr lang="en-US" b="1" dirty="0"/>
              <a:t> – </a:t>
            </a:r>
            <a:r>
              <a:rPr lang="en-US" b="1" i="1" dirty="0"/>
              <a:t>greedy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dirty="0"/>
              <a:t>Ambil </a:t>
            </a:r>
            <a:r>
              <a:rPr lang="en-US" b="1" dirty="0"/>
              <a:t>1 </a:t>
            </a:r>
            <a:r>
              <a:rPr lang="en-US" b="1" dirty="0" err="1"/>
              <a:t>koin</a:t>
            </a:r>
            <a:r>
              <a:rPr lang="en-US" b="1" dirty="0"/>
              <a:t> 1000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koin</a:t>
            </a:r>
            <a:r>
              <a:rPr lang="en-US" dirty="0"/>
              <a:t> = </a:t>
            </a:r>
            <a:r>
              <a:rPr lang="en-US" b="1" dirty="0"/>
              <a:t>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Opsi</a:t>
            </a:r>
            <a:r>
              <a:rPr lang="en-US" b="1" dirty="0"/>
              <a:t> B (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memakai</a:t>
            </a:r>
            <a:r>
              <a:rPr lang="en-US" b="1" dirty="0"/>
              <a:t> </a:t>
            </a:r>
            <a:r>
              <a:rPr lang="en-US" b="1" dirty="0" err="1"/>
              <a:t>koin</a:t>
            </a:r>
            <a:r>
              <a:rPr lang="en-US" b="1" dirty="0"/>
              <a:t> </a:t>
            </a:r>
            <a:r>
              <a:rPr lang="en-US" b="1" dirty="0" err="1"/>
              <a:t>terbesar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1000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koin</a:t>
            </a:r>
            <a:r>
              <a:rPr lang="en-US" dirty="0"/>
              <a:t> 1000:</a:t>
            </a:r>
          </a:p>
          <a:p>
            <a:pPr marL="0" indent="0">
              <a:buNone/>
            </a:pPr>
            <a:r>
              <a:rPr lang="en-US" dirty="0"/>
              <a:t>500 + 500 → </a:t>
            </a:r>
            <a:r>
              <a:rPr lang="en-US" b="1" dirty="0"/>
              <a:t>2 </a:t>
            </a:r>
            <a:r>
              <a:rPr lang="en-US" b="1" dirty="0" err="1"/>
              <a:t>koin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500 + 200 + 200 + 100 → </a:t>
            </a:r>
            <a:r>
              <a:rPr lang="en-US" b="1" dirty="0"/>
              <a:t>4 </a:t>
            </a:r>
            <a:r>
              <a:rPr lang="en-US" b="1" dirty="0" err="1"/>
              <a:t>koin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200 × 5 → </a:t>
            </a:r>
            <a:r>
              <a:rPr lang="en-US" b="1" dirty="0"/>
              <a:t>5 </a:t>
            </a:r>
            <a:r>
              <a:rPr lang="en-US" b="1" dirty="0" err="1"/>
              <a:t>koin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opsi</a:t>
            </a:r>
            <a:r>
              <a:rPr lang="en-US" dirty="0"/>
              <a:t>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koin</a:t>
            </a:r>
            <a:r>
              <a:rPr lang="en-US" b="1" dirty="0"/>
              <a:t> 1000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1 </a:t>
            </a:r>
            <a:r>
              <a:rPr lang="en-US" b="1" dirty="0" err="1"/>
              <a:t>koin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D80B8-784D-2CB8-A534-C1DEB4E9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8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B52F34A-BEF1-4FFA-960F-12445D58C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+mn-lt"/>
              </a:rPr>
              <a:t>Pendahuluan</a:t>
            </a:r>
            <a:endParaRPr lang="en-US" dirty="0">
              <a:latin typeface="+mn-lt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22D8F92-216B-402F-A78B-CC27D988D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greedy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sederhana</a:t>
            </a:r>
            <a:r>
              <a:rPr lang="en-US" altLang="en-US" dirty="0"/>
              <a:t> yang paling </a:t>
            </a:r>
            <a:r>
              <a:rPr lang="en-US" altLang="en-US" dirty="0" err="1"/>
              <a:t>populer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optimasi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optimasi</a:t>
            </a:r>
            <a:r>
              <a:rPr lang="en-US" altLang="en-US" dirty="0"/>
              <a:t> (</a:t>
            </a:r>
            <a:r>
              <a:rPr lang="en-US" altLang="en-US" i="1" dirty="0"/>
              <a:t>optimization</a:t>
            </a:r>
            <a:r>
              <a:rPr lang="en-US" altLang="en-US" dirty="0"/>
              <a:t> </a:t>
            </a:r>
            <a:r>
              <a:rPr lang="en-US" altLang="en-US" i="1" dirty="0"/>
              <a:t>problems</a:t>
            </a:r>
            <a:r>
              <a:rPr lang="en-US" altLang="en-US" dirty="0"/>
              <a:t>): 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>
                <a:sym typeface="Wingdings" panose="05000000000000000000" pitchFamily="2" charset="2"/>
              </a:rPr>
              <a:t>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mencari</a:t>
            </a:r>
            <a:r>
              <a:rPr lang="en-US" altLang="en-US" dirty="0"/>
              <a:t> solusi optimal.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Hanya </a:t>
            </a:r>
            <a:r>
              <a:rPr lang="en-US" altLang="en-US" dirty="0" err="1"/>
              <a:t>ada</a:t>
            </a:r>
            <a:r>
              <a:rPr lang="en-US" altLang="en-US" dirty="0"/>
              <a:t> dua </a:t>
            </a:r>
            <a:r>
              <a:rPr lang="en-US" altLang="en-US" dirty="0" err="1"/>
              <a:t>jenis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optimasi</a:t>
            </a:r>
            <a:r>
              <a:rPr lang="en-US" altLang="en-US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1.  </a:t>
            </a:r>
            <a:r>
              <a:rPr lang="en-US" altLang="en-US" dirty="0" err="1"/>
              <a:t>Maksimasi</a:t>
            </a:r>
            <a:r>
              <a:rPr lang="en-US" altLang="en-US" dirty="0"/>
              <a:t> (</a:t>
            </a:r>
            <a:r>
              <a:rPr lang="en-US" altLang="en-US" i="1" dirty="0"/>
              <a:t>maximization</a:t>
            </a:r>
            <a:r>
              <a:rPr lang="en-US" altLang="en-US" dirty="0"/>
              <a:t>) – </a:t>
            </a:r>
            <a:r>
              <a:rPr lang="en-US" altLang="en-US" dirty="0" err="1"/>
              <a:t>biasanya</a:t>
            </a:r>
            <a:r>
              <a:rPr lang="en-US" altLang="en-US" dirty="0"/>
              <a:t> profit, reward, </a:t>
            </a:r>
            <a:r>
              <a:rPr lang="en-US" altLang="en-US" dirty="0" err="1"/>
              <a:t>dll</a:t>
            </a: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2.  </a:t>
            </a:r>
            <a:r>
              <a:rPr lang="en-US" altLang="en-US" dirty="0" err="1"/>
              <a:t>Minimasi</a:t>
            </a:r>
            <a:r>
              <a:rPr lang="en-US" altLang="en-US" dirty="0"/>
              <a:t> (</a:t>
            </a:r>
            <a:r>
              <a:rPr lang="en-US" altLang="en-US" i="1" dirty="0"/>
              <a:t>minimization</a:t>
            </a:r>
            <a:r>
              <a:rPr lang="en-US" altLang="en-US" dirty="0"/>
              <a:t>) – </a:t>
            </a:r>
            <a:r>
              <a:rPr lang="en-US" altLang="en-US" dirty="0" err="1"/>
              <a:t>biasanya</a:t>
            </a:r>
            <a:r>
              <a:rPr lang="en-US" altLang="en-US" dirty="0"/>
              <a:t> </a:t>
            </a:r>
            <a:r>
              <a:rPr lang="en-US" altLang="en-US" dirty="0" err="1"/>
              <a:t>ongkos</a:t>
            </a:r>
            <a:r>
              <a:rPr lang="en-US" altLang="en-US" dirty="0"/>
              <a:t> (</a:t>
            </a:r>
            <a:r>
              <a:rPr lang="en-US" altLang="en-US" i="1" dirty="0"/>
              <a:t>cost</a:t>
            </a:r>
            <a:r>
              <a:rPr lang="en-US" altLang="en-US" dirty="0"/>
              <a:t>), </a:t>
            </a:r>
            <a:r>
              <a:rPr lang="en-US" altLang="en-US" dirty="0" err="1"/>
              <a:t>waktu</a:t>
            </a:r>
            <a:r>
              <a:rPr lang="en-US" altLang="en-US" dirty="0"/>
              <a:t>, </a:t>
            </a:r>
            <a:r>
              <a:rPr lang="en-US" altLang="en-US" dirty="0" err="1"/>
              <a:t>jarak</a:t>
            </a:r>
            <a:r>
              <a:rPr lang="en-US" altLang="en-US" dirty="0"/>
              <a:t>, </a:t>
            </a:r>
            <a:r>
              <a:rPr lang="en-US" altLang="en-US" dirty="0" err="1"/>
              <a:t>dll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2C2AC-DEC1-40BD-8802-3A1D9583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86B2EB-1B4C-4E27-8816-45AB18545ED4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9E2B0A77-4A00-4151-83C4-1B541ACBB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880" y="579120"/>
            <a:ext cx="10302240" cy="602488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US" altLang="en-US" sz="2600" b="1" dirty="0" err="1"/>
              <a:t>Catatan</a:t>
            </a:r>
            <a:r>
              <a:rPr lang="en-US" altLang="en-US" sz="2600" b="1" dirty="0"/>
              <a:t>:</a:t>
            </a:r>
          </a:p>
          <a:p>
            <a:pPr eaLnBrk="1" hangingPunct="1"/>
            <a:r>
              <a:rPr lang="en-US" altLang="en-US" sz="2600" dirty="0" err="1"/>
              <a:t>Meskipun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selalu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menghasilkan</a:t>
            </a:r>
            <a:r>
              <a:rPr lang="en-US" altLang="en-US" sz="2600" dirty="0"/>
              <a:t> solusi optimal, </a:t>
            </a:r>
            <a:r>
              <a:rPr lang="en-US" altLang="en-US" sz="2600" dirty="0" err="1"/>
              <a:t>namun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jika</a:t>
            </a:r>
            <a:r>
              <a:rPr lang="en-US" altLang="en-US" sz="2600" dirty="0"/>
              <a:t> solusi </a:t>
            </a:r>
            <a:r>
              <a:rPr lang="en-US" altLang="en-US" sz="2600" dirty="0" err="1"/>
              <a:t>terbaik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mutlak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terlalu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diperlukan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digunakan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menghasilkan</a:t>
            </a:r>
            <a:r>
              <a:rPr lang="en-US" altLang="en-US" sz="2600" dirty="0"/>
              <a:t> solusi </a:t>
            </a:r>
            <a:r>
              <a:rPr lang="en-US" altLang="en-US" sz="2600" dirty="0" err="1"/>
              <a:t>hampiran</a:t>
            </a:r>
            <a:r>
              <a:rPr lang="en-US" altLang="en-US" sz="2600" dirty="0"/>
              <a:t> (</a:t>
            </a:r>
            <a:r>
              <a:rPr lang="en-US" altLang="en-US" sz="2600" i="1" dirty="0"/>
              <a:t>approximation</a:t>
            </a:r>
            <a:r>
              <a:rPr lang="en-US" altLang="en-US" sz="2600" dirty="0"/>
              <a:t>), 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 err="1"/>
              <a:t>daripada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menggunakan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brute force yang </a:t>
            </a:r>
            <a:r>
              <a:rPr lang="en-US" altLang="en-US" sz="2600" dirty="0" err="1"/>
              <a:t>kebutuhan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waktunya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eksponensial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menghasilkan</a:t>
            </a:r>
            <a:r>
              <a:rPr lang="en-US" altLang="en-US" sz="2600" dirty="0"/>
              <a:t> solusi yang </a:t>
            </a:r>
            <a:r>
              <a:rPr lang="en-US" altLang="en-US" sz="2600" dirty="0" err="1"/>
              <a:t>eksak</a:t>
            </a:r>
            <a:r>
              <a:rPr lang="en-US" altLang="en-US" sz="2600" dirty="0"/>
              <a:t>. 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 err="1"/>
              <a:t>Misalnya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mencari</a:t>
            </a:r>
            <a:r>
              <a:rPr lang="en-US" altLang="en-US" sz="2600" dirty="0"/>
              <a:t> tur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bobot</a:t>
            </a:r>
            <a:r>
              <a:rPr lang="en-US" altLang="en-US" sz="2600" dirty="0"/>
              <a:t> minimal pada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 TSP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jumlah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simpul</a:t>
            </a:r>
            <a:r>
              <a:rPr lang="en-US" altLang="en-US" sz="2600" dirty="0"/>
              <a:t> (</a:t>
            </a:r>
            <a:r>
              <a:rPr lang="en-US" altLang="en-US" sz="2600" i="1" dirty="0"/>
              <a:t>n</a:t>
            </a:r>
            <a:r>
              <a:rPr lang="en-US" altLang="en-US" sz="2600" dirty="0"/>
              <a:t>) yang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brute force </a:t>
            </a:r>
            <a:r>
              <a:rPr lang="en-US" altLang="en-US" sz="2600" dirty="0" err="1"/>
              <a:t>dibutuhkan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waktu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komputasi</a:t>
            </a:r>
            <a:r>
              <a:rPr lang="en-US" altLang="en-US" sz="2600" dirty="0"/>
              <a:t> yang lama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menemukannya</a:t>
            </a:r>
            <a:r>
              <a:rPr lang="en-US" altLang="en-US" sz="2600" dirty="0"/>
              <a:t>.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meskipun</a:t>
            </a:r>
            <a:r>
              <a:rPr lang="en-US" altLang="en-US" sz="2600" dirty="0"/>
              <a:t> tur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berbobot</a:t>
            </a:r>
            <a:r>
              <a:rPr lang="en-US" altLang="en-US" sz="2600" dirty="0"/>
              <a:t> minimal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ditemukan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namun</a:t>
            </a:r>
            <a:r>
              <a:rPr lang="en-US" altLang="en-US" sz="2600" dirty="0"/>
              <a:t> solusi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dianggap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hampiran</a:t>
            </a:r>
            <a:r>
              <a:rPr lang="en-US" altLang="en-US" sz="2600" dirty="0"/>
              <a:t> solusi optimal (</a:t>
            </a:r>
            <a:r>
              <a:rPr lang="en-US" altLang="en-US" sz="2600" i="1" dirty="0"/>
              <a:t>pseudo-optimum</a:t>
            </a:r>
            <a:r>
              <a:rPr lang="en-US" altLang="en-US" sz="2600" dirty="0"/>
              <a:t>).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E04F0A-1FB1-4C09-99AB-76B30A53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205107-33DE-4680-9B4D-E5AA2500E623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03E7D-3F8C-4CBC-82FA-37FF57C19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157"/>
            <a:ext cx="10860314" cy="57112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/>
              <a:t>Namun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solusi optimal,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keoptimalannya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dibuktikan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matematis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Membuktikan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optimalitas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matematis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tantangan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tersendiri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Jika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membuktikan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matematis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memperlihatkan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selalu</a:t>
            </a:r>
            <a:r>
              <a:rPr lang="en-US" altLang="en-US" sz="2400" dirty="0"/>
              <a:t> optimal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menunjukkan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counterexample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kasus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menunjukkan</a:t>
            </a:r>
            <a:r>
              <a:rPr lang="en-US" altLang="en-US" sz="2400" dirty="0"/>
              <a:t> solusi yang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optimal),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misalnya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penukaran</a:t>
            </a:r>
            <a:r>
              <a:rPr lang="en-US" altLang="en-US" sz="2400" dirty="0"/>
              <a:t> uang di </a:t>
            </a:r>
            <a:r>
              <a:rPr lang="en-US" altLang="en-US" sz="2400" dirty="0" err="1"/>
              <a:t>atas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kadang-kadang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solusinya</a:t>
            </a:r>
            <a:r>
              <a:rPr lang="en-US" altLang="en-US" sz="2400" dirty="0"/>
              <a:t> optimal pada </a:t>
            </a:r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instans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tetapi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kadang-kadang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).</a:t>
            </a:r>
          </a:p>
          <a:p>
            <a:pPr eaLnBrk="1" hangingPunct="1"/>
            <a:endParaRPr lang="en-US" altLang="en-US" sz="24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0C3E9-42C9-C023-F6E9-9AB9A954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8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26F1-4F4F-4C82-B38F-364A84D5B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cs typeface="Times New Roman" panose="02020603050405020304" pitchFamily="18" charset="0"/>
              </a:rPr>
              <a:t>Contoh-contoh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persoalan</a:t>
            </a:r>
            <a:r>
              <a:rPr lang="en-US" b="1" dirty="0">
                <a:cs typeface="Times New Roman" panose="02020603050405020304" pitchFamily="18" charset="0"/>
              </a:rPr>
              <a:t> yang </a:t>
            </a:r>
            <a:r>
              <a:rPr lang="en-US" b="1" dirty="0" err="1">
                <a:cs typeface="Times New Roman" panose="02020603050405020304" pitchFamily="18" charset="0"/>
              </a:rPr>
              <a:t>diselesaikan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dengan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Algoritma</a:t>
            </a:r>
            <a:r>
              <a:rPr lang="en-US" b="1" dirty="0">
                <a:cs typeface="Times New Roman" panose="02020603050405020304" pitchFamily="18" charset="0"/>
              </a:rPr>
              <a:t> Greedy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1B6DA-E6AB-49C0-969E-03F8F7DA8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penukaran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(</a:t>
            </a:r>
            <a:r>
              <a:rPr lang="en-US" i="1" dirty="0"/>
              <a:t>coin exchange problem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(</a:t>
            </a:r>
            <a:r>
              <a:rPr lang="en-US" i="1" dirty="0"/>
              <a:t>activity selection problem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Minimisasi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i="1" dirty="0"/>
              <a:t>knapsack</a:t>
            </a:r>
            <a:r>
              <a:rPr lang="en-US" dirty="0"/>
              <a:t> (</a:t>
            </a:r>
            <a:r>
              <a:rPr lang="en-US" i="1" dirty="0"/>
              <a:t>knapsack problem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err="1"/>
              <a:t>Penjadwalan</a:t>
            </a:r>
            <a:r>
              <a:rPr lang="en-US" altLang="en-US" dirty="0"/>
              <a:t> </a:t>
            </a:r>
            <a:r>
              <a:rPr lang="en-US" altLang="en-US" i="1" dirty="0"/>
              <a:t>job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tenggat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(</a:t>
            </a:r>
            <a:r>
              <a:rPr lang="en-US" altLang="en-US" i="1" dirty="0"/>
              <a:t>job </a:t>
            </a:r>
            <a:r>
              <a:rPr lang="en-US" altLang="en-US" i="1" dirty="0" err="1"/>
              <a:t>schedulling</a:t>
            </a:r>
            <a:r>
              <a:rPr lang="en-US" altLang="en-US" i="1" dirty="0"/>
              <a:t> with deadlines</a:t>
            </a:r>
            <a:r>
              <a:rPr lang="en-US" altLang="en-US" dirty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err="1"/>
              <a:t>Pohon</a:t>
            </a:r>
            <a:r>
              <a:rPr lang="en-US" altLang="en-US" dirty="0"/>
              <a:t> </a:t>
            </a:r>
            <a:r>
              <a:rPr lang="en-US" altLang="en-US" dirty="0" err="1"/>
              <a:t>merentang</a:t>
            </a:r>
            <a:r>
              <a:rPr lang="en-US" altLang="en-US" dirty="0"/>
              <a:t> minimum (</a:t>
            </a:r>
            <a:r>
              <a:rPr lang="en-US" altLang="en-US" i="1" dirty="0"/>
              <a:t>minimum spanning tree</a:t>
            </a:r>
            <a:r>
              <a:rPr lang="en-US" alt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err="1"/>
              <a:t>Lintasan</a:t>
            </a:r>
            <a:r>
              <a:rPr lang="en-US" altLang="en-US" dirty="0"/>
              <a:t> </a:t>
            </a:r>
            <a:r>
              <a:rPr lang="en-US" altLang="en-US" dirty="0" err="1"/>
              <a:t>terpendek</a:t>
            </a:r>
            <a:r>
              <a:rPr lang="en-US" altLang="en-US" dirty="0"/>
              <a:t> (</a:t>
            </a:r>
            <a:r>
              <a:rPr lang="en-US" altLang="en-US" i="1" dirty="0"/>
              <a:t>shortest path</a:t>
            </a:r>
            <a:r>
              <a:rPr lang="en-US" alt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Kode Huffman (</a:t>
            </a:r>
            <a:r>
              <a:rPr lang="en-US" altLang="en-US" i="1" dirty="0"/>
              <a:t>Huffman code</a:t>
            </a:r>
            <a:r>
              <a:rPr lang="en-US" alt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err="1"/>
              <a:t>Pecahan</a:t>
            </a:r>
            <a:r>
              <a:rPr lang="en-US" altLang="en-US" dirty="0"/>
              <a:t> </a:t>
            </a:r>
            <a:r>
              <a:rPr lang="en-US" altLang="en-US" dirty="0" err="1"/>
              <a:t>Mesir</a:t>
            </a:r>
            <a:r>
              <a:rPr lang="en-US" altLang="en-US" dirty="0"/>
              <a:t> (</a:t>
            </a:r>
            <a:r>
              <a:rPr lang="en-US" altLang="en-US" i="1" dirty="0"/>
              <a:t>Egyptian fraction</a:t>
            </a:r>
            <a:r>
              <a:rPr lang="en-US" alt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CDCA4-6BDC-FA2E-7250-66BD3838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02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C34F120-B9A3-4034-AC24-67333D575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+mn-lt"/>
                <a:cs typeface="Times New Roman" panose="02020603050405020304" pitchFamily="18" charset="0"/>
              </a:rPr>
              <a:t>Persoalan</a:t>
            </a:r>
            <a:r>
              <a:rPr lang="en-US" sz="4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+mn-lt"/>
                <a:cs typeface="Times New Roman" panose="02020603050405020304" pitchFamily="18" charset="0"/>
              </a:rPr>
              <a:t>Penukaran</a:t>
            </a:r>
            <a:r>
              <a:rPr lang="en-US" sz="4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+mn-lt"/>
                <a:cs typeface="Times New Roman" panose="02020603050405020304" pitchFamily="18" charset="0"/>
              </a:rPr>
              <a:t>Uang</a:t>
            </a:r>
            <a:endParaRPr lang="en-US" sz="4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2EAD114-AD1A-462F-9749-8D1D111A32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90880" y="1391920"/>
            <a:ext cx="10972800" cy="4754562"/>
          </a:xfrm>
        </p:spPr>
        <p:txBody>
          <a:bodyPr/>
          <a:lstStyle/>
          <a:p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sebelumnya</a:t>
            </a:r>
            <a:endParaRPr lang="en-US" altLang="en-US" sz="2400" dirty="0"/>
          </a:p>
          <a:p>
            <a:r>
              <a:rPr lang="en-US" altLang="en-US" sz="2400" dirty="0"/>
              <a:t>Di </a:t>
            </a:r>
            <a:r>
              <a:rPr lang="en-US" altLang="en-US" sz="2400" dirty="0" err="1"/>
              <a:t>sini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formulasikan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kembali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matematis</a:t>
            </a:r>
            <a:endParaRPr lang="en-US" altLang="en-US" sz="2400" dirty="0"/>
          </a:p>
          <a:p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penukaran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uang</a:t>
            </a:r>
            <a:r>
              <a:rPr lang="en-US" altLang="en-US" sz="2400" dirty="0"/>
              <a:t>: </a:t>
            </a:r>
          </a:p>
          <a:p>
            <a:pPr marL="609600" indent="-609600">
              <a:buNone/>
            </a:pPr>
            <a:r>
              <a:rPr lang="en-US" altLang="en-US" sz="2400" dirty="0"/>
              <a:t>      Nilai </a:t>
            </a:r>
            <a:r>
              <a:rPr lang="en-US" altLang="en-US" sz="2400" dirty="0" err="1"/>
              <a:t>uang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ditukar</a:t>
            </a:r>
            <a:r>
              <a:rPr lang="en-US" altLang="en-US" sz="2400" dirty="0"/>
              <a:t>: </a:t>
            </a:r>
            <a:r>
              <a:rPr lang="en-US" altLang="en-US" sz="2400" i="1" dirty="0"/>
              <a:t>A</a:t>
            </a:r>
          </a:p>
          <a:p>
            <a:pPr marL="609600" indent="-609600">
              <a:buNone/>
            </a:pPr>
            <a:r>
              <a:rPr lang="en-US" altLang="en-US" sz="2400" dirty="0"/>
              <a:t>     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(</a:t>
            </a:r>
            <a:r>
              <a:rPr lang="en-US" altLang="en-US" sz="2400" i="1" dirty="0"/>
              <a:t>multiset</a:t>
            </a:r>
            <a:r>
              <a:rPr lang="en-US" altLang="en-US" sz="2400" dirty="0"/>
              <a:t>):  {</a:t>
            </a:r>
            <a:r>
              <a:rPr lang="en-US" altLang="en-US" sz="2400" i="1" dirty="0"/>
              <a:t>d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d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…}. </a:t>
            </a:r>
          </a:p>
          <a:p>
            <a:pPr marL="609600" indent="-609600">
              <a:buNone/>
            </a:pPr>
            <a:r>
              <a:rPr lang="en-US" altLang="en-US" sz="2400" i="1" dirty="0"/>
              <a:t>     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solusi: </a:t>
            </a:r>
            <a:r>
              <a:rPr lang="en-US" altLang="en-US" sz="2400" i="1" dirty="0"/>
              <a:t>X</a:t>
            </a:r>
            <a:r>
              <a:rPr lang="en-US" altLang="en-US" sz="2400" dirty="0"/>
              <a:t> = {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…, </a:t>
            </a:r>
            <a:r>
              <a:rPr lang="en-US" altLang="en-US" sz="2400" i="1" dirty="0" err="1"/>
              <a:t>x</a:t>
            </a:r>
            <a:r>
              <a:rPr lang="en-US" altLang="en-US" sz="2400" i="1" baseline="-25000" dirty="0" err="1"/>
              <a:t>n</a:t>
            </a:r>
            <a:r>
              <a:rPr lang="en-US" altLang="en-US" sz="2400" dirty="0"/>
              <a:t>}, 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= 1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i="1" dirty="0"/>
              <a:t>d</a:t>
            </a:r>
            <a:r>
              <a:rPr lang="en-US" altLang="en-US" sz="2400" i="1" baseline="-25000" dirty="0"/>
              <a:t>i</a:t>
            </a:r>
            <a:r>
              <a:rPr lang="en-US" altLang="en-US" sz="2400" baseline="-250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,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= 0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i="1" dirty="0"/>
              <a:t>d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. </a:t>
            </a:r>
          </a:p>
          <a:p>
            <a:pPr marL="609600" indent="-609600">
              <a:buNone/>
            </a:pPr>
            <a:endParaRPr lang="en-US" altLang="en-US" dirty="0"/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0FB98CB0-A759-45B5-B172-729E0FF200A6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3053132"/>
              </p:ext>
            </p:extLst>
          </p:nvPr>
        </p:nvGraphicFramePr>
        <p:xfrm>
          <a:off x="2359660" y="4421822"/>
          <a:ext cx="7099300" cy="1553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75471" imgH="1153652" progId="Word.Document.8">
                  <p:embed/>
                </p:oleObj>
              </mc:Choice>
              <mc:Fallback>
                <p:oleObj name="Document" r:id="rId2" imgW="5275471" imgH="1153652" progId="Word.Document.8">
                  <p:embed/>
                  <p:pic>
                    <p:nvPicPr>
                      <p:cNvPr id="19460" name="Object 4">
                        <a:extLst>
                          <a:ext uri="{FF2B5EF4-FFF2-40B4-BE49-F238E27FC236}">
                            <a16:creationId xmlns:a16="http://schemas.microsoft.com/office/drawing/2014/main" id="{0FB98CB0-A759-45B5-B172-729E0FF200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660" y="4421822"/>
                        <a:ext cx="7099300" cy="1553341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AB964-89FC-4E27-9C27-701CEB52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A68745-847A-470B-8442-69A3A4BE71C9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BD67A4AD-7481-47EE-A20E-C253F3F7C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7440" y="1165542"/>
            <a:ext cx="10434320" cy="452691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i="1" dirty="0"/>
              <a:t>exhaustive search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r>
              <a:rPr lang="en-US" altLang="en-US" dirty="0"/>
              <a:t>Karena </a:t>
            </a:r>
            <a:r>
              <a:rPr lang="en-US" altLang="en-US" i="1" dirty="0"/>
              <a:t>X</a:t>
            </a:r>
            <a:r>
              <a:rPr lang="en-US" altLang="en-US" dirty="0"/>
              <a:t> = {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} dan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 err="1"/>
              <a:t>bernilai</a:t>
            </a:r>
            <a:r>
              <a:rPr lang="en-US" altLang="en-US" dirty="0"/>
              <a:t> 1 </a:t>
            </a:r>
            <a:r>
              <a:rPr lang="en-US" altLang="en-US" dirty="0" err="1"/>
              <a:t>atau</a:t>
            </a:r>
            <a:r>
              <a:rPr lang="en-US" altLang="en-US" dirty="0"/>
              <a:t> 0,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2</a:t>
            </a:r>
            <a:r>
              <a:rPr lang="en-US" altLang="en-US" baseline="30000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solusi (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2</a:t>
            </a:r>
            <a:r>
              <a:rPr lang="en-US" altLang="en-US" baseline="30000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</a:t>
            </a:r>
            <a:r>
              <a:rPr lang="en-US" altLang="en-US" dirty="0" err="1"/>
              <a:t>vektor</a:t>
            </a:r>
            <a:r>
              <a:rPr lang="en-US" altLang="en-US" dirty="0"/>
              <a:t> X)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mengevaluasi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obyektif</a:t>
            </a:r>
            <a:r>
              <a:rPr lang="en-US" altLang="en-US" dirty="0"/>
              <a:t> </a:t>
            </a:r>
            <a:r>
              <a:rPr lang="en-US" altLang="en-US" dirty="0" err="1"/>
              <a:t>kebutuhan</a:t>
            </a:r>
            <a:r>
              <a:rPr lang="en-US" altLang="en-US" dirty="0"/>
              <a:t> </a:t>
            </a:r>
            <a:r>
              <a:rPr lang="en-US" altLang="en-US" dirty="0" err="1"/>
              <a:t>waktunya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seluruhnya</a:t>
            </a:r>
            <a:r>
              <a:rPr lang="en-US" altLang="en-US" dirty="0"/>
              <a:t> = O(</a:t>
            </a:r>
            <a:r>
              <a:rPr lang="en-US" altLang="en-US" i="1" dirty="0"/>
              <a:t>n </a:t>
            </a:r>
            <a:r>
              <a:rPr lang="en-US" altLang="en-US" dirty="0">
                <a:sym typeface="Symbol" panose="05050102010706020507" pitchFamily="18" charset="2"/>
              </a:rPr>
              <a:t></a:t>
            </a:r>
            <a:r>
              <a:rPr lang="en-US" altLang="en-US" dirty="0"/>
              <a:t> 2</a:t>
            </a:r>
            <a:r>
              <a:rPr lang="en-US" altLang="en-US" i="1" baseline="30000" dirty="0"/>
              <a:t>n</a:t>
            </a:r>
            <a:r>
              <a:rPr lang="en-US" altLang="en-US" dirty="0"/>
              <a:t> ).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2D464-E03E-4362-9381-5FD83E4C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1F7042-5340-4CAA-8184-8FD2623A8B5F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99991BC1-BDD8-4A8E-B866-E2E5873E70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39508" y="424816"/>
            <a:ext cx="10839132" cy="576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i="1" dirty="0"/>
              <a:t> greedy</a:t>
            </a:r>
          </a:p>
          <a:p>
            <a:pPr eaLnBrk="1" hangingPunct="1"/>
            <a:r>
              <a:rPr lang="en-US" altLang="en-US" sz="2400" dirty="0" err="1"/>
              <a:t>Strategi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:  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terbesar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tersisa</a:t>
            </a:r>
            <a:r>
              <a:rPr lang="en-US" alt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3162D-1FB0-4C7E-9B74-FE6B0489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FC3DF5-59E1-498F-BFCD-DA9D3E28112E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11C7D1-9126-48E5-804F-E555AEE94FB0}"/>
              </a:ext>
            </a:extLst>
          </p:cNvPr>
          <p:cNvSpPr/>
          <p:nvPr/>
        </p:nvSpPr>
        <p:spPr>
          <a:xfrm>
            <a:off x="1325881" y="1727210"/>
            <a:ext cx="97316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CoinExchange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himpunan_koin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himpunan_solusi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mengembalikan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koin-koin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total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nilainya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A,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koinnya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minimum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himpunan_solusi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{} )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{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if 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(’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solusi’)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2B01E4-0ACE-4471-AF2C-E35A60A0BA7D}"/>
              </a:ext>
            </a:extLst>
          </p:cNvPr>
          <p:cNvSpPr/>
          <p:nvPr/>
        </p:nvSpPr>
        <p:spPr>
          <a:xfrm>
            <a:off x="1134427" y="1687354"/>
            <a:ext cx="9077324" cy="4810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D1BEB-D123-7461-E75B-A3899914D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805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persoalan</a:t>
            </a:r>
            <a:r>
              <a:rPr lang="en-US" b="1" dirty="0"/>
              <a:t> </a:t>
            </a:r>
            <a:r>
              <a:rPr lang="en-US" b="1" i="1" dirty="0"/>
              <a:t>activity selection problem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dunia </a:t>
            </a:r>
            <a:r>
              <a:rPr lang="en-US" b="1" dirty="0" err="1"/>
              <a:t>nyata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sz="2400" dirty="0" err="1"/>
              <a:t>Penjadwalan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rapat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i="1" dirty="0"/>
              <a:t>meeting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divisi</a:t>
            </a:r>
          </a:p>
          <a:p>
            <a:pPr marL="682625" indent="-174625">
              <a:buFont typeface="Wingdings" panose="05000000000000000000" pitchFamily="2" charset="2"/>
              <a:buChar char="Ø"/>
            </a:pPr>
            <a:r>
              <a:rPr lang="en-US" sz="2400" dirty="0"/>
              <a:t> 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i="1" dirty="0"/>
              <a:t>meeting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bentrok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err="1"/>
              <a:t>Penjadwalan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laboratorium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fakultas</a:t>
            </a:r>
            <a:endParaRPr lang="en-US" sz="2400" dirty="0"/>
          </a:p>
          <a:p>
            <a:pPr marL="566738" indent="-101600">
              <a:buFont typeface="Wingdings" panose="05000000000000000000" pitchFamily="2" charset="2"/>
              <a:buChar char="Ø"/>
            </a:pPr>
            <a:r>
              <a:rPr lang="en-US" sz="2400" dirty="0"/>
              <a:t> 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sesi</a:t>
            </a:r>
            <a:r>
              <a:rPr lang="en-US" sz="2400" dirty="0"/>
              <a:t> </a:t>
            </a:r>
            <a:r>
              <a:rPr lang="en-US" sz="2400" dirty="0" err="1"/>
              <a:t>praktikum</a:t>
            </a:r>
            <a:r>
              <a:rPr lang="en-US" sz="2400" dirty="0"/>
              <a:t> agar </a:t>
            </a:r>
            <a:r>
              <a:rPr lang="en-US" sz="2400" dirty="0" err="1"/>
              <a:t>sebanyak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terlaksana</a:t>
            </a:r>
            <a:r>
              <a:rPr lang="en-US" sz="2400" dirty="0"/>
              <a:t>. </a:t>
            </a:r>
          </a:p>
          <a:p>
            <a:pPr marL="465138" indent="-465138">
              <a:buAutoNum type="arabicPeriod" startAt="3"/>
            </a:pPr>
            <a:r>
              <a:rPr lang="en-US" sz="2400" dirty="0" err="1"/>
              <a:t>Penjadwalan</a:t>
            </a:r>
            <a:r>
              <a:rPr lang="en-US" sz="2400" dirty="0"/>
              <a:t> </a:t>
            </a:r>
            <a:r>
              <a:rPr lang="en-US" sz="2400" dirty="0" err="1"/>
              <a:t>prosesor</a:t>
            </a:r>
            <a:r>
              <a:rPr lang="en-US" sz="2400" dirty="0"/>
              <a:t> </a:t>
            </a:r>
            <a:r>
              <a:rPr lang="en-US" sz="2400" dirty="0" err="1"/>
              <a:t>tunggal</a:t>
            </a:r>
            <a:r>
              <a:rPr lang="en-US" sz="2400" dirty="0"/>
              <a:t> </a:t>
            </a:r>
          </a:p>
          <a:p>
            <a:pPr marL="798513" indent="-333375">
              <a:buFont typeface="Wingdings" panose="05000000000000000000" pitchFamily="2" charset="2"/>
              <a:buChar char="Ø"/>
            </a:pPr>
            <a:r>
              <a:rPr lang="en-US" sz="2400" dirty="0" err="1"/>
              <a:t>Pilih</a:t>
            </a:r>
            <a:r>
              <a:rPr lang="en-US" sz="2400" dirty="0"/>
              <a:t> job </a:t>
            </a:r>
            <a:r>
              <a:rPr lang="en-US" sz="2400" dirty="0" err="1"/>
              <a:t>sebanyak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overlap. </a:t>
            </a:r>
          </a:p>
          <a:p>
            <a:pPr marL="465138" indent="-465138">
              <a:buAutoNum type="arabicPeriod" startAt="4"/>
            </a:pPr>
            <a:r>
              <a:rPr lang="en-US" sz="2400" dirty="0" err="1"/>
              <a:t>Penyiaran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di TV/Radio</a:t>
            </a:r>
          </a:p>
          <a:p>
            <a:pPr marL="798513" indent="-333375">
              <a:buFont typeface="Wingdings" panose="05000000000000000000" pitchFamily="2" charset="2"/>
              <a:buChar char="Ø"/>
            </a:pPr>
            <a:r>
              <a:rPr lang="en-US" sz="2400" dirty="0" err="1"/>
              <a:t>Pengiklan</a:t>
            </a:r>
            <a:r>
              <a:rPr lang="en-US" sz="2400" dirty="0"/>
              <a:t> </a:t>
            </a:r>
            <a:r>
              <a:rPr lang="en-US" sz="2400" dirty="0" err="1"/>
              <a:t>mengajukan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dan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selesai</a:t>
            </a:r>
            <a:r>
              <a:rPr lang="en-US" sz="2400" dirty="0"/>
              <a:t>. </a:t>
            </a:r>
            <a:r>
              <a:rPr lang="en-US" sz="2400" dirty="0" err="1"/>
              <a:t>Stasiun</a:t>
            </a:r>
            <a:r>
              <a:rPr lang="en-US" sz="2400" dirty="0"/>
              <a:t> TV/Radio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menayangkan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.</a:t>
            </a:r>
          </a:p>
          <a:p>
            <a:pPr marL="508000" indent="-508000">
              <a:buAutoNum type="arabicPeriod" startAt="5"/>
            </a:pPr>
            <a:r>
              <a:rPr lang="en-US" sz="2400" i="1" dirty="0"/>
              <a:t>Booking</a:t>
            </a:r>
            <a:r>
              <a:rPr lang="en-US" sz="2400" dirty="0"/>
              <a:t> </a:t>
            </a:r>
            <a:r>
              <a:rPr lang="en-US" sz="2400" dirty="0" err="1"/>
              <a:t>dokter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klinik</a:t>
            </a:r>
            <a:r>
              <a:rPr lang="en-US" sz="2400" dirty="0"/>
              <a:t>, agar </a:t>
            </a:r>
            <a:r>
              <a:rPr lang="en-US" sz="2400" dirty="0" err="1"/>
              <a:t>sebanyak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</a:t>
            </a:r>
            <a:r>
              <a:rPr lang="en-US" sz="2400" dirty="0" err="1"/>
              <a:t>dijadwalkan</a:t>
            </a:r>
            <a:r>
              <a:rPr lang="en-US" sz="2400" dirty="0"/>
              <a:t> </a:t>
            </a:r>
          </a:p>
          <a:p>
            <a:pPr marL="508000" indent="-508000">
              <a:buAutoNum type="arabicPeriod" startAt="5"/>
            </a:pPr>
            <a:r>
              <a:rPr lang="en-US" sz="2400" i="1" dirty="0"/>
              <a:t>Landing</a:t>
            </a:r>
            <a:r>
              <a:rPr lang="en-US" sz="2400" dirty="0"/>
              <a:t> </a:t>
            </a:r>
            <a:r>
              <a:rPr lang="en-US" sz="2400" dirty="0" err="1"/>
              <a:t>pesawat</a:t>
            </a:r>
            <a:r>
              <a:rPr lang="en-US" sz="2400" dirty="0"/>
              <a:t>. Hanya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runway,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pesawat</a:t>
            </a:r>
            <a:r>
              <a:rPr lang="en-US" sz="2400" dirty="0"/>
              <a:t>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mendarat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pesawat</a:t>
            </a:r>
            <a:r>
              <a:rPr lang="en-US" sz="2400" dirty="0"/>
              <a:t> </a:t>
            </a:r>
            <a:r>
              <a:rPr lang="en-US" sz="2400" dirty="0" err="1"/>
              <a:t>butuh</a:t>
            </a:r>
            <a:r>
              <a:rPr lang="en-US" sz="2400" dirty="0"/>
              <a:t> slot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 Bandara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memaksimalkan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pesawat</a:t>
            </a:r>
            <a:r>
              <a:rPr lang="en-US" sz="2400" dirty="0"/>
              <a:t> yang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dilayani</a:t>
            </a:r>
            <a:r>
              <a:rPr lang="en-US" sz="2400" dirty="0"/>
              <a:t>.</a:t>
            </a:r>
          </a:p>
          <a:p>
            <a:pPr marL="682625" indent="-174625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BDEB7-B067-609C-4B23-0D2C794E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5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FA6844F2-3463-4564-B80F-18EAF52F3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520" y="528320"/>
            <a:ext cx="10403840" cy="605536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</a:t>
            </a:r>
            <a:r>
              <a:rPr lang="en-US" altLang="en-US" dirty="0" err="1"/>
              <a:t>bernilai</a:t>
            </a:r>
            <a:r>
              <a:rPr lang="en-US" altLang="en-US" dirty="0"/>
              <a:t> </a:t>
            </a:r>
            <a:r>
              <a:rPr lang="en-US" altLang="en-US" dirty="0" err="1"/>
              <a:t>terbesar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</a:t>
            </a:r>
            <a:r>
              <a:rPr lang="en-US" altLang="en-US" dirty="0" err="1"/>
              <a:t>kompleksitasnya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O(</a:t>
            </a:r>
            <a:r>
              <a:rPr lang="en-US" altLang="en-US" i="1" dirty="0"/>
              <a:t>n</a:t>
            </a:r>
            <a:r>
              <a:rPr lang="en-US" altLang="en-US" dirty="0"/>
              <a:t>), </a:t>
            </a:r>
            <a:r>
              <a:rPr lang="en-US" altLang="en-US" dirty="0" err="1"/>
              <a:t>menjumlahkan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S juga O(</a:t>
            </a:r>
            <a:r>
              <a:rPr lang="en-US" altLang="en-US" i="1" dirty="0"/>
              <a:t>n</a:t>
            </a:r>
            <a:r>
              <a:rPr lang="en-US" altLang="en-US" dirty="0"/>
              <a:t>).</a:t>
            </a:r>
          </a:p>
          <a:p>
            <a:pPr eaLnBrk="1" hangingPunct="1"/>
            <a:r>
              <a:rPr lang="en-US" altLang="en-US" dirty="0" err="1"/>
              <a:t>Kalang</a:t>
            </a:r>
            <a:r>
              <a:rPr lang="en-US" altLang="en-US" dirty="0"/>
              <a:t> </a:t>
            </a:r>
            <a:r>
              <a:rPr lang="en-US" altLang="en-US" b="1" dirty="0"/>
              <a:t>while</a:t>
            </a:r>
            <a:r>
              <a:rPr lang="en-US" altLang="en-US" dirty="0"/>
              <a:t> </a:t>
            </a:r>
            <a:r>
              <a:rPr lang="en-US" altLang="en-US" dirty="0" err="1"/>
              <a:t>diulang</a:t>
            </a:r>
            <a:r>
              <a:rPr lang="en-US" altLang="en-US" dirty="0"/>
              <a:t> </a:t>
            </a:r>
            <a:r>
              <a:rPr lang="en-US" altLang="en-US" dirty="0" err="1"/>
              <a:t>maksimal</a:t>
            </a:r>
            <a:r>
              <a:rPr lang="en-US" altLang="en-US" dirty="0"/>
              <a:t> </a:t>
            </a:r>
            <a:r>
              <a:rPr lang="en-US" altLang="en-US" dirty="0" err="1"/>
              <a:t>sebanyak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kali.</a:t>
            </a:r>
          </a:p>
          <a:p>
            <a:pPr eaLnBrk="1" hangingPunct="1"/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 err="1"/>
              <a:t>CoinExchange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O(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Agar </a:t>
            </a:r>
            <a:r>
              <a:rPr lang="en-US" altLang="en-US" dirty="0" err="1"/>
              <a:t>pemilihan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</a:t>
            </a:r>
            <a:r>
              <a:rPr lang="en-US" altLang="en-US" dirty="0" err="1"/>
              <a:t>uang</a:t>
            </a:r>
            <a:r>
              <a:rPr lang="en-US" altLang="en-US" dirty="0"/>
              <a:t> </a:t>
            </a:r>
            <a:r>
              <a:rPr lang="en-US" altLang="en-US" dirty="0" err="1"/>
              <a:t>berikutnya</a:t>
            </a:r>
            <a:r>
              <a:rPr lang="en-US" altLang="en-US" dirty="0"/>
              <a:t> optimal,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mengurutkan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urutan</a:t>
            </a:r>
            <a:r>
              <a:rPr lang="en-US" altLang="en-US" dirty="0"/>
              <a:t> yang </a:t>
            </a:r>
            <a:r>
              <a:rPr lang="en-US" altLang="en-US" dirty="0" err="1"/>
              <a:t>menurun</a:t>
            </a:r>
            <a:r>
              <a:rPr lang="en-US" altLang="en-US" dirty="0"/>
              <a:t> (</a:t>
            </a:r>
            <a:r>
              <a:rPr lang="en-US" altLang="en-US" i="1" dirty="0" err="1"/>
              <a:t>noninceasing</a:t>
            </a:r>
            <a:r>
              <a:rPr lang="en-US" altLang="en-US" i="1" dirty="0"/>
              <a:t> order</a:t>
            </a:r>
            <a:r>
              <a:rPr lang="en-US" altLang="en-US" dirty="0"/>
              <a:t>).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terurut</a:t>
            </a:r>
            <a:r>
              <a:rPr lang="en-US" altLang="en-US" dirty="0"/>
              <a:t> </a:t>
            </a:r>
            <a:r>
              <a:rPr lang="en-US" altLang="en-US" dirty="0" err="1"/>
              <a:t>menurun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 err="1"/>
              <a:t>CoinExchange</a:t>
            </a:r>
            <a:r>
              <a:rPr lang="en-US" altLang="en-US" dirty="0"/>
              <a:t>  </a:t>
            </a:r>
            <a:r>
              <a:rPr lang="en-US" altLang="en-US" dirty="0" err="1"/>
              <a:t>adalah</a:t>
            </a:r>
            <a:r>
              <a:rPr lang="en-US" altLang="en-US" dirty="0"/>
              <a:t> 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). </a:t>
            </a:r>
            <a:r>
              <a:rPr lang="en-US" altLang="en-US" dirty="0" err="1"/>
              <a:t>Namun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pengurutan</a:t>
            </a:r>
            <a:r>
              <a:rPr lang="en-US" altLang="en-US" dirty="0"/>
              <a:t> </a:t>
            </a:r>
            <a:r>
              <a:rPr lang="en-US" altLang="en-US" dirty="0" err="1"/>
              <a:t>diperhitungkan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 err="1"/>
              <a:t>CoinExchange</a:t>
            </a:r>
            <a:r>
              <a:rPr lang="en-US" altLang="en-US" dirty="0"/>
              <a:t>  </a:t>
            </a:r>
            <a:r>
              <a:rPr lang="en-US" altLang="en-US" dirty="0" err="1"/>
              <a:t>adalah</a:t>
            </a:r>
            <a:r>
              <a:rPr lang="en-US" altLang="en-US" dirty="0"/>
              <a:t> O(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pengurutan</a:t>
            </a:r>
            <a:r>
              <a:rPr lang="en-US" altLang="en-US" dirty="0"/>
              <a:t> yang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.  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Sayangnya</a:t>
            </a:r>
            <a:r>
              <a:rPr lang="en-US" altLang="en-US" dirty="0"/>
              <a:t>,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greedy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penukaran</a:t>
            </a:r>
            <a:r>
              <a:rPr lang="en-US" altLang="en-US" dirty="0"/>
              <a:t> </a:t>
            </a:r>
            <a:r>
              <a:rPr lang="en-US" altLang="en-US" dirty="0" err="1"/>
              <a:t>uang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selalu</a:t>
            </a:r>
            <a:r>
              <a:rPr lang="en-US" altLang="en-US" dirty="0"/>
              <a:t> </a:t>
            </a:r>
            <a:r>
              <a:rPr lang="en-US" altLang="en-US" dirty="0" err="1"/>
              <a:t>menghasilkan</a:t>
            </a:r>
            <a:r>
              <a:rPr lang="en-US" altLang="en-US" dirty="0"/>
              <a:t> solusi optimal (</a:t>
            </a:r>
            <a:r>
              <a:rPr lang="en-US" altLang="en-US" dirty="0" err="1"/>
              <a:t>lihat</a:t>
            </a:r>
            <a:r>
              <a:rPr lang="en-US" altLang="en-US" dirty="0"/>
              <a:t> </a:t>
            </a:r>
            <a:r>
              <a:rPr lang="en-US" altLang="en-US" dirty="0" err="1"/>
              <a:t>contoh-contoh</a:t>
            </a:r>
            <a:r>
              <a:rPr lang="en-US" altLang="en-US" dirty="0"/>
              <a:t> </a:t>
            </a:r>
            <a:r>
              <a:rPr lang="en-US" altLang="en-US" dirty="0" err="1"/>
              <a:t>sebelumnya</a:t>
            </a:r>
            <a:r>
              <a:rPr lang="en-US" altLang="en-US" dirty="0"/>
              <a:t>).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65D14A-1D19-4CFD-81CF-1E4C96C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9C0A3A-D8DA-49DA-ABD7-B00D951DF2B2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219E388-D3B3-4AE1-8782-E242134BA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2. </a:t>
            </a:r>
            <a:r>
              <a:rPr lang="en-US" sz="4000" b="1" dirty="0" err="1">
                <a:latin typeface="+mn-lt"/>
              </a:rPr>
              <a:t>Persoalan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memilih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aktivitas</a:t>
            </a:r>
            <a:r>
              <a:rPr lang="en-US" sz="4000" b="1" dirty="0">
                <a:latin typeface="+mn-lt"/>
              </a:rPr>
              <a:t>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(</a:t>
            </a:r>
            <a:r>
              <a:rPr lang="en-US" sz="4000" b="1" i="1" dirty="0">
                <a:latin typeface="+mn-lt"/>
              </a:rPr>
              <a:t>activity selection problem</a:t>
            </a:r>
            <a:r>
              <a:rPr lang="en-US" sz="4000" b="1" dirty="0">
                <a:latin typeface="+mn-lt"/>
              </a:rPr>
              <a:t>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D96EA26-2070-4C68-975D-83BD0FC43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582" y="1860550"/>
            <a:ext cx="10300018" cy="4495800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 err="1"/>
              <a:t>Persoalan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n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, </a:t>
            </a:r>
            <a:r>
              <a:rPr lang="en-US" sz="2400" i="1" dirty="0"/>
              <a:t>A</a:t>
            </a:r>
            <a:r>
              <a:rPr lang="en-US" sz="2400" dirty="0"/>
              <a:t> = {</a:t>
            </a:r>
            <a:r>
              <a:rPr lang="en-US" sz="2400" i="1" dirty="0"/>
              <a:t>a</a:t>
            </a:r>
            <a:r>
              <a:rPr lang="en-US" sz="2400" i="1" baseline="-25000" dirty="0"/>
              <a:t>1</a:t>
            </a:r>
            <a:r>
              <a:rPr lang="en-US" sz="2400" dirty="0"/>
              <a:t>​,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​, …, </a:t>
            </a:r>
            <a:r>
              <a:rPr lang="en-US" sz="2400" i="1" dirty="0"/>
              <a:t>a</a:t>
            </a:r>
            <a:r>
              <a:rPr lang="en-US" sz="2400" i="1" baseline="-25000" dirty="0"/>
              <a:t>n</a:t>
            </a:r>
            <a:r>
              <a:rPr lang="en-US" sz="2400" dirty="0"/>
              <a:t>​},  </a:t>
            </a:r>
            <a:r>
              <a:rPr lang="en-US" altLang="en-US" sz="2400" dirty="0"/>
              <a:t>yang </a:t>
            </a:r>
            <a:r>
              <a:rPr lang="en-US" altLang="en-US" sz="2400" dirty="0" err="1"/>
              <a:t>ingin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resource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misalnya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ruang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pertemuan</a:t>
            </a:r>
            <a:r>
              <a:rPr lang="en-US" altLang="en-US" sz="2400" dirty="0"/>
              <a:t>, studio, </a:t>
            </a:r>
            <a:r>
              <a:rPr lang="en-US" altLang="en-US" sz="2400" dirty="0" err="1"/>
              <a:t>prosesor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dll</a:t>
            </a:r>
            <a:r>
              <a:rPr lang="en-US" altLang="en-US" sz="2400" dirty="0"/>
              <a:t>). </a:t>
            </a:r>
            <a:r>
              <a:rPr lang="en-US" altLang="en-US" sz="2400" i="1" dirty="0"/>
              <a:t>Resource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oleh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kali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memakai</a:t>
            </a:r>
            <a:r>
              <a:rPr lang="en-US" altLang="en-US" sz="2400" dirty="0"/>
              <a:t> (</a:t>
            </a:r>
            <a:r>
              <a:rPr lang="en-US" altLang="en-US" sz="2400" i="1" dirty="0"/>
              <a:t>occupy</a:t>
            </a:r>
            <a:r>
              <a:rPr lang="en-US" altLang="en-US" sz="2400" dirty="0"/>
              <a:t>) </a:t>
            </a:r>
            <a:r>
              <a:rPr lang="en-US" altLang="en-US" sz="2400" i="1" dirty="0"/>
              <a:t>resource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lain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selesai</a:t>
            </a:r>
            <a:r>
              <a:rPr lang="en-US" altLang="en-US" sz="2400" dirty="0"/>
              <a:t>. 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mulai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dan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selesai</a:t>
            </a:r>
            <a:r>
              <a:rPr lang="en-US" altLang="en-US" sz="2400" dirty="0"/>
              <a:t>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, yang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 </a:t>
            </a:r>
            <a:r>
              <a:rPr lang="en-US" altLang="en-US" sz="2400" i="1" dirty="0">
                <a:sym typeface="Symbol" panose="05050102010706020507" pitchFamily="18" charset="2"/>
              </a:rPr>
              <a:t>f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. </a:t>
            </a:r>
            <a:r>
              <a:rPr lang="en-US" altLang="en-US" sz="2400" dirty="0" err="1">
                <a:sym typeface="Symbol" panose="05050102010706020507" pitchFamily="18" charset="2"/>
              </a:rPr>
              <a:t>Dua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aktivitas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 err="1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dan </a:t>
            </a:r>
            <a:r>
              <a:rPr lang="en-US" altLang="en-US" sz="2400" i="1" dirty="0"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dikatakan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sym typeface="Symbol" panose="05050102010706020507" pitchFamily="18" charset="2"/>
              </a:rPr>
              <a:t>kompatibel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jika</a:t>
            </a:r>
            <a:r>
              <a:rPr lang="en-US" altLang="en-US" sz="2400" dirty="0">
                <a:sym typeface="Symbol" panose="05050102010706020507" pitchFamily="18" charset="2"/>
              </a:rPr>
              <a:t> interval [</a:t>
            </a:r>
            <a:r>
              <a:rPr lang="en-US" altLang="en-US" sz="2400" i="1" dirty="0" err="1">
                <a:sym typeface="Symbol" panose="05050102010706020507" pitchFamily="18" charset="2"/>
              </a:rPr>
              <a:t>s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i="1" dirty="0">
                <a:sym typeface="Symbol" panose="05050102010706020507" pitchFamily="18" charset="2"/>
              </a:rPr>
              <a:t>f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] dan [</a:t>
            </a:r>
            <a:r>
              <a:rPr lang="en-US" altLang="en-US" sz="2400" i="1" dirty="0" err="1">
                <a:sym typeface="Symbol" panose="05050102010706020507" pitchFamily="18" charset="2"/>
              </a:rPr>
              <a:t>s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i="1" dirty="0">
                <a:sym typeface="Symbol" panose="05050102010706020507" pitchFamily="18" charset="2"/>
              </a:rPr>
              <a:t>f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] </a:t>
            </a:r>
            <a:r>
              <a:rPr lang="en-US" altLang="en-US" sz="2400" dirty="0" err="1">
                <a:sym typeface="Symbol" panose="05050102010706020507" pitchFamily="18" charset="2"/>
              </a:rPr>
              <a:t>tidak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beririsan</a:t>
            </a:r>
            <a:r>
              <a:rPr lang="en-US" altLang="en-US" sz="2400" dirty="0">
                <a:sym typeface="Symbol" panose="05050102010706020507" pitchFamily="18" charset="2"/>
              </a:rPr>
              <a:t>. </a:t>
            </a:r>
          </a:p>
          <a:p>
            <a:pPr eaLnBrk="1" hangingPunct="1">
              <a:buFontTx/>
              <a:buNone/>
            </a:pPr>
            <a:endParaRPr lang="en-US" altLang="en-US" sz="2400" dirty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</a:t>
            </a:r>
            <a:r>
              <a:rPr lang="en-US" altLang="en-US" sz="2400" dirty="0" err="1">
                <a:sym typeface="Symbol" panose="05050102010706020507" pitchFamily="18" charset="2"/>
              </a:rPr>
              <a:t>Persoalan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activity selection problem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ialah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bagaimana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memilih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u="sng" dirty="0" err="1">
                <a:sym typeface="Symbol" panose="05050102010706020507" pitchFamily="18" charset="2"/>
              </a:rPr>
              <a:t>sebanyak</a:t>
            </a:r>
            <a:r>
              <a:rPr lang="en-US" altLang="en-US" sz="2400" u="sng" dirty="0">
                <a:sym typeface="Symbol" panose="05050102010706020507" pitchFamily="18" charset="2"/>
              </a:rPr>
              <a:t> </a:t>
            </a:r>
            <a:r>
              <a:rPr lang="en-US" altLang="en-US" sz="2400" u="sng" dirty="0" err="1">
                <a:sym typeface="Symbol" panose="05050102010706020507" pitchFamily="18" charset="2"/>
              </a:rPr>
              <a:t>mungkin</a:t>
            </a:r>
            <a:r>
              <a:rPr lang="en-US" altLang="en-US" sz="2400" u="sng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aktivitas</a:t>
            </a:r>
            <a:r>
              <a:rPr lang="en-US" altLang="en-US" sz="2400" dirty="0">
                <a:sym typeface="Symbol" panose="05050102010706020507" pitchFamily="18" charset="2"/>
              </a:rPr>
              <a:t> yang </a:t>
            </a:r>
            <a:r>
              <a:rPr lang="en-US" altLang="en-US" sz="2400" dirty="0" err="1">
                <a:sym typeface="Symbol" panose="05050102010706020507" pitchFamily="18" charset="2"/>
              </a:rPr>
              <a:t>dapat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dilayani</a:t>
            </a:r>
            <a:r>
              <a:rPr lang="en-US" altLang="en-US" sz="2400" dirty="0">
                <a:sym typeface="Symbol" panose="05050102010706020507" pitchFamily="18" charset="2"/>
              </a:rPr>
              <a:t> oleh </a:t>
            </a:r>
            <a:r>
              <a:rPr lang="en-US" altLang="en-US" sz="2400" i="1" dirty="0">
                <a:sym typeface="Symbol" panose="05050102010706020507" pitchFamily="18" charset="2"/>
              </a:rPr>
              <a:t>resource </a:t>
            </a:r>
            <a:r>
              <a:rPr lang="en-US" altLang="en-US" sz="2400" dirty="0" err="1">
                <a:sym typeface="Symbol" panose="05050102010706020507" pitchFamily="18" charset="2"/>
              </a:rPr>
              <a:t>tanpa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tumpang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tindih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E26D9-7579-4C21-BF49-F2222C4A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914DD8-AEA6-425D-A341-B2D17B40BBC5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91947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8E542BDF-65CD-4527-809F-65545B779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571500"/>
            <a:ext cx="10134600" cy="5650624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sz="2600" b="1" dirty="0" err="1"/>
              <a:t>Contoh</a:t>
            </a:r>
            <a:r>
              <a:rPr lang="en-US" altLang="en-US" sz="2600" b="1" dirty="0"/>
              <a:t> 4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Contoh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instansiasi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. </a:t>
            </a:r>
            <a:r>
              <a:rPr lang="en-US" altLang="en-US" sz="2600" dirty="0" err="1"/>
              <a:t>Misalkan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terdapat</a:t>
            </a:r>
            <a:r>
              <a:rPr lang="en-US" altLang="en-US" sz="2600" dirty="0"/>
              <a:t> n = 11 </a:t>
            </a:r>
            <a:r>
              <a:rPr lang="en-US" altLang="en-US" sz="2600" dirty="0" err="1"/>
              <a:t>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aktivitas</a:t>
            </a:r>
            <a:r>
              <a:rPr lang="en-US" altLang="en-US" sz="2600" dirty="0"/>
              <a:t> </a:t>
            </a:r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waktu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mulai</a:t>
            </a:r>
            <a:r>
              <a:rPr lang="en-US" altLang="en-US" sz="2600" dirty="0"/>
              <a:t> dan </a:t>
            </a:r>
            <a:r>
              <a:rPr lang="en-US" altLang="en-US" sz="2600" dirty="0" err="1"/>
              <a:t>waktu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selesai</a:t>
            </a:r>
            <a:r>
              <a:rPr lang="en-US" altLang="en-US" sz="2600" dirty="0"/>
              <a:t> masing-masing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berikut</a:t>
            </a:r>
            <a:r>
              <a:rPr lang="en-US" altLang="en-US" sz="2600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	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s</a:t>
            </a:r>
            <a:r>
              <a:rPr lang="en-US" altLang="en-US" sz="24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	f</a:t>
            </a:r>
            <a:r>
              <a:rPr lang="en-US" altLang="en-US" sz="2400" b="1" baseline="-25000" dirty="0">
                <a:latin typeface="Courier New" panose="02070309020205020404" pitchFamily="49" charset="0"/>
              </a:rPr>
              <a:t>i</a:t>
            </a:r>
            <a:endParaRPr lang="en-US" altLang="en-US" sz="24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------------------------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1		1		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2		3		5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3		4		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4		5		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5		3		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6		7		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7		10		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8		8		12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9		8		13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10		2		14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11		13		15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5BB32C-E089-4F5C-9F19-F2833EB1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5557FB-3991-4EBF-825A-F70DF925E9E2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1567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E350D14-BBC5-497B-B223-D02A1E5C4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5840" y="655637"/>
            <a:ext cx="5900738" cy="5546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optimasi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 err="1"/>
              <a:t>Persoalan</a:t>
            </a:r>
            <a:r>
              <a:rPr lang="en-US" altLang="en-US" b="1" dirty="0"/>
              <a:t> </a:t>
            </a:r>
            <a:r>
              <a:rPr lang="en-US" altLang="en-US" b="1" dirty="0" err="1"/>
              <a:t>Penukaran</a:t>
            </a:r>
            <a:r>
              <a:rPr lang="en-US" altLang="en-US" b="1" dirty="0"/>
              <a:t> </a:t>
            </a:r>
            <a:r>
              <a:rPr lang="en-US" altLang="en-US" b="1" dirty="0" err="1"/>
              <a:t>Uang</a:t>
            </a: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b="1" dirty="0"/>
              <a:t>   (</a:t>
            </a:r>
            <a:r>
              <a:rPr lang="en-US" altLang="en-US" b="1" i="1" dirty="0"/>
              <a:t>Coin exchange problem</a:t>
            </a:r>
            <a:r>
              <a:rPr lang="en-US" altLang="en-US" b="1" dirty="0"/>
              <a:t>)</a:t>
            </a:r>
            <a:r>
              <a:rPr lang="en-US" altLang="en-US" dirty="0"/>
              <a:t>: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Diberikan</a:t>
            </a:r>
            <a:r>
              <a:rPr lang="en-US" altLang="en-US" dirty="0"/>
              <a:t> uang </a:t>
            </a:r>
            <a:r>
              <a:rPr lang="en-US" altLang="en-US" dirty="0" err="1"/>
              <a:t>senilai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. </a:t>
            </a:r>
            <a:r>
              <a:rPr lang="en-US" altLang="en-US" dirty="0" err="1"/>
              <a:t>Tersedia</a:t>
            </a:r>
            <a:r>
              <a:rPr lang="en-US" altLang="en-US" dirty="0"/>
              <a:t> uang </a:t>
            </a:r>
            <a:r>
              <a:rPr lang="en-US" altLang="en-US" dirty="0" err="1"/>
              <a:t>koin-koin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yang </a:t>
            </a:r>
            <a:r>
              <a:rPr lang="en-US" altLang="en-US" dirty="0" err="1"/>
              <a:t>banyak</a:t>
            </a:r>
            <a:r>
              <a:rPr lang="en-US" altLang="en-US" dirty="0"/>
              <a:t>. </a:t>
            </a:r>
            <a:r>
              <a:rPr lang="en-US" altLang="en-US" dirty="0" err="1"/>
              <a:t>Tukar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koin-koin</a:t>
            </a:r>
            <a:r>
              <a:rPr lang="en-US" altLang="en-US" dirty="0"/>
              <a:t> uang yang </a:t>
            </a:r>
            <a:r>
              <a:rPr lang="en-US" altLang="en-US" dirty="0" err="1"/>
              <a:t>ada</a:t>
            </a:r>
            <a:r>
              <a:rPr lang="en-US" altLang="en-US" dirty="0"/>
              <a:t>. </a:t>
            </a:r>
            <a:r>
              <a:rPr lang="en-US" altLang="en-US" dirty="0" err="1"/>
              <a:t>Berapa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u="sng" dirty="0"/>
              <a:t>minimum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yang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penukaran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?</a:t>
            </a:r>
          </a:p>
          <a:p>
            <a:pPr eaLnBrk="1" hangingPunct="1">
              <a:buFontTx/>
              <a:buNone/>
            </a:pPr>
            <a:endParaRPr lang="en-US" altLang="en-US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ym typeface="Wingdings" panose="05000000000000000000" pitchFamily="2" charset="2"/>
              </a:rPr>
              <a:t> </a:t>
            </a:r>
            <a:r>
              <a:rPr lang="en-US" altLang="en-US" dirty="0" err="1">
                <a:sym typeface="Wingdings" panose="05000000000000000000" pitchFamily="2" charset="2"/>
              </a:rPr>
              <a:t>Persoalan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minimasi</a:t>
            </a:r>
            <a:endParaRPr lang="en-US" altLang="en-US" dirty="0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6B1E95EE-11BD-4302-AF4F-6EEC4245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736" y="1073466"/>
            <a:ext cx="3283584" cy="494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9CE9C-AFD6-4549-B076-FEF65FCA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6FE799-A02E-494F-B017-C205A81AEBEF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72EA6814-A3C8-41CE-BDAD-615986A4D1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571500"/>
            <a:ext cx="10655105" cy="578485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i="1" dirty="0"/>
              <a:t>Exhaustive Search</a:t>
            </a:r>
          </a:p>
          <a:p>
            <a:pPr>
              <a:buFontTx/>
              <a:buNone/>
            </a:pPr>
            <a:endParaRPr lang="en-US" altLang="en-US" b="1" dirty="0"/>
          </a:p>
          <a:p>
            <a:pPr>
              <a:buFontTx/>
              <a:buNone/>
            </a:pPr>
            <a:r>
              <a:rPr lang="en-US" altLang="en-US" dirty="0" err="1"/>
              <a:t>Langkah-langkah</a:t>
            </a:r>
            <a:r>
              <a:rPr lang="en-US" altLang="en-US" dirty="0"/>
              <a:t>:</a:t>
            </a:r>
          </a:p>
          <a:p>
            <a:r>
              <a:rPr lang="en-US" altLang="en-US" sz="2600" dirty="0" err="1"/>
              <a:t>Tentukan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semua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bagian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i="1" dirty="0"/>
              <a:t>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aktivitas</a:t>
            </a:r>
            <a:r>
              <a:rPr lang="en-US" altLang="en-US" sz="2600" dirty="0"/>
              <a:t>.</a:t>
            </a:r>
          </a:p>
          <a:p>
            <a:endParaRPr lang="en-US" altLang="en-US" sz="2600" dirty="0"/>
          </a:p>
          <a:p>
            <a:r>
              <a:rPr lang="en-US" altLang="en-US" sz="2600" dirty="0" err="1"/>
              <a:t>Evaluasi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setiap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bagian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apakah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semua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aktivitas</a:t>
            </a:r>
            <a:r>
              <a:rPr lang="en-US" altLang="en-US" sz="2600" dirty="0"/>
              <a:t> di </a:t>
            </a:r>
            <a:r>
              <a:rPr lang="en-US" altLang="en-US" sz="2600" dirty="0" err="1"/>
              <a:t>dalamnya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kompatibel</a:t>
            </a:r>
            <a:r>
              <a:rPr lang="en-US" altLang="en-US" sz="2600" dirty="0"/>
              <a:t>.</a:t>
            </a:r>
          </a:p>
          <a:p>
            <a:endParaRPr lang="en-US" altLang="en-US" sz="2600" dirty="0"/>
          </a:p>
          <a:p>
            <a:r>
              <a:rPr lang="en-US" altLang="en-US" sz="2600" dirty="0" err="1"/>
              <a:t>Jika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kompatibel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bagian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tersebut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salah </a:t>
            </a:r>
            <a:r>
              <a:rPr lang="en-US" altLang="en-US" sz="2600" dirty="0" err="1"/>
              <a:t>satu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kandidat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solusinya</a:t>
            </a:r>
            <a:r>
              <a:rPr lang="en-US" altLang="en-US" sz="2600" dirty="0"/>
              <a:t>. </a:t>
            </a:r>
          </a:p>
          <a:p>
            <a:endParaRPr lang="en-US" altLang="en-US" sz="2600" dirty="0"/>
          </a:p>
          <a:p>
            <a:r>
              <a:rPr lang="en-US" altLang="en-US" sz="2600" dirty="0" err="1"/>
              <a:t>Pilih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kandidat</a:t>
            </a:r>
            <a:r>
              <a:rPr lang="en-US" altLang="en-US" sz="2600" dirty="0"/>
              <a:t> solusi yang </a:t>
            </a:r>
            <a:r>
              <a:rPr lang="en-US" altLang="en-US" sz="2600" dirty="0" err="1"/>
              <a:t>memiliki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jumlah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aktivitas</a:t>
            </a:r>
            <a:r>
              <a:rPr lang="en-US" altLang="en-US" sz="2600" dirty="0"/>
              <a:t> paling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.  </a:t>
            </a:r>
          </a:p>
          <a:p>
            <a:endParaRPr lang="en-US" altLang="en-US" sz="2600" dirty="0"/>
          </a:p>
          <a:p>
            <a:r>
              <a:rPr lang="en-US" altLang="en-US" sz="2600" dirty="0" err="1"/>
              <a:t>Kompleksitas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waktu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algoritmanya</a:t>
            </a:r>
            <a:r>
              <a:rPr lang="en-US" altLang="en-US" sz="2600" dirty="0"/>
              <a:t> O(n </a:t>
            </a:r>
            <a:r>
              <a:rPr lang="en-US" altLang="en-US" sz="2600" dirty="0">
                <a:sym typeface="Symbol" panose="05050102010706020507" pitchFamily="18" charset="2"/>
              </a:rPr>
              <a:t> </a:t>
            </a:r>
            <a:r>
              <a:rPr lang="en-US" altLang="en-US" sz="2600" dirty="0"/>
              <a:t>2</a:t>
            </a:r>
            <a:r>
              <a:rPr lang="en-US" altLang="en-US" sz="2600" baseline="30000" dirty="0"/>
              <a:t>n</a:t>
            </a:r>
            <a:r>
              <a:rPr lang="en-US" altLang="en-US" sz="2600" dirty="0"/>
              <a:t>). </a:t>
            </a:r>
            <a:r>
              <a:rPr lang="en-US" altLang="en-US" sz="2600" dirty="0" err="1"/>
              <a:t>Mengapa</a:t>
            </a:r>
            <a:r>
              <a:rPr lang="en-US" altLang="en-US" sz="2600" dirty="0"/>
              <a:t>?</a:t>
            </a:r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59A35-F318-4EF4-89AD-90147737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2479DC-0571-47B6-87AD-F9DA366F57E1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4611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9256A27F-324E-4D28-9DCC-2DA08FEA4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34720"/>
            <a:ext cx="10515600" cy="524224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Greedy</a:t>
            </a:r>
            <a:endParaRPr lang="en-US" altLang="en-US" b="1" i="1" dirty="0"/>
          </a:p>
          <a:p>
            <a:pPr>
              <a:buFontTx/>
              <a:buNone/>
            </a:pPr>
            <a:endParaRPr lang="en-US" altLang="en-US" b="1" dirty="0"/>
          </a:p>
          <a:p>
            <a:pPr eaLnBrk="1" hangingPunct="1"/>
            <a:r>
              <a:rPr lang="en-US" altLang="en-US" sz="2400" dirty="0" err="1"/>
              <a:t>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strategi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greedy-</a:t>
            </a:r>
            <a:r>
              <a:rPr lang="en-US" altLang="en-US" sz="2400" i="1" dirty="0" err="1"/>
              <a:t>nya</a:t>
            </a:r>
            <a:r>
              <a:rPr lang="en-US" altLang="en-US" sz="2400" dirty="0"/>
              <a:t>?</a:t>
            </a:r>
          </a:p>
          <a:p>
            <a:pPr marL="568325" indent="-395288" eaLnBrk="1" hangingPunct="1">
              <a:buFont typeface="+mj-lt"/>
              <a:buAutoNum type="arabicPeriod"/>
            </a:pPr>
            <a:r>
              <a:rPr lang="en-US" altLang="en-US" sz="2400" dirty="0" err="1"/>
              <a:t>Urutkan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berdasarkan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selesainya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terurut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kecil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besar</a:t>
            </a:r>
            <a:r>
              <a:rPr lang="en-US" altLang="en-US" sz="2400" dirty="0"/>
              <a:t>:</a:t>
            </a:r>
          </a:p>
          <a:p>
            <a:pPr>
              <a:buNone/>
            </a:pPr>
            <a:r>
              <a:rPr lang="en-US" altLang="en-US" sz="2400" dirty="0"/>
              <a:t>                         </a:t>
            </a:r>
            <a:r>
              <a:rPr lang="en-US" sz="2400" i="1" dirty="0"/>
              <a:t>f</a:t>
            </a:r>
            <a:r>
              <a:rPr lang="en-US" sz="2400" baseline="-25000" dirty="0"/>
              <a:t>1</a:t>
            </a:r>
            <a:r>
              <a:rPr lang="en-US" sz="2400" dirty="0"/>
              <a:t>​ ≤ </a:t>
            </a:r>
            <a:r>
              <a:rPr lang="en-US" sz="2400" i="1" dirty="0"/>
              <a:t>f</a:t>
            </a:r>
            <a:r>
              <a:rPr lang="en-US" sz="2400" baseline="-25000" dirty="0"/>
              <a:t>2</a:t>
            </a:r>
            <a:r>
              <a:rPr lang="en-US" sz="2400" dirty="0"/>
              <a:t> ​≤ ⋯ ≤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i="1" baseline="-25000" dirty="0"/>
              <a:t>​</a:t>
            </a:r>
          </a:p>
          <a:p>
            <a:pPr>
              <a:buNone/>
            </a:pPr>
            <a:endParaRPr lang="en-US" sz="2400" i="1" baseline="-25000" dirty="0"/>
          </a:p>
          <a:p>
            <a:pPr>
              <a:buNone/>
            </a:pPr>
            <a:r>
              <a:rPr lang="en-US" altLang="en-US" sz="2400" baseline="-25000" dirty="0"/>
              <a:t>    </a:t>
            </a:r>
            <a:r>
              <a:rPr lang="en-US" altLang="en-US" sz="2400" dirty="0"/>
              <a:t> 2. </a:t>
            </a: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,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</a:p>
          <a:p>
            <a:pPr>
              <a:buNone/>
            </a:pPr>
            <a:endParaRPr lang="en-US" altLang="en-US" sz="2400" baseline="-25000" dirty="0"/>
          </a:p>
          <a:p>
            <a:pPr marL="690562" indent="-457200" eaLnBrk="1" hangingPunct="1">
              <a:buFont typeface="+mj-lt"/>
              <a:buAutoNum type="arabicPeriod" startAt="3"/>
            </a:pP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berikutnya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selesai</a:t>
            </a:r>
            <a:r>
              <a:rPr lang="en-US" altLang="en-US" sz="2400" dirty="0"/>
              <a:t> paling </a:t>
            </a:r>
            <a:r>
              <a:rPr lang="en-US" altLang="en-US" sz="2400" dirty="0" err="1"/>
              <a:t>awal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yang </a:t>
            </a:r>
            <a:r>
              <a:rPr lang="en-US" altLang="en-US" sz="2400" u="sng" dirty="0" err="1"/>
              <a:t>waktu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mulainya</a:t>
            </a:r>
            <a:r>
              <a:rPr lang="en-US" altLang="en-US" sz="2400" u="sng" dirty="0"/>
              <a:t> (</a:t>
            </a:r>
            <a:r>
              <a:rPr lang="en-US" altLang="en-US" sz="2400" i="1" u="sng" dirty="0" err="1"/>
              <a:t>s</a:t>
            </a:r>
            <a:r>
              <a:rPr lang="en-US" altLang="en-US" sz="2400" i="1" u="sng" baseline="-25000" dirty="0" err="1"/>
              <a:t>i</a:t>
            </a:r>
            <a:r>
              <a:rPr lang="en-US" altLang="en-US" sz="2400" u="sng" dirty="0"/>
              <a:t>) </a:t>
            </a:r>
            <a:r>
              <a:rPr lang="en-US" altLang="en-US" sz="2400" u="sng" dirty="0" err="1"/>
              <a:t>lebih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besar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atau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sama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dengan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waktu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selesai</a:t>
            </a:r>
            <a:r>
              <a:rPr lang="en-US" altLang="en-US" sz="2400" u="sng" dirty="0"/>
              <a:t> (</a:t>
            </a:r>
            <a:r>
              <a:rPr lang="en-US" altLang="en-US" sz="2400" i="1" u="sng" dirty="0"/>
              <a:t>f</a:t>
            </a:r>
            <a:r>
              <a:rPr lang="en-US" altLang="en-US" sz="2400" i="1" u="sng" baseline="-25000" dirty="0"/>
              <a:t>j</a:t>
            </a:r>
            <a:r>
              <a:rPr lang="en-US" altLang="en-US" sz="2400" u="sng" dirty="0"/>
              <a:t>)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sebelumnya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                       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 </a:t>
            </a:r>
            <a:r>
              <a:rPr lang="en-US" altLang="en-US" sz="2400" i="1" dirty="0" err="1">
                <a:sym typeface="Symbol" panose="05050102010706020507" pitchFamily="18" charset="2"/>
              </a:rPr>
              <a:t>f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aktivitas</a:t>
            </a:r>
            <a:r>
              <a:rPr lang="en-US" altLang="en-US" sz="2400" baseline="-25000" dirty="0">
                <a:sym typeface="Symbol" panose="05050102010706020507" pitchFamily="18" charset="2"/>
              </a:rPr>
              <a:t> 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terakhir</a:t>
            </a:r>
            <a:r>
              <a:rPr lang="en-US" altLang="en-US" sz="2400" baseline="-25000" dirty="0">
                <a:sym typeface="Symbol" panose="05050102010706020507" pitchFamily="18" charset="2"/>
              </a:rPr>
              <a:t> yang 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dipilih</a:t>
            </a:r>
            <a:r>
              <a:rPr lang="en-US" altLang="en-US" sz="2400" baseline="-25000" dirty="0">
                <a:sym typeface="Symbol" panose="05050102010706020507" pitchFamily="18" charset="2"/>
              </a:rPr>
              <a:t> 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sebelumnya</a:t>
            </a:r>
            <a:endParaRPr lang="en-US" altLang="en-US" sz="2400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B8A2D-4550-442E-BC8F-9F1D9040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F87415-B439-43B3-A2C7-814840BA42E4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95350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>
            <a:extLst>
              <a:ext uri="{FF2B5EF4-FFF2-40B4-BE49-F238E27FC236}">
                <a16:creationId xmlns:a16="http://schemas.microsoft.com/office/drawing/2014/main" id="{28704EB7-438D-4955-8BC9-871B93540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05" y="5643580"/>
            <a:ext cx="10453795" cy="4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latin typeface="+mn-lt"/>
                <a:cs typeface="Courier New" panose="02070309020205020404" pitchFamily="49" charset="0"/>
              </a:rPr>
              <a:t>Solusi: </a:t>
            </a:r>
            <a:r>
              <a:rPr lang="en-US" altLang="en-US" sz="2800" dirty="0" err="1">
                <a:latin typeface="+mn-lt"/>
                <a:cs typeface="Courier New" panose="02070309020205020404" pitchFamily="49" charset="0"/>
              </a:rPr>
              <a:t>aktivitas</a:t>
            </a:r>
            <a:r>
              <a:rPr lang="en-US" altLang="en-US" sz="2800" dirty="0">
                <a:latin typeface="+mn-lt"/>
                <a:cs typeface="Courier New" panose="02070309020205020404" pitchFamily="49" charset="0"/>
              </a:rPr>
              <a:t> yang </a:t>
            </a:r>
            <a:r>
              <a:rPr lang="en-US" altLang="en-US" sz="2800" dirty="0" err="1">
                <a:latin typeface="+mn-lt"/>
                <a:cs typeface="Courier New" panose="02070309020205020404" pitchFamily="49" charset="0"/>
              </a:rPr>
              <a:t>dipilih</a:t>
            </a:r>
            <a:r>
              <a:rPr lang="en-US" altLang="en-US" sz="2800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altLang="en-US" sz="2800" dirty="0" err="1">
                <a:latin typeface="+mn-lt"/>
                <a:cs typeface="Courier New" panose="02070309020205020404" pitchFamily="49" charset="0"/>
              </a:rPr>
              <a:t>adalah</a:t>
            </a:r>
            <a:r>
              <a:rPr lang="en-US" altLang="en-US" sz="2800" dirty="0">
                <a:latin typeface="+mn-lt"/>
                <a:cs typeface="Courier New" panose="02070309020205020404" pitchFamily="49" charset="0"/>
              </a:rPr>
              <a:t> 1, 3, 6, 7, dan 11    (5 </a:t>
            </a:r>
            <a:r>
              <a:rPr lang="en-US" altLang="en-US" sz="2800" dirty="0" err="1">
                <a:latin typeface="+mn-lt"/>
                <a:cs typeface="Courier New" panose="02070309020205020404" pitchFamily="49" charset="0"/>
              </a:rPr>
              <a:t>aktivitas</a:t>
            </a:r>
            <a:r>
              <a:rPr lang="en-US" altLang="en-US" sz="2800" dirty="0">
                <a:latin typeface="+mn-lt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2DE24-2CA6-4B60-BB65-CC3FD84F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7718CE-C2AB-43D6-9435-104B50989839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E4E04-2D60-4B2E-A0ED-EC04783460E6}"/>
              </a:ext>
            </a:extLst>
          </p:cNvPr>
          <p:cNvSpPr txBox="1"/>
          <p:nvPr/>
        </p:nvSpPr>
        <p:spPr>
          <a:xfrm>
            <a:off x="845820" y="768785"/>
            <a:ext cx="3329940" cy="4751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Courier New" panose="02070309020205020404" pitchFamily="49" charset="0"/>
              </a:rPr>
              <a:t>-------------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s</a:t>
            </a:r>
            <a:r>
              <a:rPr lang="en-US" altLang="en-US" sz="24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f</a:t>
            </a:r>
            <a:r>
              <a:rPr lang="en-US" altLang="en-US" sz="2400" b="1" baseline="-25000" dirty="0">
                <a:latin typeface="Courier New" panose="02070309020205020404" pitchFamily="49" charset="0"/>
              </a:rPr>
              <a:t>i</a:t>
            </a:r>
            <a:endParaRPr lang="en-US" altLang="en-US" sz="24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-------------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	1	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2	3	5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3	4	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4	5	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5	3	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6	7	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7	10	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8	8	12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9	8	13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10	2	14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11	13	15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Courier New" panose="02070309020205020404" pitchFamily="49" charset="0"/>
              </a:rPr>
              <a:t>-------------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77C47-53A2-40B4-9D7C-0567D2B507B5}"/>
              </a:ext>
            </a:extLst>
          </p:cNvPr>
          <p:cNvSpPr txBox="1"/>
          <p:nvPr/>
        </p:nvSpPr>
        <p:spPr>
          <a:xfrm>
            <a:off x="5706004" y="534083"/>
            <a:ext cx="415036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Input: A = {1, 2, 3, …, 11}</a:t>
            </a:r>
          </a:p>
          <a:p>
            <a:r>
              <a:rPr lang="en-US" sz="2400" b="1" dirty="0"/>
              <a:t>Solusi</a:t>
            </a:r>
            <a:r>
              <a:rPr lang="en-US" sz="2400" dirty="0"/>
              <a:t>:</a:t>
            </a:r>
          </a:p>
          <a:p>
            <a:r>
              <a:rPr lang="en-US" sz="2400" dirty="0"/>
              <a:t>Step 1: S = {1}, </a:t>
            </a:r>
            <a:r>
              <a:rPr lang="en-US" sz="2400" i="1" dirty="0"/>
              <a:t>f</a:t>
            </a:r>
            <a:r>
              <a:rPr lang="en-US" sz="2400" i="1" baseline="-25000" dirty="0"/>
              <a:t>j</a:t>
            </a:r>
            <a:r>
              <a:rPr lang="en-US" sz="2400" dirty="0"/>
              <a:t> = 4</a:t>
            </a:r>
          </a:p>
          <a:p>
            <a:r>
              <a:rPr lang="en-US" sz="2400" dirty="0"/>
              <a:t>Step 2: S = {1, 3}, </a:t>
            </a:r>
            <a:r>
              <a:rPr lang="en-US" sz="2400" i="1" dirty="0"/>
              <a:t>f</a:t>
            </a:r>
            <a:r>
              <a:rPr lang="en-US" sz="2400" i="1" baseline="-25000" dirty="0"/>
              <a:t>j</a:t>
            </a:r>
            <a:r>
              <a:rPr lang="en-US" sz="2400" dirty="0"/>
              <a:t> = 6</a:t>
            </a:r>
          </a:p>
          <a:p>
            <a:r>
              <a:rPr lang="en-US" sz="2400" dirty="0"/>
              <a:t>Step 3: S = {1, 3, 6}, </a:t>
            </a:r>
            <a:r>
              <a:rPr lang="en-US" sz="2400" i="1" dirty="0"/>
              <a:t>f</a:t>
            </a:r>
            <a:r>
              <a:rPr lang="en-US" sz="2400" i="1" baseline="-25000" dirty="0"/>
              <a:t>j</a:t>
            </a:r>
            <a:r>
              <a:rPr lang="en-US" sz="2400" dirty="0"/>
              <a:t> = 9</a:t>
            </a:r>
          </a:p>
          <a:p>
            <a:r>
              <a:rPr lang="en-US" sz="2400" dirty="0"/>
              <a:t>Step 4: S = {1, 3, 6, 7}, </a:t>
            </a:r>
            <a:r>
              <a:rPr lang="en-US" sz="2400" i="1" dirty="0"/>
              <a:t>f</a:t>
            </a:r>
            <a:r>
              <a:rPr lang="en-US" sz="2400" i="1" baseline="-25000" dirty="0"/>
              <a:t>j</a:t>
            </a:r>
            <a:r>
              <a:rPr lang="en-US" sz="2400" dirty="0"/>
              <a:t> = 11</a:t>
            </a:r>
          </a:p>
          <a:p>
            <a:r>
              <a:rPr lang="en-US" sz="2400" dirty="0"/>
              <a:t>Step 5: S = {1, 3, 6, 7, 11}, </a:t>
            </a:r>
            <a:r>
              <a:rPr lang="en-US" sz="2400" i="1" dirty="0"/>
              <a:t>f</a:t>
            </a:r>
            <a:r>
              <a:rPr lang="en-US" sz="2400" i="1" baseline="-25000" dirty="0"/>
              <a:t>j</a:t>
            </a:r>
            <a:r>
              <a:rPr lang="en-US" sz="2400" dirty="0"/>
              <a:t> = 15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371D2-9D5E-4678-BCB7-8E6D9B932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826" y="3414295"/>
            <a:ext cx="65627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16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3CFA27E0-A1F7-48C3-85FD-E2B4190834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2588" y="518320"/>
            <a:ext cx="8229600" cy="5595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5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 lain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n = 12 </a:t>
            </a:r>
            <a:r>
              <a:rPr lang="en-US" altLang="en-US" sz="2400" dirty="0" err="1"/>
              <a:t>aktivitas</a:t>
            </a:r>
            <a:endParaRPr lang="en-US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26BCA-2757-4B66-A0C7-F07537FF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46288A-2608-48EE-99F1-275F84F51DDF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200"/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35B97E35-1FB7-4A04-A438-E392527A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68" y="1072199"/>
            <a:ext cx="7398693" cy="504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5">
            <a:extLst>
              <a:ext uri="{FF2B5EF4-FFF2-40B4-BE49-F238E27FC236}">
                <a16:creationId xmlns:a16="http://schemas.microsoft.com/office/drawing/2014/main" id="{ED9E031C-6C00-4978-8067-74F5C303F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362" y="6196489"/>
            <a:ext cx="742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/>
              <a:t>Sumber</a:t>
            </a:r>
            <a:r>
              <a:rPr lang="en-US" altLang="en-US" sz="1800" dirty="0"/>
              <a:t>: http://scanftree.com/Data_Structure/activity-selection-problem</a:t>
            </a:r>
          </a:p>
        </p:txBody>
      </p:sp>
    </p:spTree>
    <p:extLst>
      <p:ext uri="{BB962C8B-B14F-4D97-AF65-F5344CB8AC3E}">
        <p14:creationId xmlns:p14="http://schemas.microsoft.com/office/powerpoint/2010/main" val="2192246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182F7D71-8068-4FE6-9CB3-E34C48B592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500064"/>
            <a:ext cx="8229600" cy="5595937"/>
          </a:xfrm>
        </p:spPr>
        <p:txBody>
          <a:bodyPr/>
          <a:lstStyle/>
          <a:p>
            <a:r>
              <a:rPr lang="en-US" altLang="en-US"/>
              <a:t>Solusi dengan Algoritma </a:t>
            </a:r>
            <a:r>
              <a:rPr lang="en-US" altLang="en-US" i="1"/>
              <a:t>Greedy</a:t>
            </a:r>
            <a:r>
              <a:rPr lang="en-US" altLang="en-US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92C81-188D-48E1-A525-C0EF7814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9F0C69-A5DA-4680-A3CB-D3EA53A93EBD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200"/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0760A1BB-4E11-4FE5-B579-524B8991F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1214438"/>
            <a:ext cx="62642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477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A586D44-9F3E-4D02-B3A7-78F20302D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5640" y="239712"/>
            <a:ext cx="10515600" cy="9658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err="1"/>
              <a:t>Algoritma</a:t>
            </a:r>
            <a:r>
              <a:rPr lang="en-US" sz="3600" dirty="0"/>
              <a:t> </a:t>
            </a:r>
            <a:r>
              <a:rPr lang="en-US" sz="3600" i="1" dirty="0"/>
              <a:t>greedy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i="1" dirty="0"/>
              <a:t>activity selection problem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A12CE38-552E-4C15-8C67-C9819C8CA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832" y="1310004"/>
            <a:ext cx="10515600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Greedy-Activity-Selector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…,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…,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integer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Asumsi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diurut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terlebih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selesai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f1 &lt;= f2 &lt;= … &lt;=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integer 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←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← {1}     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terpilih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← 1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← 2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←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4C04E-92B2-49E0-8002-01BD8CAC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12D888-396F-4B08-BDB4-03DA0DF8CD7D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200"/>
          </a:p>
        </p:txBody>
      </p:sp>
      <p:sp>
        <p:nvSpPr>
          <p:cNvPr id="38917" name="TextBox 1">
            <a:extLst>
              <a:ext uri="{FF2B5EF4-FFF2-40B4-BE49-F238E27FC236}">
                <a16:creationId xmlns:a16="http://schemas.microsoft.com/office/drawing/2014/main" id="{7D6664C5-8A6C-4070-A024-968976AF5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10" y="6077247"/>
            <a:ext cx="10387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err="1"/>
              <a:t>Kompleksitas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: O(n)   {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pengurutan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diperhtungkan</a:t>
            </a:r>
            <a:r>
              <a:rPr lang="en-US" altLang="en-US" sz="2400" dirty="0"/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B7502-8957-4D42-84FD-98F73D25AAB4}"/>
              </a:ext>
            </a:extLst>
          </p:cNvPr>
          <p:cNvSpPr/>
          <p:nvPr/>
        </p:nvSpPr>
        <p:spPr>
          <a:xfrm>
            <a:off x="740568" y="1196658"/>
            <a:ext cx="9968072" cy="4810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80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96E1C-8016-470C-B1C4-86A42E77D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5821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/>
              <a:t>Pembuktian</a:t>
            </a:r>
            <a:r>
              <a:rPr lang="en-US" b="1" dirty="0"/>
              <a:t> </a:t>
            </a:r>
            <a:r>
              <a:rPr lang="en-US" b="1" dirty="0" err="1"/>
              <a:t>optimalitas</a:t>
            </a:r>
            <a:r>
              <a:rPr lang="en-US" b="1" dirty="0"/>
              <a:t> </a:t>
            </a:r>
            <a:r>
              <a:rPr lang="en-US" b="1" dirty="0" err="1"/>
              <a:t>algoritma</a:t>
            </a:r>
            <a:r>
              <a:rPr lang="en-US" b="1" dirty="0"/>
              <a:t> greedy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persoalan</a:t>
            </a:r>
            <a:r>
              <a:rPr lang="en-US" b="1" dirty="0"/>
              <a:t> </a:t>
            </a:r>
            <a:r>
              <a:rPr lang="en-US" b="1" i="1" dirty="0"/>
              <a:t>activity selection problem</a:t>
            </a:r>
          </a:p>
          <a:p>
            <a:r>
              <a:rPr lang="id-ID" dirty="0"/>
              <a:t>Misal</a:t>
            </a:r>
            <a:r>
              <a:rPr lang="en-US" dirty="0" err="1"/>
              <a:t>kan</a:t>
            </a:r>
            <a:r>
              <a:rPr lang="id-ID" dirty="0"/>
              <a:t> </a:t>
            </a:r>
            <a:r>
              <a:rPr lang="en-US" dirty="0"/>
              <a:t>A</a:t>
            </a:r>
            <a:r>
              <a:rPr lang="id-ID" dirty="0"/>
              <a:t> = {1, 2,…, n} adalah himpunan aktivitas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id-ID" dirty="0"/>
              <a:t>diurutkan berdasarkan waktu selesai. Pilihan yang tepat adalah selalu memilih aktivitas 1. Mengapa aktivitas 1 selalu memberikan solusi optimal?</a:t>
            </a:r>
            <a:endParaRPr lang="en-US" dirty="0"/>
          </a:p>
          <a:p>
            <a:r>
              <a:rPr lang="id-ID" dirty="0"/>
              <a:t>Asumsikan </a:t>
            </a:r>
            <a:r>
              <a:rPr lang="en-US" dirty="0"/>
              <a:t>S</a:t>
            </a:r>
            <a:r>
              <a:rPr lang="id-ID" dirty="0"/>
              <a:t> </a:t>
            </a:r>
            <a:r>
              <a:rPr lang="id-ID" dirty="0">
                <a:sym typeface="Symbol" panose="05050102010706020507" pitchFamily="18" charset="2"/>
              </a:rPr>
              <a:t>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/>
              <a:t>A</a:t>
            </a:r>
            <a:r>
              <a:rPr lang="id-ID" dirty="0"/>
              <a:t> adalah solusi optimal, juga diurutkan berdasarkan waktu selesai</a:t>
            </a:r>
            <a:r>
              <a:rPr lang="en-US" dirty="0"/>
              <a:t> dan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S </a:t>
            </a:r>
            <a:r>
              <a:rPr lang="en-US" dirty="0" err="1"/>
              <a:t>adalah</a:t>
            </a:r>
            <a:r>
              <a:rPr lang="en-US" dirty="0"/>
              <a:t> “k”</a:t>
            </a:r>
          </a:p>
          <a:p>
            <a:r>
              <a:rPr lang="en-US" dirty="0"/>
              <a:t>Jika k = 1, </a:t>
            </a:r>
            <a:r>
              <a:rPr lang="en-US" dirty="0" err="1"/>
              <a:t>maka</a:t>
            </a:r>
            <a:r>
              <a:rPr lang="en-US" dirty="0"/>
              <a:t> S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i="1" dirty="0"/>
              <a:t>greedy</a:t>
            </a:r>
          </a:p>
          <a:p>
            <a:r>
              <a:rPr lang="en-US" dirty="0"/>
              <a:t>Jika k </a:t>
            </a:r>
            <a:r>
              <a:rPr lang="en-US" dirty="0">
                <a:sym typeface="Symbol" panose="05050102010706020507" pitchFamily="18" charset="2"/>
              </a:rPr>
              <a:t></a:t>
            </a:r>
            <a:r>
              <a:rPr lang="en-US" dirty="0"/>
              <a:t> 1, </a:t>
            </a:r>
            <a:r>
              <a:rPr lang="en-US" dirty="0" err="1"/>
              <a:t>maka</a:t>
            </a:r>
            <a:r>
              <a:rPr lang="en-US" dirty="0"/>
              <a:t> S t</a:t>
            </a:r>
            <a:r>
              <a:rPr lang="id-ID" dirty="0"/>
              <a:t>idak dimulai dengan pilihan </a:t>
            </a:r>
            <a:r>
              <a:rPr lang="en-US" i="1" dirty="0"/>
              <a:t>greedy</a:t>
            </a:r>
            <a:r>
              <a:rPr lang="id-ID" dirty="0"/>
              <a:t>.</a:t>
            </a:r>
            <a:endParaRPr lang="en-US" dirty="0"/>
          </a:p>
          <a:p>
            <a:r>
              <a:rPr lang="en-US" dirty="0" err="1"/>
              <a:t>Misalkan</a:t>
            </a:r>
            <a:r>
              <a:rPr lang="en-US" dirty="0"/>
              <a:t> solusi optimal lain, </a:t>
            </a:r>
            <a:r>
              <a:rPr lang="en-US" dirty="0" err="1"/>
              <a:t>sebut</a:t>
            </a:r>
            <a:r>
              <a:rPr lang="en-US" dirty="0"/>
              <a:t> R,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S, yang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1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. Kita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R </a:t>
            </a:r>
            <a:r>
              <a:rPr lang="id-ID" dirty="0"/>
              <a:t>= (</a:t>
            </a:r>
            <a:r>
              <a:rPr lang="en-US" dirty="0"/>
              <a:t>S</a:t>
            </a:r>
            <a:r>
              <a:rPr lang="id-ID" dirty="0"/>
              <a:t> </a:t>
            </a:r>
            <a:r>
              <a:rPr lang="en-US" dirty="0"/>
              <a:t>– </a:t>
            </a:r>
            <a:r>
              <a:rPr lang="id-ID" dirty="0"/>
              <a:t>{</a:t>
            </a:r>
            <a:r>
              <a:rPr lang="en-US" dirty="0"/>
              <a:t> </a:t>
            </a:r>
            <a:r>
              <a:rPr lang="id-ID" dirty="0"/>
              <a:t>k}) ∪ {1} </a:t>
            </a:r>
            <a:endParaRPr lang="en-US" dirty="0"/>
          </a:p>
          <a:p>
            <a:r>
              <a:rPr lang="id-ID" dirty="0"/>
              <a:t>Karena f</a:t>
            </a:r>
            <a:r>
              <a:rPr lang="id-ID" baseline="-25000" dirty="0"/>
              <a:t>1</a:t>
            </a:r>
            <a:r>
              <a:rPr lang="id-ID" dirty="0"/>
              <a:t> ≤ f</a:t>
            </a:r>
            <a:r>
              <a:rPr lang="id-ID" baseline="-25000" dirty="0"/>
              <a:t>k</a:t>
            </a:r>
            <a:r>
              <a:rPr lang="id-ID" dirty="0"/>
              <a:t>, dan aktivitas</a:t>
            </a:r>
            <a:r>
              <a:rPr lang="en-US" dirty="0"/>
              <a:t>-</a:t>
            </a:r>
            <a:r>
              <a:rPr lang="en-US" dirty="0" err="1"/>
              <a:t>aktivitas</a:t>
            </a:r>
            <a:r>
              <a:rPr lang="id-ID" dirty="0"/>
              <a:t> di </a:t>
            </a:r>
            <a:r>
              <a:rPr lang="en-US" dirty="0" err="1"/>
              <a:t>dalam</a:t>
            </a:r>
            <a:r>
              <a:rPr lang="en-US" dirty="0"/>
              <a:t> S</a:t>
            </a:r>
            <a:r>
              <a:rPr lang="id-ID" dirty="0"/>
              <a:t> </a:t>
            </a:r>
            <a:r>
              <a:rPr lang="en-US" dirty="0"/>
              <a:t> </a:t>
            </a:r>
            <a:r>
              <a:rPr lang="en-US" dirty="0" err="1"/>
              <a:t>kompatibel</a:t>
            </a:r>
            <a:r>
              <a:rPr lang="id-ID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id-ID" dirty="0"/>
              <a:t>aktivitas</a:t>
            </a:r>
            <a:r>
              <a:rPr lang="en-US" dirty="0"/>
              <a:t>-</a:t>
            </a:r>
            <a:r>
              <a:rPr lang="en-US" dirty="0" err="1"/>
              <a:t>aktivitas</a:t>
            </a:r>
            <a:r>
              <a:rPr lang="id-ID" dirty="0"/>
              <a:t> di </a:t>
            </a:r>
            <a:r>
              <a:rPr lang="en-US" dirty="0" err="1"/>
              <a:t>dalam</a:t>
            </a:r>
            <a:r>
              <a:rPr lang="en-US" dirty="0"/>
              <a:t> R</a:t>
            </a:r>
            <a:r>
              <a:rPr lang="id-ID" dirty="0"/>
              <a:t> juga </a:t>
            </a:r>
            <a:r>
              <a:rPr lang="en-US" dirty="0" err="1"/>
              <a:t>kompatibel</a:t>
            </a:r>
            <a:r>
              <a:rPr lang="id-ID" dirty="0"/>
              <a:t>. Karena </a:t>
            </a:r>
            <a:r>
              <a:rPr lang="en-US" dirty="0"/>
              <a:t> </a:t>
            </a:r>
            <a:r>
              <a:rPr lang="id-ID" dirty="0"/>
              <a:t>|</a:t>
            </a:r>
            <a:r>
              <a:rPr lang="en-US" dirty="0"/>
              <a:t>S</a:t>
            </a:r>
            <a:r>
              <a:rPr lang="id-ID" dirty="0"/>
              <a:t>| = |</a:t>
            </a:r>
            <a:r>
              <a:rPr lang="en-US" dirty="0"/>
              <a:t>R</a:t>
            </a:r>
            <a:r>
              <a:rPr lang="id-ID" dirty="0"/>
              <a:t>|, </a:t>
            </a:r>
            <a:r>
              <a:rPr lang="en-US" dirty="0" err="1"/>
              <a:t>maka</a:t>
            </a:r>
            <a:r>
              <a:rPr lang="en-US" dirty="0"/>
              <a:t> R</a:t>
            </a:r>
            <a:r>
              <a:rPr lang="id-ID" dirty="0"/>
              <a:t> juga optimal. </a:t>
            </a:r>
            <a:endParaRPr lang="en-US" dirty="0"/>
          </a:p>
          <a:p>
            <a:r>
              <a:rPr lang="en-US" dirty="0"/>
              <a:t>Karena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menyimpulkan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solusi optimal yang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i="1" dirty="0"/>
              <a:t>greedy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C7D401-91D7-EDDE-4870-0F67BF3E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03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6DC04-9789-F481-392F-E0EC3323EC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11200"/>
                <a:ext cx="10515600" cy="5465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/>
                  <a:t>Pembuktian optimal </a:t>
                </a:r>
                <a:r>
                  <a:rPr lang="en-US" sz="3200" b="1" i="1" dirty="0"/>
                  <a:t>substructure</a:t>
                </a:r>
              </a:p>
              <a:p>
                <a:r>
                  <a:rPr lang="en-US" dirty="0" err="1"/>
                  <a:t>Setelah</a:t>
                </a:r>
                <a:r>
                  <a:rPr lang="en-US" dirty="0"/>
                  <a:t> </a:t>
                </a:r>
                <a:r>
                  <a:rPr lang="en-US" dirty="0" err="1"/>
                  <a:t>memilih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persoalan</a:t>
                </a:r>
                <a:r>
                  <a:rPr lang="en-US" dirty="0"/>
                  <a:t> </a:t>
                </a:r>
                <a:r>
                  <a:rPr lang="en-US" dirty="0" err="1"/>
                  <a:t>tersisa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memilih</a:t>
                </a:r>
                <a:r>
                  <a:rPr lang="en-US" dirty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aktivitas</a:t>
                </a:r>
                <a:r>
                  <a:rPr lang="en-US" dirty="0"/>
                  <a:t> </a:t>
                </a:r>
                <a:r>
                  <a:rPr lang="en-US" dirty="0" err="1"/>
                  <a:t>maksimal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ar-AE" dirty="0"/>
              </a:p>
              <a:p>
                <a:endParaRPr lang="en-US" dirty="0"/>
              </a:p>
              <a:p>
                <a:r>
                  <a:rPr lang="en-US" dirty="0"/>
                  <a:t>Jika solusi optimal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persolan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optimal pada sub-</a:t>
                </a:r>
                <a:r>
                  <a:rPr lang="en-US" dirty="0" err="1"/>
                  <a:t>persoalan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dirty="0"/>
                  <a:t> </a:t>
                </a:r>
                <a:r>
                  <a:rPr lang="en-US" dirty="0"/>
                  <a:t>, maka </a:t>
                </a:r>
                <a:r>
                  <a:rPr lang="en-US" dirty="0" err="1"/>
                  <a:t>kita</a:t>
                </a:r>
                <a:r>
                  <a:rPr lang="en-US" dirty="0"/>
                  <a:t> </a:t>
                </a:r>
                <a:r>
                  <a:rPr lang="en-US" dirty="0" err="1"/>
                  <a:t>bisa</a:t>
                </a:r>
                <a:r>
                  <a:rPr lang="en-US" dirty="0"/>
                  <a:t> </a:t>
                </a:r>
                <a:r>
                  <a:rPr lang="en-US" dirty="0" err="1"/>
                  <a:t>menggantinya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solusi yang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baik</a:t>
                </a:r>
                <a:r>
                  <a:rPr lang="en-US" dirty="0"/>
                  <a:t>, </a:t>
                </a:r>
                <a:r>
                  <a:rPr lang="en-US" dirty="0" err="1"/>
                  <a:t>sehingga</a:t>
                </a:r>
                <a:r>
                  <a:rPr lang="en-US" dirty="0"/>
                  <a:t> solusi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optimal — </a:t>
                </a:r>
                <a:r>
                  <a:rPr lang="en-US" b="1" dirty="0" err="1"/>
                  <a:t>kontradiksi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 Jadi, </a:t>
                </a:r>
                <a:r>
                  <a:rPr lang="en-US" dirty="0" err="1"/>
                  <a:t>persoalan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memiliki</a:t>
                </a:r>
                <a:r>
                  <a:rPr lang="en-US" dirty="0"/>
                  <a:t> </a:t>
                </a:r>
                <a:r>
                  <a:rPr lang="en-US" b="1" dirty="0"/>
                  <a:t>optimal substructure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6DC04-9789-F481-392F-E0EC3323EC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11200"/>
                <a:ext cx="10515600" cy="5465763"/>
              </a:xfrm>
              <a:blipFill>
                <a:blip r:embed="rId2"/>
                <a:stretch>
                  <a:fillRect l="-1507" t="-2344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9DC5D-B3B1-54F2-56B9-083438E1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1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4808A4AF-EB57-4018-AD92-3331C5D80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9340" y="866140"/>
            <a:ext cx="9832340" cy="449580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Usulan</a:t>
            </a:r>
            <a:r>
              <a:rPr lang="en-US" altLang="en-US" dirty="0"/>
              <a:t> strategi </a:t>
            </a:r>
            <a:r>
              <a:rPr lang="en-US" altLang="en-US" i="1" dirty="0"/>
              <a:t>greedy</a:t>
            </a:r>
            <a:r>
              <a:rPr lang="en-US" altLang="en-US" dirty="0"/>
              <a:t> yang lain: </a:t>
            </a: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dirty="0" err="1"/>
              <a:t>aktivitas</a:t>
            </a:r>
            <a:r>
              <a:rPr lang="en-US" altLang="en-US" dirty="0"/>
              <a:t> yang </a:t>
            </a:r>
            <a:r>
              <a:rPr lang="en-US" altLang="en-US" u="sng" dirty="0" err="1"/>
              <a:t>durasinya</a:t>
            </a:r>
            <a:r>
              <a:rPr lang="en-US" altLang="en-US" dirty="0"/>
              <a:t> paling </a:t>
            </a:r>
            <a:r>
              <a:rPr lang="en-US" altLang="en-US" dirty="0" err="1"/>
              <a:t>kecil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dahulu</a:t>
            </a:r>
            <a:r>
              <a:rPr lang="en-US" altLang="en-US" dirty="0"/>
              <a:t> dan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mulainya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selesai</a:t>
            </a:r>
            <a:r>
              <a:rPr lang="en-US" altLang="en-US" dirty="0"/>
              <a:t> </a:t>
            </a:r>
            <a:r>
              <a:rPr lang="en-US" altLang="en-US" dirty="0" err="1"/>
              <a:t>aktivitas</a:t>
            </a:r>
            <a:r>
              <a:rPr lang="en-US" altLang="en-US" dirty="0"/>
              <a:t> lain yang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terpilih</a:t>
            </a:r>
            <a:endParaRPr lang="en-US" altLang="en-US" dirty="0"/>
          </a:p>
          <a:p>
            <a:endParaRPr lang="en-US" altLang="en-US" dirty="0"/>
          </a:p>
          <a:p>
            <a:pPr>
              <a:buFont typeface="Symbol" panose="05050102010706020507" pitchFamily="18" charset="2"/>
              <a:buChar char="®"/>
            </a:pPr>
            <a:r>
              <a:rPr lang="en-US" altLang="en-US" dirty="0">
                <a:sym typeface="Symbol" panose="05050102010706020507" pitchFamily="18" charset="2"/>
              </a:rPr>
              <a:t>Masuk </a:t>
            </a:r>
            <a:r>
              <a:rPr lang="en-US" altLang="en-US" dirty="0" err="1">
                <a:sym typeface="Symbol" panose="05050102010706020507" pitchFamily="18" charset="2"/>
              </a:rPr>
              <a:t>akal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sym typeface="Symbol" panose="05050102010706020507" pitchFamily="18" charset="2"/>
              </a:rPr>
              <a:t>tetapi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apakah</a:t>
            </a:r>
            <a:r>
              <a:rPr lang="en-US" altLang="en-US" dirty="0">
                <a:sym typeface="Symbol" panose="05050102010706020507" pitchFamily="18" charset="2"/>
              </a:rPr>
              <a:t> strategi </a:t>
            </a:r>
            <a:r>
              <a:rPr lang="en-US" altLang="en-US" dirty="0" err="1">
                <a:sym typeface="Symbol" panose="05050102010706020507" pitchFamily="18" charset="2"/>
              </a:rPr>
              <a:t>tersebut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dijamin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memberikan</a:t>
            </a:r>
            <a:r>
              <a:rPr lang="en-US" altLang="en-US" dirty="0">
                <a:sym typeface="Symbol" panose="05050102010706020507" pitchFamily="18" charset="2"/>
              </a:rPr>
              <a:t> solusi optimal? </a:t>
            </a:r>
          </a:p>
          <a:p>
            <a:pPr>
              <a:buFont typeface="Symbol" panose="05050102010706020507" pitchFamily="18" charset="2"/>
              <a:buChar char="®"/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Char char="®"/>
            </a:pPr>
            <a:r>
              <a:rPr lang="en-US" altLang="en-US" dirty="0">
                <a:sym typeface="Symbol" panose="05050102010706020507" pitchFamily="18" charset="2"/>
              </a:rPr>
              <a:t>Jika </a:t>
            </a:r>
            <a:r>
              <a:rPr lang="en-US" altLang="en-US" dirty="0" err="1">
                <a:sym typeface="Symbol" panose="05050102010706020507" pitchFamily="18" charset="2"/>
              </a:rPr>
              <a:t>tidak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bisa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membuktikan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sym typeface="Symbol" panose="05050102010706020507" pitchFamily="18" charset="2"/>
              </a:rPr>
              <a:t>berikan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contoh</a:t>
            </a:r>
            <a:r>
              <a:rPr lang="en-US" altLang="en-US" dirty="0">
                <a:sym typeface="Symbol" panose="05050102010706020507" pitchFamily="18" charset="2"/>
              </a:rPr>
              <a:t> c</a:t>
            </a:r>
            <a:r>
              <a:rPr lang="en-US" altLang="en-US" i="1" dirty="0">
                <a:sym typeface="Symbol" panose="05050102010706020507" pitchFamily="18" charset="2"/>
              </a:rPr>
              <a:t>ounterexample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bahwa</a:t>
            </a:r>
            <a:r>
              <a:rPr lang="en-US" altLang="en-US" dirty="0">
                <a:sym typeface="Symbol" panose="05050102010706020507" pitchFamily="18" charset="2"/>
              </a:rPr>
              <a:t> strategi di </a:t>
            </a:r>
            <a:r>
              <a:rPr lang="en-US" altLang="en-US" dirty="0" err="1">
                <a:sym typeface="Symbol" panose="05050102010706020507" pitchFamily="18" charset="2"/>
              </a:rPr>
              <a:t>atas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tidak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selalu</a:t>
            </a:r>
            <a:r>
              <a:rPr lang="en-US" altLang="en-US" dirty="0">
                <a:sym typeface="Symbol" panose="05050102010706020507" pitchFamily="18" charset="2"/>
              </a:rPr>
              <a:t> optimal.</a:t>
            </a:r>
            <a:endParaRPr lang="en-US" altLang="en-US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6630CA-249C-4333-9EC7-26B698B9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E2350-83B0-438E-B92C-B1B86274E6B0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66391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8537F3C0-9631-4220-850C-C22B0E5A3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0512" y="1215390"/>
            <a:ext cx="10801888" cy="55245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	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s</a:t>
            </a:r>
            <a:r>
              <a:rPr lang="en-US" altLang="en-US" sz="24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	f</a:t>
            </a:r>
            <a:r>
              <a:rPr lang="en-US" altLang="en-US" sz="2400" b="1" baseline="-25000" dirty="0">
                <a:latin typeface="Courier New" panose="02070309020205020404" pitchFamily="49" charset="0"/>
              </a:rPr>
              <a:t>i      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durasi</a:t>
            </a:r>
            <a:endParaRPr lang="en-US" altLang="en-US" sz="24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----------------------------------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1		1		4		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>
                <a:solidFill>
                  <a:srgbClr val="00B0F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2400" dirty="0">
                <a:latin typeface="Courier New" panose="02070309020205020404" pitchFamily="49" charset="0"/>
              </a:rPr>
              <a:t>		3		5		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3		4		6		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>
                <a:solidFill>
                  <a:srgbClr val="00B0F0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2400" dirty="0">
                <a:latin typeface="Courier New" panose="02070309020205020404" pitchFamily="49" charset="0"/>
              </a:rPr>
              <a:t>		5		7		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5		3		8		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>
                <a:solidFill>
                  <a:srgbClr val="00B0F0"/>
                </a:solidFill>
                <a:latin typeface="Courier New" panose="02070309020205020404" pitchFamily="49" charset="0"/>
              </a:rPr>
              <a:t>6</a:t>
            </a:r>
            <a:r>
              <a:rPr lang="en-US" altLang="en-US" sz="2400" dirty="0">
                <a:latin typeface="Courier New" panose="02070309020205020404" pitchFamily="49" charset="0"/>
              </a:rPr>
              <a:t>		7		9		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>
                <a:solidFill>
                  <a:srgbClr val="00B0F0"/>
                </a:solidFill>
                <a:latin typeface="Courier New" panose="02070309020205020404" pitchFamily="49" charset="0"/>
              </a:rPr>
              <a:t>7</a:t>
            </a:r>
            <a:r>
              <a:rPr lang="en-US" altLang="en-US" sz="2400" dirty="0">
                <a:latin typeface="Courier New" panose="02070309020205020404" pitchFamily="49" charset="0"/>
              </a:rPr>
              <a:t>		10		11		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8		8		12		4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9		8		13		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10		2		14		12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>
                <a:solidFill>
                  <a:srgbClr val="00B0F0"/>
                </a:solidFill>
                <a:latin typeface="Courier New" panose="02070309020205020404" pitchFamily="49" charset="0"/>
              </a:rPr>
              <a:t>11</a:t>
            </a:r>
            <a:r>
              <a:rPr lang="en-US" altLang="en-US" sz="2400" dirty="0">
                <a:latin typeface="Courier New" panose="02070309020205020404" pitchFamily="49" charset="0"/>
              </a:rPr>
              <a:t>		13		15		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-----------------------------------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Solusi: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7, 2, 4, 6, dan 11   (5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Wingdings" panose="05000000000000000000" pitchFamily="2" charset="2"/>
              </a:rPr>
              <a:t> pada </a:t>
            </a:r>
            <a:r>
              <a:rPr lang="en-US" altLang="en-US" sz="2400" dirty="0" err="1">
                <a:sym typeface="Wingdings" panose="05000000000000000000" pitchFamily="2" charset="2"/>
              </a:rPr>
              <a:t>contoh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ini</a:t>
            </a:r>
            <a:r>
              <a:rPr lang="en-US" altLang="en-US" sz="2400" dirty="0">
                <a:sym typeface="Wingdings" panose="05000000000000000000" pitchFamily="2" charset="2"/>
              </a:rPr>
              <a:t> optimal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latin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88A3C2-941C-451A-8497-192470A2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23735C-FE71-4052-A0F9-243FB9657F91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6D41F-00F1-4F98-B8CA-B387A8A0A152}"/>
              </a:ext>
            </a:extLst>
          </p:cNvPr>
          <p:cNvSpPr txBox="1"/>
          <p:nvPr/>
        </p:nvSpPr>
        <p:spPr>
          <a:xfrm>
            <a:off x="780512" y="239250"/>
            <a:ext cx="9582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Solusi </a:t>
            </a:r>
            <a:r>
              <a:rPr lang="en-US" sz="2400" dirty="0" err="1"/>
              <a:t>dengan</a:t>
            </a:r>
            <a:r>
              <a:rPr lang="en-US" sz="2400" dirty="0"/>
              <a:t> strategi </a:t>
            </a:r>
            <a:r>
              <a:rPr lang="en-US" sz="2400" i="1" dirty="0"/>
              <a:t>greedy</a:t>
            </a:r>
            <a:r>
              <a:rPr lang="en-US" sz="2400" dirty="0"/>
              <a:t> yang </a:t>
            </a:r>
            <a:r>
              <a:rPr lang="en-US" sz="2400" dirty="0" err="1"/>
              <a:t>kedua</a:t>
            </a:r>
            <a:r>
              <a:rPr lang="en-US" sz="2400" dirty="0"/>
              <a:t>: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yang  </a:t>
            </a:r>
            <a:r>
              <a:rPr lang="en-US" sz="2400" dirty="0" err="1"/>
              <a:t>durasinya</a:t>
            </a:r>
            <a:endParaRPr lang="en-US" sz="2400" dirty="0"/>
          </a:p>
          <a:p>
            <a:r>
              <a:rPr lang="en-US" sz="2400" dirty="0" err="1"/>
              <a:t>terkecil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626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2B5044E-2B83-4E83-BD9B-EFECAED31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827405"/>
            <a:ext cx="10871200" cy="5619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Contoh</a:t>
            </a:r>
            <a:r>
              <a:rPr lang="en-US" altLang="en-US" b="1" dirty="0"/>
              <a:t> 1</a:t>
            </a:r>
            <a:r>
              <a:rPr lang="en-US" altLang="en-US" dirty="0"/>
              <a:t>: </a:t>
            </a:r>
            <a:r>
              <a:rPr lang="en-US" altLang="en-US" dirty="0" err="1"/>
              <a:t>tersedia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1, 5, 10, 25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Uang</a:t>
            </a:r>
            <a:r>
              <a:rPr lang="en-US" altLang="en-US" dirty="0"/>
              <a:t> </a:t>
            </a:r>
            <a:r>
              <a:rPr lang="en-US" altLang="en-US" dirty="0" err="1"/>
              <a:t>senilai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= 32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ditukar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 32 = 1 + 1 + … + 1  	  		(32 </a:t>
            </a:r>
            <a:r>
              <a:rPr lang="en-US" altLang="en-US" dirty="0" err="1"/>
              <a:t>koin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 32 = 5 + 5 + 5 + 5 + 10 + 1 + 1	(7 </a:t>
            </a:r>
            <a:r>
              <a:rPr lang="en-US" altLang="en-US" dirty="0" err="1"/>
              <a:t>koin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 32 = 10 + 10 + 10 + 1 + 1		(5 </a:t>
            </a:r>
            <a:r>
              <a:rPr lang="en-US" altLang="en-US" dirty="0" err="1"/>
              <a:t>koin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 … </a:t>
            </a:r>
            <a:r>
              <a:rPr lang="en-US" altLang="en-US" dirty="0" err="1"/>
              <a:t>dst</a:t>
            </a:r>
            <a:r>
              <a:rPr lang="en-US" altLang="en-US" dirty="0"/>
              <a:t>		</a:t>
            </a:r>
          </a:p>
          <a:p>
            <a:pPr eaLnBrk="1" hangingPunct="1"/>
            <a:r>
              <a:rPr lang="en-US" altLang="en-US" dirty="0"/>
              <a:t>Solusi minimum: 32 = 25 + 5 + 1 + 1  (4 </a:t>
            </a:r>
            <a:r>
              <a:rPr lang="en-US" altLang="en-US" dirty="0" err="1"/>
              <a:t>koin</a:t>
            </a:r>
            <a:r>
              <a:rPr lang="en-US" altLang="en-US" dirty="0"/>
              <a:t>)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A0388B08-4077-4EA9-929C-866F29C4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813" y="2729230"/>
            <a:ext cx="3025987" cy="22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EB996-D846-4FB3-96CB-C43D5646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3AF9E-6E9F-45C9-9E03-D1D8DF1715C8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E3124-F14A-D948-BD7E-77AE208CF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0571"/>
            <a:ext cx="10515600" cy="5596392"/>
          </a:xfrm>
        </p:spPr>
        <p:txBody>
          <a:bodyPr/>
          <a:lstStyle/>
          <a:p>
            <a:r>
              <a:rPr lang="en-US" i="1" dirty="0"/>
              <a:t>Counterexample</a:t>
            </a:r>
            <a:r>
              <a:rPr lang="en-US" dirty="0"/>
              <a:t>: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terkecil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A98B3-65F1-CF0F-873B-C501D40CE1AC}"/>
              </a:ext>
            </a:extLst>
          </p:cNvPr>
          <p:cNvSpPr txBox="1">
            <a:spLocks noChangeArrowheads="1"/>
          </p:cNvSpPr>
          <p:nvPr/>
        </p:nvSpPr>
        <p:spPr>
          <a:xfrm>
            <a:off x="1056283" y="1215390"/>
            <a:ext cx="10801888" cy="552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	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s</a:t>
            </a:r>
            <a:r>
              <a:rPr lang="en-US" altLang="en-US" sz="24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	f</a:t>
            </a:r>
            <a:r>
              <a:rPr lang="en-US" altLang="en-US" sz="2400" b="1" baseline="-25000" dirty="0">
                <a:latin typeface="Courier New" panose="02070309020205020404" pitchFamily="49" charset="0"/>
              </a:rPr>
              <a:t>i      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durasi</a:t>
            </a:r>
            <a:endParaRPr lang="en-US" altLang="en-US" sz="2400" b="1" dirty="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----------------------------------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1		3		5		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2		6		8		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3		1		4		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4		4		7		3</a:t>
            </a:r>
            <a:endParaRPr lang="en-US" altLang="en-US" sz="240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5		7		10		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>
                <a:latin typeface="Courier New" panose="02070309020205020404" pitchFamily="49" charset="0"/>
              </a:rPr>
              <a:t>-----------------------------------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Solusi: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1 dan 2  (</a:t>
            </a:r>
            <a:r>
              <a:rPr lang="en-US" altLang="en-US" sz="2400" dirty="0" err="1"/>
              <a:t>hanya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tidak</a:t>
            </a:r>
            <a:r>
              <a:rPr lang="en-US" altLang="en-US" sz="2400" dirty="0">
                <a:sym typeface="Wingdings" panose="05000000000000000000" pitchFamily="2" charset="2"/>
              </a:rPr>
              <a:t>  optimal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Wingdings" panose="05000000000000000000" pitchFamily="2" charset="2"/>
              </a:rPr>
              <a:t>Solusi </a:t>
            </a:r>
            <a:r>
              <a:rPr lang="en-US" altLang="en-US" sz="2400" dirty="0" err="1">
                <a:sym typeface="Wingdings" panose="05000000000000000000" pitchFamily="2" charset="2"/>
              </a:rPr>
              <a:t>optimalnya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adalah</a:t>
            </a:r>
            <a:r>
              <a:rPr lang="en-US" altLang="en-US" sz="2400" dirty="0">
                <a:sym typeface="Wingdings" panose="05000000000000000000" pitchFamily="2" charset="2"/>
              </a:rPr>
              <a:t> 3 </a:t>
            </a:r>
            <a:r>
              <a:rPr lang="en-US" altLang="en-US" sz="2400" dirty="0" err="1">
                <a:sym typeface="Wingdings" panose="05000000000000000000" pitchFamily="2" charset="2"/>
              </a:rPr>
              <a:t>aktivitas</a:t>
            </a:r>
            <a:r>
              <a:rPr lang="en-US" altLang="en-US" sz="2400" dirty="0">
                <a:sym typeface="Wingdings" panose="05000000000000000000" pitchFamily="2" charset="2"/>
              </a:rPr>
              <a:t> (</a:t>
            </a:r>
            <a:r>
              <a:rPr lang="en-US" altLang="en-US" sz="2400" dirty="0" err="1">
                <a:sym typeface="Wingdings" panose="05000000000000000000" pitchFamily="2" charset="2"/>
              </a:rPr>
              <a:t>aktivitas</a:t>
            </a:r>
            <a:r>
              <a:rPr lang="en-US" altLang="en-US" sz="2400" dirty="0">
                <a:sym typeface="Wingdings" panose="05000000000000000000" pitchFamily="2" charset="2"/>
              </a:rPr>
              <a:t> 3, 4, dan 5) </a:t>
            </a: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>
              <a:latin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230CE-B3B1-25BD-0800-95BCF219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40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D641BC-39F2-7168-A17F-642721521F8A}"/>
              </a:ext>
            </a:extLst>
          </p:cNvPr>
          <p:cNvSpPr txBox="1"/>
          <p:nvPr/>
        </p:nvSpPr>
        <p:spPr>
          <a:xfrm>
            <a:off x="1056283" y="5642610"/>
            <a:ext cx="9672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Jadi, strategi greedy </a:t>
            </a:r>
            <a:r>
              <a:rPr lang="en-US" sz="2400" dirty="0" err="1">
                <a:solidFill>
                  <a:srgbClr val="FF0000"/>
                </a:solidFill>
              </a:rPr>
              <a:t>dengan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memilih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aktivaitas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memiliki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durasi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terkecil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lebih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dahulu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tidak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menjamin</a:t>
            </a:r>
            <a:r>
              <a:rPr lang="en-US" sz="2400" dirty="0">
                <a:solidFill>
                  <a:srgbClr val="FF0000"/>
                </a:solidFill>
              </a:rPr>
              <a:t> solusi optimal</a:t>
            </a:r>
          </a:p>
        </p:txBody>
      </p:sp>
    </p:spTree>
    <p:extLst>
      <p:ext uri="{BB962C8B-B14F-4D97-AF65-F5344CB8AC3E}">
        <p14:creationId xmlns:p14="http://schemas.microsoft.com/office/powerpoint/2010/main" val="1416938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FDC1388F-9824-47AF-A7E9-20A34F68BD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4240" y="1773237"/>
            <a:ext cx="10383520" cy="4500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err="1"/>
              <a:t>Persoalan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server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berupa</a:t>
            </a:r>
            <a:r>
              <a:rPr lang="en-US" altLang="en-US" sz="2400" dirty="0"/>
              <a:t> </a:t>
            </a:r>
            <a:r>
              <a:rPr lang="en-US" altLang="en-US" sz="2400" i="1" dirty="0"/>
              <a:t>processor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pompa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kasir</a:t>
            </a:r>
            <a:r>
              <a:rPr lang="en-US" altLang="en-US" sz="2400" dirty="0"/>
              <a:t> di bank, </a:t>
            </a:r>
            <a:r>
              <a:rPr lang="en-US" altLang="en-US" sz="2400" dirty="0" err="1"/>
              <a:t>tukang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cukur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dll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customer</a:t>
            </a:r>
            <a:r>
              <a:rPr lang="en-US" altLang="en-US" sz="2400" dirty="0"/>
              <a:t>, </a:t>
            </a:r>
            <a:r>
              <a:rPr lang="en-US" altLang="en-US" sz="2400" i="1" dirty="0"/>
              <a:t>client</a:t>
            </a:r>
            <a:r>
              <a:rPr lang="en-US" altLang="en-US" sz="2400" dirty="0"/>
              <a:t>) yang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dilayani</a:t>
            </a:r>
            <a:r>
              <a:rPr lang="en-US" altLang="en-US" sz="2400" dirty="0"/>
              <a:t>. Waktu </a:t>
            </a:r>
            <a:r>
              <a:rPr lang="en-US" altLang="en-US" sz="2400" dirty="0" err="1"/>
              <a:t>pelayanan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t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sz="2400" dirty="0" err="1"/>
              <a:t>Bagaimana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meminimumkan</a:t>
            </a:r>
            <a:r>
              <a:rPr lang="en-US" altLang="en-US" sz="2400" dirty="0"/>
              <a:t> total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: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/>
              <a:t>       T</a:t>
            </a:r>
            <a:r>
              <a:rPr lang="en-US" altLang="en-US" sz="2400" dirty="0"/>
              <a:t> =        (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ekivalen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meminimumkan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rata-rata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D708D5B9-5C05-4FAB-83C7-8339DFFDC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aphicFrame>
        <p:nvGraphicFramePr>
          <p:cNvPr id="23557" name="Object 6">
            <a:extLst>
              <a:ext uri="{FF2B5EF4-FFF2-40B4-BE49-F238E27FC236}">
                <a16:creationId xmlns:a16="http://schemas.microsoft.com/office/drawing/2014/main" id="{7B0A339E-A923-41D9-B3A5-A18CA08A537A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0459907"/>
              </p:ext>
            </p:extLst>
          </p:nvPr>
        </p:nvGraphicFramePr>
        <p:xfrm>
          <a:off x="1902439" y="3555205"/>
          <a:ext cx="6461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7653" imgH="430823" progId="Equation.3">
                  <p:embed/>
                </p:oleObj>
              </mc:Choice>
              <mc:Fallback>
                <p:oleObj name="Equation" r:id="rId2" imgW="297653" imgH="430823" progId="Equation.3">
                  <p:embed/>
                  <p:pic>
                    <p:nvPicPr>
                      <p:cNvPr id="23557" name="Object 6">
                        <a:extLst>
                          <a:ext uri="{FF2B5EF4-FFF2-40B4-BE49-F238E27FC236}">
                            <a16:creationId xmlns:a16="http://schemas.microsoft.com/office/drawing/2014/main" id="{7B0A339E-A923-41D9-B3A5-A18CA08A53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439" y="3555205"/>
                        <a:ext cx="6461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75D40-C75C-4AAE-83FE-CDF3B544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DB2736-7B13-459A-B004-C18E3BECD229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2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98DD326-BEC5-48DD-AA68-5FDBFEADD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3.  </a:t>
            </a:r>
            <a:r>
              <a:rPr lang="en-US" sz="4000" b="1" dirty="0" err="1">
                <a:latin typeface="+mn-lt"/>
              </a:rPr>
              <a:t>Minimisasi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waktu</a:t>
            </a:r>
            <a:r>
              <a:rPr lang="en-US" sz="4000" b="1" dirty="0">
                <a:latin typeface="+mn-lt"/>
              </a:rPr>
              <a:t> di </a:t>
            </a:r>
            <a:r>
              <a:rPr lang="en-US" sz="4000" b="1" dirty="0" err="1">
                <a:latin typeface="+mn-lt"/>
              </a:rPr>
              <a:t>dalam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sistem</a:t>
            </a:r>
            <a:endParaRPr lang="en-US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EEC317E7-DF23-4EE0-84AA-35ED51494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8027" y="299626"/>
            <a:ext cx="8424042" cy="655837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6: 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t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5,	</a:t>
            </a:r>
            <a:r>
              <a:rPr lang="en-US" altLang="en-US" sz="2400" i="1" dirty="0"/>
              <a:t>t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10, 	</a:t>
            </a:r>
            <a:r>
              <a:rPr lang="en-US" altLang="en-US" sz="2400" i="1" dirty="0"/>
              <a:t>t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3,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/>
              <a:t>Enam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urutan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pelayanan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mungkin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============================================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/>
              <a:t>Urutan</a:t>
            </a:r>
            <a:r>
              <a:rPr lang="en-US" altLang="en-US" sz="2400" dirty="0"/>
              <a:t>	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			</a:t>
            </a:r>
            <a:r>
              <a:rPr lang="en-US" altLang="en-US" sz="2400" i="1" dirty="0"/>
              <a:t>T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/>
              <a:t>============================================                                                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1, 2, 3:		5 + (5 + 10) + (5 + 10 + 3 ) = 38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1, 3, 2: 		5 + (5 + 3) + (5 + 3 + 10) = 31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2, 1, 3:		10 + (10 + 5) + (10 + 5 + 3) = 43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2, 3, 1:		10 + (10 + 3) + (10 + 3 + 5) = 41</a:t>
            </a:r>
            <a:endParaRPr lang="en-US" alt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	3, 1, 2:		3 + (3 + 5) + (3 + 5 + 10) = 29 </a:t>
            </a:r>
            <a:r>
              <a:rPr lang="en-US" altLang="en-US" sz="2400" b="1" dirty="0">
                <a:sym typeface="Symbol" panose="05050102010706020507" pitchFamily="18" charset="2"/>
              </a:rPr>
              <a:t></a:t>
            </a:r>
            <a:r>
              <a:rPr lang="en-US" altLang="en-US" sz="2400" b="1" dirty="0"/>
              <a:t> (optimal)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3, 2, 1:		3 + (3 + 10) + (3 + 10 + 5) = 34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============================================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E6AF1-F0C0-41A0-8DE5-FF8245A3D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F630F1-7B33-4F4F-849F-28588AEA38C9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2361B-575C-465D-819D-2F27AAC0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480"/>
            <a:ext cx="10515600" cy="5425123"/>
          </a:xfrm>
        </p:spPr>
        <p:txBody>
          <a:bodyPr>
            <a:norm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lain yang </a:t>
            </a:r>
            <a:r>
              <a:rPr lang="en-US" sz="2400" dirty="0" err="1"/>
              <a:t>mirip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miniminasi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optimal storage on tapes </a:t>
            </a:r>
            <a:r>
              <a:rPr lang="en-US" sz="2400" dirty="0"/>
              <a:t>(</a:t>
            </a:r>
            <a:r>
              <a:rPr lang="en-US" sz="2400" dirty="0" err="1"/>
              <a:t>penyimpanan</a:t>
            </a:r>
            <a:r>
              <a:rPr lang="en-US" sz="2400" dirty="0"/>
              <a:t> program </a:t>
            </a:r>
            <a:r>
              <a:rPr lang="en-US" sz="2400" dirty="0" err="1"/>
              <a:t>secara</a:t>
            </a:r>
            <a:r>
              <a:rPr lang="en-US" sz="2400" dirty="0"/>
              <a:t> optimal di </a:t>
            </a:r>
            <a:r>
              <a:rPr lang="en-US" sz="2400" dirty="0" err="1"/>
              <a:t>dalam</a:t>
            </a:r>
            <a:r>
              <a:rPr lang="en-US" sz="2400" dirty="0"/>
              <a:t> pita)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 </a:t>
            </a:r>
            <a:r>
              <a:rPr lang="en-US" sz="2400" dirty="0" err="1"/>
              <a:t>lagu</a:t>
            </a:r>
            <a:r>
              <a:rPr lang="en-US" sz="2400" dirty="0"/>
              <a:t> (</a:t>
            </a:r>
            <a:r>
              <a:rPr lang="en-US" sz="2400" dirty="0" err="1"/>
              <a:t>musik</a:t>
            </a:r>
            <a:r>
              <a:rPr lang="en-US" sz="2400" dirty="0"/>
              <a:t>) di </a:t>
            </a:r>
            <a:r>
              <a:rPr lang="en-US" sz="2400" dirty="0" err="1"/>
              <a:t>dalam</a:t>
            </a:r>
            <a:r>
              <a:rPr lang="en-US" sz="2400" dirty="0"/>
              <a:t> pita </a:t>
            </a:r>
            <a:r>
              <a:rPr lang="en-US" sz="2400" dirty="0" err="1"/>
              <a:t>kaset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Pita </a:t>
            </a:r>
            <a:r>
              <a:rPr lang="en-US" sz="2400" dirty="0" err="1"/>
              <a:t>kaset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media </a:t>
            </a:r>
            <a:r>
              <a:rPr lang="en-US" sz="2400" dirty="0" err="1"/>
              <a:t>penyimpanan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analog pada masa </a:t>
            </a:r>
            <a:r>
              <a:rPr lang="en-US" sz="2400" dirty="0" err="1"/>
              <a:t>lalu</a:t>
            </a:r>
            <a:r>
              <a:rPr lang="en-US" sz="2400" dirty="0"/>
              <a:t>. Pita </a:t>
            </a:r>
            <a:r>
              <a:rPr lang="en-US" sz="2400" dirty="0" err="1"/>
              <a:t>kaset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media </a:t>
            </a:r>
            <a:r>
              <a:rPr lang="en-US" sz="2400" dirty="0" err="1"/>
              <a:t>penyimpanan</a:t>
            </a:r>
            <a:r>
              <a:rPr lang="en-US" sz="2400" dirty="0"/>
              <a:t> 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sekuensial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D44E8-AEC1-44C1-9548-1652719F3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089683"/>
            <a:ext cx="5060950" cy="3361917"/>
          </a:xfrm>
          <a:prstGeom prst="rect">
            <a:avLst/>
          </a:prstGeom>
        </p:spPr>
      </p:pic>
      <p:pic>
        <p:nvPicPr>
          <p:cNvPr id="7" name="Picture 6" descr="A picture containing person, camera&#10;&#10;Description automatically generated">
            <a:extLst>
              <a:ext uri="{FF2B5EF4-FFF2-40B4-BE49-F238E27FC236}">
                <a16:creationId xmlns:a16="http://schemas.microsoft.com/office/drawing/2014/main" id="{2EF8791E-4A3D-4072-9B51-0219CF636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0" y="3109845"/>
            <a:ext cx="3362960" cy="33629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48004-F421-1835-BBE8-D55E7BFE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17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8FCF1-B194-4969-9DCE-ECF7599E0A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8820" y="508000"/>
                <a:ext cx="10754360" cy="60248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Panjang </a:t>
                </a:r>
                <a:r>
                  <a:rPr lang="en-US" sz="2400" dirty="0" err="1"/>
                  <a:t>pitar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i="1" dirty="0"/>
                  <a:t>L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Sebanyak</a:t>
                </a:r>
                <a:r>
                  <a:rPr lang="en-US" sz="2400" dirty="0"/>
                  <a:t> </a:t>
                </a:r>
                <a:r>
                  <a:rPr lang="en-US" sz="2400" i="1" dirty="0"/>
                  <a:t>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buah</a:t>
                </a:r>
                <a:r>
                  <a:rPr lang="en-US" sz="2400" dirty="0"/>
                  <a:t> program </a:t>
                </a:r>
                <a:r>
                  <a:rPr lang="en-US" sz="2400" dirty="0" err="1"/>
                  <a:t>disimpan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pita </a:t>
                </a:r>
                <a:r>
                  <a:rPr lang="en-US" sz="2400" dirty="0" err="1"/>
                  <a:t>kaset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secara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sekuensial</a:t>
                </a:r>
                <a:r>
                  <a:rPr lang="en-US" sz="2400" dirty="0"/>
                  <a:t>. Panjang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program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i="1" dirty="0"/>
                  <a:t>L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Asumsikan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kali program di-</a:t>
                </a:r>
                <a:r>
                  <a:rPr lang="en-US" sz="2400" i="1" dirty="0"/>
                  <a:t>retrieve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ditemukan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kembali</a:t>
                </a:r>
                <a:r>
                  <a:rPr lang="en-US" sz="2400" dirty="0"/>
                  <a:t>), </a:t>
                </a:r>
                <a:r>
                  <a:rPr lang="en-US" sz="2400" i="1" dirty="0"/>
                  <a:t>head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ditempatkan</a:t>
                </a:r>
                <a:r>
                  <a:rPr lang="en-US" sz="2400" dirty="0"/>
                  <a:t> pada </a:t>
                </a:r>
                <a:r>
                  <a:rPr lang="en-US" sz="2400" dirty="0" err="1"/>
                  <a:t>posisi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awal</a:t>
                </a:r>
                <a:r>
                  <a:rPr lang="en-US" sz="2400" dirty="0"/>
                  <a:t> pita.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Jika program </a:t>
                </a:r>
                <a:r>
                  <a:rPr lang="en-US" sz="2400" dirty="0" err="1"/>
                  <a:t>disimpan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pita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urutan</a:t>
                </a:r>
                <a:r>
                  <a:rPr lang="en-US" sz="2400" dirty="0"/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i="1" dirty="0"/>
                  <a:t>i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i="1" dirty="0"/>
                  <a:t>i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i="1" dirty="0"/>
                  <a:t>i</a:t>
                </a:r>
                <a:r>
                  <a:rPr lang="en-US" sz="2400" i="1" baseline="-25000" dirty="0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lama </a:t>
                </a:r>
                <a:r>
                  <a:rPr lang="en-US" sz="2400" dirty="0" err="1"/>
                  <a:t>waktu</a:t>
                </a:r>
                <a:r>
                  <a:rPr lang="en-US" sz="2400" dirty="0"/>
                  <a:t> yang </a:t>
                </a:r>
                <a:r>
                  <a:rPr lang="en-US" sz="2400" dirty="0" err="1"/>
                  <a:t>dibutuhkan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me-retrieve program </a:t>
                </a:r>
                <a:r>
                  <a:rPr lang="en-US" sz="2400" i="1" dirty="0" err="1"/>
                  <a:t>i</a:t>
                </a:r>
                <a:r>
                  <a:rPr lang="en-US" sz="2400" i="1" baseline="-25000" dirty="0" err="1"/>
                  <a:t>j</a:t>
                </a:r>
                <a:r>
                  <a:rPr lang="en-US" sz="2400" i="1" dirty="0"/>
                  <a:t> </a:t>
                </a:r>
                <a:r>
                  <a:rPr lang="en-US" sz="2400" dirty="0" err="1"/>
                  <a:t>sebanding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Jika </a:t>
                </a:r>
                <a:r>
                  <a:rPr lang="en-US" sz="2400" dirty="0" err="1"/>
                  <a:t>semua</a:t>
                </a:r>
                <a:r>
                  <a:rPr lang="en-US" sz="2400" dirty="0"/>
                  <a:t> program </a:t>
                </a:r>
                <a:r>
                  <a:rPr lang="en-US" sz="2400" dirty="0" err="1"/>
                  <a:t>sering</a:t>
                </a:r>
                <a:r>
                  <a:rPr lang="en-US" sz="2400" dirty="0"/>
                  <a:t> di-retrieve,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waktu</a:t>
                </a:r>
                <a:r>
                  <a:rPr lang="en-US" sz="2400" dirty="0"/>
                  <a:t> rata-rata retrieval (</a:t>
                </a:r>
                <a:r>
                  <a:rPr lang="en-US" sz="2400" i="1" dirty="0"/>
                  <a:t>mean retrieval time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MRT)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Pada </a:t>
                </a:r>
                <a:r>
                  <a:rPr lang="en-US" sz="2400" dirty="0" err="1"/>
                  <a:t>persoalan</a:t>
                </a:r>
                <a:r>
                  <a:rPr lang="en-US" sz="2400" dirty="0"/>
                  <a:t> </a:t>
                </a:r>
                <a:r>
                  <a:rPr lang="en-US" sz="2400" i="1" dirty="0"/>
                  <a:t>optimal storage on tapes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kita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diminta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menemukan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permutasi</a:t>
                </a:r>
                <a:r>
                  <a:rPr lang="en-US" sz="2400" dirty="0"/>
                  <a:t> </a:t>
                </a:r>
                <a:r>
                  <a:rPr lang="en-US" sz="2400" i="1" dirty="0"/>
                  <a:t>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buah</a:t>
                </a:r>
                <a:r>
                  <a:rPr lang="en-US" sz="2400" dirty="0"/>
                  <a:t> program </a:t>
                </a:r>
                <a:r>
                  <a:rPr lang="en-US" sz="2400" dirty="0" err="1"/>
                  <a:t>sedemikian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semua</a:t>
                </a:r>
                <a:r>
                  <a:rPr lang="en-US" sz="2400" dirty="0"/>
                  <a:t> program </a:t>
                </a:r>
                <a:r>
                  <a:rPr lang="en-US" sz="2400" dirty="0" err="1"/>
                  <a:t>disimpan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pita </a:t>
                </a:r>
                <a:r>
                  <a:rPr lang="en-US" sz="2400" dirty="0" err="1"/>
                  <a:t>kaset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meminimumkan</a:t>
                </a:r>
                <a:r>
                  <a:rPr lang="en-US" sz="2400" dirty="0"/>
                  <a:t> MRT.</a:t>
                </a:r>
              </a:p>
              <a:p>
                <a:endParaRPr lang="en-US" sz="2400" dirty="0"/>
              </a:p>
              <a:p>
                <a:r>
                  <a:rPr lang="en-US" sz="2400" dirty="0" err="1"/>
                  <a:t>Meminimumumkan</a:t>
                </a:r>
                <a:r>
                  <a:rPr lang="en-US" sz="2400" dirty="0"/>
                  <a:t> MRT </a:t>
                </a:r>
                <a:r>
                  <a:rPr lang="en-US" sz="2400" dirty="0" err="1"/>
                  <a:t>ekivalen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meminimumkan</a:t>
                </a:r>
                <a:r>
                  <a:rPr lang="en-US" sz="2400" dirty="0"/>
                  <a:t> </a:t>
                </a:r>
                <a:r>
                  <a:rPr lang="en-US" sz="2400" i="1" dirty="0"/>
                  <a:t>d</a:t>
                </a:r>
                <a:r>
                  <a:rPr lang="en-US" sz="2400" dirty="0"/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8FCF1-B194-4969-9DCE-ECF7599E0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820" y="508000"/>
                <a:ext cx="10754360" cy="6024880"/>
              </a:xfrm>
              <a:blipFill>
                <a:blip r:embed="rId2"/>
                <a:stretch>
                  <a:fillRect l="-794" t="-1921" b="-9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DC1040-462A-C860-D65A-34F5EC0A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25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A5BF3E84-73D6-4750-9FCF-AFA38D038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1468" y="736600"/>
            <a:ext cx="10145111" cy="5619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i="1" dirty="0"/>
              <a:t>Exhaustive Search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Perhatikan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urutan</a:t>
            </a:r>
            <a:r>
              <a:rPr lang="en-US" altLang="en-US" dirty="0"/>
              <a:t> </a:t>
            </a:r>
            <a:r>
              <a:rPr lang="en-US" altLang="en-US" dirty="0" err="1"/>
              <a:t>pelanggan</a:t>
            </a:r>
            <a:r>
              <a:rPr lang="en-US" altLang="en-US" dirty="0"/>
              <a:t> yang </a:t>
            </a:r>
            <a:r>
              <a:rPr lang="en-US" altLang="en-US" dirty="0" err="1"/>
              <a:t>dilayani</a:t>
            </a:r>
            <a:r>
              <a:rPr lang="en-US" altLang="en-US" dirty="0"/>
              <a:t> oleh </a:t>
            </a:r>
            <a:r>
              <a:rPr lang="en-US" altLang="en-US" i="1" dirty="0"/>
              <a:t>server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permutasi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Jika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orang </a:t>
            </a:r>
            <a:r>
              <a:rPr lang="en-US" altLang="en-US" dirty="0" err="1"/>
              <a:t>pelanggan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tedapat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! </a:t>
            </a:r>
            <a:r>
              <a:rPr lang="en-US" altLang="en-US" dirty="0" err="1"/>
              <a:t>urutan</a:t>
            </a:r>
            <a:r>
              <a:rPr lang="en-US" altLang="en-US" dirty="0"/>
              <a:t> </a:t>
            </a:r>
            <a:r>
              <a:rPr lang="en-US" altLang="en-US" dirty="0" err="1"/>
              <a:t>pelanggan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mengevaluasi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obyektif</a:t>
            </a:r>
            <a:r>
              <a:rPr lang="en-US" altLang="en-US" dirty="0"/>
              <a:t> :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= O(</a:t>
            </a:r>
            <a:r>
              <a:rPr lang="en-US" altLang="en-US" i="1" dirty="0" err="1"/>
              <a:t>nn</a:t>
            </a:r>
            <a:r>
              <a:rPr lang="en-US" altLang="en-US" dirty="0"/>
              <a:t>!)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9ADCD-D850-44D4-B5F7-C200529A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71742E-0AB2-4D18-BBF4-5306B7B3003B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2CCEF58E-B6EC-48B0-9AD2-8FBBC1D83B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11238" y="547687"/>
            <a:ext cx="10024624" cy="576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</a:t>
            </a:r>
            <a:r>
              <a:rPr lang="en-US" altLang="en-US" b="1" i="1" dirty="0"/>
              <a:t>greedy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en-US" sz="2400" dirty="0"/>
              <a:t>Strategi </a:t>
            </a:r>
            <a:r>
              <a:rPr lang="en-US" altLang="en-US" sz="2400" i="1" dirty="0"/>
              <a:t>greedy</a:t>
            </a:r>
            <a:r>
              <a:rPr lang="en-US" altLang="en-US" sz="2400" b="1" dirty="0"/>
              <a:t>: </a:t>
            </a:r>
            <a:r>
              <a:rPr lang="en-US" altLang="en-US" sz="2400" dirty="0"/>
              <a:t>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membutuhkan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pelayanan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antara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lain yang </a:t>
            </a:r>
            <a:r>
              <a:rPr lang="en-US" altLang="en-US" sz="2400" dirty="0" err="1"/>
              <a:t>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dilayani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28BC0-DA84-46ED-96CB-F8235175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BFA74-25EB-4AA8-897C-379AEB58B756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0C3DD-99E4-45F0-B407-33FF829415C2}"/>
              </a:ext>
            </a:extLst>
          </p:cNvPr>
          <p:cNvSpPr txBox="1"/>
          <p:nvPr/>
        </p:nvSpPr>
        <p:spPr>
          <a:xfrm>
            <a:off x="1249680" y="2339866"/>
            <a:ext cx="9001760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PenjadwalanPelanggan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himpunan_pelanggan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himpunan_pelanggan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mengembalikan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jadwal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meminimumkan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himpunan_pelanggan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endParaRPr lang="en-US" sz="1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{}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{}) </a:t>
            </a:r>
            <a:r>
              <a:rPr lang="en-US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1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{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    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CF115-7EB6-43A3-AE2A-5F5635D80B2F}"/>
              </a:ext>
            </a:extLst>
          </p:cNvPr>
          <p:cNvSpPr/>
          <p:nvPr/>
        </p:nvSpPr>
        <p:spPr>
          <a:xfrm>
            <a:off x="1212690" y="2182179"/>
            <a:ext cx="9577230" cy="425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5150BE61-7050-4BD1-8408-012376A783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37921" y="531813"/>
            <a:ext cx="10353039" cy="56911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Agar proses </a:t>
            </a:r>
            <a:r>
              <a:rPr lang="en-US" altLang="en-US" sz="2400" dirty="0" err="1"/>
              <a:t>pemilihan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berikutnya</a:t>
            </a:r>
            <a:r>
              <a:rPr lang="en-US" altLang="en-US" sz="2400" dirty="0"/>
              <a:t> optimal, </a:t>
            </a:r>
            <a:r>
              <a:rPr lang="en-US" altLang="en-US" sz="2400" dirty="0" err="1"/>
              <a:t>urutkan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berdasarkan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pelayanan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urutan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menaik</a:t>
            </a:r>
            <a:r>
              <a:rPr lang="en-US" altLang="en-US" sz="2400" dirty="0"/>
              <a:t>.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Jika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terurut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kompleksitas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= </a:t>
            </a:r>
            <a:r>
              <a:rPr lang="en-US" altLang="en-US" sz="2400" i="1" dirty="0"/>
              <a:t>O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). 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A346C-3807-475B-A909-BB73CFB3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54A0B0-0EB9-466E-8591-3F56B684726E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93F40-6EB0-451C-8EFD-1350C5AEBEEB}"/>
              </a:ext>
            </a:extLst>
          </p:cNvPr>
          <p:cNvSpPr txBox="1"/>
          <p:nvPr/>
        </p:nvSpPr>
        <p:spPr>
          <a:xfrm>
            <a:off x="1530905" y="2529681"/>
            <a:ext cx="998727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PenjadwalanPelanggan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Mencetak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deretan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diproses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server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dinomori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2, …, 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dilayani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	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integer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2, ..., 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AABC42-0479-4F09-A6D8-D0E21AB453E3}"/>
              </a:ext>
            </a:extLst>
          </p:cNvPr>
          <p:cNvSpPr/>
          <p:nvPr/>
        </p:nvSpPr>
        <p:spPr>
          <a:xfrm>
            <a:off x="1293970" y="2279650"/>
            <a:ext cx="10461150" cy="4076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4017CFF2-4161-4CE0-AFF6-638A4F3CC6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70334" y="429665"/>
            <a:ext cx="10782212" cy="599866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penjadwalan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pelanggan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berdasarkan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waktu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layanan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terurut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menaik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selalu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menghasilkan</a:t>
            </a:r>
            <a:r>
              <a:rPr lang="en-US" altLang="en-US" sz="2600" dirty="0"/>
              <a:t> solusi optimal . 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/>
              <a:t>Hal </a:t>
            </a:r>
            <a:r>
              <a:rPr lang="en-US" altLang="en-US" sz="2600" dirty="0" err="1"/>
              <a:t>ini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dinyatakan</a:t>
            </a:r>
            <a:r>
              <a:rPr lang="en-US" altLang="en-US" sz="2600" dirty="0"/>
              <a:t> di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teorema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berikut</a:t>
            </a:r>
            <a:r>
              <a:rPr lang="en-US" altLang="en-US" sz="2600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</a:t>
            </a:r>
            <a:endParaRPr lang="en-US" altLang="en-US" sz="2600" b="1" dirty="0"/>
          </a:p>
          <a:p>
            <a:pPr marL="0" indent="0" eaLnBrk="1" hangingPunct="1">
              <a:buNone/>
            </a:pPr>
            <a:r>
              <a:rPr lang="en-US" altLang="en-US" sz="2600" b="1" dirty="0" err="1"/>
              <a:t>Teorema</a:t>
            </a:r>
            <a:r>
              <a:rPr lang="en-US" altLang="en-US" sz="2600" b="1" dirty="0"/>
              <a:t>.</a:t>
            </a:r>
            <a:r>
              <a:rPr lang="en-US" altLang="en-US" sz="2600" dirty="0"/>
              <a:t> Jika </a:t>
            </a:r>
            <a:r>
              <a:rPr lang="en-US" altLang="en-US" sz="2600" i="1" dirty="0"/>
              <a:t>t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 </a:t>
            </a:r>
            <a:r>
              <a:rPr lang="en-US" altLang="en-US" sz="2600" dirty="0">
                <a:sym typeface="Symbol" panose="05050102010706020507" pitchFamily="18" charset="2"/>
              </a:rPr>
              <a:t></a:t>
            </a:r>
            <a:r>
              <a:rPr lang="en-US" altLang="en-US" sz="2600" dirty="0"/>
              <a:t> </a:t>
            </a:r>
            <a:r>
              <a:rPr lang="en-US" altLang="en-US" sz="2600" i="1" dirty="0"/>
              <a:t>t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 </a:t>
            </a:r>
            <a:r>
              <a:rPr lang="en-US" altLang="en-US" sz="2600" dirty="0">
                <a:sym typeface="Symbol" panose="05050102010706020507" pitchFamily="18" charset="2"/>
              </a:rPr>
              <a:t></a:t>
            </a:r>
            <a:r>
              <a:rPr lang="en-US" altLang="en-US" sz="2600" dirty="0"/>
              <a:t> … </a:t>
            </a:r>
            <a:r>
              <a:rPr lang="en-US" altLang="en-US" sz="2600" dirty="0">
                <a:sym typeface="Symbol" panose="05050102010706020507" pitchFamily="18" charset="2"/>
              </a:rPr>
              <a:t>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t</a:t>
            </a:r>
            <a:r>
              <a:rPr lang="en-US" altLang="en-US" sz="2600" i="1" baseline="-25000" dirty="0" err="1"/>
              <a:t>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pengurutan</a:t>
            </a:r>
            <a:r>
              <a:rPr lang="en-US" altLang="en-US" sz="2600" dirty="0"/>
              <a:t>  </a:t>
            </a:r>
            <a:r>
              <a:rPr lang="en-US" altLang="en-US" sz="2600" i="1" dirty="0" err="1"/>
              <a:t>i</a:t>
            </a:r>
            <a:r>
              <a:rPr lang="en-US" altLang="en-US" sz="2600" i="1" baseline="-25000" dirty="0" err="1"/>
              <a:t>j</a:t>
            </a:r>
            <a:r>
              <a:rPr lang="en-US" altLang="en-US" sz="2600" i="1" dirty="0"/>
              <a:t> </a:t>
            </a:r>
            <a:r>
              <a:rPr lang="en-US" altLang="en-US" sz="2600" dirty="0"/>
              <a:t>= </a:t>
            </a:r>
            <a:r>
              <a:rPr lang="en-US" altLang="en-US" sz="2600" i="1" dirty="0"/>
              <a:t>j</a:t>
            </a:r>
            <a:r>
              <a:rPr lang="en-US" altLang="en-US" sz="2600" dirty="0"/>
              <a:t>,  1 </a:t>
            </a:r>
            <a:r>
              <a:rPr lang="en-US" altLang="en-US" sz="2600" dirty="0">
                <a:sym typeface="Symbol" panose="05050102010706020507" pitchFamily="18" charset="2"/>
              </a:rPr>
              <a:t></a:t>
            </a:r>
            <a:r>
              <a:rPr lang="en-US" altLang="en-US" sz="2600" dirty="0"/>
              <a:t> </a:t>
            </a:r>
            <a:r>
              <a:rPr lang="en-US" altLang="en-US" sz="2600" i="1" dirty="0"/>
              <a:t>j </a:t>
            </a:r>
            <a:r>
              <a:rPr lang="en-US" altLang="en-US" sz="2600" dirty="0">
                <a:sym typeface="Symbol" panose="05050102010706020507" pitchFamily="18" charset="2"/>
              </a:rPr>
              <a:t></a:t>
            </a:r>
            <a:r>
              <a:rPr lang="en-US" altLang="en-US" sz="2600" dirty="0"/>
              <a:t> </a:t>
            </a:r>
            <a:r>
              <a:rPr lang="en-US" altLang="en-US" sz="2600" i="1" dirty="0"/>
              <a:t>n</a:t>
            </a:r>
            <a:r>
              <a:rPr lang="en-US" altLang="en-US" sz="2600" dirty="0"/>
              <a:t>  </a:t>
            </a:r>
            <a:r>
              <a:rPr lang="en-US" altLang="en-US" sz="2600" dirty="0" err="1"/>
              <a:t>meminimumkan</a:t>
            </a:r>
            <a:endParaRPr lang="en-US" altLang="en-US" sz="2600" dirty="0"/>
          </a:p>
          <a:p>
            <a:pPr eaLnBrk="1" hangingPunct="1">
              <a:buFontTx/>
              <a:buNone/>
            </a:pPr>
            <a:endParaRPr lang="en-US" altLang="en-US" sz="2600" dirty="0"/>
          </a:p>
          <a:p>
            <a:pPr eaLnBrk="1" hangingPunct="1">
              <a:buFontTx/>
              <a:buNone/>
            </a:pPr>
            <a:r>
              <a:rPr lang="en-US" altLang="en-US" sz="2600" dirty="0"/>
              <a:t>		</a:t>
            </a:r>
            <a:r>
              <a:rPr lang="en-US" altLang="en-US" sz="2600" i="1" dirty="0"/>
              <a:t>T</a:t>
            </a:r>
            <a:r>
              <a:rPr lang="en-US" altLang="en-US" sz="2600" dirty="0"/>
              <a:t> =	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 </a:t>
            </a:r>
          </a:p>
          <a:p>
            <a:pPr eaLnBrk="1" hangingPunct="1">
              <a:buFontTx/>
              <a:buNone/>
            </a:pP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semua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kemungkinan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permutasi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i</a:t>
            </a:r>
            <a:r>
              <a:rPr lang="en-US" altLang="en-US" sz="2600" i="1" baseline="-25000" dirty="0" err="1"/>
              <a:t>j</a:t>
            </a:r>
            <a:r>
              <a:rPr lang="en-US" altLang="en-US" sz="2600" dirty="0"/>
              <a:t>. </a:t>
            </a:r>
          </a:p>
          <a:p>
            <a:pPr eaLnBrk="1" hangingPunct="1">
              <a:buFontTx/>
              <a:buNone/>
            </a:pPr>
            <a:endParaRPr lang="en-US" altLang="en-US" sz="2600" dirty="0"/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600" dirty="0"/>
              <a:t>Bukti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teorema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ini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dibaca</a:t>
            </a:r>
            <a:r>
              <a:rPr lang="en-US" altLang="en-US" sz="2600" dirty="0"/>
              <a:t> pada </a:t>
            </a:r>
            <a:r>
              <a:rPr lang="en-US" altLang="en-US" sz="2600" i="1" dirty="0"/>
              <a:t>slide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berikut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Sumber</a:t>
            </a:r>
            <a:r>
              <a:rPr lang="en-US" altLang="en-US" sz="2600" dirty="0"/>
              <a:t>: </a:t>
            </a:r>
            <a:r>
              <a:rPr lang="en-US" altLang="en-US" sz="2400" dirty="0"/>
              <a:t>Ellis </a:t>
            </a:r>
            <a:r>
              <a:rPr lang="en-US" altLang="en-US" sz="2400" dirty="0" err="1"/>
              <a:t>Horrowitz</a:t>
            </a:r>
            <a:r>
              <a:rPr lang="en-US" altLang="en-US" sz="2400" dirty="0"/>
              <a:t> &amp; Sartaj </a:t>
            </a:r>
            <a:r>
              <a:rPr lang="en-US" altLang="en-US" sz="2400" dirty="0" err="1"/>
              <a:t>Sahni</a:t>
            </a:r>
            <a:r>
              <a:rPr lang="en-US" altLang="en-US" sz="2400" dirty="0"/>
              <a:t>, </a:t>
            </a:r>
            <a:r>
              <a:rPr lang="en-US" altLang="en-US" sz="2400" i="1" dirty="0"/>
              <a:t>Computer  Algorithms, 1998)</a:t>
            </a:r>
            <a:endParaRPr lang="en-US" altLang="en-US" sz="2400" dirty="0"/>
          </a:p>
          <a:p>
            <a:endParaRPr lang="en-US" altLang="en-US" sz="2600" dirty="0"/>
          </a:p>
        </p:txBody>
      </p:sp>
      <p:graphicFrame>
        <p:nvGraphicFramePr>
          <p:cNvPr id="28675" name="Object 4">
            <a:extLst>
              <a:ext uri="{FF2B5EF4-FFF2-40B4-BE49-F238E27FC236}">
                <a16:creationId xmlns:a16="http://schemas.microsoft.com/office/drawing/2014/main" id="{FA9FD04A-9309-4B5F-AA2F-2F1DC0218CF0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9554124"/>
              </p:ext>
            </p:extLst>
          </p:nvPr>
        </p:nvGraphicFramePr>
        <p:xfrm>
          <a:off x="2365430" y="3428999"/>
          <a:ext cx="10080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1973" imgH="443769" progId="Equation.3">
                  <p:embed/>
                </p:oleObj>
              </mc:Choice>
              <mc:Fallback>
                <p:oleObj name="Equation" r:id="rId2" imgW="541973" imgH="443769" progId="Equation.3">
                  <p:embed/>
                  <p:pic>
                    <p:nvPicPr>
                      <p:cNvPr id="28675" name="Object 4">
                        <a:extLst>
                          <a:ext uri="{FF2B5EF4-FFF2-40B4-BE49-F238E27FC236}">
                            <a16:creationId xmlns:a16="http://schemas.microsoft.com/office/drawing/2014/main" id="{FA9FD04A-9309-4B5F-AA2F-2F1DC0218C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430" y="3428999"/>
                        <a:ext cx="100806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12BA6-83FD-4138-B278-99D3B69C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CCB2F3-1FCD-48C2-8C04-6EA15081792C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17DEF-40C8-46AF-880A-3DA99D3C2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36" y="314960"/>
            <a:ext cx="7281114" cy="6228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334E7F-7193-49A5-B060-600B25207C90}"/>
              </a:ext>
            </a:extLst>
          </p:cNvPr>
          <p:cNvSpPr txBox="1"/>
          <p:nvPr/>
        </p:nvSpPr>
        <p:spPr>
          <a:xfrm>
            <a:off x="8300720" y="5955566"/>
            <a:ext cx="412496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Sumber</a:t>
            </a:r>
            <a:r>
              <a:rPr lang="en-US" altLang="en-US" sz="2000" dirty="0">
                <a:solidFill>
                  <a:srgbClr val="FF0000"/>
                </a:solidFill>
              </a:rPr>
              <a:t>: </a:t>
            </a:r>
            <a:r>
              <a:rPr lang="en-US" altLang="en-US" sz="1800" dirty="0">
                <a:solidFill>
                  <a:srgbClr val="FF0000"/>
                </a:solidFill>
              </a:rPr>
              <a:t>Ellis </a:t>
            </a:r>
            <a:r>
              <a:rPr lang="en-US" altLang="en-US" sz="1800" dirty="0" err="1">
                <a:solidFill>
                  <a:srgbClr val="FF0000"/>
                </a:solidFill>
              </a:rPr>
              <a:t>Horrowitz</a:t>
            </a:r>
            <a:r>
              <a:rPr lang="en-US" altLang="en-US" sz="1800" dirty="0">
                <a:solidFill>
                  <a:srgbClr val="FF0000"/>
                </a:solidFill>
              </a:rPr>
              <a:t> &amp; Sartaj </a:t>
            </a:r>
            <a:r>
              <a:rPr lang="en-US" altLang="en-US" sz="1800" dirty="0" err="1">
                <a:solidFill>
                  <a:srgbClr val="FF0000"/>
                </a:solidFill>
              </a:rPr>
              <a:t>Sahni</a:t>
            </a:r>
            <a:r>
              <a:rPr lang="en-US" altLang="en-US" sz="1800" dirty="0">
                <a:solidFill>
                  <a:srgbClr val="FF0000"/>
                </a:solidFill>
              </a:rPr>
              <a:t>, </a:t>
            </a:r>
          </a:p>
          <a:p>
            <a:r>
              <a:rPr lang="en-US" altLang="en-US" sz="1800" i="1" dirty="0">
                <a:solidFill>
                  <a:srgbClr val="FF0000"/>
                </a:solidFill>
              </a:rPr>
              <a:t>Computer  Algorithms, 1998)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3CC8F7-A6B6-7DBD-47CD-E4C93283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15633D3B-4E97-4212-81FA-DCACF307C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2240" y="741680"/>
            <a:ext cx="10557838" cy="566927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i="1" dirty="0"/>
              <a:t>Greedy</a:t>
            </a:r>
            <a:r>
              <a:rPr lang="en-US" altLang="en-US" sz="2600" dirty="0"/>
              <a:t> = </a:t>
            </a:r>
            <a:r>
              <a:rPr lang="en-US" altLang="en-US" sz="2600" dirty="0" err="1"/>
              <a:t>rakus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tamak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loba</a:t>
            </a:r>
            <a:r>
              <a:rPr lang="en-US" altLang="en-US" sz="2600" dirty="0"/>
              <a:t>, 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Prinsip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: “</a:t>
            </a:r>
            <a:r>
              <a:rPr lang="en-US" altLang="en-US" sz="2600" i="1" dirty="0"/>
              <a:t>take what you can get now!</a:t>
            </a:r>
            <a:r>
              <a:rPr lang="en-US" altLang="en-US" sz="2600" dirty="0"/>
              <a:t>”.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membentuk</a:t>
            </a:r>
            <a:r>
              <a:rPr lang="en-US" altLang="en-US" sz="2600" dirty="0"/>
              <a:t> solusi </a:t>
            </a:r>
            <a:r>
              <a:rPr lang="en-US" altLang="en-US" sz="2600" dirty="0" err="1"/>
              <a:t>langkah</a:t>
            </a:r>
            <a:r>
              <a:rPr lang="en-US" altLang="en-US" sz="2600" dirty="0"/>
              <a:t> per </a:t>
            </a:r>
            <a:r>
              <a:rPr lang="en-US" altLang="en-US" sz="2600" dirty="0" err="1"/>
              <a:t>langkah</a:t>
            </a:r>
            <a:r>
              <a:rPr lang="en-US" altLang="en-US" sz="2600" dirty="0"/>
              <a:t> (</a:t>
            </a:r>
            <a:r>
              <a:rPr lang="en-US" altLang="en-US" sz="2600" i="1" dirty="0"/>
              <a:t>step by step</a:t>
            </a:r>
            <a:r>
              <a:rPr lang="en-US" altLang="en-US" sz="2600" dirty="0"/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Pada </a:t>
            </a:r>
            <a:r>
              <a:rPr lang="en-US" altLang="en-US" sz="2600" dirty="0" err="1"/>
              <a:t>setiap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langkah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terdapat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pilihan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perlu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dievaluasi</a:t>
            </a:r>
            <a:r>
              <a:rPr lang="en-US" altLang="en-US" sz="26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Oleh </a:t>
            </a:r>
            <a:r>
              <a:rPr lang="en-US" altLang="en-US" sz="2600" dirty="0" err="1"/>
              <a:t>karena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itu</a:t>
            </a:r>
            <a:r>
              <a:rPr lang="en-US" altLang="en-US" sz="2600" dirty="0"/>
              <a:t>, pada </a:t>
            </a:r>
            <a:r>
              <a:rPr lang="en-US" altLang="en-US" sz="2600" dirty="0" err="1"/>
              <a:t>setiap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langkah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harus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dibuat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keputusan</a:t>
            </a:r>
            <a:r>
              <a:rPr lang="en-US" altLang="en-US" sz="2600" dirty="0"/>
              <a:t> yang </a:t>
            </a:r>
            <a:r>
              <a:rPr lang="en-US" altLang="en-US" sz="2600" b="1" dirty="0" err="1"/>
              <a:t>terbaik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menentukan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pilihan</a:t>
            </a:r>
            <a:r>
              <a:rPr lang="en-US" altLang="en-US" sz="2600" dirty="0"/>
              <a:t>.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bisa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mundur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lagi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kembali</a:t>
            </a:r>
            <a:r>
              <a:rPr lang="en-US" altLang="en-US" sz="2600" dirty="0"/>
              <a:t>)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langkah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sebelumnya</a:t>
            </a:r>
            <a:r>
              <a:rPr lang="en-US" altLang="en-US" sz="26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r>
              <a:rPr lang="en-US" altLang="en-US" sz="2600" dirty="0"/>
              <a:t>Jadi pada </a:t>
            </a:r>
            <a:r>
              <a:rPr lang="en-US" altLang="en-US" sz="2600" dirty="0" err="1"/>
              <a:t>setiap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langkah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kita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memilih</a:t>
            </a:r>
            <a:r>
              <a:rPr lang="en-US" altLang="en-US" sz="2600" dirty="0"/>
              <a:t> </a:t>
            </a:r>
            <a:r>
              <a:rPr lang="en-US" altLang="en-US" sz="2600" b="1" dirty="0"/>
              <a:t>optimum </a:t>
            </a:r>
            <a:r>
              <a:rPr lang="en-US" altLang="en-US" sz="2600" b="1" dirty="0" err="1"/>
              <a:t>lokal</a:t>
            </a:r>
            <a:r>
              <a:rPr lang="en-US" altLang="en-US" sz="2600" dirty="0"/>
              <a:t> (</a:t>
            </a:r>
            <a:r>
              <a:rPr lang="en-US" altLang="en-US" sz="2600" i="1" dirty="0"/>
              <a:t>local optimum</a:t>
            </a:r>
            <a:r>
              <a:rPr lang="en-US" altLang="en-US" sz="2600" dirty="0"/>
              <a:t>)</a:t>
            </a:r>
          </a:p>
          <a:p>
            <a:pPr>
              <a:buNone/>
            </a:pPr>
            <a:endParaRPr lang="en-US" altLang="en-US" sz="2600" dirty="0"/>
          </a:p>
          <a:p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harapan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bahwa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langkah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sisanya</a:t>
            </a:r>
            <a:r>
              <a:rPr lang="en-US" altLang="en-US" sz="2600" dirty="0"/>
              <a:t>  </a:t>
            </a:r>
            <a:r>
              <a:rPr lang="en-US" altLang="en-US" sz="2600" dirty="0" err="1"/>
              <a:t>mengarah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solusi </a:t>
            </a:r>
            <a:r>
              <a:rPr lang="en-US" altLang="en-US" sz="2600" b="1" dirty="0"/>
              <a:t>optimum global</a:t>
            </a:r>
            <a:r>
              <a:rPr lang="en-US" altLang="en-US" sz="2600" dirty="0"/>
              <a:t> (</a:t>
            </a:r>
            <a:r>
              <a:rPr lang="en-US" altLang="en-US" sz="2600" i="1" dirty="0"/>
              <a:t>global optimum</a:t>
            </a:r>
            <a:r>
              <a:rPr lang="en-US" altLang="en-US" sz="2600" dirty="0"/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endParaRPr lang="en-US" altLang="en-US" sz="2500" dirty="0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C8344570-1439-4425-9B06-9D7A84CE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760" y="294641"/>
            <a:ext cx="2451318" cy="183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BC35A-B9A3-4A8A-9A2B-6A2B3B51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7C4AFE-0D3E-48AF-AF13-7665163EE9E8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>
            <a:extLst>
              <a:ext uri="{FF2B5EF4-FFF2-40B4-BE49-F238E27FC236}">
                <a16:creationId xmlns:a16="http://schemas.microsoft.com/office/drawing/2014/main" id="{8849C408-6685-4AB7-8B78-87B393FF4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46761"/>
            <a:ext cx="2214562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A38B8-DA12-4256-9807-2D27A4EA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BB8995-429C-4292-A4AD-78D25A9654F5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2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4B2870A-EF32-4975-B747-E31E14375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379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4.  Integer Knapsack Problem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0FC6C7D-B9A5-4457-A6F5-11C5A328F14E}"/>
              </a:ext>
            </a:extLst>
          </p:cNvPr>
          <p:cNvSpPr txBox="1">
            <a:spLocks noChangeArrowheads="1"/>
          </p:cNvSpPr>
          <p:nvPr/>
        </p:nvSpPr>
        <p:spPr>
          <a:xfrm>
            <a:off x="617379" y="1564126"/>
            <a:ext cx="7000240" cy="492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 dirty="0" err="1"/>
              <a:t>Persoalan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dan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.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properti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(</a:t>
            </a:r>
            <a:r>
              <a:rPr lang="en-US" altLang="en-US" i="1" dirty="0" err="1"/>
              <a:t>weigth</a:t>
            </a:r>
            <a:r>
              <a:rPr lang="en-US" altLang="en-US" dirty="0"/>
              <a:t>) </a:t>
            </a:r>
            <a:r>
              <a:rPr lang="en-US" altLang="en-US" i="1" dirty="0" err="1"/>
              <a:t>w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dan </a:t>
            </a:r>
            <a:r>
              <a:rPr lang="en-US" altLang="en-US" dirty="0" err="1"/>
              <a:t>keuntungan</a:t>
            </a:r>
            <a:r>
              <a:rPr lang="en-US" altLang="en-US" dirty="0"/>
              <a:t>(</a:t>
            </a:r>
            <a:r>
              <a:rPr lang="en-US" altLang="en-US" i="1" dirty="0"/>
              <a:t>profit</a:t>
            </a:r>
            <a:r>
              <a:rPr lang="en-US" altLang="en-US" dirty="0"/>
              <a:t>)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.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Bagaimana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objek-objek</a:t>
            </a:r>
            <a:r>
              <a:rPr lang="en-US" altLang="en-US" dirty="0"/>
              <a:t> yang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 </a:t>
            </a:r>
            <a:r>
              <a:rPr lang="en-US" altLang="en-US" dirty="0" err="1"/>
              <a:t>sedemikian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diperoleh</a:t>
            </a:r>
            <a:r>
              <a:rPr lang="en-US" altLang="en-US" dirty="0"/>
              <a:t>  total </a:t>
            </a:r>
            <a:r>
              <a:rPr lang="en-US" altLang="en-US" dirty="0" err="1"/>
              <a:t>keuntungan</a:t>
            </a:r>
            <a:r>
              <a:rPr lang="en-US" altLang="en-US" dirty="0"/>
              <a:t> yang </a:t>
            </a:r>
            <a:r>
              <a:rPr lang="en-US" altLang="en-US" dirty="0" err="1"/>
              <a:t>maksimal</a:t>
            </a:r>
            <a:r>
              <a:rPr lang="en-US" altLang="en-US" dirty="0"/>
              <a:t>. Total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yang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boleh</a:t>
            </a:r>
            <a:r>
              <a:rPr lang="en-US" altLang="en-US" dirty="0"/>
              <a:t> </a:t>
            </a:r>
            <a:r>
              <a:rPr lang="en-US" altLang="en-US" dirty="0" err="1"/>
              <a:t>melebihi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err="1">
                <a:latin typeface="Verdana" panose="020B0604030504040204" pitchFamily="34" charset="0"/>
              </a:rPr>
              <a:t>Disebut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i="1" dirty="0">
                <a:latin typeface="Verdana" panose="020B0604030504040204" pitchFamily="34" charset="0"/>
              </a:rPr>
              <a:t>1/0 knapsack </a:t>
            </a:r>
            <a:r>
              <a:rPr lang="en-US" altLang="en-US" sz="2400" dirty="0">
                <a:latin typeface="Verdana" panose="020B0604030504040204" pitchFamily="34" charset="0"/>
              </a:rPr>
              <a:t>problem </a:t>
            </a:r>
            <a:r>
              <a:rPr lang="en-US" altLang="en-US" sz="2400" dirty="0" err="1">
                <a:latin typeface="Verdana" panose="020B0604030504040204" pitchFamily="34" charset="0"/>
              </a:rPr>
              <a:t>karena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suatu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objek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dapat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dimasukkan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ke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dalam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i="1" dirty="0">
                <a:latin typeface="Verdana" panose="020B0604030504040204" pitchFamily="34" charset="0"/>
              </a:rPr>
              <a:t>knapsack </a:t>
            </a:r>
            <a:r>
              <a:rPr lang="en-US" altLang="en-US" sz="2400" dirty="0">
                <a:latin typeface="Verdana" panose="020B0604030504040204" pitchFamily="34" charset="0"/>
              </a:rPr>
              <a:t>(1) </a:t>
            </a:r>
            <a:r>
              <a:rPr lang="en-US" altLang="en-US" sz="2400" dirty="0" err="1">
                <a:latin typeface="Verdana" panose="020B0604030504040204" pitchFamily="34" charset="0"/>
              </a:rPr>
              <a:t>atau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tidak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dimasukkan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sama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sekali</a:t>
            </a:r>
            <a:r>
              <a:rPr lang="en-US" altLang="en-US" sz="2400" dirty="0">
                <a:latin typeface="Verdana" panose="020B0604030504040204" pitchFamily="34" charset="0"/>
              </a:rPr>
              <a:t> (0)</a:t>
            </a:r>
          </a:p>
        </p:txBody>
      </p:sp>
      <p:pic>
        <p:nvPicPr>
          <p:cNvPr id="13" name="Picture 5" descr="http://upload.wikimedia.org/wikipedia/commons/thumb/f/fd/Knapsack.svg/486px-Knapsack.svg.png">
            <a:extLst>
              <a:ext uri="{FF2B5EF4-FFF2-40B4-BE49-F238E27FC236}">
                <a16:creationId xmlns:a16="http://schemas.microsoft.com/office/drawing/2014/main" id="{E3A729F8-177C-43D3-A93B-9340EDA4E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72" y="3689241"/>
            <a:ext cx="3500728" cy="30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23DA1-80F4-47D5-AD13-726CAD3FB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560"/>
            <a:ext cx="10515600" cy="4998403"/>
          </a:xfrm>
        </p:spPr>
        <p:txBody>
          <a:bodyPr/>
          <a:lstStyle/>
          <a:p>
            <a:r>
              <a:rPr lang="en-US" dirty="0" err="1"/>
              <a:t>Formulasi</a:t>
            </a:r>
            <a:r>
              <a:rPr lang="en-US" dirty="0"/>
              <a:t> </a:t>
            </a:r>
            <a:r>
              <a:rPr lang="en-US" dirty="0" err="1"/>
              <a:t>matematis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i="1" dirty="0"/>
              <a:t>Integer Knapsack</a:t>
            </a:r>
            <a:r>
              <a:rPr lang="en-US" dirty="0"/>
              <a:t>: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233E3E97-C64E-4BCA-979E-3F3B701EE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895670"/>
              </p:ext>
            </p:extLst>
          </p:nvPr>
        </p:nvGraphicFramePr>
        <p:xfrm>
          <a:off x="1769592" y="2392269"/>
          <a:ext cx="7346730" cy="257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445" imgH="1751702" progId="Word.Document.8">
                  <p:embed/>
                </p:oleObj>
              </mc:Choice>
              <mc:Fallback>
                <p:oleObj name="Document" r:id="rId2" imgW="5491445" imgH="1751702" progId="Word.Documen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635087FD-5A18-4EDD-9ECB-9F7776ADA9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592" y="2392269"/>
                        <a:ext cx="7346730" cy="257098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40A4D2-976A-5412-C7F9-BE6A49EB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48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D43D555F-6A05-49D5-B673-11650A426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8400" y="655637"/>
            <a:ext cx="10185400" cy="5546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</a:t>
            </a:r>
            <a:r>
              <a:rPr lang="en-US" altLang="en-US" b="1" i="1" dirty="0"/>
              <a:t>brute force </a:t>
            </a:r>
            <a:r>
              <a:rPr lang="en-US" altLang="en-US" b="1" dirty="0"/>
              <a:t>(</a:t>
            </a:r>
            <a:r>
              <a:rPr lang="en-US" altLang="en-US" b="1" i="1" dirty="0"/>
              <a:t>exhaustive search</a:t>
            </a:r>
            <a:r>
              <a:rPr lang="en-US" altLang="en-US" b="1" dirty="0"/>
              <a:t>)</a:t>
            </a:r>
            <a:endParaRPr lang="en-US" altLang="en-US" b="1" i="1" dirty="0"/>
          </a:p>
          <a:p>
            <a:pPr eaLnBrk="1" hangingPunct="1">
              <a:buFontTx/>
              <a:buNone/>
            </a:pPr>
            <a:endParaRPr lang="en-US" altLang="en-US" b="1" i="1" dirty="0"/>
          </a:p>
          <a:p>
            <a:pPr eaLnBrk="1" hangingPunct="1"/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dijelaskan</a:t>
            </a:r>
            <a:r>
              <a:rPr lang="en-US" altLang="en-US" dirty="0"/>
              <a:t> pada Bab </a:t>
            </a:r>
            <a:r>
              <a:rPr lang="en-US" altLang="en-US" dirty="0" err="1"/>
              <a:t>Algoritma</a:t>
            </a:r>
            <a:r>
              <a:rPr lang="en-US" altLang="en-US" dirty="0"/>
              <a:t> Brute Force (</a:t>
            </a:r>
            <a:r>
              <a:rPr lang="en-US" altLang="en-US" dirty="0" err="1"/>
              <a:t>pembahasan</a:t>
            </a:r>
            <a:r>
              <a:rPr lang="en-US" altLang="en-US" dirty="0"/>
              <a:t> </a:t>
            </a:r>
            <a:r>
              <a:rPr lang="en-US" altLang="en-US" i="1" dirty="0"/>
              <a:t>exhaustive</a:t>
            </a:r>
            <a:r>
              <a:rPr lang="en-US" altLang="en-US" dirty="0"/>
              <a:t> </a:t>
            </a:r>
            <a:r>
              <a:rPr lang="en-US" altLang="en-US" i="1" dirty="0"/>
              <a:t>search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integer knapsack </a:t>
            </a:r>
            <a:r>
              <a:rPr lang="en-US" altLang="en-US" dirty="0" err="1"/>
              <a:t>adalah</a:t>
            </a:r>
            <a:r>
              <a:rPr lang="en-US" altLang="en-US" dirty="0"/>
              <a:t> 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</a:t>
            </a:r>
            <a:r>
              <a:rPr lang="en-US" altLang="en-US" dirty="0"/>
              <a:t> 2</a:t>
            </a:r>
            <a:r>
              <a:rPr lang="en-US" altLang="en-US" baseline="30000" dirty="0"/>
              <a:t>n</a:t>
            </a:r>
            <a:r>
              <a:rPr lang="en-US" altLang="en-US" dirty="0"/>
              <a:t>). 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4DB862AF-847C-4590-AE01-AB805AFF1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36" y="3861117"/>
            <a:ext cx="3225164" cy="252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172C4-C766-4679-A76E-6477FD0D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677507-FE92-45FE-AB3B-7840F05D7D31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2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D9AA088F-5654-4BEF-BD3C-2F9EB1BCB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5840" y="665163"/>
            <a:ext cx="10347960" cy="5691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i="1" dirty="0"/>
              <a:t> greedy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Masukkan </a:t>
            </a:r>
            <a:r>
              <a:rPr lang="en-US" altLang="en-US" dirty="0" err="1"/>
              <a:t>objek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per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. </a:t>
            </a:r>
            <a:r>
              <a:rPr lang="en-US" altLang="en-US" dirty="0" err="1"/>
              <a:t>Sekali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, </a:t>
            </a:r>
            <a:r>
              <a:rPr lang="en-US" altLang="en-US" dirty="0" err="1"/>
              <a:t>objek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dikeluarkan</a:t>
            </a:r>
            <a:r>
              <a:rPr lang="en-US" altLang="en-US" dirty="0"/>
              <a:t> </a:t>
            </a:r>
            <a:r>
              <a:rPr lang="en-US" altLang="en-US" dirty="0" err="1"/>
              <a:t>lagi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Terdapat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strategi </a:t>
            </a:r>
            <a:r>
              <a:rPr lang="en-US" altLang="en-US" i="1" dirty="0"/>
              <a:t>greedy</a:t>
            </a:r>
            <a:r>
              <a:rPr lang="en-US" altLang="en-US" dirty="0"/>
              <a:t> yang </a:t>
            </a:r>
            <a:r>
              <a:rPr lang="en-US" altLang="en-US" dirty="0" err="1"/>
              <a:t>heuristik</a:t>
            </a:r>
            <a:r>
              <a:rPr lang="en-US" altLang="en-US" dirty="0"/>
              <a:t> yang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yang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: 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8338FDE7-1545-4609-9E1B-8F65B42C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6" y="4545012"/>
            <a:ext cx="2435584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4F7-253E-44A1-8761-8ECEB97C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FF7928-75DA-4F4A-8A4D-93B1655D2F56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C1B5D17B-3E65-4550-B79D-9F9CC956C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6120" y="726757"/>
            <a:ext cx="10647680" cy="55467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b="1" i="1" dirty="0"/>
              <a:t>1.</a:t>
            </a:r>
            <a:r>
              <a:rPr lang="en-US" altLang="en-US" sz="2400" b="1" dirty="0"/>
              <a:t>   </a:t>
            </a:r>
            <a:r>
              <a:rPr lang="en-US" altLang="en-US" sz="2400" b="1" i="1" dirty="0"/>
              <a:t>Greedy by profit</a:t>
            </a:r>
            <a:r>
              <a:rPr lang="en-US" altLang="en-US" sz="2400" b="1" dirty="0"/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      - 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u="sng" dirty="0" err="1"/>
              <a:t>keuntungan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terbesar</a:t>
            </a:r>
            <a:r>
              <a:rPr lang="en-US" altLang="en-US" sz="2400" dirty="0"/>
              <a:t>. </a:t>
            </a:r>
          </a:p>
          <a:p>
            <a:pPr marL="517525" indent="-517525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dirty="0"/>
              <a:t>      - Strategi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mencoba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memaksimumkan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keuntungan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 yang paling </a:t>
            </a:r>
            <a:r>
              <a:rPr lang="en-US" altLang="en-US" sz="2400" dirty="0" err="1"/>
              <a:t>menguntungkan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dahulu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altLang="en-US" sz="2400" dirty="0"/>
          </a:p>
          <a:p>
            <a:pPr marL="396875" indent="-396875">
              <a:lnSpc>
                <a:spcPct val="80000"/>
              </a:lnSpc>
              <a:buFontTx/>
              <a:buAutoNum type="arabicPeriod" startAt="2"/>
            </a:pPr>
            <a:r>
              <a:rPr lang="en-US" altLang="en-US" sz="2400" b="1" i="1" dirty="0"/>
              <a:t>Greedy by weight.</a:t>
            </a:r>
            <a:endParaRPr lang="en-US" altLang="en-US" sz="2400" b="1" dirty="0"/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dirty="0"/>
              <a:t>	- 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yang 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u="sng" dirty="0" err="1"/>
              <a:t>berat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teringan</a:t>
            </a:r>
            <a:r>
              <a:rPr lang="en-US" altLang="en-US" sz="2400" dirty="0"/>
              <a:t>. </a:t>
            </a:r>
          </a:p>
          <a:p>
            <a:pPr marL="630238" indent="-630238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dirty="0"/>
              <a:t>       - </a:t>
            </a:r>
            <a:r>
              <a:rPr lang="en-US" altLang="en-US" sz="2400" dirty="0" err="1"/>
              <a:t>Mencoba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memaksimumkan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keuntungan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memasukkan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sebanyak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mungkin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.</a:t>
            </a:r>
          </a:p>
          <a:p>
            <a:pPr marL="609600" indent="-609600">
              <a:buFontTx/>
              <a:buAutoNum type="arabicPeriod" startAt="3"/>
            </a:pPr>
            <a:endParaRPr lang="en-US" altLang="en-US" sz="2400" i="1" dirty="0"/>
          </a:p>
          <a:p>
            <a:pPr marL="396875" indent="-396875">
              <a:buFontTx/>
              <a:buAutoNum type="arabicPeriod" startAt="3"/>
            </a:pPr>
            <a:r>
              <a:rPr lang="en-US" altLang="en-US" sz="2400" b="1" i="1" dirty="0"/>
              <a:t>Greedy by density</a:t>
            </a:r>
            <a:r>
              <a:rPr lang="en-US" altLang="en-US" sz="2400" b="1" dirty="0"/>
              <a:t>. </a:t>
            </a:r>
          </a:p>
          <a:p>
            <a:pPr marL="457200" indent="-457200">
              <a:buNone/>
            </a:pPr>
            <a:r>
              <a:rPr lang="en-US" altLang="en-US" sz="2400" dirty="0"/>
              <a:t>	- 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,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  yang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/</a:t>
            </a:r>
            <a:r>
              <a:rPr lang="en-US" altLang="en-US" sz="2400" i="1" dirty="0" err="1"/>
              <a:t>w</a:t>
            </a:r>
            <a:r>
              <a:rPr lang="en-US" altLang="en-US" sz="2400" i="1" baseline="-25000" dirty="0" err="1"/>
              <a:t>i</a:t>
            </a:r>
            <a:r>
              <a:rPr lang="en-US" altLang="en-US" sz="2400" i="1" baseline="-25000" dirty="0"/>
              <a:t> 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terbesar</a:t>
            </a:r>
            <a:r>
              <a:rPr lang="en-US" altLang="en-US" sz="2400" dirty="0"/>
              <a:t>.  </a:t>
            </a:r>
          </a:p>
          <a:p>
            <a:pPr marL="630238" indent="-630238">
              <a:buNone/>
            </a:pPr>
            <a:r>
              <a:rPr lang="en-US" altLang="en-US" sz="2400" dirty="0"/>
              <a:t>        - </a:t>
            </a:r>
            <a:r>
              <a:rPr lang="en-US" altLang="en-US" sz="2400" dirty="0" err="1"/>
              <a:t>Mencoba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memaksimumkan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keuntungan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keuntungan</a:t>
            </a:r>
            <a:r>
              <a:rPr lang="en-US" altLang="en-US" sz="2400" dirty="0"/>
              <a:t> </a:t>
            </a:r>
            <a:r>
              <a:rPr lang="en-US" altLang="en-US" sz="2400" u="sng" dirty="0"/>
              <a:t>per unit </a:t>
            </a:r>
            <a:r>
              <a:rPr lang="en-US" altLang="en-US" sz="2400" u="sng" dirty="0" err="1"/>
              <a:t>berat</a:t>
            </a:r>
            <a:r>
              <a:rPr lang="en-US" altLang="en-US" sz="2400" u="sng" dirty="0"/>
              <a:t> </a:t>
            </a:r>
            <a:r>
              <a:rPr lang="en-US" altLang="en-US" sz="2400" dirty="0" err="1"/>
              <a:t>terbesar</a:t>
            </a:r>
            <a:r>
              <a:rPr lang="en-US" altLang="en-US" sz="2400" dirty="0"/>
              <a:t>. 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endParaRPr lang="en-US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F030B-07BB-4E9B-8CA7-B54DD1A6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62B13D-2A2E-4C6D-B8C2-5EFE152380BF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2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8A47B7A6-4063-4B3E-87FD-1C5D4A9F4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9980" y="736600"/>
            <a:ext cx="9972040" cy="5619750"/>
          </a:xfrm>
        </p:spPr>
        <p:txBody>
          <a:bodyPr/>
          <a:lstStyle/>
          <a:p>
            <a:pPr marL="609600" indent="-609600">
              <a:buNone/>
            </a:pPr>
            <a:endParaRPr lang="en-US" altLang="en-US" sz="2400" dirty="0"/>
          </a:p>
          <a:p>
            <a:r>
              <a:rPr lang="en-US" altLang="en-US" dirty="0" err="1"/>
              <a:t>Pemilihan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salah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ketiga</a:t>
            </a:r>
            <a:r>
              <a:rPr lang="en-US" altLang="en-US" dirty="0"/>
              <a:t> strategi di </a:t>
            </a:r>
            <a:r>
              <a:rPr lang="en-US" altLang="en-US" dirty="0" err="1"/>
              <a:t>atas</a:t>
            </a:r>
            <a:r>
              <a:rPr lang="en-US" altLang="en-US" dirty="0"/>
              <a:t> </a:t>
            </a:r>
            <a:r>
              <a:rPr lang="en-US" altLang="en-US" u="sng" dirty="0" err="1"/>
              <a:t>tidak</a:t>
            </a:r>
            <a:r>
              <a:rPr lang="en-US" altLang="en-US" u="sng" dirty="0"/>
              <a:t> </a:t>
            </a:r>
            <a:r>
              <a:rPr lang="en-US" altLang="en-US" u="sng" dirty="0" err="1"/>
              <a:t>menjamin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memberikan</a:t>
            </a:r>
            <a:r>
              <a:rPr lang="en-US" altLang="en-US" dirty="0"/>
              <a:t> solusi optimal. </a:t>
            </a:r>
          </a:p>
          <a:p>
            <a:pPr marL="609600" indent="-609600">
              <a:buNone/>
            </a:pPr>
            <a:endParaRPr lang="en-US" altLang="en-US" dirty="0"/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F6588230-F620-48BE-B8F9-4347B831F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59" y="2693511"/>
            <a:ext cx="3593578" cy="281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F2CF9-D52E-4333-82F2-B2C14CF1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22F6B7-8FD8-46D3-AC7C-435007CD5372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2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83004215-1D02-4A9C-ACF9-213DA37C62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73761" y="256416"/>
            <a:ext cx="10180319" cy="5835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7.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Diberikan</a:t>
            </a:r>
            <a:r>
              <a:rPr lang="en-US" altLang="en-US" sz="2400" dirty="0"/>
              <a:t> 4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sbb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400" i="1" dirty="0"/>
              <a:t>	</a:t>
            </a:r>
            <a:r>
              <a:rPr lang="en-US" altLang="en-US" sz="2400" dirty="0"/>
              <a:t>   (w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= (6, 12);  	 (w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 = (5, 15); (w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) = (10, 50);  (w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) = (5, 10);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dan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kapasitas</a:t>
            </a:r>
            <a:r>
              <a:rPr lang="en-US" altLang="en-US" sz="2400" dirty="0"/>
              <a:t> </a:t>
            </a:r>
            <a:r>
              <a:rPr lang="en-US" altLang="en-US" sz="2400" i="1" dirty="0"/>
              <a:t>K</a:t>
            </a:r>
            <a:r>
              <a:rPr lang="en-US" altLang="en-US" sz="2400" dirty="0"/>
              <a:t> = 16.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Solusi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  <p:graphicFrame>
        <p:nvGraphicFramePr>
          <p:cNvPr id="46083" name="Object 4">
            <a:extLst>
              <a:ext uri="{FF2B5EF4-FFF2-40B4-BE49-F238E27FC236}">
                <a16:creationId xmlns:a16="http://schemas.microsoft.com/office/drawing/2014/main" id="{75B63FB9-A596-4049-B030-6A288D4E494F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8036627"/>
              </p:ext>
            </p:extLst>
          </p:nvPr>
        </p:nvGraphicFramePr>
        <p:xfrm>
          <a:off x="1965434" y="2134842"/>
          <a:ext cx="6645166" cy="319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1356" imgH="2595367" progId="Word.Document.8">
                  <p:embed/>
                </p:oleObj>
              </mc:Choice>
              <mc:Fallback>
                <p:oleObj name="Document" r:id="rId2" imgW="5401356" imgH="2595367" progId="Word.Document.8">
                  <p:embed/>
                  <p:pic>
                    <p:nvPicPr>
                      <p:cNvPr id="46083" name="Object 4">
                        <a:extLst>
                          <a:ext uri="{FF2B5EF4-FFF2-40B4-BE49-F238E27FC236}">
                            <a16:creationId xmlns:a16="http://schemas.microsoft.com/office/drawing/2014/main" id="{75B63FB9-A596-4049-B030-6A288D4E49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434" y="2134842"/>
                        <a:ext cx="6645166" cy="319280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7">
            <a:extLst>
              <a:ext uri="{FF2B5EF4-FFF2-40B4-BE49-F238E27FC236}">
                <a16:creationId xmlns:a16="http://schemas.microsoft.com/office/drawing/2014/main" id="{1D4C3710-27CB-47DF-B314-D0E37E4D8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121" y="5477374"/>
            <a:ext cx="93417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/>
            <a:r>
              <a:rPr lang="en-US" altLang="en-US" sz="2000" dirty="0"/>
              <a:t>Solusi optimal: </a:t>
            </a:r>
            <a:r>
              <a:rPr lang="en-US" altLang="en-US" sz="2000" i="1" dirty="0"/>
              <a:t>X</a:t>
            </a:r>
            <a:r>
              <a:rPr lang="en-US" altLang="en-US" sz="2000" dirty="0"/>
              <a:t> = (0, 1, 1, 0)</a:t>
            </a:r>
            <a:endParaRPr lang="en-US" altLang="en-US" sz="2000" i="1" dirty="0"/>
          </a:p>
          <a:p>
            <a:pPr marL="342900" indent="-342900"/>
            <a:r>
              <a:rPr lang="en-US" altLang="en-US" sz="2000" i="1" dirty="0"/>
              <a:t>Greedy by profit</a:t>
            </a:r>
            <a:r>
              <a:rPr lang="en-US" altLang="en-US" sz="2000" dirty="0"/>
              <a:t> dan </a:t>
            </a:r>
            <a:r>
              <a:rPr lang="en-US" altLang="en-US" sz="2000" i="1" dirty="0"/>
              <a:t>greedy</a:t>
            </a:r>
            <a:r>
              <a:rPr lang="en-US" altLang="en-US" sz="2000" dirty="0"/>
              <a:t> </a:t>
            </a:r>
            <a:r>
              <a:rPr lang="en-US" altLang="en-US" sz="2000" i="1" dirty="0"/>
              <a:t>by density</a:t>
            </a:r>
            <a:r>
              <a:rPr lang="en-US" altLang="en-US" sz="2000" dirty="0"/>
              <a:t>  </a:t>
            </a:r>
            <a:r>
              <a:rPr lang="en-US" altLang="en-US" sz="2000" dirty="0" err="1"/>
              <a:t>memberikan</a:t>
            </a:r>
            <a:r>
              <a:rPr lang="en-US" altLang="en-US" sz="2000" dirty="0"/>
              <a:t> solusi optimal! </a:t>
            </a:r>
            <a:r>
              <a:rPr lang="en-US" altLang="en-US" sz="2000" dirty="0" err="1"/>
              <a:t>Apakah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kasus</a:t>
            </a:r>
            <a:r>
              <a:rPr lang="en-US" altLang="en-US" sz="2000" dirty="0"/>
              <a:t> lain juga optimal? </a:t>
            </a:r>
            <a:r>
              <a:rPr lang="en-US" altLang="en-US" sz="2000" dirty="0" err="1"/>
              <a:t>Perhatikan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Contoh</a:t>
            </a:r>
            <a:r>
              <a:rPr lang="en-US" altLang="en-US" sz="2000" dirty="0"/>
              <a:t> 8 </a:t>
            </a:r>
            <a:r>
              <a:rPr lang="en-US" altLang="en-US" sz="2000" dirty="0" err="1"/>
              <a:t>berikut</a:t>
            </a:r>
            <a:r>
              <a:rPr lang="en-US" altLang="en-US" sz="200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16DB-3E6D-493C-8649-E57F9D16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B7F72F-03DA-4011-A957-83EB049F479C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2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9D6A22A5-E3FD-49D1-B64B-AF2E1B75EB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4998" y="319146"/>
            <a:ext cx="10718801" cy="5691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8.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Diberikan</a:t>
            </a:r>
            <a:r>
              <a:rPr lang="en-US" altLang="en-US" sz="2400" dirty="0"/>
              <a:t> 6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sbb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400" i="1" dirty="0"/>
              <a:t>	</a:t>
            </a:r>
            <a:r>
              <a:rPr lang="en-US" altLang="en-US" sz="2400" dirty="0"/>
              <a:t>   (w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= (100, 40);      (w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 = (50, 35);    (w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) = (45, 18); </a:t>
            </a:r>
          </a:p>
          <a:p>
            <a:pPr>
              <a:buNone/>
            </a:pPr>
            <a:r>
              <a:rPr lang="en-US" altLang="en-US" sz="2400" dirty="0"/>
              <a:t>       (w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) = (20, 4); 	        (w</a:t>
            </a:r>
            <a:r>
              <a:rPr lang="en-US" altLang="en-US" sz="2400" baseline="-25000" dirty="0"/>
              <a:t>5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5</a:t>
            </a:r>
            <a:r>
              <a:rPr lang="en-US" altLang="en-US" sz="2400" dirty="0"/>
              <a:t>) = (10, 10);   (w</a:t>
            </a:r>
            <a:r>
              <a:rPr lang="en-US" altLang="en-US" sz="2400" baseline="-25000" dirty="0"/>
              <a:t>6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6</a:t>
            </a:r>
            <a:r>
              <a:rPr lang="en-US" altLang="en-US" sz="2400" dirty="0"/>
              <a:t>) = (5, 2);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dan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kapasitas</a:t>
            </a:r>
            <a:r>
              <a:rPr lang="en-US" altLang="en-US" sz="2400" dirty="0"/>
              <a:t> </a:t>
            </a:r>
            <a:r>
              <a:rPr lang="en-US" altLang="en-US" sz="2400" i="1" dirty="0"/>
              <a:t>K</a:t>
            </a:r>
            <a:r>
              <a:rPr lang="en-US" altLang="en-US" sz="2400" dirty="0"/>
              <a:t> = 100.  Solusi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i="1" dirty="0"/>
              <a:t>	</a:t>
            </a:r>
            <a:endParaRPr lang="en-US" altLang="en-US" sz="2000" dirty="0"/>
          </a:p>
        </p:txBody>
      </p:sp>
      <p:graphicFrame>
        <p:nvGraphicFramePr>
          <p:cNvPr id="47107" name="Object 4">
            <a:extLst>
              <a:ext uri="{FF2B5EF4-FFF2-40B4-BE49-F238E27FC236}">
                <a16:creationId xmlns:a16="http://schemas.microsoft.com/office/drawing/2014/main" id="{6E5EA609-AE19-4231-8C15-5432C50B93CF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2272912"/>
              </p:ext>
            </p:extLst>
          </p:nvPr>
        </p:nvGraphicFramePr>
        <p:xfrm>
          <a:off x="2497629" y="2267163"/>
          <a:ext cx="6509737" cy="37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9351" imgH="3141177" progId="Word.Document.8">
                  <p:embed/>
                </p:oleObj>
              </mc:Choice>
              <mc:Fallback>
                <p:oleObj name="Document" r:id="rId2" imgW="5419351" imgH="3141177" progId="Word.Document.8">
                  <p:embed/>
                  <p:pic>
                    <p:nvPicPr>
                      <p:cNvPr id="47107" name="Object 4">
                        <a:extLst>
                          <a:ext uri="{FF2B5EF4-FFF2-40B4-BE49-F238E27FC236}">
                            <a16:creationId xmlns:a16="http://schemas.microsoft.com/office/drawing/2014/main" id="{6E5EA609-AE19-4231-8C15-5432C50B93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629" y="2267163"/>
                        <a:ext cx="6509737" cy="37736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7">
            <a:extLst>
              <a:ext uri="{FF2B5EF4-FFF2-40B4-BE49-F238E27FC236}">
                <a16:creationId xmlns:a16="http://schemas.microsoft.com/office/drawing/2014/main" id="{DF86DC77-8040-4749-97B7-876E95D5B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279" y="6105545"/>
            <a:ext cx="7488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/>
            <a:r>
              <a:rPr lang="en-US" altLang="en-US" sz="2400" dirty="0" err="1">
                <a:latin typeface="+mn-lt"/>
              </a:rPr>
              <a:t>Ketiga</a:t>
            </a:r>
            <a:r>
              <a:rPr lang="en-US" altLang="en-US" sz="2400" dirty="0">
                <a:latin typeface="+mn-lt"/>
              </a:rPr>
              <a:t> strategi </a:t>
            </a:r>
            <a:r>
              <a:rPr lang="en-US" altLang="en-US" sz="2400" dirty="0" err="1">
                <a:latin typeface="+mn-lt"/>
              </a:rPr>
              <a:t>gagal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memberikan</a:t>
            </a:r>
            <a:r>
              <a:rPr lang="en-US" altLang="en-US" sz="2400" dirty="0">
                <a:latin typeface="+mn-lt"/>
              </a:rPr>
              <a:t> solusi  optimal!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91A3D-5A51-411E-86F3-5B5D9562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F1E60B-E22A-41FF-ABF8-D78FA1E675CC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7E6E7539-3F1F-4352-AC06-57C83125A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3440" y="619125"/>
            <a:ext cx="10500360" cy="56197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b="1" dirty="0"/>
              <a:t>   Kesimpulan</a:t>
            </a:r>
            <a:r>
              <a:rPr lang="en-US" altLang="en-US" dirty="0"/>
              <a:t>: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greedy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selalu</a:t>
            </a:r>
            <a:r>
              <a:rPr lang="en-US" altLang="en-US" dirty="0"/>
              <a:t> </a:t>
            </a:r>
            <a:r>
              <a:rPr lang="en-US" altLang="en-US" dirty="0" err="1"/>
              <a:t>berhasil</a:t>
            </a:r>
            <a:r>
              <a:rPr lang="en-US" altLang="en-US" dirty="0"/>
              <a:t> </a:t>
            </a:r>
            <a:r>
              <a:rPr lang="en-US" altLang="en-US" dirty="0" err="1"/>
              <a:t>menemukan</a:t>
            </a:r>
            <a:r>
              <a:rPr lang="en-US" altLang="en-US" dirty="0"/>
              <a:t> solusi optimal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integer knapsack</a:t>
            </a:r>
            <a:r>
              <a:rPr lang="en-US" altLang="en-US" dirty="0"/>
              <a:t>. 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BA6A231D-9CFE-421E-B349-FF66CCB9D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95" y="2390140"/>
            <a:ext cx="401478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590A2-1C98-41F4-AD78-8F4D9957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351268-508D-42FC-B990-7E3A846250BA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 sz="12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F3FFE68C-5677-47E3-AF14-3F2B855394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40092" y="1462088"/>
            <a:ext cx="10923588" cy="4366894"/>
          </a:xfrm>
        </p:spPr>
        <p:txBody>
          <a:bodyPr/>
          <a:lstStyle/>
          <a:p>
            <a:r>
              <a:rPr lang="en-US" altLang="en-US" sz="2400" i="1" dirty="0"/>
              <a:t>Fractional knapsack problem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varian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tetapi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solusi yang </a:t>
            </a:r>
            <a:r>
              <a:rPr lang="en-US" altLang="en-US" sz="2400" dirty="0" err="1"/>
              <a:t>boleh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pecahan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fraksi</a:t>
            </a:r>
            <a:endParaRPr lang="en-US" altLang="en-US" sz="2400" dirty="0"/>
          </a:p>
          <a:p>
            <a:r>
              <a:rPr lang="en-US" altLang="en-US" sz="2400" dirty="0" err="1"/>
              <a:t>Objek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dimasukkan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saja</a:t>
            </a:r>
            <a:r>
              <a:rPr lang="en-US" altLang="en-US" sz="2400" dirty="0"/>
              <a:t> (0 </a:t>
            </a:r>
            <a:r>
              <a:rPr lang="en-US" altLang="en-US" sz="2400" dirty="0">
                <a:sym typeface="Symbol" panose="05050102010706020507" pitchFamily="18" charset="2"/>
              </a:rPr>
              <a:t> x</a:t>
            </a:r>
            <a:r>
              <a:rPr lang="en-US" altLang="en-US" sz="2400" baseline="-25000" dirty="0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 1)</a:t>
            </a:r>
            <a:endParaRPr lang="en-US" altLang="en-US" dirty="0"/>
          </a:p>
        </p:txBody>
      </p:sp>
      <p:graphicFrame>
        <p:nvGraphicFramePr>
          <p:cNvPr id="49155" name="Object 4">
            <a:extLst>
              <a:ext uri="{FF2B5EF4-FFF2-40B4-BE49-F238E27FC236}">
                <a16:creationId xmlns:a16="http://schemas.microsoft.com/office/drawing/2014/main" id="{CA7F5EC7-40EE-450E-9461-B87C18D6786C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7733075"/>
              </p:ext>
            </p:extLst>
          </p:nvPr>
        </p:nvGraphicFramePr>
        <p:xfrm>
          <a:off x="1686550" y="3117850"/>
          <a:ext cx="7814802" cy="31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445" imgH="2217767" progId="Word.Document.8">
                  <p:embed/>
                </p:oleObj>
              </mc:Choice>
              <mc:Fallback>
                <p:oleObj name="Document" r:id="rId2" imgW="5491445" imgH="2217767" progId="Word.Document.8">
                  <p:embed/>
                  <p:pic>
                    <p:nvPicPr>
                      <p:cNvPr id="49155" name="Object 4">
                        <a:extLst>
                          <a:ext uri="{FF2B5EF4-FFF2-40B4-BE49-F238E27FC236}">
                            <a16:creationId xmlns:a16="http://schemas.microsoft.com/office/drawing/2014/main" id="{CA7F5EC7-40EE-450E-9461-B87C18D678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550" y="3117850"/>
                        <a:ext cx="7814802" cy="315578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935B7-C5A8-48DE-A191-2E49F2A0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FD4A56-1DD0-412C-AB01-06CFE18B7B5B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 sz="12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14F802D-EFF7-47B1-9AFF-49305F8DE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379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5.  Fractional Knapsack Problem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7BE5C817-3E21-4E91-99F8-355FCD743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19543"/>
            <a:ext cx="10434320" cy="483520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err="1"/>
              <a:t>Algoritma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greedy</a:t>
            </a:r>
            <a:r>
              <a:rPr lang="en-US" altLang="en-US" sz="2400" b="1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memecahkan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per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(</a:t>
            </a:r>
            <a:r>
              <a:rPr lang="en-US" altLang="en-US" sz="2400" i="1" dirty="0"/>
              <a:t>step by step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sedemikian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,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:</a:t>
            </a:r>
          </a:p>
          <a:p>
            <a:pPr marL="854075" indent="-569913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00" dirty="0" err="1"/>
              <a:t>mengambil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pilihan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terbaik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saat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tanpa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memperhatikan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konsekuensinya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depan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      (</a:t>
            </a:r>
            <a:r>
              <a:rPr lang="en-US" altLang="en-US" sz="2400" dirty="0" err="1"/>
              <a:t>prinsip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rakus</a:t>
            </a:r>
            <a:r>
              <a:rPr lang="en-US" altLang="en-US" sz="2400" dirty="0"/>
              <a:t>: </a:t>
            </a:r>
            <a:r>
              <a:rPr lang="en-US" altLang="en-US" sz="2400" dirty="0">
                <a:solidFill>
                  <a:srgbClr val="FF0000"/>
                </a:solidFill>
              </a:rPr>
              <a:t>“</a:t>
            </a:r>
            <a:r>
              <a:rPr lang="en-US" altLang="en-US" sz="2400" i="1" dirty="0">
                <a:solidFill>
                  <a:srgbClr val="FF0000"/>
                </a:solidFill>
              </a:rPr>
              <a:t>take what you can get now!</a:t>
            </a:r>
            <a:r>
              <a:rPr lang="en-US" altLang="en-US" sz="2400" dirty="0">
                <a:solidFill>
                  <a:srgbClr val="FF0000"/>
                </a:solidFill>
              </a:rPr>
              <a:t>”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marL="854075" indent="-569913" eaLnBrk="1" hangingPunct="1">
              <a:lnSpc>
                <a:spcPct val="80000"/>
              </a:lnSpc>
              <a:buFont typeface="+mj-lt"/>
              <a:buAutoNum type="arabicPeriod" startAt="2"/>
            </a:pPr>
            <a:r>
              <a:rPr lang="en-US" altLang="en-US" sz="2400" dirty="0"/>
              <a:t>dan “</a:t>
            </a:r>
            <a:r>
              <a:rPr lang="en-US" altLang="en-US" sz="2400" dirty="0" err="1"/>
              <a:t>berharap</a:t>
            </a:r>
            <a:r>
              <a:rPr lang="en-US" altLang="en-US" sz="2400" dirty="0"/>
              <a:t>”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memilih</a:t>
            </a:r>
            <a:r>
              <a:rPr lang="en-US" altLang="en-US" sz="2400" dirty="0"/>
              <a:t> optimum </a:t>
            </a:r>
            <a:r>
              <a:rPr lang="en-US" altLang="en-US" sz="2400" dirty="0" err="1"/>
              <a:t>lokal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berakhir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optimum global.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3B800C-F27E-4259-A6D2-6DC22D84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8AF3F7-D4D3-4466-A968-3199E79D7B49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C20696-B491-4A58-9AE6-ECC9FB315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95580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latin typeface="+mn-lt"/>
              </a:rPr>
              <a:t>Definisi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Algoritma</a:t>
            </a:r>
            <a:r>
              <a:rPr lang="en-US" b="1" dirty="0">
                <a:latin typeface="+mn-lt"/>
              </a:rPr>
              <a:t> Greedy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52F998-66DE-E1AE-891E-A87AAF60A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824" y="4791068"/>
            <a:ext cx="8617058" cy="1930407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3E6416EF-36A2-4D3B-9005-F1D79CB0F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4247" y="619125"/>
            <a:ext cx="10473559" cy="5619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i="1" dirty="0"/>
              <a:t> exhaustive search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Oleh </a:t>
            </a:r>
            <a:r>
              <a:rPr lang="en-US" altLang="en-US" dirty="0" err="1"/>
              <a:t>karena</a:t>
            </a:r>
            <a:r>
              <a:rPr lang="en-US" altLang="en-US" dirty="0"/>
              <a:t> 0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dirty="0"/>
              <a:t> 1,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berhinga</a:t>
            </a:r>
            <a:r>
              <a:rPr lang="en-US" altLang="en-US" dirty="0"/>
              <a:t> </a:t>
            </a:r>
            <a:r>
              <a:rPr lang="en-US" altLang="en-US" dirty="0" err="1"/>
              <a:t>nilai-nilai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Fractional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malar (</a:t>
            </a:r>
            <a:r>
              <a:rPr lang="en-US" altLang="en-US" i="1" dirty="0"/>
              <a:t>continuous</a:t>
            </a:r>
            <a:r>
              <a:rPr lang="en-US" altLang="en-US" dirty="0"/>
              <a:t>)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mungkin</a:t>
            </a:r>
            <a:r>
              <a:rPr lang="en-US" altLang="en-US" dirty="0"/>
              <a:t> </a:t>
            </a:r>
            <a:r>
              <a:rPr lang="en-US" altLang="en-US" dirty="0" err="1"/>
              <a:t>dipecahkan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 </a:t>
            </a:r>
            <a:r>
              <a:rPr lang="en-US" altLang="en-US" i="1" dirty="0"/>
              <a:t>exhaustive search.</a:t>
            </a:r>
            <a:r>
              <a:rPr lang="en-US" altLang="en-US" dirty="0"/>
              <a:t> </a:t>
            </a: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2C1D2B4B-6A00-4944-B23C-74A4E4128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4020756"/>
            <a:ext cx="24288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4AA5-DF9F-487D-B63B-15EFC60B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C15276-1E70-44DC-941A-B9BEE685398E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 sz="12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289ED275-9EBF-4C53-BFE9-CA475C525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736600"/>
            <a:ext cx="10566400" cy="5619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i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i="1" dirty="0"/>
              <a:t> greedy</a:t>
            </a:r>
          </a:p>
          <a:p>
            <a:pPr eaLnBrk="1" hangingPunct="1">
              <a:buFontTx/>
              <a:buNone/>
            </a:pPr>
            <a:endParaRPr lang="en-US" altLang="en-US" b="1" i="1" dirty="0"/>
          </a:p>
          <a:p>
            <a:pPr eaLnBrk="1" hangingPunct="1"/>
            <a:r>
              <a:rPr lang="en-US" altLang="en-US" dirty="0" err="1"/>
              <a:t>Ketiga</a:t>
            </a:r>
            <a:r>
              <a:rPr lang="en-US" altLang="en-US" dirty="0"/>
              <a:t> strategi </a:t>
            </a:r>
            <a:r>
              <a:rPr lang="en-US" altLang="en-US" i="1" dirty="0"/>
              <a:t>greedy</a:t>
            </a:r>
            <a:r>
              <a:rPr lang="en-US" altLang="en-US" dirty="0"/>
              <a:t> yang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disebutkan</a:t>
            </a:r>
            <a:r>
              <a:rPr lang="en-US" altLang="en-US" dirty="0"/>
              <a:t> pada </a:t>
            </a:r>
            <a:r>
              <a:rPr lang="en-US" altLang="en-US" i="1" dirty="0"/>
              <a:t>integer knapsack 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yang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Mari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bahas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per </a:t>
            </a:r>
            <a:r>
              <a:rPr lang="en-US" altLang="en-US" dirty="0" err="1"/>
              <a:t>satu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E02647EC-8DBE-4A29-98C6-0B7E542A7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3001329"/>
            <a:ext cx="27860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4421D-E7A7-4750-8732-4DAA3521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92DF94-2179-4F34-998D-CB6F57C575DE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 sz="12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11F7E3EF-74CA-4957-A856-196471A39A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56640" y="442700"/>
            <a:ext cx="9987280" cy="5835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9.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Diberikan</a:t>
            </a:r>
            <a:r>
              <a:rPr lang="en-US" altLang="en-US" sz="2400" dirty="0"/>
              <a:t> 3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sbb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400" i="1" dirty="0"/>
              <a:t>	</a:t>
            </a:r>
            <a:r>
              <a:rPr lang="en-US" altLang="en-US" sz="2400" dirty="0"/>
              <a:t>   (w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= (18, 25);     (w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 = (15, 24);      (w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) = (10, 15); 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dan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kapasitas</a:t>
            </a:r>
            <a:r>
              <a:rPr lang="en-US" altLang="en-US" sz="2400" dirty="0"/>
              <a:t> </a:t>
            </a:r>
            <a:r>
              <a:rPr lang="en-US" altLang="en-US" sz="2400" i="1" dirty="0"/>
              <a:t>K</a:t>
            </a:r>
            <a:r>
              <a:rPr lang="en-US" altLang="en-US" sz="2400" dirty="0"/>
              <a:t> = 20. </a:t>
            </a:r>
          </a:p>
          <a:p>
            <a:pPr>
              <a:buNone/>
            </a:pPr>
            <a:r>
              <a:rPr lang="en-US" altLang="en-US" sz="2400" dirty="0"/>
              <a:t>Solusi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i="1" dirty="0"/>
              <a:t>	</a:t>
            </a:r>
            <a:endParaRPr lang="en-US" altLang="en-US" sz="2400" dirty="0"/>
          </a:p>
        </p:txBody>
      </p:sp>
      <p:graphicFrame>
        <p:nvGraphicFramePr>
          <p:cNvPr id="52227" name="Object 4">
            <a:extLst>
              <a:ext uri="{FF2B5EF4-FFF2-40B4-BE49-F238E27FC236}">
                <a16:creationId xmlns:a16="http://schemas.microsoft.com/office/drawing/2014/main" id="{4BE4F895-81DF-4F9E-A8A2-2248E2AF9DA1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9092142"/>
              </p:ext>
            </p:extLst>
          </p:nvPr>
        </p:nvGraphicFramePr>
        <p:xfrm>
          <a:off x="2066291" y="2477091"/>
          <a:ext cx="7140772" cy="272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1717" imgH="2063491" progId="Word.Document.8">
                  <p:embed/>
                </p:oleObj>
              </mc:Choice>
              <mc:Fallback>
                <p:oleObj name="Document" r:id="rId2" imgW="5401717" imgH="2063491" progId="Word.Document.8">
                  <p:embed/>
                  <p:pic>
                    <p:nvPicPr>
                      <p:cNvPr id="52227" name="Object 4">
                        <a:extLst>
                          <a:ext uri="{FF2B5EF4-FFF2-40B4-BE49-F238E27FC236}">
                            <a16:creationId xmlns:a16="http://schemas.microsoft.com/office/drawing/2014/main" id="{4BE4F895-81DF-4F9E-A8A2-2248E2AF9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291" y="2477091"/>
                        <a:ext cx="7140772" cy="2727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7">
            <a:extLst>
              <a:ext uri="{FF2B5EF4-FFF2-40B4-BE49-F238E27FC236}">
                <a16:creationId xmlns:a16="http://schemas.microsoft.com/office/drawing/2014/main" id="{524ECC38-A6DD-45BA-9D1D-10E18747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725" y="5325980"/>
            <a:ext cx="72723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Symbol" panose="05050102010706020507" pitchFamily="18" charset="2"/>
              <a:buChar char=""/>
            </a:pPr>
            <a:r>
              <a:rPr lang="en-US" altLang="en-US" sz="1800" dirty="0"/>
              <a:t>   </a:t>
            </a:r>
            <a:r>
              <a:rPr lang="en-US" altLang="en-US" sz="2400" dirty="0">
                <a:latin typeface="+mn-lt"/>
              </a:rPr>
              <a:t>Solusi optimal:  </a:t>
            </a:r>
            <a:r>
              <a:rPr lang="en-US" altLang="en-US" sz="2400" i="1" dirty="0">
                <a:latin typeface="+mn-lt"/>
              </a:rPr>
              <a:t>X</a:t>
            </a:r>
            <a:r>
              <a:rPr lang="en-US" altLang="en-US" sz="2400" dirty="0">
                <a:latin typeface="+mn-lt"/>
              </a:rPr>
              <a:t> = (0, 1, 1/2) </a:t>
            </a:r>
          </a:p>
          <a:p>
            <a:pPr marL="342900" indent="-342900" algn="just">
              <a:spcBef>
                <a:spcPct val="0"/>
              </a:spcBef>
              <a:buClrTx/>
            </a:pPr>
            <a:r>
              <a:rPr lang="en-US" altLang="en-US" sz="2400" dirty="0">
                <a:latin typeface="+mn-lt"/>
              </a:rPr>
              <a:t> yang </a:t>
            </a:r>
            <a:r>
              <a:rPr lang="en-US" altLang="en-US" sz="2400" dirty="0" err="1">
                <a:latin typeface="+mn-lt"/>
              </a:rPr>
              <a:t>memberikan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keuntungan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maksimum</a:t>
            </a:r>
            <a:r>
              <a:rPr lang="en-US" altLang="en-US" sz="2400" dirty="0">
                <a:latin typeface="+mn-lt"/>
              </a:rPr>
              <a:t> = 31,5.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BE980-82F0-4AE1-A1B6-A5697011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7E3A52-D25E-4171-86EC-42D87A5C5F53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 sz="12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8FEE885C-12F5-43AA-96EF-DD6746989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736600"/>
            <a:ext cx="10515600" cy="5619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Strategi </a:t>
            </a:r>
            <a:r>
              <a:rPr lang="en-US" altLang="en-US" sz="2600" dirty="0" err="1"/>
              <a:t>pemilihan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objek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i="1" dirty="0"/>
              <a:t>knapsack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berdasarkan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densitas</a:t>
            </a:r>
            <a:r>
              <a:rPr lang="en-US" altLang="en-US" sz="2600" dirty="0"/>
              <a:t> </a:t>
            </a:r>
            <a:r>
              <a:rPr lang="en-US" altLang="en-US" sz="2600" i="1" dirty="0"/>
              <a:t>p</a:t>
            </a:r>
            <a:r>
              <a:rPr lang="en-US" altLang="en-US" sz="2600" i="1" baseline="-25000" dirty="0"/>
              <a:t>i</a:t>
            </a:r>
            <a:r>
              <a:rPr lang="en-US" altLang="en-US" sz="2600" i="1" dirty="0"/>
              <a:t> /</a:t>
            </a:r>
            <a:r>
              <a:rPr lang="en-US" altLang="en-US" sz="2600" i="1" dirty="0" err="1"/>
              <a:t>w</a:t>
            </a:r>
            <a:r>
              <a:rPr lang="en-US" altLang="en-US" sz="2600" i="1" baseline="-25000" dirty="0" err="1"/>
              <a:t>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terbesar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selalu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memberikan</a:t>
            </a:r>
            <a:r>
              <a:rPr lang="en-US" altLang="en-US" sz="2600" dirty="0"/>
              <a:t> solusi optimal (</a:t>
            </a:r>
            <a:r>
              <a:rPr lang="en-US" altLang="en-US" sz="2600" dirty="0" err="1"/>
              <a:t>Teorema</a:t>
            </a:r>
            <a:r>
              <a:rPr lang="en-US" altLang="en-US" sz="2600" dirty="0"/>
              <a:t> 2).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Agar proses </a:t>
            </a:r>
            <a:r>
              <a:rPr lang="en-US" altLang="en-US" sz="2600" dirty="0" err="1"/>
              <a:t>pemilihan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objek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berikutnya</a:t>
            </a:r>
            <a:r>
              <a:rPr lang="en-US" altLang="en-US" sz="2600" dirty="0"/>
              <a:t> optimal,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kita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urutkan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objek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berdasarkan</a:t>
            </a:r>
            <a:r>
              <a:rPr lang="en-US" altLang="en-US" sz="2600" dirty="0"/>
              <a:t> </a:t>
            </a:r>
            <a:r>
              <a:rPr lang="en-US" altLang="en-US" sz="2600" i="1" dirty="0"/>
              <a:t>p</a:t>
            </a:r>
            <a:r>
              <a:rPr lang="en-US" altLang="en-US" sz="2600" i="1" baseline="-25000" dirty="0"/>
              <a:t>i</a:t>
            </a:r>
            <a:r>
              <a:rPr lang="en-US" altLang="en-US" sz="2600" i="1" dirty="0"/>
              <a:t> /</a:t>
            </a:r>
            <a:r>
              <a:rPr lang="en-US" altLang="en-US" sz="2600" i="1" dirty="0" err="1"/>
              <a:t>w</a:t>
            </a:r>
            <a:r>
              <a:rPr lang="en-US" altLang="en-US" sz="2600" i="1" baseline="-25000" dirty="0" err="1"/>
              <a:t>i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menurun</a:t>
            </a:r>
            <a:r>
              <a:rPr lang="en-US" altLang="en-US" sz="2600" dirty="0"/>
              <a:t>,  </a:t>
            </a:r>
            <a:r>
              <a:rPr lang="en-US" altLang="en-US" sz="2600" dirty="0" err="1"/>
              <a:t>sehingga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objek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berikutnya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dipilih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objek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sesuai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urutan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itu</a:t>
            </a:r>
            <a:r>
              <a:rPr lang="en-US" altLang="en-US" sz="26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dirty="0"/>
              <a:t>	</a:t>
            </a:r>
            <a:r>
              <a:rPr lang="en-US" altLang="en-US" sz="2600" b="1" dirty="0" err="1"/>
              <a:t>Teorema</a:t>
            </a:r>
            <a:r>
              <a:rPr lang="en-US" altLang="en-US" sz="2600" b="1" dirty="0"/>
              <a:t> 2.</a:t>
            </a:r>
            <a:r>
              <a:rPr lang="en-US" altLang="en-US" sz="2600" dirty="0"/>
              <a:t> Jika </a:t>
            </a:r>
            <a:r>
              <a:rPr lang="en-US" altLang="en-US" sz="2600" i="1" dirty="0"/>
              <a:t>p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/</a:t>
            </a:r>
            <a:r>
              <a:rPr lang="en-US" altLang="en-US" sz="2600" i="1" dirty="0"/>
              <a:t>w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 </a:t>
            </a:r>
            <a:r>
              <a:rPr lang="en-US" altLang="en-US" sz="2600" dirty="0">
                <a:sym typeface="Symbol" panose="05050102010706020507" pitchFamily="18" charset="2"/>
              </a:rPr>
              <a:t></a:t>
            </a:r>
            <a:r>
              <a:rPr lang="en-US" altLang="en-US" sz="2600" dirty="0"/>
              <a:t> </a:t>
            </a:r>
            <a:r>
              <a:rPr lang="en-US" altLang="en-US" sz="2600" i="1" dirty="0"/>
              <a:t>p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/</a:t>
            </a:r>
            <a:r>
              <a:rPr lang="en-US" altLang="en-US" sz="2600" i="1" dirty="0"/>
              <a:t>w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 </a:t>
            </a:r>
            <a:r>
              <a:rPr lang="en-US" altLang="en-US" sz="2600" dirty="0">
                <a:sym typeface="Symbol" panose="05050102010706020507" pitchFamily="18" charset="2"/>
              </a:rPr>
              <a:t></a:t>
            </a:r>
            <a:r>
              <a:rPr lang="en-US" altLang="en-US" sz="2600" dirty="0"/>
              <a:t> ... </a:t>
            </a:r>
            <a:r>
              <a:rPr lang="en-US" altLang="en-US" sz="2600" dirty="0">
                <a:sym typeface="Symbol" panose="05050102010706020507" pitchFamily="18" charset="2"/>
              </a:rPr>
              <a:t>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p</a:t>
            </a:r>
            <a:r>
              <a:rPr lang="en-US" altLang="en-US" sz="2600" i="1" baseline="-25000" dirty="0" err="1"/>
              <a:t>n</a:t>
            </a:r>
            <a:r>
              <a:rPr lang="en-US" altLang="en-US" sz="2600" dirty="0"/>
              <a:t>/</a:t>
            </a:r>
            <a:r>
              <a:rPr lang="en-US" altLang="en-US" sz="2600" i="1" dirty="0" err="1"/>
              <a:t>w</a:t>
            </a:r>
            <a:r>
              <a:rPr lang="en-US" altLang="en-US" sz="2600" i="1" baseline="-25000" dirty="0" err="1"/>
              <a:t>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strategi </a:t>
            </a:r>
            <a:r>
              <a:rPr lang="en-US" altLang="en-US" sz="2600" dirty="0" err="1"/>
              <a:t>pemilihan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objek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berdasarkan</a:t>
            </a:r>
            <a:r>
              <a:rPr lang="en-US" altLang="en-US" sz="2600" dirty="0"/>
              <a:t> </a:t>
            </a:r>
            <a:r>
              <a:rPr lang="en-US" altLang="en-US" sz="2600" i="1" dirty="0"/>
              <a:t>p</a:t>
            </a:r>
            <a:r>
              <a:rPr lang="en-US" altLang="en-US" sz="2600" i="1" baseline="-25000" dirty="0"/>
              <a:t>i</a:t>
            </a:r>
            <a:r>
              <a:rPr lang="en-US" altLang="en-US" sz="2600" i="1" dirty="0"/>
              <a:t> /</a:t>
            </a:r>
            <a:r>
              <a:rPr lang="en-US" altLang="en-US" sz="2600" i="1" dirty="0" err="1"/>
              <a:t>w</a:t>
            </a:r>
            <a:r>
              <a:rPr lang="en-US" altLang="en-US" sz="2600" i="1" baseline="-25000" dirty="0" err="1"/>
              <a:t>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terbesar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menghasilkan</a:t>
            </a:r>
            <a:r>
              <a:rPr lang="en-US" altLang="en-US" sz="2600" dirty="0"/>
              <a:t> solusi yang optimum.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dirty="0"/>
          </a:p>
          <a:p>
            <a:pPr>
              <a:lnSpc>
                <a:spcPct val="80000"/>
              </a:lnSpc>
            </a:pPr>
            <a:r>
              <a:rPr lang="en-US" altLang="en-US" sz="2600" b="1" dirty="0"/>
              <a:t>Kesimpulan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selalu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menemukan</a:t>
            </a:r>
            <a:r>
              <a:rPr lang="en-US" altLang="en-US" sz="2600" dirty="0"/>
              <a:t> solusi optimal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 </a:t>
            </a:r>
            <a:r>
              <a:rPr lang="en-US" altLang="en-US" sz="2600" i="1" dirty="0"/>
              <a:t>fractional knapsack </a:t>
            </a:r>
            <a:r>
              <a:rPr lang="en-US" altLang="en-US" sz="2600" dirty="0" err="1"/>
              <a:t>jika</a:t>
            </a:r>
            <a:r>
              <a:rPr lang="en-US" altLang="en-US" sz="2600" dirty="0"/>
              <a:t> strategi </a:t>
            </a:r>
            <a:r>
              <a:rPr lang="en-US" altLang="en-US" sz="2600" dirty="0" err="1"/>
              <a:t>memilih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objek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berdasarkan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densitas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terbesar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lebih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dahulu</a:t>
            </a:r>
            <a:r>
              <a:rPr lang="en-US" altLang="en-US" sz="26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EBC0F9-ECEE-414F-8202-C1EA57B3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6DD120-725E-4D50-B61E-CEFF0481AECB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en-US" sz="12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7921F196-913C-47E6-A399-3AE5479B2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1731645"/>
            <a:ext cx="10236200" cy="305371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fractional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  1. </a:t>
            </a:r>
            <a:r>
              <a:rPr lang="en-US" altLang="en-US" dirty="0" err="1"/>
              <a:t>Hitung</a:t>
            </a:r>
            <a:r>
              <a:rPr lang="en-US" altLang="en-US" dirty="0"/>
              <a:t> </a:t>
            </a:r>
            <a:r>
              <a:rPr lang="en-US" altLang="en-US" dirty="0" err="1"/>
              <a:t>harga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/</a:t>
            </a:r>
            <a:r>
              <a:rPr lang="en-US" altLang="en-US" i="1" dirty="0" err="1"/>
              <a:t>w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,</a:t>
            </a:r>
            <a:r>
              <a:rPr lang="en-US" altLang="en-US" i="1" dirty="0"/>
              <a:t> </a:t>
            </a:r>
            <a:r>
              <a:rPr lang="en-US" altLang="en-US" i="1" dirty="0" err="1"/>
              <a:t>i</a:t>
            </a:r>
            <a:r>
              <a:rPr lang="en-US" altLang="en-US" dirty="0"/>
              <a:t> = 1, 2, ..., </a:t>
            </a:r>
            <a:r>
              <a:rPr lang="en-US" altLang="en-US" i="1" dirty="0"/>
              <a:t>n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  2. </a:t>
            </a:r>
            <a:r>
              <a:rPr lang="en-US" altLang="en-US" dirty="0" err="1"/>
              <a:t>Urutkan</a:t>
            </a:r>
            <a:r>
              <a:rPr lang="en-US" altLang="en-US" dirty="0"/>
              <a:t> </a:t>
            </a:r>
            <a:r>
              <a:rPr lang="en-US" altLang="en-US" dirty="0" err="1"/>
              <a:t>seluruh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/</a:t>
            </a:r>
            <a:r>
              <a:rPr lang="en-US" altLang="en-US" i="1" dirty="0" err="1"/>
              <a:t>w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kecil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  3. </a:t>
            </a:r>
            <a:r>
              <a:rPr lang="en-US" altLang="en-US" dirty="0" err="1"/>
              <a:t>Panggil</a:t>
            </a:r>
            <a:r>
              <a:rPr lang="en-US" altLang="en-US" dirty="0"/>
              <a:t> </a:t>
            </a:r>
            <a:r>
              <a:rPr lang="en-US" altLang="en-US" dirty="0" err="1"/>
              <a:t>prosedur</a:t>
            </a:r>
            <a:r>
              <a:rPr lang="en-US" altLang="en-US" dirty="0"/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FractinonalKnapsack</a:t>
            </a:r>
            <a:r>
              <a:rPr lang="en-US" alt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8322D8-F451-464A-B858-48698C52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01A0F3-F4A9-4AB0-9530-426B9DE04066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en-US" sz="12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D9BBB-77D7-4D17-9BC0-8C71CA33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F8ED07-5E4E-473E-8899-D906C6574945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F3F63-6FA5-4567-A17D-5F293A802283}"/>
              </a:ext>
            </a:extLst>
          </p:cNvPr>
          <p:cNvSpPr txBox="1"/>
          <p:nvPr/>
        </p:nvSpPr>
        <p:spPr>
          <a:xfrm>
            <a:off x="965835" y="1166842"/>
            <a:ext cx="103879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FractionalKnapsack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himpunan_objek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himpunan_solusi</a:t>
            </a:r>
            <a:endPara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fractional knapsack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greedy yang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strategi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pemilihan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density (pi/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Solusi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dinyatakan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vektor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= x[1], x[2], …, x[n]. 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Asumsi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TotalBobot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MasihMuatUtuh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himpunan_solusi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fraksi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}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….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6DA641-ACAF-4E36-8320-760115C2F781}"/>
              </a:ext>
            </a:extLst>
          </p:cNvPr>
          <p:cNvSpPr/>
          <p:nvPr/>
        </p:nvSpPr>
        <p:spPr>
          <a:xfrm>
            <a:off x="714850" y="918209"/>
            <a:ext cx="10898030" cy="4772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BB039-217C-4BA0-903A-DCAA950290B7}"/>
              </a:ext>
            </a:extLst>
          </p:cNvPr>
          <p:cNvSpPr txBox="1"/>
          <p:nvPr/>
        </p:nvSpPr>
        <p:spPr>
          <a:xfrm>
            <a:off x="1087120" y="586196"/>
            <a:ext cx="826008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TotalBobot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MasihMuatUtuh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MasihMuatUtuh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tinjau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ke-i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TotalBobot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knapsack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TotalBobot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TotalBobot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fraksi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MasihMuatUtuh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TotalBobot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n or not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MasihMuatUtuh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US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8570DA-B408-4A63-AB4E-481E0D6B4365}"/>
              </a:ext>
            </a:extLst>
          </p:cNvPr>
          <p:cNvSpPr/>
          <p:nvPr/>
        </p:nvSpPr>
        <p:spPr>
          <a:xfrm>
            <a:off x="823107" y="459011"/>
            <a:ext cx="9577230" cy="5609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1631533-2F6D-4493-BABE-E644DE0DF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045" y="6219283"/>
            <a:ext cx="8879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2000" dirty="0" err="1"/>
              <a:t>Kompleksitas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waktu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algoritma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jika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pengurutan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diperhitungkan</a:t>
            </a:r>
            <a:r>
              <a:rPr lang="en-US" altLang="en-US" sz="2000" dirty="0"/>
              <a:t>) = </a:t>
            </a:r>
            <a:r>
              <a:rPr lang="en-US" altLang="en-US" sz="2000" i="1" dirty="0"/>
              <a:t>O</a:t>
            </a:r>
            <a:r>
              <a:rPr lang="en-US" altLang="en-US" sz="2000" dirty="0"/>
              <a:t>(</a:t>
            </a:r>
            <a:r>
              <a:rPr lang="en-US" altLang="en-US" sz="2000" i="1" dirty="0"/>
              <a:t>n</a:t>
            </a:r>
            <a:r>
              <a:rPr lang="en-US" altLang="en-US" sz="2000" dirty="0"/>
              <a:t>).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9F44E-4435-8F4B-FA0D-13A888F8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674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25FC78-7CEC-4377-AC75-538E53A9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2089FC-8008-4EFB-BE49-0B82D144EB4E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en-US" altLang="en-US" sz="120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4717BE33-7204-49CB-8A05-325504D67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7789" y="1813877"/>
            <a:ext cx="10515600" cy="45526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/>
              <a:t>Deskripsi</a:t>
            </a:r>
            <a:r>
              <a:rPr lang="en-US" altLang="en-US" b="1" dirty="0"/>
              <a:t> </a:t>
            </a:r>
            <a:r>
              <a:rPr lang="en-US" altLang="en-US" b="1" dirty="0" err="1"/>
              <a:t>persoalan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Ada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i="1" dirty="0"/>
              <a:t>job</a:t>
            </a:r>
            <a:r>
              <a:rPr lang="en-US" altLang="en-US" dirty="0"/>
              <a:t> yang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dikerjakan</a:t>
            </a:r>
            <a:r>
              <a:rPr lang="en-US" altLang="en-US" dirty="0"/>
              <a:t>  oleh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mesin</a:t>
            </a:r>
            <a:r>
              <a:rPr lang="en-US" altLang="en-US" dirty="0"/>
              <a:t>; </a:t>
            </a:r>
          </a:p>
          <a:p>
            <a:pPr>
              <a:spcBef>
                <a:spcPct val="50000"/>
              </a:spcBef>
            </a:pPr>
            <a:r>
              <a:rPr lang="en-US" altLang="en-US" dirty="0" err="1"/>
              <a:t>Tiap</a:t>
            </a:r>
            <a:r>
              <a:rPr lang="en-US" altLang="en-US" dirty="0"/>
              <a:t> </a:t>
            </a:r>
            <a:r>
              <a:rPr lang="en-US" altLang="en-US" i="1" dirty="0"/>
              <a:t>job</a:t>
            </a:r>
            <a:r>
              <a:rPr lang="en-US" altLang="en-US" dirty="0"/>
              <a:t> </a:t>
            </a:r>
            <a:r>
              <a:rPr lang="en-US" altLang="en-US" dirty="0" err="1"/>
              <a:t>diproses</a:t>
            </a:r>
            <a:r>
              <a:rPr lang="en-US" altLang="en-US" dirty="0"/>
              <a:t> oleh </a:t>
            </a:r>
            <a:r>
              <a:rPr lang="en-US" altLang="en-US" dirty="0" err="1"/>
              <a:t>mesin</a:t>
            </a:r>
            <a:r>
              <a:rPr lang="en-US" altLang="en-US" dirty="0"/>
              <a:t> </a:t>
            </a:r>
            <a:r>
              <a:rPr lang="en-US" altLang="en-US" dirty="0" err="1"/>
              <a:t>selama</a:t>
            </a:r>
            <a:r>
              <a:rPr lang="en-US" altLang="en-US" dirty="0"/>
              <a:t> 1 </a:t>
            </a:r>
            <a:r>
              <a:rPr lang="en-US" altLang="en-US" dirty="0" err="1"/>
              <a:t>satuan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dan </a:t>
            </a:r>
            <a:r>
              <a:rPr lang="en-US" altLang="en-US" dirty="0" err="1"/>
              <a:t>tenggat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(</a:t>
            </a:r>
            <a:r>
              <a:rPr lang="en-US" altLang="en-US" i="1" dirty="0"/>
              <a:t>deadline</a:t>
            </a:r>
            <a:r>
              <a:rPr lang="en-US" altLang="en-US" dirty="0"/>
              <a:t>) </a:t>
            </a:r>
            <a:r>
              <a:rPr lang="en-US" altLang="en-US" dirty="0" err="1"/>
              <a:t>pengerjaan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i="1" dirty="0"/>
              <a:t>job </a:t>
            </a:r>
            <a:r>
              <a:rPr lang="en-US" altLang="en-US" i="1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baseline="-25000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</a:t>
            </a:r>
            <a:r>
              <a:rPr lang="en-US" altLang="en-US" dirty="0"/>
              <a:t> 0; </a:t>
            </a:r>
          </a:p>
          <a:p>
            <a:pPr>
              <a:spcBef>
                <a:spcPct val="50000"/>
              </a:spcBef>
            </a:pPr>
            <a:r>
              <a:rPr lang="en-US" altLang="en-US" i="1" dirty="0"/>
              <a:t>Job </a:t>
            </a:r>
            <a:r>
              <a:rPr lang="en-US" altLang="en-US" i="1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memberikan</a:t>
            </a:r>
            <a:r>
              <a:rPr lang="en-US" altLang="en-US" dirty="0"/>
              <a:t> 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dirty="0" err="1"/>
              <a:t>sebesar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 </a:t>
            </a:r>
            <a:r>
              <a:rPr lang="en-US" altLang="en-US" baseline="-25000" dirty="0"/>
              <a:t>  </a:t>
            </a:r>
            <a:r>
              <a:rPr lang="en-US" altLang="en-US" dirty="0" err="1"/>
              <a:t>jika</a:t>
            </a:r>
            <a:r>
              <a:rPr lang="en-US" altLang="en-US" dirty="0"/>
              <a:t> dan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job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diselesaikan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melebihi</a:t>
            </a:r>
            <a:r>
              <a:rPr lang="en-US" altLang="en-US" dirty="0"/>
              <a:t> </a:t>
            </a:r>
            <a:r>
              <a:rPr lang="en-US" altLang="en-US" dirty="0" err="1"/>
              <a:t>tenggat</a:t>
            </a:r>
            <a:r>
              <a:rPr lang="en-US" altLang="en-US" dirty="0"/>
              <a:t> </a:t>
            </a:r>
            <a:r>
              <a:rPr lang="en-US" altLang="en-US" dirty="0" err="1"/>
              <a:t>waktunya</a:t>
            </a:r>
            <a:r>
              <a:rPr lang="en-US" altLang="en-US" dirty="0"/>
              <a:t>; </a:t>
            </a:r>
          </a:p>
          <a:p>
            <a:pPr>
              <a:spcBef>
                <a:spcPct val="0"/>
              </a:spcBef>
            </a:pPr>
            <a:endParaRPr lang="en-US" altLang="en-US" sz="2800" dirty="0"/>
          </a:p>
          <a:p>
            <a:pPr>
              <a:spcBef>
                <a:spcPct val="0"/>
              </a:spcBef>
            </a:pPr>
            <a:r>
              <a:rPr lang="en-US" altLang="en-US" sz="2800" dirty="0" err="1"/>
              <a:t>Bagaimana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memilih</a:t>
            </a:r>
            <a:r>
              <a:rPr lang="en-US" altLang="en-US" sz="2800" dirty="0"/>
              <a:t> </a:t>
            </a:r>
            <a:r>
              <a:rPr lang="en-US" altLang="en-US" sz="2800" i="1" dirty="0"/>
              <a:t>job-job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dikerjakan</a:t>
            </a:r>
            <a:r>
              <a:rPr lang="en-US" altLang="en-US" sz="2800" dirty="0"/>
              <a:t> oleh </a:t>
            </a:r>
            <a:r>
              <a:rPr lang="en-US" altLang="en-US" sz="2800" dirty="0" err="1"/>
              <a:t>mesin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sehingga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keuntungan</a:t>
            </a:r>
            <a:r>
              <a:rPr lang="en-US" altLang="en-US" sz="2800" dirty="0"/>
              <a:t> yang  </a:t>
            </a:r>
            <a:r>
              <a:rPr lang="en-US" altLang="en-US" sz="2800" dirty="0" err="1"/>
              <a:t>diperoleh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pengerjaan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maksimum</a:t>
            </a:r>
            <a:r>
              <a:rPr lang="en-US" altLang="en-US" sz="2800" dirty="0"/>
              <a:t>?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402F041-2760-4DB1-82A9-93788B7FA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379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6. </a:t>
            </a:r>
            <a:r>
              <a:rPr lang="en-US" altLang="en-US" sz="4000" b="1" dirty="0" err="1">
                <a:latin typeface="+mn-lt"/>
              </a:rPr>
              <a:t>Penjadwalan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i="1" dirty="0">
                <a:latin typeface="+mn-lt"/>
              </a:rPr>
              <a:t>Job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dirty="0" err="1">
                <a:latin typeface="+mn-lt"/>
              </a:rPr>
              <a:t>dengan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dirty="0" err="1">
                <a:latin typeface="+mn-lt"/>
              </a:rPr>
              <a:t>Tenggat</a:t>
            </a:r>
            <a:r>
              <a:rPr lang="en-US" altLang="en-US" sz="4000" b="1" dirty="0">
                <a:latin typeface="+mn-lt"/>
              </a:rPr>
              <a:t> Waktu (</a:t>
            </a:r>
            <a:r>
              <a:rPr lang="en-US" altLang="en-US" sz="4000" b="1" i="1" dirty="0">
                <a:latin typeface="+mn-lt"/>
              </a:rPr>
              <a:t>Job </a:t>
            </a:r>
            <a:r>
              <a:rPr lang="en-US" altLang="en-US" sz="4000" b="1" i="1" dirty="0" err="1">
                <a:latin typeface="+mn-lt"/>
              </a:rPr>
              <a:t>Schedulling</a:t>
            </a:r>
            <a:r>
              <a:rPr lang="en-US" altLang="en-US" sz="4000" b="1" i="1" dirty="0">
                <a:latin typeface="+mn-lt"/>
              </a:rPr>
              <a:t> with Deadlines</a:t>
            </a:r>
            <a:r>
              <a:rPr lang="en-US" altLang="en-US" sz="4000" b="1" dirty="0">
                <a:latin typeface="+mn-lt"/>
              </a:rPr>
              <a:t>)</a:t>
            </a:r>
            <a:endParaRPr lang="en-US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547C3F4-7314-452C-9B84-A1A70CB2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2CCF90-A566-4174-BB1D-9619C805E8C3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en-US" altLang="en-US" sz="120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B08EEAD-BDF2-4D14-9DB1-52B2E1014D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87121" y="809625"/>
            <a:ext cx="10400686" cy="5546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Contoh</a:t>
            </a:r>
            <a:r>
              <a:rPr lang="en-US" altLang="en-US" b="1" dirty="0"/>
              <a:t> 10.</a:t>
            </a:r>
            <a:r>
              <a:rPr lang="en-US" altLang="en-US" dirty="0"/>
              <a:t>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4 </a:t>
            </a:r>
            <a:r>
              <a:rPr lang="en-US" altLang="en-US" i="1" dirty="0"/>
              <a:t>job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= 4):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(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) = (50, 10, 15, 30)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(</a:t>
            </a:r>
            <a:r>
              <a:rPr lang="en-US" altLang="en-US" i="1" dirty="0"/>
              <a:t>d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4</a:t>
            </a:r>
            <a:r>
              <a:rPr lang="en-US" altLang="en-US" dirty="0"/>
              <a:t>) = (2, 1, 2, 1)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 err="1"/>
              <a:t>Andaikan</a:t>
            </a:r>
            <a:r>
              <a:rPr lang="en-US" altLang="en-US" dirty="0"/>
              <a:t> </a:t>
            </a:r>
            <a:r>
              <a:rPr lang="en-US" altLang="en-US" dirty="0" err="1"/>
              <a:t>mesin</a:t>
            </a:r>
            <a:r>
              <a:rPr lang="en-US" altLang="en-US" dirty="0"/>
              <a:t> </a:t>
            </a:r>
            <a:r>
              <a:rPr lang="en-US" altLang="en-US" dirty="0" err="1"/>
              <a:t>mulai</a:t>
            </a:r>
            <a:r>
              <a:rPr lang="en-US" altLang="en-US" dirty="0"/>
              <a:t> </a:t>
            </a:r>
            <a:r>
              <a:rPr lang="en-US" altLang="en-US" dirty="0" err="1"/>
              <a:t>bekerja</a:t>
            </a:r>
            <a:r>
              <a:rPr lang="en-US" altLang="en-US" dirty="0"/>
              <a:t> jam 6.00 </a:t>
            </a:r>
            <a:r>
              <a:rPr lang="en-US" altLang="en-US" dirty="0" err="1"/>
              <a:t>pagi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artinya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graphicFrame>
        <p:nvGraphicFramePr>
          <p:cNvPr id="58372" name="Object 8">
            <a:extLst>
              <a:ext uri="{FF2B5EF4-FFF2-40B4-BE49-F238E27FC236}">
                <a16:creationId xmlns:a16="http://schemas.microsoft.com/office/drawing/2014/main" id="{D2C887FC-43DC-4B63-84D1-56FBE6E522F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836969" y="3712562"/>
          <a:ext cx="7704138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1717" imgH="1788383" progId="Word.Document.8">
                  <p:embed/>
                </p:oleObj>
              </mc:Choice>
              <mc:Fallback>
                <p:oleObj name="Document" r:id="rId2" imgW="5401717" imgH="1788383" progId="Word.Document.8">
                  <p:embed/>
                  <p:pic>
                    <p:nvPicPr>
                      <p:cNvPr id="58372" name="Object 8">
                        <a:extLst>
                          <a:ext uri="{FF2B5EF4-FFF2-40B4-BE49-F238E27FC236}">
                            <a16:creationId xmlns:a16="http://schemas.microsoft.com/office/drawing/2014/main" id="{D2C887FC-43DC-4B63-84D1-56FBE6E522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969" y="3712562"/>
                        <a:ext cx="7704138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8862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CA5F992-F51D-4A60-BBD7-6FDC4F4E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021181-F24F-4F06-997B-09A0A44CF7F5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en-US" altLang="en-US" sz="120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6BA1D10-7320-48E5-AC82-50D6761553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5360" y="1181077"/>
            <a:ext cx="10241280" cy="466026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J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job yang </a:t>
            </a:r>
            <a:r>
              <a:rPr lang="en-US" altLang="en-US" dirty="0" err="1"/>
              <a:t>diproses</a:t>
            </a:r>
            <a:r>
              <a:rPr lang="en-US" altLang="en-US" dirty="0"/>
              <a:t> oleh </a:t>
            </a:r>
            <a:r>
              <a:rPr lang="en-US" altLang="en-US" dirty="0" err="1"/>
              <a:t>mesin</a:t>
            </a:r>
            <a:r>
              <a:rPr lang="en-US" altLang="en-US" dirty="0"/>
              <a:t>. </a:t>
            </a:r>
            <a:r>
              <a:rPr lang="en-US" altLang="en-US" dirty="0" err="1"/>
              <a:t>Maka</a:t>
            </a:r>
            <a:r>
              <a:rPr lang="en-US" altLang="en-US" dirty="0"/>
              <a:t>,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obyektif</a:t>
            </a:r>
            <a:r>
              <a:rPr lang="en-US" altLang="en-US" dirty="0"/>
              <a:t> 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: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       </a:t>
            </a:r>
            <a:r>
              <a:rPr lang="en-US" altLang="en-US" dirty="0" err="1"/>
              <a:t>Maksimasi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 =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Solusi </a:t>
            </a:r>
            <a:r>
              <a:rPr lang="en-US" altLang="en-US" dirty="0" err="1"/>
              <a:t>layak</a:t>
            </a:r>
            <a:r>
              <a:rPr lang="en-US" altLang="en-US" dirty="0"/>
              <a:t>: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i="1" dirty="0"/>
              <a:t>J</a:t>
            </a:r>
            <a:r>
              <a:rPr lang="en-US" altLang="en-US" dirty="0"/>
              <a:t> yang </a:t>
            </a:r>
            <a:r>
              <a:rPr lang="en-US" altLang="en-US" dirty="0" err="1"/>
              <a:t>berisi</a:t>
            </a:r>
            <a:r>
              <a:rPr lang="en-US" altLang="en-US" dirty="0"/>
              <a:t> </a:t>
            </a:r>
            <a:r>
              <a:rPr lang="en-US" altLang="en-US" dirty="0" err="1"/>
              <a:t>urutan</a:t>
            </a:r>
            <a:r>
              <a:rPr lang="en-US" altLang="en-US" dirty="0"/>
              <a:t> </a:t>
            </a:r>
            <a:r>
              <a:rPr lang="en-US" altLang="en-US" i="1" dirty="0"/>
              <a:t>job</a:t>
            </a:r>
            <a:r>
              <a:rPr lang="en-US" altLang="en-US" dirty="0"/>
              <a:t> yang </a:t>
            </a:r>
            <a:r>
              <a:rPr lang="en-US" altLang="en-US" dirty="0" err="1"/>
              <a:t>sedemikian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i="1" dirty="0"/>
              <a:t>job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J</a:t>
            </a:r>
            <a:r>
              <a:rPr lang="en-US" altLang="en-US" dirty="0"/>
              <a:t> </a:t>
            </a:r>
            <a:r>
              <a:rPr lang="en-US" altLang="en-US" dirty="0" err="1"/>
              <a:t>selesai</a:t>
            </a:r>
            <a:r>
              <a:rPr lang="en-US" altLang="en-US" dirty="0"/>
              <a:t> </a:t>
            </a:r>
            <a:r>
              <a:rPr lang="en-US" altLang="en-US" dirty="0" err="1"/>
              <a:t>dikerjakan</a:t>
            </a:r>
            <a:r>
              <a:rPr lang="en-US" altLang="en-US" dirty="0"/>
              <a:t> </a:t>
            </a:r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tenggat</a:t>
            </a:r>
            <a:r>
              <a:rPr lang="en-US" altLang="en-US" dirty="0"/>
              <a:t> </a:t>
            </a:r>
            <a:r>
              <a:rPr lang="en-US" altLang="en-US" dirty="0" err="1"/>
              <a:t>waktunya</a:t>
            </a:r>
            <a:r>
              <a:rPr lang="en-US" altLang="en-US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Solusi optimum </a:t>
            </a:r>
            <a:r>
              <a:rPr lang="en-US" altLang="en-US" dirty="0" err="1"/>
              <a:t>ialah</a:t>
            </a:r>
            <a:r>
              <a:rPr lang="en-US" altLang="en-US" dirty="0"/>
              <a:t> solusi </a:t>
            </a:r>
            <a:r>
              <a:rPr lang="en-US" altLang="en-US" dirty="0" err="1"/>
              <a:t>layak</a:t>
            </a:r>
            <a:r>
              <a:rPr lang="en-US" altLang="en-US" dirty="0"/>
              <a:t> yang </a:t>
            </a:r>
            <a:r>
              <a:rPr lang="en-US" altLang="en-US" dirty="0" err="1"/>
              <a:t>memaksimumkan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graphicFrame>
        <p:nvGraphicFramePr>
          <p:cNvPr id="57348" name="Object 11">
            <a:extLst>
              <a:ext uri="{FF2B5EF4-FFF2-40B4-BE49-F238E27FC236}">
                <a16:creationId xmlns:a16="http://schemas.microsoft.com/office/drawing/2014/main" id="{6B9C30F5-B7E3-48F9-812E-E9C66D0042EB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13676" y="2555410"/>
          <a:ext cx="8636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368140" progId="Equation.3">
                  <p:embed/>
                </p:oleObj>
              </mc:Choice>
              <mc:Fallback>
                <p:oleObj name="Equation" r:id="rId2" imgW="431613" imgH="368140" progId="Equation.3">
                  <p:embed/>
                  <p:pic>
                    <p:nvPicPr>
                      <p:cNvPr id="57348" name="Object 11">
                        <a:extLst>
                          <a:ext uri="{FF2B5EF4-FFF2-40B4-BE49-F238E27FC236}">
                            <a16:creationId xmlns:a16="http://schemas.microsoft.com/office/drawing/2014/main" id="{6B9C30F5-B7E3-48F9-812E-E9C66D0042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676" y="2555410"/>
                        <a:ext cx="8636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CEFC1-6738-1805-0773-400FCBF6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414"/>
            <a:ext cx="10515600" cy="538654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Sifat-</a:t>
            </a:r>
            <a:r>
              <a:rPr lang="en-US" sz="3200" b="1" dirty="0" err="1"/>
              <a:t>sifat</a:t>
            </a:r>
            <a:r>
              <a:rPr lang="en-US" sz="3200" b="1" dirty="0"/>
              <a:t> (</a:t>
            </a:r>
            <a:r>
              <a:rPr lang="en-US" sz="3200" b="1" i="1" dirty="0"/>
              <a:t>property</a:t>
            </a:r>
            <a:r>
              <a:rPr lang="en-US" sz="3200" b="1" dirty="0"/>
              <a:t>) </a:t>
            </a:r>
            <a:r>
              <a:rPr lang="en-US" sz="3200" b="1" dirty="0" err="1"/>
              <a:t>algorima</a:t>
            </a:r>
            <a:r>
              <a:rPr lang="en-US" sz="3200" b="1" dirty="0"/>
              <a:t> </a:t>
            </a:r>
            <a:r>
              <a:rPr lang="en-US" sz="3200" b="1" i="1" dirty="0"/>
              <a:t>greedy</a:t>
            </a:r>
            <a:r>
              <a:rPr lang="en-US" sz="3200" b="1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a. </a:t>
            </a:r>
            <a:r>
              <a:rPr lang="en-US" b="1" i="1" dirty="0"/>
              <a:t>Greedy Choice Property</a:t>
            </a:r>
          </a:p>
          <a:p>
            <a:pPr marL="347663" indent="0">
              <a:buNone/>
            </a:pPr>
            <a:r>
              <a:rPr lang="en-US" dirty="0"/>
              <a:t>Solusi optimal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b="1" dirty="0" err="1"/>
              <a:t>keputusan</a:t>
            </a:r>
            <a:r>
              <a:rPr lang="en-US" b="1" dirty="0"/>
              <a:t> </a:t>
            </a:r>
            <a:r>
              <a:rPr lang="en-US" b="1" dirty="0" err="1"/>
              <a:t>lokal</a:t>
            </a:r>
            <a:r>
              <a:rPr lang="en-US" b="1" dirty="0"/>
              <a:t> </a:t>
            </a:r>
            <a:r>
              <a:rPr lang="en-US" b="1" dirty="0" err="1"/>
              <a:t>terbaik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b. </a:t>
            </a:r>
            <a:r>
              <a:rPr lang="en-US" b="1" i="1" dirty="0"/>
              <a:t>Optimal Substructure</a:t>
            </a:r>
          </a:p>
          <a:p>
            <a:pPr marL="347663" indent="0">
              <a:buNone/>
            </a:pPr>
            <a:r>
              <a:rPr lang="en-US" dirty="0"/>
              <a:t>Solusi optimal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solusi optimal sub-</a:t>
            </a:r>
            <a:r>
              <a:rPr lang="en-US" dirty="0" err="1"/>
              <a:t>persoalannya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7B5CF-1282-F168-A7F5-8B54CAB7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551D09-0799-2FCE-56A3-3B500C55A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439" y="5390017"/>
            <a:ext cx="5946538" cy="1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361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DFFFB-F752-08AE-A291-D1D5BA27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5714"/>
            <a:ext cx="10515600" cy="5451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persoalan</a:t>
            </a:r>
            <a:r>
              <a:rPr lang="en-US" b="1" dirty="0"/>
              <a:t> </a:t>
            </a:r>
            <a:r>
              <a:rPr lang="en-US" b="1" i="1" dirty="0"/>
              <a:t>job scheduling with deadline </a:t>
            </a:r>
            <a:r>
              <a:rPr lang="en-US" b="1" dirty="0" err="1"/>
              <a:t>dalam</a:t>
            </a:r>
            <a:r>
              <a:rPr lang="en-US" b="1" dirty="0"/>
              <a:t> dunia </a:t>
            </a:r>
            <a:r>
              <a:rPr lang="en-US" b="1" dirty="0" err="1"/>
              <a:t>nyata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sz="2400" b="1" dirty="0"/>
              <a:t>1. </a:t>
            </a:r>
            <a:r>
              <a:rPr lang="en-US" sz="2400" b="1" dirty="0" err="1"/>
              <a:t>Penayangan</a:t>
            </a:r>
            <a:r>
              <a:rPr lang="en-US" sz="2400" b="1" dirty="0"/>
              <a:t> </a:t>
            </a:r>
            <a:r>
              <a:rPr lang="en-US" sz="2400" b="1" dirty="0" err="1"/>
              <a:t>Iklan</a:t>
            </a:r>
            <a:r>
              <a:rPr lang="en-US" sz="2400" b="1" dirty="0"/>
              <a:t> </a:t>
            </a:r>
            <a:r>
              <a:rPr lang="en-US" sz="2400" b="1" dirty="0" err="1"/>
              <a:t>Berbayar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err="1"/>
              <a:t>Stasiun</a:t>
            </a:r>
            <a:r>
              <a:rPr lang="en-US" sz="2400" dirty="0"/>
              <a:t> TV punya slot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terbatas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pengiklan</a:t>
            </a:r>
            <a:r>
              <a:rPr lang="en-US" sz="2400" dirty="0"/>
              <a:t> </a:t>
            </a: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uang (profit),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iklannya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tayang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(deadline). Oleh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TV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mana yang </a:t>
            </a:r>
            <a:r>
              <a:rPr lang="en-US" sz="2400" dirty="0" err="1"/>
              <a:t>ditayangkan</a:t>
            </a:r>
            <a:r>
              <a:rPr lang="en-US" sz="2400" dirty="0"/>
              <a:t> agar total </a:t>
            </a:r>
            <a:r>
              <a:rPr lang="en-US" sz="2400" dirty="0" err="1"/>
              <a:t>pendapatan</a:t>
            </a:r>
            <a:r>
              <a:rPr lang="en-US" sz="2400" dirty="0"/>
              <a:t> </a:t>
            </a:r>
            <a:r>
              <a:rPr lang="en-US" sz="2400" dirty="0" err="1"/>
              <a:t>maksimum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2. Proyek Freelance / </a:t>
            </a:r>
            <a:r>
              <a:rPr lang="en-US" sz="2400" b="1" dirty="0" err="1"/>
              <a:t>Konsultan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err="1"/>
              <a:t>Seorang</a:t>
            </a:r>
            <a:r>
              <a:rPr lang="en-US" sz="2400" dirty="0"/>
              <a:t> freelancer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punya deadline dan punya </a:t>
            </a:r>
            <a:r>
              <a:rPr lang="en-US" sz="2400" dirty="0" err="1"/>
              <a:t>bayaran</a:t>
            </a:r>
            <a:r>
              <a:rPr lang="en-US" sz="2400" dirty="0"/>
              <a:t>. Karena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terbatas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freelancer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yang </a:t>
            </a:r>
            <a:r>
              <a:rPr lang="en-US" sz="2400" dirty="0" err="1"/>
              <a:t>memberi</a:t>
            </a:r>
            <a:r>
              <a:rPr lang="en-US" sz="2400" dirty="0"/>
              <a:t> total </a:t>
            </a:r>
            <a:r>
              <a:rPr lang="en-US" sz="2400" dirty="0" err="1"/>
              <a:t>pendapatan</a:t>
            </a:r>
            <a:r>
              <a:rPr lang="en-US" sz="2400" dirty="0"/>
              <a:t> </a:t>
            </a:r>
            <a:r>
              <a:rPr lang="en-US" sz="2400" dirty="0" err="1"/>
              <a:t>terbesar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melewati</a:t>
            </a:r>
            <a:r>
              <a:rPr lang="en-US" sz="2400" dirty="0"/>
              <a:t> </a:t>
            </a:r>
            <a:r>
              <a:rPr lang="en-US" sz="2400" i="1" dirty="0"/>
              <a:t>deadline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35716-6E6F-42F6-2CB2-609A7B26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76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688F-469D-DE69-A229-0B2D1F3AB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8286"/>
            <a:ext cx="10515600" cy="56605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dirty="0"/>
              <a:t>3. </a:t>
            </a:r>
            <a:r>
              <a:rPr lang="en-US" sz="2600" b="1" dirty="0" err="1"/>
              <a:t>Pemrosesan</a:t>
            </a:r>
            <a:r>
              <a:rPr lang="en-US" sz="2600" b="1" dirty="0"/>
              <a:t> Job di Server Cloud</a:t>
            </a:r>
          </a:p>
          <a:p>
            <a:pPr marL="0" indent="0">
              <a:buNone/>
            </a:pPr>
            <a:r>
              <a:rPr lang="en-US" sz="2600" dirty="0"/>
              <a:t>Server cloud </a:t>
            </a:r>
            <a:r>
              <a:rPr lang="en-US" sz="2600" dirty="0" err="1"/>
              <a:t>hanya</a:t>
            </a:r>
            <a:r>
              <a:rPr lang="en-US" sz="2600" dirty="0"/>
              <a:t> </a:t>
            </a:r>
            <a:r>
              <a:rPr lang="en-US" sz="2600" dirty="0" err="1"/>
              <a:t>bisa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</a:t>
            </a:r>
            <a:r>
              <a:rPr lang="en-US" sz="2600" dirty="0" err="1"/>
              <a:t>satu</a:t>
            </a:r>
            <a:r>
              <a:rPr lang="en-US" sz="2600" dirty="0"/>
              <a:t> </a:t>
            </a:r>
            <a:r>
              <a:rPr lang="en-US" sz="2600" i="1" dirty="0"/>
              <a:t>job</a:t>
            </a:r>
            <a:r>
              <a:rPr lang="en-US" sz="2600" dirty="0"/>
              <a:t> per slot </a:t>
            </a:r>
            <a:r>
              <a:rPr lang="en-US" sz="2600" dirty="0" err="1"/>
              <a:t>waktu</a:t>
            </a:r>
            <a:r>
              <a:rPr lang="en-US" sz="2600" dirty="0"/>
              <a:t>. </a:t>
            </a:r>
            <a:r>
              <a:rPr lang="en-US" sz="2600" dirty="0" err="1"/>
              <a:t>Setiap</a:t>
            </a:r>
            <a:r>
              <a:rPr lang="en-US" sz="2600" dirty="0"/>
              <a:t> </a:t>
            </a:r>
            <a:r>
              <a:rPr lang="en-US" sz="2600" i="1" dirty="0"/>
              <a:t>job</a:t>
            </a:r>
            <a:r>
              <a:rPr lang="en-US" sz="2600" dirty="0"/>
              <a:t> </a:t>
            </a:r>
            <a:r>
              <a:rPr lang="en-US" sz="2600" dirty="0" err="1"/>
              <a:t>memiliki</a:t>
            </a:r>
            <a:r>
              <a:rPr lang="en-US" sz="2600" dirty="0"/>
              <a:t> batas </a:t>
            </a:r>
            <a:r>
              <a:rPr lang="en-US" sz="2600" dirty="0" err="1"/>
              <a:t>waktu</a:t>
            </a:r>
            <a:r>
              <a:rPr lang="en-US" sz="2600" dirty="0"/>
              <a:t> </a:t>
            </a:r>
            <a:r>
              <a:rPr lang="en-US" sz="2600" i="1" dirty="0"/>
              <a:t>Service Level Agreement </a:t>
            </a:r>
            <a:r>
              <a:rPr lang="en-US" sz="2600" dirty="0"/>
              <a:t>(SLA). Ada </a:t>
            </a:r>
            <a:r>
              <a:rPr lang="en-US" sz="2600" dirty="0" err="1"/>
              <a:t>penalti</a:t>
            </a:r>
            <a:r>
              <a:rPr lang="en-US" sz="2600" dirty="0"/>
              <a:t> </a:t>
            </a: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dirty="0" err="1"/>
              <a:t>lewat</a:t>
            </a:r>
            <a:r>
              <a:rPr lang="en-US" sz="2600" dirty="0"/>
              <a:t> </a:t>
            </a:r>
            <a:r>
              <a:rPr lang="en-US" sz="2600" i="1" dirty="0"/>
              <a:t>deadline</a:t>
            </a:r>
            <a:r>
              <a:rPr lang="en-US" sz="2600" dirty="0"/>
              <a:t>. Server </a:t>
            </a:r>
            <a:r>
              <a:rPr lang="en-US" sz="2600" dirty="0" err="1"/>
              <a:t>harus</a:t>
            </a:r>
            <a:r>
              <a:rPr lang="en-US" sz="2600" dirty="0"/>
              <a:t> </a:t>
            </a:r>
            <a:r>
              <a:rPr lang="en-US" sz="2600" dirty="0" err="1"/>
              <a:t>memilih</a:t>
            </a:r>
            <a:r>
              <a:rPr lang="en-US" sz="2600" dirty="0"/>
              <a:t> job yang </a:t>
            </a:r>
            <a:r>
              <a:rPr lang="en-US" sz="2600" dirty="0" err="1"/>
              <a:t>memberi</a:t>
            </a:r>
            <a:r>
              <a:rPr lang="en-US" sz="2600" dirty="0"/>
              <a:t> </a:t>
            </a:r>
            <a:r>
              <a:rPr lang="en-US" sz="2600" i="1" dirty="0"/>
              <a:t>revenue</a:t>
            </a:r>
            <a:r>
              <a:rPr lang="en-US" sz="2600" dirty="0"/>
              <a:t> </a:t>
            </a:r>
            <a:r>
              <a:rPr lang="en-US" sz="2600" dirty="0" err="1"/>
              <a:t>maksimum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4. </a:t>
            </a:r>
            <a:r>
              <a:rPr lang="en-US" sz="2600" b="1" dirty="0" err="1"/>
              <a:t>Pengiriman</a:t>
            </a:r>
            <a:r>
              <a:rPr lang="en-US" sz="2600" b="1" dirty="0"/>
              <a:t> Paket </a:t>
            </a:r>
            <a:r>
              <a:rPr lang="en-US" sz="2600" b="1" dirty="0" err="1"/>
              <a:t>Ekspres</a:t>
            </a:r>
            <a:endParaRPr lang="en-US" sz="2600" b="1" dirty="0"/>
          </a:p>
          <a:p>
            <a:pPr marL="0" indent="0">
              <a:buNone/>
            </a:pPr>
            <a:r>
              <a:rPr lang="en-US" sz="2600" dirty="0" err="1"/>
              <a:t>Kurir</a:t>
            </a:r>
            <a:r>
              <a:rPr lang="en-US" sz="2600" dirty="0"/>
              <a:t> </a:t>
            </a:r>
            <a:r>
              <a:rPr lang="en-US" sz="2600" dirty="0" err="1"/>
              <a:t>hanya</a:t>
            </a:r>
            <a:r>
              <a:rPr lang="en-US" sz="2600" dirty="0"/>
              <a:t> </a:t>
            </a:r>
            <a:r>
              <a:rPr lang="en-US" sz="2600" dirty="0" err="1"/>
              <a:t>bisa</a:t>
            </a:r>
            <a:r>
              <a:rPr lang="en-US" sz="2600" dirty="0"/>
              <a:t> </a:t>
            </a:r>
            <a:r>
              <a:rPr lang="en-US" sz="2600" dirty="0" err="1"/>
              <a:t>mengirim</a:t>
            </a:r>
            <a:r>
              <a:rPr lang="en-US" sz="2600" dirty="0"/>
              <a:t> </a:t>
            </a:r>
            <a:r>
              <a:rPr lang="en-US" sz="2600" dirty="0" err="1"/>
              <a:t>sejumlah</a:t>
            </a:r>
            <a:r>
              <a:rPr lang="en-US" sz="2600" dirty="0"/>
              <a:t> </a:t>
            </a:r>
            <a:r>
              <a:rPr lang="en-US" sz="2600" dirty="0" err="1"/>
              <a:t>paket</a:t>
            </a:r>
            <a:r>
              <a:rPr lang="en-US" sz="2600" dirty="0"/>
              <a:t> per </a:t>
            </a:r>
            <a:r>
              <a:rPr lang="en-US" sz="2600" dirty="0" err="1"/>
              <a:t>hari</a:t>
            </a:r>
            <a:r>
              <a:rPr lang="en-US" sz="2600" dirty="0"/>
              <a:t>. </a:t>
            </a:r>
            <a:r>
              <a:rPr lang="en-US" sz="2600" dirty="0" err="1"/>
              <a:t>Setiap</a:t>
            </a:r>
            <a:r>
              <a:rPr lang="en-US" sz="2600" dirty="0"/>
              <a:t> </a:t>
            </a:r>
            <a:r>
              <a:rPr lang="en-US" sz="2600" dirty="0" err="1"/>
              <a:t>paket</a:t>
            </a:r>
            <a:r>
              <a:rPr lang="en-US" sz="2600" dirty="0"/>
              <a:t> </a:t>
            </a:r>
            <a:r>
              <a:rPr lang="en-US" sz="2600" dirty="0" err="1"/>
              <a:t>ada</a:t>
            </a:r>
            <a:r>
              <a:rPr lang="en-US" sz="2600" dirty="0"/>
              <a:t> batas </a:t>
            </a:r>
            <a:r>
              <a:rPr lang="en-US" sz="2600" dirty="0" err="1"/>
              <a:t>waktu</a:t>
            </a:r>
            <a:r>
              <a:rPr lang="en-US" sz="2600" dirty="0"/>
              <a:t> </a:t>
            </a:r>
            <a:r>
              <a:rPr lang="en-US" sz="2600" dirty="0" err="1"/>
              <a:t>pengiriman</a:t>
            </a:r>
            <a:r>
              <a:rPr lang="en-US" sz="2600" dirty="0"/>
              <a:t> dan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biaya</a:t>
            </a:r>
            <a:r>
              <a:rPr lang="en-US" sz="2600" dirty="0"/>
              <a:t> </a:t>
            </a:r>
            <a:r>
              <a:rPr lang="en-US" sz="2600" dirty="0" err="1"/>
              <a:t>kirim</a:t>
            </a:r>
            <a:r>
              <a:rPr lang="en-US" sz="2600" dirty="0"/>
              <a:t> (profit). </a:t>
            </a:r>
            <a:r>
              <a:rPr lang="en-US" sz="2600" dirty="0" err="1"/>
              <a:t>Kurir</a:t>
            </a:r>
            <a:r>
              <a:rPr lang="en-US" sz="2600" dirty="0"/>
              <a:t> </a:t>
            </a:r>
            <a:r>
              <a:rPr lang="en-US" sz="2600" dirty="0" err="1"/>
              <a:t>harus</a:t>
            </a:r>
            <a:r>
              <a:rPr lang="en-US" sz="2600" dirty="0"/>
              <a:t> </a:t>
            </a:r>
            <a:r>
              <a:rPr lang="en-US" sz="2600" dirty="0" err="1"/>
              <a:t>memaksimalkan</a:t>
            </a:r>
            <a:r>
              <a:rPr lang="en-US" sz="2600" dirty="0"/>
              <a:t> total </a:t>
            </a:r>
            <a:r>
              <a:rPr lang="en-US" sz="2600" dirty="0" err="1"/>
              <a:t>pendapatan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paket</a:t>
            </a:r>
            <a:r>
              <a:rPr lang="en-US" sz="2600" dirty="0"/>
              <a:t> yang </a:t>
            </a:r>
            <a:r>
              <a:rPr lang="en-US" sz="2600" dirty="0" err="1"/>
              <a:t>bisa</a:t>
            </a:r>
            <a:r>
              <a:rPr lang="en-US" sz="2600" dirty="0"/>
              <a:t> </a:t>
            </a:r>
            <a:r>
              <a:rPr lang="en-US" sz="2600" dirty="0" err="1"/>
              <a:t>dikirim</a:t>
            </a:r>
            <a:r>
              <a:rPr lang="en-US" sz="2600" dirty="0"/>
              <a:t> </a:t>
            </a:r>
            <a:r>
              <a:rPr lang="en-US" sz="2600" dirty="0" err="1"/>
              <a:t>tepat</a:t>
            </a:r>
            <a:r>
              <a:rPr lang="en-US" sz="2600" dirty="0"/>
              <a:t> </a:t>
            </a:r>
            <a:r>
              <a:rPr lang="en-US" sz="2600" dirty="0" err="1"/>
              <a:t>waktu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5. </a:t>
            </a:r>
            <a:r>
              <a:rPr lang="en-US" sz="2600" b="1" dirty="0" err="1"/>
              <a:t>Produksi</a:t>
            </a:r>
            <a:r>
              <a:rPr lang="en-US" sz="2600" b="1" dirty="0"/>
              <a:t> Barang </a:t>
            </a:r>
            <a:r>
              <a:rPr lang="en-US" sz="2600" b="1" dirty="0" err="1"/>
              <a:t>Musiman</a:t>
            </a:r>
            <a:endParaRPr lang="en-US" sz="2600" b="1" dirty="0"/>
          </a:p>
          <a:p>
            <a:pPr marL="0" indent="0">
              <a:buNone/>
            </a:pPr>
            <a:r>
              <a:rPr lang="en-US" sz="2600" dirty="0" err="1"/>
              <a:t>Pabrik</a:t>
            </a:r>
            <a:r>
              <a:rPr lang="en-US" sz="2600" dirty="0"/>
              <a:t>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kapasitas</a:t>
            </a:r>
            <a:r>
              <a:rPr lang="en-US" sz="2600" dirty="0"/>
              <a:t> </a:t>
            </a:r>
            <a:r>
              <a:rPr lang="en-US" sz="2600" dirty="0" err="1"/>
              <a:t>produksi</a:t>
            </a:r>
            <a:r>
              <a:rPr lang="en-US" sz="2600" dirty="0"/>
              <a:t> </a:t>
            </a:r>
            <a:r>
              <a:rPr lang="en-US" sz="2600" dirty="0" err="1"/>
              <a:t>terbatas</a:t>
            </a:r>
            <a:r>
              <a:rPr lang="en-US" sz="2600" dirty="0"/>
              <a:t>. </a:t>
            </a:r>
            <a:r>
              <a:rPr lang="en-US" sz="2600" dirty="0" err="1"/>
              <a:t>Setiap</a:t>
            </a:r>
            <a:r>
              <a:rPr lang="en-US" sz="2600" dirty="0"/>
              <a:t> </a:t>
            </a:r>
            <a:r>
              <a:rPr lang="en-US" sz="2600" dirty="0" err="1"/>
              <a:t>pesanan</a:t>
            </a:r>
            <a:r>
              <a:rPr lang="en-US" sz="2600" dirty="0"/>
              <a:t>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i="1" dirty="0"/>
              <a:t>deadline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/>
              <a:t>musim</a:t>
            </a:r>
            <a:r>
              <a:rPr lang="en-US" sz="2600" dirty="0"/>
              <a:t> </a:t>
            </a:r>
            <a:r>
              <a:rPr lang="en-US" sz="2600" dirty="0" err="1"/>
              <a:t>berakhir</a:t>
            </a:r>
            <a:r>
              <a:rPr lang="en-US" sz="2600" dirty="0"/>
              <a:t>. Nilai </a:t>
            </a:r>
            <a:r>
              <a:rPr lang="en-US" sz="2600" dirty="0" err="1"/>
              <a:t>kontrak</a:t>
            </a:r>
            <a:r>
              <a:rPr lang="en-US" sz="2600" dirty="0"/>
              <a:t> </a:t>
            </a:r>
            <a:r>
              <a:rPr lang="en-US" sz="2600" dirty="0" err="1"/>
              <a:t>berbeda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</a:t>
            </a:r>
            <a:r>
              <a:rPr lang="en-US" sz="2600" dirty="0" err="1"/>
              <a:t>pesanan</a:t>
            </a:r>
            <a:r>
              <a:rPr lang="en-US" sz="2600" dirty="0"/>
              <a:t>. </a:t>
            </a:r>
            <a:r>
              <a:rPr lang="en-US" sz="2600" dirty="0" err="1"/>
              <a:t>Pabrik</a:t>
            </a:r>
            <a:r>
              <a:rPr lang="en-US" sz="2600" dirty="0"/>
              <a:t> </a:t>
            </a:r>
            <a:r>
              <a:rPr lang="en-US" sz="2600" dirty="0" err="1"/>
              <a:t>harus</a:t>
            </a:r>
            <a:r>
              <a:rPr lang="en-US" sz="2600" dirty="0"/>
              <a:t> </a:t>
            </a:r>
            <a:r>
              <a:rPr lang="en-US" sz="2600" dirty="0" err="1"/>
              <a:t>memilih</a:t>
            </a:r>
            <a:r>
              <a:rPr lang="en-US" sz="2600" dirty="0"/>
              <a:t> </a:t>
            </a:r>
            <a:r>
              <a:rPr lang="en-US" sz="2600" dirty="0" err="1"/>
              <a:t>pesanan</a:t>
            </a:r>
            <a:r>
              <a:rPr lang="en-US" sz="2600" dirty="0"/>
              <a:t> yang </a:t>
            </a:r>
            <a:r>
              <a:rPr lang="en-US" sz="2600" dirty="0" err="1"/>
              <a:t>memberi</a:t>
            </a:r>
            <a:r>
              <a:rPr lang="en-US" sz="2600" dirty="0"/>
              <a:t> </a:t>
            </a:r>
            <a:r>
              <a:rPr lang="en-US" sz="2600" dirty="0" err="1"/>
              <a:t>keuntungan</a:t>
            </a:r>
            <a:r>
              <a:rPr lang="en-US" sz="2600" dirty="0"/>
              <a:t> </a:t>
            </a:r>
            <a:r>
              <a:rPr lang="en-US" sz="2600" dirty="0" err="1"/>
              <a:t>maksimum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80CE9-9843-9BE4-0FB2-4D36B58B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824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9A4A28-91EE-4B1B-A3EA-CE2C5A0E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DA7509-D1D9-45C0-8088-7C7915FB2C03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en-US" altLang="en-US" sz="120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E85657D-725A-4980-89D1-6E99D5AB2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840" y="160111"/>
            <a:ext cx="11435080" cy="5546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i="1" dirty="0"/>
              <a:t> Exhaustive Search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/>
              <a:t>Cari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subset</a:t>
            </a:r>
            <a:r>
              <a:rPr lang="en-US" altLang="en-US" sz="2400" dirty="0"/>
              <a:t>) </a:t>
            </a:r>
            <a:r>
              <a:rPr lang="en-US" altLang="en-US" sz="2400" i="1" dirty="0"/>
              <a:t>job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layak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memberikan</a:t>
            </a:r>
            <a:r>
              <a:rPr lang="en-US" altLang="en-US" sz="2400" dirty="0"/>
              <a:t> total </a:t>
            </a:r>
            <a:r>
              <a:rPr lang="en-US" altLang="en-US" sz="2400" dirty="0" err="1"/>
              <a:t>keuntungan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terbesar</a:t>
            </a:r>
            <a:r>
              <a:rPr lang="en-US" altLang="en-US" sz="2400" dirty="0"/>
              <a:t>.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F7F13-CE76-4EFA-8BE8-443C2E51CC42}"/>
              </a:ext>
            </a:extLst>
          </p:cNvPr>
          <p:cNvSpPr txBox="1"/>
          <p:nvPr/>
        </p:nvSpPr>
        <p:spPr>
          <a:xfrm>
            <a:off x="497840" y="1183600"/>
            <a:ext cx="108559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Barisan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job    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Urutan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pemrosesan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Total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keuntungan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                    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eterangan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{}		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			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{1}		1			50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{2}		2			10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{3}		3			15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{4}		4			30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{1, 2}		2, 1			60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{1, 3}		1,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 1 		65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{1, 4}		4, 1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80	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optimal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{2, 3}		2, 3			25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{2, 4}		-			 -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{3, 2}		-			 -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{3, 4}		4, 3			45   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{1, 2, 3}		-			-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{1, 2, 4}		-			-			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layak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{1, 3, 4}		-			-			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layak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{1, 2, 3, 4}	-			-			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layak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7FC3F-E5B3-49A5-A487-FF759A1E67DA}"/>
              </a:ext>
            </a:extLst>
          </p:cNvPr>
          <p:cNvSpPr txBox="1"/>
          <p:nvPr/>
        </p:nvSpPr>
        <p:spPr>
          <a:xfrm>
            <a:off x="3257155" y="6332774"/>
            <a:ext cx="3935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Kompleksitas</a:t>
            </a:r>
            <a:r>
              <a:rPr lang="en-US" sz="2200" dirty="0"/>
              <a:t> </a:t>
            </a:r>
            <a:r>
              <a:rPr lang="en-US" sz="2200" dirty="0" err="1"/>
              <a:t>algoritma</a:t>
            </a:r>
            <a:r>
              <a:rPr lang="en-US" sz="2200" dirty="0"/>
              <a:t>: O(n </a:t>
            </a:r>
            <a:r>
              <a:rPr lang="en-US" sz="2200" dirty="0">
                <a:sym typeface="Symbol" panose="05050102010706020507" pitchFamily="18" charset="2"/>
              </a:rPr>
              <a:t> 2</a:t>
            </a:r>
            <a:r>
              <a:rPr lang="en-US" sz="2200" baseline="30000" dirty="0">
                <a:sym typeface="Symbol" panose="05050102010706020507" pitchFamily="18" charset="2"/>
              </a:rPr>
              <a:t>n</a:t>
            </a:r>
            <a:r>
              <a:rPr lang="en-US" sz="2200" dirty="0">
                <a:sym typeface="Symbol" panose="05050102010706020507" pitchFamily="18" charset="2"/>
              </a:rPr>
              <a:t>)</a:t>
            </a:r>
            <a:endParaRPr lang="en-US" sz="2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C86B7E-6459-4D36-9C6B-F8E2376B6C63}"/>
              </a:ext>
            </a:extLst>
          </p:cNvPr>
          <p:cNvCxnSpPr/>
          <p:nvPr/>
        </p:nvCxnSpPr>
        <p:spPr>
          <a:xfrm>
            <a:off x="1319580" y="6269858"/>
            <a:ext cx="88798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DC50E6-1104-4D3A-8EAF-AF4C1A54B4C3}"/>
              </a:ext>
            </a:extLst>
          </p:cNvPr>
          <p:cNvCxnSpPr/>
          <p:nvPr/>
        </p:nvCxnSpPr>
        <p:spPr>
          <a:xfrm>
            <a:off x="1008293" y="1599675"/>
            <a:ext cx="88798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B79B14-D0B6-41B5-9693-5C4FAF92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7FAAF0-F612-41C2-A798-2C0E70A783A5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en-US" altLang="en-US" sz="120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489182A-DD53-45FD-AED2-00A2C8AF6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2359" y="919162"/>
            <a:ext cx="10594427" cy="51032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Pemecahan</a:t>
            </a:r>
            <a:r>
              <a:rPr lang="en-US" altLang="en-US" b="1" dirty="0"/>
              <a:t> </a:t>
            </a:r>
            <a:r>
              <a:rPr lang="en-US" altLang="en-US" b="1" dirty="0" err="1"/>
              <a:t>Masalah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i="1" dirty="0"/>
              <a:t> Greedy</a:t>
            </a:r>
          </a:p>
          <a:p>
            <a:pPr eaLnBrk="1" hangingPunct="1">
              <a:buFontTx/>
              <a:buNone/>
            </a:pPr>
            <a:endParaRPr lang="en-US" altLang="en-US" b="1" i="1" dirty="0"/>
          </a:p>
          <a:p>
            <a:pPr eaLnBrk="1" hangingPunct="1"/>
            <a:r>
              <a:rPr lang="en-US" altLang="en-US" dirty="0"/>
              <a:t>Strategi </a:t>
            </a:r>
            <a:r>
              <a:rPr lang="en-US" altLang="en-US" i="1" dirty="0"/>
              <a:t>greedy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i="1" dirty="0"/>
              <a:t>job</a:t>
            </a:r>
            <a:r>
              <a:rPr lang="en-US" altLang="en-US" dirty="0"/>
              <a:t>: </a:t>
            </a:r>
            <a:endParaRPr lang="en-US" altLang="en-US" i="1" dirty="0"/>
          </a:p>
          <a:p>
            <a:pPr eaLnBrk="1" hangingPunct="1">
              <a:buFontTx/>
              <a:buNone/>
            </a:pPr>
            <a:r>
              <a:rPr lang="en-US" altLang="en-US" i="1" dirty="0"/>
              <a:t>   	</a:t>
            </a:r>
          </a:p>
          <a:p>
            <a:pPr marL="690563" indent="-690563" eaLnBrk="1" hangingPunct="1">
              <a:buFontTx/>
              <a:buNone/>
            </a:pPr>
            <a:r>
              <a:rPr lang="en-US" altLang="en-US" i="1" dirty="0"/>
              <a:t>       “</a:t>
            </a:r>
            <a:r>
              <a:rPr lang="en-US" altLang="en-US" dirty="0"/>
              <a:t>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, </a:t>
            </a: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i="1" dirty="0"/>
              <a:t>job </a:t>
            </a:r>
            <a:r>
              <a:rPr lang="en-US" altLang="en-US" i="1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yang </a:t>
            </a:r>
            <a:r>
              <a:rPr lang="en-US" altLang="en-US" dirty="0" err="1"/>
              <a:t>terbesar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menaikkan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obyektif</a:t>
            </a:r>
            <a:r>
              <a:rPr lang="en-US" altLang="en-US" dirty="0"/>
              <a:t> </a:t>
            </a:r>
            <a:r>
              <a:rPr lang="en-US" altLang="en-US" i="1" dirty="0"/>
              <a:t>F </a:t>
            </a:r>
            <a:r>
              <a:rPr lang="en-US" altLang="en-US" dirty="0"/>
              <a:t>“</a:t>
            </a:r>
          </a:p>
          <a:p>
            <a:pPr marL="690563" indent="-690563" eaLnBrk="1" hangingPunct="1">
              <a:buFontTx/>
              <a:buNone/>
            </a:pPr>
            <a:endParaRPr lang="en-US" altLang="en-US" dirty="0"/>
          </a:p>
          <a:p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yang </a:t>
            </a:r>
            <a:r>
              <a:rPr lang="en-US" altLang="en-US" dirty="0" err="1"/>
              <a:t>berisi</a:t>
            </a:r>
            <a:r>
              <a:rPr lang="en-US" altLang="en-US" dirty="0"/>
              <a:t> job-job yang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dipilih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i="1" dirty="0"/>
              <a:t>J</a:t>
            </a:r>
            <a:r>
              <a:rPr lang="en-US" altLang="en-US" dirty="0"/>
              <a:t>. </a:t>
            </a:r>
            <a:r>
              <a:rPr lang="en-US" altLang="en-US" dirty="0" err="1"/>
              <a:t>Tempatkan</a:t>
            </a:r>
            <a:r>
              <a:rPr lang="en-US" altLang="en-US" dirty="0"/>
              <a:t> job </a:t>
            </a:r>
            <a:r>
              <a:rPr lang="en-US" altLang="en-US" i="1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J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urutan</a:t>
            </a:r>
            <a:r>
              <a:rPr lang="en-US" altLang="en-US" dirty="0"/>
              <a:t> </a:t>
            </a:r>
            <a:r>
              <a:rPr lang="en-US" altLang="en-US" dirty="0" err="1"/>
              <a:t>sedemikian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job </a:t>
            </a:r>
            <a:r>
              <a:rPr lang="en-US" altLang="en-US" dirty="0" err="1"/>
              <a:t>selesai</a:t>
            </a:r>
            <a:r>
              <a:rPr lang="en-US" altLang="en-US" dirty="0"/>
              <a:t> </a:t>
            </a:r>
            <a:r>
              <a:rPr lang="en-US" altLang="en-US" dirty="0" err="1"/>
              <a:t>dikerjakan</a:t>
            </a:r>
            <a:r>
              <a:rPr lang="en-US" altLang="en-US" dirty="0"/>
              <a:t> </a:t>
            </a:r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i="1" dirty="0"/>
              <a:t>deadline</a:t>
            </a:r>
            <a:r>
              <a:rPr lang="en-US" altLang="en-US" dirty="0"/>
              <a:t>.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2189247-9793-46DA-8195-E4E40FC9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E4AC78-919A-4BFC-85BF-E9795A2279A7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en-US" altLang="en-US" sz="1200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E9909B3-B491-4032-8859-A59E7B455A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24280" y="736600"/>
            <a:ext cx="9743440" cy="56197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altLang="en-US" b="1" dirty="0" err="1"/>
              <a:t>Contoh</a:t>
            </a:r>
            <a:r>
              <a:rPr lang="en-US" altLang="en-US" b="1" dirty="0"/>
              <a:t> 11</a:t>
            </a:r>
            <a:r>
              <a:rPr lang="en-US" altLang="en-US" dirty="0"/>
              <a:t>: 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4 job </a:t>
            </a:r>
            <a:r>
              <a:rPr lang="en-US" altLang="en-US" dirty="0" err="1"/>
              <a:t>dengan</a:t>
            </a:r>
            <a:r>
              <a:rPr lang="en-US" altLang="en-US" dirty="0"/>
              <a:t> profit dan </a:t>
            </a:r>
            <a:r>
              <a:rPr lang="en-US" altLang="en-US" i="1" dirty="0"/>
              <a:t>deadline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  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(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) = (50, 10, 15, 30)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       (</a:t>
            </a:r>
            <a:r>
              <a:rPr lang="en-US" altLang="en-US" i="1" dirty="0"/>
              <a:t>d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4</a:t>
            </a:r>
            <a:r>
              <a:rPr lang="en-US" altLang="en-US" dirty="0"/>
              <a:t>) = (2, 1, 2, 1)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Solusi optimal: </a:t>
            </a:r>
            <a:r>
              <a:rPr lang="en-US" altLang="en-US" i="1" dirty="0"/>
              <a:t>J </a:t>
            </a:r>
            <a:r>
              <a:rPr lang="en-US" altLang="en-US" dirty="0"/>
              <a:t>= {4, 1}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 = 80.</a:t>
            </a:r>
          </a:p>
        </p:txBody>
      </p:sp>
      <p:graphicFrame>
        <p:nvGraphicFramePr>
          <p:cNvPr id="62468" name="Object 4">
            <a:extLst>
              <a:ext uri="{FF2B5EF4-FFF2-40B4-BE49-F238E27FC236}">
                <a16:creationId xmlns:a16="http://schemas.microsoft.com/office/drawing/2014/main" id="{A5678A00-BBDC-42F5-B612-7D09C96E9FE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872933" y="2626679"/>
          <a:ext cx="7726362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2167" imgH="2037958" progId="Word.Document.8">
                  <p:embed/>
                </p:oleObj>
              </mc:Choice>
              <mc:Fallback>
                <p:oleObj name="Document" r:id="rId2" imgW="5412167" imgH="2037958" progId="Word.Document.8">
                  <p:embed/>
                  <p:pic>
                    <p:nvPicPr>
                      <p:cNvPr id="62468" name="Object 4">
                        <a:extLst>
                          <a:ext uri="{FF2B5EF4-FFF2-40B4-BE49-F238E27FC236}">
                            <a16:creationId xmlns:a16="http://schemas.microsoft.com/office/drawing/2014/main" id="{A5678A00-BBDC-42F5-B612-7D09C96E9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933" y="2626679"/>
                        <a:ext cx="7726362" cy="290988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C686E54-48F1-4E52-937F-DC2138D7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4A3C4D-BB07-4DB4-A491-F91EFFD5F9AE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en-US" altLang="en-US" sz="1200"/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08B2A0AA-ED2C-41C1-87A7-BC46B0B0F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531" y="5743061"/>
            <a:ext cx="92851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/>
              <a:t>Memilih</a:t>
            </a:r>
            <a:r>
              <a:rPr lang="en-US" sz="2000" dirty="0"/>
              <a:t> job yang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i="1" dirty="0"/>
              <a:t>p</a:t>
            </a:r>
            <a:r>
              <a:rPr lang="en-US" sz="2000" i="1" baseline="-25000" dirty="0"/>
              <a:t>i</a:t>
            </a:r>
            <a:r>
              <a:rPr lang="en-US" sz="2000" i="1" dirty="0"/>
              <a:t> </a:t>
            </a:r>
            <a:r>
              <a:rPr lang="en-US" sz="2000" dirty="0" err="1"/>
              <a:t>terbesar</a:t>
            </a:r>
            <a:r>
              <a:rPr lang="en-US" sz="2000" dirty="0"/>
              <a:t> :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) </a:t>
            </a:r>
          </a:p>
          <a:p>
            <a:pPr>
              <a:defRPr/>
            </a:pPr>
            <a:r>
              <a:rPr lang="en-US" sz="2000" dirty="0" err="1"/>
              <a:t>Pengulangan</a:t>
            </a:r>
            <a:r>
              <a:rPr lang="en-US" sz="2000" dirty="0"/>
              <a:t> while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sebanyak</a:t>
            </a:r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dirty="0"/>
              <a:t> kali (</a:t>
            </a:r>
            <a:r>
              <a:rPr lang="en-US" sz="2000" dirty="0" err="1"/>
              <a:t>sebanyak</a:t>
            </a:r>
            <a:r>
              <a:rPr lang="en-US" sz="2000" dirty="0"/>
              <a:t> </a:t>
            </a:r>
            <a:r>
              <a:rPr lang="en-US" sz="2000" dirty="0" err="1"/>
              <a:t>himpunan</a:t>
            </a:r>
            <a:r>
              <a:rPr lang="en-US" sz="2000" dirty="0"/>
              <a:t> job di </a:t>
            </a:r>
            <a:r>
              <a:rPr lang="en-US" sz="2000" dirty="0" err="1"/>
              <a:t>dalam</a:t>
            </a:r>
            <a:r>
              <a:rPr lang="en-US" sz="2000" dirty="0"/>
              <a:t> C)</a:t>
            </a:r>
          </a:p>
          <a:p>
            <a:pPr>
              <a:defRPr/>
            </a:pPr>
            <a:r>
              <a:rPr lang="en-US" sz="2000" dirty="0" err="1"/>
              <a:t>Kompleksitas</a:t>
            </a:r>
            <a:r>
              <a:rPr lang="en-US" sz="2000" dirty="0"/>
              <a:t> </a:t>
            </a:r>
            <a:r>
              <a:rPr lang="en-US" sz="2000" dirty="0" err="1"/>
              <a:t>algoritma</a:t>
            </a:r>
            <a:r>
              <a:rPr lang="en-US" sz="2000" dirty="0"/>
              <a:t> </a:t>
            </a:r>
            <a:r>
              <a:rPr lang="en-US" sz="2000" i="1" dirty="0" err="1"/>
              <a:t>JobSchedulling</a:t>
            </a:r>
            <a:r>
              <a:rPr lang="en-US" sz="2000" dirty="0"/>
              <a:t>: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i="1" baseline="30000" dirty="0"/>
              <a:t>2</a:t>
            </a:r>
            <a:r>
              <a:rPr lang="en-US" sz="2000" dirty="0"/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EDF16-803F-4436-8924-4092FFB01DF8}"/>
              </a:ext>
            </a:extLst>
          </p:cNvPr>
          <p:cNvSpPr txBox="1"/>
          <p:nvPr/>
        </p:nvSpPr>
        <p:spPr>
          <a:xfrm>
            <a:off x="1175516" y="675022"/>
            <a:ext cx="966520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JobSchedulling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[1..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array of 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[1..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array of integer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himpunan_job</a:t>
            </a:r>
            <a:endPara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barisan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job yang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diproses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himpunan_job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{ solusi }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{}	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1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yang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profit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if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job di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then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BAD60A-23E3-49BC-91E1-98923DCEA9B4}"/>
              </a:ext>
            </a:extLst>
          </p:cNvPr>
          <p:cNvSpPr/>
          <p:nvPr/>
        </p:nvSpPr>
        <p:spPr>
          <a:xfrm>
            <a:off x="1088171" y="425492"/>
            <a:ext cx="10179269" cy="5162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BAD3-7C56-4D5E-AF2E-57724484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040"/>
            <a:ext cx="10515600" cy="6257800"/>
          </a:xfrm>
        </p:spPr>
        <p:txBody>
          <a:bodyPr>
            <a:normAutofit/>
          </a:bodyPr>
          <a:lstStyle/>
          <a:p>
            <a:r>
              <a:rPr lang="en-US" sz="2400" dirty="0"/>
              <a:t>Agar </a:t>
            </a:r>
            <a:r>
              <a:rPr lang="en-US" sz="2400" dirty="0" err="1"/>
              <a:t>pencarian</a:t>
            </a:r>
            <a:r>
              <a:rPr lang="en-US" sz="2400" dirty="0"/>
              <a:t> solusi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sangkil</a:t>
            </a:r>
            <a:r>
              <a:rPr lang="en-US" sz="2400" dirty="0"/>
              <a:t> (</a:t>
            </a:r>
            <a:r>
              <a:rPr lang="en-US" sz="2400" i="1" dirty="0"/>
              <a:t>effective</a:t>
            </a:r>
            <a:r>
              <a:rPr lang="en-US" sz="2400" dirty="0"/>
              <a:t>), </a:t>
            </a:r>
            <a:r>
              <a:rPr lang="en-US" sz="2400" dirty="0" err="1"/>
              <a:t>maka</a:t>
            </a:r>
            <a:r>
              <a:rPr lang="en-US" sz="2400" dirty="0"/>
              <a:t> job-job </a:t>
            </a:r>
            <a:r>
              <a:rPr lang="en-US" sz="2400" dirty="0" err="1"/>
              <a:t>diurut</a:t>
            </a:r>
            <a:r>
              <a:rPr lang="en-US" sz="2400" dirty="0"/>
              <a:t> </a:t>
            </a:r>
            <a:r>
              <a:rPr lang="en-US" sz="2400" dirty="0" err="1"/>
              <a:t>terlebih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profitnya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profit </a:t>
            </a:r>
            <a:r>
              <a:rPr lang="en-US" sz="2400" dirty="0" err="1"/>
              <a:t>terbesar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profit </a:t>
            </a:r>
            <a:r>
              <a:rPr lang="en-US" sz="2400" dirty="0" err="1"/>
              <a:t>kecil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Algoritmanya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D3784-D95B-47CC-9B4D-C89239BA82C2}"/>
              </a:ext>
            </a:extLst>
          </p:cNvPr>
          <p:cNvSpPr txBox="1"/>
          <p:nvPr/>
        </p:nvSpPr>
        <p:spPr>
          <a:xfrm>
            <a:off x="1131318" y="1800007"/>
            <a:ext cx="96652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JobSchedulling2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[1..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array of 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[1..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array of integer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himpunan_job</a:t>
            </a:r>
            <a:endPara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barisan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job yang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diproses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Job-job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diurutkan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terlebih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profit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himpunan_job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{ solusi }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{1}		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job 1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terpilih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2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job di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then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3794EF-48E1-4A87-8FFF-D3C6D6F05741}"/>
              </a:ext>
            </a:extLst>
          </p:cNvPr>
          <p:cNvSpPr/>
          <p:nvPr/>
        </p:nvSpPr>
        <p:spPr>
          <a:xfrm>
            <a:off x="1006365" y="1619410"/>
            <a:ext cx="9864835" cy="4791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62BFC2-4184-FA59-407F-835718F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898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ED698-F6EF-4AF2-B117-D567305C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680"/>
            <a:ext cx="10515600" cy="5526723"/>
          </a:xfrm>
        </p:spPr>
        <p:txBody>
          <a:bodyPr>
            <a:normAutofit/>
          </a:bodyPr>
          <a:lstStyle/>
          <a:p>
            <a:r>
              <a:rPr lang="en-US" sz="2400" dirty="0" err="1"/>
              <a:t>Algoritma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detil</a:t>
            </a:r>
            <a:r>
              <a:rPr lang="en-US" sz="24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ECB13-CABB-4B80-94C6-A91074635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619760"/>
            <a:ext cx="7238058" cy="616712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711C2DAD-5680-48CB-AB87-C4534A7A8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4954" y="5561708"/>
            <a:ext cx="4243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(</a:t>
            </a:r>
            <a:r>
              <a:rPr lang="en-US" altLang="en-US" sz="1600" dirty="0" err="1"/>
              <a:t>Sumber</a:t>
            </a:r>
            <a:r>
              <a:rPr lang="en-US" altLang="en-US" sz="1600" dirty="0"/>
              <a:t>: Ellis </a:t>
            </a:r>
            <a:r>
              <a:rPr lang="en-US" altLang="en-US" sz="1600" dirty="0" err="1"/>
              <a:t>Horrowitz</a:t>
            </a:r>
            <a:r>
              <a:rPr lang="en-US" altLang="en-US" sz="1600" dirty="0"/>
              <a:t> &amp; Sartaj </a:t>
            </a:r>
            <a:r>
              <a:rPr lang="en-US" altLang="en-US" sz="1600" dirty="0" err="1"/>
              <a:t>Sahni</a:t>
            </a:r>
            <a:r>
              <a:rPr lang="en-US" altLang="en-US" sz="1600" dirty="0"/>
              <a:t>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 dirty="0"/>
              <a:t>Computer  Algorithms, 1998)</a:t>
            </a: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1030D2-81BE-CA77-A25C-EE45E6F6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957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A17792-6E21-4484-8195-B5F2C561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0F72B8-1D77-432F-B334-B96109529384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64515" name="TextBox 3">
            <a:extLst>
              <a:ext uri="{FF2B5EF4-FFF2-40B4-BE49-F238E27FC236}">
                <a16:creationId xmlns:a16="http://schemas.microsoft.com/office/drawing/2014/main" id="{EDB8737A-D010-4053-9EF4-D6EA7E7E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6459539"/>
            <a:ext cx="828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(</a:t>
            </a:r>
            <a:r>
              <a:rPr lang="en-US" altLang="en-US" sz="1600" dirty="0" err="1"/>
              <a:t>Sumber</a:t>
            </a:r>
            <a:r>
              <a:rPr lang="en-US" altLang="en-US" sz="1600" dirty="0"/>
              <a:t>: Ellis </a:t>
            </a:r>
            <a:r>
              <a:rPr lang="en-US" altLang="en-US" sz="1600" dirty="0" err="1"/>
              <a:t>Horrowitz</a:t>
            </a:r>
            <a:r>
              <a:rPr lang="en-US" altLang="en-US" sz="1600" dirty="0"/>
              <a:t> &amp; Sartaj </a:t>
            </a:r>
            <a:r>
              <a:rPr lang="en-US" altLang="en-US" sz="1600" dirty="0" err="1"/>
              <a:t>Sahni</a:t>
            </a:r>
            <a:r>
              <a:rPr lang="en-US" altLang="en-US" sz="1600" dirty="0"/>
              <a:t>, </a:t>
            </a:r>
            <a:r>
              <a:rPr lang="en-US" altLang="en-US" sz="1600" i="1" dirty="0"/>
              <a:t>Computer  Algorithms, 1998)</a:t>
            </a:r>
            <a:endParaRPr lang="en-US" altLang="en-US" sz="1600" dirty="0"/>
          </a:p>
        </p:txBody>
      </p:sp>
      <p:pic>
        <p:nvPicPr>
          <p:cNvPr id="64516" name="Picture 2">
            <a:extLst>
              <a:ext uri="{FF2B5EF4-FFF2-40B4-BE49-F238E27FC236}">
                <a16:creationId xmlns:a16="http://schemas.microsoft.com/office/drawing/2014/main" id="{971A57DD-08C3-4F97-82B5-DFAF266FC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6851"/>
            <a:ext cx="691515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D8B7-00F5-47FC-B0F1-27A0A034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5FA4C-60D6-4889-8DF8-2CEF27995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D6A93-D621-56F4-EA97-926AEDF2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758E2CE9-C6B0-41F7-A01C-E737E4DC3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692150"/>
            <a:ext cx="10485120" cy="5664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Tinjau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penukaran</a:t>
            </a:r>
            <a:r>
              <a:rPr lang="en-US" altLang="en-US" dirty="0"/>
              <a:t> </a:t>
            </a:r>
            <a:r>
              <a:rPr lang="en-US" altLang="en-US" dirty="0" err="1"/>
              <a:t>uang</a:t>
            </a:r>
            <a:r>
              <a:rPr lang="en-US" altLang="en-US" dirty="0"/>
              <a:t>: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Strategi</a:t>
            </a:r>
            <a:r>
              <a:rPr lang="en-US" altLang="en-US" dirty="0"/>
              <a:t> </a:t>
            </a:r>
            <a:r>
              <a:rPr lang="en-US" altLang="en-US" i="1" dirty="0"/>
              <a:t>greedy</a:t>
            </a:r>
            <a:r>
              <a:rPr lang="en-US" altLang="en-US" dirty="0"/>
              <a:t>:  </a:t>
            </a:r>
          </a:p>
          <a:p>
            <a:pPr marL="690563" indent="-690563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, </a:t>
            </a:r>
            <a:r>
              <a:rPr lang="en-US" altLang="en-US" dirty="0" err="1"/>
              <a:t>pilihlah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terbesar</a:t>
            </a:r>
            <a:r>
              <a:rPr lang="en-US" altLang="en-US" dirty="0"/>
              <a:t> </a:t>
            </a:r>
          </a:p>
          <a:p>
            <a:pPr marL="690563" indent="-690563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     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yang </a:t>
            </a:r>
            <a:r>
              <a:rPr lang="en-US" altLang="en-US" dirty="0" err="1"/>
              <a:t>tersisa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Misal</a:t>
            </a:r>
            <a:r>
              <a:rPr lang="en-US" altLang="en-US" dirty="0"/>
              <a:t>: A = 32, </a:t>
            </a:r>
            <a:r>
              <a:rPr lang="en-US" altLang="en-US" dirty="0" err="1"/>
              <a:t>koin</a:t>
            </a:r>
            <a:r>
              <a:rPr lang="en-US" altLang="en-US" dirty="0"/>
              <a:t> yang </a:t>
            </a:r>
            <a:r>
              <a:rPr lang="en-US" altLang="en-US" dirty="0" err="1"/>
              <a:t>tersedia</a:t>
            </a:r>
            <a:r>
              <a:rPr lang="en-US" altLang="en-US" dirty="0"/>
              <a:t>: 1, 5, 10, dan 25 (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)</a:t>
            </a:r>
            <a:endParaRPr lang="en-US" altLang="en-US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i="1" dirty="0"/>
              <a:t>	</a:t>
            </a:r>
            <a:r>
              <a:rPr lang="en-US" altLang="en-US" i="1" dirty="0" err="1"/>
              <a:t>Langkah</a:t>
            </a:r>
            <a:r>
              <a:rPr lang="en-US" altLang="en-US" i="1" dirty="0"/>
              <a:t> 1</a:t>
            </a:r>
            <a:r>
              <a:rPr lang="en-US" altLang="en-US" dirty="0"/>
              <a:t>: </a:t>
            </a:r>
            <a:r>
              <a:rPr lang="en-US" altLang="en-US" dirty="0" err="1"/>
              <a:t>pilih</a:t>
            </a:r>
            <a:r>
              <a:rPr lang="en-US" altLang="en-US" dirty="0"/>
              <a:t>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25  (Total = 25)</a:t>
            </a:r>
            <a:endParaRPr lang="en-US" altLang="en-US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i="1" dirty="0"/>
              <a:t>	</a:t>
            </a:r>
            <a:r>
              <a:rPr lang="en-US" altLang="en-US" i="1" dirty="0" err="1"/>
              <a:t>Langkah</a:t>
            </a:r>
            <a:r>
              <a:rPr lang="en-US" altLang="en-US" i="1" dirty="0"/>
              <a:t> 2</a:t>
            </a:r>
            <a:r>
              <a:rPr lang="en-US" altLang="en-US" dirty="0"/>
              <a:t>: </a:t>
            </a:r>
            <a:r>
              <a:rPr lang="en-US" altLang="en-US" dirty="0" err="1"/>
              <a:t>pilih</a:t>
            </a:r>
            <a:r>
              <a:rPr lang="en-US" altLang="en-US" dirty="0"/>
              <a:t>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5    (Total = 25 + 5 = 30)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i="1" dirty="0"/>
              <a:t>	</a:t>
            </a:r>
            <a:r>
              <a:rPr lang="en-US" altLang="en-US" i="1" dirty="0" err="1"/>
              <a:t>Langkah</a:t>
            </a:r>
            <a:r>
              <a:rPr lang="en-US" altLang="en-US" i="1" dirty="0"/>
              <a:t> 3</a:t>
            </a:r>
            <a:r>
              <a:rPr lang="en-US" altLang="en-US" dirty="0"/>
              <a:t>: </a:t>
            </a:r>
            <a:r>
              <a:rPr lang="en-US" altLang="en-US" dirty="0" err="1"/>
              <a:t>pilih</a:t>
            </a:r>
            <a:r>
              <a:rPr lang="en-US" altLang="en-US" dirty="0"/>
              <a:t>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1    (Total = 25+5+1 = 31) 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/>
              <a:t>   </a:t>
            </a:r>
            <a:r>
              <a:rPr lang="en-US" altLang="en-US" i="1" dirty="0"/>
              <a:t>Langkah 4</a:t>
            </a:r>
            <a:r>
              <a:rPr lang="en-US" altLang="en-US" dirty="0"/>
              <a:t>: </a:t>
            </a:r>
            <a:r>
              <a:rPr lang="en-US" altLang="en-US" dirty="0" err="1"/>
              <a:t>pilih</a:t>
            </a:r>
            <a:r>
              <a:rPr lang="en-US" altLang="en-US" dirty="0"/>
              <a:t>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1    (Total = 25+5+1+1 = 32)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Solusi: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minimum = 4     (solusi optimal!)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7E713306-BBE1-4867-81C2-CFFBA2867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0"/>
            <a:ext cx="2857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51702-4D9C-4D81-9A2A-21F2C491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97D584-AD1D-47D3-93D5-60EBE510DEFC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FAC9-3FFB-62B1-073A-DF10156C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Prosedur</a:t>
            </a:r>
            <a:r>
              <a:rPr lang="en-US" b="1" dirty="0">
                <a:latin typeface="+mn-lt"/>
              </a:rPr>
              <a:t> Greedy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0181-AEB9-7D53-D47D-2031F3B45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b="1" dirty="0"/>
              <a:t>. </a:t>
            </a:r>
            <a:r>
              <a:rPr lang="en-US" b="1" dirty="0" err="1"/>
              <a:t>Rumusan</a:t>
            </a:r>
            <a:r>
              <a:rPr lang="en-US" b="1" dirty="0"/>
              <a:t> </a:t>
            </a:r>
            <a:r>
              <a:rPr lang="en-US" b="1" dirty="0" err="1"/>
              <a:t>persoalan</a:t>
            </a:r>
            <a:r>
              <a:rPr lang="en-US" b="1" dirty="0"/>
              <a:t> </a:t>
            </a:r>
            <a:r>
              <a:rPr lang="en-US" b="1" dirty="0" err="1"/>
              <a:t>optimasi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pilihan</a:t>
            </a:r>
            <a:r>
              <a:rPr lang="en-US" b="1" dirty="0"/>
              <a:t> greedy</a:t>
            </a:r>
          </a:p>
          <a:p>
            <a:pPr marL="344488" indent="0">
              <a:buNone/>
            </a:pPr>
            <a:r>
              <a:rPr lang="en-US" sz="2600" dirty="0" err="1"/>
              <a:t>Rumuskan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</a:t>
            </a:r>
            <a:r>
              <a:rPr lang="en-US" sz="2600" dirty="0" err="1"/>
              <a:t>optimasi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</a:t>
            </a:r>
            <a:r>
              <a:rPr lang="en-US" sz="2600" dirty="0" err="1"/>
              <a:t>membuat</a:t>
            </a:r>
            <a:r>
              <a:rPr lang="en-US" sz="2600" dirty="0"/>
              <a:t> </a:t>
            </a:r>
            <a:r>
              <a:rPr lang="en-US" sz="2600" dirty="0" err="1"/>
              <a:t>pilihan</a:t>
            </a:r>
            <a:r>
              <a:rPr lang="en-US" sz="2600" dirty="0"/>
              <a:t> </a:t>
            </a:r>
            <a:r>
              <a:rPr lang="en-US" sz="2600" i="1" dirty="0"/>
              <a:t>greedy</a:t>
            </a:r>
            <a:r>
              <a:rPr lang="en-US" sz="2600" dirty="0"/>
              <a:t> dan </a:t>
            </a:r>
            <a:r>
              <a:rPr lang="en-US" sz="2600" dirty="0" err="1"/>
              <a:t>menyisakan</a:t>
            </a:r>
            <a:r>
              <a:rPr lang="en-US" sz="2600" dirty="0"/>
              <a:t> sub-</a:t>
            </a:r>
            <a:r>
              <a:rPr lang="en-US" sz="2600" dirty="0" err="1"/>
              <a:t>persoalan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diselesaikan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 err="1"/>
              <a:t>Menunjukkan</a:t>
            </a:r>
            <a:r>
              <a:rPr lang="en-US" b="1" dirty="0"/>
              <a:t> </a:t>
            </a:r>
            <a:r>
              <a:rPr lang="en-US" b="1" dirty="0" err="1"/>
              <a:t>adanya</a:t>
            </a:r>
            <a:r>
              <a:rPr lang="en-US" b="1" dirty="0"/>
              <a:t> optimal </a:t>
            </a:r>
            <a:r>
              <a:rPr lang="en-US" b="1" i="1" dirty="0"/>
              <a:t>substructure</a:t>
            </a:r>
          </a:p>
          <a:p>
            <a:pPr marL="344488" indent="0">
              <a:buNone/>
            </a:pP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menggabungkan</a:t>
            </a:r>
            <a:r>
              <a:rPr lang="en-US" sz="2600" dirty="0"/>
              <a:t> solusi optimal </a:t>
            </a:r>
            <a:r>
              <a:rPr lang="en-US" sz="2600" dirty="0" err="1"/>
              <a:t>dari</a:t>
            </a:r>
            <a:r>
              <a:rPr lang="en-US" sz="2600" dirty="0"/>
              <a:t> sub-</a:t>
            </a:r>
            <a:r>
              <a:rPr lang="en-US" sz="2600" dirty="0" err="1"/>
              <a:t>persoalan</a:t>
            </a:r>
            <a:r>
              <a:rPr lang="en-US" sz="2600" dirty="0"/>
              <a:t> </a:t>
            </a:r>
            <a:r>
              <a:rPr lang="en-US" sz="2600" dirty="0" err="1"/>
              <a:t>melalui</a:t>
            </a:r>
            <a:r>
              <a:rPr lang="en-US" sz="2600" dirty="0"/>
              <a:t> </a:t>
            </a:r>
            <a:r>
              <a:rPr lang="en-US" sz="2600" dirty="0" err="1"/>
              <a:t>pendekatan</a:t>
            </a:r>
            <a:r>
              <a:rPr lang="en-US" sz="2600" dirty="0"/>
              <a:t> </a:t>
            </a:r>
            <a:r>
              <a:rPr lang="en-US" sz="2600" i="1" dirty="0"/>
              <a:t>greedy</a:t>
            </a:r>
            <a:r>
              <a:rPr lang="en-US" sz="2600" dirty="0"/>
              <a:t>, </a:t>
            </a:r>
            <a:r>
              <a:rPr lang="en-US" sz="2600" dirty="0" err="1"/>
              <a:t>kita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memperoleh</a:t>
            </a:r>
            <a:r>
              <a:rPr lang="en-US" sz="2600" dirty="0"/>
              <a:t> solusi optimal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</a:t>
            </a:r>
            <a:r>
              <a:rPr lang="en-US" sz="2600" dirty="0" err="1"/>
              <a:t>semula</a:t>
            </a:r>
            <a:r>
              <a:rPr lang="en-US" sz="2600" dirty="0"/>
              <a:t>.</a:t>
            </a:r>
          </a:p>
          <a:p>
            <a:pPr marL="344488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 err="1"/>
              <a:t>Membuktikan</a:t>
            </a:r>
            <a:r>
              <a:rPr lang="en-US" b="1" dirty="0"/>
              <a:t> (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matematis</a:t>
            </a:r>
            <a:r>
              <a:rPr lang="en-US" b="1" dirty="0"/>
              <a:t>) </a:t>
            </a:r>
            <a:r>
              <a:rPr lang="en-US" b="1" dirty="0" err="1"/>
              <a:t>adanya</a:t>
            </a:r>
            <a:r>
              <a:rPr lang="en-US" b="1" dirty="0"/>
              <a:t> solusi </a:t>
            </a:r>
            <a:r>
              <a:rPr lang="en-US" b="1" i="1" dirty="0"/>
              <a:t>greedy-optimal</a:t>
            </a:r>
          </a:p>
          <a:p>
            <a:pPr marL="344488" indent="0">
              <a:buNone/>
            </a:pPr>
            <a:r>
              <a:rPr lang="en-US" sz="2600" dirty="0" err="1"/>
              <a:t>Membuktikan</a:t>
            </a:r>
            <a:r>
              <a:rPr lang="en-US" sz="2600" dirty="0"/>
              <a:t> </a:t>
            </a:r>
            <a:r>
              <a:rPr lang="en-US" sz="2600" dirty="0" err="1"/>
              <a:t>bahwa</a:t>
            </a:r>
            <a:r>
              <a:rPr lang="en-US" sz="2600" dirty="0"/>
              <a:t> </a:t>
            </a:r>
            <a:r>
              <a:rPr lang="en-US" sz="2600" dirty="0" err="1"/>
              <a:t>selalu</a:t>
            </a:r>
            <a:r>
              <a:rPr lang="en-US" sz="2600" dirty="0"/>
              <a:t> </a:t>
            </a:r>
            <a:r>
              <a:rPr lang="en-US" sz="2600" dirty="0" err="1"/>
              <a:t>ada</a:t>
            </a:r>
            <a:r>
              <a:rPr lang="en-US" sz="2600" dirty="0"/>
              <a:t> solusi optimal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</a:t>
            </a:r>
            <a:r>
              <a:rPr lang="en-US" sz="2600" dirty="0" err="1"/>
              <a:t>semula</a:t>
            </a:r>
            <a:r>
              <a:rPr lang="en-US" sz="2600" dirty="0"/>
              <a:t> yang </a:t>
            </a:r>
            <a:r>
              <a:rPr lang="en-US" sz="2600" dirty="0" err="1"/>
              <a:t>mengambil</a:t>
            </a:r>
            <a:r>
              <a:rPr lang="en-US" sz="2600" dirty="0"/>
              <a:t> </a:t>
            </a:r>
            <a:r>
              <a:rPr lang="en-US" sz="2600" dirty="0" err="1"/>
              <a:t>pilihan</a:t>
            </a:r>
            <a:r>
              <a:rPr lang="en-US" sz="2600" dirty="0"/>
              <a:t> </a:t>
            </a:r>
            <a:r>
              <a:rPr lang="en-US" sz="2600" i="1" dirty="0"/>
              <a:t>greedy</a:t>
            </a:r>
            <a:r>
              <a:rPr lang="en-US" sz="2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686FC-AEE8-31F9-0AE7-7A07A844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5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7428</Words>
  <Application>Microsoft Office PowerPoint</Application>
  <PresentationFormat>Widescreen</PresentationFormat>
  <Paragraphs>837</Paragraphs>
  <Slides>79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91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Verdana</vt:lpstr>
      <vt:lpstr>Wingdings</vt:lpstr>
      <vt:lpstr>Office Theme</vt:lpstr>
      <vt:lpstr>Document</vt:lpstr>
      <vt:lpstr>Equation</vt:lpstr>
      <vt:lpstr>Algoritma Greedy  (Bagian 1)</vt:lpstr>
      <vt:lpstr>Pendahuluan</vt:lpstr>
      <vt:lpstr>PowerPoint Presentation</vt:lpstr>
      <vt:lpstr>PowerPoint Presentation</vt:lpstr>
      <vt:lpstr>PowerPoint Presentation</vt:lpstr>
      <vt:lpstr>Definisi Algoritma Greedy</vt:lpstr>
      <vt:lpstr>PowerPoint Presentation</vt:lpstr>
      <vt:lpstr>PowerPoint Presentation</vt:lpstr>
      <vt:lpstr>Prosedur Greedy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Contoh-contoh persoalan yang diselesaikan dengan Algoritma Greedy</vt:lpstr>
      <vt:lpstr>1. Persoalan Penukaran Uang</vt:lpstr>
      <vt:lpstr>PowerPoint Presentation</vt:lpstr>
      <vt:lpstr>PowerPoint Presentation</vt:lpstr>
      <vt:lpstr>PowerPoint Presentation</vt:lpstr>
      <vt:lpstr>PowerPoint Presentation</vt:lpstr>
      <vt:lpstr>2. Persoalan memilih aktivitas  (activity selection problem)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Algoritma greedy untuk activity selection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 Minimisasi waktu di dalam sistem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 Integer Knapsack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 Fractional Knapsack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Penjadwalan Job dengan Tenggat Waktu (Job Schedulling with Deadlines)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Greedy </dc:title>
  <dc:creator>Rinaldi Munir</dc:creator>
  <cp:lastModifiedBy>Dr. Ir. Rinaldi, M.T.</cp:lastModifiedBy>
  <cp:revision>120</cp:revision>
  <dcterms:created xsi:type="dcterms:W3CDTF">2021-01-12T02:44:20Z</dcterms:created>
  <dcterms:modified xsi:type="dcterms:W3CDTF">2026-02-17T08:12:31Z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2024-02-15T03:07:06Z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0a62cdf3-e710-4be2-9c41-fc03ec43837a</vt:lpwstr>
  </property>
  <property fmtid="{D5CDD505-2E9C-101B-9397-08002B2CF9AE}" pid="8" name="MSIP_Label_38b525e5-f3da-4501-8f1e-526b6769fc56_ContentBits">
    <vt:lpwstr>0</vt:lpwstr>
  </property>
</Properties>
</file>