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84" r:id="rId3"/>
    <p:sldId id="285" r:id="rId4"/>
    <p:sldId id="286" r:id="rId5"/>
    <p:sldId id="287" r:id="rId6"/>
    <p:sldId id="288" r:id="rId7"/>
    <p:sldId id="290" r:id="rId8"/>
    <p:sldId id="291" r:id="rId9"/>
    <p:sldId id="292" r:id="rId10"/>
    <p:sldId id="382" r:id="rId11"/>
    <p:sldId id="296" r:id="rId12"/>
    <p:sldId id="297" r:id="rId13"/>
    <p:sldId id="306" r:id="rId14"/>
    <p:sldId id="307" r:id="rId15"/>
    <p:sldId id="299" r:id="rId16"/>
    <p:sldId id="300" r:id="rId17"/>
    <p:sldId id="301" r:id="rId18"/>
    <p:sldId id="302" r:id="rId19"/>
    <p:sldId id="303" r:id="rId20"/>
    <p:sldId id="308" r:id="rId21"/>
    <p:sldId id="311" r:id="rId22"/>
    <p:sldId id="377" r:id="rId23"/>
    <p:sldId id="383" r:id="rId24"/>
    <p:sldId id="294" r:id="rId25"/>
    <p:sldId id="268" r:id="rId26"/>
    <p:sldId id="309" r:id="rId27"/>
    <p:sldId id="273" r:id="rId28"/>
    <p:sldId id="274" r:id="rId29"/>
    <p:sldId id="275" r:id="rId30"/>
    <p:sldId id="310" r:id="rId31"/>
    <p:sldId id="312" r:id="rId32"/>
    <p:sldId id="313" r:id="rId33"/>
    <p:sldId id="314" r:id="rId34"/>
    <p:sldId id="384" r:id="rId35"/>
    <p:sldId id="385" r:id="rId36"/>
    <p:sldId id="386" r:id="rId37"/>
    <p:sldId id="387" r:id="rId38"/>
    <p:sldId id="388" r:id="rId39"/>
    <p:sldId id="389" r:id="rId40"/>
    <p:sldId id="390" r:id="rId41"/>
    <p:sldId id="391" r:id="rId42"/>
    <p:sldId id="392" r:id="rId43"/>
    <p:sldId id="393" r:id="rId44"/>
    <p:sldId id="394" r:id="rId45"/>
    <p:sldId id="315" r:id="rId46"/>
  </p:sldIdLst>
  <p:sldSz cx="9144000" cy="6858000" type="screen4x3"/>
  <p:notesSz cx="6858000" cy="9144000"/>
  <p:defaultTextStyle>
    <a:defPPr>
      <a:defRPr lang="id-ID"/>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169FB2"/>
    <a:srgbClr val="24CDE4"/>
    <a:srgbClr val="5324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54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BAB0A3-796B-461F-ACBB-409E0F2E4531}" type="datetimeFigureOut">
              <a:rPr lang="en-US" smtClean="0"/>
              <a:t>2/7/2026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2D74D-43C5-4EA3-959B-A86A0178C718}" type="slidenum">
              <a:rPr lang="en-US" smtClean="0"/>
              <a:t>‹#›</a:t>
            </a:fld>
            <a:endParaRPr lang="en-US"/>
          </a:p>
        </p:txBody>
      </p:sp>
    </p:spTree>
    <p:extLst>
      <p:ext uri="{BB962C8B-B14F-4D97-AF65-F5344CB8AC3E}">
        <p14:creationId xmlns:p14="http://schemas.microsoft.com/office/powerpoint/2010/main" val="2527794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E0E1CBB1-367F-479F-AE7B-48DF6375F0E5}"/>
              </a:ext>
            </a:extLst>
          </p:cNvPr>
          <p:cNvSpPr>
            <a:spLocks noGrp="1"/>
          </p:cNvSpPr>
          <p:nvPr>
            <p:ph type="dt" sz="half" idx="10"/>
          </p:nvPr>
        </p:nvSpPr>
        <p:spPr/>
        <p:txBody>
          <a:bodyPr/>
          <a:lstStyle>
            <a:lvl1pPr>
              <a:defRPr/>
            </a:lvl1pPr>
          </a:lstStyle>
          <a:p>
            <a:pPr>
              <a:defRPr/>
            </a:pPr>
            <a:fld id="{07229C1E-DFCC-4C4C-BA70-0AC1F5434151}" type="datetime1">
              <a:rPr lang="id-ID" smtClean="0"/>
              <a:t>07/02/2026</a:t>
            </a:fld>
            <a:endParaRPr lang="id-ID"/>
          </a:p>
        </p:txBody>
      </p:sp>
      <p:sp>
        <p:nvSpPr>
          <p:cNvPr id="5" name="Footer Placeholder 4">
            <a:extLst>
              <a:ext uri="{FF2B5EF4-FFF2-40B4-BE49-F238E27FC236}">
                <a16:creationId xmlns:a16="http://schemas.microsoft.com/office/drawing/2014/main" id="{37A0BEE6-585D-4B8E-9F5B-EA7CD411480E}"/>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0F722F33-279F-4D46-88C4-4D0DD94F4B0A}"/>
              </a:ext>
            </a:extLst>
          </p:cNvPr>
          <p:cNvSpPr>
            <a:spLocks noGrp="1"/>
          </p:cNvSpPr>
          <p:nvPr>
            <p:ph type="sldNum" sz="quarter" idx="12"/>
          </p:nvPr>
        </p:nvSpPr>
        <p:spPr/>
        <p:txBody>
          <a:bodyPr/>
          <a:lstStyle>
            <a:lvl1pPr>
              <a:defRPr/>
            </a:lvl1pPr>
          </a:lstStyle>
          <a:p>
            <a:pPr>
              <a:defRPr/>
            </a:pPr>
            <a:fld id="{D87FEA7D-C7BA-469F-AB74-53222F1D391F}" type="slidenum">
              <a:rPr lang="id-ID" altLang="en-US"/>
              <a:pPr>
                <a:defRPr/>
              </a:pPr>
              <a:t>‹#›</a:t>
            </a:fld>
            <a:endParaRPr lang="id-ID" altLang="en-US"/>
          </a:p>
        </p:txBody>
      </p:sp>
    </p:spTree>
    <p:extLst>
      <p:ext uri="{BB962C8B-B14F-4D97-AF65-F5344CB8AC3E}">
        <p14:creationId xmlns:p14="http://schemas.microsoft.com/office/powerpoint/2010/main" val="4023502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F29667C2-8FB8-4D2C-AE73-6EEC8E2EB576}"/>
              </a:ext>
            </a:extLst>
          </p:cNvPr>
          <p:cNvSpPr>
            <a:spLocks noGrp="1"/>
          </p:cNvSpPr>
          <p:nvPr>
            <p:ph type="dt" sz="half" idx="10"/>
          </p:nvPr>
        </p:nvSpPr>
        <p:spPr/>
        <p:txBody>
          <a:bodyPr/>
          <a:lstStyle>
            <a:lvl1pPr>
              <a:defRPr/>
            </a:lvl1pPr>
          </a:lstStyle>
          <a:p>
            <a:pPr>
              <a:defRPr/>
            </a:pPr>
            <a:fld id="{D98FEC0A-EB3A-400D-B20C-9861373B1698}" type="datetime1">
              <a:rPr lang="id-ID" smtClean="0"/>
              <a:t>07/02/2026</a:t>
            </a:fld>
            <a:endParaRPr lang="id-ID"/>
          </a:p>
        </p:txBody>
      </p:sp>
      <p:sp>
        <p:nvSpPr>
          <p:cNvPr id="5" name="Footer Placeholder 4">
            <a:extLst>
              <a:ext uri="{FF2B5EF4-FFF2-40B4-BE49-F238E27FC236}">
                <a16:creationId xmlns:a16="http://schemas.microsoft.com/office/drawing/2014/main" id="{F8C6A4FC-EF67-43D8-8241-20C0A793059D}"/>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8EDA7A63-B532-4D9D-88FD-A26F789D1082}"/>
              </a:ext>
            </a:extLst>
          </p:cNvPr>
          <p:cNvSpPr>
            <a:spLocks noGrp="1"/>
          </p:cNvSpPr>
          <p:nvPr>
            <p:ph type="sldNum" sz="quarter" idx="12"/>
          </p:nvPr>
        </p:nvSpPr>
        <p:spPr/>
        <p:txBody>
          <a:bodyPr/>
          <a:lstStyle>
            <a:lvl1pPr>
              <a:defRPr/>
            </a:lvl1pPr>
          </a:lstStyle>
          <a:p>
            <a:pPr>
              <a:defRPr/>
            </a:pPr>
            <a:fld id="{F6538EDE-7C79-49DF-A822-69F67DBB8121}" type="slidenum">
              <a:rPr lang="id-ID" altLang="en-US"/>
              <a:pPr>
                <a:defRPr/>
              </a:pPr>
              <a:t>‹#›</a:t>
            </a:fld>
            <a:endParaRPr lang="id-ID" altLang="en-US"/>
          </a:p>
        </p:txBody>
      </p:sp>
    </p:spTree>
    <p:extLst>
      <p:ext uri="{BB962C8B-B14F-4D97-AF65-F5344CB8AC3E}">
        <p14:creationId xmlns:p14="http://schemas.microsoft.com/office/powerpoint/2010/main" val="147265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4A8B1243-1D8E-49BD-83A0-41A536E1E30F}"/>
              </a:ext>
            </a:extLst>
          </p:cNvPr>
          <p:cNvSpPr>
            <a:spLocks noGrp="1"/>
          </p:cNvSpPr>
          <p:nvPr>
            <p:ph type="dt" sz="half" idx="10"/>
          </p:nvPr>
        </p:nvSpPr>
        <p:spPr/>
        <p:txBody>
          <a:bodyPr/>
          <a:lstStyle>
            <a:lvl1pPr>
              <a:defRPr/>
            </a:lvl1pPr>
          </a:lstStyle>
          <a:p>
            <a:pPr>
              <a:defRPr/>
            </a:pPr>
            <a:fld id="{AFA70F3C-425B-43A0-AAFB-BA1B34EB654C}" type="datetime1">
              <a:rPr lang="id-ID" smtClean="0"/>
              <a:t>07/02/2026</a:t>
            </a:fld>
            <a:endParaRPr lang="id-ID"/>
          </a:p>
        </p:txBody>
      </p:sp>
      <p:sp>
        <p:nvSpPr>
          <p:cNvPr id="5" name="Footer Placeholder 4">
            <a:extLst>
              <a:ext uri="{FF2B5EF4-FFF2-40B4-BE49-F238E27FC236}">
                <a16:creationId xmlns:a16="http://schemas.microsoft.com/office/drawing/2014/main" id="{B55F3620-AF5E-4F1C-980B-2E3BD111DA6B}"/>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C33D1717-DA09-4D8F-99EE-896416EBAEAE}"/>
              </a:ext>
            </a:extLst>
          </p:cNvPr>
          <p:cNvSpPr>
            <a:spLocks noGrp="1"/>
          </p:cNvSpPr>
          <p:nvPr>
            <p:ph type="sldNum" sz="quarter" idx="12"/>
          </p:nvPr>
        </p:nvSpPr>
        <p:spPr/>
        <p:txBody>
          <a:bodyPr/>
          <a:lstStyle>
            <a:lvl1pPr>
              <a:defRPr/>
            </a:lvl1pPr>
          </a:lstStyle>
          <a:p>
            <a:pPr>
              <a:defRPr/>
            </a:pPr>
            <a:fld id="{9EAE919D-F7E0-40C1-A30D-5C551F4D4EC1}" type="slidenum">
              <a:rPr lang="id-ID" altLang="en-US"/>
              <a:pPr>
                <a:defRPr/>
              </a:pPr>
              <a:t>‹#›</a:t>
            </a:fld>
            <a:endParaRPr lang="id-ID" altLang="en-US"/>
          </a:p>
        </p:txBody>
      </p:sp>
    </p:spTree>
    <p:extLst>
      <p:ext uri="{BB962C8B-B14F-4D97-AF65-F5344CB8AC3E}">
        <p14:creationId xmlns:p14="http://schemas.microsoft.com/office/powerpoint/2010/main" val="2887558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829E33-5F19-46D9-A1F5-641BEA827C2B}"/>
              </a:ext>
            </a:extLst>
          </p:cNvPr>
          <p:cNvSpPr>
            <a:spLocks noGrp="1"/>
          </p:cNvSpPr>
          <p:nvPr>
            <p:ph type="dt" sz="half" idx="10"/>
          </p:nvPr>
        </p:nvSpPr>
        <p:spPr>
          <a:xfrm>
            <a:off x="685800" y="6248400"/>
            <a:ext cx="1905000" cy="457200"/>
          </a:xfrm>
        </p:spPr>
        <p:txBody>
          <a:bodyPr/>
          <a:lstStyle>
            <a:lvl1pPr>
              <a:defRPr/>
            </a:lvl1pPr>
          </a:lstStyle>
          <a:p>
            <a:pPr>
              <a:defRPr/>
            </a:pPr>
            <a:fld id="{9AF4F3EB-935D-49F3-BA45-78856915ED0A}" type="datetime1">
              <a:rPr lang="id-ID" smtClean="0"/>
              <a:t>07/02/2026</a:t>
            </a:fld>
            <a:endParaRPr lang="en-US"/>
          </a:p>
        </p:txBody>
      </p:sp>
      <p:sp>
        <p:nvSpPr>
          <p:cNvPr id="6" name="Footer Placeholder 5">
            <a:extLst>
              <a:ext uri="{FF2B5EF4-FFF2-40B4-BE49-F238E27FC236}">
                <a16:creationId xmlns:a16="http://schemas.microsoft.com/office/drawing/2014/main" id="{8869ECD9-BC33-459F-A5C5-366E13B8C77F}"/>
              </a:ext>
            </a:extLst>
          </p:cNvPr>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AF34D24-E8B0-4E8B-8CA7-7EBB2D432870}"/>
              </a:ext>
            </a:extLst>
          </p:cNvPr>
          <p:cNvSpPr>
            <a:spLocks noGrp="1"/>
          </p:cNvSpPr>
          <p:nvPr>
            <p:ph type="sldNum" sz="quarter" idx="12"/>
          </p:nvPr>
        </p:nvSpPr>
        <p:spPr>
          <a:xfrm>
            <a:off x="6553200" y="6248400"/>
            <a:ext cx="1905000" cy="457200"/>
          </a:xfrm>
        </p:spPr>
        <p:txBody>
          <a:bodyPr/>
          <a:lstStyle>
            <a:lvl1pPr>
              <a:defRPr/>
            </a:lvl1pPr>
          </a:lstStyle>
          <a:p>
            <a:pPr>
              <a:defRPr/>
            </a:pPr>
            <a:fld id="{3340DE52-2D10-4ED2-BB52-DA10B08FB5A5}" type="slidenum">
              <a:rPr lang="en-US" altLang="en-US"/>
              <a:pPr>
                <a:defRPr/>
              </a:pPr>
              <a:t>‹#›</a:t>
            </a:fld>
            <a:endParaRPr lang="en-US" altLang="en-US"/>
          </a:p>
        </p:txBody>
      </p:sp>
    </p:spTree>
    <p:extLst>
      <p:ext uri="{BB962C8B-B14F-4D97-AF65-F5344CB8AC3E}">
        <p14:creationId xmlns:p14="http://schemas.microsoft.com/office/powerpoint/2010/main" val="197123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1B68C530-84A6-4C05-B994-A4EE60BC89E2}"/>
              </a:ext>
            </a:extLst>
          </p:cNvPr>
          <p:cNvSpPr>
            <a:spLocks noGrp="1"/>
          </p:cNvSpPr>
          <p:nvPr>
            <p:ph type="dt" sz="half" idx="10"/>
          </p:nvPr>
        </p:nvSpPr>
        <p:spPr/>
        <p:txBody>
          <a:bodyPr/>
          <a:lstStyle>
            <a:lvl1pPr>
              <a:defRPr/>
            </a:lvl1pPr>
          </a:lstStyle>
          <a:p>
            <a:pPr>
              <a:defRPr/>
            </a:pPr>
            <a:fld id="{CEBD356D-CE6C-4590-B28C-2DED75F5087C}" type="datetime1">
              <a:rPr lang="id-ID" smtClean="0"/>
              <a:t>07/02/2026</a:t>
            </a:fld>
            <a:endParaRPr lang="id-ID"/>
          </a:p>
        </p:txBody>
      </p:sp>
      <p:sp>
        <p:nvSpPr>
          <p:cNvPr id="5" name="Footer Placeholder 4">
            <a:extLst>
              <a:ext uri="{FF2B5EF4-FFF2-40B4-BE49-F238E27FC236}">
                <a16:creationId xmlns:a16="http://schemas.microsoft.com/office/drawing/2014/main" id="{0E593F3B-BAB5-4A7E-A01B-8F617DF90D08}"/>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1E4F3661-3E93-4737-A16E-826F9B1C0381}"/>
              </a:ext>
            </a:extLst>
          </p:cNvPr>
          <p:cNvSpPr>
            <a:spLocks noGrp="1"/>
          </p:cNvSpPr>
          <p:nvPr>
            <p:ph type="sldNum" sz="quarter" idx="12"/>
          </p:nvPr>
        </p:nvSpPr>
        <p:spPr/>
        <p:txBody>
          <a:bodyPr/>
          <a:lstStyle>
            <a:lvl1pPr>
              <a:defRPr/>
            </a:lvl1pPr>
          </a:lstStyle>
          <a:p>
            <a:pPr>
              <a:defRPr/>
            </a:pPr>
            <a:fld id="{F5683C7B-E1A6-4F4B-BCCF-7A7D23E21710}" type="slidenum">
              <a:rPr lang="id-ID" altLang="en-US"/>
              <a:pPr>
                <a:defRPr/>
              </a:pPr>
              <a:t>‹#›</a:t>
            </a:fld>
            <a:endParaRPr lang="id-ID" altLang="en-US"/>
          </a:p>
        </p:txBody>
      </p:sp>
    </p:spTree>
    <p:extLst>
      <p:ext uri="{BB962C8B-B14F-4D97-AF65-F5344CB8AC3E}">
        <p14:creationId xmlns:p14="http://schemas.microsoft.com/office/powerpoint/2010/main" val="412989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152960-C8A2-499E-9E34-6AEFA6B19EDD}"/>
              </a:ext>
            </a:extLst>
          </p:cNvPr>
          <p:cNvSpPr>
            <a:spLocks noGrp="1"/>
          </p:cNvSpPr>
          <p:nvPr>
            <p:ph type="dt" sz="half" idx="10"/>
          </p:nvPr>
        </p:nvSpPr>
        <p:spPr/>
        <p:txBody>
          <a:bodyPr/>
          <a:lstStyle>
            <a:lvl1pPr>
              <a:defRPr/>
            </a:lvl1pPr>
          </a:lstStyle>
          <a:p>
            <a:pPr>
              <a:defRPr/>
            </a:pPr>
            <a:fld id="{15E0096F-E2A3-402B-9BFF-6940CD32BB41}" type="datetime1">
              <a:rPr lang="id-ID" smtClean="0"/>
              <a:t>07/02/2026</a:t>
            </a:fld>
            <a:endParaRPr lang="id-ID"/>
          </a:p>
        </p:txBody>
      </p:sp>
      <p:sp>
        <p:nvSpPr>
          <p:cNvPr id="5" name="Footer Placeholder 4">
            <a:extLst>
              <a:ext uri="{FF2B5EF4-FFF2-40B4-BE49-F238E27FC236}">
                <a16:creationId xmlns:a16="http://schemas.microsoft.com/office/drawing/2014/main" id="{534B2493-796C-4B96-A809-CAA479BE4B8D}"/>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A68B3418-0E15-46E1-9C0F-A633136EE683}"/>
              </a:ext>
            </a:extLst>
          </p:cNvPr>
          <p:cNvSpPr>
            <a:spLocks noGrp="1"/>
          </p:cNvSpPr>
          <p:nvPr>
            <p:ph type="sldNum" sz="quarter" idx="12"/>
          </p:nvPr>
        </p:nvSpPr>
        <p:spPr/>
        <p:txBody>
          <a:bodyPr/>
          <a:lstStyle>
            <a:lvl1pPr>
              <a:defRPr/>
            </a:lvl1pPr>
          </a:lstStyle>
          <a:p>
            <a:pPr>
              <a:defRPr/>
            </a:pPr>
            <a:fld id="{C60B934D-5D9F-4F27-AA0C-B239347D115C}" type="slidenum">
              <a:rPr lang="id-ID" altLang="en-US"/>
              <a:pPr>
                <a:defRPr/>
              </a:pPr>
              <a:t>‹#›</a:t>
            </a:fld>
            <a:endParaRPr lang="id-ID" altLang="en-US"/>
          </a:p>
        </p:txBody>
      </p:sp>
    </p:spTree>
    <p:extLst>
      <p:ext uri="{BB962C8B-B14F-4D97-AF65-F5344CB8AC3E}">
        <p14:creationId xmlns:p14="http://schemas.microsoft.com/office/powerpoint/2010/main" val="41340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3">
            <a:extLst>
              <a:ext uri="{FF2B5EF4-FFF2-40B4-BE49-F238E27FC236}">
                <a16:creationId xmlns:a16="http://schemas.microsoft.com/office/drawing/2014/main" id="{41804E8B-3CE4-4EBB-9A82-E4EBB37F8640}"/>
              </a:ext>
            </a:extLst>
          </p:cNvPr>
          <p:cNvSpPr>
            <a:spLocks noGrp="1"/>
          </p:cNvSpPr>
          <p:nvPr>
            <p:ph type="dt" sz="half" idx="10"/>
          </p:nvPr>
        </p:nvSpPr>
        <p:spPr/>
        <p:txBody>
          <a:bodyPr/>
          <a:lstStyle>
            <a:lvl1pPr>
              <a:defRPr/>
            </a:lvl1pPr>
          </a:lstStyle>
          <a:p>
            <a:pPr>
              <a:defRPr/>
            </a:pPr>
            <a:fld id="{107427BB-4B77-4F53-8321-27C5482CD92D}" type="datetime1">
              <a:rPr lang="id-ID" smtClean="0"/>
              <a:t>07/02/2026</a:t>
            </a:fld>
            <a:endParaRPr lang="id-ID"/>
          </a:p>
        </p:txBody>
      </p:sp>
      <p:sp>
        <p:nvSpPr>
          <p:cNvPr id="6" name="Footer Placeholder 4">
            <a:extLst>
              <a:ext uri="{FF2B5EF4-FFF2-40B4-BE49-F238E27FC236}">
                <a16:creationId xmlns:a16="http://schemas.microsoft.com/office/drawing/2014/main" id="{3441A747-87BB-479B-A933-9D361724D0A5}"/>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4297BB7B-BA08-454D-A994-7898C71F23C0}"/>
              </a:ext>
            </a:extLst>
          </p:cNvPr>
          <p:cNvSpPr>
            <a:spLocks noGrp="1"/>
          </p:cNvSpPr>
          <p:nvPr>
            <p:ph type="sldNum" sz="quarter" idx="12"/>
          </p:nvPr>
        </p:nvSpPr>
        <p:spPr/>
        <p:txBody>
          <a:bodyPr/>
          <a:lstStyle>
            <a:lvl1pPr>
              <a:defRPr/>
            </a:lvl1pPr>
          </a:lstStyle>
          <a:p>
            <a:pPr>
              <a:defRPr/>
            </a:pPr>
            <a:fld id="{056FDAE0-56BB-4FF0-822F-AD4E984BE78A}" type="slidenum">
              <a:rPr lang="id-ID" altLang="en-US"/>
              <a:pPr>
                <a:defRPr/>
              </a:pPr>
              <a:t>‹#›</a:t>
            </a:fld>
            <a:endParaRPr lang="id-ID" altLang="en-US"/>
          </a:p>
        </p:txBody>
      </p:sp>
    </p:spTree>
    <p:extLst>
      <p:ext uri="{BB962C8B-B14F-4D97-AF65-F5344CB8AC3E}">
        <p14:creationId xmlns:p14="http://schemas.microsoft.com/office/powerpoint/2010/main" val="279157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3">
            <a:extLst>
              <a:ext uri="{FF2B5EF4-FFF2-40B4-BE49-F238E27FC236}">
                <a16:creationId xmlns:a16="http://schemas.microsoft.com/office/drawing/2014/main" id="{39E4E06B-FED0-4B28-AB37-F6E76245B6C9}"/>
              </a:ext>
            </a:extLst>
          </p:cNvPr>
          <p:cNvSpPr>
            <a:spLocks noGrp="1"/>
          </p:cNvSpPr>
          <p:nvPr>
            <p:ph type="dt" sz="half" idx="10"/>
          </p:nvPr>
        </p:nvSpPr>
        <p:spPr/>
        <p:txBody>
          <a:bodyPr/>
          <a:lstStyle>
            <a:lvl1pPr>
              <a:defRPr/>
            </a:lvl1pPr>
          </a:lstStyle>
          <a:p>
            <a:pPr>
              <a:defRPr/>
            </a:pPr>
            <a:fld id="{9A48A261-D380-4779-A1D4-C4650B625412}" type="datetime1">
              <a:rPr lang="id-ID" smtClean="0"/>
              <a:t>07/02/2026</a:t>
            </a:fld>
            <a:endParaRPr lang="id-ID"/>
          </a:p>
        </p:txBody>
      </p:sp>
      <p:sp>
        <p:nvSpPr>
          <p:cNvPr id="8" name="Footer Placeholder 4">
            <a:extLst>
              <a:ext uri="{FF2B5EF4-FFF2-40B4-BE49-F238E27FC236}">
                <a16:creationId xmlns:a16="http://schemas.microsoft.com/office/drawing/2014/main" id="{F1B654A2-F6B7-4AE4-9C16-09C592388CE3}"/>
              </a:ext>
            </a:extLst>
          </p:cNvPr>
          <p:cNvSpPr>
            <a:spLocks noGrp="1"/>
          </p:cNvSpPr>
          <p:nvPr>
            <p:ph type="ftr" sz="quarter" idx="11"/>
          </p:nvPr>
        </p:nvSpPr>
        <p:spPr/>
        <p:txBody>
          <a:bodyPr/>
          <a:lstStyle>
            <a:lvl1pPr>
              <a:defRPr/>
            </a:lvl1pPr>
          </a:lstStyle>
          <a:p>
            <a:pPr>
              <a:defRPr/>
            </a:pPr>
            <a:endParaRPr lang="id-ID"/>
          </a:p>
        </p:txBody>
      </p:sp>
      <p:sp>
        <p:nvSpPr>
          <p:cNvPr id="9" name="Slide Number Placeholder 5">
            <a:extLst>
              <a:ext uri="{FF2B5EF4-FFF2-40B4-BE49-F238E27FC236}">
                <a16:creationId xmlns:a16="http://schemas.microsoft.com/office/drawing/2014/main" id="{D86D8F0A-4BCC-4F7E-862C-04CA895503E4}"/>
              </a:ext>
            </a:extLst>
          </p:cNvPr>
          <p:cNvSpPr>
            <a:spLocks noGrp="1"/>
          </p:cNvSpPr>
          <p:nvPr>
            <p:ph type="sldNum" sz="quarter" idx="12"/>
          </p:nvPr>
        </p:nvSpPr>
        <p:spPr/>
        <p:txBody>
          <a:bodyPr/>
          <a:lstStyle>
            <a:lvl1pPr>
              <a:defRPr/>
            </a:lvl1pPr>
          </a:lstStyle>
          <a:p>
            <a:pPr>
              <a:defRPr/>
            </a:pPr>
            <a:fld id="{DA43C850-2E15-45F4-8203-79B266017836}" type="slidenum">
              <a:rPr lang="id-ID" altLang="en-US"/>
              <a:pPr>
                <a:defRPr/>
              </a:pPr>
              <a:t>‹#›</a:t>
            </a:fld>
            <a:endParaRPr lang="id-ID" altLang="en-US"/>
          </a:p>
        </p:txBody>
      </p:sp>
    </p:spTree>
    <p:extLst>
      <p:ext uri="{BB962C8B-B14F-4D97-AF65-F5344CB8AC3E}">
        <p14:creationId xmlns:p14="http://schemas.microsoft.com/office/powerpoint/2010/main" val="389608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3">
            <a:extLst>
              <a:ext uri="{FF2B5EF4-FFF2-40B4-BE49-F238E27FC236}">
                <a16:creationId xmlns:a16="http://schemas.microsoft.com/office/drawing/2014/main" id="{64424B58-A677-43B5-B621-D2A2B5CA5A10}"/>
              </a:ext>
            </a:extLst>
          </p:cNvPr>
          <p:cNvSpPr>
            <a:spLocks noGrp="1"/>
          </p:cNvSpPr>
          <p:nvPr>
            <p:ph type="dt" sz="half" idx="10"/>
          </p:nvPr>
        </p:nvSpPr>
        <p:spPr/>
        <p:txBody>
          <a:bodyPr/>
          <a:lstStyle>
            <a:lvl1pPr>
              <a:defRPr/>
            </a:lvl1pPr>
          </a:lstStyle>
          <a:p>
            <a:pPr>
              <a:defRPr/>
            </a:pPr>
            <a:fld id="{6545C550-23A8-4229-883E-6B1438B604F3}" type="datetime1">
              <a:rPr lang="id-ID" smtClean="0"/>
              <a:t>07/02/2026</a:t>
            </a:fld>
            <a:endParaRPr lang="id-ID"/>
          </a:p>
        </p:txBody>
      </p:sp>
      <p:sp>
        <p:nvSpPr>
          <p:cNvPr id="4" name="Footer Placeholder 4">
            <a:extLst>
              <a:ext uri="{FF2B5EF4-FFF2-40B4-BE49-F238E27FC236}">
                <a16:creationId xmlns:a16="http://schemas.microsoft.com/office/drawing/2014/main" id="{941406F7-D7B0-451A-9D2F-B1E630978094}"/>
              </a:ext>
            </a:extLst>
          </p:cNvPr>
          <p:cNvSpPr>
            <a:spLocks noGrp="1"/>
          </p:cNvSpPr>
          <p:nvPr>
            <p:ph type="ftr" sz="quarter" idx="11"/>
          </p:nvPr>
        </p:nvSpPr>
        <p:spPr/>
        <p:txBody>
          <a:bodyPr/>
          <a:lstStyle>
            <a:lvl1pPr>
              <a:defRPr/>
            </a:lvl1pPr>
          </a:lstStyle>
          <a:p>
            <a:pPr>
              <a:defRPr/>
            </a:pPr>
            <a:endParaRPr lang="id-ID"/>
          </a:p>
        </p:txBody>
      </p:sp>
      <p:sp>
        <p:nvSpPr>
          <p:cNvPr id="5" name="Slide Number Placeholder 5">
            <a:extLst>
              <a:ext uri="{FF2B5EF4-FFF2-40B4-BE49-F238E27FC236}">
                <a16:creationId xmlns:a16="http://schemas.microsoft.com/office/drawing/2014/main" id="{64339CE4-9518-4227-ADB1-EFAE92ACC644}"/>
              </a:ext>
            </a:extLst>
          </p:cNvPr>
          <p:cNvSpPr>
            <a:spLocks noGrp="1"/>
          </p:cNvSpPr>
          <p:nvPr>
            <p:ph type="sldNum" sz="quarter" idx="12"/>
          </p:nvPr>
        </p:nvSpPr>
        <p:spPr/>
        <p:txBody>
          <a:bodyPr/>
          <a:lstStyle>
            <a:lvl1pPr>
              <a:defRPr/>
            </a:lvl1pPr>
          </a:lstStyle>
          <a:p>
            <a:pPr>
              <a:defRPr/>
            </a:pPr>
            <a:fld id="{739129B8-4171-4B88-8521-C75B8C77DA9E}" type="slidenum">
              <a:rPr lang="id-ID" altLang="en-US"/>
              <a:pPr>
                <a:defRPr/>
              </a:pPr>
              <a:t>‹#›</a:t>
            </a:fld>
            <a:endParaRPr lang="id-ID" altLang="en-US"/>
          </a:p>
        </p:txBody>
      </p:sp>
    </p:spTree>
    <p:extLst>
      <p:ext uri="{BB962C8B-B14F-4D97-AF65-F5344CB8AC3E}">
        <p14:creationId xmlns:p14="http://schemas.microsoft.com/office/powerpoint/2010/main" val="290376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4432BD0-526D-481E-90E3-E58EA5BC64D0}"/>
              </a:ext>
            </a:extLst>
          </p:cNvPr>
          <p:cNvSpPr>
            <a:spLocks noGrp="1"/>
          </p:cNvSpPr>
          <p:nvPr>
            <p:ph type="dt" sz="half" idx="10"/>
          </p:nvPr>
        </p:nvSpPr>
        <p:spPr/>
        <p:txBody>
          <a:bodyPr/>
          <a:lstStyle>
            <a:lvl1pPr>
              <a:defRPr/>
            </a:lvl1pPr>
          </a:lstStyle>
          <a:p>
            <a:pPr>
              <a:defRPr/>
            </a:pPr>
            <a:fld id="{2A4CF036-39AB-4424-AB80-87ECDB820314}" type="datetime1">
              <a:rPr lang="id-ID" smtClean="0"/>
              <a:t>07/02/2026</a:t>
            </a:fld>
            <a:endParaRPr lang="id-ID"/>
          </a:p>
        </p:txBody>
      </p:sp>
      <p:sp>
        <p:nvSpPr>
          <p:cNvPr id="3" name="Footer Placeholder 4">
            <a:extLst>
              <a:ext uri="{FF2B5EF4-FFF2-40B4-BE49-F238E27FC236}">
                <a16:creationId xmlns:a16="http://schemas.microsoft.com/office/drawing/2014/main" id="{978E61CC-9D58-413C-BC0F-D74429174222}"/>
              </a:ext>
            </a:extLst>
          </p:cNvPr>
          <p:cNvSpPr>
            <a:spLocks noGrp="1"/>
          </p:cNvSpPr>
          <p:nvPr>
            <p:ph type="ftr" sz="quarter" idx="11"/>
          </p:nvPr>
        </p:nvSpPr>
        <p:spPr/>
        <p:txBody>
          <a:bodyPr/>
          <a:lstStyle>
            <a:lvl1pPr>
              <a:defRPr/>
            </a:lvl1pPr>
          </a:lstStyle>
          <a:p>
            <a:pPr>
              <a:defRPr/>
            </a:pPr>
            <a:endParaRPr lang="id-ID"/>
          </a:p>
        </p:txBody>
      </p:sp>
      <p:sp>
        <p:nvSpPr>
          <p:cNvPr id="4" name="Slide Number Placeholder 5">
            <a:extLst>
              <a:ext uri="{FF2B5EF4-FFF2-40B4-BE49-F238E27FC236}">
                <a16:creationId xmlns:a16="http://schemas.microsoft.com/office/drawing/2014/main" id="{7D77FE15-5C31-40E7-8E20-C0339649B646}"/>
              </a:ext>
            </a:extLst>
          </p:cNvPr>
          <p:cNvSpPr>
            <a:spLocks noGrp="1"/>
          </p:cNvSpPr>
          <p:nvPr>
            <p:ph type="sldNum" sz="quarter" idx="12"/>
          </p:nvPr>
        </p:nvSpPr>
        <p:spPr/>
        <p:txBody>
          <a:bodyPr/>
          <a:lstStyle>
            <a:lvl1pPr>
              <a:defRPr/>
            </a:lvl1pPr>
          </a:lstStyle>
          <a:p>
            <a:pPr>
              <a:defRPr/>
            </a:pPr>
            <a:fld id="{2E87BB61-67BC-4E1C-B606-B929D588B398}" type="slidenum">
              <a:rPr lang="id-ID" altLang="en-US"/>
              <a:pPr>
                <a:defRPr/>
              </a:pPr>
              <a:t>‹#›</a:t>
            </a:fld>
            <a:endParaRPr lang="id-ID" altLang="en-US"/>
          </a:p>
        </p:txBody>
      </p:sp>
    </p:spTree>
    <p:extLst>
      <p:ext uri="{BB962C8B-B14F-4D97-AF65-F5344CB8AC3E}">
        <p14:creationId xmlns:p14="http://schemas.microsoft.com/office/powerpoint/2010/main" val="497089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D328B3A-498C-4F15-88FB-688562E6398E}"/>
              </a:ext>
            </a:extLst>
          </p:cNvPr>
          <p:cNvSpPr>
            <a:spLocks noGrp="1"/>
          </p:cNvSpPr>
          <p:nvPr>
            <p:ph type="dt" sz="half" idx="10"/>
          </p:nvPr>
        </p:nvSpPr>
        <p:spPr/>
        <p:txBody>
          <a:bodyPr/>
          <a:lstStyle>
            <a:lvl1pPr>
              <a:defRPr/>
            </a:lvl1pPr>
          </a:lstStyle>
          <a:p>
            <a:pPr>
              <a:defRPr/>
            </a:pPr>
            <a:fld id="{CDA08603-26AC-4062-B8E7-46B73C861389}" type="datetime1">
              <a:rPr lang="id-ID" smtClean="0"/>
              <a:t>07/02/2026</a:t>
            </a:fld>
            <a:endParaRPr lang="id-ID"/>
          </a:p>
        </p:txBody>
      </p:sp>
      <p:sp>
        <p:nvSpPr>
          <p:cNvPr id="6" name="Footer Placeholder 4">
            <a:extLst>
              <a:ext uri="{FF2B5EF4-FFF2-40B4-BE49-F238E27FC236}">
                <a16:creationId xmlns:a16="http://schemas.microsoft.com/office/drawing/2014/main" id="{E37889A5-DFD6-48FC-BCDB-D88B04702D88}"/>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6C5B7A85-5300-430E-A0DF-A63CA63A6E7F}"/>
              </a:ext>
            </a:extLst>
          </p:cNvPr>
          <p:cNvSpPr>
            <a:spLocks noGrp="1"/>
          </p:cNvSpPr>
          <p:nvPr>
            <p:ph type="sldNum" sz="quarter" idx="12"/>
          </p:nvPr>
        </p:nvSpPr>
        <p:spPr/>
        <p:txBody>
          <a:bodyPr/>
          <a:lstStyle>
            <a:lvl1pPr>
              <a:defRPr/>
            </a:lvl1pPr>
          </a:lstStyle>
          <a:p>
            <a:pPr>
              <a:defRPr/>
            </a:pPr>
            <a:fld id="{73332752-BDCF-4CAF-8D3F-882500CA845E}" type="slidenum">
              <a:rPr lang="id-ID" altLang="en-US"/>
              <a:pPr>
                <a:defRPr/>
              </a:pPr>
              <a:t>‹#›</a:t>
            </a:fld>
            <a:endParaRPr lang="id-ID" altLang="en-US"/>
          </a:p>
        </p:txBody>
      </p:sp>
    </p:spTree>
    <p:extLst>
      <p:ext uri="{BB962C8B-B14F-4D97-AF65-F5344CB8AC3E}">
        <p14:creationId xmlns:p14="http://schemas.microsoft.com/office/powerpoint/2010/main" val="2636194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F94AAC0-06DE-4485-84A4-B8501F64F082}"/>
              </a:ext>
            </a:extLst>
          </p:cNvPr>
          <p:cNvSpPr>
            <a:spLocks noGrp="1"/>
          </p:cNvSpPr>
          <p:nvPr>
            <p:ph type="dt" sz="half" idx="10"/>
          </p:nvPr>
        </p:nvSpPr>
        <p:spPr/>
        <p:txBody>
          <a:bodyPr/>
          <a:lstStyle>
            <a:lvl1pPr>
              <a:defRPr/>
            </a:lvl1pPr>
          </a:lstStyle>
          <a:p>
            <a:pPr>
              <a:defRPr/>
            </a:pPr>
            <a:fld id="{5168B157-8877-46C7-8358-ED86A1D49E0F}" type="datetime1">
              <a:rPr lang="id-ID" smtClean="0"/>
              <a:t>07/02/2026</a:t>
            </a:fld>
            <a:endParaRPr lang="id-ID"/>
          </a:p>
        </p:txBody>
      </p:sp>
      <p:sp>
        <p:nvSpPr>
          <p:cNvPr id="6" name="Footer Placeholder 4">
            <a:extLst>
              <a:ext uri="{FF2B5EF4-FFF2-40B4-BE49-F238E27FC236}">
                <a16:creationId xmlns:a16="http://schemas.microsoft.com/office/drawing/2014/main" id="{25FC74A5-3A0A-4806-BB0E-AFE817718242}"/>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5934BD04-0A5A-4153-AABC-C2C61DCAA77F}"/>
              </a:ext>
            </a:extLst>
          </p:cNvPr>
          <p:cNvSpPr>
            <a:spLocks noGrp="1"/>
          </p:cNvSpPr>
          <p:nvPr>
            <p:ph type="sldNum" sz="quarter" idx="12"/>
          </p:nvPr>
        </p:nvSpPr>
        <p:spPr/>
        <p:txBody>
          <a:bodyPr/>
          <a:lstStyle>
            <a:lvl1pPr>
              <a:defRPr/>
            </a:lvl1pPr>
          </a:lstStyle>
          <a:p>
            <a:pPr>
              <a:defRPr/>
            </a:pPr>
            <a:fld id="{F8D60A90-83DB-46B0-8BE3-6DF9AF260B45}" type="slidenum">
              <a:rPr lang="id-ID" altLang="en-US"/>
              <a:pPr>
                <a:defRPr/>
              </a:pPr>
              <a:t>‹#›</a:t>
            </a:fld>
            <a:endParaRPr lang="id-ID" altLang="en-US"/>
          </a:p>
        </p:txBody>
      </p:sp>
    </p:spTree>
    <p:extLst>
      <p:ext uri="{BB962C8B-B14F-4D97-AF65-F5344CB8AC3E}">
        <p14:creationId xmlns:p14="http://schemas.microsoft.com/office/powerpoint/2010/main" val="3177886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104AD49-AA03-4F29-8AE1-4863FAB0E51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id-ID" altLang="en-US"/>
          </a:p>
        </p:txBody>
      </p:sp>
      <p:sp>
        <p:nvSpPr>
          <p:cNvPr id="1027" name="Text Placeholder 2">
            <a:extLst>
              <a:ext uri="{FF2B5EF4-FFF2-40B4-BE49-F238E27FC236}">
                <a16:creationId xmlns:a16="http://schemas.microsoft.com/office/drawing/2014/main" id="{5258F3F8-C356-4D88-9D78-FB6F725FFCE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id-ID" altLang="en-US"/>
          </a:p>
        </p:txBody>
      </p:sp>
      <p:sp>
        <p:nvSpPr>
          <p:cNvPr id="4" name="Date Placeholder 3">
            <a:extLst>
              <a:ext uri="{FF2B5EF4-FFF2-40B4-BE49-F238E27FC236}">
                <a16:creationId xmlns:a16="http://schemas.microsoft.com/office/drawing/2014/main" id="{001268B9-45F3-4C85-A80D-BF02A805CCB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cs typeface="+mn-cs"/>
              </a:defRPr>
            </a:lvl1pPr>
          </a:lstStyle>
          <a:p>
            <a:pPr>
              <a:defRPr/>
            </a:pPr>
            <a:fld id="{F8E54D48-C816-4146-BB7B-A7F2138C2236}" type="datetime1">
              <a:rPr lang="id-ID" smtClean="0"/>
              <a:t>07/02/2026</a:t>
            </a:fld>
            <a:endParaRPr lang="id-ID"/>
          </a:p>
        </p:txBody>
      </p:sp>
      <p:sp>
        <p:nvSpPr>
          <p:cNvPr id="5" name="Footer Placeholder 4">
            <a:extLst>
              <a:ext uri="{FF2B5EF4-FFF2-40B4-BE49-F238E27FC236}">
                <a16:creationId xmlns:a16="http://schemas.microsoft.com/office/drawing/2014/main" id="{945F261D-BB6F-4A16-8D98-056FD9D8658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id-ID"/>
          </a:p>
        </p:txBody>
      </p:sp>
      <p:sp>
        <p:nvSpPr>
          <p:cNvPr id="6" name="Slide Number Placeholder 5">
            <a:extLst>
              <a:ext uri="{FF2B5EF4-FFF2-40B4-BE49-F238E27FC236}">
                <a16:creationId xmlns:a16="http://schemas.microsoft.com/office/drawing/2014/main" id="{4E00CE6D-CF3D-416B-A3F4-4136EDD3771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E4D3192B-32DD-4527-B589-5D967268AB42}" type="slidenum">
              <a:rPr lang="id-ID" altLang="en-US"/>
              <a:pPr>
                <a:defRPr/>
              </a:pPr>
              <a:t>‹#›</a:t>
            </a:fld>
            <a:endParaRPr lang="id-ID" alt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lib.itb.ac.id/" TargetMode="External"/><Relationship Id="rId2" Type="http://schemas.openxmlformats.org/officeDocument/2006/relationships/hyperlink" Target="http://portal.igpublish.com/iglibrary/obj/APSB0000252?dtbs=&amp;amp;searchid=1573133164973plapRvm7MQJMAwkcwThUs" TargetMode="External"/><Relationship Id="rId1" Type="http://schemas.openxmlformats.org/officeDocument/2006/relationships/slideLayout" Target="../slideLayouts/slideLayout2.xml"/><Relationship Id="rId5" Type="http://schemas.openxmlformats.org/officeDocument/2006/relationships/hyperlink" Target="https://www.coursera.org/learn/algorithmic-toolbox?specialization=data-structures-algorithms" TargetMode="External"/><Relationship Id="rId4" Type="http://schemas.openxmlformats.org/officeDocument/2006/relationships/hyperlink" Target="https://www.khanacademy.org/computing/computer-science/algorithm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ev.to/brandonskerritt/all-you-need-to-know-about-big-o-notation-python-examples-2k4o" TargetMode="External"/><Relationship Id="rId2" Type="http://schemas.openxmlformats.org/officeDocument/2006/relationships/hyperlink" Target="http://aima.cs.berkeley.edu/" TargetMode="External"/><Relationship Id="rId1" Type="http://schemas.openxmlformats.org/officeDocument/2006/relationships/slideLayout" Target="../slideLayouts/slideLayout2.xml"/><Relationship Id="rId4" Type="http://schemas.openxmlformats.org/officeDocument/2006/relationships/hyperlink" Target="https://www.coursera.org/lecture/ml-clustering-and-retrieval/complexity-of-brute-force-search-5R6q3"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ntu.edu.sg/home/ehchua/programming/howto/Regexe.html" TargetMode="External"/><Relationship Id="rId2" Type="http://schemas.openxmlformats.org/officeDocument/2006/relationships/hyperlink" Target="https://towardsdatascience.com/the-branch-and-bound-algorithm-a7ae4d227a69"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7B019880-91FE-40B2-AB87-83369DBD60E6}"/>
              </a:ext>
            </a:extLst>
          </p:cNvPr>
          <p:cNvSpPr>
            <a:spLocks noGrp="1"/>
          </p:cNvSpPr>
          <p:nvPr>
            <p:ph type="ctrTitle"/>
          </p:nvPr>
        </p:nvSpPr>
        <p:spPr>
          <a:xfrm>
            <a:off x="714375" y="2500313"/>
            <a:ext cx="7715250" cy="785812"/>
          </a:xfrm>
        </p:spPr>
        <p:txBody>
          <a:bodyPr/>
          <a:lstStyle/>
          <a:p>
            <a:pPr algn="r"/>
            <a:r>
              <a:rPr lang="en-AU" altLang="en-US" sz="4800" b="1" dirty="0" err="1">
                <a:solidFill>
                  <a:srgbClr val="00B050"/>
                </a:solidFill>
              </a:rPr>
              <a:t>Pengantar</a:t>
            </a:r>
            <a:r>
              <a:rPr lang="en-AU" altLang="en-US" sz="4800" b="1" dirty="0">
                <a:solidFill>
                  <a:srgbClr val="00B050"/>
                </a:solidFill>
              </a:rPr>
              <a:t> Strategi </a:t>
            </a:r>
            <a:r>
              <a:rPr lang="en-AU" altLang="en-US" sz="4800" b="1" dirty="0" err="1">
                <a:solidFill>
                  <a:srgbClr val="00B050"/>
                </a:solidFill>
              </a:rPr>
              <a:t>Algoritma</a:t>
            </a:r>
            <a:endParaRPr lang="en-AU" altLang="en-US" sz="3500" dirty="0">
              <a:solidFill>
                <a:srgbClr val="00B050"/>
              </a:solidFill>
            </a:endParaRPr>
          </a:p>
        </p:txBody>
      </p:sp>
      <p:sp>
        <p:nvSpPr>
          <p:cNvPr id="6" name="Title 1">
            <a:extLst>
              <a:ext uri="{FF2B5EF4-FFF2-40B4-BE49-F238E27FC236}">
                <a16:creationId xmlns:a16="http://schemas.microsoft.com/office/drawing/2014/main" id="{04CB0EA0-0C9F-4656-AEA2-2B1A4ADA2B3F}"/>
              </a:ext>
            </a:extLst>
          </p:cNvPr>
          <p:cNvSpPr txBox="1">
            <a:spLocks/>
          </p:cNvSpPr>
          <p:nvPr/>
        </p:nvSpPr>
        <p:spPr bwMode="auto">
          <a:xfrm>
            <a:off x="6367463" y="4735624"/>
            <a:ext cx="2133600" cy="672877"/>
          </a:xfrm>
          <a:prstGeom prst="rect">
            <a:avLst/>
          </a:prstGeom>
          <a:noFill/>
          <a:ln w="9525">
            <a:noFill/>
            <a:miter lim="800000"/>
            <a:headEnd/>
            <a:tailEnd/>
          </a:ln>
        </p:spPr>
        <p:txBody>
          <a:bodyPr anchor="ctr"/>
          <a:lstStyle/>
          <a:p>
            <a:pPr>
              <a:defRPr/>
            </a:pPr>
            <a:r>
              <a:rPr lang="en-US" b="1" dirty="0">
                <a:latin typeface="+mj-lt"/>
                <a:ea typeface="+mj-ea"/>
                <a:cs typeface="+mj-cs"/>
              </a:rPr>
              <a:t>RINALDI M</a:t>
            </a:r>
            <a:endParaRPr lang="id-ID" b="1" dirty="0">
              <a:latin typeface="+mj-lt"/>
              <a:ea typeface="+mj-ea"/>
              <a:cs typeface="+mj-cs"/>
            </a:endParaRPr>
          </a:p>
          <a:p>
            <a:pPr>
              <a:defRPr/>
            </a:pPr>
            <a:r>
              <a:rPr lang="id-ID" sz="1400" b="1" dirty="0">
                <a:solidFill>
                  <a:srgbClr val="0070C0"/>
                </a:solidFill>
                <a:latin typeface="+mj-lt"/>
                <a:ea typeface="+mj-ea"/>
                <a:cs typeface="+mj-cs"/>
              </a:rPr>
              <a:t> </a:t>
            </a:r>
            <a:br>
              <a:rPr lang="id-ID" sz="1400" b="1" dirty="0">
                <a:solidFill>
                  <a:srgbClr val="0070C0"/>
                </a:solidFill>
                <a:latin typeface="+mj-lt"/>
                <a:ea typeface="+mj-ea"/>
                <a:cs typeface="+mj-cs"/>
              </a:rPr>
            </a:br>
            <a:endParaRPr lang="id-ID" sz="1000" b="1" dirty="0">
              <a:latin typeface="+mj-lt"/>
              <a:ea typeface="+mj-ea"/>
              <a:cs typeface="+mj-cs"/>
            </a:endParaRPr>
          </a:p>
        </p:txBody>
      </p:sp>
      <p:sp>
        <p:nvSpPr>
          <p:cNvPr id="10" name="Title 1">
            <a:extLst>
              <a:ext uri="{FF2B5EF4-FFF2-40B4-BE49-F238E27FC236}">
                <a16:creationId xmlns:a16="http://schemas.microsoft.com/office/drawing/2014/main" id="{2467C017-3946-417C-BDF5-D11AB0814CDD}"/>
              </a:ext>
            </a:extLst>
          </p:cNvPr>
          <p:cNvSpPr txBox="1">
            <a:spLocks/>
          </p:cNvSpPr>
          <p:nvPr/>
        </p:nvSpPr>
        <p:spPr bwMode="auto">
          <a:xfrm>
            <a:off x="6072188" y="1285875"/>
            <a:ext cx="2714625" cy="285750"/>
          </a:xfrm>
          <a:prstGeom prst="rect">
            <a:avLst/>
          </a:prstGeom>
          <a:noFill/>
          <a:ln w="9525">
            <a:noFill/>
            <a:miter lim="800000"/>
            <a:headEnd/>
            <a:tailEnd/>
          </a:ln>
        </p:spPr>
        <p:txBody>
          <a:bodyPr anchor="ctr"/>
          <a:lstStyle/>
          <a:p>
            <a:pPr>
              <a:defRPr/>
            </a:pPr>
            <a:endParaRPr lang="id-ID" sz="1400" dirty="0">
              <a:latin typeface="+mj-lt"/>
              <a:ea typeface="+mj-ea"/>
              <a:cs typeface="+mj-cs"/>
            </a:endParaRPr>
          </a:p>
          <a:p>
            <a:pPr>
              <a:defRPr/>
            </a:pPr>
            <a:r>
              <a:rPr lang="id-ID" sz="1100" dirty="0">
                <a:latin typeface="+mj-lt"/>
                <a:ea typeface="+mj-ea"/>
                <a:cs typeface="+mj-cs"/>
              </a:rPr>
              <a:t>INSTITUT TEKNOLOGI BANDUNG </a:t>
            </a:r>
          </a:p>
          <a:p>
            <a:pPr>
              <a:defRPr/>
            </a:pPr>
            <a:endParaRPr lang="id-ID" sz="1000" b="1" dirty="0">
              <a:latin typeface="+mj-lt"/>
              <a:ea typeface="+mj-ea"/>
              <a:cs typeface="+mj-cs"/>
            </a:endParaRPr>
          </a:p>
        </p:txBody>
      </p:sp>
      <p:sp>
        <p:nvSpPr>
          <p:cNvPr id="11" name="Title 1">
            <a:extLst>
              <a:ext uri="{FF2B5EF4-FFF2-40B4-BE49-F238E27FC236}">
                <a16:creationId xmlns:a16="http://schemas.microsoft.com/office/drawing/2014/main" id="{AA7367FB-BEE8-4129-B99B-48D0F229982E}"/>
              </a:ext>
            </a:extLst>
          </p:cNvPr>
          <p:cNvSpPr txBox="1">
            <a:spLocks/>
          </p:cNvSpPr>
          <p:nvPr/>
        </p:nvSpPr>
        <p:spPr bwMode="auto">
          <a:xfrm>
            <a:off x="6072188" y="785813"/>
            <a:ext cx="2357437" cy="500062"/>
          </a:xfrm>
          <a:prstGeom prst="rect">
            <a:avLst/>
          </a:prstGeom>
          <a:noFill/>
          <a:ln w="9525">
            <a:noFill/>
            <a:miter lim="800000"/>
            <a:headEnd/>
            <a:tailEnd/>
          </a:ln>
        </p:spPr>
        <p:txBody>
          <a:bodyPr anchor="ctr"/>
          <a:lstStyle/>
          <a:p>
            <a:pPr>
              <a:defRPr/>
            </a:pPr>
            <a:r>
              <a:rPr lang="en-US" sz="1050" dirty="0">
                <a:latin typeface="+mj-lt"/>
                <a:ea typeface="+mj-ea"/>
                <a:cs typeface="+mj-cs"/>
              </a:rPr>
              <a:t>PROGRAM STUDI TEKNIK INFORMATIKA</a:t>
            </a:r>
          </a:p>
          <a:p>
            <a:pPr>
              <a:defRPr/>
            </a:pPr>
            <a:r>
              <a:rPr lang="en-US" sz="1050" dirty="0" err="1">
                <a:latin typeface="+mj-lt"/>
                <a:ea typeface="+mj-ea"/>
                <a:cs typeface="+mj-cs"/>
              </a:rPr>
              <a:t>Sekolah</a:t>
            </a:r>
            <a:r>
              <a:rPr lang="en-US" sz="1050" dirty="0">
                <a:latin typeface="+mj-lt"/>
                <a:ea typeface="+mj-ea"/>
                <a:cs typeface="+mj-cs"/>
              </a:rPr>
              <a:t> </a:t>
            </a:r>
            <a:r>
              <a:rPr lang="en-US" sz="1050" dirty="0" err="1">
                <a:latin typeface="+mj-lt"/>
                <a:ea typeface="+mj-ea"/>
                <a:cs typeface="+mj-cs"/>
              </a:rPr>
              <a:t>Teknik</a:t>
            </a:r>
            <a:r>
              <a:rPr lang="en-US" sz="1050" dirty="0">
                <a:latin typeface="+mj-lt"/>
                <a:ea typeface="+mj-ea"/>
                <a:cs typeface="+mj-cs"/>
              </a:rPr>
              <a:t> </a:t>
            </a:r>
            <a:r>
              <a:rPr lang="en-US" sz="1050" dirty="0" err="1">
                <a:latin typeface="+mj-lt"/>
                <a:ea typeface="+mj-ea"/>
                <a:cs typeface="+mj-cs"/>
              </a:rPr>
              <a:t>Elrektro</a:t>
            </a:r>
            <a:r>
              <a:rPr lang="en-US" sz="1050" dirty="0">
                <a:latin typeface="+mj-lt"/>
                <a:ea typeface="+mj-ea"/>
                <a:cs typeface="+mj-cs"/>
              </a:rPr>
              <a:t> </a:t>
            </a:r>
            <a:r>
              <a:rPr lang="en-US" sz="1050" dirty="0" err="1">
                <a:latin typeface="+mj-lt"/>
                <a:ea typeface="+mj-ea"/>
                <a:cs typeface="+mj-cs"/>
              </a:rPr>
              <a:t>dan</a:t>
            </a:r>
            <a:r>
              <a:rPr lang="en-US" sz="1050" dirty="0">
                <a:latin typeface="+mj-lt"/>
                <a:ea typeface="+mj-ea"/>
                <a:cs typeface="+mj-cs"/>
              </a:rPr>
              <a:t> </a:t>
            </a:r>
            <a:r>
              <a:rPr lang="en-US" sz="1050" dirty="0" err="1">
                <a:latin typeface="+mj-lt"/>
                <a:ea typeface="+mj-ea"/>
                <a:cs typeface="+mj-cs"/>
              </a:rPr>
              <a:t>Informatika</a:t>
            </a:r>
            <a:endParaRPr lang="id-ID" sz="1050" dirty="0">
              <a:latin typeface="+mj-lt"/>
              <a:ea typeface="+mj-ea"/>
              <a:cs typeface="+mj-cs"/>
            </a:endParaRPr>
          </a:p>
        </p:txBody>
      </p:sp>
      <p:sp>
        <p:nvSpPr>
          <p:cNvPr id="12" name="Oval 11">
            <a:hlinkClick r:id="" action="ppaction://hlinkshowjump?jump=previousslide"/>
            <a:extLst>
              <a:ext uri="{FF2B5EF4-FFF2-40B4-BE49-F238E27FC236}">
                <a16:creationId xmlns:a16="http://schemas.microsoft.com/office/drawing/2014/main" id="{4190A39F-2638-4BA2-AD33-169AE3FA37DB}"/>
              </a:ext>
            </a:extLst>
          </p:cNvPr>
          <p:cNvSpPr/>
          <p:nvPr/>
        </p:nvSpPr>
        <p:spPr>
          <a:xfrm>
            <a:off x="8215313" y="6357938"/>
            <a:ext cx="142875" cy="142875"/>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sp>
        <p:nvSpPr>
          <p:cNvPr id="13" name="Oval 12">
            <a:hlinkClick r:id="" action="ppaction://hlinkshowjump?jump=nextslide"/>
            <a:extLst>
              <a:ext uri="{FF2B5EF4-FFF2-40B4-BE49-F238E27FC236}">
                <a16:creationId xmlns:a16="http://schemas.microsoft.com/office/drawing/2014/main" id="{982919C4-DE22-4550-A072-49EC385C3F96}"/>
              </a:ext>
            </a:extLst>
          </p:cNvPr>
          <p:cNvSpPr/>
          <p:nvPr/>
        </p:nvSpPr>
        <p:spPr>
          <a:xfrm>
            <a:off x="8501063" y="6357938"/>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cxnSp>
        <p:nvCxnSpPr>
          <p:cNvPr id="49" name="Straight Connector 48">
            <a:extLst>
              <a:ext uri="{FF2B5EF4-FFF2-40B4-BE49-F238E27FC236}">
                <a16:creationId xmlns:a16="http://schemas.microsoft.com/office/drawing/2014/main" id="{43B2F3E8-E24E-4787-AF0F-BF438DC38E0B}"/>
              </a:ext>
            </a:extLst>
          </p:cNvPr>
          <p:cNvCxnSpPr/>
          <p:nvPr/>
        </p:nvCxnSpPr>
        <p:spPr>
          <a:xfrm>
            <a:off x="1428750" y="3143250"/>
            <a:ext cx="6000750"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A8D0E204-25DF-4E84-A03F-3B76819CF004}"/>
              </a:ext>
            </a:extLst>
          </p:cNvPr>
          <p:cNvSpPr/>
          <p:nvPr/>
        </p:nvSpPr>
        <p:spPr>
          <a:xfrm>
            <a:off x="2357438" y="3143250"/>
            <a:ext cx="2500312" cy="714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dirty="0">
              <a:solidFill>
                <a:schemeClr val="bg1">
                  <a:lumMod val="50000"/>
                </a:schemeClr>
              </a:solidFill>
            </a:endParaRPr>
          </a:p>
        </p:txBody>
      </p:sp>
      <p:cxnSp>
        <p:nvCxnSpPr>
          <p:cNvPr id="61" name="Straight Connector 60">
            <a:extLst>
              <a:ext uri="{FF2B5EF4-FFF2-40B4-BE49-F238E27FC236}">
                <a16:creationId xmlns:a16="http://schemas.microsoft.com/office/drawing/2014/main" id="{661275C8-8A21-44B8-8DA0-8B2346B56D33}"/>
              </a:ext>
            </a:extLst>
          </p:cNvPr>
          <p:cNvCxnSpPr/>
          <p:nvPr/>
        </p:nvCxnSpPr>
        <p:spPr>
          <a:xfrm>
            <a:off x="5000625" y="5072063"/>
            <a:ext cx="2428875" cy="158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83" name="TextBox 13">
            <a:extLst>
              <a:ext uri="{FF2B5EF4-FFF2-40B4-BE49-F238E27FC236}">
                <a16:creationId xmlns:a16="http://schemas.microsoft.com/office/drawing/2014/main" id="{A08D2789-E6B3-44BC-9812-1E664EFC0D63}"/>
              </a:ext>
            </a:extLst>
          </p:cNvPr>
          <p:cNvSpPr txBox="1">
            <a:spLocks noChangeArrowheads="1"/>
          </p:cNvSpPr>
          <p:nvPr/>
        </p:nvSpPr>
        <p:spPr bwMode="auto">
          <a:xfrm>
            <a:off x="2214563" y="30718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084" name="Rectangle 14">
            <a:extLst>
              <a:ext uri="{FF2B5EF4-FFF2-40B4-BE49-F238E27FC236}">
                <a16:creationId xmlns:a16="http://schemas.microsoft.com/office/drawing/2014/main" id="{253CAD54-19BA-4B15-93F7-E9161DDE4EC8}"/>
              </a:ext>
            </a:extLst>
          </p:cNvPr>
          <p:cNvSpPr>
            <a:spLocks noChangeArrowheads="1"/>
          </p:cNvSpPr>
          <p:nvPr/>
        </p:nvSpPr>
        <p:spPr bwMode="auto">
          <a:xfrm>
            <a:off x="1750218" y="3571876"/>
            <a:ext cx="6215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err="1">
                <a:latin typeface="Arial" panose="020B0604020202020204" pitchFamily="34" charset="0"/>
              </a:rPr>
              <a:t>Bahan</a:t>
            </a:r>
            <a:r>
              <a:rPr lang="en-US" altLang="en-US" sz="2400" b="1" dirty="0">
                <a:latin typeface="Arial" panose="020B0604020202020204" pitchFamily="34" charset="0"/>
              </a:rPr>
              <a:t> </a:t>
            </a:r>
            <a:r>
              <a:rPr lang="en-US" altLang="en-US" sz="2400" b="1" dirty="0" err="1">
                <a:latin typeface="Arial" panose="020B0604020202020204" pitchFamily="34" charset="0"/>
              </a:rPr>
              <a:t>Kuliah</a:t>
            </a:r>
            <a:r>
              <a:rPr lang="en-US" altLang="en-US" sz="2400" b="1" dirty="0">
                <a:latin typeface="Arial" panose="020B0604020202020204" pitchFamily="34" charset="0"/>
              </a:rPr>
              <a:t> IF2211 Strategi </a:t>
            </a:r>
            <a:r>
              <a:rPr lang="en-US" altLang="en-US" sz="2400" b="1" dirty="0" err="1">
                <a:latin typeface="Arial" panose="020B0604020202020204" pitchFamily="34" charset="0"/>
              </a:rPr>
              <a:t>Algoritma</a:t>
            </a:r>
            <a:endParaRPr lang="en-US" altLang="en-US" sz="2400" b="1" dirty="0">
              <a:latin typeface="Arial" panose="020B0604020202020204" pitchFamily="34" charset="0"/>
            </a:endParaRPr>
          </a:p>
        </p:txBody>
      </p:sp>
      <p:sp>
        <p:nvSpPr>
          <p:cNvPr id="3" name="Slide Number Placeholder 2">
            <a:extLst>
              <a:ext uri="{FF2B5EF4-FFF2-40B4-BE49-F238E27FC236}">
                <a16:creationId xmlns:a16="http://schemas.microsoft.com/office/drawing/2014/main" id="{5AE6515E-89BB-B9E7-2324-71E8929F3BA7}"/>
              </a:ext>
            </a:extLst>
          </p:cNvPr>
          <p:cNvSpPr>
            <a:spLocks noGrp="1"/>
          </p:cNvSpPr>
          <p:nvPr>
            <p:ph type="sldNum" sz="quarter" idx="12"/>
          </p:nvPr>
        </p:nvSpPr>
        <p:spPr/>
        <p:txBody>
          <a:bodyPr/>
          <a:lstStyle/>
          <a:p>
            <a:pPr>
              <a:defRPr/>
            </a:pPr>
            <a:fld id="{D87FEA7D-C7BA-469F-AB74-53222F1D391F}" type="slidenum">
              <a:rPr lang="id-ID" altLang="en-US" smtClean="0"/>
              <a:pPr>
                <a:defRPr/>
              </a:pPr>
              <a:t>1</a:t>
            </a:fld>
            <a:endParaRPr lang="id-ID" altLang="en-US"/>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2813D-1CAA-6507-D7A4-2BA6DE8160F9}"/>
            </a:ext>
          </a:extLst>
        </p:cNvPr>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EF822C7B-3E38-D40E-289D-A6FA6333658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7F46A0C-C440-45C0-BF01-39F2B74DFE09}" type="slidenum">
              <a:rPr lang="en-US" altLang="en-US" sz="1200" smtClean="0">
                <a:solidFill>
                  <a:srgbClr val="898989"/>
                </a:solidFill>
              </a:rPr>
              <a:pPr>
                <a:spcBef>
                  <a:spcPct val="0"/>
                </a:spcBef>
                <a:buFontTx/>
                <a:buNone/>
              </a:pPr>
              <a:t>10</a:t>
            </a:fld>
            <a:endParaRPr lang="en-US" altLang="en-US" sz="1200">
              <a:solidFill>
                <a:srgbClr val="898989"/>
              </a:solidFill>
            </a:endParaRPr>
          </a:p>
        </p:txBody>
      </p:sp>
      <p:sp>
        <p:nvSpPr>
          <p:cNvPr id="23555" name="Rectangle 2">
            <a:extLst>
              <a:ext uri="{FF2B5EF4-FFF2-40B4-BE49-F238E27FC236}">
                <a16:creationId xmlns:a16="http://schemas.microsoft.com/office/drawing/2014/main" id="{DEC30285-A3B7-74BD-09CA-02E973592E09}"/>
              </a:ext>
            </a:extLst>
          </p:cNvPr>
          <p:cNvSpPr>
            <a:spLocks noGrp="1"/>
          </p:cNvSpPr>
          <p:nvPr>
            <p:ph type="title"/>
          </p:nvPr>
        </p:nvSpPr>
        <p:spPr/>
        <p:txBody>
          <a:bodyPr/>
          <a:lstStyle/>
          <a:p>
            <a:r>
              <a:rPr lang="en-US" altLang="en-US" sz="4000" b="1"/>
              <a:t>Algoritma</a:t>
            </a:r>
          </a:p>
        </p:txBody>
      </p:sp>
      <p:sp>
        <p:nvSpPr>
          <p:cNvPr id="23556" name="Rectangle 3">
            <a:extLst>
              <a:ext uri="{FF2B5EF4-FFF2-40B4-BE49-F238E27FC236}">
                <a16:creationId xmlns:a16="http://schemas.microsoft.com/office/drawing/2014/main" id="{130DAA68-7C26-BA1F-490A-04983D6B2641}"/>
              </a:ext>
            </a:extLst>
          </p:cNvPr>
          <p:cNvSpPr>
            <a:spLocks noGrp="1"/>
          </p:cNvSpPr>
          <p:nvPr>
            <p:ph type="body" idx="1"/>
          </p:nvPr>
        </p:nvSpPr>
        <p:spPr/>
        <p:txBody>
          <a:bodyPr/>
          <a:lstStyle/>
          <a:p>
            <a:r>
              <a:rPr lang="en-US" altLang="en-US" sz="2800" dirty="0" err="1"/>
              <a:t>Untuk</a:t>
            </a:r>
            <a:r>
              <a:rPr lang="en-US" altLang="en-US" sz="2800" dirty="0"/>
              <a:t> </a:t>
            </a:r>
            <a:r>
              <a:rPr lang="en-US" altLang="en-US" sz="2800" dirty="0" err="1"/>
              <a:t>persoalan</a:t>
            </a:r>
            <a:r>
              <a:rPr lang="en-US" altLang="en-US" sz="2800" dirty="0"/>
              <a:t> </a:t>
            </a:r>
            <a:r>
              <a:rPr lang="en-US" altLang="en-US" sz="2800" dirty="0" err="1"/>
              <a:t>dengan</a:t>
            </a:r>
            <a:r>
              <a:rPr lang="en-US" altLang="en-US" sz="2800" dirty="0"/>
              <a:t> </a:t>
            </a:r>
            <a:r>
              <a:rPr lang="en-US" altLang="en-US" sz="2800" dirty="0" err="1"/>
              <a:t>instansiasi</a:t>
            </a:r>
            <a:r>
              <a:rPr lang="en-US" altLang="en-US" sz="2800" dirty="0"/>
              <a:t> yang </a:t>
            </a:r>
            <a:r>
              <a:rPr lang="en-US" altLang="en-US" sz="2800" dirty="0" err="1"/>
              <a:t>besar</a:t>
            </a:r>
            <a:r>
              <a:rPr lang="en-US" altLang="en-US" sz="2800" dirty="0"/>
              <a:t>, </a:t>
            </a:r>
            <a:r>
              <a:rPr lang="en-US" altLang="en-US" sz="2800" dirty="0" err="1"/>
              <a:t>solusinya</a:t>
            </a:r>
            <a:r>
              <a:rPr lang="en-US" altLang="en-US" sz="2800" dirty="0"/>
              <a:t> </a:t>
            </a:r>
            <a:r>
              <a:rPr lang="en-US" altLang="en-US" sz="2800" dirty="0" err="1"/>
              <a:t>menjadi</a:t>
            </a:r>
            <a:r>
              <a:rPr lang="en-US" altLang="en-US" sz="2800" dirty="0"/>
              <a:t> </a:t>
            </a:r>
            <a:r>
              <a:rPr lang="en-US" altLang="en-US" sz="2800" dirty="0" err="1"/>
              <a:t>lebih</a:t>
            </a:r>
            <a:r>
              <a:rPr lang="en-US" altLang="en-US" sz="2800" dirty="0"/>
              <a:t> </a:t>
            </a:r>
            <a:r>
              <a:rPr lang="en-US" altLang="en-US" sz="2800" dirty="0" err="1"/>
              <a:t>sulit</a:t>
            </a:r>
            <a:r>
              <a:rPr lang="en-US" altLang="en-US" sz="2800" dirty="0"/>
              <a:t> </a:t>
            </a:r>
            <a:r>
              <a:rPr lang="en-US" altLang="en-US" sz="2800" dirty="0" err="1"/>
              <a:t>ditentukan</a:t>
            </a:r>
            <a:r>
              <a:rPr lang="en-US" altLang="en-US" sz="2800" dirty="0"/>
              <a:t>.</a:t>
            </a:r>
          </a:p>
          <a:p>
            <a:endParaRPr lang="en-US" altLang="en-US" sz="2800" dirty="0"/>
          </a:p>
          <a:p>
            <a:r>
              <a:rPr lang="en-US" altLang="en-US" sz="2800" dirty="0" err="1"/>
              <a:t>Perlu</a:t>
            </a:r>
            <a:r>
              <a:rPr lang="en-US" altLang="en-US" sz="2800" dirty="0"/>
              <a:t> </a:t>
            </a:r>
            <a:r>
              <a:rPr lang="en-US" altLang="en-US" sz="2800" dirty="0" err="1"/>
              <a:t>sebuah</a:t>
            </a:r>
            <a:r>
              <a:rPr lang="en-US" altLang="en-US" sz="2800" dirty="0"/>
              <a:t> </a:t>
            </a:r>
            <a:r>
              <a:rPr lang="en-US" altLang="en-US" sz="2800" dirty="0" err="1"/>
              <a:t>prosedur</a:t>
            </a:r>
            <a:r>
              <a:rPr lang="en-US" altLang="en-US" sz="2800" dirty="0"/>
              <a:t> </a:t>
            </a:r>
            <a:r>
              <a:rPr lang="en-US" altLang="en-US" sz="2800" dirty="0" err="1"/>
              <a:t>umum</a:t>
            </a:r>
            <a:r>
              <a:rPr lang="en-US" altLang="en-US" sz="2800" dirty="0"/>
              <a:t> yang </a:t>
            </a:r>
            <a:r>
              <a:rPr lang="en-US" altLang="en-US" sz="2800" dirty="0" err="1"/>
              <a:t>berisi</a:t>
            </a:r>
            <a:r>
              <a:rPr lang="en-US" altLang="en-US" sz="2800" dirty="0"/>
              <a:t> </a:t>
            </a:r>
            <a:r>
              <a:rPr lang="en-US" altLang="en-US" sz="2800" dirty="0" err="1"/>
              <a:t>langkah-langkah</a:t>
            </a:r>
            <a:r>
              <a:rPr lang="en-US" altLang="en-US" sz="2800" dirty="0"/>
              <a:t> </a:t>
            </a:r>
            <a:r>
              <a:rPr lang="en-US" altLang="en-US" sz="2800" dirty="0" err="1"/>
              <a:t>penyelesaian</a:t>
            </a:r>
            <a:r>
              <a:rPr lang="en-US" altLang="en-US" sz="2800" dirty="0"/>
              <a:t> </a:t>
            </a:r>
            <a:r>
              <a:rPr lang="en-US" altLang="en-US" sz="2800" dirty="0" err="1"/>
              <a:t>persoalan</a:t>
            </a:r>
            <a:r>
              <a:rPr lang="en-US" altLang="en-US" sz="2800" dirty="0"/>
              <a:t> </a:t>
            </a:r>
            <a:r>
              <a:rPr lang="en-US" altLang="en-US" sz="2800" dirty="0">
                <a:sym typeface="Wingdings" panose="05000000000000000000" pitchFamily="2" charset="2"/>
              </a:rPr>
              <a:t> </a:t>
            </a:r>
            <a:r>
              <a:rPr lang="en-US" altLang="en-US" sz="2800" b="1" dirty="0" err="1">
                <a:sym typeface="Wingdings" panose="05000000000000000000" pitchFamily="2" charset="2"/>
              </a:rPr>
              <a:t>algoritma</a:t>
            </a:r>
            <a:endParaRPr lang="en-US" altLang="en-US" sz="2800" b="1" dirty="0">
              <a:sym typeface="Wingdings" panose="05000000000000000000" pitchFamily="2" charset="2"/>
            </a:endParaRPr>
          </a:p>
          <a:p>
            <a:endParaRPr lang="en-US" altLang="en-US" sz="2800" b="1" dirty="0">
              <a:cs typeface="Times New Roman" panose="02020603050405020304" pitchFamily="18" charset="0"/>
              <a:sym typeface="Wingdings" panose="05000000000000000000" pitchFamily="2" charset="2"/>
            </a:endParaRPr>
          </a:p>
          <a:p>
            <a:r>
              <a:rPr lang="en-US" altLang="en-US" sz="2800" b="1" dirty="0" err="1">
                <a:cs typeface="Times New Roman" panose="02020603050405020304" pitchFamily="18" charset="0"/>
                <a:sym typeface="Wingdings" panose="05000000000000000000" pitchFamily="2" charset="2"/>
              </a:rPr>
              <a:t>Algoritma</a:t>
            </a:r>
            <a:r>
              <a:rPr lang="en-US" altLang="en-US" sz="2800" dirty="0">
                <a:cs typeface="Times New Roman" panose="02020603050405020304" pitchFamily="18" charset="0"/>
                <a:sym typeface="Wingdings" panose="05000000000000000000" pitchFamily="2" charset="2"/>
              </a:rPr>
              <a:t>: </a:t>
            </a:r>
            <a:r>
              <a:rPr lang="en-US" altLang="en-US" sz="2800" dirty="0" err="1">
                <a:cs typeface="Times New Roman" panose="02020603050405020304" pitchFamily="18" charset="0"/>
                <a:sym typeface="Wingdings" panose="05000000000000000000" pitchFamily="2" charset="2"/>
              </a:rPr>
              <a:t>urutan</a:t>
            </a:r>
            <a:r>
              <a:rPr lang="en-US" altLang="en-US" sz="2800" dirty="0">
                <a:cs typeface="Times New Roman" panose="02020603050405020304" pitchFamily="18" charset="0"/>
                <a:sym typeface="Wingdings" panose="05000000000000000000" pitchFamily="2" charset="2"/>
              </a:rPr>
              <a:t> </a:t>
            </a:r>
            <a:r>
              <a:rPr lang="en-US" altLang="en-US" sz="2800" dirty="0" err="1">
                <a:cs typeface="Times New Roman" panose="02020603050405020304" pitchFamily="18" charset="0"/>
                <a:sym typeface="Wingdings" panose="05000000000000000000" pitchFamily="2" charset="2"/>
              </a:rPr>
              <a:t>langkah-langkah</a:t>
            </a:r>
            <a:r>
              <a:rPr lang="en-US" altLang="en-US" sz="2800" dirty="0">
                <a:cs typeface="Times New Roman" panose="02020603050405020304" pitchFamily="18" charset="0"/>
                <a:sym typeface="Wingdings" panose="05000000000000000000" pitchFamily="2" charset="2"/>
              </a:rPr>
              <a:t> yang </a:t>
            </a:r>
            <a:r>
              <a:rPr lang="en-US" altLang="en-US" sz="2800" dirty="0" err="1">
                <a:cs typeface="Times New Roman" panose="02020603050405020304" pitchFamily="18" charset="0"/>
                <a:sym typeface="Wingdings" panose="05000000000000000000" pitchFamily="2" charset="2"/>
              </a:rPr>
              <a:t>sistematis</a:t>
            </a:r>
            <a:r>
              <a:rPr lang="en-US" altLang="en-US" sz="2800" dirty="0">
                <a:cs typeface="Times New Roman" panose="02020603050405020304" pitchFamily="18" charset="0"/>
                <a:sym typeface="Wingdings" panose="05000000000000000000" pitchFamily="2" charset="2"/>
              </a:rPr>
              <a:t> </a:t>
            </a:r>
            <a:r>
              <a:rPr lang="en-US" altLang="en-US" sz="2800" dirty="0" err="1">
                <a:cs typeface="Times New Roman" panose="02020603050405020304" pitchFamily="18" charset="0"/>
                <a:sym typeface="Wingdings" panose="05000000000000000000" pitchFamily="2" charset="2"/>
              </a:rPr>
              <a:t>untuk</a:t>
            </a:r>
            <a:r>
              <a:rPr lang="en-US" altLang="en-US" sz="2800" dirty="0">
                <a:cs typeface="Times New Roman" panose="02020603050405020304" pitchFamily="18" charset="0"/>
                <a:sym typeface="Wingdings" panose="05000000000000000000" pitchFamily="2" charset="2"/>
              </a:rPr>
              <a:t> </a:t>
            </a:r>
            <a:r>
              <a:rPr lang="en-US" altLang="en-US" sz="2800" dirty="0" err="1">
                <a:cs typeface="Times New Roman" panose="02020603050405020304" pitchFamily="18" charset="0"/>
                <a:sym typeface="Wingdings" panose="05000000000000000000" pitchFamily="2" charset="2"/>
              </a:rPr>
              <a:t>memecahkan</a:t>
            </a:r>
            <a:r>
              <a:rPr lang="en-US" altLang="en-US" sz="2800" dirty="0">
                <a:cs typeface="Times New Roman" panose="02020603050405020304" pitchFamily="18" charset="0"/>
                <a:sym typeface="Wingdings" panose="05000000000000000000" pitchFamily="2" charset="2"/>
              </a:rPr>
              <a:t> </a:t>
            </a:r>
            <a:r>
              <a:rPr lang="en-US" altLang="en-US" sz="2800" dirty="0" err="1">
                <a:cs typeface="Times New Roman" panose="02020603050405020304" pitchFamily="18" charset="0"/>
                <a:sym typeface="Wingdings" panose="05000000000000000000" pitchFamily="2" charset="2"/>
              </a:rPr>
              <a:t>suatu</a:t>
            </a:r>
            <a:r>
              <a:rPr lang="en-US" altLang="en-US" sz="2800" dirty="0">
                <a:cs typeface="Times New Roman" panose="02020603050405020304" pitchFamily="18" charset="0"/>
                <a:sym typeface="Wingdings" panose="05000000000000000000" pitchFamily="2" charset="2"/>
              </a:rPr>
              <a:t> </a:t>
            </a:r>
            <a:r>
              <a:rPr lang="en-US" altLang="en-US" sz="2800" dirty="0" err="1">
                <a:cs typeface="Times New Roman" panose="02020603050405020304" pitchFamily="18" charset="0"/>
                <a:sym typeface="Wingdings" panose="05000000000000000000" pitchFamily="2" charset="2"/>
              </a:rPr>
              <a:t>persoalan</a:t>
            </a:r>
            <a:r>
              <a:rPr lang="en-US" altLang="en-US" sz="2800" dirty="0">
                <a:cs typeface="Times New Roman" panose="02020603050405020304" pitchFamily="18" charset="0"/>
                <a:sym typeface="Wingdings" panose="05000000000000000000" pitchFamily="2" charset="2"/>
              </a:rPr>
              <a:t>, yang </a:t>
            </a:r>
            <a:r>
              <a:rPr lang="en-US" altLang="en-US" sz="2800" dirty="0" err="1">
                <a:cs typeface="Times New Roman" panose="02020603050405020304" pitchFamily="18" charset="0"/>
                <a:sym typeface="Wingdings" panose="05000000000000000000" pitchFamily="2" charset="2"/>
              </a:rPr>
              <a:t>memproses</a:t>
            </a:r>
            <a:r>
              <a:rPr lang="en-US" altLang="en-US" sz="2800" dirty="0">
                <a:cs typeface="Times New Roman" panose="02020603050405020304" pitchFamily="18" charset="0"/>
                <a:sym typeface="Wingdings" panose="05000000000000000000" pitchFamily="2" charset="2"/>
              </a:rPr>
              <a:t> </a:t>
            </a:r>
            <a:r>
              <a:rPr lang="en-US" altLang="en-US" sz="2800" dirty="0" err="1">
                <a:cs typeface="Times New Roman" panose="02020603050405020304" pitchFamily="18" charset="0"/>
                <a:sym typeface="Wingdings" panose="05000000000000000000" pitchFamily="2" charset="2"/>
              </a:rPr>
              <a:t>masukan</a:t>
            </a:r>
            <a:r>
              <a:rPr lang="en-US" altLang="en-US" sz="2800" dirty="0">
                <a:cs typeface="Times New Roman" panose="02020603050405020304" pitchFamily="18" charset="0"/>
                <a:sym typeface="Wingdings" panose="05000000000000000000" pitchFamily="2" charset="2"/>
              </a:rPr>
              <a:t> </a:t>
            </a:r>
            <a:r>
              <a:rPr lang="en-US" altLang="en-US" sz="2800" dirty="0" err="1">
                <a:cs typeface="Times New Roman" panose="02020603050405020304" pitchFamily="18" charset="0"/>
                <a:sym typeface="Wingdings" panose="05000000000000000000" pitchFamily="2" charset="2"/>
              </a:rPr>
              <a:t>menjadi</a:t>
            </a:r>
            <a:r>
              <a:rPr lang="en-US" altLang="en-US" sz="2800" dirty="0">
                <a:cs typeface="Times New Roman" panose="02020603050405020304" pitchFamily="18" charset="0"/>
                <a:sym typeface="Wingdings" panose="05000000000000000000" pitchFamily="2" charset="2"/>
              </a:rPr>
              <a:t> </a:t>
            </a:r>
            <a:r>
              <a:rPr lang="en-US" altLang="en-US" sz="2800" dirty="0" err="1">
                <a:cs typeface="Times New Roman" panose="02020603050405020304" pitchFamily="18" charset="0"/>
                <a:sym typeface="Wingdings" panose="05000000000000000000" pitchFamily="2" charset="2"/>
              </a:rPr>
              <a:t>luaran</a:t>
            </a:r>
            <a:r>
              <a:rPr lang="en-US" altLang="en-US" sz="2800" dirty="0">
                <a:cs typeface="Times New Roman" panose="02020603050405020304" pitchFamily="18" charset="0"/>
                <a:sym typeface="Wingdings" panose="05000000000000000000" pitchFamily="2" charset="2"/>
              </a:rPr>
              <a:t>.</a:t>
            </a:r>
            <a:r>
              <a:rPr lang="en-US" altLang="en-US" sz="2800" dirty="0">
                <a:sym typeface="Wingdings" panose="05000000000000000000" pitchFamily="2" charset="2"/>
              </a:rPr>
              <a:t> </a:t>
            </a:r>
          </a:p>
        </p:txBody>
      </p:sp>
    </p:spTree>
    <p:extLst>
      <p:ext uri="{BB962C8B-B14F-4D97-AF65-F5344CB8AC3E}">
        <p14:creationId xmlns:p14="http://schemas.microsoft.com/office/powerpoint/2010/main" val="301681260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a:extLst>
              <a:ext uri="{FF2B5EF4-FFF2-40B4-BE49-F238E27FC236}">
                <a16:creationId xmlns:a16="http://schemas.microsoft.com/office/drawing/2014/main" id="{60C9AF13-8457-4977-A283-2A49B83D813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976EE0-D907-4811-BC82-E687B33FFF4E}" type="slidenum">
              <a:rPr lang="en-US" altLang="en-US" sz="1200" smtClean="0">
                <a:solidFill>
                  <a:srgbClr val="898989"/>
                </a:solidFill>
              </a:rPr>
              <a:pPr>
                <a:spcBef>
                  <a:spcPct val="0"/>
                </a:spcBef>
                <a:buFontTx/>
                <a:buNone/>
              </a:pPr>
              <a:t>11</a:t>
            </a:fld>
            <a:endParaRPr lang="en-US" altLang="en-US" sz="1200">
              <a:solidFill>
                <a:srgbClr val="898989"/>
              </a:solidFill>
            </a:endParaRPr>
          </a:p>
        </p:txBody>
      </p:sp>
      <p:sp>
        <p:nvSpPr>
          <p:cNvPr id="12291" name="Rectangle 2">
            <a:extLst>
              <a:ext uri="{FF2B5EF4-FFF2-40B4-BE49-F238E27FC236}">
                <a16:creationId xmlns:a16="http://schemas.microsoft.com/office/drawing/2014/main" id="{BF9DBA5C-431E-4DD4-BABC-7A2141C59812}"/>
              </a:ext>
            </a:extLst>
          </p:cNvPr>
          <p:cNvSpPr>
            <a:spLocks noGrp="1"/>
          </p:cNvSpPr>
          <p:nvPr>
            <p:ph type="title"/>
          </p:nvPr>
        </p:nvSpPr>
        <p:spPr>
          <a:xfrm>
            <a:off x="650589" y="216761"/>
            <a:ext cx="7772400" cy="1143000"/>
          </a:xfrm>
        </p:spPr>
        <p:txBody>
          <a:bodyPr/>
          <a:lstStyle/>
          <a:p>
            <a:r>
              <a:rPr lang="en-US" altLang="en-US" sz="4000" b="1" dirty="0" err="1"/>
              <a:t>Beberapa</a:t>
            </a:r>
            <a:r>
              <a:rPr lang="en-US" altLang="en-US" sz="4000" b="1" dirty="0"/>
              <a:t> </a:t>
            </a:r>
            <a:r>
              <a:rPr lang="en-US" altLang="en-US" sz="4000" b="1" dirty="0" err="1"/>
              <a:t>Contoh</a:t>
            </a:r>
            <a:r>
              <a:rPr lang="en-US" altLang="en-US" sz="4000" b="1" dirty="0"/>
              <a:t> </a:t>
            </a:r>
            <a:r>
              <a:rPr lang="en-US" altLang="en-US" sz="4000" b="1" dirty="0" err="1"/>
              <a:t>Persoalan</a:t>
            </a:r>
            <a:r>
              <a:rPr lang="en-US" altLang="en-US" sz="4000" b="1" dirty="0"/>
              <a:t> </a:t>
            </a:r>
            <a:r>
              <a:rPr lang="en-US" altLang="en-US" sz="4000" b="1" dirty="0" err="1"/>
              <a:t>Klasik</a:t>
            </a:r>
            <a:endParaRPr lang="en-US" altLang="en-US" sz="4000" b="1" dirty="0"/>
          </a:p>
        </p:txBody>
      </p:sp>
      <p:sp>
        <p:nvSpPr>
          <p:cNvPr id="12292" name="Rectangle 3">
            <a:extLst>
              <a:ext uri="{FF2B5EF4-FFF2-40B4-BE49-F238E27FC236}">
                <a16:creationId xmlns:a16="http://schemas.microsoft.com/office/drawing/2014/main" id="{0E4DA7AC-1D71-43DB-89A5-CD3A8A607AEC}"/>
              </a:ext>
            </a:extLst>
          </p:cNvPr>
          <p:cNvSpPr>
            <a:spLocks noGrp="1"/>
          </p:cNvSpPr>
          <p:nvPr>
            <p:ph type="body" sz="half" idx="1"/>
          </p:nvPr>
        </p:nvSpPr>
        <p:spPr>
          <a:xfrm>
            <a:off x="714375" y="1643063"/>
            <a:ext cx="7761288" cy="4114800"/>
          </a:xfrm>
        </p:spPr>
        <p:txBody>
          <a:bodyPr/>
          <a:lstStyle/>
          <a:p>
            <a:pPr marL="609600" indent="-609600">
              <a:buFontTx/>
              <a:buAutoNum type="arabicPeriod"/>
            </a:pPr>
            <a:r>
              <a:rPr lang="en-US" altLang="en-US" sz="2800" b="1" i="1"/>
              <a:t>Travelling Salesperson Problem</a:t>
            </a:r>
            <a:r>
              <a:rPr lang="en-US" altLang="en-US" sz="2800"/>
              <a:t> (</a:t>
            </a:r>
            <a:r>
              <a:rPr lang="en-US" altLang="en-US" sz="2800" i="1"/>
              <a:t>TSP</a:t>
            </a:r>
            <a:r>
              <a:rPr lang="en-US" altLang="en-US" sz="2800"/>
              <a:t>)</a:t>
            </a:r>
          </a:p>
          <a:p>
            <a:pPr marL="609600" indent="-609600">
              <a:spcBef>
                <a:spcPts val="600"/>
              </a:spcBef>
              <a:buFontTx/>
              <a:buNone/>
            </a:pPr>
            <a:r>
              <a:rPr lang="en-US" altLang="en-US" sz="1800" b="1"/>
              <a:t>	</a:t>
            </a:r>
            <a:r>
              <a:rPr lang="en-US" altLang="en-US" sz="2400" b="1"/>
              <a:t>Persoalan</a:t>
            </a:r>
            <a:r>
              <a:rPr lang="en-US" altLang="en-US" sz="2400"/>
              <a:t>: Diberikan </a:t>
            </a:r>
            <a:r>
              <a:rPr lang="en-US" altLang="en-US" sz="2400" i="1"/>
              <a:t>n</a:t>
            </a:r>
            <a:r>
              <a:rPr lang="en-US" altLang="en-US" sz="2400"/>
              <a:t> buah kota serta diketahui jarak antara setiap kota satu sama lain. Temukan perjalanan (</a:t>
            </a:r>
            <a:r>
              <a:rPr lang="en-US" altLang="en-US" sz="2400" i="1"/>
              <a:t>tour</a:t>
            </a:r>
            <a:r>
              <a:rPr lang="en-US" altLang="en-US" sz="2400"/>
              <a:t>) terpendek yang dimulai dari sebuah kota dan melalui setiap kota lainnya hanya sekali dan kembali lagi ke kota asal keberangkatan. </a:t>
            </a:r>
          </a:p>
          <a:p>
            <a:pPr marL="609600" indent="-609600">
              <a:buFontTx/>
              <a:buNone/>
            </a:pPr>
            <a:endParaRPr lang="en-US" altLang="en-US" sz="2000"/>
          </a:p>
        </p:txBody>
      </p:sp>
      <p:pic>
        <p:nvPicPr>
          <p:cNvPr id="28" name="Audio 27">
            <a:hlinkClick r:id="" action="ppaction://media"/>
            <a:extLst>
              <a:ext uri="{FF2B5EF4-FFF2-40B4-BE49-F238E27FC236}">
                <a16:creationId xmlns:a16="http://schemas.microsoft.com/office/drawing/2014/main" id="{4A661AA1-6434-41EA-A288-53C817E6D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9A8C8CA-F202-10B0-270D-967D420CA1DB}"/>
              </a:ext>
            </a:extLst>
          </p:cNvPr>
          <p:cNvPicPr>
            <a:picLocks noChangeAspect="1"/>
          </p:cNvPicPr>
          <p:nvPr/>
        </p:nvPicPr>
        <p:blipFill>
          <a:blip r:embed="rId3"/>
          <a:stretch>
            <a:fillRect/>
          </a:stretch>
        </p:blipFill>
        <p:spPr>
          <a:xfrm>
            <a:off x="1386340" y="4066542"/>
            <a:ext cx="2916669" cy="2639058"/>
          </a:xfrm>
          <a:prstGeom prst="rect">
            <a:avLst/>
          </a:prstGeom>
        </p:spPr>
      </p:pic>
      <p:sp>
        <p:nvSpPr>
          <p:cNvPr id="3" name="TextBox 2">
            <a:extLst>
              <a:ext uri="{FF2B5EF4-FFF2-40B4-BE49-F238E27FC236}">
                <a16:creationId xmlns:a16="http://schemas.microsoft.com/office/drawing/2014/main" id="{6CA515E4-86BD-2CF2-0E7C-7E71E6D5E51C}"/>
              </a:ext>
            </a:extLst>
          </p:cNvPr>
          <p:cNvSpPr txBox="1"/>
          <p:nvPr/>
        </p:nvSpPr>
        <p:spPr>
          <a:xfrm>
            <a:off x="4536789" y="4604484"/>
            <a:ext cx="4416594" cy="1631216"/>
          </a:xfrm>
          <a:prstGeom prst="rect">
            <a:avLst/>
          </a:prstGeom>
          <a:noFill/>
        </p:spPr>
        <p:txBody>
          <a:bodyPr wrap="none" rtlCol="0">
            <a:spAutoFit/>
          </a:bodyPr>
          <a:lstStyle/>
          <a:p>
            <a:r>
              <a:rPr lang="en-US" sz="2000" dirty="0"/>
              <a:t>Tur </a:t>
            </a:r>
            <a:r>
              <a:rPr lang="en-US" sz="2000" dirty="0" err="1"/>
              <a:t>terpendek</a:t>
            </a:r>
            <a:r>
              <a:rPr lang="en-US" sz="2000" dirty="0"/>
              <a:t>:</a:t>
            </a:r>
            <a:br>
              <a:rPr lang="en-US" sz="2000" dirty="0"/>
            </a:br>
            <a:r>
              <a:rPr lang="en-US" sz="2000" dirty="0"/>
              <a:t>A – D – B – C – E – A </a:t>
            </a:r>
          </a:p>
          <a:p>
            <a:endParaRPr lang="en-US" sz="2000" dirty="0"/>
          </a:p>
          <a:p>
            <a:r>
              <a:rPr lang="en-US" sz="2000" dirty="0" err="1"/>
              <a:t>dengan</a:t>
            </a:r>
            <a:r>
              <a:rPr lang="en-US" sz="2000" dirty="0"/>
              <a:t> total </a:t>
            </a:r>
            <a:r>
              <a:rPr lang="en-US" sz="2000" dirty="0" err="1"/>
              <a:t>bobot</a:t>
            </a:r>
            <a:r>
              <a:rPr lang="en-US" sz="2000" dirty="0"/>
              <a:t>:</a:t>
            </a:r>
          </a:p>
          <a:p>
            <a:r>
              <a:rPr lang="en-US" sz="2000" dirty="0"/>
              <a:t>185 + 360 + 305 + 165 + 205 = 1220 </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a:extLst>
              <a:ext uri="{FF2B5EF4-FFF2-40B4-BE49-F238E27FC236}">
                <a16:creationId xmlns:a16="http://schemas.microsoft.com/office/drawing/2014/main" id="{AB794842-3B00-407E-803C-61E27E3D8BA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2B1AA33-C82B-4DD5-B31F-160EA3CCB8DE}" type="slidenum">
              <a:rPr lang="en-US" altLang="en-US" sz="1200" smtClean="0">
                <a:solidFill>
                  <a:srgbClr val="898989"/>
                </a:solidFill>
              </a:rPr>
              <a:pPr>
                <a:spcBef>
                  <a:spcPct val="0"/>
                </a:spcBef>
                <a:buFontTx/>
                <a:buNone/>
              </a:pPr>
              <a:t>12</a:t>
            </a:fld>
            <a:endParaRPr lang="en-US" altLang="en-US" sz="1200">
              <a:solidFill>
                <a:srgbClr val="898989"/>
              </a:solidFill>
            </a:endParaRPr>
          </a:p>
        </p:txBody>
      </p:sp>
      <p:sp>
        <p:nvSpPr>
          <p:cNvPr id="13315" name="Rectangle 2">
            <a:extLst>
              <a:ext uri="{FF2B5EF4-FFF2-40B4-BE49-F238E27FC236}">
                <a16:creationId xmlns:a16="http://schemas.microsoft.com/office/drawing/2014/main" id="{93CCF4B6-98AB-4C85-A8AD-B96D092385B8}"/>
              </a:ext>
            </a:extLst>
          </p:cNvPr>
          <p:cNvSpPr>
            <a:spLocks noGrp="1"/>
          </p:cNvSpPr>
          <p:nvPr>
            <p:ph type="body" sz="half" idx="1"/>
          </p:nvPr>
        </p:nvSpPr>
        <p:spPr>
          <a:xfrm>
            <a:off x="684213" y="692150"/>
            <a:ext cx="4762500" cy="5434013"/>
          </a:xfrm>
        </p:spPr>
        <p:txBody>
          <a:bodyPr/>
          <a:lstStyle/>
          <a:p>
            <a:pPr marL="609600" indent="-609600">
              <a:lnSpc>
                <a:spcPct val="90000"/>
              </a:lnSpc>
              <a:buFontTx/>
              <a:buNone/>
            </a:pPr>
            <a:r>
              <a:rPr lang="en-US" altLang="en-US" sz="2800"/>
              <a:t>2.   </a:t>
            </a:r>
            <a:r>
              <a:rPr lang="en-US" altLang="en-US" sz="2800" b="1" i="1"/>
              <a:t>Integer Knapsack Problem</a:t>
            </a:r>
          </a:p>
          <a:p>
            <a:pPr marL="609600" indent="-609600">
              <a:lnSpc>
                <a:spcPct val="90000"/>
              </a:lnSpc>
              <a:buFontTx/>
              <a:buNone/>
            </a:pPr>
            <a:r>
              <a:rPr lang="en-US" altLang="en-US" sz="1800"/>
              <a:t>	</a:t>
            </a:r>
          </a:p>
          <a:p>
            <a:pPr marL="609600" indent="-609600">
              <a:lnSpc>
                <a:spcPct val="90000"/>
              </a:lnSpc>
              <a:buFontTx/>
              <a:buNone/>
            </a:pPr>
            <a:r>
              <a:rPr lang="en-US" altLang="en-US" sz="2000" b="1"/>
              <a:t>	</a:t>
            </a:r>
            <a:r>
              <a:rPr lang="en-US" altLang="en-US" sz="2400" b="1"/>
              <a:t>Persoalan</a:t>
            </a:r>
            <a:r>
              <a:rPr lang="en-US" altLang="en-US" sz="2400"/>
              <a:t>: Diberikan </a:t>
            </a:r>
            <a:r>
              <a:rPr lang="en-US" altLang="en-US" sz="2400" i="1"/>
              <a:t>n </a:t>
            </a:r>
            <a:r>
              <a:rPr lang="en-US" altLang="en-US" sz="2400"/>
              <a:t>buah objek dan sebuah </a:t>
            </a:r>
            <a:r>
              <a:rPr lang="en-US" altLang="en-US" sz="2400" i="1"/>
              <a:t>knapsack</a:t>
            </a:r>
            <a:r>
              <a:rPr lang="en-US" altLang="en-US" sz="2400"/>
              <a:t> (karung, tas, ransel, dsb) dengan kapasitas bobot </a:t>
            </a:r>
            <a:r>
              <a:rPr lang="en-US" altLang="en-US" sz="2400" i="1"/>
              <a:t>K</a:t>
            </a:r>
            <a:r>
              <a:rPr lang="en-US" altLang="en-US" sz="2400"/>
              <a:t>. Setiap objek memiliki properti bobot (</a:t>
            </a:r>
            <a:r>
              <a:rPr lang="en-US" altLang="en-US" sz="2400" i="1"/>
              <a:t>weigth</a:t>
            </a:r>
            <a:r>
              <a:rPr lang="en-US" altLang="en-US" sz="2400"/>
              <a:t>) </a:t>
            </a:r>
            <a:r>
              <a:rPr lang="en-US" altLang="en-US" sz="2400" i="1"/>
              <a:t>w</a:t>
            </a:r>
            <a:r>
              <a:rPr lang="en-US" altLang="en-US" sz="2400" i="1" baseline="-25000"/>
              <a:t>i</a:t>
            </a:r>
            <a:r>
              <a:rPr lang="en-US" altLang="en-US" sz="2400" i="1"/>
              <a:t> </a:t>
            </a:r>
            <a:r>
              <a:rPr lang="en-US" altLang="en-US" sz="2400"/>
              <a:t>dan keuntungan (</a:t>
            </a:r>
            <a:r>
              <a:rPr lang="en-US" altLang="en-US" sz="2400" i="1"/>
              <a:t>profit</a:t>
            </a:r>
            <a:r>
              <a:rPr lang="en-US" altLang="en-US" sz="2400"/>
              <a:t>) </a:t>
            </a:r>
            <a:r>
              <a:rPr lang="en-US" altLang="en-US" sz="2400" i="1"/>
              <a:t>p</a:t>
            </a:r>
            <a:r>
              <a:rPr lang="en-US" altLang="en-US" sz="2400" i="1" baseline="-25000"/>
              <a:t>i</a:t>
            </a:r>
            <a:r>
              <a:rPr lang="en-US" altLang="en-US" sz="2400"/>
              <a:t>.  </a:t>
            </a:r>
          </a:p>
          <a:p>
            <a:pPr marL="609600" indent="-609600">
              <a:lnSpc>
                <a:spcPct val="90000"/>
              </a:lnSpc>
              <a:buFontTx/>
              <a:buNone/>
            </a:pPr>
            <a:endParaRPr lang="en-US" altLang="en-US" sz="2400"/>
          </a:p>
          <a:p>
            <a:pPr marL="609600" indent="-609600">
              <a:lnSpc>
                <a:spcPct val="90000"/>
              </a:lnSpc>
              <a:buFontTx/>
              <a:buNone/>
            </a:pPr>
            <a:r>
              <a:rPr lang="en-US" altLang="en-US" sz="2400"/>
              <a:t>	Bagaimana cara memilih objek-objek yang dimasukkan ke dalam </a:t>
            </a:r>
            <a:r>
              <a:rPr lang="en-US" altLang="en-US" sz="2400" i="1"/>
              <a:t>knapsack</a:t>
            </a:r>
            <a:r>
              <a:rPr lang="en-US" altLang="en-US" sz="2400"/>
              <a:t> sedemikian sehingga tidak melebihi kapasitas </a:t>
            </a:r>
            <a:r>
              <a:rPr lang="en-US" altLang="en-US" sz="2400" i="1"/>
              <a:t>knapsack</a:t>
            </a:r>
            <a:r>
              <a:rPr lang="en-US" altLang="en-US" sz="2400"/>
              <a:t> namun memberikan keuntungan maksimal? </a:t>
            </a:r>
          </a:p>
        </p:txBody>
      </p:sp>
      <p:pic>
        <p:nvPicPr>
          <p:cNvPr id="13316" name="Picture 2">
            <a:extLst>
              <a:ext uri="{FF2B5EF4-FFF2-40B4-BE49-F238E27FC236}">
                <a16:creationId xmlns:a16="http://schemas.microsoft.com/office/drawing/2014/main" id="{9F971C3F-3E32-4811-848A-D839D158676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57813" y="2428875"/>
            <a:ext cx="3286125" cy="2867025"/>
          </a:xfrm>
          <a:noFill/>
        </p:spPr>
      </p:pic>
      <p:pic>
        <p:nvPicPr>
          <p:cNvPr id="13330" name="Audio 13329">
            <a:hlinkClick r:id="" action="ppaction://media"/>
            <a:extLst>
              <a:ext uri="{FF2B5EF4-FFF2-40B4-BE49-F238E27FC236}">
                <a16:creationId xmlns:a16="http://schemas.microsoft.com/office/drawing/2014/main" id="{EEE78D31-380F-44A5-ACA4-F88770BE6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2">
            <a:extLst>
              <a:ext uri="{FF2B5EF4-FFF2-40B4-BE49-F238E27FC236}">
                <a16:creationId xmlns:a16="http://schemas.microsoft.com/office/drawing/2014/main" id="{9FA44597-C1CF-48FE-B6C2-11A6B440E961}"/>
              </a:ext>
            </a:extLst>
          </p:cNvPr>
          <p:cNvSpPr>
            <a:spLocks noGrp="1"/>
          </p:cNvSpPr>
          <p:nvPr>
            <p:ph type="body" sz="half" idx="1"/>
          </p:nvPr>
        </p:nvSpPr>
        <p:spPr>
          <a:xfrm>
            <a:off x="685800" y="1071563"/>
            <a:ext cx="7600950" cy="5214937"/>
          </a:xfrm>
        </p:spPr>
        <p:txBody>
          <a:bodyPr/>
          <a:lstStyle/>
          <a:p>
            <a:pPr>
              <a:buFont typeface="Arial" panose="020B0604020202020204" pitchFamily="34" charset="0"/>
              <a:buNone/>
            </a:pPr>
            <a:r>
              <a:rPr lang="en-US" altLang="en-US" sz="2800" b="1"/>
              <a:t>3. Persoalan penugasan (</a:t>
            </a:r>
            <a:r>
              <a:rPr lang="en-US" altLang="en-US" sz="2800" b="1" i="1"/>
              <a:t>assignment problem</a:t>
            </a:r>
            <a:r>
              <a:rPr lang="en-US" altLang="en-US" sz="2800" b="1"/>
              <a:t>)</a:t>
            </a:r>
          </a:p>
          <a:p>
            <a:pPr>
              <a:buFont typeface="Arial" panose="020B0604020202020204" pitchFamily="34" charset="0"/>
              <a:buNone/>
            </a:pPr>
            <a:r>
              <a:rPr lang="en-US" altLang="en-US"/>
              <a:t>	</a:t>
            </a:r>
            <a:r>
              <a:rPr lang="en-US" altLang="en-US" sz="2400"/>
              <a:t>Misalkan terdapat </a:t>
            </a:r>
            <a:r>
              <a:rPr lang="en-US" altLang="en-US" sz="2400" i="1"/>
              <a:t>n</a:t>
            </a:r>
            <a:r>
              <a:rPr lang="en-US" altLang="en-US" sz="2400"/>
              <a:t> orang dan </a:t>
            </a:r>
            <a:r>
              <a:rPr lang="en-US" altLang="en-US" sz="2400" i="1"/>
              <a:t>n</a:t>
            </a:r>
            <a:r>
              <a:rPr lang="en-US" altLang="en-US" sz="2400"/>
              <a:t> buah pekerjaan (</a:t>
            </a:r>
            <a:r>
              <a:rPr lang="en-US" altLang="en-US" sz="2400" i="1"/>
              <a:t>job</a:t>
            </a:r>
            <a:r>
              <a:rPr lang="en-US" altLang="en-US" sz="2400"/>
              <a:t>). Setiap orang akan di-</a:t>
            </a:r>
            <a:r>
              <a:rPr lang="en-US" altLang="en-US" sz="2400" i="1"/>
              <a:t>assign</a:t>
            </a:r>
            <a:r>
              <a:rPr lang="en-US" altLang="en-US" sz="2400"/>
              <a:t> dengan sebuah pekerjaan. Penugasan orang ke-</a:t>
            </a:r>
            <a:r>
              <a:rPr lang="en-US" altLang="en-US" sz="2400" i="1"/>
              <a:t>i</a:t>
            </a:r>
            <a:r>
              <a:rPr lang="en-US" altLang="en-US" sz="2400"/>
              <a:t> dengan pekerjaan ke-</a:t>
            </a:r>
            <a:r>
              <a:rPr lang="en-US" altLang="en-US" sz="2400" i="1"/>
              <a:t>j</a:t>
            </a:r>
            <a:r>
              <a:rPr lang="en-US" altLang="en-US" sz="2400"/>
              <a:t> membutuhkan biaya sebesar </a:t>
            </a:r>
            <a:r>
              <a:rPr lang="en-US" altLang="en-US" sz="2400" i="1"/>
              <a:t>c</a:t>
            </a:r>
            <a:r>
              <a:rPr lang="en-US" altLang="en-US" sz="2400"/>
              <a:t>(</a:t>
            </a:r>
            <a:r>
              <a:rPr lang="en-US" altLang="en-US" sz="2400" i="1"/>
              <a:t>i</a:t>
            </a:r>
            <a:r>
              <a:rPr lang="en-US" altLang="en-US" sz="2400"/>
              <a:t>, </a:t>
            </a:r>
            <a:r>
              <a:rPr lang="en-US" altLang="en-US" sz="2400" i="1"/>
              <a:t>j</a:t>
            </a:r>
            <a:r>
              <a:rPr lang="en-US" altLang="en-US" sz="2400"/>
              <a:t>). Bagaimana melakukan penugasan sehingga total biaya penugasan adalah seminimal mungkin? </a:t>
            </a:r>
          </a:p>
        </p:txBody>
      </p:sp>
      <p:pic>
        <p:nvPicPr>
          <p:cNvPr id="14339" name="Picture 2">
            <a:extLst>
              <a:ext uri="{FF2B5EF4-FFF2-40B4-BE49-F238E27FC236}">
                <a16:creationId xmlns:a16="http://schemas.microsoft.com/office/drawing/2014/main" id="{50CAB812-00A0-42D8-ADBD-691FBF75C1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4000500"/>
            <a:ext cx="3046412"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a:extLst>
              <a:ext uri="{FF2B5EF4-FFF2-40B4-BE49-F238E27FC236}">
                <a16:creationId xmlns:a16="http://schemas.microsoft.com/office/drawing/2014/main" id="{63B015AF-8057-44C9-B598-6EE5E5CCA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C03F5F3-A47D-21DA-F0B2-A007CD0079A9}"/>
              </a:ext>
            </a:extLst>
          </p:cNvPr>
          <p:cNvSpPr>
            <a:spLocks noGrp="1"/>
          </p:cNvSpPr>
          <p:nvPr>
            <p:ph type="sldNum" sz="quarter" idx="12"/>
          </p:nvPr>
        </p:nvSpPr>
        <p:spPr/>
        <p:txBody>
          <a:bodyPr/>
          <a:lstStyle/>
          <a:p>
            <a:pPr>
              <a:defRPr/>
            </a:pPr>
            <a:fld id="{3340DE52-2D10-4ED2-BB52-DA10B08FB5A5}" type="slidenum">
              <a:rPr lang="en-US" altLang="en-US" smtClean="0"/>
              <a:pPr>
                <a:defRPr/>
              </a:pPr>
              <a:t>13</a:t>
            </a:fld>
            <a:endParaRPr lang="en-US" altLang="en-US"/>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2">
            <a:extLst>
              <a:ext uri="{FF2B5EF4-FFF2-40B4-BE49-F238E27FC236}">
                <a16:creationId xmlns:a16="http://schemas.microsoft.com/office/drawing/2014/main" id="{8D5B3478-E635-48D2-B1C9-3FC8B2A24E4D}"/>
              </a:ext>
            </a:extLst>
          </p:cNvPr>
          <p:cNvSpPr>
            <a:spLocks noGrp="1"/>
          </p:cNvSpPr>
          <p:nvPr>
            <p:ph type="body" sz="half" idx="1"/>
          </p:nvPr>
        </p:nvSpPr>
        <p:spPr>
          <a:xfrm>
            <a:off x="685800" y="1000125"/>
            <a:ext cx="7600950" cy="5095875"/>
          </a:xfrm>
        </p:spPr>
        <p:txBody>
          <a:bodyPr/>
          <a:lstStyle/>
          <a:p>
            <a:pPr>
              <a:buFont typeface="Arial" panose="020B0604020202020204" pitchFamily="34" charset="0"/>
              <a:buNone/>
            </a:pPr>
            <a:r>
              <a:rPr lang="en-US" altLang="en-US" sz="2800"/>
              <a:t>Contoh instansiasi persoalan:</a:t>
            </a:r>
          </a:p>
        </p:txBody>
      </p:sp>
      <p:sp>
        <p:nvSpPr>
          <p:cNvPr id="15363" name="Rectangle 2">
            <a:extLst>
              <a:ext uri="{FF2B5EF4-FFF2-40B4-BE49-F238E27FC236}">
                <a16:creationId xmlns:a16="http://schemas.microsoft.com/office/drawing/2014/main" id="{F7B2BC68-FF9D-4D02-B62C-0510C21BFBF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aphicFrame>
        <p:nvGraphicFramePr>
          <p:cNvPr id="15364" name="Object 1">
            <a:extLst>
              <a:ext uri="{FF2B5EF4-FFF2-40B4-BE49-F238E27FC236}">
                <a16:creationId xmlns:a16="http://schemas.microsoft.com/office/drawing/2014/main" id="{9ADA93B3-943F-4FD8-9CE7-0CDEBDD644DA}"/>
              </a:ext>
            </a:extLst>
          </p:cNvPr>
          <p:cNvGraphicFramePr>
            <a:graphicFrameLocks noChangeAspect="1"/>
          </p:cNvGraphicFramePr>
          <p:nvPr/>
        </p:nvGraphicFramePr>
        <p:xfrm>
          <a:off x="1071563" y="2143125"/>
          <a:ext cx="6276975" cy="2643188"/>
        </p:xfrm>
        <a:graphic>
          <a:graphicData uri="http://schemas.openxmlformats.org/presentationml/2006/ole">
            <mc:AlternateContent xmlns:mc="http://schemas.openxmlformats.org/markup-compatibility/2006">
              <mc:Choice xmlns:v="urn:schemas-microsoft-com:vml" Requires="v">
                <p:oleObj name="Equation" r:id="rId2" imgW="2717800" imgH="1143000" progId="Equation.3">
                  <p:embed/>
                </p:oleObj>
              </mc:Choice>
              <mc:Fallback>
                <p:oleObj name="Equation" r:id="rId2" imgW="2717800" imgH="1143000" progId="Equation.3">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2143125"/>
                        <a:ext cx="6276975"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 name="Audio 13">
            <a:hlinkClick r:id="" action="ppaction://media"/>
            <a:extLst>
              <a:ext uri="{FF2B5EF4-FFF2-40B4-BE49-F238E27FC236}">
                <a16:creationId xmlns:a16="http://schemas.microsoft.com/office/drawing/2014/main" id="{058533B4-73EF-47EF-8CED-68798227AB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C5817D8-1F74-0517-A2D9-6F7EF846ACB4}"/>
              </a:ext>
            </a:extLst>
          </p:cNvPr>
          <p:cNvSpPr>
            <a:spLocks noGrp="1"/>
          </p:cNvSpPr>
          <p:nvPr>
            <p:ph type="sldNum" sz="quarter" idx="12"/>
          </p:nvPr>
        </p:nvSpPr>
        <p:spPr/>
        <p:txBody>
          <a:bodyPr/>
          <a:lstStyle/>
          <a:p>
            <a:pPr>
              <a:defRPr/>
            </a:pPr>
            <a:fld id="{3340DE52-2D10-4ED2-BB52-DA10B08FB5A5}" type="slidenum">
              <a:rPr lang="en-US" altLang="en-US" smtClean="0"/>
              <a:pPr>
                <a:defRPr/>
              </a:pPr>
              <a:t>14</a:t>
            </a:fld>
            <a:endParaRPr lang="en-US" altLang="en-US"/>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a:extLst>
              <a:ext uri="{FF2B5EF4-FFF2-40B4-BE49-F238E27FC236}">
                <a16:creationId xmlns:a16="http://schemas.microsoft.com/office/drawing/2014/main" id="{C7EEF312-FD9C-44D1-BF74-BAB755A1C79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7D07A06-96C7-45FB-A108-3BBDED618D15}" type="slidenum">
              <a:rPr lang="en-US" altLang="en-US" sz="1200" smtClean="0">
                <a:solidFill>
                  <a:srgbClr val="898989"/>
                </a:solidFill>
              </a:rPr>
              <a:pPr>
                <a:spcBef>
                  <a:spcPct val="0"/>
                </a:spcBef>
                <a:buFontTx/>
                <a:buNone/>
              </a:pPr>
              <a:t>15</a:t>
            </a:fld>
            <a:endParaRPr lang="en-US" altLang="en-US" sz="1200">
              <a:solidFill>
                <a:srgbClr val="898989"/>
              </a:solidFill>
            </a:endParaRPr>
          </a:p>
        </p:txBody>
      </p:sp>
      <p:sp>
        <p:nvSpPr>
          <p:cNvPr id="16387" name="Rectangle 2">
            <a:extLst>
              <a:ext uri="{FF2B5EF4-FFF2-40B4-BE49-F238E27FC236}">
                <a16:creationId xmlns:a16="http://schemas.microsoft.com/office/drawing/2014/main" id="{854F56DB-E371-4BB7-ADBA-CF55A23B09AB}"/>
              </a:ext>
            </a:extLst>
          </p:cNvPr>
          <p:cNvSpPr>
            <a:spLocks noGrp="1"/>
          </p:cNvSpPr>
          <p:nvPr>
            <p:ph type="body" sz="half" idx="1"/>
          </p:nvPr>
        </p:nvSpPr>
        <p:spPr>
          <a:xfrm>
            <a:off x="457200" y="1125538"/>
            <a:ext cx="4114800" cy="5199062"/>
          </a:xfrm>
        </p:spPr>
        <p:txBody>
          <a:bodyPr/>
          <a:lstStyle/>
          <a:p>
            <a:pPr>
              <a:lnSpc>
                <a:spcPct val="80000"/>
              </a:lnSpc>
              <a:buFontTx/>
              <a:buNone/>
            </a:pPr>
            <a:r>
              <a:rPr lang="en-US" altLang="en-US" sz="2800" b="1"/>
              <a:t>4</a:t>
            </a:r>
            <a:r>
              <a:rPr lang="en-US" altLang="en-US" sz="2800" b="1" i="1"/>
              <a:t>. </a:t>
            </a:r>
            <a:r>
              <a:rPr lang="en-US" altLang="en-US" sz="2800" b="1"/>
              <a:t>Persoalan N-Ratu</a:t>
            </a:r>
            <a:r>
              <a:rPr lang="en-US" altLang="en-US" sz="2800" b="1" i="1"/>
              <a:t> (The N-Queens Problem)</a:t>
            </a:r>
          </a:p>
          <a:p>
            <a:pPr>
              <a:lnSpc>
                <a:spcPct val="80000"/>
              </a:lnSpc>
              <a:buFontTx/>
              <a:buNone/>
            </a:pPr>
            <a:r>
              <a:rPr lang="en-US" altLang="en-US" sz="2400"/>
              <a:t>	</a:t>
            </a:r>
          </a:p>
          <a:p>
            <a:pPr>
              <a:lnSpc>
                <a:spcPct val="80000"/>
              </a:lnSpc>
              <a:buFontTx/>
              <a:buNone/>
            </a:pPr>
            <a:r>
              <a:rPr lang="en-US" altLang="en-US" sz="1400" b="1"/>
              <a:t>	</a:t>
            </a:r>
            <a:r>
              <a:rPr lang="en-US" altLang="en-US" sz="2400" b="1"/>
              <a:t>Persoalan</a:t>
            </a:r>
            <a:r>
              <a:rPr lang="en-US" altLang="en-US" sz="2400"/>
              <a:t>: Diberikan sebuah papan catur yang berukuran </a:t>
            </a:r>
            <a:r>
              <a:rPr lang="en-US" altLang="en-US" sz="2400" i="1"/>
              <a:t>N</a:t>
            </a:r>
            <a:r>
              <a:rPr lang="en-US" altLang="en-US" sz="2400"/>
              <a:t> </a:t>
            </a:r>
            <a:r>
              <a:rPr lang="en-US" altLang="en-US" sz="2400">
                <a:sym typeface="Symbol" panose="05050102010706020507" pitchFamily="18" charset="2"/>
              </a:rPr>
              <a:t></a:t>
            </a:r>
            <a:r>
              <a:rPr lang="en-US" altLang="en-US" sz="2400"/>
              <a:t> </a:t>
            </a:r>
            <a:r>
              <a:rPr lang="en-US" altLang="en-US" sz="2400" i="1"/>
              <a:t>N</a:t>
            </a:r>
            <a:r>
              <a:rPr lang="en-US" altLang="en-US" sz="2400"/>
              <a:t> dan </a:t>
            </a:r>
            <a:r>
              <a:rPr lang="en-US" altLang="en-US" sz="2400" i="1"/>
              <a:t>N</a:t>
            </a:r>
            <a:r>
              <a:rPr lang="en-US" altLang="en-US" sz="2400"/>
              <a:t> buah bidak ratu. Bagaimana menempatkan </a:t>
            </a:r>
            <a:r>
              <a:rPr lang="en-US" altLang="en-US" sz="2400" i="1"/>
              <a:t>N</a:t>
            </a:r>
            <a:r>
              <a:rPr lang="en-US" altLang="en-US" sz="2400"/>
              <a:t> buah ratu (</a:t>
            </a:r>
            <a:r>
              <a:rPr lang="en-US" altLang="en-US" sz="2400" i="1"/>
              <a:t>Q</a:t>
            </a:r>
            <a:r>
              <a:rPr lang="en-US" altLang="en-US" sz="2400"/>
              <a:t>) itu pada petak-petak papan catur sedemikian sehingga tidak ada dua ratu atau lebih yang terletak pada satu baris yang sama, atau pada satu kolom yang sama, atau pada satu diagonal yang sama ?</a:t>
            </a:r>
          </a:p>
          <a:p>
            <a:pPr>
              <a:lnSpc>
                <a:spcPct val="80000"/>
              </a:lnSpc>
              <a:buFontTx/>
              <a:buNone/>
            </a:pPr>
            <a:r>
              <a:rPr lang="en-US" altLang="en-US" sz="1200"/>
              <a:t> </a:t>
            </a:r>
          </a:p>
        </p:txBody>
      </p:sp>
      <p:pic>
        <p:nvPicPr>
          <p:cNvPr id="16388" name="Picture 3">
            <a:extLst>
              <a:ext uri="{FF2B5EF4-FFF2-40B4-BE49-F238E27FC236}">
                <a16:creationId xmlns:a16="http://schemas.microsoft.com/office/drawing/2014/main" id="{28F3DD44-A2F4-4333-9DC8-D2DB78A2A6F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4875" y="2357438"/>
            <a:ext cx="4038600" cy="3030537"/>
          </a:xfrm>
          <a:noFill/>
        </p:spPr>
      </p:pic>
      <p:pic>
        <p:nvPicPr>
          <p:cNvPr id="6" name="Audio 5">
            <a:hlinkClick r:id="" action="ppaction://media"/>
            <a:extLst>
              <a:ext uri="{FF2B5EF4-FFF2-40B4-BE49-F238E27FC236}">
                <a16:creationId xmlns:a16="http://schemas.microsoft.com/office/drawing/2014/main" id="{CCEBDF89-EBE5-4DDB-B312-73C5BBD32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B5BE8778-8DAA-4FAC-8D96-135E0822333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7C28C9D-D8F2-4E79-A691-ED5BDB3B2971}" type="slidenum">
              <a:rPr lang="en-US" altLang="en-US" sz="1200" smtClean="0">
                <a:solidFill>
                  <a:srgbClr val="898989"/>
                </a:solidFill>
              </a:rPr>
              <a:pPr>
                <a:spcBef>
                  <a:spcPct val="0"/>
                </a:spcBef>
                <a:buFontTx/>
                <a:buNone/>
              </a:pPr>
              <a:t>16</a:t>
            </a:fld>
            <a:endParaRPr lang="en-US" altLang="en-US" sz="1200">
              <a:solidFill>
                <a:srgbClr val="898989"/>
              </a:solidFill>
            </a:endParaRPr>
          </a:p>
        </p:txBody>
      </p:sp>
      <p:sp>
        <p:nvSpPr>
          <p:cNvPr id="17411" name="Rectangle 2">
            <a:extLst>
              <a:ext uri="{FF2B5EF4-FFF2-40B4-BE49-F238E27FC236}">
                <a16:creationId xmlns:a16="http://schemas.microsoft.com/office/drawing/2014/main" id="{C80B0AC3-72AF-47D8-849C-8E02E5E137E3}"/>
              </a:ext>
            </a:extLst>
          </p:cNvPr>
          <p:cNvSpPr>
            <a:spLocks noGrp="1"/>
          </p:cNvSpPr>
          <p:nvPr>
            <p:ph type="body" sz="half" idx="1"/>
          </p:nvPr>
        </p:nvSpPr>
        <p:spPr>
          <a:xfrm>
            <a:off x="457200" y="1066800"/>
            <a:ext cx="7715250" cy="5059363"/>
          </a:xfrm>
        </p:spPr>
        <p:txBody>
          <a:bodyPr/>
          <a:lstStyle/>
          <a:p>
            <a:pPr marL="609600" indent="-609600">
              <a:buFont typeface="Calibri" panose="020F0502020204030204" pitchFamily="34" charset="0"/>
              <a:buAutoNum type="arabicPeriod" startAt="5"/>
            </a:pPr>
            <a:r>
              <a:rPr lang="en-US" altLang="en-US" sz="2800" b="1"/>
              <a:t>Mencari Pasangan Titik Terdekat</a:t>
            </a:r>
            <a:r>
              <a:rPr lang="en-US" altLang="en-US" sz="2800" b="1" i="1"/>
              <a:t> (Closest Pair)</a:t>
            </a:r>
          </a:p>
          <a:p>
            <a:pPr marL="609600" indent="-609600">
              <a:buFontTx/>
              <a:buNone/>
            </a:pPr>
            <a:r>
              <a:rPr lang="en-US" altLang="en-US" sz="1800"/>
              <a:t>	</a:t>
            </a:r>
          </a:p>
          <a:p>
            <a:pPr marL="609600" indent="-609600">
              <a:buFontTx/>
              <a:buNone/>
            </a:pPr>
            <a:r>
              <a:rPr lang="en-US" altLang="en-US" sz="1800"/>
              <a:t>	</a:t>
            </a:r>
            <a:r>
              <a:rPr lang="en-US" altLang="en-US" sz="2400" b="1"/>
              <a:t>Persoalan</a:t>
            </a:r>
            <a:r>
              <a:rPr lang="en-US" altLang="en-US" sz="2400"/>
              <a:t>: Diberikan </a:t>
            </a:r>
            <a:r>
              <a:rPr lang="en-US" altLang="en-US" sz="2400" i="1"/>
              <a:t>n</a:t>
            </a:r>
            <a:r>
              <a:rPr lang="en-US" altLang="en-US" sz="2400"/>
              <a:t> buah titik, tentukan dua buah titik yang terdekat satu sama lain. </a:t>
            </a:r>
          </a:p>
          <a:p>
            <a:pPr marL="609600" indent="-609600">
              <a:buFontTx/>
              <a:buNone/>
            </a:pPr>
            <a:endParaRPr lang="en-US" altLang="en-US" sz="2400"/>
          </a:p>
          <a:p>
            <a:pPr marL="609600" indent="-609600">
              <a:buFontTx/>
              <a:buNone/>
            </a:pPr>
            <a:r>
              <a:rPr lang="en-US" altLang="en-US" sz="1800"/>
              <a:t>	</a:t>
            </a:r>
          </a:p>
          <a:p>
            <a:pPr marL="609600" indent="-609600">
              <a:buFontTx/>
              <a:buNone/>
            </a:pPr>
            <a:endParaRPr lang="en-US" altLang="en-US" sz="1800"/>
          </a:p>
        </p:txBody>
      </p:sp>
      <p:sp>
        <p:nvSpPr>
          <p:cNvPr id="17412" name="Rectangle 3">
            <a:extLst>
              <a:ext uri="{FF2B5EF4-FFF2-40B4-BE49-F238E27FC236}">
                <a16:creationId xmlns:a16="http://schemas.microsoft.com/office/drawing/2014/main" id="{EA13381E-99E0-4792-A114-525FC19992E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17413" name="Picture 3">
            <a:extLst>
              <a:ext uri="{FF2B5EF4-FFF2-40B4-BE49-F238E27FC236}">
                <a16:creationId xmlns:a16="http://schemas.microsoft.com/office/drawing/2014/main" id="{7A9B1D5E-4197-42DB-AEA2-3E339EB712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3286125"/>
            <a:ext cx="3000375"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udio 12">
            <a:hlinkClick r:id="" action="ppaction://media"/>
            <a:extLst>
              <a:ext uri="{FF2B5EF4-FFF2-40B4-BE49-F238E27FC236}">
                <a16:creationId xmlns:a16="http://schemas.microsoft.com/office/drawing/2014/main" id="{59BA2C35-16CA-4CC4-90AF-A490E90C2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E3371A4B-38B1-4DD6-9288-F4D6C01A8BA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6ABB549-BA2E-4DB5-9E61-CFDE256C589C}" type="slidenum">
              <a:rPr lang="en-US" altLang="en-US" sz="1200" smtClean="0">
                <a:solidFill>
                  <a:srgbClr val="898989"/>
                </a:solidFill>
              </a:rPr>
              <a:pPr>
                <a:spcBef>
                  <a:spcPct val="0"/>
                </a:spcBef>
                <a:buFontTx/>
                <a:buNone/>
              </a:pPr>
              <a:t>17</a:t>
            </a:fld>
            <a:endParaRPr lang="en-US" altLang="en-US" sz="1200">
              <a:solidFill>
                <a:srgbClr val="898989"/>
              </a:solidFill>
            </a:endParaRPr>
          </a:p>
        </p:txBody>
      </p:sp>
      <p:sp>
        <p:nvSpPr>
          <p:cNvPr id="18435" name="Rectangle 2">
            <a:extLst>
              <a:ext uri="{FF2B5EF4-FFF2-40B4-BE49-F238E27FC236}">
                <a16:creationId xmlns:a16="http://schemas.microsoft.com/office/drawing/2014/main" id="{1B8B5796-2903-4F52-B90E-077607D78943}"/>
              </a:ext>
            </a:extLst>
          </p:cNvPr>
          <p:cNvSpPr>
            <a:spLocks noGrp="1"/>
          </p:cNvSpPr>
          <p:nvPr>
            <p:ph type="body" idx="1"/>
          </p:nvPr>
        </p:nvSpPr>
        <p:spPr>
          <a:xfrm>
            <a:off x="468313" y="476250"/>
            <a:ext cx="8229600" cy="5761038"/>
          </a:xfrm>
        </p:spPr>
        <p:txBody>
          <a:bodyPr/>
          <a:lstStyle/>
          <a:p>
            <a:pPr marL="609600" indent="-609600">
              <a:buFont typeface="Calibri" panose="020F0502020204030204" pitchFamily="34" charset="0"/>
              <a:buAutoNum type="arabicPeriod" startAt="6"/>
            </a:pPr>
            <a:r>
              <a:rPr lang="en-US" altLang="en-US" sz="2800" b="1"/>
              <a:t>Permainan </a:t>
            </a:r>
            <a:r>
              <a:rPr lang="en-US" altLang="en-US" sz="2800" b="1" i="1"/>
              <a:t>15-Puzzle</a:t>
            </a:r>
          </a:p>
          <a:p>
            <a:pPr marL="609600" indent="-609600">
              <a:spcBef>
                <a:spcPct val="0"/>
              </a:spcBef>
              <a:buFontTx/>
              <a:buNone/>
            </a:pPr>
            <a:r>
              <a:rPr lang="en-US" altLang="en-US" sz="2000"/>
              <a:t>	</a:t>
            </a:r>
          </a:p>
          <a:p>
            <a:pPr marL="609600" indent="-609600">
              <a:spcBef>
                <a:spcPct val="0"/>
              </a:spcBef>
              <a:buFontTx/>
              <a:buNone/>
            </a:pPr>
            <a:r>
              <a:rPr lang="en-US" altLang="en-US" sz="2000"/>
              <a:t>	</a:t>
            </a:r>
            <a:r>
              <a:rPr lang="en-US" altLang="en-US" sz="2400" b="1"/>
              <a:t>Persoalan</a:t>
            </a:r>
            <a:r>
              <a:rPr lang="en-US" altLang="en-US" sz="2400"/>
              <a:t>: Diberikan sebuah 15-</a:t>
            </a:r>
            <a:r>
              <a:rPr lang="en-US" altLang="en-US" sz="2400" i="1"/>
              <a:t>puzzle</a:t>
            </a:r>
            <a:r>
              <a:rPr lang="en-US" altLang="en-US" sz="2400"/>
              <a:t> yang memuat 15 buah ubin (</a:t>
            </a:r>
            <a:r>
              <a:rPr lang="en-US" altLang="en-US" sz="2400" i="1"/>
              <a:t>tile</a:t>
            </a:r>
            <a:r>
              <a:rPr lang="en-US" altLang="en-US" sz="2400"/>
              <a:t>) yang diberi nomor 1 sampai 15, dan satu buah slot kosong yang digunakan untuk menggerakkan ubin ke atas, ke bawah, ke kiri, dan ke kanan. Misalkan diberikan keadaan awal dan keadaaan akhir susunan ubin. Bagaimana langkah-langkah untuk mentransformasikan susunan awal menjadi susunan akhir? </a:t>
            </a:r>
            <a:endParaRPr lang="en-US" altLang="en-US" sz="2400" b="1" i="1"/>
          </a:p>
          <a:p>
            <a:pPr marL="609600" indent="-609600">
              <a:buFontTx/>
              <a:buNone/>
            </a:pPr>
            <a:endParaRPr lang="en-US" altLang="en-US" sz="2400" b="1" i="1"/>
          </a:p>
          <a:p>
            <a:pPr marL="609600" indent="-609600">
              <a:buFontTx/>
              <a:buNone/>
            </a:pPr>
            <a:endParaRPr lang="en-US" altLang="en-US" b="1" i="1"/>
          </a:p>
        </p:txBody>
      </p:sp>
      <p:sp>
        <p:nvSpPr>
          <p:cNvPr id="18436" name="Rectangle 3">
            <a:extLst>
              <a:ext uri="{FF2B5EF4-FFF2-40B4-BE49-F238E27FC236}">
                <a16:creationId xmlns:a16="http://schemas.microsoft.com/office/drawing/2014/main" id="{456BB429-F929-47B2-B9D0-9EBDE8069A3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8437" name="Rectangle 5">
            <a:extLst>
              <a:ext uri="{FF2B5EF4-FFF2-40B4-BE49-F238E27FC236}">
                <a16:creationId xmlns:a16="http://schemas.microsoft.com/office/drawing/2014/main" id="{D7FFD2AF-3C1A-485C-830B-A2F132F288EC}"/>
              </a:ext>
            </a:extLst>
          </p:cNvPr>
          <p:cNvSpPr>
            <a:spLocks noChangeArrowheads="1"/>
          </p:cNvSpPr>
          <p:nvPr/>
        </p:nvSpPr>
        <p:spPr bwMode="auto">
          <a:xfrm>
            <a:off x="755650" y="6327775"/>
            <a:ext cx="7273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             (a) Susunan awal	         	              (b) Susunan akhir	 </a:t>
            </a:r>
          </a:p>
        </p:txBody>
      </p:sp>
      <p:pic>
        <p:nvPicPr>
          <p:cNvPr id="18438" name="Picture 3">
            <a:extLst>
              <a:ext uri="{FF2B5EF4-FFF2-40B4-BE49-F238E27FC236}">
                <a16:creationId xmlns:a16="http://schemas.microsoft.com/office/drawing/2014/main" id="{9FDEE50E-153A-41CF-862C-8CB5CCEF4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463" y="396557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4">
            <a:extLst>
              <a:ext uri="{FF2B5EF4-FFF2-40B4-BE49-F238E27FC236}">
                <a16:creationId xmlns:a16="http://schemas.microsoft.com/office/drawing/2014/main" id="{E26D74EF-ABCF-4AC7-B1A7-9F68E5F12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4043363"/>
            <a:ext cx="22383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Audio 17">
            <a:hlinkClick r:id="" action="ppaction://media"/>
            <a:extLst>
              <a:ext uri="{FF2B5EF4-FFF2-40B4-BE49-F238E27FC236}">
                <a16:creationId xmlns:a16="http://schemas.microsoft.com/office/drawing/2014/main" id="{3613EB89-C0EC-41FD-8628-7C8CA1B1C2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a:extLst>
              <a:ext uri="{FF2B5EF4-FFF2-40B4-BE49-F238E27FC236}">
                <a16:creationId xmlns:a16="http://schemas.microsoft.com/office/drawing/2014/main" id="{865FEF83-762D-4BE8-AC59-F1EEAA2D43C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CA57232-91BE-4A22-A618-8331D6BF0D3E}" type="slidenum">
              <a:rPr lang="en-US" altLang="en-US" sz="1200" smtClean="0">
                <a:solidFill>
                  <a:srgbClr val="898989"/>
                </a:solidFill>
              </a:rPr>
              <a:pPr>
                <a:spcBef>
                  <a:spcPct val="0"/>
                </a:spcBef>
                <a:buFontTx/>
                <a:buNone/>
              </a:pPr>
              <a:t>18</a:t>
            </a:fld>
            <a:endParaRPr lang="en-US" altLang="en-US" sz="1200">
              <a:solidFill>
                <a:srgbClr val="898989"/>
              </a:solidFill>
            </a:endParaRPr>
          </a:p>
        </p:txBody>
      </p:sp>
      <p:sp>
        <p:nvSpPr>
          <p:cNvPr id="19459" name="Rectangle 2">
            <a:extLst>
              <a:ext uri="{FF2B5EF4-FFF2-40B4-BE49-F238E27FC236}">
                <a16:creationId xmlns:a16="http://schemas.microsoft.com/office/drawing/2014/main" id="{E49E13DE-34B4-4127-847C-C2C8A8123C0C}"/>
              </a:ext>
            </a:extLst>
          </p:cNvPr>
          <p:cNvSpPr>
            <a:spLocks noGrp="1"/>
          </p:cNvSpPr>
          <p:nvPr>
            <p:ph type="body" sz="half" idx="1"/>
          </p:nvPr>
        </p:nvSpPr>
        <p:spPr>
          <a:xfrm>
            <a:off x="457200" y="765175"/>
            <a:ext cx="4546600" cy="5178425"/>
          </a:xfrm>
        </p:spPr>
        <p:txBody>
          <a:bodyPr/>
          <a:lstStyle/>
          <a:p>
            <a:pPr marL="609600" indent="-609600">
              <a:buFont typeface="Calibri" panose="020F0502020204030204" pitchFamily="34" charset="0"/>
              <a:buAutoNum type="arabicPeriod" startAt="7"/>
            </a:pPr>
            <a:r>
              <a:rPr lang="en-US" altLang="en-US" sz="2800" b="1" i="1" dirty="0" err="1"/>
              <a:t>Menemukan</a:t>
            </a:r>
            <a:r>
              <a:rPr lang="en-US" altLang="en-US" sz="2800" b="1" i="1" dirty="0"/>
              <a:t> </a:t>
            </a:r>
            <a:r>
              <a:rPr lang="en-US" altLang="en-US" sz="2800" b="1" i="1" dirty="0" err="1"/>
              <a:t>jalan</a:t>
            </a:r>
            <a:r>
              <a:rPr lang="en-US" altLang="en-US" sz="2800" b="1" i="1" dirty="0"/>
              <a:t> </a:t>
            </a:r>
            <a:r>
              <a:rPr lang="en-US" altLang="en-US" sz="2800" b="1" i="1" dirty="0" err="1"/>
              <a:t>keluar</a:t>
            </a:r>
            <a:r>
              <a:rPr lang="en-US" altLang="en-US" sz="2800" b="1" i="1" dirty="0"/>
              <a:t> </a:t>
            </a:r>
            <a:r>
              <a:rPr lang="en-US" altLang="en-US" sz="2800" b="1" i="1" dirty="0" err="1"/>
              <a:t>dari</a:t>
            </a:r>
            <a:r>
              <a:rPr lang="en-US" altLang="en-US" sz="2800" b="1" i="1" dirty="0"/>
              <a:t> </a:t>
            </a:r>
            <a:r>
              <a:rPr lang="en-US" altLang="en-US" sz="2800" b="1" i="1" dirty="0" err="1"/>
              <a:t>labirin</a:t>
            </a:r>
            <a:r>
              <a:rPr lang="en-US" altLang="en-US" sz="2800" b="1" i="1" dirty="0"/>
              <a:t> (Maze Problem)</a:t>
            </a:r>
          </a:p>
          <a:p>
            <a:pPr marL="609600" indent="-609600">
              <a:buFontTx/>
              <a:buNone/>
            </a:pPr>
            <a:r>
              <a:rPr lang="en-US" altLang="en-US" sz="1600" dirty="0"/>
              <a:t>	</a:t>
            </a:r>
          </a:p>
          <a:p>
            <a:pPr marL="609600" indent="-609600">
              <a:buFontTx/>
              <a:buNone/>
            </a:pPr>
            <a:r>
              <a:rPr lang="en-US" altLang="en-US" sz="1600" dirty="0"/>
              <a:t>	</a:t>
            </a:r>
            <a:r>
              <a:rPr lang="en-US" altLang="en-US" sz="2400" b="1" dirty="0" err="1"/>
              <a:t>Persoalan</a:t>
            </a:r>
            <a:r>
              <a:rPr lang="en-US" altLang="en-US" sz="2400" dirty="0"/>
              <a:t>: </a:t>
            </a:r>
            <a:r>
              <a:rPr lang="en-US" altLang="en-US" sz="2400" dirty="0" err="1"/>
              <a:t>Diberikan</a:t>
            </a:r>
            <a:r>
              <a:rPr lang="en-US" altLang="en-US" sz="2400" dirty="0"/>
              <a:t> </a:t>
            </a:r>
            <a:r>
              <a:rPr lang="en-US" altLang="en-US" sz="2400" dirty="0" err="1"/>
              <a:t>sebuah</a:t>
            </a:r>
            <a:r>
              <a:rPr lang="en-US" altLang="en-US" sz="2400" dirty="0"/>
              <a:t> </a:t>
            </a:r>
            <a:r>
              <a:rPr lang="en-US" altLang="en-US" sz="2400" dirty="0" err="1"/>
              <a:t>labirin</a:t>
            </a:r>
            <a:r>
              <a:rPr lang="en-US" altLang="en-US" sz="2400" dirty="0"/>
              <a:t> </a:t>
            </a:r>
            <a:r>
              <a:rPr lang="en-US" altLang="en-US" sz="2400" dirty="0" err="1"/>
              <a:t>dengan</a:t>
            </a:r>
            <a:r>
              <a:rPr lang="en-US" altLang="en-US" sz="2400" dirty="0"/>
              <a:t> </a:t>
            </a:r>
            <a:r>
              <a:rPr lang="en-US" altLang="en-US" sz="2400" dirty="0" err="1"/>
              <a:t>satu</a:t>
            </a:r>
            <a:r>
              <a:rPr lang="en-US" altLang="en-US" sz="2400" dirty="0"/>
              <a:t> </a:t>
            </a:r>
            <a:r>
              <a:rPr lang="en-US" altLang="en-US" sz="2400" dirty="0" err="1"/>
              <a:t>atau</a:t>
            </a:r>
            <a:r>
              <a:rPr lang="en-US" altLang="en-US" sz="2400" dirty="0"/>
              <a:t> </a:t>
            </a:r>
            <a:r>
              <a:rPr lang="en-US" altLang="en-US" sz="2400" dirty="0" err="1"/>
              <a:t>lebih</a:t>
            </a:r>
            <a:r>
              <a:rPr lang="en-US" altLang="en-US" sz="2400" dirty="0"/>
              <a:t> </a:t>
            </a:r>
            <a:r>
              <a:rPr lang="en-US" altLang="en-US" sz="2400" dirty="0" err="1"/>
              <a:t>pintu</a:t>
            </a:r>
            <a:r>
              <a:rPr lang="en-US" altLang="en-US" sz="2400" dirty="0"/>
              <a:t> </a:t>
            </a:r>
            <a:r>
              <a:rPr lang="en-US" altLang="en-US" sz="2400" dirty="0" err="1"/>
              <a:t>masuk</a:t>
            </a:r>
            <a:r>
              <a:rPr lang="en-US" altLang="en-US" sz="2400" dirty="0"/>
              <a:t> dan </a:t>
            </a:r>
            <a:r>
              <a:rPr lang="en-US" altLang="en-US" sz="2400" dirty="0" err="1"/>
              <a:t>satu</a:t>
            </a:r>
            <a:r>
              <a:rPr lang="en-US" altLang="en-US" sz="2400" dirty="0"/>
              <a:t> </a:t>
            </a:r>
            <a:r>
              <a:rPr lang="en-US" altLang="en-US" sz="2400" dirty="0" err="1"/>
              <a:t>atau</a:t>
            </a:r>
            <a:r>
              <a:rPr lang="en-US" altLang="en-US" sz="2400" dirty="0"/>
              <a:t> </a:t>
            </a:r>
            <a:r>
              <a:rPr lang="en-US" altLang="en-US" sz="2400" dirty="0" err="1"/>
              <a:t>lebih</a:t>
            </a:r>
            <a:r>
              <a:rPr lang="en-US" altLang="en-US" sz="2400" dirty="0"/>
              <a:t> </a:t>
            </a:r>
            <a:r>
              <a:rPr lang="en-US" altLang="en-US" sz="2400" dirty="0" err="1"/>
              <a:t>pintu</a:t>
            </a:r>
            <a:r>
              <a:rPr lang="en-US" altLang="en-US" sz="2400" dirty="0"/>
              <a:t> </a:t>
            </a:r>
            <a:r>
              <a:rPr lang="en-US" altLang="en-US" sz="2400" dirty="0" err="1"/>
              <a:t>keluar</a:t>
            </a:r>
            <a:r>
              <a:rPr lang="en-US" altLang="en-US" sz="2400" dirty="0"/>
              <a:t>. </a:t>
            </a:r>
            <a:r>
              <a:rPr lang="en-US" altLang="en-US" sz="2400" dirty="0" err="1"/>
              <a:t>Temukan</a:t>
            </a:r>
            <a:r>
              <a:rPr lang="en-US" altLang="en-US" sz="2400" dirty="0"/>
              <a:t> </a:t>
            </a:r>
            <a:r>
              <a:rPr lang="en-US" altLang="en-US" sz="2400" dirty="0" err="1"/>
              <a:t>jalan</a:t>
            </a:r>
            <a:r>
              <a:rPr lang="en-US" altLang="en-US" sz="2400" dirty="0"/>
              <a:t> yang </a:t>
            </a:r>
            <a:r>
              <a:rPr lang="en-US" altLang="en-US" sz="2400" dirty="0" err="1"/>
              <a:t>harus</a:t>
            </a:r>
            <a:r>
              <a:rPr lang="en-US" altLang="en-US" sz="2400" dirty="0"/>
              <a:t> </a:t>
            </a:r>
            <a:r>
              <a:rPr lang="en-US" altLang="en-US" sz="2400" dirty="0" err="1"/>
              <a:t>dilalui</a:t>
            </a:r>
            <a:r>
              <a:rPr lang="en-US" altLang="en-US" sz="2400" dirty="0"/>
              <a:t> </a:t>
            </a:r>
            <a:r>
              <a:rPr lang="en-US" altLang="en-US" sz="2400" dirty="0" err="1"/>
              <a:t>sehingga</a:t>
            </a:r>
            <a:r>
              <a:rPr lang="en-US" altLang="en-US" sz="2400" dirty="0"/>
              <a:t> </a:t>
            </a:r>
            <a:r>
              <a:rPr lang="en-US" altLang="en-US" sz="2400" dirty="0" err="1"/>
              <a:t>seseorang</a:t>
            </a:r>
            <a:r>
              <a:rPr lang="en-US" altLang="en-US" sz="2400" dirty="0"/>
              <a:t> </a:t>
            </a:r>
            <a:r>
              <a:rPr lang="en-US" altLang="en-US" sz="2400" dirty="0" err="1"/>
              <a:t>dapat</a:t>
            </a:r>
            <a:r>
              <a:rPr lang="en-US" altLang="en-US" sz="2400" dirty="0"/>
              <a:t> </a:t>
            </a:r>
            <a:r>
              <a:rPr lang="en-US" altLang="en-US" sz="2400" dirty="0" err="1"/>
              <a:t>keluar</a:t>
            </a:r>
            <a:r>
              <a:rPr lang="en-US" altLang="en-US" sz="2400" dirty="0"/>
              <a:t> </a:t>
            </a:r>
            <a:r>
              <a:rPr lang="en-US" altLang="en-US" sz="2400" dirty="0" err="1"/>
              <a:t>dengan</a:t>
            </a:r>
            <a:r>
              <a:rPr lang="en-US" altLang="en-US" sz="2400" dirty="0"/>
              <a:t> </a:t>
            </a:r>
            <a:r>
              <a:rPr lang="en-US" altLang="en-US" sz="2400" dirty="0" err="1"/>
              <a:t>selamat</a:t>
            </a:r>
            <a:r>
              <a:rPr lang="en-US" altLang="en-US" sz="2400" dirty="0"/>
              <a:t> </a:t>
            </a:r>
            <a:r>
              <a:rPr lang="en-US" altLang="en-US" sz="2400" dirty="0" err="1"/>
              <a:t>dari</a:t>
            </a:r>
            <a:r>
              <a:rPr lang="en-US" altLang="en-US" sz="2400" dirty="0"/>
              <a:t> </a:t>
            </a:r>
            <a:r>
              <a:rPr lang="en-US" altLang="en-US" sz="2400" dirty="0" err="1"/>
              <a:t>labirin</a:t>
            </a:r>
            <a:r>
              <a:rPr lang="en-US" altLang="en-US" sz="2400" dirty="0"/>
              <a:t> </a:t>
            </a:r>
            <a:r>
              <a:rPr lang="en-US" altLang="en-US" sz="2400" dirty="0" err="1"/>
              <a:t>tersebut</a:t>
            </a:r>
            <a:r>
              <a:rPr lang="en-US" altLang="en-US" sz="2400" dirty="0"/>
              <a:t> (</a:t>
            </a:r>
            <a:r>
              <a:rPr lang="en-US" altLang="en-US" sz="2400" dirty="0" err="1"/>
              <a:t>tidak</a:t>
            </a:r>
            <a:r>
              <a:rPr lang="en-US" altLang="en-US" sz="2400" dirty="0"/>
              <a:t> </a:t>
            </a:r>
            <a:r>
              <a:rPr lang="en-US" altLang="en-US" sz="2400" dirty="0" err="1"/>
              <a:t>tersesat</a:t>
            </a:r>
            <a:r>
              <a:rPr lang="en-US" altLang="en-US" sz="2400" dirty="0"/>
              <a:t> di </a:t>
            </a:r>
            <a:r>
              <a:rPr lang="en-US" altLang="en-US" sz="2400" dirty="0" err="1"/>
              <a:t>dalamnya</a:t>
            </a:r>
            <a:r>
              <a:rPr lang="en-US" altLang="en-US" sz="2400" dirty="0"/>
              <a:t>). </a:t>
            </a:r>
            <a:endParaRPr lang="en-US" altLang="en-US" sz="2800" b="1" i="1" dirty="0"/>
          </a:p>
        </p:txBody>
      </p:sp>
      <p:pic>
        <p:nvPicPr>
          <p:cNvPr id="19460" name="Picture 3">
            <a:extLst>
              <a:ext uri="{FF2B5EF4-FFF2-40B4-BE49-F238E27FC236}">
                <a16:creationId xmlns:a16="http://schemas.microsoft.com/office/drawing/2014/main" id="{1D4051A8-97F4-4E8C-ADE2-6A4DEAEA0EA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00625" y="2428875"/>
            <a:ext cx="3657600" cy="3335338"/>
          </a:xfrm>
          <a:solidFill>
            <a:schemeClr val="bg1"/>
          </a:solidFill>
        </p:spPr>
      </p:pic>
      <p:pic>
        <p:nvPicPr>
          <p:cNvPr id="5" name="Audio 4">
            <a:hlinkClick r:id="" action="ppaction://media"/>
            <a:extLst>
              <a:ext uri="{FF2B5EF4-FFF2-40B4-BE49-F238E27FC236}">
                <a16:creationId xmlns:a16="http://schemas.microsoft.com/office/drawing/2014/main" id="{27BF15CB-52BE-4406-8C73-FC2DEC7FBA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E3C18D8D-5ACF-4AB3-BD8C-2BE394BFF64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AFB8D94-8B24-41DD-99B8-D1DC1259AE03}" type="slidenum">
              <a:rPr lang="en-US" altLang="en-US" sz="1200" smtClean="0">
                <a:solidFill>
                  <a:srgbClr val="898989"/>
                </a:solidFill>
              </a:rPr>
              <a:pPr>
                <a:spcBef>
                  <a:spcPct val="0"/>
                </a:spcBef>
                <a:buFontTx/>
                <a:buNone/>
              </a:pPr>
              <a:t>19</a:t>
            </a:fld>
            <a:endParaRPr lang="en-US" altLang="en-US" sz="1200">
              <a:solidFill>
                <a:srgbClr val="898989"/>
              </a:solidFill>
            </a:endParaRPr>
          </a:p>
        </p:txBody>
      </p:sp>
      <p:sp>
        <p:nvSpPr>
          <p:cNvPr id="20483" name="Rectangle 2">
            <a:extLst>
              <a:ext uri="{FF2B5EF4-FFF2-40B4-BE49-F238E27FC236}">
                <a16:creationId xmlns:a16="http://schemas.microsoft.com/office/drawing/2014/main" id="{E4FE80F9-6F15-439D-A6A3-CB6A414C6776}"/>
              </a:ext>
            </a:extLst>
          </p:cNvPr>
          <p:cNvSpPr>
            <a:spLocks noGrp="1"/>
          </p:cNvSpPr>
          <p:nvPr>
            <p:ph type="body" sz="half" idx="1"/>
          </p:nvPr>
        </p:nvSpPr>
        <p:spPr>
          <a:xfrm>
            <a:off x="457200" y="692150"/>
            <a:ext cx="8218488" cy="5434013"/>
          </a:xfrm>
        </p:spPr>
        <p:txBody>
          <a:bodyPr/>
          <a:lstStyle/>
          <a:p>
            <a:pPr marL="609600" indent="-609600">
              <a:buFont typeface="Calibri" panose="020F0502020204030204" pitchFamily="34" charset="0"/>
              <a:buAutoNum type="arabicPeriod" startAt="8"/>
            </a:pPr>
            <a:r>
              <a:rPr lang="en-US" altLang="en-US" sz="2800" b="1"/>
              <a:t>Pewarnaan Graf</a:t>
            </a:r>
            <a:r>
              <a:rPr lang="en-US" altLang="en-US" sz="2800" b="1" i="1"/>
              <a:t> (Graph Colouring)</a:t>
            </a:r>
          </a:p>
          <a:p>
            <a:pPr marL="609600" indent="-609600">
              <a:buFontTx/>
              <a:buNone/>
            </a:pPr>
            <a:endParaRPr lang="en-US" altLang="en-US" sz="1600"/>
          </a:p>
          <a:p>
            <a:pPr marL="609600" indent="-609600">
              <a:buFontTx/>
              <a:buNone/>
            </a:pPr>
            <a:r>
              <a:rPr lang="en-US" altLang="en-US" sz="1600"/>
              <a:t>	</a:t>
            </a:r>
            <a:r>
              <a:rPr lang="en-US" altLang="en-US" sz="2400" b="1"/>
              <a:t>Persoalan</a:t>
            </a:r>
            <a:r>
              <a:rPr lang="en-US" altLang="en-US" sz="2400"/>
              <a:t>: Diberikan sebuah graf </a:t>
            </a:r>
            <a:r>
              <a:rPr lang="en-US" altLang="en-US" sz="2400" i="1"/>
              <a:t>G</a:t>
            </a:r>
            <a:r>
              <a:rPr lang="en-US" altLang="en-US" sz="2400"/>
              <a:t> dengan </a:t>
            </a:r>
            <a:r>
              <a:rPr lang="en-US" altLang="en-US" sz="2400" i="1"/>
              <a:t>n</a:t>
            </a:r>
            <a:r>
              <a:rPr lang="en-US" altLang="en-US" sz="2400"/>
              <a:t> buah simpul dan disediakan m buah warna. Bagaimana mewarnai  seluruh simpul graf </a:t>
            </a:r>
            <a:r>
              <a:rPr lang="en-US" altLang="en-US" sz="2400" i="1"/>
              <a:t>G</a:t>
            </a:r>
            <a:r>
              <a:rPr lang="en-US" altLang="en-US" sz="2400"/>
              <a:t> sedemikian sehingga tidak ada dua buah simpul bertetangga yang mempunyai warna sama? (Perhatikan juga bahwa tidak seluruh warna harus dipakai)</a:t>
            </a:r>
          </a:p>
          <a:p>
            <a:pPr marL="609600" indent="-609600">
              <a:buFontTx/>
              <a:buNone/>
            </a:pPr>
            <a:endParaRPr lang="en-US" altLang="en-US" sz="2400"/>
          </a:p>
          <a:p>
            <a:pPr marL="609600" indent="-609600">
              <a:buFontTx/>
              <a:buNone/>
            </a:pPr>
            <a:endParaRPr lang="en-US" altLang="en-US" sz="1600"/>
          </a:p>
        </p:txBody>
      </p:sp>
      <p:pic>
        <p:nvPicPr>
          <p:cNvPr id="20484" name="Picture 3">
            <a:extLst>
              <a:ext uri="{FF2B5EF4-FFF2-40B4-BE49-F238E27FC236}">
                <a16:creationId xmlns:a16="http://schemas.microsoft.com/office/drawing/2014/main" id="{A36A5456-AFF3-4161-B09D-C54A9DCE0D7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905000" y="3886200"/>
            <a:ext cx="4895850" cy="1982788"/>
          </a:xfrm>
          <a:noFill/>
        </p:spPr>
      </p:pic>
      <p:pic>
        <p:nvPicPr>
          <p:cNvPr id="14" name="Audio 13">
            <a:hlinkClick r:id="" action="ppaction://media"/>
            <a:extLst>
              <a:ext uri="{FF2B5EF4-FFF2-40B4-BE49-F238E27FC236}">
                <a16:creationId xmlns:a16="http://schemas.microsoft.com/office/drawing/2014/main" id="{A81DBF12-56F1-4EB4-B635-3A0084969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7999625E-04EC-43BF-8183-09C5C7884122}"/>
              </a:ext>
            </a:extLst>
          </p:cNvPr>
          <p:cNvSpPr>
            <a:spLocks noGrp="1"/>
          </p:cNvSpPr>
          <p:nvPr>
            <p:ph type="title"/>
          </p:nvPr>
        </p:nvSpPr>
        <p:spPr/>
        <p:txBody>
          <a:bodyPr/>
          <a:lstStyle/>
          <a:p>
            <a:pPr algn="l"/>
            <a:r>
              <a:rPr lang="en-US" altLang="en-US"/>
              <a:t>Kampus ITB yang indah…</a:t>
            </a:r>
          </a:p>
        </p:txBody>
      </p:sp>
      <p:pic>
        <p:nvPicPr>
          <p:cNvPr id="4099" name="Picture 3" descr="Aula Timur.jpg">
            <a:extLst>
              <a:ext uri="{FF2B5EF4-FFF2-40B4-BE49-F238E27FC236}">
                <a16:creationId xmlns:a16="http://schemas.microsoft.com/office/drawing/2014/main" id="{43A5639A-DD23-45FD-854C-A6A47159A8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404938"/>
            <a:ext cx="7072313"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4">
            <a:extLst>
              <a:ext uri="{FF2B5EF4-FFF2-40B4-BE49-F238E27FC236}">
                <a16:creationId xmlns:a16="http://schemas.microsoft.com/office/drawing/2014/main" id="{8A4C25C6-A376-4D68-ADFB-BCB16D74AAF8}"/>
              </a:ext>
            </a:extLst>
          </p:cNvPr>
          <p:cNvSpPr txBox="1">
            <a:spLocks noChangeArrowheads="1"/>
          </p:cNvSpPr>
          <p:nvPr/>
        </p:nvSpPr>
        <p:spPr bwMode="auto">
          <a:xfrm>
            <a:off x="5715000" y="6215063"/>
            <a:ext cx="2422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Foto oleh Eko Purwono (AR ITB)</a:t>
            </a:r>
          </a:p>
        </p:txBody>
      </p:sp>
      <p:sp>
        <p:nvSpPr>
          <p:cNvPr id="4" name="Slide Number Placeholder 3">
            <a:extLst>
              <a:ext uri="{FF2B5EF4-FFF2-40B4-BE49-F238E27FC236}">
                <a16:creationId xmlns:a16="http://schemas.microsoft.com/office/drawing/2014/main" id="{F0BD5DE0-9FA0-F9AB-27D1-24C9C94EA930}"/>
              </a:ext>
            </a:extLst>
          </p:cNvPr>
          <p:cNvSpPr>
            <a:spLocks noGrp="1"/>
          </p:cNvSpPr>
          <p:nvPr>
            <p:ph type="sldNum" sz="quarter" idx="12"/>
          </p:nvPr>
        </p:nvSpPr>
        <p:spPr/>
        <p:txBody>
          <a:bodyPr/>
          <a:lstStyle/>
          <a:p>
            <a:pPr>
              <a:defRPr/>
            </a:pPr>
            <a:fld id="{F5683C7B-E1A6-4F4B-BCCF-7A7D23E21710}" type="slidenum">
              <a:rPr lang="id-ID" altLang="en-US" smtClean="0"/>
              <a:pPr>
                <a:defRPr/>
              </a:pPr>
              <a:t>2</a:t>
            </a:fld>
            <a:endParaRPr lang="id-ID" altLang="en-US"/>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2FFA1307-5750-44B6-B27D-A3380462010E}"/>
              </a:ext>
            </a:extLst>
          </p:cNvPr>
          <p:cNvSpPr>
            <a:spLocks noGrp="1"/>
          </p:cNvSpPr>
          <p:nvPr>
            <p:ph idx="1"/>
          </p:nvPr>
        </p:nvSpPr>
        <p:spPr>
          <a:xfrm>
            <a:off x="457200" y="571500"/>
            <a:ext cx="8229600" cy="5554663"/>
          </a:xfrm>
        </p:spPr>
        <p:txBody>
          <a:bodyPr/>
          <a:lstStyle/>
          <a:p>
            <a:pPr marL="514350" indent="-514350">
              <a:buFont typeface="Calibri" panose="020F0502020204030204" pitchFamily="34" charset="0"/>
              <a:buAutoNum type="arabicPeriod" startAt="9"/>
            </a:pPr>
            <a:r>
              <a:rPr lang="en-US" altLang="en-US" sz="2800" b="1"/>
              <a:t>Lintasan terpendek (</a:t>
            </a:r>
            <a:r>
              <a:rPr lang="en-US" altLang="en-US" sz="2800" b="1" i="1"/>
              <a:t>shortest path</a:t>
            </a:r>
            <a:r>
              <a:rPr lang="en-US" altLang="en-US" sz="2800" b="1"/>
              <a:t>)</a:t>
            </a:r>
          </a:p>
          <a:p>
            <a:pPr marL="514350" indent="-514350">
              <a:buFont typeface="Calibri" panose="020F0502020204030204" pitchFamily="34" charset="0"/>
              <a:buAutoNum type="arabicPeriod" startAt="9"/>
            </a:pPr>
            <a:endParaRPr lang="en-US" altLang="en-US" sz="2800" b="1"/>
          </a:p>
          <a:p>
            <a:pPr marL="514350" indent="-514350">
              <a:buFont typeface="Arial" panose="020B0604020202020204" pitchFamily="34" charset="0"/>
              <a:buNone/>
            </a:pPr>
            <a:r>
              <a:rPr lang="en-US" altLang="en-US" sz="2800"/>
              <a:t>	</a:t>
            </a:r>
            <a:r>
              <a:rPr lang="en-US" altLang="en-US" sz="2400" b="1"/>
              <a:t>Persoalan</a:t>
            </a:r>
            <a:r>
              <a:rPr lang="en-US" altLang="en-US" sz="2400"/>
              <a:t>: Diketahui </a:t>
            </a:r>
            <a:r>
              <a:rPr lang="en-US" altLang="en-US" sz="2400" i="1"/>
              <a:t>n</a:t>
            </a:r>
            <a:r>
              <a:rPr lang="en-US" altLang="en-US" sz="2400"/>
              <a:t> buah kota dan diberikan jarak antara dua buah kota yang bertetangga. Tentukan lintasan terpendek dari sebuah kota asal ke sebuah kota tujuan.</a:t>
            </a:r>
          </a:p>
          <a:p>
            <a:pPr marL="514350" indent="-514350">
              <a:buFont typeface="Arial" panose="020B0604020202020204" pitchFamily="34" charset="0"/>
              <a:buNone/>
            </a:pPr>
            <a:r>
              <a:rPr lang="en-US" altLang="en-US" sz="2800" b="1"/>
              <a:t>	</a:t>
            </a:r>
          </a:p>
        </p:txBody>
      </p:sp>
      <p:pic>
        <p:nvPicPr>
          <p:cNvPr id="21507" name="Picture 2">
            <a:extLst>
              <a:ext uri="{FF2B5EF4-FFF2-40B4-BE49-F238E27FC236}">
                <a16:creationId xmlns:a16="http://schemas.microsoft.com/office/drawing/2014/main" id="{CFCC2F14-83D5-436F-B2F0-C1A4B3114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3071813"/>
            <a:ext cx="4357688"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a:extLst>
              <a:ext uri="{FF2B5EF4-FFF2-40B4-BE49-F238E27FC236}">
                <a16:creationId xmlns:a16="http://schemas.microsoft.com/office/drawing/2014/main" id="{A448F126-1084-46BF-AB3A-A976E1900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7BEDC95-543B-8DD5-05C6-14C8BF92251B}"/>
              </a:ext>
            </a:extLst>
          </p:cNvPr>
          <p:cNvSpPr>
            <a:spLocks noGrp="1"/>
          </p:cNvSpPr>
          <p:nvPr>
            <p:ph type="sldNum" sz="quarter" idx="12"/>
          </p:nvPr>
        </p:nvSpPr>
        <p:spPr/>
        <p:txBody>
          <a:bodyPr/>
          <a:lstStyle/>
          <a:p>
            <a:pPr>
              <a:defRPr/>
            </a:pPr>
            <a:fld id="{F5683C7B-E1A6-4F4B-BCCF-7A7D23E21710}" type="slidenum">
              <a:rPr lang="id-ID" altLang="en-US" smtClean="0"/>
              <a:pPr>
                <a:defRPr/>
              </a:pPr>
              <a:t>20</a:t>
            </a:fld>
            <a:endParaRPr lang="id-ID" altLang="en-US"/>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A76BF901-4308-4979-B675-024FD64211A0}"/>
              </a:ext>
            </a:extLst>
          </p:cNvPr>
          <p:cNvSpPr>
            <a:spLocks noGrp="1"/>
          </p:cNvSpPr>
          <p:nvPr>
            <p:ph idx="1"/>
          </p:nvPr>
        </p:nvSpPr>
        <p:spPr>
          <a:xfrm>
            <a:off x="349250" y="476250"/>
            <a:ext cx="8229600" cy="5362575"/>
          </a:xfrm>
        </p:spPr>
        <p:txBody>
          <a:bodyPr/>
          <a:lstStyle/>
          <a:p>
            <a:pPr marL="0" indent="0">
              <a:buFont typeface="Arial" panose="020B0604020202020204" pitchFamily="34" charset="0"/>
              <a:buNone/>
            </a:pPr>
            <a:r>
              <a:rPr lang="en-US" altLang="en-US" b="1" dirty="0"/>
              <a:t>10.  </a:t>
            </a:r>
            <a:r>
              <a:rPr lang="en-US" altLang="en-US" b="1" i="1" dirty="0"/>
              <a:t>Partition Problem  </a:t>
            </a:r>
          </a:p>
          <a:p>
            <a:pPr marL="0" indent="0">
              <a:buFont typeface="Arial" panose="020B0604020202020204" pitchFamily="34" charset="0"/>
              <a:buNone/>
            </a:pPr>
            <a:endParaRPr lang="en-US" altLang="en-US" i="1" dirty="0"/>
          </a:p>
          <a:p>
            <a:pPr marL="0" indent="0">
              <a:buFont typeface="Arial" panose="020B0604020202020204" pitchFamily="34" charset="0"/>
              <a:buNone/>
            </a:pPr>
            <a:r>
              <a:rPr lang="en-US" altLang="en-US" sz="2400" b="1" dirty="0" err="1"/>
              <a:t>Persoalan</a:t>
            </a:r>
            <a:r>
              <a:rPr lang="en-US" altLang="en-US" sz="2400" dirty="0"/>
              <a:t>: </a:t>
            </a:r>
            <a:r>
              <a:rPr lang="en-US" altLang="en-US" sz="2400" dirty="0" err="1"/>
              <a:t>Diberikan</a:t>
            </a:r>
            <a:r>
              <a:rPr lang="en-US" altLang="en-US" sz="2400" dirty="0"/>
              <a:t>  </a:t>
            </a:r>
            <a:r>
              <a:rPr lang="en-US" altLang="en-US" sz="2400" i="1" dirty="0"/>
              <a:t>n</a:t>
            </a:r>
            <a:r>
              <a:rPr lang="en-US" altLang="en-US" sz="2400" dirty="0"/>
              <a:t> </a:t>
            </a:r>
            <a:r>
              <a:rPr lang="en-US" altLang="en-US" sz="2400" dirty="0" err="1"/>
              <a:t>buah</a:t>
            </a:r>
            <a:r>
              <a:rPr lang="en-US" altLang="en-US" sz="2400" dirty="0"/>
              <a:t> </a:t>
            </a:r>
            <a:r>
              <a:rPr lang="en-US" altLang="en-US" sz="2400" dirty="0" err="1"/>
              <a:t>bilangan</a:t>
            </a:r>
            <a:r>
              <a:rPr lang="en-US" altLang="en-US" sz="2400" dirty="0"/>
              <a:t> </a:t>
            </a:r>
            <a:r>
              <a:rPr lang="en-US" altLang="en-US" sz="2400" dirty="0" err="1"/>
              <a:t>bulat</a:t>
            </a:r>
            <a:r>
              <a:rPr lang="en-US" altLang="en-US" sz="2400" dirty="0"/>
              <a:t> </a:t>
            </a:r>
            <a:r>
              <a:rPr lang="en-US" altLang="en-US" sz="2400" dirty="0" err="1"/>
              <a:t>sembarang</a:t>
            </a:r>
            <a:r>
              <a:rPr lang="en-US" altLang="en-US" sz="2400" dirty="0"/>
              <a:t> (</a:t>
            </a:r>
            <a:r>
              <a:rPr lang="en-US" altLang="en-US" sz="2400" dirty="0" err="1"/>
              <a:t>mungkin</a:t>
            </a:r>
            <a:r>
              <a:rPr lang="en-US" altLang="en-US" sz="2400" dirty="0"/>
              <a:t> </a:t>
            </a:r>
            <a:r>
              <a:rPr lang="en-US" altLang="en-US" sz="2400" dirty="0" err="1"/>
              <a:t>ada</a:t>
            </a:r>
            <a:r>
              <a:rPr lang="en-US" altLang="en-US" sz="2400" dirty="0"/>
              <a:t> </a:t>
            </a:r>
            <a:r>
              <a:rPr lang="en-US" altLang="en-US" sz="2400" dirty="0" err="1"/>
              <a:t>elemen</a:t>
            </a:r>
            <a:r>
              <a:rPr lang="en-US" altLang="en-US" sz="2400" dirty="0"/>
              <a:t> </a:t>
            </a:r>
            <a:r>
              <a:rPr lang="en-US" altLang="en-US" sz="2400" dirty="0" err="1"/>
              <a:t>berulang</a:t>
            </a:r>
            <a:r>
              <a:rPr lang="en-US" altLang="en-US" sz="2400" dirty="0"/>
              <a:t>). </a:t>
            </a:r>
            <a:r>
              <a:rPr lang="en-US" altLang="en-US" sz="2400" dirty="0" err="1"/>
              <a:t>Bagaimana</a:t>
            </a:r>
            <a:r>
              <a:rPr lang="en-US" altLang="en-US" sz="2400" dirty="0"/>
              <a:t> </a:t>
            </a:r>
            <a:r>
              <a:rPr lang="en-US" altLang="en-US" sz="2400" dirty="0" err="1"/>
              <a:t>cara</a:t>
            </a:r>
            <a:r>
              <a:rPr lang="en-US" altLang="en-US" sz="2400" dirty="0"/>
              <a:t> </a:t>
            </a:r>
            <a:r>
              <a:rPr lang="en-US" altLang="en-US" sz="2400" dirty="0" err="1"/>
              <a:t>membaginya</a:t>
            </a:r>
            <a:r>
              <a:rPr lang="en-US" altLang="en-US" sz="2400" dirty="0"/>
              <a:t> (mem-</a:t>
            </a:r>
            <a:r>
              <a:rPr lang="en-US" altLang="en-US" sz="2400" dirty="0" err="1"/>
              <a:t>partisi</a:t>
            </a:r>
            <a:r>
              <a:rPr lang="en-US" altLang="en-US" sz="2400" dirty="0"/>
              <a:t>) </a:t>
            </a:r>
            <a:r>
              <a:rPr lang="en-US" altLang="en-US" sz="2400" dirty="0" err="1"/>
              <a:t>menjadi</a:t>
            </a:r>
            <a:r>
              <a:rPr lang="en-US" altLang="en-US" sz="2400" dirty="0"/>
              <a:t> </a:t>
            </a:r>
            <a:r>
              <a:rPr lang="en-US" altLang="en-US" sz="2400" dirty="0" err="1"/>
              <a:t>beberapa</a:t>
            </a:r>
            <a:r>
              <a:rPr lang="en-US" altLang="en-US" sz="2400" dirty="0"/>
              <a:t> </a:t>
            </a:r>
            <a:r>
              <a:rPr lang="en-US" altLang="en-US" sz="2400" dirty="0" err="1"/>
              <a:t>buah</a:t>
            </a:r>
            <a:r>
              <a:rPr lang="en-US" altLang="en-US" sz="2400" dirty="0"/>
              <a:t> </a:t>
            </a:r>
            <a:r>
              <a:rPr lang="en-US" altLang="en-US" sz="2400" dirty="0" err="1"/>
              <a:t>upa-himpunan</a:t>
            </a:r>
            <a:r>
              <a:rPr lang="en-US" altLang="en-US" sz="2400" dirty="0"/>
              <a:t> (</a:t>
            </a:r>
            <a:r>
              <a:rPr lang="en-US" altLang="en-US" sz="2400" i="1" dirty="0"/>
              <a:t>subset</a:t>
            </a:r>
            <a:r>
              <a:rPr lang="en-US" altLang="en-US" sz="2400" dirty="0"/>
              <a:t>) </a:t>
            </a:r>
            <a:r>
              <a:rPr lang="en-US" altLang="en-US" sz="2400" dirty="0" err="1"/>
              <a:t>sehingga</a:t>
            </a:r>
            <a:r>
              <a:rPr lang="en-US" altLang="en-US" sz="2400" dirty="0"/>
              <a:t> </a:t>
            </a:r>
            <a:r>
              <a:rPr lang="en-US" altLang="en-US" sz="2400" dirty="0" err="1"/>
              <a:t>jumlah</a:t>
            </a:r>
            <a:r>
              <a:rPr lang="en-US" altLang="en-US" sz="2400" dirty="0"/>
              <a:t> </a:t>
            </a:r>
            <a:r>
              <a:rPr lang="en-US" altLang="en-US" sz="2400" dirty="0" err="1"/>
              <a:t>seluruh</a:t>
            </a:r>
            <a:r>
              <a:rPr lang="en-US" altLang="en-US" sz="2400" dirty="0"/>
              <a:t> </a:t>
            </a:r>
            <a:r>
              <a:rPr lang="en-US" altLang="en-US" sz="2400" dirty="0" err="1"/>
              <a:t>nilai</a:t>
            </a:r>
            <a:r>
              <a:rPr lang="en-US" altLang="en-US" sz="2400" dirty="0"/>
              <a:t> di </a:t>
            </a:r>
            <a:r>
              <a:rPr lang="en-US" altLang="en-US" sz="2400" dirty="0" err="1"/>
              <a:t>dalam</a:t>
            </a:r>
            <a:r>
              <a:rPr lang="en-US" altLang="en-US" sz="2400" dirty="0"/>
              <a:t> </a:t>
            </a:r>
            <a:r>
              <a:rPr lang="en-US" altLang="en-US" sz="2400" dirty="0" err="1"/>
              <a:t>setiap</a:t>
            </a:r>
            <a:r>
              <a:rPr lang="en-US" altLang="en-US" sz="2400" dirty="0"/>
              <a:t> </a:t>
            </a:r>
            <a:r>
              <a:rPr lang="en-US" altLang="en-US" sz="2400" dirty="0" err="1"/>
              <a:t>upa-himpunan</a:t>
            </a:r>
            <a:r>
              <a:rPr lang="en-US" altLang="en-US" sz="2400" dirty="0"/>
              <a:t> </a:t>
            </a:r>
            <a:r>
              <a:rPr lang="en-US" altLang="en-US" sz="2400" dirty="0" err="1"/>
              <a:t>sama</a:t>
            </a:r>
            <a:r>
              <a:rPr lang="en-US" altLang="en-US" sz="2400" dirty="0"/>
              <a:t>?</a:t>
            </a:r>
          </a:p>
        </p:txBody>
      </p:sp>
      <p:pic>
        <p:nvPicPr>
          <p:cNvPr id="22531" name="Picture 4">
            <a:extLst>
              <a:ext uri="{FF2B5EF4-FFF2-40B4-BE49-F238E27FC236}">
                <a16:creationId xmlns:a16="http://schemas.microsoft.com/office/drawing/2014/main" id="{CF73CA50-3CFA-4881-92DA-023E34D2E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856" y="3573462"/>
            <a:ext cx="7164387"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7ED27C3-79E9-11D7-3B69-7DBA48CC8F08}"/>
              </a:ext>
            </a:extLst>
          </p:cNvPr>
          <p:cNvSpPr>
            <a:spLocks noGrp="1"/>
          </p:cNvSpPr>
          <p:nvPr>
            <p:ph type="sldNum" sz="quarter" idx="12"/>
          </p:nvPr>
        </p:nvSpPr>
        <p:spPr/>
        <p:txBody>
          <a:bodyPr/>
          <a:lstStyle/>
          <a:p>
            <a:pPr>
              <a:defRPr/>
            </a:pPr>
            <a:fld id="{F5683C7B-E1A6-4F4B-BCCF-7A7D23E21710}" type="slidenum">
              <a:rPr lang="id-ID" altLang="en-US" smtClean="0"/>
              <a:pPr>
                <a:defRPr/>
              </a:pPr>
              <a:t>21</a:t>
            </a:fld>
            <a:endParaRPr lang="id-ID" altLang="en-US"/>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0E85-F8BE-4AA6-9D87-7F64CA83310D}"/>
              </a:ext>
            </a:extLst>
          </p:cNvPr>
          <p:cNvSpPr>
            <a:spLocks noGrp="1"/>
          </p:cNvSpPr>
          <p:nvPr>
            <p:ph type="title"/>
          </p:nvPr>
        </p:nvSpPr>
        <p:spPr/>
        <p:txBody>
          <a:bodyPr/>
          <a:lstStyle/>
          <a:p>
            <a:pPr algn="l"/>
            <a:r>
              <a:rPr lang="en-US" sz="3200" b="1" dirty="0">
                <a:latin typeface="+mn-lt"/>
              </a:rPr>
              <a:t>11. Sum of Subsets Problem </a:t>
            </a:r>
          </a:p>
        </p:txBody>
      </p:sp>
      <p:sp>
        <p:nvSpPr>
          <p:cNvPr id="3" name="Content Placeholder 2">
            <a:extLst>
              <a:ext uri="{FF2B5EF4-FFF2-40B4-BE49-F238E27FC236}">
                <a16:creationId xmlns:a16="http://schemas.microsoft.com/office/drawing/2014/main" id="{75F6F0C1-3DCF-4003-B032-39A08FA281C7}"/>
              </a:ext>
            </a:extLst>
          </p:cNvPr>
          <p:cNvSpPr>
            <a:spLocks noGrp="1"/>
          </p:cNvSpPr>
          <p:nvPr>
            <p:ph idx="1"/>
          </p:nvPr>
        </p:nvSpPr>
        <p:spPr>
          <a:xfrm>
            <a:off x="554749" y="1452053"/>
            <a:ext cx="8034502" cy="3263504"/>
          </a:xfrm>
        </p:spPr>
        <p:txBody>
          <a:bodyPr>
            <a:noAutofit/>
          </a:bodyPr>
          <a:lstStyle/>
          <a:p>
            <a:r>
              <a:rPr lang="en-US" altLang="en-US" sz="2400" b="1" dirty="0" err="1"/>
              <a:t>Persoalan</a:t>
            </a:r>
            <a:r>
              <a:rPr lang="en-US" altLang="en-US" sz="2400" dirty="0"/>
              <a:t>:  </a:t>
            </a:r>
            <a:r>
              <a:rPr lang="en-US" altLang="en-US" sz="2400" dirty="0" err="1"/>
              <a:t>Diberikan</a:t>
            </a:r>
            <a:r>
              <a:rPr lang="en-US" altLang="en-US" sz="2400" dirty="0"/>
              <a:t> </a:t>
            </a:r>
            <a:r>
              <a:rPr lang="en-US" altLang="en-US" sz="2400" i="1" dirty="0"/>
              <a:t>n</a:t>
            </a:r>
            <a:r>
              <a:rPr lang="en-US" altLang="en-US" sz="2400" dirty="0"/>
              <a:t> </a:t>
            </a:r>
            <a:r>
              <a:rPr lang="en-US" altLang="en-US" sz="2400" dirty="0" err="1"/>
              <a:t>buah</a:t>
            </a:r>
            <a:r>
              <a:rPr lang="en-US" altLang="en-US" sz="2400" dirty="0"/>
              <a:t> </a:t>
            </a:r>
            <a:r>
              <a:rPr lang="en-US" altLang="en-US" sz="2400" dirty="0" err="1"/>
              <a:t>bobot</a:t>
            </a:r>
            <a:r>
              <a:rPr lang="en-US" altLang="en-US" sz="2400" dirty="0"/>
              <a:t> (</a:t>
            </a:r>
            <a:r>
              <a:rPr lang="en-US" altLang="en-US" sz="2400" i="1" dirty="0"/>
              <a:t>weight</a:t>
            </a:r>
            <a:r>
              <a:rPr lang="en-US" altLang="en-US" sz="2400" dirty="0"/>
              <a:t>) </a:t>
            </a:r>
            <a:r>
              <a:rPr lang="en-US" altLang="en-US" sz="2400" dirty="0" err="1"/>
              <a:t>berupa</a:t>
            </a:r>
            <a:r>
              <a:rPr lang="en-US" altLang="en-US" sz="2400" dirty="0"/>
              <a:t> </a:t>
            </a:r>
            <a:r>
              <a:rPr lang="en-US" altLang="en-US" sz="2400" dirty="0" err="1"/>
              <a:t>bilangan-bilangan</a:t>
            </a:r>
            <a:r>
              <a:rPr lang="en-US" altLang="en-US" sz="2400" dirty="0"/>
              <a:t> </a:t>
            </a:r>
            <a:r>
              <a:rPr lang="en-US" altLang="en-US" sz="2400" dirty="0" err="1"/>
              <a:t>positif</a:t>
            </a:r>
            <a:r>
              <a:rPr lang="en-US" altLang="en-US" sz="2400" dirty="0"/>
              <a:t>  (</a:t>
            </a:r>
            <a:r>
              <a:rPr lang="en-US" altLang="en-US" sz="2400" i="1" dirty="0"/>
              <a:t>integer</a:t>
            </a:r>
            <a:r>
              <a:rPr lang="en-US" altLang="en-US" sz="2400" dirty="0"/>
              <a:t>) yang </a:t>
            </a:r>
            <a:r>
              <a:rPr lang="en-US" altLang="en-US" sz="2400" dirty="0" err="1"/>
              <a:t>berbeda</a:t>
            </a:r>
            <a:r>
              <a:rPr lang="en-US" altLang="en-US" sz="2400" dirty="0"/>
              <a:t> </a:t>
            </a:r>
            <a:r>
              <a:rPr lang="en-US" altLang="en-US" sz="2400" i="1" dirty="0"/>
              <a:t>w</a:t>
            </a:r>
            <a:r>
              <a:rPr lang="en-US" altLang="en-US" sz="2400" baseline="-25000" dirty="0"/>
              <a:t>1</a:t>
            </a:r>
            <a:r>
              <a:rPr lang="en-US" altLang="en-US" sz="2400" dirty="0"/>
              <a:t>, </a:t>
            </a:r>
            <a:r>
              <a:rPr lang="en-US" altLang="en-US" sz="2400" i="1" dirty="0"/>
              <a:t>w</a:t>
            </a:r>
            <a:r>
              <a:rPr lang="en-US" altLang="en-US" sz="2400" baseline="-25000" dirty="0"/>
              <a:t>2</a:t>
            </a:r>
            <a:r>
              <a:rPr lang="en-US" altLang="en-US" sz="2400" dirty="0"/>
              <a:t>, …, </a:t>
            </a:r>
            <a:r>
              <a:rPr lang="en-US" altLang="en-US" sz="2400" i="1" dirty="0" err="1"/>
              <a:t>w</a:t>
            </a:r>
            <a:r>
              <a:rPr lang="en-US" altLang="en-US" sz="2400" i="1" baseline="-25000" dirty="0" err="1"/>
              <a:t>n</a:t>
            </a:r>
            <a:r>
              <a:rPr lang="en-US" altLang="en-US" sz="2400" dirty="0"/>
              <a:t> dan </a:t>
            </a:r>
            <a:r>
              <a:rPr lang="en-US" altLang="en-US" sz="2400" dirty="0" err="1"/>
              <a:t>sebuah</a:t>
            </a:r>
            <a:r>
              <a:rPr lang="en-US" altLang="en-US" sz="2400" dirty="0"/>
              <a:t> </a:t>
            </a:r>
            <a:r>
              <a:rPr lang="en-US" altLang="en-US" sz="2400" dirty="0" err="1"/>
              <a:t>bilangan</a:t>
            </a:r>
            <a:r>
              <a:rPr lang="en-US" altLang="en-US" sz="2400" dirty="0"/>
              <a:t> </a:t>
            </a:r>
            <a:r>
              <a:rPr lang="en-US" altLang="en-US" sz="2400" dirty="0" err="1"/>
              <a:t>bulat</a:t>
            </a:r>
            <a:r>
              <a:rPr lang="en-US" altLang="en-US" sz="2400" dirty="0"/>
              <a:t> </a:t>
            </a:r>
            <a:r>
              <a:rPr lang="en-US" altLang="en-US" sz="2400" dirty="0" err="1"/>
              <a:t>positif</a:t>
            </a:r>
            <a:r>
              <a:rPr lang="en-US" altLang="en-US" sz="2400" dirty="0"/>
              <a:t> </a:t>
            </a:r>
            <a:r>
              <a:rPr lang="en-US" altLang="en-US" sz="2400" i="1" dirty="0"/>
              <a:t>m</a:t>
            </a:r>
            <a:r>
              <a:rPr lang="en-US" altLang="en-US" sz="2400" dirty="0"/>
              <a:t>.  </a:t>
            </a:r>
            <a:r>
              <a:rPr lang="en-US" altLang="en-US" sz="2400" dirty="0" err="1"/>
              <a:t>Tentukan</a:t>
            </a:r>
            <a:r>
              <a:rPr lang="en-US" altLang="en-US" sz="2400" dirty="0"/>
              <a:t> </a:t>
            </a:r>
            <a:r>
              <a:rPr lang="en-US" altLang="en-US" sz="2400" dirty="0" err="1"/>
              <a:t>semua</a:t>
            </a:r>
            <a:r>
              <a:rPr lang="en-US" altLang="en-US" sz="2400" dirty="0"/>
              <a:t> </a:t>
            </a:r>
            <a:r>
              <a:rPr lang="en-US" altLang="en-US" sz="2400" dirty="0" err="1"/>
              <a:t>himpunan</a:t>
            </a:r>
            <a:r>
              <a:rPr lang="en-US" altLang="en-US" sz="2400" dirty="0"/>
              <a:t> </a:t>
            </a:r>
            <a:r>
              <a:rPr lang="en-US" altLang="en-US" sz="2400" dirty="0" err="1"/>
              <a:t>bagian</a:t>
            </a:r>
            <a:r>
              <a:rPr lang="en-US" altLang="en-US" sz="2400" dirty="0"/>
              <a:t> </a:t>
            </a:r>
            <a:r>
              <a:rPr lang="en-US" altLang="en-US" sz="2400" dirty="0" err="1"/>
              <a:t>dari</a:t>
            </a:r>
            <a:r>
              <a:rPr lang="en-US" altLang="en-US" sz="2400" dirty="0"/>
              <a:t> </a:t>
            </a:r>
            <a:r>
              <a:rPr lang="en-US" altLang="en-US" sz="2400" i="1" dirty="0"/>
              <a:t>n</a:t>
            </a:r>
            <a:r>
              <a:rPr lang="en-US" altLang="en-US" sz="2400" dirty="0"/>
              <a:t> </a:t>
            </a:r>
            <a:r>
              <a:rPr lang="en-US" altLang="en-US" sz="2400" dirty="0" err="1"/>
              <a:t>bobot</a:t>
            </a:r>
            <a:r>
              <a:rPr lang="en-US" altLang="en-US" sz="2400" dirty="0"/>
              <a:t> </a:t>
            </a:r>
            <a:r>
              <a:rPr lang="en-US" altLang="en-US" sz="2400" dirty="0" err="1"/>
              <a:t>tersebut</a:t>
            </a:r>
            <a:r>
              <a:rPr lang="en-US" altLang="en-US" sz="2400" dirty="0"/>
              <a:t> yang </a:t>
            </a:r>
            <a:r>
              <a:rPr lang="en-US" altLang="en-US" sz="2400" dirty="0" err="1"/>
              <a:t>jumlahnya</a:t>
            </a:r>
            <a:r>
              <a:rPr lang="en-US" altLang="en-US" sz="2400" dirty="0"/>
              <a:t> </a:t>
            </a:r>
            <a:r>
              <a:rPr lang="en-US" altLang="en-US" sz="2400" dirty="0" err="1"/>
              <a:t>sama</a:t>
            </a:r>
            <a:r>
              <a:rPr lang="en-US" altLang="en-US" sz="2400" dirty="0"/>
              <a:t> </a:t>
            </a:r>
            <a:r>
              <a:rPr lang="en-US" altLang="en-US" sz="2400" dirty="0" err="1"/>
              <a:t>dengan</a:t>
            </a:r>
            <a:r>
              <a:rPr lang="en-US" altLang="en-US" sz="2400" dirty="0"/>
              <a:t> </a:t>
            </a:r>
            <a:r>
              <a:rPr lang="en-US" altLang="en-US" sz="2400" i="1" dirty="0"/>
              <a:t>m</a:t>
            </a:r>
            <a:r>
              <a:rPr lang="en-US" altLang="en-US" sz="2400" dirty="0"/>
              <a:t>.</a:t>
            </a:r>
          </a:p>
          <a:p>
            <a:pPr>
              <a:buFontTx/>
              <a:buNone/>
            </a:pPr>
            <a:r>
              <a:rPr lang="en-US" altLang="en-US" sz="2400" dirty="0"/>
              <a:t>     </a:t>
            </a:r>
            <a:r>
              <a:rPr lang="en-US" altLang="en-US" sz="2400" dirty="0" err="1"/>
              <a:t>Contoh</a:t>
            </a:r>
            <a:r>
              <a:rPr lang="en-US" altLang="en-US" sz="2400" dirty="0"/>
              <a:t>:  </a:t>
            </a:r>
            <a:r>
              <a:rPr lang="en-US" altLang="en-US" sz="2400" i="1" dirty="0"/>
              <a:t>n</a:t>
            </a:r>
            <a:r>
              <a:rPr lang="en-US" altLang="en-US" sz="2400" dirty="0"/>
              <a:t> = 4; (</a:t>
            </a:r>
            <a:r>
              <a:rPr lang="en-US" altLang="en-US" sz="2400" i="1" dirty="0"/>
              <a:t>w</a:t>
            </a:r>
            <a:r>
              <a:rPr lang="en-US" altLang="en-US" sz="2400" baseline="-25000" dirty="0"/>
              <a:t>1</a:t>
            </a:r>
            <a:r>
              <a:rPr lang="en-US" altLang="en-US" sz="2400" dirty="0"/>
              <a:t>, </a:t>
            </a:r>
            <a:r>
              <a:rPr lang="en-US" altLang="en-US" sz="2400" i="1" dirty="0"/>
              <a:t>w</a:t>
            </a:r>
            <a:r>
              <a:rPr lang="en-US" altLang="en-US" sz="2400" baseline="-25000" dirty="0"/>
              <a:t>2</a:t>
            </a:r>
            <a:r>
              <a:rPr lang="en-US" altLang="en-US" sz="2400" dirty="0"/>
              <a:t>, </a:t>
            </a:r>
            <a:r>
              <a:rPr lang="en-US" altLang="en-US" sz="2400" i="1" dirty="0"/>
              <a:t>w</a:t>
            </a:r>
            <a:r>
              <a:rPr lang="en-US" altLang="en-US" sz="2400" baseline="-25000" dirty="0"/>
              <a:t>3</a:t>
            </a:r>
            <a:r>
              <a:rPr lang="en-US" altLang="en-US" sz="2400" dirty="0"/>
              <a:t>, </a:t>
            </a:r>
            <a:r>
              <a:rPr lang="en-US" altLang="en-US" sz="2400" i="1" dirty="0"/>
              <a:t>w</a:t>
            </a:r>
            <a:r>
              <a:rPr lang="en-US" altLang="en-US" sz="2400" baseline="-25000" dirty="0"/>
              <a:t>4</a:t>
            </a:r>
            <a:r>
              <a:rPr lang="en-US" altLang="en-US" sz="2400" dirty="0"/>
              <a:t>) = (11, 13, 24, 7), </a:t>
            </a:r>
            <a:r>
              <a:rPr lang="en-US" altLang="en-US" sz="2400" i="1" dirty="0"/>
              <a:t>m </a:t>
            </a:r>
            <a:r>
              <a:rPr lang="en-US" altLang="en-US" sz="2400" dirty="0"/>
              <a:t>= 31. </a:t>
            </a:r>
          </a:p>
          <a:p>
            <a:pPr>
              <a:buFontTx/>
              <a:buNone/>
            </a:pPr>
            <a:r>
              <a:rPr lang="en-US" altLang="en-US" sz="2400" dirty="0"/>
              <a:t>     Solusi:  {11, 13, 7} dan {24, 7} .</a:t>
            </a:r>
          </a:p>
          <a:p>
            <a:pPr>
              <a:buFontTx/>
              <a:buNone/>
            </a:pPr>
            <a:endParaRPr lang="en-US" altLang="en-US" sz="2400" dirty="0"/>
          </a:p>
        </p:txBody>
      </p:sp>
      <p:sp>
        <p:nvSpPr>
          <p:cNvPr id="4" name="Slide Number Placeholder 3">
            <a:extLst>
              <a:ext uri="{FF2B5EF4-FFF2-40B4-BE49-F238E27FC236}">
                <a16:creationId xmlns:a16="http://schemas.microsoft.com/office/drawing/2014/main" id="{22AA25F6-604A-4C40-A6C0-6556A92A5D3F}"/>
              </a:ext>
            </a:extLst>
          </p:cNvPr>
          <p:cNvSpPr>
            <a:spLocks noGrp="1"/>
          </p:cNvSpPr>
          <p:nvPr>
            <p:ph type="sldNum" sz="quarter" idx="12"/>
          </p:nvPr>
        </p:nvSpPr>
        <p:spPr/>
        <p:txBody>
          <a:bodyPr/>
          <a:lstStyle/>
          <a:p>
            <a:fld id="{0B53D37A-8CBA-4E5E-8293-337FCF8CC9A1}" type="slidenum">
              <a:rPr lang="en-US" smtClean="0"/>
              <a:t>22</a:t>
            </a:fld>
            <a:endParaRPr lang="en-US"/>
          </a:p>
        </p:txBody>
      </p:sp>
      <p:sp>
        <p:nvSpPr>
          <p:cNvPr id="7" name="Oval 6">
            <a:extLst>
              <a:ext uri="{FF2B5EF4-FFF2-40B4-BE49-F238E27FC236}">
                <a16:creationId xmlns:a16="http://schemas.microsoft.com/office/drawing/2014/main" id="{29638F6D-76D3-4D57-9D53-3293E68E67BE}"/>
              </a:ext>
            </a:extLst>
          </p:cNvPr>
          <p:cNvSpPr/>
          <p:nvPr/>
        </p:nvSpPr>
        <p:spPr>
          <a:xfrm>
            <a:off x="5400092" y="3996119"/>
            <a:ext cx="2952328" cy="23622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8FF7E8-D37B-4ECA-AEAF-6889A5AD3D7C}"/>
              </a:ext>
            </a:extLst>
          </p:cNvPr>
          <p:cNvSpPr txBox="1"/>
          <p:nvPr/>
        </p:nvSpPr>
        <p:spPr>
          <a:xfrm>
            <a:off x="5796136" y="4981955"/>
            <a:ext cx="428387" cy="369332"/>
          </a:xfrm>
          <a:prstGeom prst="rect">
            <a:avLst/>
          </a:prstGeom>
          <a:noFill/>
        </p:spPr>
        <p:txBody>
          <a:bodyPr wrap="none" rtlCol="0">
            <a:spAutoFit/>
          </a:bodyPr>
          <a:lstStyle/>
          <a:p>
            <a:r>
              <a:rPr lang="en-US" b="1" dirty="0"/>
              <a:t>11</a:t>
            </a:r>
          </a:p>
        </p:txBody>
      </p:sp>
      <p:sp>
        <p:nvSpPr>
          <p:cNvPr id="9" name="TextBox 8">
            <a:extLst>
              <a:ext uri="{FF2B5EF4-FFF2-40B4-BE49-F238E27FC236}">
                <a16:creationId xmlns:a16="http://schemas.microsoft.com/office/drawing/2014/main" id="{3B950066-09F0-4690-9F61-1746B7C76E65}"/>
              </a:ext>
            </a:extLst>
          </p:cNvPr>
          <p:cNvSpPr txBox="1"/>
          <p:nvPr/>
        </p:nvSpPr>
        <p:spPr>
          <a:xfrm>
            <a:off x="6447869" y="5351287"/>
            <a:ext cx="441146" cy="369332"/>
          </a:xfrm>
          <a:prstGeom prst="rect">
            <a:avLst/>
          </a:prstGeom>
          <a:noFill/>
        </p:spPr>
        <p:txBody>
          <a:bodyPr wrap="none" rtlCol="0">
            <a:spAutoFit/>
          </a:bodyPr>
          <a:lstStyle/>
          <a:p>
            <a:r>
              <a:rPr lang="en-US" b="1" dirty="0"/>
              <a:t>13</a:t>
            </a:r>
          </a:p>
        </p:txBody>
      </p:sp>
      <p:sp>
        <p:nvSpPr>
          <p:cNvPr id="10" name="TextBox 9">
            <a:extLst>
              <a:ext uri="{FF2B5EF4-FFF2-40B4-BE49-F238E27FC236}">
                <a16:creationId xmlns:a16="http://schemas.microsoft.com/office/drawing/2014/main" id="{916CBE6E-B09B-4A61-A35B-185C9C7C2924}"/>
              </a:ext>
            </a:extLst>
          </p:cNvPr>
          <p:cNvSpPr txBox="1"/>
          <p:nvPr/>
        </p:nvSpPr>
        <p:spPr>
          <a:xfrm>
            <a:off x="6830608" y="4836488"/>
            <a:ext cx="312906" cy="369332"/>
          </a:xfrm>
          <a:prstGeom prst="rect">
            <a:avLst/>
          </a:prstGeom>
          <a:noFill/>
        </p:spPr>
        <p:txBody>
          <a:bodyPr wrap="none" rtlCol="0">
            <a:spAutoFit/>
          </a:bodyPr>
          <a:lstStyle/>
          <a:p>
            <a:r>
              <a:rPr lang="en-US" b="1" dirty="0"/>
              <a:t>7</a:t>
            </a:r>
          </a:p>
        </p:txBody>
      </p:sp>
      <p:sp>
        <p:nvSpPr>
          <p:cNvPr id="11" name="TextBox 10">
            <a:extLst>
              <a:ext uri="{FF2B5EF4-FFF2-40B4-BE49-F238E27FC236}">
                <a16:creationId xmlns:a16="http://schemas.microsoft.com/office/drawing/2014/main" id="{5F5A38DE-47FD-4DE2-A0A0-4B5DB2086423}"/>
              </a:ext>
            </a:extLst>
          </p:cNvPr>
          <p:cNvSpPr txBox="1"/>
          <p:nvPr/>
        </p:nvSpPr>
        <p:spPr>
          <a:xfrm>
            <a:off x="7405806" y="4565306"/>
            <a:ext cx="441146" cy="369332"/>
          </a:xfrm>
          <a:prstGeom prst="rect">
            <a:avLst/>
          </a:prstGeom>
          <a:noFill/>
        </p:spPr>
        <p:txBody>
          <a:bodyPr wrap="none" rtlCol="0">
            <a:spAutoFit/>
          </a:bodyPr>
          <a:lstStyle/>
          <a:p>
            <a:r>
              <a:rPr lang="en-US" b="1" dirty="0"/>
              <a:t>24</a:t>
            </a:r>
          </a:p>
        </p:txBody>
      </p:sp>
      <p:sp>
        <p:nvSpPr>
          <p:cNvPr id="12" name="Oval 11">
            <a:extLst>
              <a:ext uri="{FF2B5EF4-FFF2-40B4-BE49-F238E27FC236}">
                <a16:creationId xmlns:a16="http://schemas.microsoft.com/office/drawing/2014/main" id="{AF014AEF-C437-4319-B3C3-3E92786A1EDD}"/>
              </a:ext>
            </a:extLst>
          </p:cNvPr>
          <p:cNvSpPr/>
          <p:nvPr/>
        </p:nvSpPr>
        <p:spPr>
          <a:xfrm>
            <a:off x="5621702" y="4565306"/>
            <a:ext cx="1686602" cy="13007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9B3228-1FCD-444A-B29F-BAF60E5BD5B5}"/>
              </a:ext>
            </a:extLst>
          </p:cNvPr>
          <p:cNvSpPr/>
          <p:nvPr/>
        </p:nvSpPr>
        <p:spPr>
          <a:xfrm>
            <a:off x="6686613" y="4370764"/>
            <a:ext cx="1447858" cy="10351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035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10852E-D550-05B6-98F0-6E7885793D18}"/>
              </a:ext>
            </a:extLst>
          </p:cNvPr>
          <p:cNvSpPr>
            <a:spLocks noGrp="1"/>
          </p:cNvSpPr>
          <p:nvPr>
            <p:ph idx="1"/>
          </p:nvPr>
        </p:nvSpPr>
        <p:spPr>
          <a:xfrm>
            <a:off x="457200" y="692696"/>
            <a:ext cx="8229600" cy="5433467"/>
          </a:xfrm>
        </p:spPr>
        <p:txBody>
          <a:bodyPr/>
          <a:lstStyle/>
          <a:p>
            <a:pPr marL="0" indent="0">
              <a:buNone/>
            </a:pPr>
            <a:r>
              <a:rPr lang="en-US" b="1" dirty="0"/>
              <a:t>12. Bin Packing Problem</a:t>
            </a:r>
          </a:p>
          <a:p>
            <a:pPr marL="0" indent="0">
              <a:buNone/>
            </a:pPr>
            <a:endParaRPr lang="en-US" dirty="0"/>
          </a:p>
        </p:txBody>
      </p:sp>
      <p:sp>
        <p:nvSpPr>
          <p:cNvPr id="5" name="TextBox 4">
            <a:extLst>
              <a:ext uri="{FF2B5EF4-FFF2-40B4-BE49-F238E27FC236}">
                <a16:creationId xmlns:a16="http://schemas.microsoft.com/office/drawing/2014/main" id="{4D36BC5E-98C0-4937-932F-205D5B259B1C}"/>
              </a:ext>
            </a:extLst>
          </p:cNvPr>
          <p:cNvSpPr txBox="1"/>
          <p:nvPr/>
        </p:nvSpPr>
        <p:spPr>
          <a:xfrm>
            <a:off x="683568" y="1628800"/>
            <a:ext cx="8003232" cy="2585323"/>
          </a:xfrm>
          <a:prstGeom prst="rect">
            <a:avLst/>
          </a:prstGeom>
          <a:noFill/>
        </p:spPr>
        <p:txBody>
          <a:bodyPr wrap="square">
            <a:spAutoFit/>
          </a:bodyPr>
          <a:lstStyle/>
          <a:p>
            <a:r>
              <a:rPr lang="en-US" sz="2400" b="1" dirty="0" err="1">
                <a:latin typeface="+mn-lt"/>
              </a:rPr>
              <a:t>Persoalan</a:t>
            </a:r>
            <a:r>
              <a:rPr lang="en-US" sz="2400" dirty="0">
                <a:latin typeface="+mn-lt"/>
              </a:rPr>
              <a:t>: </a:t>
            </a:r>
            <a:r>
              <a:rPr lang="en-US" sz="2400" dirty="0" err="1">
                <a:latin typeface="+mn-lt"/>
              </a:rPr>
              <a:t>Terdapat</a:t>
            </a:r>
            <a:r>
              <a:rPr lang="en-US" sz="2400" dirty="0">
                <a:latin typeface="+mn-lt"/>
              </a:rPr>
              <a:t> </a:t>
            </a:r>
            <a:r>
              <a:rPr lang="en-US" sz="2400" dirty="0" err="1">
                <a:latin typeface="+mn-lt"/>
              </a:rPr>
              <a:t>sejumlah</a:t>
            </a:r>
            <a:r>
              <a:rPr lang="en-US" sz="2400" dirty="0">
                <a:latin typeface="+mn-lt"/>
              </a:rPr>
              <a:t> </a:t>
            </a:r>
            <a:r>
              <a:rPr lang="en-US" sz="2400" dirty="0" err="1">
                <a:latin typeface="+mn-lt"/>
              </a:rPr>
              <a:t>kardus</a:t>
            </a:r>
            <a:r>
              <a:rPr lang="en-US" sz="2400" dirty="0">
                <a:latin typeface="+mn-lt"/>
              </a:rPr>
              <a:t> masing-masing </a:t>
            </a:r>
            <a:r>
              <a:rPr lang="en-US" sz="2400" dirty="0" err="1">
                <a:latin typeface="+mn-lt"/>
              </a:rPr>
              <a:t>dengan</a:t>
            </a:r>
            <a:r>
              <a:rPr lang="en-US" sz="2400" dirty="0">
                <a:latin typeface="+mn-lt"/>
              </a:rPr>
              <a:t> </a:t>
            </a:r>
            <a:r>
              <a:rPr lang="en-US" sz="2400" dirty="0" err="1">
                <a:latin typeface="+mn-lt"/>
              </a:rPr>
              <a:t>kapasitas</a:t>
            </a:r>
            <a:r>
              <a:rPr lang="en-US" sz="2400" dirty="0">
                <a:latin typeface="+mn-lt"/>
              </a:rPr>
              <a:t> C dan n </a:t>
            </a:r>
            <a:r>
              <a:rPr lang="en-US" sz="2400" dirty="0" err="1">
                <a:latin typeface="+mn-lt"/>
              </a:rPr>
              <a:t>barang</a:t>
            </a:r>
            <a:r>
              <a:rPr lang="en-US" sz="2400" dirty="0">
                <a:latin typeface="+mn-lt"/>
              </a:rPr>
              <a:t> </a:t>
            </a:r>
            <a:r>
              <a:rPr lang="en-US" sz="2400" dirty="0" err="1">
                <a:latin typeface="+mn-lt"/>
              </a:rPr>
              <a:t>berukuran</a:t>
            </a:r>
            <a:r>
              <a:rPr lang="en-US" sz="2400" dirty="0">
                <a:latin typeface="+mn-lt"/>
              </a:rPr>
              <a:t> S1, S2, ..., Sn. </a:t>
            </a:r>
            <a:r>
              <a:rPr lang="en-US" sz="2400" dirty="0" err="1">
                <a:latin typeface="+mn-lt"/>
              </a:rPr>
              <a:t>Kemaslah</a:t>
            </a:r>
            <a:r>
              <a:rPr lang="en-US" sz="2400" dirty="0">
                <a:latin typeface="+mn-lt"/>
              </a:rPr>
              <a:t> n </a:t>
            </a:r>
            <a:r>
              <a:rPr lang="en-US" sz="2400" dirty="0" err="1">
                <a:latin typeface="+mn-lt"/>
              </a:rPr>
              <a:t>barang</a:t>
            </a:r>
            <a:r>
              <a:rPr lang="en-US" sz="2400" dirty="0">
                <a:latin typeface="+mn-lt"/>
              </a:rPr>
              <a:t> </a:t>
            </a:r>
            <a:r>
              <a:rPr lang="en-US" sz="2400" dirty="0" err="1">
                <a:latin typeface="+mn-lt"/>
              </a:rPr>
              <a:t>ke</a:t>
            </a:r>
            <a:r>
              <a:rPr lang="en-US" sz="2400" dirty="0">
                <a:latin typeface="+mn-lt"/>
              </a:rPr>
              <a:t> </a:t>
            </a:r>
            <a:r>
              <a:rPr lang="en-US" sz="2400" dirty="0" err="1">
                <a:latin typeface="+mn-lt"/>
              </a:rPr>
              <a:t>dalam</a:t>
            </a:r>
            <a:r>
              <a:rPr lang="en-US" sz="2400" dirty="0">
                <a:latin typeface="+mn-lt"/>
              </a:rPr>
              <a:t> M </a:t>
            </a:r>
            <a:r>
              <a:rPr lang="en-US" sz="2400" dirty="0" err="1">
                <a:latin typeface="+mn-lt"/>
              </a:rPr>
              <a:t>buah</a:t>
            </a:r>
            <a:r>
              <a:rPr lang="en-US" sz="2400" dirty="0">
                <a:latin typeface="+mn-lt"/>
              </a:rPr>
              <a:t> </a:t>
            </a:r>
            <a:r>
              <a:rPr lang="en-US" sz="2400" dirty="0" err="1">
                <a:latin typeface="+mn-lt"/>
              </a:rPr>
              <a:t>kardus</a:t>
            </a:r>
            <a:r>
              <a:rPr lang="en-US" sz="2400" dirty="0">
                <a:latin typeface="+mn-lt"/>
              </a:rPr>
              <a:t> </a:t>
            </a:r>
            <a:r>
              <a:rPr lang="en-US" sz="2400" dirty="0" err="1">
                <a:latin typeface="+mn-lt"/>
              </a:rPr>
              <a:t>sedemikian</a:t>
            </a:r>
            <a:r>
              <a:rPr lang="en-US" sz="2400" dirty="0">
                <a:latin typeface="+mn-lt"/>
              </a:rPr>
              <a:t> </a:t>
            </a:r>
            <a:r>
              <a:rPr lang="en-US" sz="2400" dirty="0" err="1">
                <a:latin typeface="+mn-lt"/>
              </a:rPr>
              <a:t>sehingga</a:t>
            </a:r>
            <a:r>
              <a:rPr lang="en-US" sz="2400" dirty="0">
                <a:latin typeface="+mn-lt"/>
              </a:rPr>
              <a:t> </a:t>
            </a:r>
            <a:r>
              <a:rPr lang="en-US" sz="2400" dirty="0" err="1">
                <a:latin typeface="+mn-lt"/>
              </a:rPr>
              <a:t>ukuran</a:t>
            </a:r>
            <a:r>
              <a:rPr lang="en-US" sz="2400" dirty="0">
                <a:latin typeface="+mn-lt"/>
              </a:rPr>
              <a:t> total </a:t>
            </a:r>
            <a:r>
              <a:rPr lang="en-US" sz="2400" dirty="0" err="1">
                <a:latin typeface="+mn-lt"/>
              </a:rPr>
              <a:t>barang</a:t>
            </a:r>
            <a:r>
              <a:rPr lang="en-US" sz="2400" dirty="0">
                <a:latin typeface="+mn-lt"/>
              </a:rPr>
              <a:t> di </a:t>
            </a:r>
            <a:r>
              <a:rPr lang="en-US" sz="2400" dirty="0" err="1">
                <a:latin typeface="+mn-lt"/>
              </a:rPr>
              <a:t>dalam</a:t>
            </a:r>
            <a:r>
              <a:rPr lang="en-US" sz="2400" dirty="0">
                <a:latin typeface="+mn-lt"/>
              </a:rPr>
              <a:t> </a:t>
            </a:r>
            <a:r>
              <a:rPr lang="en-US" sz="2400" dirty="0" err="1">
                <a:latin typeface="+mn-lt"/>
              </a:rPr>
              <a:t>setiap</a:t>
            </a:r>
            <a:r>
              <a:rPr lang="en-US" sz="2400" dirty="0">
                <a:latin typeface="+mn-lt"/>
              </a:rPr>
              <a:t> </a:t>
            </a:r>
            <a:r>
              <a:rPr lang="en-US" sz="2400" dirty="0" err="1">
                <a:latin typeface="+mn-lt"/>
              </a:rPr>
              <a:t>kardus</a:t>
            </a:r>
            <a:r>
              <a:rPr lang="en-US" sz="2400" dirty="0">
                <a:latin typeface="+mn-lt"/>
              </a:rPr>
              <a:t> </a:t>
            </a:r>
            <a:r>
              <a:rPr lang="en-US" sz="2400" dirty="0" err="1">
                <a:latin typeface="+mn-lt"/>
              </a:rPr>
              <a:t>tidak</a:t>
            </a:r>
            <a:r>
              <a:rPr lang="en-US" sz="2400" dirty="0">
                <a:latin typeface="+mn-lt"/>
              </a:rPr>
              <a:t> </a:t>
            </a:r>
            <a:r>
              <a:rPr lang="en-US" sz="2400" dirty="0" err="1">
                <a:latin typeface="+mn-lt"/>
              </a:rPr>
              <a:t>melebihi</a:t>
            </a:r>
            <a:r>
              <a:rPr lang="en-US" sz="2400" dirty="0">
                <a:latin typeface="+mn-lt"/>
              </a:rPr>
              <a:t> C. </a:t>
            </a:r>
            <a:r>
              <a:rPr lang="en-US" sz="2400" dirty="0" err="1">
                <a:latin typeface="+mn-lt"/>
              </a:rPr>
              <a:t>Temukan</a:t>
            </a:r>
            <a:r>
              <a:rPr lang="en-US" sz="2400" dirty="0">
                <a:latin typeface="+mn-lt"/>
              </a:rPr>
              <a:t> minimal M </a:t>
            </a:r>
            <a:r>
              <a:rPr lang="en-US" sz="2400" dirty="0" err="1">
                <a:latin typeface="+mn-lt"/>
              </a:rPr>
              <a:t>yaitu</a:t>
            </a:r>
            <a:r>
              <a:rPr lang="en-US" sz="2400" dirty="0">
                <a:latin typeface="+mn-lt"/>
              </a:rPr>
              <a:t> paling </a:t>
            </a:r>
            <a:r>
              <a:rPr lang="en-US" sz="2400" dirty="0" err="1">
                <a:latin typeface="+mn-lt"/>
              </a:rPr>
              <a:t>sedikit</a:t>
            </a:r>
            <a:r>
              <a:rPr lang="en-US" sz="2400" dirty="0">
                <a:latin typeface="+mn-lt"/>
              </a:rPr>
              <a:t> </a:t>
            </a:r>
            <a:r>
              <a:rPr lang="en-US" sz="2400" dirty="0" err="1">
                <a:latin typeface="+mn-lt"/>
              </a:rPr>
              <a:t>jumlah</a:t>
            </a:r>
            <a:r>
              <a:rPr lang="en-US" sz="2400" dirty="0">
                <a:latin typeface="+mn-lt"/>
              </a:rPr>
              <a:t> </a:t>
            </a:r>
            <a:r>
              <a:rPr lang="en-US" sz="2400" dirty="0" err="1">
                <a:latin typeface="+mn-lt"/>
              </a:rPr>
              <a:t>kardus</a:t>
            </a:r>
            <a:r>
              <a:rPr lang="en-US" sz="2400" dirty="0">
                <a:latin typeface="+mn-lt"/>
              </a:rPr>
              <a:t> </a:t>
            </a:r>
            <a:r>
              <a:rPr lang="en-US" sz="2400" dirty="0" err="1">
                <a:latin typeface="+mn-lt"/>
              </a:rPr>
              <a:t>untuk</a:t>
            </a:r>
            <a:r>
              <a:rPr lang="en-US" sz="2400" dirty="0">
                <a:latin typeface="+mn-lt"/>
              </a:rPr>
              <a:t> </a:t>
            </a:r>
            <a:r>
              <a:rPr lang="en-US" sz="2400" dirty="0" err="1">
                <a:latin typeface="+mn-lt"/>
              </a:rPr>
              <a:t>menampung</a:t>
            </a:r>
            <a:r>
              <a:rPr lang="en-US" sz="2400" dirty="0">
                <a:latin typeface="+mn-lt"/>
              </a:rPr>
              <a:t> n </a:t>
            </a:r>
            <a:r>
              <a:rPr lang="en-US" sz="2400" dirty="0" err="1">
                <a:latin typeface="+mn-lt"/>
              </a:rPr>
              <a:t>barang</a:t>
            </a:r>
            <a:r>
              <a:rPr lang="en-US" sz="2400" dirty="0">
                <a:latin typeface="+mn-lt"/>
              </a:rPr>
              <a:t>.</a:t>
            </a:r>
          </a:p>
          <a:p>
            <a:endParaRPr lang="en-US" dirty="0"/>
          </a:p>
        </p:txBody>
      </p:sp>
      <p:pic>
        <p:nvPicPr>
          <p:cNvPr id="7" name="Picture 6">
            <a:extLst>
              <a:ext uri="{FF2B5EF4-FFF2-40B4-BE49-F238E27FC236}">
                <a16:creationId xmlns:a16="http://schemas.microsoft.com/office/drawing/2014/main" id="{A925638E-A58E-0247-B526-D6E8C88C0C60}"/>
              </a:ext>
            </a:extLst>
          </p:cNvPr>
          <p:cNvPicPr>
            <a:picLocks noChangeAspect="1"/>
          </p:cNvPicPr>
          <p:nvPr/>
        </p:nvPicPr>
        <p:blipFill>
          <a:blip r:embed="rId2"/>
          <a:stretch>
            <a:fillRect/>
          </a:stretch>
        </p:blipFill>
        <p:spPr>
          <a:xfrm>
            <a:off x="1763688" y="4089120"/>
            <a:ext cx="5130358" cy="2280159"/>
          </a:xfrm>
          <a:prstGeom prst="rect">
            <a:avLst/>
          </a:prstGeom>
        </p:spPr>
      </p:pic>
      <p:sp>
        <p:nvSpPr>
          <p:cNvPr id="8" name="Slide Number Placeholder 7">
            <a:extLst>
              <a:ext uri="{FF2B5EF4-FFF2-40B4-BE49-F238E27FC236}">
                <a16:creationId xmlns:a16="http://schemas.microsoft.com/office/drawing/2014/main" id="{C3512CD7-5414-6DC6-6B8C-FABD5AF609CC}"/>
              </a:ext>
            </a:extLst>
          </p:cNvPr>
          <p:cNvSpPr>
            <a:spLocks noGrp="1"/>
          </p:cNvSpPr>
          <p:nvPr>
            <p:ph type="sldNum" sz="quarter" idx="12"/>
          </p:nvPr>
        </p:nvSpPr>
        <p:spPr/>
        <p:txBody>
          <a:bodyPr/>
          <a:lstStyle/>
          <a:p>
            <a:pPr>
              <a:defRPr/>
            </a:pPr>
            <a:fld id="{F5683C7B-E1A6-4F4B-BCCF-7A7D23E21710}" type="slidenum">
              <a:rPr lang="id-ID" altLang="en-US" smtClean="0"/>
              <a:pPr>
                <a:defRPr/>
              </a:pPr>
              <a:t>23</a:t>
            </a:fld>
            <a:endParaRPr lang="id-ID" altLang="en-US"/>
          </a:p>
        </p:txBody>
      </p:sp>
    </p:spTree>
    <p:extLst>
      <p:ext uri="{BB962C8B-B14F-4D97-AF65-F5344CB8AC3E}">
        <p14:creationId xmlns:p14="http://schemas.microsoft.com/office/powerpoint/2010/main" val="870855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a:extLst>
              <a:ext uri="{FF2B5EF4-FFF2-40B4-BE49-F238E27FC236}">
                <a16:creationId xmlns:a16="http://schemas.microsoft.com/office/drawing/2014/main" id="{109C6983-E120-4539-8F4A-3B0A267C727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F0A17DE-1095-4345-84D0-596E52C11F17}" type="slidenum">
              <a:rPr lang="en-US" altLang="en-US" sz="1200" smtClean="0">
                <a:solidFill>
                  <a:srgbClr val="898989"/>
                </a:solidFill>
              </a:rPr>
              <a:pPr>
                <a:spcBef>
                  <a:spcPct val="0"/>
                </a:spcBef>
                <a:buFontTx/>
                <a:buNone/>
              </a:pPr>
              <a:t>24</a:t>
            </a:fld>
            <a:endParaRPr lang="en-US" altLang="en-US" sz="1200">
              <a:solidFill>
                <a:srgbClr val="898989"/>
              </a:solidFill>
            </a:endParaRPr>
          </a:p>
        </p:txBody>
      </p:sp>
      <p:sp>
        <p:nvSpPr>
          <p:cNvPr id="24579" name="Rectangle 2">
            <a:extLst>
              <a:ext uri="{FF2B5EF4-FFF2-40B4-BE49-F238E27FC236}">
                <a16:creationId xmlns:a16="http://schemas.microsoft.com/office/drawing/2014/main" id="{BF4FB928-D0DC-4402-B461-F572D699135C}"/>
              </a:ext>
            </a:extLst>
          </p:cNvPr>
          <p:cNvSpPr>
            <a:spLocks noGrp="1"/>
          </p:cNvSpPr>
          <p:nvPr>
            <p:ph type="title"/>
          </p:nvPr>
        </p:nvSpPr>
        <p:spPr/>
        <p:txBody>
          <a:bodyPr/>
          <a:lstStyle/>
          <a:p>
            <a:r>
              <a:rPr lang="en-US" altLang="en-US" sz="4000" b="1" dirty="0" err="1"/>
              <a:t>Analisis</a:t>
            </a:r>
            <a:r>
              <a:rPr lang="en-US" altLang="en-US" sz="4000" b="1" dirty="0"/>
              <a:t> </a:t>
            </a:r>
            <a:r>
              <a:rPr lang="en-US" altLang="en-US" sz="4000" b="1" dirty="0" err="1"/>
              <a:t>Algoritma</a:t>
            </a:r>
            <a:endParaRPr lang="en-US" altLang="en-US" sz="4000" b="1" dirty="0"/>
          </a:p>
        </p:txBody>
      </p:sp>
      <p:sp>
        <p:nvSpPr>
          <p:cNvPr id="23556" name="Rectangle 3">
            <a:extLst>
              <a:ext uri="{FF2B5EF4-FFF2-40B4-BE49-F238E27FC236}">
                <a16:creationId xmlns:a16="http://schemas.microsoft.com/office/drawing/2014/main" id="{AA4B99B7-F38D-4698-9347-3661111F3F3C}"/>
              </a:ext>
            </a:extLst>
          </p:cNvPr>
          <p:cNvSpPr>
            <a:spLocks noGrp="1" noChangeArrowheads="1"/>
          </p:cNvSpPr>
          <p:nvPr>
            <p:ph type="body" idx="1"/>
          </p:nvPr>
        </p:nvSpPr>
        <p:spPr/>
        <p:txBody>
          <a:bodyPr/>
          <a:lstStyle/>
          <a:p>
            <a:pPr>
              <a:defRPr/>
            </a:pPr>
            <a:r>
              <a:rPr lang="en-US" altLang="en-US" sz="2800" dirty="0" err="1"/>
              <a:t>Analisis</a:t>
            </a:r>
            <a:r>
              <a:rPr lang="en-US" altLang="en-US" sz="2800" dirty="0"/>
              <a:t> </a:t>
            </a:r>
            <a:r>
              <a:rPr lang="en-US" altLang="en-US" sz="2800" dirty="0" err="1"/>
              <a:t>algoritma</a:t>
            </a:r>
            <a:r>
              <a:rPr lang="en-US" altLang="en-US" sz="2800" dirty="0"/>
              <a:t> </a:t>
            </a:r>
            <a:r>
              <a:rPr lang="en-US" altLang="en-US" sz="2800" dirty="0" err="1"/>
              <a:t>bertujuan</a:t>
            </a:r>
            <a:r>
              <a:rPr lang="en-US" altLang="en-US" sz="2800" dirty="0"/>
              <a:t> </a:t>
            </a:r>
            <a:r>
              <a:rPr lang="en-US" altLang="en-US" sz="2800" dirty="0" err="1"/>
              <a:t>untuk</a:t>
            </a:r>
            <a:r>
              <a:rPr lang="en-US" altLang="en-US" sz="2800" dirty="0"/>
              <a:t> </a:t>
            </a:r>
            <a:r>
              <a:rPr lang="en-US" altLang="en-US" sz="2800" dirty="0" err="1"/>
              <a:t>mengukur</a:t>
            </a:r>
            <a:r>
              <a:rPr lang="en-US" altLang="en-US" sz="2800" dirty="0"/>
              <a:t> </a:t>
            </a:r>
            <a:r>
              <a:rPr lang="en-US" altLang="en-US" sz="2800" dirty="0" err="1"/>
              <a:t>kinerja</a:t>
            </a:r>
            <a:r>
              <a:rPr lang="en-US" altLang="en-US" sz="2800" dirty="0"/>
              <a:t> (</a:t>
            </a:r>
            <a:r>
              <a:rPr lang="en-US" altLang="en-US" sz="2800" i="1" dirty="0"/>
              <a:t>performance</a:t>
            </a:r>
            <a:r>
              <a:rPr lang="en-US" altLang="en-US" sz="2800" dirty="0"/>
              <a:t>) </a:t>
            </a:r>
            <a:r>
              <a:rPr lang="en-US" altLang="en-US" sz="2800" dirty="0" err="1"/>
              <a:t>algoritma</a:t>
            </a:r>
            <a:r>
              <a:rPr lang="en-US" altLang="en-US" sz="2800" dirty="0"/>
              <a:t> </a:t>
            </a:r>
            <a:r>
              <a:rPr lang="en-US" altLang="en-US" sz="2800" dirty="0" err="1"/>
              <a:t>dari</a:t>
            </a:r>
            <a:r>
              <a:rPr lang="en-US" altLang="en-US" sz="2800" dirty="0"/>
              <a:t> </a:t>
            </a:r>
            <a:r>
              <a:rPr lang="en-US" altLang="en-US" sz="2800" dirty="0" err="1"/>
              <a:t>sisi</a:t>
            </a:r>
            <a:r>
              <a:rPr lang="en-US" altLang="en-US" sz="2800" dirty="0"/>
              <a:t> </a:t>
            </a:r>
            <a:r>
              <a:rPr lang="en-US" altLang="en-US" sz="2800" dirty="0" err="1"/>
              <a:t>kesangkilannya</a:t>
            </a:r>
            <a:r>
              <a:rPr lang="en-US" altLang="en-US" sz="2800" dirty="0"/>
              <a:t> (</a:t>
            </a:r>
            <a:r>
              <a:rPr lang="en-US" altLang="en-US" sz="2800" i="1" dirty="0"/>
              <a:t>efficient</a:t>
            </a:r>
            <a:r>
              <a:rPr lang="en-US" altLang="en-US" sz="2800" dirty="0"/>
              <a:t>)</a:t>
            </a:r>
          </a:p>
          <a:p>
            <a:pPr>
              <a:defRPr/>
            </a:pPr>
            <a:endParaRPr lang="en-US" altLang="en-US" sz="2800" dirty="0"/>
          </a:p>
          <a:p>
            <a:pPr>
              <a:lnSpc>
                <a:spcPct val="90000"/>
              </a:lnSpc>
              <a:defRPr/>
            </a:pPr>
            <a:r>
              <a:rPr lang="en-US" altLang="en-US" sz="2800" dirty="0"/>
              <a:t>Parameter </a:t>
            </a:r>
            <a:r>
              <a:rPr lang="en-US" altLang="en-US" sz="2800" dirty="0" err="1"/>
              <a:t>untuk</a:t>
            </a:r>
            <a:r>
              <a:rPr lang="en-US" altLang="en-US" sz="2800" dirty="0"/>
              <a:t> </a:t>
            </a:r>
            <a:r>
              <a:rPr lang="en-US" altLang="en-US" sz="2800" dirty="0" err="1"/>
              <a:t>mengukur</a:t>
            </a:r>
            <a:r>
              <a:rPr lang="en-US" altLang="en-US" sz="2800" dirty="0"/>
              <a:t> </a:t>
            </a:r>
            <a:r>
              <a:rPr lang="en-US" altLang="en-US" sz="2800" dirty="0" err="1"/>
              <a:t>kesangkilan</a:t>
            </a:r>
            <a:r>
              <a:rPr lang="en-US" altLang="en-US" sz="2800" dirty="0"/>
              <a:t> </a:t>
            </a:r>
            <a:r>
              <a:rPr lang="en-US" altLang="en-US" sz="2800" dirty="0" err="1"/>
              <a:t>algoritma</a:t>
            </a:r>
            <a:r>
              <a:rPr lang="en-US" altLang="en-US" sz="2800" dirty="0"/>
              <a:t>:</a:t>
            </a:r>
          </a:p>
          <a:p>
            <a:pPr>
              <a:lnSpc>
                <a:spcPct val="90000"/>
              </a:lnSpc>
              <a:buFontTx/>
              <a:buNone/>
              <a:defRPr/>
            </a:pPr>
            <a:r>
              <a:rPr lang="en-US" altLang="en-US" sz="2800" dirty="0"/>
              <a:t>	1.  </a:t>
            </a:r>
            <a:r>
              <a:rPr lang="en-US" altLang="en-US" sz="2800" dirty="0" err="1"/>
              <a:t>Kompleksitas</a:t>
            </a:r>
            <a:r>
              <a:rPr lang="en-US" altLang="en-US" sz="2800" dirty="0"/>
              <a:t> </a:t>
            </a:r>
            <a:r>
              <a:rPr lang="en-US" altLang="en-US" sz="2800" dirty="0" err="1"/>
              <a:t>waktu</a:t>
            </a:r>
            <a:r>
              <a:rPr lang="en-US" altLang="en-US" sz="2800" dirty="0"/>
              <a:t>, </a:t>
            </a:r>
            <a:r>
              <a:rPr lang="en-US" altLang="en-US" sz="2800" i="1" dirty="0"/>
              <a:t>T</a:t>
            </a:r>
            <a:r>
              <a:rPr lang="en-US" altLang="en-US" sz="2800" dirty="0"/>
              <a:t>(</a:t>
            </a:r>
            <a:r>
              <a:rPr lang="en-US" altLang="en-US" sz="2800" i="1" dirty="0"/>
              <a:t>n</a:t>
            </a:r>
            <a:r>
              <a:rPr lang="en-US" altLang="en-US" sz="2800" dirty="0"/>
              <a:t>)</a:t>
            </a:r>
          </a:p>
          <a:p>
            <a:pPr>
              <a:lnSpc>
                <a:spcPct val="90000"/>
              </a:lnSpc>
              <a:buFontTx/>
              <a:buNone/>
              <a:defRPr/>
            </a:pPr>
            <a:r>
              <a:rPr lang="en-US" altLang="en-US" sz="2800" dirty="0"/>
              <a:t>	2.  </a:t>
            </a:r>
            <a:r>
              <a:rPr lang="en-US" altLang="en-US" sz="2800" dirty="0" err="1"/>
              <a:t>Kompleksitas</a:t>
            </a:r>
            <a:r>
              <a:rPr lang="en-US" altLang="en-US" sz="2800" dirty="0"/>
              <a:t> </a:t>
            </a:r>
            <a:r>
              <a:rPr lang="en-US" altLang="en-US" sz="2800" dirty="0" err="1"/>
              <a:t>ruang</a:t>
            </a:r>
            <a:r>
              <a:rPr lang="en-US" altLang="en-US" sz="2800" dirty="0"/>
              <a:t>, </a:t>
            </a:r>
            <a:r>
              <a:rPr lang="en-US" altLang="en-US" sz="2800" i="1" dirty="0"/>
              <a:t>S</a:t>
            </a:r>
            <a:r>
              <a:rPr lang="en-US" altLang="en-US" sz="2800" dirty="0"/>
              <a:t>(</a:t>
            </a:r>
            <a:r>
              <a:rPr lang="en-US" altLang="en-US" sz="2800" i="1" dirty="0"/>
              <a:t>n</a:t>
            </a:r>
            <a:r>
              <a:rPr lang="en-US" altLang="en-US" sz="2800" dirty="0"/>
              <a:t>)</a:t>
            </a:r>
          </a:p>
          <a:p>
            <a:pPr>
              <a:defRPr/>
            </a:pPr>
            <a:endParaRPr lang="en-US" altLang="en-US" sz="2800" dirty="0"/>
          </a:p>
          <a:p>
            <a:pPr marL="0" indent="0">
              <a:buFont typeface="Arial" panose="020B0604020202020204" pitchFamily="34" charset="0"/>
              <a:buNone/>
              <a:defRPr/>
            </a:pPr>
            <a:r>
              <a:rPr lang="en-US" altLang="en-US" sz="2800" dirty="0"/>
              <a:t>    </a:t>
            </a:r>
            <a:r>
              <a:rPr lang="en-US" altLang="en-US" sz="2800" i="1" dirty="0"/>
              <a:t>n</a:t>
            </a:r>
            <a:r>
              <a:rPr lang="en-US" altLang="en-US" sz="2800" dirty="0"/>
              <a:t> = </a:t>
            </a:r>
            <a:r>
              <a:rPr lang="en-US" altLang="en-US" sz="2800" dirty="0" err="1"/>
              <a:t>ukuran</a:t>
            </a:r>
            <a:r>
              <a:rPr lang="en-US" altLang="en-US" sz="2800" dirty="0"/>
              <a:t> </a:t>
            </a:r>
            <a:r>
              <a:rPr lang="en-US" altLang="en-US" sz="2800" dirty="0" err="1"/>
              <a:t>masukan</a:t>
            </a:r>
            <a:r>
              <a:rPr lang="en-US" altLang="en-US" sz="2800" dirty="0"/>
              <a:t> yang </a:t>
            </a:r>
            <a:r>
              <a:rPr lang="en-US" altLang="en-US" sz="2800" dirty="0" err="1"/>
              <a:t>diproses</a:t>
            </a:r>
            <a:r>
              <a:rPr lang="en-US" altLang="en-US" sz="2800" dirty="0"/>
              <a:t> oleh </a:t>
            </a:r>
            <a:r>
              <a:rPr lang="en-US" altLang="en-US" sz="2800" dirty="0" err="1"/>
              <a:t>algoritma</a:t>
            </a:r>
            <a:endParaRPr lang="en-US" altLang="en-US" sz="2800" dirty="0"/>
          </a:p>
          <a:p>
            <a:pPr>
              <a:defRPr/>
            </a:pPr>
            <a:endParaRPr lang="en-US" altLang="en-US" sz="2400" dirty="0"/>
          </a:p>
        </p:txBody>
      </p:sp>
      <p:pic>
        <p:nvPicPr>
          <p:cNvPr id="15" name="Audio 14">
            <a:hlinkClick r:id="" action="ppaction://media"/>
            <a:extLst>
              <a:ext uri="{FF2B5EF4-FFF2-40B4-BE49-F238E27FC236}">
                <a16:creationId xmlns:a16="http://schemas.microsoft.com/office/drawing/2014/main" id="{B5E9924A-FA17-4E1E-B8AD-85104D928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45A5FC87-8C44-443A-BE0F-37C7B18F21E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D2F5946-7C4A-4C8B-9BE3-7C013AC68172}" type="slidenum">
              <a:rPr lang="en-US" altLang="en-US" sz="1200" smtClean="0">
                <a:solidFill>
                  <a:srgbClr val="898989"/>
                </a:solidFill>
              </a:rPr>
              <a:pPr>
                <a:spcBef>
                  <a:spcPct val="0"/>
                </a:spcBef>
                <a:buFontTx/>
                <a:buNone/>
              </a:pPr>
              <a:t>25</a:t>
            </a:fld>
            <a:endParaRPr lang="en-US" altLang="en-US" sz="1200">
              <a:solidFill>
                <a:srgbClr val="898989"/>
              </a:solidFill>
            </a:endParaRPr>
          </a:p>
        </p:txBody>
      </p:sp>
      <p:sp>
        <p:nvSpPr>
          <p:cNvPr id="11266" name="Rectangle 2">
            <a:extLst>
              <a:ext uri="{FF2B5EF4-FFF2-40B4-BE49-F238E27FC236}">
                <a16:creationId xmlns:a16="http://schemas.microsoft.com/office/drawing/2014/main" id="{06435AC1-BC3F-45FF-A7FC-B8BD731825E8}"/>
              </a:ext>
            </a:extLst>
          </p:cNvPr>
          <p:cNvSpPr>
            <a:spLocks noGrp="1" noChangeArrowheads="1"/>
          </p:cNvSpPr>
          <p:nvPr>
            <p:ph type="body" idx="1"/>
          </p:nvPr>
        </p:nvSpPr>
        <p:spPr>
          <a:xfrm>
            <a:off x="611188" y="404813"/>
            <a:ext cx="8316912" cy="5334000"/>
          </a:xfrm>
        </p:spPr>
        <p:txBody>
          <a:bodyPr/>
          <a:lstStyle/>
          <a:p>
            <a:pPr marL="280988" indent="-280988">
              <a:lnSpc>
                <a:spcPct val="90000"/>
              </a:lnSpc>
              <a:buFont typeface="Arial" charset="0"/>
              <a:buChar char="•"/>
              <a:tabLst>
                <a:tab pos="1195388" algn="l"/>
              </a:tabLst>
              <a:defRPr/>
            </a:pPr>
            <a:r>
              <a:rPr lang="en-US" sz="2800" i="1" dirty="0"/>
              <a:t>T</a:t>
            </a:r>
            <a:r>
              <a:rPr lang="en-US" sz="2800" dirty="0"/>
              <a:t>(</a:t>
            </a:r>
            <a:r>
              <a:rPr lang="en-US" sz="2800" i="1" dirty="0"/>
              <a:t>n</a:t>
            </a:r>
            <a:r>
              <a:rPr lang="en-US" sz="2800" dirty="0"/>
              <a:t>)</a:t>
            </a:r>
            <a:r>
              <a:rPr lang="en-US" sz="2800" dirty="0">
                <a:cs typeface="Times New Roman" pitchFamily="18" charset="0"/>
              </a:rPr>
              <a:t>  : </a:t>
            </a:r>
            <a:r>
              <a:rPr lang="en-US" sz="2800" dirty="0" err="1">
                <a:cs typeface="Times New Roman" pitchFamily="18" charset="0"/>
              </a:rPr>
              <a:t>jumlah</a:t>
            </a:r>
            <a:r>
              <a:rPr lang="en-US" sz="2800" dirty="0">
                <a:cs typeface="Times New Roman" pitchFamily="18" charset="0"/>
              </a:rPr>
              <a:t> </a:t>
            </a:r>
            <a:r>
              <a:rPr lang="en-US" sz="2800" dirty="0" err="1">
                <a:cs typeface="Times New Roman" pitchFamily="18" charset="0"/>
              </a:rPr>
              <a:t>tahapan</a:t>
            </a:r>
            <a:r>
              <a:rPr lang="en-US" sz="2800" dirty="0">
                <a:cs typeface="Times New Roman" pitchFamily="18" charset="0"/>
              </a:rPr>
              <a:t> </a:t>
            </a:r>
            <a:r>
              <a:rPr lang="en-US" sz="2800" dirty="0" err="1">
                <a:cs typeface="Times New Roman" pitchFamily="18" charset="0"/>
              </a:rPr>
              <a:t>komputasi</a:t>
            </a:r>
            <a:r>
              <a:rPr lang="en-US" sz="2800" dirty="0">
                <a:cs typeface="Times New Roman" pitchFamily="18" charset="0"/>
              </a:rPr>
              <a:t> yang </a:t>
            </a:r>
            <a:r>
              <a:rPr lang="en-US" sz="2800" dirty="0" err="1">
                <a:cs typeface="Times New Roman" pitchFamily="18" charset="0"/>
              </a:rPr>
              <a:t>dilakukan</a:t>
            </a:r>
            <a:r>
              <a:rPr lang="en-US" sz="2800" dirty="0">
                <a:cs typeface="Times New Roman" pitchFamily="18" charset="0"/>
              </a:rPr>
              <a:t> di </a:t>
            </a:r>
            <a:r>
              <a:rPr lang="en-US" sz="2800" dirty="0" err="1">
                <a:cs typeface="Times New Roman" pitchFamily="18" charset="0"/>
              </a:rPr>
              <a:t>dalam</a:t>
            </a:r>
            <a:r>
              <a:rPr lang="en-US" sz="2800" dirty="0">
                <a:cs typeface="Times New Roman" pitchFamily="18" charset="0"/>
              </a:rPr>
              <a:t> </a:t>
            </a:r>
            <a:r>
              <a:rPr lang="en-US" sz="2800" dirty="0" err="1">
                <a:cs typeface="Times New Roman" pitchFamily="18" charset="0"/>
              </a:rPr>
              <a:t>suatu</a:t>
            </a:r>
            <a:r>
              <a:rPr lang="en-US" sz="2800" dirty="0">
                <a:cs typeface="Times New Roman" pitchFamily="18" charset="0"/>
              </a:rPr>
              <a:t> </a:t>
            </a:r>
            <a:r>
              <a:rPr lang="en-US" sz="2800" dirty="0" err="1">
                <a:cs typeface="Times New Roman" pitchFamily="18" charset="0"/>
              </a:rPr>
              <a:t>algoritma</a:t>
            </a:r>
            <a:r>
              <a:rPr lang="en-US" sz="2800" dirty="0">
                <a:cs typeface="Times New Roman" pitchFamily="18" charset="0"/>
              </a:rPr>
              <a:t> </a:t>
            </a:r>
            <a:r>
              <a:rPr lang="en-US" sz="2800" dirty="0" err="1">
                <a:cs typeface="Times New Roman" pitchFamily="18" charset="0"/>
              </a:rPr>
              <a:t>sebagai</a:t>
            </a:r>
            <a:r>
              <a:rPr lang="en-US" sz="2800" dirty="0">
                <a:cs typeface="Times New Roman" pitchFamily="18" charset="0"/>
              </a:rPr>
              <a:t> </a:t>
            </a:r>
            <a:r>
              <a:rPr lang="en-US" sz="2800" dirty="0" err="1">
                <a:cs typeface="Times New Roman" pitchFamily="18" charset="0"/>
              </a:rPr>
              <a:t>fungsi</a:t>
            </a:r>
            <a:r>
              <a:rPr lang="en-US" sz="2800" dirty="0">
                <a:cs typeface="Times New Roman" pitchFamily="18" charset="0"/>
              </a:rPr>
              <a:t> </a:t>
            </a:r>
            <a:r>
              <a:rPr lang="en-US" sz="2800" dirty="0" err="1">
                <a:cs typeface="Times New Roman" pitchFamily="18" charset="0"/>
              </a:rPr>
              <a:t>dari</a:t>
            </a:r>
            <a:r>
              <a:rPr lang="en-US" sz="2800" dirty="0">
                <a:cs typeface="Times New Roman" pitchFamily="18" charset="0"/>
              </a:rPr>
              <a:t> </a:t>
            </a:r>
            <a:r>
              <a:rPr lang="en-US" sz="2800" dirty="0" err="1">
                <a:cs typeface="Times New Roman" pitchFamily="18" charset="0"/>
              </a:rPr>
              <a:t>ukuran</a:t>
            </a:r>
            <a:r>
              <a:rPr lang="en-US" sz="2800" dirty="0">
                <a:cs typeface="Times New Roman" pitchFamily="18" charset="0"/>
              </a:rPr>
              <a:t> </a:t>
            </a:r>
            <a:r>
              <a:rPr lang="en-US" sz="2800" dirty="0" err="1">
                <a:cs typeface="Times New Roman" pitchFamily="18" charset="0"/>
              </a:rPr>
              <a:t>masukan</a:t>
            </a:r>
            <a:r>
              <a:rPr lang="en-US" sz="2800" dirty="0">
                <a:cs typeface="Times New Roman" pitchFamily="18" charset="0"/>
              </a:rPr>
              <a:t>  </a:t>
            </a:r>
            <a:r>
              <a:rPr lang="en-US" sz="2800" i="1" dirty="0">
                <a:cs typeface="Times New Roman" pitchFamily="18" charset="0"/>
              </a:rPr>
              <a:t>n</a:t>
            </a:r>
            <a:r>
              <a:rPr lang="en-US" sz="2800" dirty="0">
                <a:cs typeface="Times New Roman" pitchFamily="18" charset="0"/>
              </a:rPr>
              <a:t>. </a:t>
            </a:r>
          </a:p>
          <a:p>
            <a:pPr marL="282575" indent="-282575">
              <a:lnSpc>
                <a:spcPct val="90000"/>
              </a:lnSpc>
              <a:buFont typeface="Arial" panose="020B0604020202020204" pitchFamily="34" charset="0"/>
              <a:buNone/>
              <a:defRPr/>
            </a:pPr>
            <a:r>
              <a:rPr lang="en-US" sz="2800" dirty="0">
                <a:cs typeface="Times New Roman" pitchFamily="18" charset="0"/>
              </a:rPr>
              <a:t>    </a:t>
            </a:r>
            <a:r>
              <a:rPr lang="en-US" sz="2400" dirty="0" err="1">
                <a:cs typeface="Times New Roman" pitchFamily="18" charset="0"/>
              </a:rPr>
              <a:t>Tahapan</a:t>
            </a:r>
            <a:r>
              <a:rPr lang="en-US" sz="2400" dirty="0">
                <a:cs typeface="Times New Roman" pitchFamily="18" charset="0"/>
              </a:rPr>
              <a:t> </a:t>
            </a:r>
            <a:r>
              <a:rPr lang="en-US" sz="2400" dirty="0" err="1">
                <a:cs typeface="Times New Roman" pitchFamily="18" charset="0"/>
              </a:rPr>
              <a:t>komputasi</a:t>
            </a:r>
            <a:r>
              <a:rPr lang="en-US" sz="2400" dirty="0">
                <a:cs typeface="Times New Roman" pitchFamily="18" charset="0"/>
              </a:rPr>
              <a:t>: </a:t>
            </a:r>
            <a:r>
              <a:rPr lang="en-US" sz="2400" dirty="0" err="1">
                <a:cs typeface="Times New Roman" pitchFamily="18" charset="0"/>
              </a:rPr>
              <a:t>operasi-operasi</a:t>
            </a:r>
            <a:r>
              <a:rPr lang="en-US" sz="2400" dirty="0">
                <a:cs typeface="Times New Roman" pitchFamily="18" charset="0"/>
              </a:rPr>
              <a:t> yang </a:t>
            </a:r>
            <a:r>
              <a:rPr lang="en-US" sz="2400" dirty="0" err="1">
                <a:cs typeface="Times New Roman" pitchFamily="18" charset="0"/>
              </a:rPr>
              <a:t>terdapat</a:t>
            </a:r>
            <a:r>
              <a:rPr lang="en-US" sz="2400" dirty="0">
                <a:cs typeface="Times New Roman" pitchFamily="18" charset="0"/>
              </a:rPr>
              <a:t> di </a:t>
            </a:r>
            <a:r>
              <a:rPr lang="en-US" sz="2400" dirty="0" err="1">
                <a:cs typeface="Times New Roman" pitchFamily="18" charset="0"/>
              </a:rPr>
              <a:t>dalam</a:t>
            </a:r>
            <a:r>
              <a:rPr lang="en-US" sz="2400" dirty="0">
                <a:cs typeface="Times New Roman" pitchFamily="18" charset="0"/>
              </a:rPr>
              <a:t> </a:t>
            </a:r>
            <a:r>
              <a:rPr lang="en-US" sz="2400" dirty="0" err="1">
                <a:cs typeface="Times New Roman" pitchFamily="18" charset="0"/>
              </a:rPr>
              <a:t>algoritma</a:t>
            </a:r>
            <a:r>
              <a:rPr lang="en-US" sz="2400" dirty="0">
                <a:cs typeface="Times New Roman" pitchFamily="18" charset="0"/>
              </a:rPr>
              <a:t> (</a:t>
            </a:r>
            <a:r>
              <a:rPr lang="en-US" sz="2400" dirty="0" err="1">
                <a:cs typeface="Times New Roman" pitchFamily="18" charset="0"/>
              </a:rPr>
              <a:t>operasi</a:t>
            </a:r>
            <a:r>
              <a:rPr lang="en-US" sz="2400" dirty="0">
                <a:cs typeface="Times New Roman" pitchFamily="18" charset="0"/>
              </a:rPr>
              <a:t> </a:t>
            </a:r>
            <a:r>
              <a:rPr lang="en-US" sz="2400" dirty="0" err="1">
                <a:cs typeface="Times New Roman" pitchFamily="18" charset="0"/>
              </a:rPr>
              <a:t>perbandingan</a:t>
            </a:r>
            <a:r>
              <a:rPr lang="en-US" sz="2400" dirty="0">
                <a:cs typeface="Times New Roman" pitchFamily="18" charset="0"/>
              </a:rPr>
              <a:t>, </a:t>
            </a:r>
            <a:r>
              <a:rPr lang="en-US" sz="2400" dirty="0" err="1">
                <a:cs typeface="Times New Roman" pitchFamily="18" charset="0"/>
              </a:rPr>
              <a:t>operasi</a:t>
            </a:r>
            <a:r>
              <a:rPr lang="en-US" sz="2400" dirty="0">
                <a:cs typeface="Times New Roman" pitchFamily="18" charset="0"/>
              </a:rPr>
              <a:t> </a:t>
            </a:r>
            <a:r>
              <a:rPr lang="en-US" sz="2400" dirty="0" err="1">
                <a:cs typeface="Times New Roman" pitchFamily="18" charset="0"/>
              </a:rPr>
              <a:t>aritmetika</a:t>
            </a:r>
            <a:r>
              <a:rPr lang="en-US" sz="2400" dirty="0">
                <a:cs typeface="Times New Roman" pitchFamily="18" charset="0"/>
              </a:rPr>
              <a:t>, </a:t>
            </a:r>
            <a:r>
              <a:rPr lang="en-US" sz="2400" dirty="0" err="1">
                <a:cs typeface="Times New Roman" pitchFamily="18" charset="0"/>
              </a:rPr>
              <a:t>pengaksesan</a:t>
            </a:r>
            <a:r>
              <a:rPr lang="en-US" sz="2400" dirty="0">
                <a:cs typeface="Times New Roman" pitchFamily="18" charset="0"/>
              </a:rPr>
              <a:t> </a:t>
            </a:r>
            <a:r>
              <a:rPr lang="en-US" sz="2400" dirty="0" err="1">
                <a:cs typeface="Times New Roman" pitchFamily="18" charset="0"/>
              </a:rPr>
              <a:t>larik</a:t>
            </a:r>
            <a:r>
              <a:rPr lang="en-US" sz="2400" dirty="0">
                <a:cs typeface="Times New Roman" pitchFamily="18" charset="0"/>
              </a:rPr>
              <a:t>, </a:t>
            </a:r>
            <a:r>
              <a:rPr lang="en-US" sz="2400" dirty="0" err="1">
                <a:cs typeface="Times New Roman" pitchFamily="18" charset="0"/>
              </a:rPr>
              <a:t>dll</a:t>
            </a:r>
            <a:r>
              <a:rPr lang="en-US" sz="2400" dirty="0">
                <a:cs typeface="Times New Roman" pitchFamily="18" charset="0"/>
              </a:rPr>
              <a:t>)</a:t>
            </a:r>
          </a:p>
          <a:p>
            <a:pPr>
              <a:lnSpc>
                <a:spcPct val="90000"/>
              </a:lnSpc>
              <a:buFont typeface="Arial" charset="0"/>
              <a:buChar char="•"/>
              <a:defRPr/>
            </a:pPr>
            <a:endParaRPr lang="en-US" sz="2800" i="1" dirty="0">
              <a:cs typeface="Times New Roman" pitchFamily="18" charset="0"/>
            </a:endParaRPr>
          </a:p>
          <a:p>
            <a:pPr>
              <a:lnSpc>
                <a:spcPct val="90000"/>
              </a:lnSpc>
              <a:buFont typeface="Arial" charset="0"/>
              <a:buChar char="•"/>
              <a:defRPr/>
            </a:pPr>
            <a:r>
              <a:rPr lang="en-US" sz="2800" i="1" dirty="0">
                <a:cs typeface="Times New Roman" pitchFamily="18" charset="0"/>
              </a:rPr>
              <a:t>S</a:t>
            </a:r>
            <a:r>
              <a:rPr lang="en-US" sz="2800" dirty="0">
                <a:cs typeface="Times New Roman" pitchFamily="18" charset="0"/>
              </a:rPr>
              <a:t>(</a:t>
            </a:r>
            <a:r>
              <a:rPr lang="en-US" sz="2800" i="1" dirty="0">
                <a:cs typeface="Times New Roman" pitchFamily="18" charset="0"/>
              </a:rPr>
              <a:t>n</a:t>
            </a:r>
            <a:r>
              <a:rPr lang="en-US" sz="2800" dirty="0">
                <a:cs typeface="Times New Roman" pitchFamily="18" charset="0"/>
              </a:rPr>
              <a:t>): </a:t>
            </a:r>
            <a:r>
              <a:rPr lang="en-US" sz="2800" dirty="0" err="1">
                <a:cs typeface="Times New Roman" pitchFamily="18" charset="0"/>
              </a:rPr>
              <a:t>ruang</a:t>
            </a:r>
            <a:r>
              <a:rPr lang="en-US" sz="2800" dirty="0">
                <a:cs typeface="Times New Roman" pitchFamily="18" charset="0"/>
              </a:rPr>
              <a:t> </a:t>
            </a:r>
            <a:r>
              <a:rPr lang="en-US" sz="2800" dirty="0" err="1">
                <a:cs typeface="Times New Roman" pitchFamily="18" charset="0"/>
              </a:rPr>
              <a:t>memori</a:t>
            </a:r>
            <a:r>
              <a:rPr lang="en-US" sz="2800" dirty="0">
                <a:cs typeface="Times New Roman" pitchFamily="18" charset="0"/>
              </a:rPr>
              <a:t> yang </a:t>
            </a:r>
            <a:r>
              <a:rPr lang="en-US" sz="2800" dirty="0" err="1">
                <a:cs typeface="Times New Roman" pitchFamily="18" charset="0"/>
              </a:rPr>
              <a:t>dibutuhkan</a:t>
            </a:r>
            <a:r>
              <a:rPr lang="en-US" sz="2800" dirty="0">
                <a:cs typeface="Times New Roman" pitchFamily="18" charset="0"/>
              </a:rPr>
              <a:t> </a:t>
            </a:r>
            <a:r>
              <a:rPr lang="en-US" sz="2800" dirty="0" err="1">
                <a:cs typeface="Times New Roman" pitchFamily="18" charset="0"/>
              </a:rPr>
              <a:t>algoritma</a:t>
            </a:r>
            <a:r>
              <a:rPr lang="en-US" sz="2800" dirty="0">
                <a:cs typeface="Times New Roman" pitchFamily="18" charset="0"/>
              </a:rPr>
              <a:t> </a:t>
            </a:r>
            <a:r>
              <a:rPr lang="en-US" sz="2800" dirty="0" err="1">
                <a:cs typeface="Times New Roman" pitchFamily="18" charset="0"/>
              </a:rPr>
              <a:t>sebagai</a:t>
            </a:r>
            <a:r>
              <a:rPr lang="en-US" sz="2800" dirty="0">
                <a:cs typeface="Times New Roman" pitchFamily="18" charset="0"/>
              </a:rPr>
              <a:t> </a:t>
            </a:r>
            <a:r>
              <a:rPr lang="en-US" sz="2800" dirty="0" err="1">
                <a:cs typeface="Times New Roman" pitchFamily="18" charset="0"/>
              </a:rPr>
              <a:t>fungsi</a:t>
            </a:r>
            <a:r>
              <a:rPr lang="en-US" sz="2800" dirty="0">
                <a:cs typeface="Times New Roman" pitchFamily="18" charset="0"/>
              </a:rPr>
              <a:t> </a:t>
            </a:r>
            <a:r>
              <a:rPr lang="en-US" sz="2800" dirty="0" err="1">
                <a:cs typeface="Times New Roman" pitchFamily="18" charset="0"/>
              </a:rPr>
              <a:t>dari</a:t>
            </a:r>
            <a:r>
              <a:rPr lang="en-US" sz="2800" dirty="0">
                <a:cs typeface="Times New Roman" pitchFamily="18" charset="0"/>
              </a:rPr>
              <a:t> </a:t>
            </a:r>
            <a:r>
              <a:rPr lang="en-US" sz="2800" dirty="0" err="1">
                <a:cs typeface="Times New Roman" pitchFamily="18" charset="0"/>
              </a:rPr>
              <a:t>ukuran</a:t>
            </a:r>
            <a:r>
              <a:rPr lang="en-US" sz="2800" dirty="0">
                <a:cs typeface="Times New Roman" pitchFamily="18" charset="0"/>
              </a:rPr>
              <a:t> </a:t>
            </a:r>
            <a:r>
              <a:rPr lang="en-US" sz="2800" dirty="0" err="1">
                <a:cs typeface="Times New Roman" pitchFamily="18" charset="0"/>
              </a:rPr>
              <a:t>masukan</a:t>
            </a:r>
            <a:r>
              <a:rPr lang="en-US" sz="2800" dirty="0">
                <a:cs typeface="Times New Roman" pitchFamily="18" charset="0"/>
              </a:rPr>
              <a:t> </a:t>
            </a:r>
            <a:r>
              <a:rPr lang="en-US" sz="2800" i="1" dirty="0">
                <a:cs typeface="Times New Roman" pitchFamily="18" charset="0"/>
              </a:rPr>
              <a:t>n</a:t>
            </a:r>
            <a:r>
              <a:rPr lang="en-US" sz="2800" dirty="0">
                <a:cs typeface="Times New Roman" pitchFamily="18" charset="0"/>
              </a:rPr>
              <a:t> .</a:t>
            </a:r>
          </a:p>
          <a:p>
            <a:pPr>
              <a:lnSpc>
                <a:spcPct val="90000"/>
              </a:lnSpc>
              <a:buFont typeface="Arial" charset="0"/>
              <a:buChar char="•"/>
              <a:defRPr/>
            </a:pPr>
            <a:endParaRPr lang="en-US" sz="2400" dirty="0">
              <a:cs typeface="Times New Roman" pitchFamily="18" charset="0"/>
            </a:endParaRPr>
          </a:p>
          <a:p>
            <a:pPr>
              <a:buFont typeface="Arial" charset="0"/>
              <a:buChar char="•"/>
              <a:defRPr/>
            </a:pPr>
            <a:r>
              <a:rPr lang="en-US" sz="2800" dirty="0"/>
              <a:t>Tiga </a:t>
            </a:r>
            <a:r>
              <a:rPr lang="en-US" sz="2800" dirty="0" err="1"/>
              <a:t>notasi</a:t>
            </a:r>
            <a:r>
              <a:rPr lang="en-US" sz="2800" dirty="0"/>
              <a:t> </a:t>
            </a:r>
            <a:r>
              <a:rPr lang="en-US" sz="2800" dirty="0" err="1"/>
              <a:t>kompleksitas</a:t>
            </a:r>
            <a:r>
              <a:rPr lang="en-US" sz="2800" dirty="0"/>
              <a:t> </a:t>
            </a:r>
            <a:r>
              <a:rPr lang="en-US" sz="2800" dirty="0" err="1"/>
              <a:t>waktu</a:t>
            </a:r>
            <a:r>
              <a:rPr lang="en-US" sz="2800" dirty="0"/>
              <a:t> </a:t>
            </a:r>
            <a:r>
              <a:rPr lang="en-US" sz="2800" dirty="0" err="1"/>
              <a:t>asimptotik</a:t>
            </a:r>
            <a:r>
              <a:rPr lang="en-US" sz="2800" dirty="0"/>
              <a:t> </a:t>
            </a:r>
            <a:r>
              <a:rPr lang="en-US" sz="2800" dirty="0" err="1"/>
              <a:t>algoritma</a:t>
            </a:r>
            <a:r>
              <a:rPr lang="en-US" sz="2800" dirty="0"/>
              <a:t>:</a:t>
            </a:r>
          </a:p>
          <a:p>
            <a:pPr>
              <a:buFontTx/>
              <a:buNone/>
              <a:defRPr/>
            </a:pPr>
            <a:r>
              <a:rPr lang="en-US" sz="2800" dirty="0"/>
              <a:t>	</a:t>
            </a:r>
            <a:r>
              <a:rPr lang="en-US" sz="2400" dirty="0"/>
              <a:t>1. </a:t>
            </a:r>
            <a:r>
              <a:rPr lang="en-US" sz="2400" i="1" dirty="0"/>
              <a:t>O</a:t>
            </a:r>
            <a:r>
              <a:rPr lang="en-US" sz="2400" dirty="0"/>
              <a:t>(</a:t>
            </a:r>
            <a:r>
              <a:rPr lang="en-US" sz="2400" i="1" dirty="0"/>
              <a:t>f</a:t>
            </a:r>
            <a:r>
              <a:rPr lang="en-US" sz="2400" dirty="0"/>
              <a:t>(</a:t>
            </a:r>
            <a:r>
              <a:rPr lang="en-US" sz="2400" i="1" dirty="0"/>
              <a:t>n</a:t>
            </a:r>
            <a:r>
              <a:rPr lang="en-US" sz="2400" dirty="0"/>
              <a:t>)):  </a:t>
            </a:r>
            <a:r>
              <a:rPr lang="en-US" sz="2400" dirty="0" err="1"/>
              <a:t>batas</a:t>
            </a:r>
            <a:r>
              <a:rPr lang="en-US" sz="2400" dirty="0"/>
              <a:t> </a:t>
            </a:r>
            <a:r>
              <a:rPr lang="en-US" sz="2400" dirty="0" err="1"/>
              <a:t>lebih</a:t>
            </a:r>
            <a:r>
              <a:rPr lang="en-US" sz="2400" dirty="0"/>
              <a:t> </a:t>
            </a:r>
            <a:r>
              <a:rPr lang="en-US" sz="2400" dirty="0" err="1"/>
              <a:t>atas</a:t>
            </a:r>
            <a:r>
              <a:rPr lang="en-US" sz="2400" dirty="0"/>
              <a:t> </a:t>
            </a:r>
            <a:r>
              <a:rPr lang="en-US" sz="2400" dirty="0" err="1"/>
              <a:t>kebutuhan</a:t>
            </a:r>
            <a:r>
              <a:rPr lang="en-US" sz="2400" dirty="0"/>
              <a:t> </a:t>
            </a:r>
            <a:r>
              <a:rPr lang="en-US" sz="2400" dirty="0" err="1"/>
              <a:t>waktu</a:t>
            </a:r>
            <a:r>
              <a:rPr lang="en-US" sz="2400" dirty="0"/>
              <a:t> </a:t>
            </a:r>
            <a:r>
              <a:rPr lang="en-US" sz="2400" dirty="0" err="1"/>
              <a:t>algoritma</a:t>
            </a:r>
            <a:endParaRPr lang="en-US" sz="2400" dirty="0"/>
          </a:p>
          <a:p>
            <a:pPr>
              <a:buFontTx/>
              <a:buNone/>
              <a:defRPr/>
            </a:pPr>
            <a:r>
              <a:rPr lang="en-US" sz="2400" dirty="0"/>
              <a:t>	2. </a:t>
            </a:r>
            <a:r>
              <a:rPr lang="en-US" sz="2400" dirty="0">
                <a:sym typeface="Symbol" pitchFamily="18" charset="2"/>
              </a:rPr>
              <a:t>(</a:t>
            </a:r>
            <a:r>
              <a:rPr lang="en-US" sz="2400" i="1" dirty="0">
                <a:sym typeface="Symbol" pitchFamily="18" charset="2"/>
              </a:rPr>
              <a:t>g</a:t>
            </a:r>
            <a:r>
              <a:rPr lang="en-US" sz="2400" dirty="0">
                <a:sym typeface="Symbol" pitchFamily="18" charset="2"/>
              </a:rPr>
              <a:t>(</a:t>
            </a:r>
            <a:r>
              <a:rPr lang="en-US" sz="2400" i="1" dirty="0">
                <a:sym typeface="Symbol" pitchFamily="18" charset="2"/>
              </a:rPr>
              <a:t>n</a:t>
            </a:r>
            <a:r>
              <a:rPr lang="en-US" sz="2400" dirty="0">
                <a:sym typeface="Symbol" pitchFamily="18" charset="2"/>
              </a:rPr>
              <a:t>)):  </a:t>
            </a:r>
            <a:r>
              <a:rPr lang="en-US" sz="2400" dirty="0" err="1">
                <a:sym typeface="Symbol" pitchFamily="18" charset="2"/>
              </a:rPr>
              <a:t>batas</a:t>
            </a:r>
            <a:r>
              <a:rPr lang="en-US" sz="2400" dirty="0">
                <a:sym typeface="Symbol" pitchFamily="18" charset="2"/>
              </a:rPr>
              <a:t> </a:t>
            </a:r>
            <a:r>
              <a:rPr lang="en-US" sz="2400" dirty="0" err="1">
                <a:sym typeface="Symbol" pitchFamily="18" charset="2"/>
              </a:rPr>
              <a:t>lebih</a:t>
            </a:r>
            <a:r>
              <a:rPr lang="en-US" sz="2400" dirty="0">
                <a:sym typeface="Symbol" pitchFamily="18" charset="2"/>
              </a:rPr>
              <a:t> </a:t>
            </a:r>
            <a:r>
              <a:rPr lang="en-US" sz="2400" dirty="0" err="1">
                <a:sym typeface="Symbol" pitchFamily="18" charset="2"/>
              </a:rPr>
              <a:t>bawah</a:t>
            </a:r>
            <a:r>
              <a:rPr lang="en-US" sz="2400" dirty="0">
                <a:sym typeface="Symbol" pitchFamily="18" charset="2"/>
              </a:rPr>
              <a:t> </a:t>
            </a:r>
            <a:r>
              <a:rPr lang="en-US" sz="2400" dirty="0" err="1">
                <a:sym typeface="Symbol" pitchFamily="18" charset="2"/>
              </a:rPr>
              <a:t>kebutuhan</a:t>
            </a:r>
            <a:r>
              <a:rPr lang="en-US" sz="2400" dirty="0">
                <a:sym typeface="Symbol" pitchFamily="18" charset="2"/>
              </a:rPr>
              <a:t> </a:t>
            </a:r>
            <a:r>
              <a:rPr lang="en-US" sz="2400" dirty="0" err="1">
                <a:sym typeface="Symbol" pitchFamily="18" charset="2"/>
              </a:rPr>
              <a:t>waktu</a:t>
            </a:r>
            <a:r>
              <a:rPr lang="en-US" sz="2400" dirty="0">
                <a:sym typeface="Symbol" pitchFamily="18" charset="2"/>
              </a:rPr>
              <a:t> </a:t>
            </a:r>
            <a:r>
              <a:rPr lang="en-US" sz="2400" dirty="0" err="1">
                <a:sym typeface="Symbol" pitchFamily="18" charset="2"/>
              </a:rPr>
              <a:t>algoritma</a:t>
            </a:r>
            <a:endParaRPr lang="en-US" sz="2400" dirty="0">
              <a:sym typeface="Symbol" pitchFamily="18" charset="2"/>
            </a:endParaRPr>
          </a:p>
          <a:p>
            <a:pPr>
              <a:buFontTx/>
              <a:buNone/>
              <a:defRPr/>
            </a:pPr>
            <a:r>
              <a:rPr lang="en-US" sz="2400" dirty="0">
                <a:sym typeface="Symbol" pitchFamily="18" charset="2"/>
              </a:rPr>
              <a:t>	3. </a:t>
            </a:r>
            <a:r>
              <a:rPr lang="en-US" sz="2400" dirty="0">
                <a:cs typeface="Times New Roman" pitchFamily="18" charset="0"/>
                <a:sym typeface="Symbol" pitchFamily="18" charset="2"/>
              </a:rPr>
              <a:t></a:t>
            </a:r>
            <a:r>
              <a:rPr lang="en-US" sz="2400" dirty="0">
                <a:sym typeface="Symbol" pitchFamily="18" charset="2"/>
              </a:rPr>
              <a:t>(</a:t>
            </a:r>
            <a:r>
              <a:rPr lang="en-US" sz="2400" i="1" dirty="0">
                <a:sym typeface="Symbol" pitchFamily="18" charset="2"/>
              </a:rPr>
              <a:t>h</a:t>
            </a:r>
            <a:r>
              <a:rPr lang="en-US" sz="2400" dirty="0">
                <a:sym typeface="Symbol" pitchFamily="18" charset="2"/>
              </a:rPr>
              <a:t>(</a:t>
            </a:r>
            <a:r>
              <a:rPr lang="en-US" sz="2400" i="1" dirty="0">
                <a:sym typeface="Symbol" pitchFamily="18" charset="2"/>
              </a:rPr>
              <a:t>n</a:t>
            </a:r>
            <a:r>
              <a:rPr lang="en-US" sz="2400" dirty="0">
                <a:sym typeface="Symbol" pitchFamily="18" charset="2"/>
              </a:rPr>
              <a:t>)) : </a:t>
            </a:r>
            <a:r>
              <a:rPr lang="en-US" sz="2400" dirty="0" err="1">
                <a:sym typeface="Symbol" pitchFamily="18" charset="2"/>
              </a:rPr>
              <a:t>jika</a:t>
            </a:r>
            <a:r>
              <a:rPr lang="en-US" sz="2400" dirty="0">
                <a:sym typeface="Symbol" pitchFamily="18" charset="2"/>
              </a:rPr>
              <a:t> dan </a:t>
            </a:r>
            <a:r>
              <a:rPr lang="en-US" sz="2400" dirty="0" err="1">
                <a:sym typeface="Symbol" pitchFamily="18" charset="2"/>
              </a:rPr>
              <a:t>hanya</a:t>
            </a:r>
            <a:r>
              <a:rPr lang="en-US" sz="2400" dirty="0">
                <a:sym typeface="Symbol" pitchFamily="18" charset="2"/>
              </a:rPr>
              <a:t> </a:t>
            </a:r>
            <a:r>
              <a:rPr lang="en-US" sz="2400" dirty="0" err="1">
                <a:sym typeface="Symbol" pitchFamily="18" charset="2"/>
              </a:rPr>
              <a:t>jika</a:t>
            </a:r>
            <a:r>
              <a:rPr lang="en-US" sz="2400" dirty="0">
                <a:sym typeface="Symbol" pitchFamily="18" charset="2"/>
              </a:rPr>
              <a:t> O(</a:t>
            </a:r>
            <a:r>
              <a:rPr lang="en-US" sz="2400" i="1" dirty="0">
                <a:sym typeface="Symbol" pitchFamily="18" charset="2"/>
              </a:rPr>
              <a:t>h</a:t>
            </a:r>
            <a:r>
              <a:rPr lang="en-US" sz="2400" dirty="0">
                <a:sym typeface="Symbol" pitchFamily="18" charset="2"/>
              </a:rPr>
              <a:t>(</a:t>
            </a:r>
            <a:r>
              <a:rPr lang="en-US" sz="2400" i="1" dirty="0">
                <a:sym typeface="Symbol" pitchFamily="18" charset="2"/>
              </a:rPr>
              <a:t>n</a:t>
            </a:r>
            <a:r>
              <a:rPr lang="en-US" sz="2400" dirty="0">
                <a:sym typeface="Symbol" pitchFamily="18" charset="2"/>
              </a:rPr>
              <a:t>)) = </a:t>
            </a:r>
            <a:r>
              <a:rPr lang="en-US" sz="2400" dirty="0">
                <a:sym typeface="Symbol"/>
              </a:rPr>
              <a:t>(</a:t>
            </a:r>
            <a:r>
              <a:rPr lang="en-US" sz="2400" i="1" dirty="0">
                <a:sym typeface="Symbol" pitchFamily="18" charset="2"/>
              </a:rPr>
              <a:t>h</a:t>
            </a:r>
            <a:r>
              <a:rPr lang="en-US" sz="2400" dirty="0">
                <a:sym typeface="Symbol" pitchFamily="18" charset="2"/>
              </a:rPr>
              <a:t>(</a:t>
            </a:r>
            <a:r>
              <a:rPr lang="en-US" sz="2400" i="1" dirty="0">
                <a:sym typeface="Symbol" pitchFamily="18" charset="2"/>
              </a:rPr>
              <a:t>n</a:t>
            </a:r>
            <a:r>
              <a:rPr lang="en-US" sz="2400" dirty="0">
                <a:sym typeface="Symbol" pitchFamily="18" charset="2"/>
              </a:rPr>
              <a:t>))</a:t>
            </a:r>
          </a:p>
          <a:p>
            <a:pPr>
              <a:lnSpc>
                <a:spcPct val="90000"/>
              </a:lnSpc>
              <a:buFont typeface="Arial" charset="0"/>
              <a:buNone/>
              <a:defRPr/>
            </a:pPr>
            <a:r>
              <a:rPr lang="en-US" sz="2400" dirty="0"/>
              <a:t>	</a:t>
            </a:r>
            <a:r>
              <a:rPr lang="en-US" sz="2800" dirty="0"/>
              <a:t> </a:t>
            </a:r>
          </a:p>
        </p:txBody>
      </p:sp>
      <p:pic>
        <p:nvPicPr>
          <p:cNvPr id="6" name="Audio 5">
            <a:hlinkClick r:id="" action="ppaction://media"/>
            <a:extLst>
              <a:ext uri="{FF2B5EF4-FFF2-40B4-BE49-F238E27FC236}">
                <a16:creationId xmlns:a16="http://schemas.microsoft.com/office/drawing/2014/main" id="{86F0047A-CE21-46C0-8C5B-40631EDBC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8131019-3B91-458A-A721-E2D1BCCCB9C5}"/>
              </a:ext>
            </a:extLst>
          </p:cNvPr>
          <p:cNvSpPr>
            <a:spLocks noGrp="1"/>
          </p:cNvSpPr>
          <p:nvPr>
            <p:ph type="title"/>
          </p:nvPr>
        </p:nvSpPr>
        <p:spPr/>
        <p:txBody>
          <a:bodyPr/>
          <a:lstStyle/>
          <a:p>
            <a:r>
              <a:rPr lang="en-US" altLang="en-US" b="1"/>
              <a:t>Strategi Algoritma</a:t>
            </a:r>
          </a:p>
        </p:txBody>
      </p:sp>
      <p:sp>
        <p:nvSpPr>
          <p:cNvPr id="26627" name="Content Placeholder 2">
            <a:extLst>
              <a:ext uri="{FF2B5EF4-FFF2-40B4-BE49-F238E27FC236}">
                <a16:creationId xmlns:a16="http://schemas.microsoft.com/office/drawing/2014/main" id="{6974D34C-C185-41CE-9F6A-AE04E1FE284F}"/>
              </a:ext>
            </a:extLst>
          </p:cNvPr>
          <p:cNvSpPr>
            <a:spLocks noGrp="1"/>
          </p:cNvSpPr>
          <p:nvPr>
            <p:ph idx="1"/>
          </p:nvPr>
        </p:nvSpPr>
        <p:spPr/>
        <p:txBody>
          <a:bodyPr/>
          <a:lstStyle/>
          <a:p>
            <a:pPr marL="0" indent="0">
              <a:buNone/>
            </a:pPr>
            <a:r>
              <a:rPr lang="en-US" altLang="en-US" sz="2800" dirty="0" err="1"/>
              <a:t>Beberapa</a:t>
            </a:r>
            <a:r>
              <a:rPr lang="en-US" altLang="en-US" sz="2800" dirty="0"/>
              <a:t> strategi </a:t>
            </a:r>
            <a:r>
              <a:rPr lang="en-US" altLang="en-US" sz="2800" dirty="0" err="1"/>
              <a:t>algoritma</a:t>
            </a:r>
            <a:r>
              <a:rPr lang="en-US" altLang="en-US" sz="2800" dirty="0"/>
              <a:t> yang </a:t>
            </a:r>
            <a:r>
              <a:rPr lang="en-US" altLang="en-US" sz="2800" dirty="0" err="1"/>
              <a:t>dipelajari</a:t>
            </a:r>
            <a:r>
              <a:rPr lang="en-US" altLang="en-US" sz="2800" dirty="0"/>
              <a:t> di </a:t>
            </a:r>
            <a:r>
              <a:rPr lang="en-US" altLang="en-US" sz="2800" dirty="0" err="1"/>
              <a:t>dalam</a:t>
            </a:r>
            <a:r>
              <a:rPr lang="en-US" altLang="en-US" sz="2800" dirty="0"/>
              <a:t> </a:t>
            </a:r>
            <a:r>
              <a:rPr lang="en-US" altLang="en-US" sz="2800" dirty="0" err="1"/>
              <a:t>kuliah</a:t>
            </a:r>
            <a:r>
              <a:rPr lang="en-US" altLang="en-US" sz="2800" dirty="0"/>
              <a:t> </a:t>
            </a:r>
            <a:r>
              <a:rPr lang="en-US" altLang="en-US" sz="2800" dirty="0" err="1"/>
              <a:t>ini</a:t>
            </a:r>
            <a:r>
              <a:rPr lang="en-US" altLang="en-US" sz="2800" dirty="0"/>
              <a:t>:</a:t>
            </a:r>
          </a:p>
          <a:p>
            <a:pPr marL="514350" indent="-514350">
              <a:buFont typeface="Calibri" panose="020F0502020204030204" pitchFamily="34" charset="0"/>
              <a:buAutoNum type="arabicPeriod"/>
            </a:pPr>
            <a:r>
              <a:rPr lang="en-US" altLang="en-US" sz="2400" dirty="0" err="1"/>
              <a:t>Algoritma</a:t>
            </a:r>
            <a:r>
              <a:rPr lang="en-US" altLang="en-US" sz="2400" dirty="0"/>
              <a:t> </a:t>
            </a:r>
            <a:r>
              <a:rPr lang="en-US" altLang="en-US" sz="2400" i="1" dirty="0"/>
              <a:t>Brute-Force</a:t>
            </a:r>
          </a:p>
          <a:p>
            <a:pPr marL="514350" indent="-514350">
              <a:buFont typeface="Calibri" panose="020F0502020204030204" pitchFamily="34" charset="0"/>
              <a:buAutoNum type="arabicPeriod"/>
            </a:pPr>
            <a:r>
              <a:rPr lang="en-US" altLang="en-US" sz="2400" dirty="0" err="1"/>
              <a:t>Algoritma</a:t>
            </a:r>
            <a:r>
              <a:rPr lang="en-US" altLang="en-US" sz="2400" dirty="0"/>
              <a:t> </a:t>
            </a:r>
            <a:r>
              <a:rPr lang="en-US" altLang="en-US" sz="2400" i="1" dirty="0"/>
              <a:t>Greedy</a:t>
            </a:r>
          </a:p>
          <a:p>
            <a:pPr marL="514350" indent="-514350">
              <a:buFont typeface="Calibri" panose="020F0502020204030204" pitchFamily="34" charset="0"/>
              <a:buAutoNum type="arabicPeriod"/>
            </a:pPr>
            <a:r>
              <a:rPr lang="en-US" altLang="en-US" sz="2400" dirty="0" err="1"/>
              <a:t>Algoritma</a:t>
            </a:r>
            <a:r>
              <a:rPr lang="en-US" altLang="en-US" sz="2400" dirty="0"/>
              <a:t> </a:t>
            </a:r>
            <a:r>
              <a:rPr lang="en-US" altLang="en-US" sz="2400" i="1" dirty="0"/>
              <a:t>Divide and Conquer</a:t>
            </a:r>
          </a:p>
          <a:p>
            <a:pPr marL="514350" indent="-514350">
              <a:buFont typeface="Calibri" panose="020F0502020204030204" pitchFamily="34" charset="0"/>
              <a:buAutoNum type="arabicPeriod"/>
            </a:pPr>
            <a:r>
              <a:rPr lang="en-US" altLang="en-US" sz="2400" dirty="0" err="1"/>
              <a:t>Algoritma</a:t>
            </a:r>
            <a:r>
              <a:rPr lang="en-US" altLang="en-US" sz="2400" dirty="0"/>
              <a:t> </a:t>
            </a:r>
            <a:r>
              <a:rPr lang="en-US" altLang="en-US" sz="2400" i="1" dirty="0"/>
              <a:t>Decrease and Conquer</a:t>
            </a:r>
          </a:p>
          <a:p>
            <a:pPr marL="514350" indent="-514350">
              <a:buFont typeface="Calibri" panose="020F0502020204030204" pitchFamily="34" charset="0"/>
              <a:buAutoNum type="arabicPeriod"/>
            </a:pPr>
            <a:r>
              <a:rPr lang="en-US" altLang="en-US" sz="2400" dirty="0" err="1"/>
              <a:t>Algoritma</a:t>
            </a:r>
            <a:r>
              <a:rPr lang="en-US" altLang="en-US" sz="2400" dirty="0"/>
              <a:t> </a:t>
            </a:r>
            <a:r>
              <a:rPr lang="en-US" altLang="en-US" sz="2400" i="1" dirty="0"/>
              <a:t>Backtracking</a:t>
            </a:r>
          </a:p>
          <a:p>
            <a:pPr marL="514350" indent="-514350">
              <a:buFont typeface="Calibri" panose="020F0502020204030204" pitchFamily="34" charset="0"/>
              <a:buAutoNum type="arabicPeriod"/>
            </a:pPr>
            <a:r>
              <a:rPr lang="en-US" altLang="en-US" sz="2400" dirty="0" err="1"/>
              <a:t>Algoritma</a:t>
            </a:r>
            <a:r>
              <a:rPr lang="en-US" altLang="en-US" sz="2400" dirty="0"/>
              <a:t> </a:t>
            </a:r>
            <a:r>
              <a:rPr lang="en-US" altLang="en-US" sz="2400" i="1" dirty="0"/>
              <a:t>Branch and Bound</a:t>
            </a:r>
          </a:p>
          <a:p>
            <a:pPr marL="514350" indent="-514350">
              <a:buFont typeface="Calibri" panose="020F0502020204030204" pitchFamily="34" charset="0"/>
              <a:buAutoNum type="arabicPeriod"/>
            </a:pPr>
            <a:r>
              <a:rPr lang="en-US" altLang="en-US" sz="2400" i="1" dirty="0"/>
              <a:t>Dynamic programming</a:t>
            </a:r>
          </a:p>
        </p:txBody>
      </p:sp>
      <p:sp>
        <p:nvSpPr>
          <p:cNvPr id="2" name="Slide Number Placeholder 1">
            <a:extLst>
              <a:ext uri="{FF2B5EF4-FFF2-40B4-BE49-F238E27FC236}">
                <a16:creationId xmlns:a16="http://schemas.microsoft.com/office/drawing/2014/main" id="{DCC438C1-62B3-2D79-A719-6E6CBF0A655A}"/>
              </a:ext>
            </a:extLst>
          </p:cNvPr>
          <p:cNvSpPr>
            <a:spLocks noGrp="1"/>
          </p:cNvSpPr>
          <p:nvPr>
            <p:ph type="sldNum" sz="quarter" idx="12"/>
          </p:nvPr>
        </p:nvSpPr>
        <p:spPr/>
        <p:txBody>
          <a:bodyPr/>
          <a:lstStyle/>
          <a:p>
            <a:pPr>
              <a:defRPr/>
            </a:pPr>
            <a:fld id="{F5683C7B-E1A6-4F4B-BCCF-7A7D23E21710}" type="slidenum">
              <a:rPr lang="id-ID" altLang="en-US" smtClean="0"/>
              <a:pPr>
                <a:defRPr/>
              </a:pPr>
              <a:t>26</a:t>
            </a:fld>
            <a:endParaRPr lang="id-ID" altLang="en-US"/>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59B7CDB8-38A3-461D-9DA4-7EEFEECFD39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AA5B9A3-2209-42B7-A2D9-A51BEE40480A}" type="slidenum">
              <a:rPr lang="en-US" altLang="en-US" sz="1200" smtClean="0">
                <a:solidFill>
                  <a:srgbClr val="898989"/>
                </a:solidFill>
              </a:rPr>
              <a:pPr>
                <a:spcBef>
                  <a:spcPct val="0"/>
                </a:spcBef>
                <a:buFontTx/>
                <a:buNone/>
              </a:pPr>
              <a:t>27</a:t>
            </a:fld>
            <a:endParaRPr lang="en-US" altLang="en-US" sz="1200">
              <a:solidFill>
                <a:srgbClr val="898989"/>
              </a:solidFill>
            </a:endParaRPr>
          </a:p>
        </p:txBody>
      </p:sp>
      <p:sp>
        <p:nvSpPr>
          <p:cNvPr id="19459" name="Rectangle 3">
            <a:extLst>
              <a:ext uri="{FF2B5EF4-FFF2-40B4-BE49-F238E27FC236}">
                <a16:creationId xmlns:a16="http://schemas.microsoft.com/office/drawing/2014/main" id="{B3989AC3-0D21-404D-8DDE-C7339B6790B5}"/>
              </a:ext>
            </a:extLst>
          </p:cNvPr>
          <p:cNvSpPr>
            <a:spLocks noGrp="1" noChangeArrowheads="1"/>
          </p:cNvSpPr>
          <p:nvPr>
            <p:ph type="body" idx="1"/>
          </p:nvPr>
        </p:nvSpPr>
        <p:spPr>
          <a:xfrm>
            <a:off x="357188" y="857250"/>
            <a:ext cx="8229600" cy="5214938"/>
          </a:xfrm>
        </p:spPr>
        <p:txBody>
          <a:bodyPr/>
          <a:lstStyle/>
          <a:p>
            <a:pPr algn="ctr">
              <a:buFont typeface="Arial" charset="0"/>
              <a:buNone/>
              <a:defRPr/>
            </a:pPr>
            <a:r>
              <a:rPr lang="en-US" sz="4000" b="1" dirty="0" err="1"/>
              <a:t>Mengapa</a:t>
            </a:r>
            <a:r>
              <a:rPr lang="en-US" sz="4000" b="1" dirty="0"/>
              <a:t> </a:t>
            </a:r>
            <a:r>
              <a:rPr lang="en-US" sz="4000" b="1" dirty="0" err="1"/>
              <a:t>Perlu</a:t>
            </a:r>
            <a:r>
              <a:rPr lang="en-US" sz="4000" b="1" dirty="0"/>
              <a:t> </a:t>
            </a:r>
            <a:r>
              <a:rPr lang="en-US" sz="4000" b="1" dirty="0" err="1"/>
              <a:t>Mempelajari</a:t>
            </a:r>
            <a:r>
              <a:rPr lang="en-US" sz="4000" b="1" dirty="0"/>
              <a:t> </a:t>
            </a:r>
          </a:p>
          <a:p>
            <a:pPr algn="ctr">
              <a:buFont typeface="Arial" charset="0"/>
              <a:buNone/>
              <a:defRPr/>
            </a:pPr>
            <a:r>
              <a:rPr lang="en-US" sz="4000" b="1" dirty="0" err="1"/>
              <a:t>Strategi</a:t>
            </a:r>
            <a:r>
              <a:rPr lang="en-US" sz="4000" b="1" dirty="0"/>
              <a:t> </a:t>
            </a:r>
            <a:r>
              <a:rPr lang="en-US" sz="4000" b="1" dirty="0" err="1"/>
              <a:t>Algoritma</a:t>
            </a:r>
            <a:r>
              <a:rPr lang="en-US" sz="4000" b="1" dirty="0"/>
              <a:t>?</a:t>
            </a:r>
          </a:p>
          <a:p>
            <a:pPr>
              <a:buFont typeface="Arial" charset="0"/>
              <a:buChar char="•"/>
              <a:defRPr/>
            </a:pPr>
            <a:endParaRPr lang="en-US" sz="2800" dirty="0"/>
          </a:p>
          <a:p>
            <a:pPr>
              <a:buFont typeface="Arial" charset="0"/>
              <a:buChar char="•"/>
              <a:defRPr/>
            </a:pPr>
            <a:r>
              <a:rPr lang="en-US" sz="2800" dirty="0" err="1"/>
              <a:t>Ada</a:t>
            </a:r>
            <a:r>
              <a:rPr lang="en-US" sz="2800" dirty="0"/>
              <a:t> </a:t>
            </a:r>
            <a:r>
              <a:rPr lang="en-US" sz="2800" dirty="0" err="1"/>
              <a:t>dua</a:t>
            </a:r>
            <a:r>
              <a:rPr lang="en-US" sz="2800" dirty="0"/>
              <a:t> </a:t>
            </a:r>
            <a:r>
              <a:rPr lang="en-US" sz="2800" dirty="0" err="1"/>
              <a:t>alasan</a:t>
            </a:r>
            <a:r>
              <a:rPr lang="en-US" sz="2800" dirty="0"/>
              <a:t> (</a:t>
            </a:r>
            <a:r>
              <a:rPr lang="en-US" sz="2800" dirty="0" err="1"/>
              <a:t>Levitin</a:t>
            </a:r>
            <a:r>
              <a:rPr lang="en-US" sz="2800" dirty="0"/>
              <a:t>, 2003):</a:t>
            </a:r>
          </a:p>
          <a:p>
            <a:pPr marL="746125" indent="-746125">
              <a:buFontTx/>
              <a:buNone/>
              <a:defRPr/>
            </a:pPr>
            <a:r>
              <a:rPr lang="en-US" sz="2800" dirty="0"/>
              <a:t>    1.  </a:t>
            </a:r>
            <a:r>
              <a:rPr lang="en-US" sz="2800" dirty="0" err="1"/>
              <a:t>M</a:t>
            </a:r>
            <a:r>
              <a:rPr lang="en-US" sz="2800" dirty="0" err="1">
                <a:cs typeface="Times New Roman" pitchFamily="18" charset="0"/>
              </a:rPr>
              <a:t>emberikan</a:t>
            </a:r>
            <a:r>
              <a:rPr lang="en-US" sz="2800" dirty="0">
                <a:cs typeface="Times New Roman" pitchFamily="18" charset="0"/>
              </a:rPr>
              <a:t> </a:t>
            </a:r>
            <a:r>
              <a:rPr lang="en-US" sz="2800" dirty="0" err="1">
                <a:cs typeface="Times New Roman" pitchFamily="18" charset="0"/>
              </a:rPr>
              <a:t>panduan</a:t>
            </a:r>
            <a:r>
              <a:rPr lang="en-US" sz="2800" dirty="0">
                <a:cs typeface="Times New Roman" pitchFamily="18" charset="0"/>
              </a:rPr>
              <a:t> (</a:t>
            </a:r>
            <a:r>
              <a:rPr lang="en-US" sz="2800" i="1" dirty="0">
                <a:cs typeface="Times New Roman" pitchFamily="18" charset="0"/>
              </a:rPr>
              <a:t>guidance</a:t>
            </a:r>
            <a:r>
              <a:rPr lang="en-US" sz="2800" dirty="0">
                <a:cs typeface="Times New Roman" pitchFamily="18" charset="0"/>
              </a:rPr>
              <a:t>) </a:t>
            </a:r>
            <a:r>
              <a:rPr lang="en-US" sz="2800" dirty="0" err="1">
                <a:cs typeface="Times New Roman" pitchFamily="18" charset="0"/>
              </a:rPr>
              <a:t>untuk</a:t>
            </a:r>
            <a:r>
              <a:rPr lang="en-US" sz="2800" dirty="0">
                <a:cs typeface="Times New Roman" pitchFamily="18" charset="0"/>
              </a:rPr>
              <a:t> </a:t>
            </a:r>
            <a:r>
              <a:rPr lang="en-US" sz="2800" dirty="0" err="1">
                <a:cs typeface="Times New Roman" pitchFamily="18" charset="0"/>
              </a:rPr>
              <a:t>merancang</a:t>
            </a:r>
            <a:r>
              <a:rPr lang="en-US" sz="2800" dirty="0">
                <a:cs typeface="Times New Roman" pitchFamily="18" charset="0"/>
              </a:rPr>
              <a:t>  </a:t>
            </a:r>
            <a:r>
              <a:rPr lang="en-US" sz="2800" dirty="0" err="1">
                <a:cs typeface="Times New Roman" pitchFamily="18" charset="0"/>
              </a:rPr>
              <a:t>algoritma</a:t>
            </a:r>
            <a:r>
              <a:rPr lang="en-US" sz="2800" dirty="0">
                <a:cs typeface="Times New Roman" pitchFamily="18" charset="0"/>
              </a:rPr>
              <a:t> </a:t>
            </a:r>
            <a:r>
              <a:rPr lang="en-US" sz="2800" dirty="0" err="1">
                <a:cs typeface="Times New Roman" pitchFamily="18" charset="0"/>
              </a:rPr>
              <a:t>bagi</a:t>
            </a:r>
            <a:r>
              <a:rPr lang="en-US" sz="2800" dirty="0">
                <a:cs typeface="Times New Roman" pitchFamily="18" charset="0"/>
              </a:rPr>
              <a:t> </a:t>
            </a:r>
            <a:r>
              <a:rPr lang="en-US" sz="2800" dirty="0" err="1">
                <a:cs typeface="Times New Roman" pitchFamily="18" charset="0"/>
              </a:rPr>
              <a:t>persoalan</a:t>
            </a:r>
            <a:r>
              <a:rPr lang="en-US" sz="2800" dirty="0">
                <a:cs typeface="Times New Roman" pitchFamily="18" charset="0"/>
              </a:rPr>
              <a:t> </a:t>
            </a:r>
            <a:r>
              <a:rPr lang="en-US" sz="2800" dirty="0" err="1">
                <a:cs typeface="Times New Roman" pitchFamily="18" charset="0"/>
              </a:rPr>
              <a:t>baru</a:t>
            </a:r>
            <a:r>
              <a:rPr lang="en-US" sz="2800" dirty="0">
                <a:cs typeface="Times New Roman" pitchFamily="18" charset="0"/>
              </a:rPr>
              <a:t>.</a:t>
            </a:r>
          </a:p>
          <a:p>
            <a:pPr>
              <a:buFontTx/>
              <a:buNone/>
              <a:defRPr/>
            </a:pPr>
            <a:endParaRPr lang="en-US" sz="2800" dirty="0">
              <a:cs typeface="Times New Roman" pitchFamily="18" charset="0"/>
            </a:endParaRPr>
          </a:p>
          <a:p>
            <a:pPr>
              <a:buFontTx/>
              <a:buNone/>
              <a:defRPr/>
            </a:pPr>
            <a:r>
              <a:rPr lang="en-US" sz="2800" dirty="0">
                <a:cs typeface="Times New Roman" pitchFamily="18" charset="0"/>
              </a:rPr>
              <a:t>	2. </a:t>
            </a:r>
            <a:r>
              <a:rPr lang="en-US" sz="2800" dirty="0" err="1">
                <a:cs typeface="Times New Roman" pitchFamily="18" charset="0"/>
              </a:rPr>
              <a:t>Dapat</a:t>
            </a:r>
            <a:r>
              <a:rPr lang="en-US" sz="2800" dirty="0">
                <a:cs typeface="Times New Roman" pitchFamily="18" charset="0"/>
              </a:rPr>
              <a:t> </a:t>
            </a:r>
            <a:r>
              <a:rPr lang="en-US" sz="2800" dirty="0" err="1">
                <a:cs typeface="Times New Roman" pitchFamily="18" charset="0"/>
              </a:rPr>
              <a:t>mengklasifikasikan</a:t>
            </a:r>
            <a:r>
              <a:rPr lang="en-US" sz="2800" dirty="0">
                <a:cs typeface="Times New Roman" pitchFamily="18" charset="0"/>
              </a:rPr>
              <a:t> </a:t>
            </a:r>
            <a:r>
              <a:rPr lang="en-US" sz="2800" dirty="0" err="1">
                <a:cs typeface="Times New Roman" pitchFamily="18" charset="0"/>
              </a:rPr>
              <a:t>algoritma</a:t>
            </a:r>
            <a:r>
              <a:rPr lang="en-US" sz="2800" dirty="0">
                <a:cs typeface="Times New Roman" pitchFamily="18" charset="0"/>
              </a:rPr>
              <a:t> </a:t>
            </a:r>
            <a:r>
              <a:rPr lang="en-US" sz="2800" dirty="0" err="1">
                <a:cs typeface="Times New Roman" pitchFamily="18" charset="0"/>
              </a:rPr>
              <a:t>berdasarkan</a:t>
            </a:r>
            <a:endParaRPr lang="en-US" sz="2800" dirty="0">
              <a:cs typeface="Times New Roman" pitchFamily="18" charset="0"/>
            </a:endParaRPr>
          </a:p>
          <a:p>
            <a:pPr>
              <a:buFontTx/>
              <a:buNone/>
              <a:defRPr/>
            </a:pPr>
            <a:r>
              <a:rPr lang="en-US" sz="2800" dirty="0">
                <a:cs typeface="Times New Roman" pitchFamily="18" charset="0"/>
              </a:rPr>
              <a:t>	    </a:t>
            </a:r>
            <a:r>
              <a:rPr lang="en-US" sz="2800" dirty="0" err="1">
                <a:cs typeface="Times New Roman" pitchFamily="18" charset="0"/>
              </a:rPr>
              <a:t>gagasan</a:t>
            </a:r>
            <a:r>
              <a:rPr lang="en-US" sz="2800" dirty="0">
                <a:cs typeface="Times New Roman" pitchFamily="18" charset="0"/>
              </a:rPr>
              <a:t> </a:t>
            </a:r>
            <a:r>
              <a:rPr lang="en-US" sz="2800" dirty="0" err="1">
                <a:cs typeface="Times New Roman" pitchFamily="18" charset="0"/>
              </a:rPr>
              <a:t>perancangan</a:t>
            </a:r>
            <a:r>
              <a:rPr lang="en-US" sz="2800" dirty="0">
                <a:cs typeface="Times New Roman" pitchFamily="18" charset="0"/>
              </a:rPr>
              <a:t> yang </a:t>
            </a:r>
            <a:r>
              <a:rPr lang="en-US" sz="2800" dirty="0" err="1">
                <a:cs typeface="Times New Roman" pitchFamily="18" charset="0"/>
              </a:rPr>
              <a:t>mendasarinya</a:t>
            </a:r>
            <a:r>
              <a:rPr lang="en-US" sz="2800" dirty="0">
                <a:cs typeface="Times New Roman" pitchFamily="18" charset="0"/>
              </a:rPr>
              <a:t>. </a:t>
            </a:r>
            <a:r>
              <a:rPr lang="en-US" sz="2800" dirty="0"/>
              <a:t> </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3C3662F6-7CF3-46A0-A09D-29F3CF811A6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35B1858-5BB0-47AB-8564-C97E09D1B921}" type="slidenum">
              <a:rPr lang="en-US" altLang="en-US" sz="1200" smtClean="0">
                <a:solidFill>
                  <a:srgbClr val="898989"/>
                </a:solidFill>
              </a:rPr>
              <a:pPr>
                <a:spcBef>
                  <a:spcPct val="0"/>
                </a:spcBef>
                <a:buFontTx/>
                <a:buNone/>
              </a:pPr>
              <a:t>28</a:t>
            </a:fld>
            <a:endParaRPr lang="en-US" altLang="en-US" sz="1200">
              <a:solidFill>
                <a:srgbClr val="898989"/>
              </a:solidFill>
            </a:endParaRPr>
          </a:p>
        </p:txBody>
      </p:sp>
      <p:sp>
        <p:nvSpPr>
          <p:cNvPr id="28675" name="Rectangle 2">
            <a:extLst>
              <a:ext uri="{FF2B5EF4-FFF2-40B4-BE49-F238E27FC236}">
                <a16:creationId xmlns:a16="http://schemas.microsoft.com/office/drawing/2014/main" id="{9914AF25-81FA-401F-B330-5E98624B451E}"/>
              </a:ext>
            </a:extLst>
          </p:cNvPr>
          <p:cNvSpPr>
            <a:spLocks noGrp="1"/>
          </p:cNvSpPr>
          <p:nvPr>
            <p:ph type="body" idx="1"/>
          </p:nvPr>
        </p:nvSpPr>
        <p:spPr>
          <a:xfrm>
            <a:off x="568325" y="857250"/>
            <a:ext cx="8134350" cy="5143500"/>
          </a:xfrm>
          <a:noFill/>
        </p:spPr>
        <p:txBody>
          <a:bodyPr/>
          <a:lstStyle/>
          <a:p>
            <a:pPr marL="609600" indent="-609600">
              <a:buFontTx/>
              <a:buNone/>
            </a:pPr>
            <a:r>
              <a:rPr lang="en-US" altLang="en-US" sz="2800" b="1"/>
              <a:t>Klasifikasi Strategi Algoritma:</a:t>
            </a:r>
          </a:p>
          <a:p>
            <a:pPr marL="609600" indent="-609600">
              <a:buFontTx/>
              <a:buAutoNum type="arabicPeriod"/>
            </a:pPr>
            <a:r>
              <a:rPr lang="en-US" altLang="en-US" sz="2800"/>
              <a:t>Strategi solusi langsung (</a:t>
            </a:r>
            <a:r>
              <a:rPr lang="en-US" altLang="en-US" sz="2800" i="1"/>
              <a:t>direct solution strategies</a:t>
            </a:r>
            <a:r>
              <a:rPr lang="en-US" altLang="en-US" sz="2800"/>
              <a:t>)</a:t>
            </a:r>
          </a:p>
          <a:p>
            <a:pPr marL="609600" indent="-609600">
              <a:buFontTx/>
              <a:buNone/>
            </a:pPr>
            <a:r>
              <a:rPr lang="en-US" altLang="en-US" sz="2800"/>
              <a:t>         -  Algoritma </a:t>
            </a:r>
            <a:r>
              <a:rPr lang="en-US" altLang="en-US" sz="2800" i="1"/>
              <a:t>Brute Force </a:t>
            </a:r>
            <a:endParaRPr lang="en-US" altLang="en-US" sz="2800"/>
          </a:p>
          <a:p>
            <a:pPr marL="990600" lvl="1" indent="-533400">
              <a:buFontTx/>
              <a:buNone/>
            </a:pPr>
            <a:r>
              <a:rPr lang="en-US" altLang="en-US"/>
              <a:t>   -  Algoritma </a:t>
            </a:r>
            <a:r>
              <a:rPr lang="en-US" altLang="en-US" i="1"/>
              <a:t>Greedy</a:t>
            </a:r>
            <a:endParaRPr lang="en-US" altLang="en-US"/>
          </a:p>
          <a:p>
            <a:pPr marL="609600" indent="-609600"/>
            <a:endParaRPr lang="en-US" altLang="en-US" sz="2800"/>
          </a:p>
          <a:p>
            <a:pPr marL="609600" indent="-609600">
              <a:buFontTx/>
              <a:buNone/>
            </a:pPr>
            <a:r>
              <a:rPr lang="en-US" altLang="en-US" sz="2800"/>
              <a:t>2.    Strategi berbasis pencarian pada ruang status (</a:t>
            </a:r>
            <a:r>
              <a:rPr lang="en-US" altLang="en-US" sz="2800" i="1"/>
              <a:t>state-space base strategies</a:t>
            </a:r>
            <a:r>
              <a:rPr lang="en-US" altLang="en-US" sz="2800"/>
              <a:t>)</a:t>
            </a:r>
          </a:p>
          <a:p>
            <a:pPr marL="609600" indent="-609600">
              <a:buFontTx/>
              <a:buNone/>
            </a:pPr>
            <a:r>
              <a:rPr lang="en-US" altLang="en-US" sz="2800"/>
              <a:t>	-  Algoritma </a:t>
            </a:r>
            <a:r>
              <a:rPr lang="en-US" altLang="en-US" sz="2800" i="1"/>
              <a:t>Backtracking </a:t>
            </a:r>
            <a:endParaRPr lang="en-US" altLang="en-US" sz="2800"/>
          </a:p>
          <a:p>
            <a:pPr marL="609600" indent="-609600">
              <a:buFontTx/>
              <a:buNone/>
            </a:pPr>
            <a:r>
              <a:rPr lang="en-US" altLang="en-US" sz="2800"/>
              <a:t>	-  Algoritma </a:t>
            </a:r>
            <a:r>
              <a:rPr lang="en-US" altLang="en-US" sz="2800" i="1"/>
              <a:t>Branch and Bound</a:t>
            </a:r>
            <a:r>
              <a:rPr lang="en-US" altLang="en-US" sz="2800"/>
              <a:t> </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AE34C38D-51E7-46CB-9EF7-B0A9C97D134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BCBA809-1FFD-4941-A122-F275DB3C2114}" type="slidenum">
              <a:rPr lang="en-US" altLang="en-US" sz="1200" smtClean="0">
                <a:solidFill>
                  <a:srgbClr val="898989"/>
                </a:solidFill>
              </a:rPr>
              <a:pPr>
                <a:spcBef>
                  <a:spcPct val="0"/>
                </a:spcBef>
                <a:buFontTx/>
                <a:buNone/>
              </a:pPr>
              <a:t>29</a:t>
            </a:fld>
            <a:endParaRPr lang="en-US" altLang="en-US" sz="1200">
              <a:solidFill>
                <a:srgbClr val="898989"/>
              </a:solidFill>
            </a:endParaRPr>
          </a:p>
        </p:txBody>
      </p:sp>
      <p:sp>
        <p:nvSpPr>
          <p:cNvPr id="29699" name="Rectangle 2">
            <a:extLst>
              <a:ext uri="{FF2B5EF4-FFF2-40B4-BE49-F238E27FC236}">
                <a16:creationId xmlns:a16="http://schemas.microsoft.com/office/drawing/2014/main" id="{92A5A58F-03EC-4147-B508-F55472D22EEC}"/>
              </a:ext>
            </a:extLst>
          </p:cNvPr>
          <p:cNvSpPr>
            <a:spLocks noGrp="1"/>
          </p:cNvSpPr>
          <p:nvPr>
            <p:ph type="body" idx="1"/>
          </p:nvPr>
        </p:nvSpPr>
        <p:spPr>
          <a:xfrm>
            <a:off x="457200" y="1125538"/>
            <a:ext cx="8229600" cy="4895850"/>
          </a:xfrm>
          <a:noFill/>
        </p:spPr>
        <p:txBody>
          <a:bodyPr/>
          <a:lstStyle/>
          <a:p>
            <a:pPr marL="609600" indent="-609600">
              <a:buFontTx/>
              <a:buAutoNum type="arabicPeriod" startAt="3"/>
            </a:pPr>
            <a:r>
              <a:rPr lang="en-US" altLang="en-US" sz="2800"/>
              <a:t>Strategi solusi atas-bawah (</a:t>
            </a:r>
            <a:r>
              <a:rPr lang="en-US" altLang="en-US" sz="2800" i="1"/>
              <a:t>top-down solution strategies</a:t>
            </a:r>
            <a:r>
              <a:rPr lang="en-US" altLang="en-US" sz="2800"/>
              <a:t>)</a:t>
            </a:r>
          </a:p>
          <a:p>
            <a:pPr marL="609600" indent="-609600">
              <a:buFontTx/>
              <a:buNone/>
            </a:pPr>
            <a:r>
              <a:rPr lang="en-US" altLang="en-US" sz="2800"/>
              <a:t>	- Algoritma </a:t>
            </a:r>
            <a:r>
              <a:rPr lang="en-US" altLang="en-US" sz="2800" i="1"/>
              <a:t>Divide and Conquer</a:t>
            </a:r>
            <a:r>
              <a:rPr lang="en-US" altLang="en-US" sz="2800"/>
              <a:t>.</a:t>
            </a:r>
          </a:p>
          <a:p>
            <a:pPr marL="609600" indent="-609600">
              <a:buFontTx/>
              <a:buNone/>
            </a:pPr>
            <a:r>
              <a:rPr lang="en-US" altLang="en-US" sz="2800"/>
              <a:t>	- Algoritma </a:t>
            </a:r>
            <a:r>
              <a:rPr lang="en-US" altLang="en-US" sz="2800" i="1"/>
              <a:t>Decrease and Conquer</a:t>
            </a:r>
          </a:p>
          <a:p>
            <a:pPr marL="609600" indent="-609600">
              <a:buFont typeface="Arial" panose="020B0604020202020204" pitchFamily="34" charset="0"/>
              <a:buNone/>
            </a:pPr>
            <a:r>
              <a:rPr lang="en-US" altLang="en-US" sz="2800" i="1"/>
              <a:t>       </a:t>
            </a:r>
            <a:r>
              <a:rPr lang="en-US" altLang="en-US" sz="2800"/>
              <a:t>- </a:t>
            </a:r>
            <a:r>
              <a:rPr lang="en-US" altLang="en-US" sz="2800" i="1"/>
              <a:t>Dynamic Programming</a:t>
            </a:r>
            <a:r>
              <a:rPr lang="en-US" altLang="en-US" sz="2800"/>
              <a:t>.</a:t>
            </a:r>
          </a:p>
          <a:p>
            <a:pPr marL="609600" indent="-609600"/>
            <a:endParaRPr lang="en-US" altLang="en-US" sz="2800"/>
          </a:p>
          <a:p>
            <a:pPr marL="609600" indent="-609600">
              <a:buFontTx/>
              <a:buNone/>
            </a:pPr>
            <a:r>
              <a:rPr lang="en-US" altLang="en-US" sz="2800"/>
              <a:t>4.    Strategi solusi bawah-atas (</a:t>
            </a:r>
            <a:r>
              <a:rPr lang="en-US" altLang="en-US" sz="2800" i="1"/>
              <a:t>bottom-up solution strategies</a:t>
            </a:r>
            <a:r>
              <a:rPr lang="en-US" altLang="en-US" sz="2800"/>
              <a:t>)</a:t>
            </a:r>
          </a:p>
          <a:p>
            <a:pPr marL="609600" indent="-609600">
              <a:buFontTx/>
              <a:buNone/>
            </a:pPr>
            <a:r>
              <a:rPr lang="en-US" altLang="en-US" sz="2800"/>
              <a:t>	-  </a:t>
            </a:r>
            <a:r>
              <a:rPr lang="en-US" altLang="en-US" sz="2800" i="1"/>
              <a:t>Dynamic Programming</a:t>
            </a:r>
            <a:r>
              <a:rPr lang="en-US" altLang="en-US" sz="2800"/>
              <a:t>.</a:t>
            </a:r>
          </a:p>
          <a:p>
            <a:pPr marL="609600" indent="-609600"/>
            <a:endParaRPr lang="en-US" altLang="en-US" sz="2400" b="1"/>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14E9471-2333-44E3-B70F-69F58CABB19B}"/>
              </a:ext>
            </a:extLst>
          </p:cNvPr>
          <p:cNvSpPr>
            <a:spLocks noGrp="1"/>
          </p:cNvSpPr>
          <p:nvPr>
            <p:ph type="title"/>
          </p:nvPr>
        </p:nvSpPr>
        <p:spPr/>
        <p:txBody>
          <a:bodyPr/>
          <a:lstStyle/>
          <a:p>
            <a:pPr algn="l"/>
            <a:r>
              <a:rPr lang="en-US" altLang="en-US"/>
              <a:t>Inilah STEI-ITB…</a:t>
            </a:r>
          </a:p>
        </p:txBody>
      </p:sp>
      <p:pic>
        <p:nvPicPr>
          <p:cNvPr id="5123" name="Picture 4" descr="A picture containing building, grass, outdoor, sky&#10;&#10;Description automatically generated">
            <a:extLst>
              <a:ext uri="{FF2B5EF4-FFF2-40B4-BE49-F238E27FC236}">
                <a16:creationId xmlns:a16="http://schemas.microsoft.com/office/drawing/2014/main" id="{3FCC2D58-4D07-48CC-81A5-448AB3932A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1500188"/>
            <a:ext cx="67310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7A135FF-1162-D426-520C-2B622BBA2AA3}"/>
              </a:ext>
            </a:extLst>
          </p:cNvPr>
          <p:cNvSpPr>
            <a:spLocks noGrp="1"/>
          </p:cNvSpPr>
          <p:nvPr>
            <p:ph type="sldNum" sz="quarter" idx="12"/>
          </p:nvPr>
        </p:nvSpPr>
        <p:spPr/>
        <p:txBody>
          <a:bodyPr/>
          <a:lstStyle/>
          <a:p>
            <a:pPr>
              <a:defRPr/>
            </a:pPr>
            <a:fld id="{F5683C7B-E1A6-4F4B-BCCF-7A7D23E21710}" type="slidenum">
              <a:rPr lang="id-ID" altLang="en-US" smtClean="0"/>
              <a:pPr>
                <a:defRPr/>
              </a:pPr>
              <a:t>3</a:t>
            </a:fld>
            <a:endParaRPr lang="id-ID" altLang="en-US"/>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3D28F30-4B63-47A7-8838-184F1E5E71AF}"/>
              </a:ext>
            </a:extLst>
          </p:cNvPr>
          <p:cNvSpPr>
            <a:spLocks noGrp="1"/>
          </p:cNvSpPr>
          <p:nvPr>
            <p:ph type="title"/>
          </p:nvPr>
        </p:nvSpPr>
        <p:spPr>
          <a:xfrm>
            <a:off x="323850" y="404813"/>
            <a:ext cx="8229600" cy="1143000"/>
          </a:xfrm>
        </p:spPr>
        <p:txBody>
          <a:bodyPr/>
          <a:lstStyle/>
          <a:p>
            <a:r>
              <a:rPr lang="en-US" altLang="en-US" dirty="0" err="1"/>
              <a:t>Pokok</a:t>
            </a:r>
            <a:r>
              <a:rPr lang="en-US" altLang="en-US" dirty="0"/>
              <a:t> Bahasan </a:t>
            </a:r>
            <a:r>
              <a:rPr lang="en-US" altLang="en-US" dirty="0" err="1"/>
              <a:t>Kuliah</a:t>
            </a:r>
            <a:r>
              <a:rPr lang="en-US" altLang="en-US" dirty="0"/>
              <a:t> IF2211</a:t>
            </a:r>
          </a:p>
        </p:txBody>
      </p:sp>
      <p:sp>
        <p:nvSpPr>
          <p:cNvPr id="3" name="Content Placeholder 2">
            <a:extLst>
              <a:ext uri="{FF2B5EF4-FFF2-40B4-BE49-F238E27FC236}">
                <a16:creationId xmlns:a16="http://schemas.microsoft.com/office/drawing/2014/main" id="{AE0B1A1B-7699-45B4-A111-DA0B4C36AD15}"/>
              </a:ext>
            </a:extLst>
          </p:cNvPr>
          <p:cNvSpPr>
            <a:spLocks noGrp="1"/>
          </p:cNvSpPr>
          <p:nvPr>
            <p:ph idx="1"/>
          </p:nvPr>
        </p:nvSpPr>
        <p:spPr>
          <a:xfrm>
            <a:off x="466725" y="1700213"/>
            <a:ext cx="8229600" cy="4968875"/>
          </a:xfrm>
        </p:spPr>
        <p:txBody>
          <a:bodyPr/>
          <a:lstStyle/>
          <a:p>
            <a:pPr marL="514350" indent="-514350">
              <a:buFont typeface="+mj-lt"/>
              <a:buAutoNum type="arabicPeriod"/>
              <a:defRPr/>
            </a:pPr>
            <a:r>
              <a:rPr lang="it-IT" sz="2400" dirty="0"/>
              <a:t>Algoritma </a:t>
            </a:r>
            <a:r>
              <a:rPr lang="it-IT" sz="2400" i="1" dirty="0"/>
              <a:t>brute force </a:t>
            </a:r>
            <a:endParaRPr lang="en-US" sz="2400" dirty="0"/>
          </a:p>
          <a:p>
            <a:pPr marL="514350" indent="-514350">
              <a:buFont typeface="+mj-lt"/>
              <a:buAutoNum type="arabicPeriod"/>
              <a:defRPr/>
            </a:pPr>
            <a:r>
              <a:rPr lang="it-IT" sz="2400" dirty="0"/>
              <a:t>Algoritma </a:t>
            </a:r>
            <a:r>
              <a:rPr lang="it-IT" sz="2400" i="1" dirty="0"/>
              <a:t>greedy </a:t>
            </a:r>
            <a:endParaRPr lang="en-US" sz="2400" dirty="0"/>
          </a:p>
          <a:p>
            <a:pPr marL="514350" indent="-514350">
              <a:buFont typeface="+mj-lt"/>
              <a:buAutoNum type="arabicPeriod"/>
              <a:defRPr/>
            </a:pPr>
            <a:r>
              <a:rPr lang="en-US" sz="2400" dirty="0" err="1"/>
              <a:t>Algoritma</a:t>
            </a:r>
            <a:r>
              <a:rPr lang="en-US" sz="2400" dirty="0"/>
              <a:t> </a:t>
            </a:r>
            <a:r>
              <a:rPr lang="en-US" sz="2400" i="1" dirty="0"/>
              <a:t>divide and conquer </a:t>
            </a:r>
            <a:endParaRPr lang="en-US" sz="2400" dirty="0"/>
          </a:p>
          <a:p>
            <a:pPr marL="514350" indent="-514350">
              <a:buFont typeface="+mj-lt"/>
              <a:buAutoNum type="arabicPeriod"/>
              <a:defRPr/>
            </a:pPr>
            <a:r>
              <a:rPr lang="en-US" sz="2400" dirty="0" err="1"/>
              <a:t>Algoritma</a:t>
            </a:r>
            <a:r>
              <a:rPr lang="en-US" sz="2400" dirty="0"/>
              <a:t> </a:t>
            </a:r>
            <a:r>
              <a:rPr lang="en-US" sz="2400" i="1" dirty="0"/>
              <a:t>decrease and conquer </a:t>
            </a:r>
            <a:endParaRPr lang="en-US" sz="2400" dirty="0"/>
          </a:p>
          <a:p>
            <a:pPr marL="514350" indent="-514350">
              <a:buFont typeface="+mj-lt"/>
              <a:buAutoNum type="arabicPeriod"/>
              <a:defRPr/>
            </a:pPr>
            <a:r>
              <a:rPr lang="en-US" sz="2400" i="1" dirty="0"/>
              <a:t>DFS</a:t>
            </a:r>
            <a:r>
              <a:rPr lang="en-US" sz="2400" dirty="0"/>
              <a:t> dan  </a:t>
            </a:r>
            <a:r>
              <a:rPr lang="en-US" sz="2400" i="1" dirty="0"/>
              <a:t>BFS</a:t>
            </a:r>
            <a:r>
              <a:rPr lang="en-US" sz="2400" dirty="0"/>
              <a:t> </a:t>
            </a:r>
          </a:p>
          <a:p>
            <a:pPr marL="514350" indent="-514350">
              <a:buFont typeface="+mj-lt"/>
              <a:buAutoNum type="arabicPeriod" startAt="6"/>
              <a:defRPr/>
            </a:pPr>
            <a:r>
              <a:rPr lang="en-US" sz="2400" dirty="0" err="1"/>
              <a:t>Algoritma</a:t>
            </a:r>
            <a:r>
              <a:rPr lang="en-US" sz="2400" dirty="0"/>
              <a:t> </a:t>
            </a:r>
            <a:r>
              <a:rPr lang="en-US" sz="2400" i="1" dirty="0"/>
              <a:t>backtracking </a:t>
            </a:r>
            <a:endParaRPr lang="en-US" sz="2400" dirty="0"/>
          </a:p>
          <a:p>
            <a:pPr marL="514350" indent="-514350">
              <a:buFont typeface="+mj-lt"/>
              <a:buAutoNum type="arabicPeriod" startAt="6"/>
              <a:defRPr/>
            </a:pPr>
            <a:r>
              <a:rPr lang="en-US" sz="2400" dirty="0" err="1"/>
              <a:t>Algoritma</a:t>
            </a:r>
            <a:r>
              <a:rPr lang="en-US" sz="2400" dirty="0"/>
              <a:t> </a:t>
            </a:r>
            <a:r>
              <a:rPr lang="en-US" sz="2400" i="1" dirty="0"/>
              <a:t>branch and bound </a:t>
            </a:r>
            <a:endParaRPr lang="en-US" sz="2400" dirty="0"/>
          </a:p>
          <a:p>
            <a:pPr marL="514350" indent="-514350">
              <a:buFont typeface="+mj-lt"/>
              <a:buAutoNum type="arabicPeriod" startAt="6"/>
              <a:defRPr/>
            </a:pPr>
            <a:r>
              <a:rPr lang="en-US" sz="2400" dirty="0" err="1"/>
              <a:t>Algoritma</a:t>
            </a:r>
            <a:r>
              <a:rPr lang="en-US" sz="2400" dirty="0"/>
              <a:t> </a:t>
            </a:r>
            <a:r>
              <a:rPr lang="en-US" sz="2400" i="1" dirty="0"/>
              <a:t>A*</a:t>
            </a:r>
            <a:r>
              <a:rPr lang="en-US" sz="2400" dirty="0"/>
              <a:t>, </a:t>
            </a:r>
            <a:r>
              <a:rPr lang="en-US" sz="2400" i="1" dirty="0"/>
              <a:t>Best First Search</a:t>
            </a:r>
            <a:r>
              <a:rPr lang="en-US" sz="2400" dirty="0"/>
              <a:t>, dan </a:t>
            </a:r>
            <a:r>
              <a:rPr lang="en-US" sz="2400" i="1" dirty="0"/>
              <a:t>UCS</a:t>
            </a:r>
            <a:endParaRPr lang="en-US" sz="2400" dirty="0"/>
          </a:p>
          <a:p>
            <a:pPr marL="514350" indent="-514350">
              <a:buFont typeface="+mj-lt"/>
              <a:buAutoNum type="arabicPeriod" startAt="6"/>
              <a:defRPr/>
            </a:pPr>
            <a:r>
              <a:rPr lang="en-US" sz="2400" dirty="0"/>
              <a:t>Program </a:t>
            </a:r>
            <a:r>
              <a:rPr lang="en-US" sz="2400" dirty="0" err="1"/>
              <a:t>dinamis</a:t>
            </a:r>
            <a:r>
              <a:rPr lang="en-US" sz="2400" dirty="0"/>
              <a:t> (</a:t>
            </a:r>
            <a:r>
              <a:rPr lang="en-US" sz="2400" i="1" dirty="0"/>
              <a:t>dynamic programming</a:t>
            </a:r>
            <a:r>
              <a:rPr lang="en-US" sz="2400" dirty="0"/>
              <a:t>)</a:t>
            </a:r>
          </a:p>
          <a:p>
            <a:pPr marL="514350" indent="-514350">
              <a:buFont typeface="+mj-lt"/>
              <a:buAutoNum type="arabicPeriod" startAt="6"/>
              <a:defRPr/>
            </a:pPr>
            <a:r>
              <a:rPr lang="en-US" sz="2400" i="1" dirty="0"/>
              <a:t> String matching + regular expression (regex) </a:t>
            </a:r>
            <a:endParaRPr lang="en-US" sz="2400" dirty="0"/>
          </a:p>
          <a:p>
            <a:pPr marL="514350" indent="-514350">
              <a:buFont typeface="+mj-lt"/>
              <a:buAutoNum type="arabicPeriod" startAt="6"/>
              <a:defRPr/>
            </a:pPr>
            <a:r>
              <a:rPr lang="en-US" sz="2400" dirty="0"/>
              <a:t> </a:t>
            </a:r>
            <a:r>
              <a:rPr lang="en-US" sz="2400" dirty="0" err="1"/>
              <a:t>Teori</a:t>
            </a:r>
            <a:r>
              <a:rPr lang="en-US" sz="2400" dirty="0"/>
              <a:t> P, NP, dan NP-</a:t>
            </a:r>
            <a:r>
              <a:rPr lang="en-US" sz="2400" i="1" dirty="0"/>
              <a:t>Completes </a:t>
            </a:r>
            <a:endParaRPr lang="en-US" sz="2400" dirty="0"/>
          </a:p>
          <a:p>
            <a:pPr marL="514350" indent="-514350">
              <a:buFont typeface="+mj-lt"/>
              <a:buAutoNum type="arabicPeriod"/>
              <a:defRPr/>
            </a:pPr>
            <a:endParaRPr lang="en-US" sz="2400" dirty="0"/>
          </a:p>
          <a:p>
            <a:pPr>
              <a:defRPr/>
            </a:pPr>
            <a:endParaRPr lang="en-US" dirty="0"/>
          </a:p>
        </p:txBody>
      </p:sp>
      <p:sp>
        <p:nvSpPr>
          <p:cNvPr id="2" name="Slide Number Placeholder 1">
            <a:extLst>
              <a:ext uri="{FF2B5EF4-FFF2-40B4-BE49-F238E27FC236}">
                <a16:creationId xmlns:a16="http://schemas.microsoft.com/office/drawing/2014/main" id="{BC8D3269-79B7-A562-EEDD-C81E01A49607}"/>
              </a:ext>
            </a:extLst>
          </p:cNvPr>
          <p:cNvSpPr>
            <a:spLocks noGrp="1"/>
          </p:cNvSpPr>
          <p:nvPr>
            <p:ph type="sldNum" sz="quarter" idx="12"/>
          </p:nvPr>
        </p:nvSpPr>
        <p:spPr/>
        <p:txBody>
          <a:bodyPr/>
          <a:lstStyle/>
          <a:p>
            <a:pPr>
              <a:defRPr/>
            </a:pPr>
            <a:fld id="{F5683C7B-E1A6-4F4B-BCCF-7A7D23E21710}" type="slidenum">
              <a:rPr lang="id-ID" altLang="en-US" smtClean="0"/>
              <a:pPr>
                <a:defRPr/>
              </a:pPr>
              <a:t>30</a:t>
            </a:fld>
            <a:endParaRPr lang="id-ID" altLang="en-US"/>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66974A9-163D-400D-A199-7EBC0C079C70}"/>
              </a:ext>
            </a:extLst>
          </p:cNvPr>
          <p:cNvSpPr>
            <a:spLocks noGrp="1"/>
          </p:cNvSpPr>
          <p:nvPr>
            <p:ph type="title"/>
          </p:nvPr>
        </p:nvSpPr>
        <p:spPr/>
        <p:txBody>
          <a:bodyPr/>
          <a:lstStyle/>
          <a:p>
            <a:r>
              <a:rPr lang="en-US" altLang="en-US"/>
              <a:t>Buku Referensi Kuliah</a:t>
            </a:r>
          </a:p>
        </p:txBody>
      </p:sp>
      <p:sp>
        <p:nvSpPr>
          <p:cNvPr id="3" name="Content Placeholder 2">
            <a:extLst>
              <a:ext uri="{FF2B5EF4-FFF2-40B4-BE49-F238E27FC236}">
                <a16:creationId xmlns:a16="http://schemas.microsoft.com/office/drawing/2014/main" id="{4DCB806B-1730-4AFC-B52F-02ADB7FCF0B3}"/>
              </a:ext>
            </a:extLst>
          </p:cNvPr>
          <p:cNvSpPr>
            <a:spLocks noGrp="1"/>
          </p:cNvSpPr>
          <p:nvPr>
            <p:ph idx="1"/>
          </p:nvPr>
        </p:nvSpPr>
        <p:spPr/>
        <p:txBody>
          <a:bodyPr/>
          <a:lstStyle/>
          <a:p>
            <a:pPr marL="457200" indent="-457200">
              <a:buFont typeface="+mj-lt"/>
              <a:buAutoNum type="arabicPeriod"/>
              <a:defRPr/>
            </a:pPr>
            <a:r>
              <a:rPr lang="en-GB" sz="2000" dirty="0" err="1"/>
              <a:t>Anany</a:t>
            </a:r>
            <a:r>
              <a:rPr lang="en-GB" sz="2000" dirty="0"/>
              <a:t> Levitin, </a:t>
            </a:r>
            <a:r>
              <a:rPr lang="en-GB" sz="2000" i="1" dirty="0"/>
              <a:t>Introduction to the Design &amp; Analysis of Algorithms</a:t>
            </a:r>
            <a:r>
              <a:rPr lang="en-GB" sz="2000" dirty="0"/>
              <a:t>, Addison-Wesley, 2003.</a:t>
            </a:r>
            <a:endParaRPr lang="en-US" sz="2000" dirty="0"/>
          </a:p>
          <a:p>
            <a:pPr marL="457200" indent="-457200">
              <a:buFont typeface="+mj-lt"/>
              <a:buAutoNum type="arabicPeriod"/>
              <a:defRPr/>
            </a:pPr>
            <a:endParaRPr lang="en-US" sz="2000" dirty="0"/>
          </a:p>
          <a:p>
            <a:pPr marL="457200" indent="-457200">
              <a:buFont typeface="+mj-lt"/>
              <a:buAutoNum type="arabicPeriod"/>
              <a:defRPr/>
            </a:pPr>
            <a:r>
              <a:rPr lang="en-US" sz="2000" dirty="0"/>
              <a:t>Bhardwaj, Anuj; Verma, Parag, </a:t>
            </a:r>
            <a:r>
              <a:rPr lang="en-US" sz="2000" i="1" dirty="0"/>
              <a:t>Design and Analysis of Algorithm</a:t>
            </a:r>
            <a:r>
              <a:rPr lang="en-US" sz="2000" dirty="0"/>
              <a:t>, Alpha Science International Ltd., 2017, can be accessed at:  </a:t>
            </a:r>
            <a:r>
              <a:rPr lang="en-US" sz="2000" dirty="0">
                <a:hlinkClick r:id="rId2"/>
              </a:rPr>
              <a:t>http://portal.igpublish.com/iglibrary/obj/APSB0000252?dtbs=&amp;amp;searchid=1573133164973plapRvm7MQJMAwkcwThUs</a:t>
            </a:r>
            <a:r>
              <a:rPr lang="en-US" sz="2000" dirty="0"/>
              <a:t> from </a:t>
            </a:r>
            <a:r>
              <a:rPr lang="en-US" sz="2000" dirty="0">
                <a:hlinkClick r:id="rId3"/>
              </a:rPr>
              <a:t>https://lib.itb.ac.id/</a:t>
            </a:r>
            <a:r>
              <a:rPr lang="en-US" sz="2000" dirty="0"/>
              <a:t> </a:t>
            </a:r>
          </a:p>
          <a:p>
            <a:pPr marL="457200" indent="-457200">
              <a:buFont typeface="+mj-lt"/>
              <a:buAutoNum type="arabicPeriod"/>
              <a:defRPr/>
            </a:pPr>
            <a:endParaRPr lang="en-US" sz="2000" dirty="0"/>
          </a:p>
          <a:p>
            <a:pPr marL="457200" indent="-457200">
              <a:buFont typeface="+mj-lt"/>
              <a:buAutoNum type="arabicPeriod"/>
              <a:defRPr/>
            </a:pPr>
            <a:r>
              <a:rPr lang="en-US" sz="2000" dirty="0"/>
              <a:t>Khan Academy, </a:t>
            </a:r>
            <a:r>
              <a:rPr lang="en-US" sz="2000" i="1" dirty="0"/>
              <a:t>Computer Science: Algorithm</a:t>
            </a:r>
            <a:r>
              <a:rPr lang="en-US" sz="2000" dirty="0"/>
              <a:t>, can be accessed at </a:t>
            </a:r>
            <a:r>
              <a:rPr lang="en-US" sz="2000" dirty="0">
                <a:hlinkClick r:id="rId4"/>
              </a:rPr>
              <a:t>https://www.khanacademy.org/computing/computer-science/algorithms</a:t>
            </a:r>
            <a:r>
              <a:rPr lang="en-US" sz="2000" dirty="0"/>
              <a:t> </a:t>
            </a:r>
          </a:p>
          <a:p>
            <a:pPr marL="457200" indent="-457200">
              <a:buFont typeface="+mj-lt"/>
              <a:buAutoNum type="arabicPeriod"/>
              <a:defRPr/>
            </a:pPr>
            <a:endParaRPr lang="en-US" sz="2000" dirty="0"/>
          </a:p>
          <a:p>
            <a:pPr marL="457200" indent="-457200">
              <a:buFont typeface="+mj-lt"/>
              <a:buAutoNum type="arabicPeriod"/>
              <a:defRPr/>
            </a:pPr>
            <a:r>
              <a:rPr lang="en-US" sz="2000" dirty="0"/>
              <a:t>Coursera,  </a:t>
            </a:r>
            <a:r>
              <a:rPr lang="en-US" sz="2000" i="1" dirty="0"/>
              <a:t>Data Structures and Algorithms Specialization</a:t>
            </a:r>
            <a:r>
              <a:rPr lang="en-US" sz="2000" dirty="0"/>
              <a:t>, 2019, can be accessed at:  </a:t>
            </a:r>
            <a:r>
              <a:rPr lang="en-US" sz="2000" dirty="0">
                <a:hlinkClick r:id="rId5"/>
              </a:rPr>
              <a:t>https://www.coursera.org/learn/algorithmic-toolbox?specialization=data-structures-algorithms</a:t>
            </a:r>
            <a:r>
              <a:rPr lang="en-US" sz="2000" dirty="0"/>
              <a:t> </a:t>
            </a:r>
          </a:p>
          <a:p>
            <a:pPr marL="0" indent="0">
              <a:buFont typeface="Arial" panose="020B0604020202020204" pitchFamily="34" charset="0"/>
              <a:buNone/>
              <a:defRPr/>
            </a:pPr>
            <a:endParaRPr lang="en-US" dirty="0"/>
          </a:p>
        </p:txBody>
      </p:sp>
      <p:sp>
        <p:nvSpPr>
          <p:cNvPr id="2" name="Slide Number Placeholder 1">
            <a:extLst>
              <a:ext uri="{FF2B5EF4-FFF2-40B4-BE49-F238E27FC236}">
                <a16:creationId xmlns:a16="http://schemas.microsoft.com/office/drawing/2014/main" id="{83C4889B-9494-7295-9D3E-A9DBC1DCEEB2}"/>
              </a:ext>
            </a:extLst>
          </p:cNvPr>
          <p:cNvSpPr>
            <a:spLocks noGrp="1"/>
          </p:cNvSpPr>
          <p:nvPr>
            <p:ph type="sldNum" sz="quarter" idx="12"/>
          </p:nvPr>
        </p:nvSpPr>
        <p:spPr/>
        <p:txBody>
          <a:bodyPr/>
          <a:lstStyle/>
          <a:p>
            <a:pPr>
              <a:defRPr/>
            </a:pPr>
            <a:fld id="{F5683C7B-E1A6-4F4B-BCCF-7A7D23E21710}" type="slidenum">
              <a:rPr lang="id-ID" altLang="en-US" smtClean="0"/>
              <a:pPr>
                <a:defRPr/>
              </a:pPr>
              <a:t>31</a:t>
            </a:fld>
            <a:endParaRPr lang="id-ID" altLang="en-US"/>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3FAA1F-B6BE-4ED3-9180-F40F5D69C716}"/>
              </a:ext>
            </a:extLst>
          </p:cNvPr>
          <p:cNvSpPr>
            <a:spLocks noGrp="1"/>
          </p:cNvSpPr>
          <p:nvPr>
            <p:ph idx="1"/>
          </p:nvPr>
        </p:nvSpPr>
        <p:spPr>
          <a:xfrm>
            <a:off x="457200" y="620713"/>
            <a:ext cx="8229600" cy="5505450"/>
          </a:xfrm>
        </p:spPr>
        <p:txBody>
          <a:bodyPr/>
          <a:lstStyle/>
          <a:p>
            <a:pPr marL="457200" indent="-457200">
              <a:buFont typeface="+mj-lt"/>
              <a:buAutoNum type="arabicPeriod" startAt="5"/>
              <a:defRPr/>
            </a:pPr>
            <a:r>
              <a:rPr lang="en-US" sz="2000" dirty="0"/>
              <a:t>Stuart J Russell &amp; Peter </a:t>
            </a:r>
            <a:r>
              <a:rPr lang="en-US" sz="2000" dirty="0" err="1"/>
              <a:t>Norvig</a:t>
            </a:r>
            <a:r>
              <a:rPr lang="en-US" sz="2000" dirty="0"/>
              <a:t>, </a:t>
            </a:r>
            <a:r>
              <a:rPr lang="en-US" sz="2000" i="1" dirty="0"/>
              <a:t>Resources of topics in Artificial Intelligence: A Modern Approach</a:t>
            </a:r>
            <a:r>
              <a:rPr lang="en-US" sz="2000" dirty="0"/>
              <a:t>, 3rd Edition, Global Edition Paperback, Pearson, 2016, </a:t>
            </a:r>
            <a:r>
              <a:rPr lang="en-US" sz="2000" dirty="0">
                <a:hlinkClick r:id="rId2"/>
              </a:rPr>
              <a:t>http://aima.cs.berkeley.edu/</a:t>
            </a:r>
            <a:r>
              <a:rPr lang="en-US" sz="2000" dirty="0"/>
              <a:t>  </a:t>
            </a:r>
          </a:p>
          <a:p>
            <a:pPr marL="457200" indent="-457200">
              <a:buFont typeface="+mj-lt"/>
              <a:buAutoNum type="arabicPeriod" startAt="5"/>
              <a:defRPr/>
            </a:pPr>
            <a:endParaRPr lang="en-US" sz="2000" dirty="0"/>
          </a:p>
          <a:p>
            <a:pPr marL="457200" indent="-457200">
              <a:buFont typeface="+mj-lt"/>
              <a:buAutoNum type="arabicPeriod" startAt="5"/>
              <a:defRPr/>
            </a:pPr>
            <a:r>
              <a:rPr lang="en-US" sz="2000" dirty="0" err="1"/>
              <a:t>Brandons</a:t>
            </a:r>
            <a:r>
              <a:rPr lang="en-US" sz="2000" dirty="0"/>
              <a:t> </a:t>
            </a:r>
            <a:r>
              <a:rPr lang="en-US" sz="2000" dirty="0" err="1"/>
              <a:t>Kerritt</a:t>
            </a:r>
            <a:r>
              <a:rPr lang="en-US" sz="2000" dirty="0"/>
              <a:t>, </a:t>
            </a:r>
            <a:r>
              <a:rPr lang="en-US" sz="2000" i="1" dirty="0"/>
              <a:t>All You Need to Know About Big O Notation</a:t>
            </a:r>
            <a:r>
              <a:rPr lang="en-US" sz="2000" dirty="0"/>
              <a:t> [Python Examples], 2019, can be accessed at </a:t>
            </a:r>
            <a:r>
              <a:rPr lang="en-US" sz="2000" dirty="0">
                <a:hlinkClick r:id="rId3"/>
              </a:rPr>
              <a:t>https://dev.to/brandonskerritt/all-you-need-to-know-about-big-o-notation-python-examples-2k4o</a:t>
            </a:r>
            <a:r>
              <a:rPr lang="en-US" sz="2000" dirty="0"/>
              <a:t> </a:t>
            </a:r>
          </a:p>
          <a:p>
            <a:pPr marL="457200" indent="-457200">
              <a:buFont typeface="+mj-lt"/>
              <a:buAutoNum type="arabicPeriod" startAt="5"/>
              <a:defRPr/>
            </a:pPr>
            <a:endParaRPr lang="en-US" sz="2000" dirty="0"/>
          </a:p>
          <a:p>
            <a:pPr marL="457200" indent="-457200">
              <a:buFont typeface="+mj-lt"/>
              <a:buAutoNum type="arabicPeriod" startAt="5"/>
              <a:defRPr/>
            </a:pPr>
            <a:r>
              <a:rPr lang="en-US" sz="2000" dirty="0"/>
              <a:t>Coursera, </a:t>
            </a:r>
            <a:r>
              <a:rPr lang="en-US" sz="2000" i="1" dirty="0"/>
              <a:t>Machine Learning Clustering and Retrieval: Complexity of Brute Force Algorithm</a:t>
            </a:r>
            <a:r>
              <a:rPr lang="en-US" sz="2000" dirty="0"/>
              <a:t>, 2019, can be accessed at </a:t>
            </a:r>
            <a:r>
              <a:rPr lang="en-US" sz="2000" dirty="0">
                <a:hlinkClick r:id="rId4"/>
              </a:rPr>
              <a:t>https://www.coursera.org/lecture/ml-clustering-and-retrieval/complexity-of-brute-force-search-5R6q3</a:t>
            </a:r>
            <a:r>
              <a:rPr lang="en-US" sz="2000" dirty="0"/>
              <a:t> </a:t>
            </a:r>
          </a:p>
          <a:p>
            <a:pPr marL="457200" indent="-457200">
              <a:buFont typeface="+mj-lt"/>
              <a:buAutoNum type="arabicPeriod" startAt="5"/>
              <a:defRPr/>
            </a:pPr>
            <a:endParaRPr lang="en-US" sz="2000" dirty="0"/>
          </a:p>
          <a:p>
            <a:pPr marL="514350" indent="-514350">
              <a:buFont typeface="+mj-lt"/>
              <a:buAutoNum type="arabicPeriod" startAt="8"/>
              <a:defRPr/>
            </a:pPr>
            <a:r>
              <a:rPr lang="en-US" sz="2000" dirty="0"/>
              <a:t>Rinaldi Munir, Diktat </a:t>
            </a:r>
            <a:r>
              <a:rPr lang="en-US" sz="2000" dirty="0" err="1"/>
              <a:t>kuliah</a:t>
            </a:r>
            <a:r>
              <a:rPr lang="en-US" sz="2000" dirty="0"/>
              <a:t> IF2251 </a:t>
            </a:r>
            <a:r>
              <a:rPr lang="en-US" sz="2000" dirty="0" err="1"/>
              <a:t>Strategi</a:t>
            </a:r>
            <a:r>
              <a:rPr lang="en-US" sz="2000" dirty="0"/>
              <a:t> </a:t>
            </a:r>
            <a:r>
              <a:rPr lang="en-US" sz="2000" dirty="0" err="1"/>
              <a:t>Algoritmik</a:t>
            </a:r>
            <a:r>
              <a:rPr lang="en-US" sz="2000" dirty="0"/>
              <a:t>, Teknik </a:t>
            </a:r>
            <a:r>
              <a:rPr lang="en-US" sz="2000" dirty="0" err="1"/>
              <a:t>Informatika</a:t>
            </a:r>
            <a:r>
              <a:rPr lang="en-US" sz="2000" dirty="0"/>
              <a:t> ITB </a:t>
            </a:r>
          </a:p>
          <a:p>
            <a:pPr marL="0" indent="0">
              <a:buFont typeface="Arial" panose="020B0604020202020204" pitchFamily="34" charset="0"/>
              <a:buNone/>
              <a:defRPr/>
            </a:pPr>
            <a:endParaRPr lang="en-US" dirty="0"/>
          </a:p>
        </p:txBody>
      </p:sp>
      <p:sp>
        <p:nvSpPr>
          <p:cNvPr id="2" name="Slide Number Placeholder 1">
            <a:extLst>
              <a:ext uri="{FF2B5EF4-FFF2-40B4-BE49-F238E27FC236}">
                <a16:creationId xmlns:a16="http://schemas.microsoft.com/office/drawing/2014/main" id="{23AAFA1F-2C5B-3DCE-6646-347FE6976F30}"/>
              </a:ext>
            </a:extLst>
          </p:cNvPr>
          <p:cNvSpPr>
            <a:spLocks noGrp="1"/>
          </p:cNvSpPr>
          <p:nvPr>
            <p:ph type="sldNum" sz="quarter" idx="12"/>
          </p:nvPr>
        </p:nvSpPr>
        <p:spPr/>
        <p:txBody>
          <a:bodyPr/>
          <a:lstStyle/>
          <a:p>
            <a:pPr>
              <a:defRPr/>
            </a:pPr>
            <a:fld id="{F5683C7B-E1A6-4F4B-BCCF-7A7D23E21710}" type="slidenum">
              <a:rPr lang="id-ID" altLang="en-US" smtClean="0"/>
              <a:pPr>
                <a:defRPr/>
              </a:pPr>
              <a:t>32</a:t>
            </a:fld>
            <a:endParaRPr lang="id-ID" altLang="en-US"/>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AE07CE-6AD2-440E-B46C-CA8D24D406D6}"/>
              </a:ext>
            </a:extLst>
          </p:cNvPr>
          <p:cNvSpPr>
            <a:spLocks noGrp="1"/>
          </p:cNvSpPr>
          <p:nvPr>
            <p:ph idx="1"/>
          </p:nvPr>
        </p:nvSpPr>
        <p:spPr>
          <a:xfrm>
            <a:off x="457200" y="404813"/>
            <a:ext cx="8229600" cy="5216525"/>
          </a:xfrm>
        </p:spPr>
        <p:txBody>
          <a:bodyPr/>
          <a:lstStyle/>
          <a:p>
            <a:pPr marL="457200" indent="-457200">
              <a:buFont typeface="+mj-lt"/>
              <a:buAutoNum type="arabicPeriod" startAt="9"/>
              <a:defRPr/>
            </a:pPr>
            <a:r>
              <a:rPr lang="en-US" sz="2000" dirty="0"/>
              <a:t>Marin </a:t>
            </a:r>
            <a:r>
              <a:rPr lang="en-US" sz="2000" dirty="0" err="1"/>
              <a:t>Vlastelica</a:t>
            </a:r>
            <a:r>
              <a:rPr lang="en-US" sz="2000" dirty="0"/>
              <a:t> </a:t>
            </a:r>
            <a:r>
              <a:rPr lang="en-US" sz="2000" dirty="0" err="1"/>
              <a:t>Pogančić</a:t>
            </a:r>
            <a:r>
              <a:rPr lang="en-US" sz="2000" dirty="0"/>
              <a:t>, The Branch and Bound Algorithm, 2019, can be accessed at </a:t>
            </a:r>
            <a:r>
              <a:rPr lang="en-US" sz="2000" dirty="0">
                <a:hlinkClick r:id="rId2"/>
              </a:rPr>
              <a:t>https://towardsdatascience.com/the-branch-and-bound-algorithm-a7ae4d227a69</a:t>
            </a:r>
            <a:r>
              <a:rPr lang="en-US" sz="2000" dirty="0"/>
              <a:t> </a:t>
            </a:r>
          </a:p>
          <a:p>
            <a:pPr marL="457200" indent="-457200">
              <a:buFont typeface="+mj-lt"/>
              <a:buAutoNum type="arabicPeriod" startAt="9"/>
              <a:defRPr/>
            </a:pPr>
            <a:endParaRPr lang="en-US" sz="2000" dirty="0"/>
          </a:p>
          <a:p>
            <a:pPr marL="457200" indent="-457200">
              <a:buFont typeface="+mj-lt"/>
              <a:buAutoNum type="arabicPeriod" startAt="9"/>
              <a:defRPr/>
            </a:pPr>
            <a:r>
              <a:rPr lang="en-US" sz="2000" dirty="0" err="1"/>
              <a:t>Jurafsky</a:t>
            </a:r>
            <a:r>
              <a:rPr lang="en-US" sz="2000" dirty="0"/>
              <a:t> and James H. Martin, </a:t>
            </a:r>
            <a:r>
              <a:rPr lang="en-US" sz="2000" i="1" dirty="0"/>
              <a:t>Speech and Language Processing</a:t>
            </a:r>
            <a:r>
              <a:rPr lang="en-US" sz="2000" dirty="0"/>
              <a:t>, 2019, can be accessed at https://web.stanford.edu/~jurafsky/slp3/</a:t>
            </a:r>
          </a:p>
          <a:p>
            <a:pPr marL="457200" indent="-457200">
              <a:buFont typeface="+mj-lt"/>
              <a:buAutoNum type="arabicPeriod" startAt="9"/>
              <a:defRPr/>
            </a:pPr>
            <a:endParaRPr lang="en-US" sz="2000" dirty="0"/>
          </a:p>
          <a:p>
            <a:pPr marL="457200" indent="-457200">
              <a:buFont typeface="+mj-lt"/>
              <a:buAutoNum type="arabicPeriod" startAt="9"/>
              <a:defRPr/>
            </a:pPr>
            <a:r>
              <a:rPr lang="en-US" sz="2000" dirty="0"/>
              <a:t>Chua Hock-</a:t>
            </a:r>
            <a:r>
              <a:rPr lang="en-US" sz="2000" dirty="0" err="1"/>
              <a:t>Chuan</a:t>
            </a:r>
            <a:r>
              <a:rPr lang="en-US" sz="2000" dirty="0"/>
              <a:t>, Regular Expressions (Regex), 2018, can be accessed at </a:t>
            </a:r>
            <a:r>
              <a:rPr lang="en-US" sz="2000" dirty="0">
                <a:hlinkClick r:id="rId3"/>
              </a:rPr>
              <a:t>https://www.ntu.edu.sg/home/ehchua/programming/howto/Regexe.html</a:t>
            </a:r>
            <a:r>
              <a:rPr lang="en-US" sz="2000" dirty="0"/>
              <a:t> </a:t>
            </a:r>
          </a:p>
          <a:p>
            <a:pPr marL="457200" indent="-457200">
              <a:buFont typeface="+mj-lt"/>
              <a:buAutoNum type="arabicPeriod" startAt="9"/>
              <a:defRPr/>
            </a:pPr>
            <a:endParaRPr lang="en-US" sz="2000" dirty="0"/>
          </a:p>
          <a:p>
            <a:pPr marL="457200" indent="-457200">
              <a:buFont typeface="+mj-lt"/>
              <a:buAutoNum type="arabicPeriod" startAt="9"/>
              <a:defRPr/>
            </a:pPr>
            <a:r>
              <a:rPr lang="en-US" sz="2000" dirty="0"/>
              <a:t>Ellis </a:t>
            </a:r>
            <a:r>
              <a:rPr lang="en-US" sz="2000" dirty="0" err="1"/>
              <a:t>Horrowitz</a:t>
            </a:r>
            <a:r>
              <a:rPr lang="en-US" sz="2000" dirty="0"/>
              <a:t> &amp; Sartaj </a:t>
            </a:r>
            <a:r>
              <a:rPr lang="en-US" sz="2000" dirty="0" err="1"/>
              <a:t>Sahni</a:t>
            </a:r>
            <a:r>
              <a:rPr lang="en-US" sz="2000" dirty="0"/>
              <a:t>, </a:t>
            </a:r>
            <a:r>
              <a:rPr lang="en-US" sz="2000" i="1" dirty="0"/>
              <a:t>Computer Algorithms</a:t>
            </a:r>
            <a:r>
              <a:rPr lang="en-US" sz="2000" dirty="0"/>
              <a:t>, Computer Science Press, 1998. </a:t>
            </a:r>
          </a:p>
          <a:p>
            <a:pPr marL="457200" indent="-457200">
              <a:buFont typeface="+mj-lt"/>
              <a:buAutoNum type="arabicPeriod" startAt="9"/>
              <a:defRPr/>
            </a:pPr>
            <a:endParaRPr lang="en-US" sz="2000" dirty="0"/>
          </a:p>
          <a:p>
            <a:pPr marL="457200" indent="-457200">
              <a:buFont typeface="+mj-lt"/>
              <a:buAutoNum type="arabicPeriod" startAt="9"/>
              <a:defRPr/>
            </a:pPr>
            <a:r>
              <a:rPr lang="en-US" sz="2000" dirty="0"/>
              <a:t>Richard E. Neapolitan, </a:t>
            </a:r>
            <a:r>
              <a:rPr lang="en-US" sz="2000" i="1" dirty="0"/>
              <a:t>Foundations of Algorithms</a:t>
            </a:r>
            <a:r>
              <a:rPr lang="en-US" sz="2000" dirty="0"/>
              <a:t>, D.C. Heath and Company, 1996</a:t>
            </a:r>
          </a:p>
          <a:p>
            <a:pPr marL="457200" indent="-457200">
              <a:buFont typeface="+mj-lt"/>
              <a:buAutoNum type="arabicPeriod" startAt="9"/>
              <a:defRPr/>
            </a:pPr>
            <a:endParaRPr lang="en-US" sz="2000" dirty="0"/>
          </a:p>
          <a:p>
            <a:pPr marL="457200" indent="-457200">
              <a:buFont typeface="+mj-lt"/>
              <a:buAutoNum type="arabicPeriod" startAt="9"/>
              <a:defRPr/>
            </a:pPr>
            <a:r>
              <a:rPr lang="en-US" sz="2000" dirty="0"/>
              <a:t>Thomas H. </a:t>
            </a:r>
            <a:r>
              <a:rPr lang="en-US" sz="2000" dirty="0" err="1"/>
              <a:t>Cormen</a:t>
            </a:r>
            <a:r>
              <a:rPr lang="en-US" sz="2000" dirty="0"/>
              <a:t>, Introduction to Algorithms, The MIT Press, 1992.</a:t>
            </a:r>
          </a:p>
          <a:p>
            <a:pPr marL="0" indent="0">
              <a:buFont typeface="Arial" panose="020B0604020202020204" pitchFamily="34" charset="0"/>
              <a:buNone/>
              <a:defRPr/>
            </a:pPr>
            <a:endParaRPr lang="en-US" dirty="0"/>
          </a:p>
        </p:txBody>
      </p:sp>
      <p:sp>
        <p:nvSpPr>
          <p:cNvPr id="2" name="Slide Number Placeholder 1">
            <a:extLst>
              <a:ext uri="{FF2B5EF4-FFF2-40B4-BE49-F238E27FC236}">
                <a16:creationId xmlns:a16="http://schemas.microsoft.com/office/drawing/2014/main" id="{8D14C120-9D8F-7746-E1B6-8AE80F0226E9}"/>
              </a:ext>
            </a:extLst>
          </p:cNvPr>
          <p:cNvSpPr>
            <a:spLocks noGrp="1"/>
          </p:cNvSpPr>
          <p:nvPr>
            <p:ph type="sldNum" sz="quarter" idx="12"/>
          </p:nvPr>
        </p:nvSpPr>
        <p:spPr/>
        <p:txBody>
          <a:bodyPr/>
          <a:lstStyle/>
          <a:p>
            <a:pPr>
              <a:defRPr/>
            </a:pPr>
            <a:fld id="{F5683C7B-E1A6-4F4B-BCCF-7A7D23E21710}" type="slidenum">
              <a:rPr lang="id-ID" altLang="en-US" smtClean="0"/>
              <a:pPr>
                <a:defRPr/>
              </a:pPr>
              <a:t>33</a:t>
            </a:fld>
            <a:endParaRPr lang="id-ID" altLang="en-US"/>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F94A1-F053-DBA7-0408-B2F14E8799C6}"/>
              </a:ext>
            </a:extLst>
          </p:cNvPr>
          <p:cNvSpPr>
            <a:spLocks noGrp="1"/>
          </p:cNvSpPr>
          <p:nvPr>
            <p:ph type="title"/>
          </p:nvPr>
        </p:nvSpPr>
        <p:spPr/>
        <p:txBody>
          <a:bodyPr/>
          <a:lstStyle/>
          <a:p>
            <a:r>
              <a:rPr lang="en-US" dirty="0"/>
              <a:t>Tujuan </a:t>
            </a:r>
            <a:r>
              <a:rPr lang="en-US" dirty="0" err="1"/>
              <a:t>kuliah</a:t>
            </a:r>
            <a:r>
              <a:rPr lang="en-US" dirty="0"/>
              <a:t> IF2211</a:t>
            </a:r>
          </a:p>
        </p:txBody>
      </p:sp>
      <p:sp>
        <p:nvSpPr>
          <p:cNvPr id="3" name="Content Placeholder 2">
            <a:extLst>
              <a:ext uri="{FF2B5EF4-FFF2-40B4-BE49-F238E27FC236}">
                <a16:creationId xmlns:a16="http://schemas.microsoft.com/office/drawing/2014/main" id="{F7595B54-3E92-51C2-5FB7-0C54BD6605E3}"/>
              </a:ext>
            </a:extLst>
          </p:cNvPr>
          <p:cNvSpPr>
            <a:spLocks noGrp="1"/>
          </p:cNvSpPr>
          <p:nvPr>
            <p:ph idx="1"/>
          </p:nvPr>
        </p:nvSpPr>
        <p:spPr/>
        <p:txBody>
          <a:bodyPr/>
          <a:lstStyle/>
          <a:p>
            <a:pPr marL="0" indent="0">
              <a:buNone/>
            </a:pPr>
            <a:r>
              <a:rPr lang="en-US" sz="2800" b="1" dirty="0"/>
              <a:t>Tujuan </a:t>
            </a:r>
            <a:r>
              <a:rPr lang="en-US" sz="2800" b="1" dirty="0" err="1"/>
              <a:t>umum</a:t>
            </a:r>
            <a:r>
              <a:rPr lang="en-US" sz="2800" b="1" dirty="0"/>
              <a:t>: </a:t>
            </a:r>
            <a:r>
              <a:rPr lang="en-US" sz="2400" dirty="0" err="1"/>
              <a:t>Mahasiswa</a:t>
            </a:r>
            <a:r>
              <a:rPr lang="en-US" sz="2400" dirty="0"/>
              <a:t> </a:t>
            </a:r>
            <a:r>
              <a:rPr lang="en-US" sz="2400" dirty="0" err="1"/>
              <a:t>memahami</a:t>
            </a:r>
            <a:r>
              <a:rPr lang="en-US" sz="2400" dirty="0"/>
              <a:t> </a:t>
            </a:r>
            <a:r>
              <a:rPr lang="en-US" sz="2400" dirty="0" err="1"/>
              <a:t>beberapa</a:t>
            </a:r>
            <a:r>
              <a:rPr lang="en-US" sz="2400" dirty="0"/>
              <a:t> strategi </a:t>
            </a:r>
            <a:r>
              <a:rPr lang="en-US" sz="2400" dirty="0" err="1"/>
              <a:t>algoritma</a:t>
            </a:r>
            <a:r>
              <a:rPr lang="en-US" sz="2400" dirty="0"/>
              <a:t> yang </a:t>
            </a:r>
            <a:r>
              <a:rPr lang="en-US" sz="2400" dirty="0" err="1"/>
              <a:t>digunakan</a:t>
            </a:r>
            <a:r>
              <a:rPr lang="en-US" sz="2400" dirty="0"/>
              <a:t> </a:t>
            </a:r>
            <a:r>
              <a:rPr lang="en-US" sz="2400" dirty="0" err="1"/>
              <a:t>dalam</a:t>
            </a:r>
            <a:r>
              <a:rPr lang="en-US" sz="2400" dirty="0"/>
              <a:t> </a:t>
            </a:r>
            <a:r>
              <a:rPr lang="en-US" sz="2400" dirty="0" err="1"/>
              <a:t>memecahkan</a:t>
            </a:r>
            <a:r>
              <a:rPr lang="en-US" sz="2400" dirty="0"/>
              <a:t> </a:t>
            </a:r>
            <a:r>
              <a:rPr lang="en-US" sz="2400" dirty="0" err="1"/>
              <a:t>persoalan</a:t>
            </a:r>
            <a:r>
              <a:rPr lang="en-US" sz="2400" dirty="0"/>
              <a:t> </a:t>
            </a:r>
            <a:r>
              <a:rPr lang="en-US" sz="2400" dirty="0" err="1"/>
              <a:t>secara</a:t>
            </a:r>
            <a:r>
              <a:rPr lang="en-US" sz="2400" dirty="0"/>
              <a:t> </a:t>
            </a:r>
            <a:r>
              <a:rPr lang="en-US" sz="2400" dirty="0" err="1"/>
              <a:t>sangkil</a:t>
            </a:r>
            <a:r>
              <a:rPr lang="en-US" sz="2400" dirty="0"/>
              <a:t> </a:t>
            </a:r>
            <a:r>
              <a:rPr lang="en-US" sz="2400" dirty="0" err="1"/>
              <a:t>sesuai</a:t>
            </a:r>
            <a:r>
              <a:rPr lang="en-US" sz="2400" dirty="0"/>
              <a:t> </a:t>
            </a:r>
            <a:r>
              <a:rPr lang="en-US" sz="2400" dirty="0" err="1"/>
              <a:t>dengan</a:t>
            </a:r>
            <a:r>
              <a:rPr lang="en-US" sz="2400" dirty="0"/>
              <a:t> </a:t>
            </a:r>
            <a:r>
              <a:rPr lang="en-US" sz="2400" dirty="0" err="1"/>
              <a:t>karakteristik</a:t>
            </a:r>
            <a:r>
              <a:rPr lang="en-US" sz="2400" dirty="0"/>
              <a:t> </a:t>
            </a:r>
            <a:r>
              <a:rPr lang="en-US" sz="2400" dirty="0" err="1"/>
              <a:t>persoalan</a:t>
            </a:r>
            <a:r>
              <a:rPr lang="en-US" sz="2400" dirty="0"/>
              <a:t> </a:t>
            </a:r>
            <a:r>
              <a:rPr lang="en-US" sz="2400" dirty="0" err="1"/>
              <a:t>tersebut</a:t>
            </a:r>
            <a:r>
              <a:rPr lang="en-US" sz="2400" dirty="0"/>
              <a:t>.</a:t>
            </a:r>
          </a:p>
          <a:p>
            <a:endParaRPr lang="en-US" sz="2400" dirty="0"/>
          </a:p>
          <a:p>
            <a:pPr marL="0" indent="0">
              <a:buNone/>
            </a:pPr>
            <a:r>
              <a:rPr lang="en-US" sz="2800" b="1" dirty="0"/>
              <a:t>Tujuan </a:t>
            </a:r>
            <a:r>
              <a:rPr lang="en-US" sz="2800" b="1" dirty="0" err="1"/>
              <a:t>khusus</a:t>
            </a:r>
            <a:r>
              <a:rPr lang="en-US" sz="2800" b="1" dirty="0"/>
              <a:t>: </a:t>
            </a:r>
            <a:r>
              <a:rPr lang="en-US" sz="2400" dirty="0" err="1"/>
              <a:t>Mahasiswa</a:t>
            </a:r>
            <a:r>
              <a:rPr lang="en-US" sz="2400" dirty="0"/>
              <a:t> </a:t>
            </a:r>
            <a:r>
              <a:rPr lang="en-US" sz="2400" dirty="0" err="1"/>
              <a:t>mampu</a:t>
            </a:r>
            <a:r>
              <a:rPr lang="en-US" sz="2400" dirty="0"/>
              <a:t>: </a:t>
            </a:r>
          </a:p>
          <a:p>
            <a:pPr marL="457200" indent="-457200">
              <a:buFont typeface="+mj-lt"/>
              <a:buAutoNum type="arabicPeriod"/>
            </a:pPr>
            <a:r>
              <a:rPr lang="en-US" sz="2400" dirty="0" err="1"/>
              <a:t>memilih</a:t>
            </a:r>
            <a:r>
              <a:rPr lang="en-US" sz="2400" dirty="0"/>
              <a:t> strategi  </a:t>
            </a:r>
            <a:r>
              <a:rPr lang="en-US" sz="2400" dirty="0" err="1"/>
              <a:t>algoritma</a:t>
            </a:r>
            <a:r>
              <a:rPr lang="en-US" sz="2400" dirty="0"/>
              <a:t> yang </a:t>
            </a:r>
            <a:r>
              <a:rPr lang="en-US" sz="2400" dirty="0" err="1"/>
              <a:t>tepat</a:t>
            </a:r>
            <a:r>
              <a:rPr lang="en-US" sz="2400" dirty="0"/>
              <a:t> </a:t>
            </a:r>
            <a:r>
              <a:rPr lang="en-US" sz="2400" dirty="0" err="1"/>
              <a:t>untuk</a:t>
            </a:r>
            <a:r>
              <a:rPr lang="en-US" sz="2400" dirty="0"/>
              <a:t> </a:t>
            </a:r>
            <a:r>
              <a:rPr lang="en-US" sz="2400" dirty="0" err="1"/>
              <a:t>menyelesaikan</a:t>
            </a:r>
            <a:r>
              <a:rPr lang="en-US" sz="2400" dirty="0"/>
              <a:t> </a:t>
            </a:r>
            <a:r>
              <a:rPr lang="en-US" sz="2400" dirty="0" err="1"/>
              <a:t>suatu</a:t>
            </a:r>
            <a:r>
              <a:rPr lang="en-US" sz="2400" dirty="0"/>
              <a:t> </a:t>
            </a:r>
            <a:r>
              <a:rPr lang="en-US" sz="2400" dirty="0" err="1"/>
              <a:t>persoalan</a:t>
            </a:r>
            <a:r>
              <a:rPr lang="en-US" sz="2400" dirty="0"/>
              <a:t>. </a:t>
            </a:r>
          </a:p>
          <a:p>
            <a:pPr marL="457200" indent="-457200">
              <a:buFont typeface="+mj-lt"/>
              <a:buAutoNum type="arabicPeriod"/>
            </a:pPr>
            <a:r>
              <a:rPr lang="en-US" sz="2400" dirty="0" err="1"/>
              <a:t>membuat</a:t>
            </a:r>
            <a:r>
              <a:rPr lang="en-US" sz="2400" dirty="0"/>
              <a:t> program/</a:t>
            </a:r>
            <a:r>
              <a:rPr lang="en-US" sz="2400" dirty="0" err="1"/>
              <a:t>aplikasi</a:t>
            </a:r>
            <a:r>
              <a:rPr lang="en-US" sz="2400" dirty="0"/>
              <a:t> </a:t>
            </a:r>
            <a:r>
              <a:rPr lang="en-US" sz="2400" dirty="0" err="1"/>
              <a:t>untuk</a:t>
            </a:r>
            <a:r>
              <a:rPr lang="en-US" sz="2400" dirty="0"/>
              <a:t> </a:t>
            </a:r>
            <a:r>
              <a:rPr lang="en-US" sz="2400" dirty="0" err="1"/>
              <a:t>menyelesaikan</a:t>
            </a:r>
            <a:r>
              <a:rPr lang="en-US" sz="2400" dirty="0"/>
              <a:t> </a:t>
            </a:r>
            <a:r>
              <a:rPr lang="en-US" sz="2400" dirty="0" err="1"/>
              <a:t>persoalan</a:t>
            </a:r>
            <a:r>
              <a:rPr lang="en-US" sz="2400" dirty="0"/>
              <a:t> </a:t>
            </a:r>
            <a:r>
              <a:rPr lang="en-US" sz="2400" dirty="0" err="1"/>
              <a:t>dengan</a:t>
            </a:r>
            <a:r>
              <a:rPr lang="en-US" sz="2400" dirty="0"/>
              <a:t> strategi </a:t>
            </a:r>
            <a:r>
              <a:rPr lang="en-US" sz="2400" dirty="0" err="1"/>
              <a:t>algoritma</a:t>
            </a:r>
            <a:r>
              <a:rPr lang="en-US" sz="2400" dirty="0"/>
              <a:t> yang </a:t>
            </a:r>
            <a:r>
              <a:rPr lang="en-US" sz="2400" dirty="0" err="1"/>
              <a:t>tepat</a:t>
            </a:r>
            <a:r>
              <a:rPr lang="en-US" sz="2400" dirty="0"/>
              <a:t>. </a:t>
            </a:r>
          </a:p>
          <a:p>
            <a:endParaRPr lang="en-US" dirty="0"/>
          </a:p>
        </p:txBody>
      </p:sp>
      <p:sp>
        <p:nvSpPr>
          <p:cNvPr id="4" name="Slide Number Placeholder 3">
            <a:extLst>
              <a:ext uri="{FF2B5EF4-FFF2-40B4-BE49-F238E27FC236}">
                <a16:creationId xmlns:a16="http://schemas.microsoft.com/office/drawing/2014/main" id="{1C62A05D-919D-8F4A-CA07-716BD4CBB8B9}"/>
              </a:ext>
            </a:extLst>
          </p:cNvPr>
          <p:cNvSpPr>
            <a:spLocks noGrp="1"/>
          </p:cNvSpPr>
          <p:nvPr>
            <p:ph type="sldNum" sz="quarter" idx="12"/>
          </p:nvPr>
        </p:nvSpPr>
        <p:spPr/>
        <p:txBody>
          <a:bodyPr/>
          <a:lstStyle/>
          <a:p>
            <a:pPr>
              <a:defRPr/>
            </a:pPr>
            <a:fld id="{F5683C7B-E1A6-4F4B-BCCF-7A7D23E21710}" type="slidenum">
              <a:rPr lang="id-ID" altLang="en-US" smtClean="0"/>
              <a:pPr>
                <a:defRPr/>
              </a:pPr>
              <a:t>34</a:t>
            </a:fld>
            <a:endParaRPr lang="id-ID" altLang="en-US"/>
          </a:p>
        </p:txBody>
      </p:sp>
    </p:spTree>
    <p:extLst>
      <p:ext uri="{BB962C8B-B14F-4D97-AF65-F5344CB8AC3E}">
        <p14:creationId xmlns:p14="http://schemas.microsoft.com/office/powerpoint/2010/main" val="3582321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AD7D-40F4-AB7F-431E-659A814EE12A}"/>
              </a:ext>
            </a:extLst>
          </p:cNvPr>
          <p:cNvSpPr>
            <a:spLocks noGrp="1"/>
          </p:cNvSpPr>
          <p:nvPr>
            <p:ph type="title"/>
          </p:nvPr>
        </p:nvSpPr>
        <p:spPr>
          <a:xfrm>
            <a:off x="457200" y="136525"/>
            <a:ext cx="8229600" cy="1588205"/>
          </a:xfrm>
        </p:spPr>
        <p:txBody>
          <a:bodyPr/>
          <a:lstStyle/>
          <a:p>
            <a:r>
              <a:rPr lang="en-GB" sz="4200" b="1" dirty="0" err="1"/>
              <a:t>Capaian</a:t>
            </a:r>
            <a:r>
              <a:rPr lang="en-GB" sz="4200" b="1" dirty="0"/>
              <a:t> </a:t>
            </a:r>
            <a:r>
              <a:rPr lang="en-GB" sz="4200" b="1" dirty="0" err="1"/>
              <a:t>Pembelajaran</a:t>
            </a:r>
            <a:r>
              <a:rPr lang="en-GB" sz="4200" b="1" dirty="0"/>
              <a:t> Mata </a:t>
            </a:r>
            <a:r>
              <a:rPr lang="en-GB" sz="4200" b="1" dirty="0" err="1"/>
              <a:t>Kuliah</a:t>
            </a:r>
            <a:r>
              <a:rPr lang="en-GB" sz="4200" b="1" dirty="0"/>
              <a:t> </a:t>
            </a:r>
            <a:br>
              <a:rPr lang="en-GB" sz="4200" b="1" dirty="0"/>
            </a:br>
            <a:r>
              <a:rPr lang="en-GB" sz="4200" b="1" dirty="0"/>
              <a:t>(CPMK)</a:t>
            </a:r>
            <a:endParaRPr lang="en-US" sz="4200" b="1" dirty="0"/>
          </a:p>
        </p:txBody>
      </p:sp>
      <p:sp>
        <p:nvSpPr>
          <p:cNvPr id="3" name="Content Placeholder 2">
            <a:extLst>
              <a:ext uri="{FF2B5EF4-FFF2-40B4-BE49-F238E27FC236}">
                <a16:creationId xmlns:a16="http://schemas.microsoft.com/office/drawing/2014/main" id="{A0075F2D-ED04-C914-4BA6-72B692F460D3}"/>
              </a:ext>
            </a:extLst>
          </p:cNvPr>
          <p:cNvSpPr>
            <a:spLocks noGrp="1"/>
          </p:cNvSpPr>
          <p:nvPr>
            <p:ph idx="1"/>
          </p:nvPr>
        </p:nvSpPr>
        <p:spPr>
          <a:xfrm>
            <a:off x="457200" y="1988840"/>
            <a:ext cx="8579296" cy="4367510"/>
          </a:xfrm>
        </p:spPr>
        <p:txBody>
          <a:bodyPr/>
          <a:lstStyle/>
          <a:p>
            <a:pPr lvl="0"/>
            <a:r>
              <a:rPr lang="en-US" sz="2400" b="1" dirty="0"/>
              <a:t>CPMK1</a:t>
            </a:r>
            <a:r>
              <a:rPr lang="en-US" sz="2400" dirty="0"/>
              <a:t>. Menyusun solusi </a:t>
            </a:r>
            <a:r>
              <a:rPr lang="en-US" sz="2400" dirty="0" err="1"/>
              <a:t>masalah</a:t>
            </a:r>
            <a:r>
              <a:rPr lang="en-US" sz="2400" dirty="0"/>
              <a:t> </a:t>
            </a:r>
            <a:r>
              <a:rPr lang="en-US" sz="2400" dirty="0" err="1"/>
              <a:t>komputasi</a:t>
            </a:r>
            <a:r>
              <a:rPr lang="en-US" sz="2400" dirty="0"/>
              <a:t> </a:t>
            </a:r>
            <a:r>
              <a:rPr lang="en-US" sz="2400" dirty="0" err="1"/>
              <a:t>dengan</a:t>
            </a:r>
            <a:r>
              <a:rPr lang="en-US" sz="2400" dirty="0"/>
              <a:t> </a:t>
            </a:r>
            <a:r>
              <a:rPr lang="en-US" sz="2400" dirty="0" err="1"/>
              <a:t>berbagai</a:t>
            </a:r>
            <a:r>
              <a:rPr lang="en-US" sz="2400" dirty="0"/>
              <a:t> strategi </a:t>
            </a:r>
            <a:r>
              <a:rPr lang="en-US" sz="2400" dirty="0" err="1"/>
              <a:t>algoritma</a:t>
            </a:r>
            <a:r>
              <a:rPr lang="en-US" sz="2400" dirty="0"/>
              <a:t>, </a:t>
            </a:r>
            <a:r>
              <a:rPr lang="en-US" sz="2400" dirty="0" err="1"/>
              <a:t>bergantung</a:t>
            </a:r>
            <a:r>
              <a:rPr lang="en-US" sz="2400" dirty="0"/>
              <a:t> pada </a:t>
            </a:r>
            <a:r>
              <a:rPr lang="en-US" sz="2400" dirty="0" err="1"/>
              <a:t>karakteristik</a:t>
            </a:r>
            <a:r>
              <a:rPr lang="en-US" sz="2400" dirty="0"/>
              <a:t> </a:t>
            </a:r>
            <a:r>
              <a:rPr lang="en-US" sz="2400" dirty="0" err="1"/>
              <a:t>persoalan</a:t>
            </a:r>
            <a:r>
              <a:rPr lang="en-US" sz="2400" dirty="0"/>
              <a:t>, </a:t>
            </a:r>
            <a:r>
              <a:rPr lang="en-US" sz="2400" dirty="0" err="1"/>
              <a:t>kemudian</a:t>
            </a:r>
            <a:r>
              <a:rPr lang="en-US" sz="2400" dirty="0"/>
              <a:t> </a:t>
            </a:r>
            <a:r>
              <a:rPr lang="en-US" sz="2400" dirty="0" err="1"/>
              <a:t>mendesain</a:t>
            </a:r>
            <a:r>
              <a:rPr lang="en-US" sz="2400" dirty="0"/>
              <a:t> </a:t>
            </a:r>
            <a:r>
              <a:rPr lang="en-US" sz="2400" dirty="0" err="1"/>
              <a:t>algoritma</a:t>
            </a:r>
            <a:r>
              <a:rPr lang="en-US" sz="2400" dirty="0"/>
              <a:t> </a:t>
            </a:r>
            <a:r>
              <a:rPr lang="en-US" sz="2400" dirty="0" err="1"/>
              <a:t>penyelesaian</a:t>
            </a:r>
            <a:r>
              <a:rPr lang="en-US" sz="2400" dirty="0"/>
              <a:t> </a:t>
            </a:r>
            <a:r>
              <a:rPr lang="en-US" sz="2400" dirty="0" err="1"/>
              <a:t>masalah</a:t>
            </a:r>
            <a:endParaRPr lang="en-US" sz="2400" dirty="0"/>
          </a:p>
          <a:p>
            <a:pPr lvl="0"/>
            <a:r>
              <a:rPr lang="en-US" sz="2400" b="1" dirty="0"/>
              <a:t>CPMK2</a:t>
            </a:r>
            <a:r>
              <a:rPr lang="en-US" sz="2400" dirty="0"/>
              <a:t>. </a:t>
            </a:r>
            <a:r>
              <a:rPr lang="en-US" sz="2400" dirty="0" err="1"/>
              <a:t>Mengimplementasikan</a:t>
            </a:r>
            <a:r>
              <a:rPr lang="en-US" sz="2400" dirty="0"/>
              <a:t> </a:t>
            </a:r>
            <a:r>
              <a:rPr lang="en-US" sz="2400" dirty="0" err="1"/>
              <a:t>desain</a:t>
            </a:r>
            <a:r>
              <a:rPr lang="en-US" sz="2400" dirty="0"/>
              <a:t> </a:t>
            </a:r>
            <a:r>
              <a:rPr lang="en-US" sz="2400" dirty="0" err="1"/>
              <a:t>algoritma</a:t>
            </a:r>
            <a:r>
              <a:rPr lang="en-US" sz="2400" dirty="0"/>
              <a:t> </a:t>
            </a:r>
            <a:r>
              <a:rPr lang="en-US" sz="2400" dirty="0" err="1"/>
              <a:t>menjadi</a:t>
            </a:r>
            <a:r>
              <a:rPr lang="en-US" sz="2400" dirty="0"/>
              <a:t> </a:t>
            </a:r>
            <a:r>
              <a:rPr lang="en-US" sz="2400" dirty="0" err="1"/>
              <a:t>sebuah</a:t>
            </a:r>
            <a:r>
              <a:rPr lang="en-US" sz="2400" dirty="0"/>
              <a:t> program </a:t>
            </a:r>
            <a:r>
              <a:rPr lang="en-US" sz="2400" dirty="0" err="1"/>
              <a:t>aplikasi</a:t>
            </a:r>
            <a:endParaRPr lang="en-US" sz="2400" dirty="0"/>
          </a:p>
          <a:p>
            <a:pPr lvl="0"/>
            <a:r>
              <a:rPr lang="en-US" sz="2400" b="1" dirty="0"/>
              <a:t>CPMK3.</a:t>
            </a:r>
            <a:r>
              <a:rPr lang="en-US" sz="2400" dirty="0"/>
              <a:t> </a:t>
            </a:r>
            <a:r>
              <a:rPr lang="en-US" sz="2400" dirty="0" err="1"/>
              <a:t>Menulis</a:t>
            </a:r>
            <a:r>
              <a:rPr lang="en-US" sz="2400" dirty="0"/>
              <a:t> </a:t>
            </a:r>
            <a:r>
              <a:rPr lang="en-US" sz="2400" dirty="0" err="1"/>
              <a:t>makalah</a:t>
            </a:r>
            <a:r>
              <a:rPr lang="en-US" sz="2400" dirty="0"/>
              <a:t> </a:t>
            </a:r>
            <a:r>
              <a:rPr lang="en-US" sz="2400" dirty="0" err="1"/>
              <a:t>ilmiah</a:t>
            </a:r>
            <a:r>
              <a:rPr lang="en-US" sz="2400" dirty="0"/>
              <a:t> yang </a:t>
            </a:r>
            <a:r>
              <a:rPr lang="en-US" sz="2400" dirty="0" err="1"/>
              <a:t>berisi</a:t>
            </a:r>
            <a:r>
              <a:rPr lang="en-US" sz="2400" dirty="0"/>
              <a:t> </a:t>
            </a:r>
            <a:r>
              <a:rPr lang="en-US" sz="2400" dirty="0" err="1"/>
              <a:t>hasil</a:t>
            </a:r>
            <a:r>
              <a:rPr lang="en-US" sz="2400" dirty="0"/>
              <a:t> </a:t>
            </a:r>
            <a:r>
              <a:rPr lang="en-US" sz="2400" dirty="0" err="1"/>
              <a:t>studi</a:t>
            </a:r>
            <a:r>
              <a:rPr lang="en-US" sz="2400" dirty="0"/>
              <a:t> dan </a:t>
            </a:r>
            <a:r>
              <a:rPr lang="en-US" sz="2400" dirty="0" err="1"/>
              <a:t>implementasi</a:t>
            </a:r>
            <a:r>
              <a:rPr lang="en-US" sz="2400" dirty="0"/>
              <a:t> </a:t>
            </a:r>
            <a:r>
              <a:rPr lang="en-US" sz="2400" dirty="0" err="1"/>
              <a:t>penyelesaian</a:t>
            </a:r>
            <a:r>
              <a:rPr lang="en-US" sz="2400" dirty="0"/>
              <a:t> </a:t>
            </a:r>
            <a:r>
              <a:rPr lang="en-US" sz="2400" dirty="0" err="1"/>
              <a:t>masalah</a:t>
            </a:r>
            <a:r>
              <a:rPr lang="en-US" sz="2400" dirty="0"/>
              <a:t> </a:t>
            </a:r>
            <a:r>
              <a:rPr lang="en-US" sz="2400" dirty="0" err="1"/>
              <a:t>dengan</a:t>
            </a:r>
            <a:r>
              <a:rPr lang="en-US" sz="2400" dirty="0"/>
              <a:t> </a:t>
            </a:r>
            <a:r>
              <a:rPr lang="en-US" sz="2400" dirty="0" err="1"/>
              <a:t>menggunakan</a:t>
            </a:r>
            <a:r>
              <a:rPr lang="en-US" sz="2400" dirty="0"/>
              <a:t> </a:t>
            </a:r>
            <a:r>
              <a:rPr lang="en-US" sz="2400" dirty="0" err="1"/>
              <a:t>berbagai</a:t>
            </a:r>
            <a:r>
              <a:rPr lang="en-US" sz="2400" dirty="0"/>
              <a:t> strategi </a:t>
            </a:r>
            <a:r>
              <a:rPr lang="en-US" sz="2400" dirty="0" err="1"/>
              <a:t>algoritma</a:t>
            </a:r>
            <a:r>
              <a:rPr lang="en-US" sz="2400" dirty="0"/>
              <a:t>.</a:t>
            </a:r>
          </a:p>
          <a:p>
            <a:pPr lvl="0"/>
            <a:r>
              <a:rPr lang="en-US" sz="2400" b="1" dirty="0"/>
              <a:t>CPMK4.</a:t>
            </a:r>
            <a:r>
              <a:rPr lang="en-US" sz="2400" dirty="0"/>
              <a:t> </a:t>
            </a:r>
            <a:r>
              <a:rPr lang="en-US" sz="2400" dirty="0" err="1"/>
              <a:t>Menulis</a:t>
            </a:r>
            <a:r>
              <a:rPr lang="en-US" sz="2400" dirty="0"/>
              <a:t> </a:t>
            </a:r>
            <a:r>
              <a:rPr lang="en-US" sz="2400" dirty="0" err="1"/>
              <a:t>laporan</a:t>
            </a:r>
            <a:r>
              <a:rPr lang="en-US" sz="2400" dirty="0"/>
              <a:t> </a:t>
            </a:r>
            <a:r>
              <a:rPr lang="en-US" sz="2400" dirty="0" err="1"/>
              <a:t>penyelesaian</a:t>
            </a:r>
            <a:r>
              <a:rPr lang="en-US" sz="2400" dirty="0"/>
              <a:t> </a:t>
            </a:r>
            <a:r>
              <a:rPr lang="en-US" sz="2400" dirty="0" err="1"/>
              <a:t>masalah</a:t>
            </a:r>
            <a:r>
              <a:rPr lang="en-US" sz="2400" dirty="0"/>
              <a:t> </a:t>
            </a:r>
            <a:r>
              <a:rPr lang="en-US" sz="2400" dirty="0" err="1"/>
              <a:t>komputasi</a:t>
            </a:r>
            <a:r>
              <a:rPr lang="en-US" sz="2400" dirty="0"/>
              <a:t> yang </a:t>
            </a:r>
            <a:r>
              <a:rPr lang="en-US" sz="2400" dirty="0" err="1"/>
              <a:t>diberikan</a:t>
            </a:r>
            <a:r>
              <a:rPr lang="en-US" sz="2400" dirty="0"/>
              <a:t> di </a:t>
            </a:r>
            <a:r>
              <a:rPr lang="en-US" sz="2400" dirty="0" err="1"/>
              <a:t>dalam</a:t>
            </a:r>
            <a:r>
              <a:rPr lang="en-US" sz="2400" dirty="0"/>
              <a:t> </a:t>
            </a:r>
            <a:r>
              <a:rPr lang="en-US" sz="2400" dirty="0" err="1"/>
              <a:t>tugas</a:t>
            </a:r>
            <a:endParaRPr lang="en-US" sz="2400" dirty="0"/>
          </a:p>
          <a:p>
            <a:pPr lvl="0"/>
            <a:r>
              <a:rPr lang="en-US" sz="2400" b="1" dirty="0"/>
              <a:t>CPMK5. </a:t>
            </a:r>
            <a:r>
              <a:rPr lang="en-US" sz="2400" dirty="0" err="1"/>
              <a:t>Mendemokan</a:t>
            </a:r>
            <a:r>
              <a:rPr lang="en-US" sz="2400" dirty="0"/>
              <a:t> </a:t>
            </a:r>
            <a:r>
              <a:rPr lang="en-US" sz="2400" dirty="0" err="1"/>
              <a:t>aplikasi</a:t>
            </a:r>
            <a:r>
              <a:rPr lang="en-US" sz="2400" dirty="0"/>
              <a:t> </a:t>
            </a:r>
            <a:r>
              <a:rPr lang="en-US" sz="2400" dirty="0" err="1"/>
              <a:t>untuk</a:t>
            </a:r>
            <a:r>
              <a:rPr lang="en-US" sz="2400" dirty="0"/>
              <a:t> </a:t>
            </a:r>
            <a:r>
              <a:rPr lang="en-US" sz="2400" dirty="0" err="1"/>
              <a:t>mendapatkan</a:t>
            </a:r>
            <a:r>
              <a:rPr lang="en-US" sz="2400" dirty="0"/>
              <a:t> feedback</a:t>
            </a:r>
          </a:p>
          <a:p>
            <a:pPr marL="0" indent="0">
              <a:buNone/>
            </a:pPr>
            <a:endParaRPr lang="en-US" dirty="0"/>
          </a:p>
        </p:txBody>
      </p:sp>
      <p:sp>
        <p:nvSpPr>
          <p:cNvPr id="4" name="Slide Number Placeholder 3">
            <a:extLst>
              <a:ext uri="{FF2B5EF4-FFF2-40B4-BE49-F238E27FC236}">
                <a16:creationId xmlns:a16="http://schemas.microsoft.com/office/drawing/2014/main" id="{293BC71D-FF56-DEFB-420A-A4DF3E7C182D}"/>
              </a:ext>
            </a:extLst>
          </p:cNvPr>
          <p:cNvSpPr>
            <a:spLocks noGrp="1"/>
          </p:cNvSpPr>
          <p:nvPr>
            <p:ph type="sldNum" sz="quarter" idx="12"/>
          </p:nvPr>
        </p:nvSpPr>
        <p:spPr/>
        <p:txBody>
          <a:bodyPr/>
          <a:lstStyle/>
          <a:p>
            <a:pPr>
              <a:defRPr/>
            </a:pPr>
            <a:fld id="{F5683C7B-E1A6-4F4B-BCCF-7A7D23E21710}" type="slidenum">
              <a:rPr lang="id-ID" altLang="en-US" smtClean="0"/>
              <a:pPr>
                <a:defRPr/>
              </a:pPr>
              <a:t>35</a:t>
            </a:fld>
            <a:endParaRPr lang="id-ID" altLang="en-US"/>
          </a:p>
        </p:txBody>
      </p:sp>
    </p:spTree>
    <p:extLst>
      <p:ext uri="{BB962C8B-B14F-4D97-AF65-F5344CB8AC3E}">
        <p14:creationId xmlns:p14="http://schemas.microsoft.com/office/powerpoint/2010/main" val="2397318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CC7B-7EF5-0CC1-7523-784182F5F053}"/>
              </a:ext>
            </a:extLst>
          </p:cNvPr>
          <p:cNvSpPr>
            <a:spLocks noGrp="1"/>
          </p:cNvSpPr>
          <p:nvPr>
            <p:ph type="title"/>
          </p:nvPr>
        </p:nvSpPr>
        <p:spPr/>
        <p:txBody>
          <a:bodyPr/>
          <a:lstStyle/>
          <a:p>
            <a:r>
              <a:rPr lang="en-US" b="1" dirty="0" err="1">
                <a:latin typeface="+mn-lt"/>
              </a:rPr>
              <a:t>Prasyarat</a:t>
            </a:r>
            <a:r>
              <a:rPr lang="en-US" b="1" dirty="0">
                <a:latin typeface="+mn-lt"/>
              </a:rPr>
              <a:t> </a:t>
            </a:r>
            <a:r>
              <a:rPr lang="en-US" b="1" dirty="0" err="1">
                <a:latin typeface="+mn-lt"/>
              </a:rPr>
              <a:t>Kuliah</a:t>
            </a:r>
            <a:endParaRPr lang="en-US" b="1" dirty="0">
              <a:latin typeface="+mn-lt"/>
            </a:endParaRPr>
          </a:p>
        </p:txBody>
      </p:sp>
      <p:sp>
        <p:nvSpPr>
          <p:cNvPr id="3" name="Content Placeholder 2">
            <a:extLst>
              <a:ext uri="{FF2B5EF4-FFF2-40B4-BE49-F238E27FC236}">
                <a16:creationId xmlns:a16="http://schemas.microsoft.com/office/drawing/2014/main" id="{8B8EEA4D-06AE-B759-316F-4AC1994D26B8}"/>
              </a:ext>
            </a:extLst>
          </p:cNvPr>
          <p:cNvSpPr>
            <a:spLocks noGrp="1"/>
          </p:cNvSpPr>
          <p:nvPr>
            <p:ph idx="1"/>
          </p:nvPr>
        </p:nvSpPr>
        <p:spPr/>
        <p:txBody>
          <a:bodyPr/>
          <a:lstStyle/>
          <a:p>
            <a:pPr marL="514350" lvl="0" indent="-514350">
              <a:buFont typeface="+mj-lt"/>
              <a:buAutoNum type="arabicPeriod"/>
            </a:pPr>
            <a:r>
              <a:rPr lang="en-GB" dirty="0"/>
              <a:t>IF1220 </a:t>
            </a:r>
            <a:r>
              <a:rPr lang="en-GB" dirty="0" err="1"/>
              <a:t>Matematika</a:t>
            </a:r>
            <a:r>
              <a:rPr lang="en-GB" dirty="0"/>
              <a:t> </a:t>
            </a:r>
            <a:r>
              <a:rPr lang="en-GB" dirty="0" err="1"/>
              <a:t>Diskrit</a:t>
            </a:r>
            <a:endParaRPr lang="en-US" dirty="0"/>
          </a:p>
          <a:p>
            <a:pPr marL="514350" lvl="0" indent="-514350">
              <a:buFont typeface="+mj-lt"/>
              <a:buAutoNum type="arabicPeriod"/>
            </a:pPr>
            <a:r>
              <a:rPr lang="en-GB" dirty="0"/>
              <a:t>IF2110 </a:t>
            </a:r>
            <a:r>
              <a:rPr lang="en-GB" dirty="0" err="1"/>
              <a:t>Algoritma</a:t>
            </a:r>
            <a:r>
              <a:rPr lang="en-GB" dirty="0"/>
              <a:t> dan </a:t>
            </a:r>
            <a:r>
              <a:rPr lang="en-GB" dirty="0" err="1"/>
              <a:t>Pemrograman</a:t>
            </a:r>
            <a:r>
              <a:rPr lang="en-GB" dirty="0"/>
              <a:t> 2</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68CC500-2086-B610-BBDE-1B6229FE9283}"/>
              </a:ext>
            </a:extLst>
          </p:cNvPr>
          <p:cNvSpPr>
            <a:spLocks noGrp="1"/>
          </p:cNvSpPr>
          <p:nvPr>
            <p:ph type="sldNum" sz="quarter" idx="12"/>
          </p:nvPr>
        </p:nvSpPr>
        <p:spPr/>
        <p:txBody>
          <a:bodyPr/>
          <a:lstStyle/>
          <a:p>
            <a:pPr>
              <a:defRPr/>
            </a:pPr>
            <a:fld id="{F5683C7B-E1A6-4F4B-BCCF-7A7D23E21710}" type="slidenum">
              <a:rPr lang="id-ID" altLang="en-US" smtClean="0"/>
              <a:pPr>
                <a:defRPr/>
              </a:pPr>
              <a:t>36</a:t>
            </a:fld>
            <a:endParaRPr lang="id-ID" altLang="en-US"/>
          </a:p>
        </p:txBody>
      </p:sp>
    </p:spTree>
    <p:extLst>
      <p:ext uri="{BB962C8B-B14F-4D97-AF65-F5344CB8AC3E}">
        <p14:creationId xmlns:p14="http://schemas.microsoft.com/office/powerpoint/2010/main" val="1287138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05C1-6E07-818B-FAF2-507005D1A2CE}"/>
              </a:ext>
            </a:extLst>
          </p:cNvPr>
          <p:cNvSpPr>
            <a:spLocks noGrp="1"/>
          </p:cNvSpPr>
          <p:nvPr>
            <p:ph type="title"/>
          </p:nvPr>
        </p:nvSpPr>
        <p:spPr/>
        <p:txBody>
          <a:bodyPr/>
          <a:lstStyle/>
          <a:p>
            <a:r>
              <a:rPr lang="en-US" b="1" dirty="0" err="1"/>
              <a:t>Penilaian</a:t>
            </a:r>
            <a:r>
              <a:rPr lang="en-US" b="1" dirty="0"/>
              <a:t> </a:t>
            </a:r>
            <a:r>
              <a:rPr lang="en-US" b="1" dirty="0" err="1"/>
              <a:t>Kuliah</a:t>
            </a:r>
            <a:endParaRPr lang="en-US" b="1" dirty="0"/>
          </a:p>
        </p:txBody>
      </p:sp>
      <p:sp>
        <p:nvSpPr>
          <p:cNvPr id="3" name="Content Placeholder 2">
            <a:extLst>
              <a:ext uri="{FF2B5EF4-FFF2-40B4-BE49-F238E27FC236}">
                <a16:creationId xmlns:a16="http://schemas.microsoft.com/office/drawing/2014/main" id="{B4F2D56B-3BC3-0E50-089B-907EE23F175B}"/>
              </a:ext>
            </a:extLst>
          </p:cNvPr>
          <p:cNvSpPr>
            <a:spLocks noGrp="1"/>
          </p:cNvSpPr>
          <p:nvPr>
            <p:ph idx="1"/>
          </p:nvPr>
        </p:nvSpPr>
        <p:spPr/>
        <p:txBody>
          <a:bodyPr/>
          <a:lstStyle/>
          <a:p>
            <a:pPr marL="514350" indent="-514350">
              <a:buFont typeface="+mj-lt"/>
              <a:buAutoNum type="arabicPeriod"/>
            </a:pPr>
            <a:r>
              <a:rPr lang="en-GB" sz="2400" dirty="0" err="1"/>
              <a:t>Ujian</a:t>
            </a:r>
            <a:r>
              <a:rPr lang="en-GB" sz="2400" dirty="0"/>
              <a:t> Tengah Semester (UTS)  – 1 kali	</a:t>
            </a:r>
            <a:endParaRPr lang="en-US" sz="2400" dirty="0"/>
          </a:p>
          <a:p>
            <a:pPr marL="514350" indent="-514350">
              <a:buFont typeface="+mj-lt"/>
              <a:buAutoNum type="arabicPeriod"/>
            </a:pPr>
            <a:r>
              <a:rPr lang="en-GB" sz="2400" dirty="0" err="1"/>
              <a:t>Ujian</a:t>
            </a:r>
            <a:r>
              <a:rPr lang="en-GB" sz="2400" dirty="0"/>
              <a:t> Akhir Semester (UAS)     – 1 kali  	</a:t>
            </a:r>
            <a:endParaRPr lang="en-US" sz="2400" dirty="0"/>
          </a:p>
          <a:p>
            <a:pPr marL="514350" indent="-514350">
              <a:buFont typeface="+mj-lt"/>
              <a:buAutoNum type="arabicPeriod"/>
            </a:pPr>
            <a:r>
              <a:rPr lang="en-GB" sz="2400" dirty="0" err="1"/>
              <a:t>Tugas</a:t>
            </a:r>
            <a:r>
              <a:rPr lang="en-GB" sz="2400" dirty="0"/>
              <a:t> Besar (Tubes)                   – 3 kali, per </a:t>
            </a:r>
            <a:r>
              <a:rPr lang="en-GB" sz="2400" dirty="0" err="1"/>
              <a:t>kelompok</a:t>
            </a:r>
            <a:r>
              <a:rPr lang="en-GB" sz="2400" dirty="0"/>
              <a:t> 	</a:t>
            </a:r>
            <a:endParaRPr lang="en-US" sz="2400" dirty="0"/>
          </a:p>
          <a:p>
            <a:pPr marL="514350" indent="-514350">
              <a:buFont typeface="+mj-lt"/>
              <a:buAutoNum type="arabicPeriod"/>
            </a:pPr>
            <a:r>
              <a:rPr lang="en-GB" sz="2400" dirty="0" err="1"/>
              <a:t>Tugas</a:t>
            </a:r>
            <a:r>
              <a:rPr lang="en-GB" sz="2400" dirty="0"/>
              <a:t> Kecil (</a:t>
            </a:r>
            <a:r>
              <a:rPr lang="en-GB" sz="2400" dirty="0" err="1"/>
              <a:t>Tucil</a:t>
            </a:r>
            <a:r>
              <a:rPr lang="en-GB" sz="2400" dirty="0"/>
              <a:t>)		        – 3 kali, per orang/2 </a:t>
            </a:r>
            <a:r>
              <a:rPr lang="en-GB" sz="2400" dirty="0" err="1"/>
              <a:t>oran</a:t>
            </a:r>
            <a:endParaRPr lang="en-US" sz="2400" dirty="0"/>
          </a:p>
          <a:p>
            <a:pPr marL="514350" indent="-514350">
              <a:buFont typeface="+mj-lt"/>
              <a:buAutoNum type="arabicPeriod"/>
            </a:pPr>
            <a:r>
              <a:rPr lang="en-GB" sz="2400" dirty="0"/>
              <a:t>Makalah (pada </a:t>
            </a:r>
            <a:r>
              <a:rPr lang="en-GB" sz="2400" dirty="0" err="1"/>
              <a:t>akhir</a:t>
            </a:r>
            <a:r>
              <a:rPr lang="en-GB" sz="2400" dirty="0"/>
              <a:t> semester)	– 1 kali	</a:t>
            </a:r>
            <a:endParaRPr lang="en-US" sz="2400" dirty="0"/>
          </a:p>
          <a:p>
            <a:pPr marL="514350" indent="-514350">
              <a:buFont typeface="+mj-lt"/>
              <a:buAutoNum type="arabicPeriod"/>
            </a:pPr>
            <a:r>
              <a:rPr lang="en-GB" sz="2400" dirty="0" err="1"/>
              <a:t>Kehadiran</a:t>
            </a:r>
            <a:r>
              <a:rPr lang="en-GB" sz="2400" dirty="0"/>
              <a:t> (minimal 80%, </a:t>
            </a:r>
            <a:r>
              <a:rPr lang="en-GB" sz="2400" dirty="0" err="1"/>
              <a:t>kurang</a:t>
            </a:r>
            <a:r>
              <a:rPr lang="en-GB" sz="2400" dirty="0"/>
              <a:t> </a:t>
            </a:r>
            <a:r>
              <a:rPr lang="en-GB" sz="2400" dirty="0" err="1"/>
              <a:t>dari</a:t>
            </a:r>
            <a:r>
              <a:rPr lang="en-GB" sz="2400" dirty="0"/>
              <a:t> 80% </a:t>
            </a:r>
            <a:r>
              <a:rPr lang="en-GB" sz="2400" dirty="0" err="1"/>
              <a:t>tidak</a:t>
            </a:r>
            <a:r>
              <a:rPr lang="en-GB" sz="2400" dirty="0"/>
              <a:t> </a:t>
            </a:r>
            <a:r>
              <a:rPr lang="en-GB" sz="2400" dirty="0" err="1"/>
              <a:t>boleh</a:t>
            </a:r>
            <a:r>
              <a:rPr lang="en-GB" sz="2400" dirty="0"/>
              <a:t> </a:t>
            </a:r>
            <a:r>
              <a:rPr lang="en-GB" sz="2400" dirty="0" err="1"/>
              <a:t>ikut</a:t>
            </a:r>
            <a:r>
              <a:rPr lang="en-GB" sz="2400" dirty="0"/>
              <a:t> UAS)						</a:t>
            </a: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CAF0349E-5AE7-56E8-AC99-8AFF3D613418}"/>
              </a:ext>
            </a:extLst>
          </p:cNvPr>
          <p:cNvSpPr>
            <a:spLocks noGrp="1"/>
          </p:cNvSpPr>
          <p:nvPr>
            <p:ph type="sldNum" sz="quarter" idx="12"/>
          </p:nvPr>
        </p:nvSpPr>
        <p:spPr/>
        <p:txBody>
          <a:bodyPr/>
          <a:lstStyle/>
          <a:p>
            <a:pPr>
              <a:defRPr/>
            </a:pPr>
            <a:fld id="{F5683C7B-E1A6-4F4B-BCCF-7A7D23E21710}" type="slidenum">
              <a:rPr lang="id-ID" altLang="en-US" smtClean="0"/>
              <a:pPr>
                <a:defRPr/>
              </a:pPr>
              <a:t>37</a:t>
            </a:fld>
            <a:endParaRPr lang="id-ID" altLang="en-US"/>
          </a:p>
        </p:txBody>
      </p:sp>
    </p:spTree>
    <p:extLst>
      <p:ext uri="{BB962C8B-B14F-4D97-AF65-F5344CB8AC3E}">
        <p14:creationId xmlns:p14="http://schemas.microsoft.com/office/powerpoint/2010/main" val="2427344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6FCEC-9ED1-22F7-41DE-3514F31F448E}"/>
              </a:ext>
            </a:extLst>
          </p:cNvPr>
          <p:cNvSpPr>
            <a:spLocks noGrp="1"/>
          </p:cNvSpPr>
          <p:nvPr>
            <p:ph type="title"/>
          </p:nvPr>
        </p:nvSpPr>
        <p:spPr/>
        <p:txBody>
          <a:bodyPr/>
          <a:lstStyle/>
          <a:p>
            <a:r>
              <a:rPr lang="en-US" b="1" dirty="0" err="1"/>
              <a:t>Perihal</a:t>
            </a:r>
            <a:r>
              <a:rPr lang="en-US" b="1" dirty="0"/>
              <a:t> Tubes dan </a:t>
            </a:r>
            <a:r>
              <a:rPr lang="en-US" b="1" dirty="0" err="1"/>
              <a:t>Tucil</a:t>
            </a:r>
            <a:endParaRPr lang="en-US" b="1" dirty="0"/>
          </a:p>
        </p:txBody>
      </p:sp>
      <p:sp>
        <p:nvSpPr>
          <p:cNvPr id="3" name="Content Placeholder 2">
            <a:extLst>
              <a:ext uri="{FF2B5EF4-FFF2-40B4-BE49-F238E27FC236}">
                <a16:creationId xmlns:a16="http://schemas.microsoft.com/office/drawing/2014/main" id="{4818025C-4CF4-2224-C291-5FC21D42BA7F}"/>
              </a:ext>
            </a:extLst>
          </p:cNvPr>
          <p:cNvSpPr>
            <a:spLocks noGrp="1"/>
          </p:cNvSpPr>
          <p:nvPr>
            <p:ph idx="1"/>
          </p:nvPr>
        </p:nvSpPr>
        <p:spPr>
          <a:xfrm>
            <a:off x="457200" y="1600200"/>
            <a:ext cx="8229600" cy="4756150"/>
          </a:xfrm>
        </p:spPr>
        <p:txBody>
          <a:bodyPr/>
          <a:lstStyle/>
          <a:p>
            <a:r>
              <a:rPr lang="en-GB" sz="2400" dirty="0" err="1"/>
              <a:t>Tugas</a:t>
            </a:r>
            <a:r>
              <a:rPr lang="en-GB" sz="2400" dirty="0"/>
              <a:t> </a:t>
            </a:r>
            <a:r>
              <a:rPr lang="en-GB" sz="2400" dirty="0" err="1"/>
              <a:t>pemrograman</a:t>
            </a:r>
            <a:r>
              <a:rPr lang="en-GB" sz="2400" dirty="0"/>
              <a:t> </a:t>
            </a:r>
            <a:r>
              <a:rPr lang="en-GB" sz="2400" dirty="0" err="1"/>
              <a:t>adalah</a:t>
            </a:r>
            <a:r>
              <a:rPr lang="en-GB" sz="2400" dirty="0"/>
              <a:t> </a:t>
            </a:r>
            <a:r>
              <a:rPr lang="en-GB" sz="2400" dirty="0" err="1"/>
              <a:t>tugas</a:t>
            </a:r>
            <a:r>
              <a:rPr lang="en-GB" sz="2400" dirty="0"/>
              <a:t> </a:t>
            </a:r>
            <a:r>
              <a:rPr lang="en-GB" sz="2400" dirty="0" err="1"/>
              <a:t>besar</a:t>
            </a:r>
            <a:r>
              <a:rPr lang="en-GB" sz="2400" dirty="0"/>
              <a:t> </a:t>
            </a:r>
            <a:r>
              <a:rPr lang="en-GB" sz="2400" dirty="0" err="1"/>
              <a:t>berkelompok</a:t>
            </a:r>
            <a:r>
              <a:rPr lang="en-GB" sz="2400" dirty="0"/>
              <a:t>. Program </a:t>
            </a:r>
            <a:r>
              <a:rPr lang="en-GB" sz="2400" dirty="0" err="1"/>
              <a:t>dikembangkan</a:t>
            </a:r>
            <a:r>
              <a:rPr lang="en-GB" sz="2400" dirty="0"/>
              <a:t> </a:t>
            </a:r>
            <a:r>
              <a:rPr lang="en-GB" sz="2400" dirty="0" err="1"/>
              <a:t>dengan</a:t>
            </a:r>
            <a:r>
              <a:rPr lang="en-GB" sz="2400" dirty="0"/>
              <a:t> </a:t>
            </a:r>
            <a:r>
              <a:rPr lang="en-GB" sz="2400" dirty="0" err="1"/>
              <a:t>menggunakan</a:t>
            </a:r>
            <a:r>
              <a:rPr lang="en-GB" sz="2400" dirty="0"/>
              <a:t> kakas </a:t>
            </a:r>
            <a:r>
              <a:rPr lang="en-GB" sz="2400" dirty="0" err="1"/>
              <a:t>pemrograman</a:t>
            </a:r>
            <a:r>
              <a:rPr lang="en-GB" sz="2400" dirty="0"/>
              <a:t> </a:t>
            </a:r>
            <a:r>
              <a:rPr lang="en-GB" sz="2400" dirty="0" err="1"/>
              <a:t>berbasis</a:t>
            </a:r>
            <a:r>
              <a:rPr lang="en-GB" sz="2400" dirty="0"/>
              <a:t> GUI (</a:t>
            </a:r>
            <a:r>
              <a:rPr lang="en-GB" sz="2400" i="1" dirty="0"/>
              <a:t>Graphical User Interface</a:t>
            </a:r>
            <a:r>
              <a:rPr lang="en-GB" sz="2400" dirty="0"/>
              <a:t>). </a:t>
            </a:r>
          </a:p>
          <a:p>
            <a:r>
              <a:rPr lang="en-GB" sz="2400" dirty="0" err="1"/>
              <a:t>Tugas</a:t>
            </a:r>
            <a:r>
              <a:rPr lang="en-GB" sz="2400" dirty="0"/>
              <a:t> </a:t>
            </a:r>
            <a:r>
              <a:rPr lang="en-GB" sz="2400" dirty="0" err="1"/>
              <a:t>pertama</a:t>
            </a:r>
            <a:r>
              <a:rPr lang="en-GB" sz="2400" dirty="0"/>
              <a:t> </a:t>
            </a:r>
            <a:r>
              <a:rPr lang="en-GB" sz="2400" dirty="0" err="1"/>
              <a:t>direncanakan</a:t>
            </a:r>
            <a:r>
              <a:rPr lang="en-GB" sz="2400" dirty="0"/>
              <a:t> </a:t>
            </a:r>
            <a:r>
              <a:rPr lang="en-GB" sz="2400" dirty="0" err="1"/>
              <a:t>menggunakan</a:t>
            </a:r>
            <a:r>
              <a:rPr lang="en-GB" sz="2400" dirty="0"/>
              <a:t> kakas </a:t>
            </a:r>
            <a:r>
              <a:rPr lang="en-GB" sz="2400" dirty="0" err="1"/>
              <a:t>pemrograman</a:t>
            </a:r>
            <a:r>
              <a:rPr lang="en-GB" sz="2400" dirty="0"/>
              <a:t> </a:t>
            </a:r>
            <a:r>
              <a:rPr lang="en-GB" sz="2400" dirty="0" err="1"/>
              <a:t>berbasis</a:t>
            </a:r>
            <a:r>
              <a:rPr lang="en-GB" sz="2400" dirty="0"/>
              <a:t> GUI </a:t>
            </a:r>
            <a:r>
              <a:rPr lang="en-GB" sz="2400" dirty="0" err="1"/>
              <a:t>menggunakan</a:t>
            </a:r>
            <a:r>
              <a:rPr lang="en-GB" sz="2400" dirty="0"/>
              <a:t> </a:t>
            </a:r>
            <a:r>
              <a:rPr lang="en-GB" sz="2400" dirty="0" err="1"/>
              <a:t>bahasa</a:t>
            </a:r>
            <a:r>
              <a:rPr lang="en-GB" sz="2400" dirty="0"/>
              <a:t> C++ (</a:t>
            </a:r>
            <a:r>
              <a:rPr lang="en-GB" sz="2400" dirty="0" err="1"/>
              <a:t>misalnya</a:t>
            </a:r>
            <a:r>
              <a:rPr lang="en-GB" sz="2400" dirty="0"/>
              <a:t> Visual C++). </a:t>
            </a:r>
          </a:p>
          <a:p>
            <a:r>
              <a:rPr lang="en-GB" sz="2400" dirty="0" err="1"/>
              <a:t>Tugas</a:t>
            </a:r>
            <a:r>
              <a:rPr lang="en-GB" sz="2400" dirty="0"/>
              <a:t> </a:t>
            </a:r>
            <a:r>
              <a:rPr lang="en-GB" sz="2400" dirty="0" err="1"/>
              <a:t>kedua</a:t>
            </a:r>
            <a:r>
              <a:rPr lang="en-GB" sz="2400" dirty="0"/>
              <a:t> </a:t>
            </a:r>
            <a:r>
              <a:rPr lang="en-GB" sz="2400" dirty="0" err="1"/>
              <a:t>menggunakan</a:t>
            </a:r>
            <a:r>
              <a:rPr lang="en-GB" sz="2400" dirty="0"/>
              <a:t> C# </a:t>
            </a:r>
            <a:r>
              <a:rPr lang="en-GB" sz="2400" dirty="0" err="1"/>
              <a:t>dengan</a:t>
            </a:r>
            <a:r>
              <a:rPr lang="en-GB" sz="2400" dirty="0"/>
              <a:t> kakas Visual Studio </a:t>
            </a:r>
            <a:r>
              <a:rPr lang="en-GB" sz="2400" dirty="0" err="1"/>
              <a:t>atau</a:t>
            </a:r>
            <a:r>
              <a:rPr lang="en-GB" sz="2400" dirty="0"/>
              <a:t> yang </a:t>
            </a:r>
            <a:r>
              <a:rPr lang="en-GB" sz="2400" dirty="0" err="1"/>
              <a:t>sejenis</a:t>
            </a:r>
            <a:endParaRPr lang="en-GB" sz="2400" dirty="0"/>
          </a:p>
          <a:p>
            <a:r>
              <a:rPr lang="en-GB" sz="2400" dirty="0" err="1"/>
              <a:t>Tugas</a:t>
            </a:r>
            <a:r>
              <a:rPr lang="en-GB" sz="2400" dirty="0"/>
              <a:t> </a:t>
            </a:r>
            <a:r>
              <a:rPr lang="en-GB" sz="2400" dirty="0" err="1"/>
              <a:t>ketiga</a:t>
            </a:r>
            <a:r>
              <a:rPr lang="en-GB" sz="2400" dirty="0"/>
              <a:t> </a:t>
            </a:r>
            <a:r>
              <a:rPr lang="en-GB" sz="2400" dirty="0" err="1"/>
              <a:t>menggunakan</a:t>
            </a:r>
            <a:r>
              <a:rPr lang="en-GB" sz="2400" dirty="0"/>
              <a:t>  Java (NetBeans, Eclipse) + PHP.</a:t>
            </a:r>
          </a:p>
          <a:p>
            <a:r>
              <a:rPr lang="en-GB" sz="2400" dirty="0" err="1"/>
              <a:t>Tugas</a:t>
            </a:r>
            <a:r>
              <a:rPr lang="en-GB" sz="2400" dirty="0"/>
              <a:t> Kecil </a:t>
            </a:r>
            <a:r>
              <a:rPr lang="en-GB" sz="2400" dirty="0" err="1"/>
              <a:t>adalah</a:t>
            </a:r>
            <a:r>
              <a:rPr lang="en-GB" sz="2400" dirty="0"/>
              <a:t> </a:t>
            </a:r>
            <a:r>
              <a:rPr lang="en-GB" sz="2400" dirty="0" err="1"/>
              <a:t>tugas</a:t>
            </a:r>
            <a:r>
              <a:rPr lang="en-GB" sz="2400" dirty="0"/>
              <a:t> </a:t>
            </a:r>
            <a:r>
              <a:rPr lang="en-GB" sz="2400" dirty="0" err="1"/>
              <a:t>perorangan</a:t>
            </a:r>
            <a:r>
              <a:rPr lang="en-GB" sz="2400" dirty="0"/>
              <a:t> </a:t>
            </a:r>
            <a:r>
              <a:rPr lang="en-GB" sz="2400" dirty="0" err="1"/>
              <a:t>atau</a:t>
            </a:r>
            <a:r>
              <a:rPr lang="en-GB" sz="2400" dirty="0"/>
              <a:t> per-dua </a:t>
            </a:r>
            <a:r>
              <a:rPr lang="en-GB" sz="2400" dirty="0" err="1"/>
              <a:t>orangan</a:t>
            </a:r>
            <a:r>
              <a:rPr lang="en-GB" sz="2400" dirty="0"/>
              <a:t> </a:t>
            </a:r>
            <a:r>
              <a:rPr lang="en-GB" sz="2400" dirty="0" err="1"/>
              <a:t>dengan</a:t>
            </a:r>
            <a:r>
              <a:rPr lang="en-GB" sz="2400" dirty="0"/>
              <a:t> </a:t>
            </a:r>
            <a:r>
              <a:rPr lang="en-GB" sz="2400" dirty="0" err="1"/>
              <a:t>bahasa</a:t>
            </a:r>
            <a:r>
              <a:rPr lang="en-GB" sz="2400" dirty="0"/>
              <a:t> </a:t>
            </a:r>
            <a:r>
              <a:rPr lang="en-GB" sz="2400" dirty="0" err="1"/>
              <a:t>pemrograman</a:t>
            </a:r>
            <a:r>
              <a:rPr lang="en-GB" sz="2400" dirty="0"/>
              <a:t> yang </a:t>
            </a:r>
            <a:r>
              <a:rPr lang="en-GB" sz="2400" dirty="0" err="1"/>
              <a:t>ditentukan</a:t>
            </a:r>
            <a:r>
              <a:rPr lang="en-GB" sz="2400" dirty="0"/>
              <a:t> (C, C++, Java, Python, Golang, Rust, </a:t>
            </a:r>
            <a:r>
              <a:rPr lang="en-GB" sz="2400" dirty="0" err="1"/>
              <a:t>dll</a:t>
            </a:r>
            <a:r>
              <a:rPr lang="en-GB" sz="2400" dirty="0"/>
              <a:t>).</a:t>
            </a:r>
            <a:endParaRPr lang="en-US" sz="2400" dirty="0"/>
          </a:p>
          <a:p>
            <a:endParaRPr lang="en-US" dirty="0"/>
          </a:p>
        </p:txBody>
      </p:sp>
      <p:sp>
        <p:nvSpPr>
          <p:cNvPr id="4" name="Slide Number Placeholder 3">
            <a:extLst>
              <a:ext uri="{FF2B5EF4-FFF2-40B4-BE49-F238E27FC236}">
                <a16:creationId xmlns:a16="http://schemas.microsoft.com/office/drawing/2014/main" id="{9B5BF037-5881-F5E2-AE0E-B866CB7EE5CA}"/>
              </a:ext>
            </a:extLst>
          </p:cNvPr>
          <p:cNvSpPr>
            <a:spLocks noGrp="1"/>
          </p:cNvSpPr>
          <p:nvPr>
            <p:ph type="sldNum" sz="quarter" idx="12"/>
          </p:nvPr>
        </p:nvSpPr>
        <p:spPr/>
        <p:txBody>
          <a:bodyPr/>
          <a:lstStyle/>
          <a:p>
            <a:pPr>
              <a:defRPr/>
            </a:pPr>
            <a:fld id="{F5683C7B-E1A6-4F4B-BCCF-7A7D23E21710}" type="slidenum">
              <a:rPr lang="id-ID" altLang="en-US" smtClean="0"/>
              <a:pPr>
                <a:defRPr/>
              </a:pPr>
              <a:t>38</a:t>
            </a:fld>
            <a:endParaRPr lang="id-ID" altLang="en-US"/>
          </a:p>
        </p:txBody>
      </p:sp>
    </p:spTree>
    <p:extLst>
      <p:ext uri="{BB962C8B-B14F-4D97-AF65-F5344CB8AC3E}">
        <p14:creationId xmlns:p14="http://schemas.microsoft.com/office/powerpoint/2010/main" val="143890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EDF1F-65A9-43E8-392A-DDD4C0029DF1}"/>
              </a:ext>
            </a:extLst>
          </p:cNvPr>
          <p:cNvSpPr>
            <a:spLocks noGrp="1"/>
          </p:cNvSpPr>
          <p:nvPr>
            <p:ph type="title"/>
          </p:nvPr>
        </p:nvSpPr>
        <p:spPr>
          <a:xfrm>
            <a:off x="457200" y="98600"/>
            <a:ext cx="8229600" cy="634082"/>
          </a:xfrm>
        </p:spPr>
        <p:txBody>
          <a:bodyPr/>
          <a:lstStyle/>
          <a:p>
            <a:r>
              <a:rPr lang="en-US" dirty="0"/>
              <a:t>Contoh-contoh </a:t>
            </a:r>
            <a:r>
              <a:rPr lang="en-US" dirty="0" err="1"/>
              <a:t>Tucil</a:t>
            </a:r>
            <a:r>
              <a:rPr lang="en-US" dirty="0"/>
              <a:t> dan Tubes</a:t>
            </a:r>
          </a:p>
        </p:txBody>
      </p:sp>
      <p:sp>
        <p:nvSpPr>
          <p:cNvPr id="4" name="Slide Number Placeholder 3">
            <a:extLst>
              <a:ext uri="{FF2B5EF4-FFF2-40B4-BE49-F238E27FC236}">
                <a16:creationId xmlns:a16="http://schemas.microsoft.com/office/drawing/2014/main" id="{3C1D71D8-A61E-D2A7-833B-36EF9FF37492}"/>
              </a:ext>
            </a:extLst>
          </p:cNvPr>
          <p:cNvSpPr>
            <a:spLocks noGrp="1"/>
          </p:cNvSpPr>
          <p:nvPr>
            <p:ph type="sldNum" sz="quarter" idx="12"/>
          </p:nvPr>
        </p:nvSpPr>
        <p:spPr/>
        <p:txBody>
          <a:bodyPr/>
          <a:lstStyle/>
          <a:p>
            <a:pPr>
              <a:defRPr/>
            </a:pPr>
            <a:fld id="{F5683C7B-E1A6-4F4B-BCCF-7A7D23E21710}" type="slidenum">
              <a:rPr lang="id-ID" altLang="en-US" smtClean="0"/>
              <a:pPr>
                <a:defRPr/>
              </a:pPr>
              <a:t>39</a:t>
            </a:fld>
            <a:endParaRPr lang="id-ID" altLang="en-US"/>
          </a:p>
        </p:txBody>
      </p:sp>
      <p:pic>
        <p:nvPicPr>
          <p:cNvPr id="6" name="Picture 5">
            <a:extLst>
              <a:ext uri="{FF2B5EF4-FFF2-40B4-BE49-F238E27FC236}">
                <a16:creationId xmlns:a16="http://schemas.microsoft.com/office/drawing/2014/main" id="{5DA22FCF-72C2-926C-BA16-62D7AC555697}"/>
              </a:ext>
            </a:extLst>
          </p:cNvPr>
          <p:cNvPicPr>
            <a:picLocks noChangeAspect="1"/>
          </p:cNvPicPr>
          <p:nvPr/>
        </p:nvPicPr>
        <p:blipFill>
          <a:blip r:embed="rId2"/>
          <a:stretch>
            <a:fillRect/>
          </a:stretch>
        </p:blipFill>
        <p:spPr>
          <a:xfrm>
            <a:off x="1872074" y="766502"/>
            <a:ext cx="5399851" cy="5992898"/>
          </a:xfrm>
          <a:prstGeom prst="rect">
            <a:avLst/>
          </a:prstGeom>
        </p:spPr>
      </p:pic>
    </p:spTree>
    <p:extLst>
      <p:ext uri="{BB962C8B-B14F-4D97-AF65-F5344CB8AC3E}">
        <p14:creationId xmlns:p14="http://schemas.microsoft.com/office/powerpoint/2010/main" val="242043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25AEC5F-689E-483F-96EC-F83C092AB4A3}"/>
              </a:ext>
            </a:extLst>
          </p:cNvPr>
          <p:cNvSpPr>
            <a:spLocks noGrp="1"/>
          </p:cNvSpPr>
          <p:nvPr>
            <p:ph type="title"/>
          </p:nvPr>
        </p:nvSpPr>
        <p:spPr>
          <a:xfrm>
            <a:off x="214313" y="214313"/>
            <a:ext cx="8229600" cy="1143000"/>
          </a:xfrm>
        </p:spPr>
        <p:txBody>
          <a:bodyPr/>
          <a:lstStyle/>
          <a:p>
            <a:pPr algn="l"/>
            <a:r>
              <a:rPr lang="en-US" altLang="en-US" sz="4000"/>
              <a:t>LabTek V, di sini Informatika ITB berada</a:t>
            </a:r>
          </a:p>
        </p:txBody>
      </p:sp>
      <p:pic>
        <p:nvPicPr>
          <p:cNvPr id="6147" name="Picture 3" descr="labTek V.jpg">
            <a:extLst>
              <a:ext uri="{FF2B5EF4-FFF2-40B4-BE49-F238E27FC236}">
                <a16:creationId xmlns:a16="http://schemas.microsoft.com/office/drawing/2014/main" id="{F362B3F4-2A61-41B7-9469-AA92D602CC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357313"/>
            <a:ext cx="78803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4">
            <a:extLst>
              <a:ext uri="{FF2B5EF4-FFF2-40B4-BE49-F238E27FC236}">
                <a16:creationId xmlns:a16="http://schemas.microsoft.com/office/drawing/2014/main" id="{214664C0-68D7-4B37-A149-7A801C9B7353}"/>
              </a:ext>
            </a:extLst>
          </p:cNvPr>
          <p:cNvSpPr txBox="1">
            <a:spLocks noChangeArrowheads="1"/>
          </p:cNvSpPr>
          <p:nvPr/>
        </p:nvSpPr>
        <p:spPr bwMode="auto">
          <a:xfrm>
            <a:off x="5929313" y="5929313"/>
            <a:ext cx="2543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Foto oleh  Budi Rahardjo (EL ITB)</a:t>
            </a:r>
          </a:p>
        </p:txBody>
      </p:sp>
      <p:sp>
        <p:nvSpPr>
          <p:cNvPr id="2" name="Slide Number Placeholder 1">
            <a:extLst>
              <a:ext uri="{FF2B5EF4-FFF2-40B4-BE49-F238E27FC236}">
                <a16:creationId xmlns:a16="http://schemas.microsoft.com/office/drawing/2014/main" id="{9386748D-8563-D590-37D7-B7AED9226E42}"/>
              </a:ext>
            </a:extLst>
          </p:cNvPr>
          <p:cNvSpPr>
            <a:spLocks noGrp="1"/>
          </p:cNvSpPr>
          <p:nvPr>
            <p:ph type="sldNum" sz="quarter" idx="12"/>
          </p:nvPr>
        </p:nvSpPr>
        <p:spPr/>
        <p:txBody>
          <a:bodyPr/>
          <a:lstStyle/>
          <a:p>
            <a:pPr>
              <a:defRPr/>
            </a:pPr>
            <a:fld id="{F5683C7B-E1A6-4F4B-BCCF-7A7D23E21710}" type="slidenum">
              <a:rPr lang="id-ID" altLang="en-US" smtClean="0"/>
              <a:pPr>
                <a:defRPr/>
              </a:pPr>
              <a:t>4</a:t>
            </a:fld>
            <a:endParaRPr lang="id-ID" altLang="en-US"/>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1505D6-5CA6-2994-4BEC-F3EF582F297A}"/>
              </a:ext>
            </a:extLst>
          </p:cNvPr>
          <p:cNvSpPr>
            <a:spLocks noGrp="1"/>
          </p:cNvSpPr>
          <p:nvPr>
            <p:ph type="sldNum" sz="quarter" idx="12"/>
          </p:nvPr>
        </p:nvSpPr>
        <p:spPr/>
        <p:txBody>
          <a:bodyPr/>
          <a:lstStyle/>
          <a:p>
            <a:pPr>
              <a:defRPr/>
            </a:pPr>
            <a:fld id="{2E87BB61-67BC-4E1C-B606-B929D588B398}" type="slidenum">
              <a:rPr lang="id-ID" altLang="en-US" smtClean="0"/>
              <a:pPr>
                <a:defRPr/>
              </a:pPr>
              <a:t>40</a:t>
            </a:fld>
            <a:endParaRPr lang="id-ID" altLang="en-US"/>
          </a:p>
        </p:txBody>
      </p:sp>
      <p:pic>
        <p:nvPicPr>
          <p:cNvPr id="4" name="Picture 3">
            <a:extLst>
              <a:ext uri="{FF2B5EF4-FFF2-40B4-BE49-F238E27FC236}">
                <a16:creationId xmlns:a16="http://schemas.microsoft.com/office/drawing/2014/main" id="{D71D9C16-9B0C-4CE1-2DEF-E04858161DAF}"/>
              </a:ext>
            </a:extLst>
          </p:cNvPr>
          <p:cNvPicPr>
            <a:picLocks noChangeAspect="1"/>
          </p:cNvPicPr>
          <p:nvPr/>
        </p:nvPicPr>
        <p:blipFill>
          <a:blip r:embed="rId2"/>
          <a:stretch>
            <a:fillRect/>
          </a:stretch>
        </p:blipFill>
        <p:spPr>
          <a:xfrm>
            <a:off x="1480998" y="104039"/>
            <a:ext cx="6182004" cy="6753961"/>
          </a:xfrm>
          <a:prstGeom prst="rect">
            <a:avLst/>
          </a:prstGeom>
        </p:spPr>
      </p:pic>
    </p:spTree>
    <p:extLst>
      <p:ext uri="{BB962C8B-B14F-4D97-AF65-F5344CB8AC3E}">
        <p14:creationId xmlns:p14="http://schemas.microsoft.com/office/powerpoint/2010/main" val="4056177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D0FC9A-3A87-70D9-7F9E-BD762BEF8C22}"/>
              </a:ext>
            </a:extLst>
          </p:cNvPr>
          <p:cNvSpPr>
            <a:spLocks noGrp="1"/>
          </p:cNvSpPr>
          <p:nvPr>
            <p:ph type="sldNum" sz="quarter" idx="12"/>
          </p:nvPr>
        </p:nvSpPr>
        <p:spPr/>
        <p:txBody>
          <a:bodyPr/>
          <a:lstStyle/>
          <a:p>
            <a:pPr>
              <a:defRPr/>
            </a:pPr>
            <a:fld id="{2E87BB61-67BC-4E1C-B606-B929D588B398}" type="slidenum">
              <a:rPr lang="id-ID" altLang="en-US" smtClean="0"/>
              <a:pPr>
                <a:defRPr/>
              </a:pPr>
              <a:t>41</a:t>
            </a:fld>
            <a:endParaRPr lang="id-ID" altLang="en-US"/>
          </a:p>
        </p:txBody>
      </p:sp>
      <p:pic>
        <p:nvPicPr>
          <p:cNvPr id="4" name="Picture 3">
            <a:extLst>
              <a:ext uri="{FF2B5EF4-FFF2-40B4-BE49-F238E27FC236}">
                <a16:creationId xmlns:a16="http://schemas.microsoft.com/office/drawing/2014/main" id="{8341E9B7-2223-8844-4700-84E8AA3C40B4}"/>
              </a:ext>
            </a:extLst>
          </p:cNvPr>
          <p:cNvPicPr>
            <a:picLocks noChangeAspect="1"/>
          </p:cNvPicPr>
          <p:nvPr/>
        </p:nvPicPr>
        <p:blipFill>
          <a:blip r:embed="rId2"/>
          <a:stretch>
            <a:fillRect/>
          </a:stretch>
        </p:blipFill>
        <p:spPr>
          <a:xfrm>
            <a:off x="1547664" y="136525"/>
            <a:ext cx="6004234" cy="6634049"/>
          </a:xfrm>
          <a:prstGeom prst="rect">
            <a:avLst/>
          </a:prstGeom>
        </p:spPr>
      </p:pic>
    </p:spTree>
    <p:extLst>
      <p:ext uri="{BB962C8B-B14F-4D97-AF65-F5344CB8AC3E}">
        <p14:creationId xmlns:p14="http://schemas.microsoft.com/office/powerpoint/2010/main" val="3270781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738479-8718-5037-E80F-4AB321011EC5}"/>
              </a:ext>
            </a:extLst>
          </p:cNvPr>
          <p:cNvSpPr>
            <a:spLocks noGrp="1"/>
          </p:cNvSpPr>
          <p:nvPr>
            <p:ph type="sldNum" sz="quarter" idx="12"/>
          </p:nvPr>
        </p:nvSpPr>
        <p:spPr/>
        <p:txBody>
          <a:bodyPr/>
          <a:lstStyle/>
          <a:p>
            <a:pPr>
              <a:defRPr/>
            </a:pPr>
            <a:fld id="{2E87BB61-67BC-4E1C-B606-B929D588B398}" type="slidenum">
              <a:rPr lang="id-ID" altLang="en-US" smtClean="0"/>
              <a:pPr>
                <a:defRPr/>
              </a:pPr>
              <a:t>42</a:t>
            </a:fld>
            <a:endParaRPr lang="id-ID" altLang="en-US"/>
          </a:p>
        </p:txBody>
      </p:sp>
      <p:pic>
        <p:nvPicPr>
          <p:cNvPr id="4" name="Picture 3">
            <a:extLst>
              <a:ext uri="{FF2B5EF4-FFF2-40B4-BE49-F238E27FC236}">
                <a16:creationId xmlns:a16="http://schemas.microsoft.com/office/drawing/2014/main" id="{059DD805-9670-DE85-88B4-89E741833DAC}"/>
              </a:ext>
            </a:extLst>
          </p:cNvPr>
          <p:cNvPicPr>
            <a:picLocks noChangeAspect="1"/>
          </p:cNvPicPr>
          <p:nvPr/>
        </p:nvPicPr>
        <p:blipFill>
          <a:blip r:embed="rId2"/>
          <a:stretch>
            <a:fillRect/>
          </a:stretch>
        </p:blipFill>
        <p:spPr>
          <a:xfrm>
            <a:off x="1754670" y="136525"/>
            <a:ext cx="5769658" cy="6742715"/>
          </a:xfrm>
          <a:prstGeom prst="rect">
            <a:avLst/>
          </a:prstGeom>
        </p:spPr>
      </p:pic>
    </p:spTree>
    <p:extLst>
      <p:ext uri="{BB962C8B-B14F-4D97-AF65-F5344CB8AC3E}">
        <p14:creationId xmlns:p14="http://schemas.microsoft.com/office/powerpoint/2010/main" val="2527466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EE8AAC-B447-BB43-D355-823B9920F6FB}"/>
              </a:ext>
            </a:extLst>
          </p:cNvPr>
          <p:cNvSpPr>
            <a:spLocks noGrp="1"/>
          </p:cNvSpPr>
          <p:nvPr>
            <p:ph type="sldNum" sz="quarter" idx="12"/>
          </p:nvPr>
        </p:nvSpPr>
        <p:spPr/>
        <p:txBody>
          <a:bodyPr/>
          <a:lstStyle/>
          <a:p>
            <a:pPr>
              <a:defRPr/>
            </a:pPr>
            <a:fld id="{2E87BB61-67BC-4E1C-B606-B929D588B398}" type="slidenum">
              <a:rPr lang="id-ID" altLang="en-US" smtClean="0"/>
              <a:pPr>
                <a:defRPr/>
              </a:pPr>
              <a:t>43</a:t>
            </a:fld>
            <a:endParaRPr lang="id-ID" altLang="en-US"/>
          </a:p>
        </p:txBody>
      </p:sp>
      <p:pic>
        <p:nvPicPr>
          <p:cNvPr id="4" name="Picture 3">
            <a:extLst>
              <a:ext uri="{FF2B5EF4-FFF2-40B4-BE49-F238E27FC236}">
                <a16:creationId xmlns:a16="http://schemas.microsoft.com/office/drawing/2014/main" id="{1A8D7C48-7174-7A1C-CB0F-B022B5B0B36B}"/>
              </a:ext>
            </a:extLst>
          </p:cNvPr>
          <p:cNvPicPr>
            <a:picLocks noChangeAspect="1"/>
          </p:cNvPicPr>
          <p:nvPr/>
        </p:nvPicPr>
        <p:blipFill>
          <a:blip r:embed="rId2"/>
          <a:stretch>
            <a:fillRect/>
          </a:stretch>
        </p:blipFill>
        <p:spPr>
          <a:xfrm>
            <a:off x="1499419" y="136524"/>
            <a:ext cx="6168925" cy="6610415"/>
          </a:xfrm>
          <a:prstGeom prst="rect">
            <a:avLst/>
          </a:prstGeom>
        </p:spPr>
      </p:pic>
    </p:spTree>
    <p:extLst>
      <p:ext uri="{BB962C8B-B14F-4D97-AF65-F5344CB8AC3E}">
        <p14:creationId xmlns:p14="http://schemas.microsoft.com/office/powerpoint/2010/main" val="3911279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4EA112-4F81-31DC-7661-3E253A82B118}"/>
              </a:ext>
            </a:extLst>
          </p:cNvPr>
          <p:cNvSpPr>
            <a:spLocks noGrp="1"/>
          </p:cNvSpPr>
          <p:nvPr>
            <p:ph type="sldNum" sz="quarter" idx="12"/>
          </p:nvPr>
        </p:nvSpPr>
        <p:spPr/>
        <p:txBody>
          <a:bodyPr/>
          <a:lstStyle/>
          <a:p>
            <a:pPr>
              <a:defRPr/>
            </a:pPr>
            <a:fld id="{2E87BB61-67BC-4E1C-B606-B929D588B398}" type="slidenum">
              <a:rPr lang="id-ID" altLang="en-US" smtClean="0"/>
              <a:pPr>
                <a:defRPr/>
              </a:pPr>
              <a:t>44</a:t>
            </a:fld>
            <a:endParaRPr lang="id-ID" altLang="en-US"/>
          </a:p>
        </p:txBody>
      </p:sp>
      <p:pic>
        <p:nvPicPr>
          <p:cNvPr id="4" name="Picture 3">
            <a:extLst>
              <a:ext uri="{FF2B5EF4-FFF2-40B4-BE49-F238E27FC236}">
                <a16:creationId xmlns:a16="http://schemas.microsoft.com/office/drawing/2014/main" id="{108F3268-A648-709D-1CFE-5C796415DE8D}"/>
              </a:ext>
            </a:extLst>
          </p:cNvPr>
          <p:cNvPicPr>
            <a:picLocks noChangeAspect="1"/>
          </p:cNvPicPr>
          <p:nvPr/>
        </p:nvPicPr>
        <p:blipFill>
          <a:blip r:embed="rId2"/>
          <a:stretch>
            <a:fillRect/>
          </a:stretch>
        </p:blipFill>
        <p:spPr>
          <a:xfrm>
            <a:off x="1547664" y="113862"/>
            <a:ext cx="6048672" cy="6630275"/>
          </a:xfrm>
          <a:prstGeom prst="rect">
            <a:avLst/>
          </a:prstGeom>
        </p:spPr>
      </p:pic>
    </p:spTree>
    <p:extLst>
      <p:ext uri="{BB962C8B-B14F-4D97-AF65-F5344CB8AC3E}">
        <p14:creationId xmlns:p14="http://schemas.microsoft.com/office/powerpoint/2010/main" val="1704516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EFA0E-0B75-48CC-B2BD-29D8942F050F}"/>
              </a:ext>
            </a:extLst>
          </p:cNvPr>
          <p:cNvSpPr>
            <a:spLocks noGrp="1"/>
          </p:cNvSpPr>
          <p:nvPr>
            <p:ph type="title"/>
          </p:nvPr>
        </p:nvSpPr>
        <p:spPr>
          <a:xfrm>
            <a:off x="755576" y="3426633"/>
            <a:ext cx="8064896" cy="1143000"/>
          </a:xfrm>
        </p:spPr>
        <p:txBody>
          <a:bodyPr/>
          <a:lstStyle/>
          <a:p>
            <a:pPr algn="r"/>
            <a:r>
              <a:rPr lang="en-US" dirty="0"/>
              <a:t>SELAMAT BELAJAR</a:t>
            </a:r>
          </a:p>
        </p:txBody>
      </p:sp>
      <p:sp>
        <p:nvSpPr>
          <p:cNvPr id="3" name="Slide Number Placeholder 2">
            <a:extLst>
              <a:ext uri="{FF2B5EF4-FFF2-40B4-BE49-F238E27FC236}">
                <a16:creationId xmlns:a16="http://schemas.microsoft.com/office/drawing/2014/main" id="{3955D648-438A-C550-CF2B-F5C757A2D015}"/>
              </a:ext>
            </a:extLst>
          </p:cNvPr>
          <p:cNvSpPr>
            <a:spLocks noGrp="1"/>
          </p:cNvSpPr>
          <p:nvPr>
            <p:ph type="sldNum" sz="quarter" idx="12"/>
          </p:nvPr>
        </p:nvSpPr>
        <p:spPr/>
        <p:txBody>
          <a:bodyPr/>
          <a:lstStyle/>
          <a:p>
            <a:pPr>
              <a:defRPr/>
            </a:pPr>
            <a:fld id="{F5683C7B-E1A6-4F4B-BCCF-7A7D23E21710}" type="slidenum">
              <a:rPr lang="id-ID" altLang="en-US" smtClean="0"/>
              <a:pPr>
                <a:defRPr/>
              </a:pPr>
              <a:t>45</a:t>
            </a:fld>
            <a:endParaRPr lang="id-ID" altLang="en-US"/>
          </a:p>
        </p:txBody>
      </p:sp>
    </p:spTree>
    <p:extLst>
      <p:ext uri="{BB962C8B-B14F-4D97-AF65-F5344CB8AC3E}">
        <p14:creationId xmlns:p14="http://schemas.microsoft.com/office/powerpoint/2010/main" val="1512989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2060325-8EE2-41A2-A49D-3F6F8E47B9DC}"/>
              </a:ext>
            </a:extLst>
          </p:cNvPr>
          <p:cNvSpPr>
            <a:spLocks noGrp="1"/>
          </p:cNvSpPr>
          <p:nvPr>
            <p:ph type="title"/>
          </p:nvPr>
        </p:nvSpPr>
        <p:spPr/>
        <p:txBody>
          <a:bodyPr/>
          <a:lstStyle/>
          <a:p>
            <a:pPr algn="l"/>
            <a:r>
              <a:rPr lang="en-US" altLang="en-US"/>
              <a:t>Salah satu mata kuliahnya….</a:t>
            </a:r>
          </a:p>
        </p:txBody>
      </p:sp>
      <p:sp>
        <p:nvSpPr>
          <p:cNvPr id="7171" name="Content Placeholder 2">
            <a:extLst>
              <a:ext uri="{FF2B5EF4-FFF2-40B4-BE49-F238E27FC236}">
                <a16:creationId xmlns:a16="http://schemas.microsoft.com/office/drawing/2014/main" id="{EC47F1CA-79F9-45C9-AF8E-E35D236F24CA}"/>
              </a:ext>
            </a:extLst>
          </p:cNvPr>
          <p:cNvSpPr>
            <a:spLocks noGrp="1"/>
          </p:cNvSpPr>
          <p:nvPr>
            <p:ph idx="1"/>
          </p:nvPr>
        </p:nvSpPr>
        <p:spPr>
          <a:xfrm>
            <a:off x="457200" y="1617663"/>
            <a:ext cx="8229600" cy="4525962"/>
          </a:xfrm>
        </p:spPr>
        <p:txBody>
          <a:bodyPr/>
          <a:lstStyle/>
          <a:p>
            <a:pPr algn="ctr">
              <a:buFont typeface="Arial" panose="020B0604020202020204" pitchFamily="34" charset="0"/>
              <a:buNone/>
            </a:pPr>
            <a:r>
              <a:rPr lang="en-US" altLang="en-US" sz="4800" b="1">
                <a:solidFill>
                  <a:srgbClr val="FF0000"/>
                </a:solidFill>
              </a:rPr>
              <a:t>IF2211 Strategi Algoritma</a:t>
            </a:r>
          </a:p>
        </p:txBody>
      </p:sp>
      <p:pic>
        <p:nvPicPr>
          <p:cNvPr id="7172" name="Picture 3">
            <a:extLst>
              <a:ext uri="{FF2B5EF4-FFF2-40B4-BE49-F238E27FC236}">
                <a16:creationId xmlns:a16="http://schemas.microsoft.com/office/drawing/2014/main" id="{4128BAB2-775C-4569-BCF7-7557CDA76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2643188"/>
            <a:ext cx="445770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udio 6">
            <a:hlinkClick r:id="" action="ppaction://media"/>
            <a:extLst>
              <a:ext uri="{FF2B5EF4-FFF2-40B4-BE49-F238E27FC236}">
                <a16:creationId xmlns:a16="http://schemas.microsoft.com/office/drawing/2014/main" id="{16C78E09-96DB-4E3B-B228-A719FA9D1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9AECE7F-9EB2-8DFC-F56E-93A8E67B70B0}"/>
              </a:ext>
            </a:extLst>
          </p:cNvPr>
          <p:cNvSpPr>
            <a:spLocks noGrp="1"/>
          </p:cNvSpPr>
          <p:nvPr>
            <p:ph type="sldNum" sz="quarter" idx="12"/>
          </p:nvPr>
        </p:nvSpPr>
        <p:spPr/>
        <p:txBody>
          <a:bodyPr/>
          <a:lstStyle/>
          <a:p>
            <a:pPr>
              <a:defRPr/>
            </a:pPr>
            <a:fld id="{F5683C7B-E1A6-4F4B-BCCF-7A7D23E21710}" type="slidenum">
              <a:rPr lang="id-ID" altLang="en-US" smtClean="0"/>
              <a:pPr>
                <a:defRPr/>
              </a:pPr>
              <a:t>5</a:t>
            </a:fld>
            <a:endParaRPr lang="id-ID" altLang="en-US"/>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42A0A08-095B-4176-B31B-C660B10F0D70}"/>
              </a:ext>
            </a:extLst>
          </p:cNvPr>
          <p:cNvSpPr>
            <a:spLocks noGrp="1"/>
          </p:cNvSpPr>
          <p:nvPr>
            <p:ph type="title"/>
          </p:nvPr>
        </p:nvSpPr>
        <p:spPr/>
        <p:txBody>
          <a:bodyPr/>
          <a:lstStyle/>
          <a:p>
            <a:pPr algn="l"/>
            <a:r>
              <a:rPr lang="en-US" altLang="en-US"/>
              <a:t>Apakah Strategi Algoritma itu?</a:t>
            </a:r>
          </a:p>
        </p:txBody>
      </p:sp>
      <p:sp>
        <p:nvSpPr>
          <p:cNvPr id="3" name="Content Placeholder 2">
            <a:extLst>
              <a:ext uri="{FF2B5EF4-FFF2-40B4-BE49-F238E27FC236}">
                <a16:creationId xmlns:a16="http://schemas.microsoft.com/office/drawing/2014/main" id="{3ED48E33-4795-4B6F-8841-6EA298E1F2C8}"/>
              </a:ext>
            </a:extLst>
          </p:cNvPr>
          <p:cNvSpPr>
            <a:spLocks noGrp="1"/>
          </p:cNvSpPr>
          <p:nvPr>
            <p:ph idx="1"/>
          </p:nvPr>
        </p:nvSpPr>
        <p:spPr/>
        <p:txBody>
          <a:bodyPr/>
          <a:lstStyle/>
          <a:p>
            <a:pPr>
              <a:buFont typeface="Arial" charset="0"/>
              <a:buNone/>
              <a:defRPr/>
            </a:pPr>
            <a:r>
              <a:rPr lang="en-US" sz="2800" dirty="0" err="1">
                <a:solidFill>
                  <a:srgbClr val="FF0000"/>
                </a:solidFill>
              </a:rPr>
              <a:t>Strategi</a:t>
            </a:r>
            <a:r>
              <a:rPr lang="en-US" sz="2800" dirty="0">
                <a:solidFill>
                  <a:srgbClr val="FF0000"/>
                </a:solidFill>
              </a:rPr>
              <a:t> </a:t>
            </a:r>
            <a:r>
              <a:rPr lang="en-US" sz="2800" dirty="0" err="1">
                <a:solidFill>
                  <a:srgbClr val="FF0000"/>
                </a:solidFill>
              </a:rPr>
              <a:t>algoritma</a:t>
            </a:r>
            <a:r>
              <a:rPr lang="en-US" sz="2800" dirty="0">
                <a:solidFill>
                  <a:srgbClr val="FF0000"/>
                </a:solidFill>
              </a:rPr>
              <a:t> (</a:t>
            </a:r>
            <a:r>
              <a:rPr lang="en-US" sz="2800" i="1" dirty="0">
                <a:solidFill>
                  <a:srgbClr val="FF0000"/>
                </a:solidFill>
              </a:rPr>
              <a:t>algorithm strategies</a:t>
            </a:r>
            <a:r>
              <a:rPr lang="en-US" sz="2800" dirty="0">
                <a:solidFill>
                  <a:srgbClr val="FF0000"/>
                </a:solidFill>
              </a:rPr>
              <a:t>) </a:t>
            </a:r>
            <a:r>
              <a:rPr lang="en-US" sz="2800" dirty="0" err="1"/>
              <a:t>adalah</a:t>
            </a:r>
            <a:r>
              <a:rPr lang="en-US" sz="2800" dirty="0"/>
              <a:t>:</a:t>
            </a:r>
          </a:p>
          <a:p>
            <a:pPr indent="50800">
              <a:buFont typeface="Arial" charset="0"/>
              <a:buChar char="•"/>
              <a:defRPr/>
            </a:pPr>
            <a:r>
              <a:rPr lang="en-US" sz="2800" dirty="0"/>
              <a:t>  </a:t>
            </a:r>
            <a:r>
              <a:rPr lang="en-US" sz="2400" dirty="0" err="1"/>
              <a:t>pendekatan</a:t>
            </a:r>
            <a:r>
              <a:rPr lang="en-US" sz="2400" dirty="0"/>
              <a:t> </a:t>
            </a:r>
            <a:r>
              <a:rPr lang="en-US" sz="2400" dirty="0" err="1"/>
              <a:t>umum</a:t>
            </a:r>
            <a:r>
              <a:rPr lang="en-US" sz="2400" dirty="0"/>
              <a:t> </a:t>
            </a:r>
          </a:p>
          <a:p>
            <a:pPr indent="50800">
              <a:buFont typeface="Arial" charset="0"/>
              <a:buChar char="•"/>
              <a:defRPr/>
            </a:pPr>
            <a:r>
              <a:rPr lang="en-US" sz="2400" dirty="0"/>
              <a:t>  </a:t>
            </a:r>
            <a:r>
              <a:rPr lang="en-US" sz="2400" dirty="0" err="1"/>
              <a:t>untuk</a:t>
            </a:r>
            <a:r>
              <a:rPr lang="en-US" sz="2400" dirty="0"/>
              <a:t> </a:t>
            </a:r>
            <a:r>
              <a:rPr lang="en-US" sz="2400" dirty="0" err="1"/>
              <a:t>memecahkan</a:t>
            </a:r>
            <a:r>
              <a:rPr lang="en-US" sz="2400" dirty="0"/>
              <a:t> </a:t>
            </a:r>
            <a:r>
              <a:rPr lang="en-US" sz="2400" dirty="0" err="1">
                <a:solidFill>
                  <a:srgbClr val="0070C0"/>
                </a:solidFill>
              </a:rPr>
              <a:t>persoalan</a:t>
            </a:r>
            <a:r>
              <a:rPr lang="en-US" sz="2400" dirty="0"/>
              <a:t> </a:t>
            </a:r>
            <a:r>
              <a:rPr lang="en-US" sz="2400" dirty="0" err="1"/>
              <a:t>secara</a:t>
            </a:r>
            <a:r>
              <a:rPr lang="en-US" sz="2400" dirty="0"/>
              <a:t> </a:t>
            </a:r>
            <a:r>
              <a:rPr lang="en-US" sz="2400" dirty="0" err="1">
                <a:solidFill>
                  <a:srgbClr val="0070C0"/>
                </a:solidFill>
              </a:rPr>
              <a:t>algoritmik</a:t>
            </a:r>
            <a:r>
              <a:rPr lang="en-US" sz="2400" dirty="0">
                <a:solidFill>
                  <a:srgbClr val="0070C0"/>
                </a:solidFill>
              </a:rPr>
              <a:t> </a:t>
            </a:r>
          </a:p>
          <a:p>
            <a:pPr marL="576263" indent="-238125">
              <a:buFont typeface="Arial" charset="0"/>
              <a:buChar char="•"/>
              <a:defRPr/>
            </a:pPr>
            <a:r>
              <a:rPr lang="en-US" sz="2400" dirty="0" err="1"/>
              <a:t>sehingga</a:t>
            </a:r>
            <a:r>
              <a:rPr lang="en-US" sz="2400" dirty="0"/>
              <a:t> </a:t>
            </a:r>
            <a:r>
              <a:rPr lang="en-US" sz="2400" dirty="0" err="1"/>
              <a:t>pendekatan</a:t>
            </a:r>
            <a:r>
              <a:rPr lang="en-US" sz="2400" dirty="0"/>
              <a:t> </a:t>
            </a:r>
            <a:r>
              <a:rPr lang="en-US" sz="2400" dirty="0" err="1"/>
              <a:t>tersebut</a:t>
            </a:r>
            <a:r>
              <a:rPr lang="en-US" sz="2400" dirty="0"/>
              <a:t> </a:t>
            </a:r>
            <a:r>
              <a:rPr lang="en-US" sz="2400" dirty="0" err="1"/>
              <a:t>dapat</a:t>
            </a:r>
            <a:r>
              <a:rPr lang="en-US" sz="2400" dirty="0"/>
              <a:t> </a:t>
            </a:r>
            <a:r>
              <a:rPr lang="en-US" sz="2400" dirty="0" err="1"/>
              <a:t>diterapkan</a:t>
            </a:r>
            <a:r>
              <a:rPr lang="en-US" sz="2400" dirty="0"/>
              <a:t> pada </a:t>
            </a:r>
            <a:r>
              <a:rPr lang="en-US" sz="2400" dirty="0" err="1"/>
              <a:t>berbagai</a:t>
            </a:r>
            <a:r>
              <a:rPr lang="en-US" sz="2400" dirty="0"/>
              <a:t> </a:t>
            </a:r>
            <a:r>
              <a:rPr lang="en-US" sz="2400" dirty="0" err="1"/>
              <a:t>persoalan</a:t>
            </a:r>
            <a:r>
              <a:rPr lang="en-US" sz="2400" dirty="0"/>
              <a:t> </a:t>
            </a:r>
            <a:r>
              <a:rPr lang="en-US" sz="2400" dirty="0" err="1"/>
              <a:t>komputasi</a:t>
            </a:r>
            <a:r>
              <a:rPr lang="en-US" sz="2400" dirty="0"/>
              <a:t>  [Levitin, 2003]</a:t>
            </a:r>
          </a:p>
          <a:p>
            <a:pPr indent="50800">
              <a:buFont typeface="Arial" charset="0"/>
              <a:buChar char="•"/>
              <a:defRPr/>
            </a:pPr>
            <a:endParaRPr lang="en-US" sz="2800" dirty="0"/>
          </a:p>
          <a:p>
            <a:pPr>
              <a:buFont typeface="Arial" charset="0"/>
              <a:buChar char="•"/>
              <a:defRPr/>
            </a:pPr>
            <a:r>
              <a:rPr lang="en-US" sz="2800" dirty="0"/>
              <a:t>Nama lain: </a:t>
            </a:r>
            <a:r>
              <a:rPr lang="en-US" sz="2800" i="1" dirty="0">
                <a:solidFill>
                  <a:srgbClr val="FF0000"/>
                </a:solidFill>
              </a:rPr>
              <a:t>algorithm design techniques</a:t>
            </a:r>
          </a:p>
        </p:txBody>
      </p:sp>
      <p:pic>
        <p:nvPicPr>
          <p:cNvPr id="9" name="Audio 8">
            <a:hlinkClick r:id="" action="ppaction://media"/>
            <a:extLst>
              <a:ext uri="{FF2B5EF4-FFF2-40B4-BE49-F238E27FC236}">
                <a16:creationId xmlns:a16="http://schemas.microsoft.com/office/drawing/2014/main" id="{F0456CBD-AFFC-4B97-BFE5-8FCC03531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D3CB334-1600-B908-C026-0157BF05B2BE}"/>
              </a:ext>
            </a:extLst>
          </p:cNvPr>
          <p:cNvSpPr>
            <a:spLocks noGrp="1"/>
          </p:cNvSpPr>
          <p:nvPr>
            <p:ph type="sldNum" sz="quarter" idx="12"/>
          </p:nvPr>
        </p:nvSpPr>
        <p:spPr/>
        <p:txBody>
          <a:bodyPr/>
          <a:lstStyle/>
          <a:p>
            <a:pPr>
              <a:defRPr/>
            </a:pPr>
            <a:fld id="{F5683C7B-E1A6-4F4B-BCCF-7A7D23E21710}" type="slidenum">
              <a:rPr lang="id-ID" altLang="en-US" smtClean="0"/>
              <a:pPr>
                <a:defRPr/>
              </a:pPr>
              <a:t>6</a:t>
            </a:fld>
            <a:endParaRPr lang="id-ID" altLang="en-US"/>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F0A84F95-145C-4344-8972-01631771194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D54C09D-18B6-47A9-B81B-7242D3C56597}" type="slidenum">
              <a:rPr lang="en-US" altLang="en-US" sz="1200" smtClean="0">
                <a:solidFill>
                  <a:srgbClr val="898989"/>
                </a:solidFill>
              </a:rPr>
              <a:pPr>
                <a:spcBef>
                  <a:spcPct val="0"/>
                </a:spcBef>
                <a:buFontTx/>
                <a:buNone/>
              </a:pPr>
              <a:t>7</a:t>
            </a:fld>
            <a:endParaRPr lang="en-US" altLang="en-US" sz="1200">
              <a:solidFill>
                <a:srgbClr val="898989"/>
              </a:solidFill>
            </a:endParaRPr>
          </a:p>
        </p:txBody>
      </p:sp>
      <p:sp>
        <p:nvSpPr>
          <p:cNvPr id="9219" name="Rectangle 2">
            <a:extLst>
              <a:ext uri="{FF2B5EF4-FFF2-40B4-BE49-F238E27FC236}">
                <a16:creationId xmlns:a16="http://schemas.microsoft.com/office/drawing/2014/main" id="{F6DC2515-D30B-4666-B3D4-D40E8CF893C9}"/>
              </a:ext>
            </a:extLst>
          </p:cNvPr>
          <p:cNvSpPr>
            <a:spLocks noGrp="1"/>
          </p:cNvSpPr>
          <p:nvPr>
            <p:ph type="title"/>
          </p:nvPr>
        </p:nvSpPr>
        <p:spPr>
          <a:xfrm>
            <a:off x="457200" y="609600"/>
            <a:ext cx="8229600" cy="615950"/>
          </a:xfrm>
        </p:spPr>
        <p:txBody>
          <a:bodyPr/>
          <a:lstStyle/>
          <a:p>
            <a:r>
              <a:rPr lang="en-US" altLang="en-US" sz="4000" b="1"/>
              <a:t>Persoalan (</a:t>
            </a:r>
            <a:r>
              <a:rPr lang="en-US" altLang="en-US" sz="4000" b="1" i="1"/>
              <a:t>Problem</a:t>
            </a:r>
            <a:r>
              <a:rPr lang="en-US" altLang="en-US" sz="4000" b="1"/>
              <a:t>)</a:t>
            </a:r>
          </a:p>
        </p:txBody>
      </p:sp>
      <p:sp>
        <p:nvSpPr>
          <p:cNvPr id="9220" name="Rectangle 3">
            <a:extLst>
              <a:ext uri="{FF2B5EF4-FFF2-40B4-BE49-F238E27FC236}">
                <a16:creationId xmlns:a16="http://schemas.microsoft.com/office/drawing/2014/main" id="{6563B426-5974-4973-BF56-62B39CFFD22F}"/>
              </a:ext>
            </a:extLst>
          </p:cNvPr>
          <p:cNvSpPr>
            <a:spLocks noGrp="1"/>
          </p:cNvSpPr>
          <p:nvPr>
            <p:ph type="body" idx="1"/>
          </p:nvPr>
        </p:nvSpPr>
        <p:spPr>
          <a:xfrm>
            <a:off x="838200" y="1524000"/>
            <a:ext cx="7772400" cy="4691063"/>
          </a:xfrm>
          <a:noFill/>
        </p:spPr>
        <p:txBody>
          <a:bodyPr/>
          <a:lstStyle/>
          <a:p>
            <a:pPr marL="533400" indent="-533400">
              <a:lnSpc>
                <a:spcPct val="90000"/>
              </a:lnSpc>
            </a:pPr>
            <a:r>
              <a:rPr lang="en-US" altLang="en-US" sz="2800" b="1" dirty="0" err="1"/>
              <a:t>Persoalan</a:t>
            </a:r>
            <a:r>
              <a:rPr lang="en-US" altLang="en-US" sz="2800" b="1" dirty="0"/>
              <a:t> </a:t>
            </a:r>
            <a:r>
              <a:rPr lang="en-US" altLang="en-US" sz="2800" dirty="0"/>
              <a:t>(</a:t>
            </a:r>
            <a:r>
              <a:rPr lang="en-US" altLang="en-US" sz="2800" dirty="0" err="1"/>
              <a:t>atau</a:t>
            </a:r>
            <a:r>
              <a:rPr lang="en-US" altLang="en-US" sz="2800" dirty="0"/>
              <a:t> </a:t>
            </a:r>
            <a:r>
              <a:rPr lang="en-US" altLang="en-US" sz="2800" dirty="0" err="1"/>
              <a:t>masalah</a:t>
            </a:r>
            <a:r>
              <a:rPr lang="en-US" altLang="en-US" sz="2800" dirty="0"/>
              <a:t>): </a:t>
            </a:r>
            <a:r>
              <a:rPr lang="en-US" altLang="en-US" sz="2800" dirty="0" err="1">
                <a:solidFill>
                  <a:srgbClr val="FF0000"/>
                </a:solidFill>
                <a:cs typeface="Times New Roman" panose="02020603050405020304" pitchFamily="18" charset="0"/>
              </a:rPr>
              <a:t>pertanyaan</a:t>
            </a:r>
            <a:r>
              <a:rPr lang="en-US" altLang="en-US" sz="2800" dirty="0">
                <a:cs typeface="Times New Roman" panose="02020603050405020304" pitchFamily="18" charset="0"/>
              </a:rPr>
              <a:t> </a:t>
            </a:r>
            <a:r>
              <a:rPr lang="en-US" altLang="en-US" sz="2800" dirty="0" err="1">
                <a:cs typeface="Times New Roman" panose="02020603050405020304" pitchFamily="18" charset="0"/>
              </a:rPr>
              <a:t>atau</a:t>
            </a:r>
            <a:r>
              <a:rPr lang="en-US" altLang="en-US" sz="2800" dirty="0">
                <a:cs typeface="Times New Roman" panose="02020603050405020304" pitchFamily="18" charset="0"/>
              </a:rPr>
              <a:t> </a:t>
            </a:r>
            <a:r>
              <a:rPr lang="en-US" altLang="en-US" sz="2800" dirty="0" err="1">
                <a:solidFill>
                  <a:srgbClr val="FF0000"/>
                </a:solidFill>
                <a:cs typeface="Times New Roman" panose="02020603050405020304" pitchFamily="18" charset="0"/>
              </a:rPr>
              <a:t>tugas</a:t>
            </a:r>
            <a:r>
              <a:rPr lang="en-US" altLang="en-US" sz="2800" dirty="0">
                <a:cs typeface="Times New Roman" panose="02020603050405020304" pitchFamily="18" charset="0"/>
              </a:rPr>
              <a:t> (</a:t>
            </a:r>
            <a:r>
              <a:rPr lang="en-US" altLang="en-US" sz="2800" i="1" dirty="0">
                <a:cs typeface="Times New Roman" panose="02020603050405020304" pitchFamily="18" charset="0"/>
              </a:rPr>
              <a:t>task</a:t>
            </a:r>
            <a:r>
              <a:rPr lang="en-US" altLang="en-US" sz="2800" dirty="0">
                <a:cs typeface="Times New Roman" panose="02020603050405020304" pitchFamily="18" charset="0"/>
              </a:rPr>
              <a:t>) yang </a:t>
            </a:r>
            <a:r>
              <a:rPr lang="en-US" altLang="en-US" sz="2800" dirty="0" err="1">
                <a:cs typeface="Times New Roman" panose="02020603050405020304" pitchFamily="18" charset="0"/>
              </a:rPr>
              <a:t>ingin</a:t>
            </a:r>
            <a:r>
              <a:rPr lang="en-US" altLang="en-US" sz="2800" dirty="0">
                <a:cs typeface="Times New Roman" panose="02020603050405020304" pitchFamily="18" charset="0"/>
              </a:rPr>
              <a:t> </a:t>
            </a:r>
            <a:r>
              <a:rPr lang="en-US" altLang="en-US" sz="2800" dirty="0" err="1">
                <a:cs typeface="Times New Roman" panose="02020603050405020304" pitchFamily="18" charset="0"/>
              </a:rPr>
              <a:t>kita</a:t>
            </a:r>
            <a:r>
              <a:rPr lang="en-US" altLang="en-US" sz="2800" dirty="0">
                <a:cs typeface="Times New Roman" panose="02020603050405020304" pitchFamily="18" charset="0"/>
              </a:rPr>
              <a:t> </a:t>
            </a:r>
            <a:r>
              <a:rPr lang="en-US" altLang="en-US" sz="2800" dirty="0" err="1">
                <a:cs typeface="Times New Roman" panose="02020603050405020304" pitchFamily="18" charset="0"/>
              </a:rPr>
              <a:t>cari</a:t>
            </a:r>
            <a:r>
              <a:rPr lang="en-US" altLang="en-US" sz="2800" dirty="0">
                <a:cs typeface="Times New Roman" panose="02020603050405020304" pitchFamily="18" charset="0"/>
              </a:rPr>
              <a:t> </a:t>
            </a:r>
            <a:r>
              <a:rPr lang="en-US" altLang="en-US" sz="2800" u="sng" dirty="0" err="1">
                <a:cs typeface="Times New Roman" panose="02020603050405020304" pitchFamily="18" charset="0"/>
              </a:rPr>
              <a:t>jawabannya</a:t>
            </a:r>
            <a:r>
              <a:rPr lang="en-US" altLang="en-US" sz="2800" dirty="0">
                <a:cs typeface="Times New Roman" panose="02020603050405020304" pitchFamily="18" charset="0"/>
              </a:rPr>
              <a:t>.</a:t>
            </a:r>
          </a:p>
          <a:p>
            <a:pPr marL="533400" indent="-533400">
              <a:lnSpc>
                <a:spcPct val="90000"/>
              </a:lnSpc>
            </a:pPr>
            <a:endParaRPr lang="en-US" altLang="en-US" sz="2800" dirty="0">
              <a:cs typeface="Times New Roman" panose="02020603050405020304" pitchFamily="18" charset="0"/>
            </a:endParaRPr>
          </a:p>
          <a:p>
            <a:pPr marL="0" indent="0">
              <a:lnSpc>
                <a:spcPct val="90000"/>
              </a:lnSpc>
              <a:buNone/>
            </a:pPr>
            <a:r>
              <a:rPr lang="en-US" altLang="en-US" sz="2800" dirty="0" err="1">
                <a:cs typeface="Times New Roman" panose="02020603050405020304" pitchFamily="18" charset="0"/>
              </a:rPr>
              <a:t>Contoh-contoh</a:t>
            </a:r>
            <a:r>
              <a:rPr lang="en-US" altLang="en-US" sz="2800" dirty="0">
                <a:cs typeface="Times New Roman" panose="02020603050405020304" pitchFamily="18" charset="0"/>
              </a:rPr>
              <a:t> </a:t>
            </a:r>
            <a:r>
              <a:rPr lang="en-US" altLang="en-US" sz="2800" dirty="0" err="1">
                <a:cs typeface="Times New Roman" panose="02020603050405020304" pitchFamily="18" charset="0"/>
              </a:rPr>
              <a:t>persoalan</a:t>
            </a:r>
            <a:r>
              <a:rPr lang="en-US" altLang="en-US" sz="2800" dirty="0">
                <a:cs typeface="Times New Roman" panose="02020603050405020304" pitchFamily="18" charset="0"/>
              </a:rPr>
              <a:t>:</a:t>
            </a:r>
            <a:r>
              <a:rPr lang="en-US" altLang="en-US" sz="2800" dirty="0"/>
              <a:t> </a:t>
            </a:r>
          </a:p>
          <a:p>
            <a:pPr marL="533400" indent="-533400">
              <a:lnSpc>
                <a:spcPct val="90000"/>
              </a:lnSpc>
              <a:buFontTx/>
              <a:buNone/>
            </a:pPr>
            <a:endParaRPr lang="en-US" altLang="en-US" sz="2400" dirty="0"/>
          </a:p>
          <a:p>
            <a:pPr marL="533400" indent="-533400">
              <a:lnSpc>
                <a:spcPct val="90000"/>
              </a:lnSpc>
              <a:buFontTx/>
              <a:buNone/>
            </a:pPr>
            <a:r>
              <a:rPr lang="en-US" altLang="en-US" sz="2400" dirty="0"/>
              <a:t>1.	</a:t>
            </a:r>
            <a:r>
              <a:rPr lang="en-US" altLang="en-US" sz="2400" dirty="0">
                <a:cs typeface="Times New Roman" panose="02020603050405020304" pitchFamily="18" charset="0"/>
              </a:rPr>
              <a:t>[</a:t>
            </a:r>
            <a:r>
              <a:rPr lang="en-US" altLang="en-US" sz="2400" b="1" dirty="0" err="1">
                <a:cs typeface="Times New Roman" panose="02020603050405020304" pitchFamily="18" charset="0"/>
              </a:rPr>
              <a:t>Persoalan</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pengurutan</a:t>
            </a:r>
            <a:r>
              <a:rPr lang="en-US" altLang="en-US" sz="2400" dirty="0">
                <a:cs typeface="Times New Roman" panose="02020603050405020304" pitchFamily="18" charset="0"/>
              </a:rPr>
              <a:t>] </a:t>
            </a:r>
            <a:r>
              <a:rPr lang="en-US" altLang="en-US" sz="2400" dirty="0" err="1">
                <a:cs typeface="Times New Roman" panose="02020603050405020304" pitchFamily="18" charset="0"/>
              </a:rPr>
              <a:t>Diberikan</a:t>
            </a:r>
            <a:r>
              <a:rPr lang="en-US" altLang="en-US" sz="2400" dirty="0">
                <a:cs typeface="Times New Roman" panose="02020603050405020304" pitchFamily="18" charset="0"/>
              </a:rPr>
              <a:t> </a:t>
            </a:r>
            <a:r>
              <a:rPr lang="en-US" altLang="en-US" sz="2400" dirty="0" err="1">
                <a:cs typeface="Times New Roman" panose="02020603050405020304" pitchFamily="18" charset="0"/>
              </a:rPr>
              <a:t>senarai</a:t>
            </a:r>
            <a:r>
              <a:rPr lang="en-US" altLang="en-US" sz="2400" dirty="0">
                <a:cs typeface="Times New Roman" panose="02020603050405020304" pitchFamily="18" charset="0"/>
              </a:rPr>
              <a:t> (</a:t>
            </a:r>
            <a:r>
              <a:rPr lang="en-US" altLang="en-US" sz="2400" i="1" dirty="0">
                <a:cs typeface="Times New Roman" panose="02020603050405020304" pitchFamily="18" charset="0"/>
              </a:rPr>
              <a:t>list</a:t>
            </a:r>
            <a:r>
              <a:rPr lang="en-US" altLang="en-US" sz="2400" dirty="0">
                <a:cs typeface="Times New Roman" panose="02020603050405020304" pitchFamily="18" charset="0"/>
              </a:rPr>
              <a:t>) </a:t>
            </a:r>
            <a:r>
              <a:rPr lang="en-US" altLang="en-US" sz="2400" i="1" dirty="0">
                <a:cs typeface="Times New Roman" panose="02020603050405020304" pitchFamily="18" charset="0"/>
              </a:rPr>
              <a:t>S</a:t>
            </a:r>
            <a:r>
              <a:rPr lang="en-US" altLang="en-US" sz="2400" dirty="0">
                <a:cs typeface="Times New Roman" panose="02020603050405020304" pitchFamily="18" charset="0"/>
              </a:rPr>
              <a:t> yang </a:t>
            </a:r>
            <a:r>
              <a:rPr lang="en-US" altLang="en-US" sz="2400" dirty="0" err="1">
                <a:cs typeface="Times New Roman" panose="02020603050405020304" pitchFamily="18" charset="0"/>
              </a:rPr>
              <a:t>terdiri</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i="1" dirty="0">
                <a:cs typeface="Times New Roman" panose="02020603050405020304" pitchFamily="18" charset="0"/>
              </a:rPr>
              <a:t>n</a:t>
            </a:r>
            <a:r>
              <a:rPr lang="en-US" altLang="en-US" sz="2400" dirty="0">
                <a:cs typeface="Times New Roman" panose="02020603050405020304" pitchFamily="18" charset="0"/>
              </a:rPr>
              <a:t> </a:t>
            </a:r>
            <a:r>
              <a:rPr lang="en-US" altLang="en-US" sz="2400" dirty="0" err="1">
                <a:cs typeface="Times New Roman" panose="02020603050405020304" pitchFamily="18" charset="0"/>
              </a:rPr>
              <a:t>buah</a:t>
            </a:r>
            <a:r>
              <a:rPr lang="en-US" altLang="en-US" sz="2400" dirty="0">
                <a:cs typeface="Times New Roman" panose="02020603050405020304" pitchFamily="18" charset="0"/>
              </a:rPr>
              <a:t> </a:t>
            </a:r>
            <a:r>
              <a:rPr lang="en-US" altLang="en-US" sz="2400" i="1" dirty="0">
                <a:cs typeface="Times New Roman" panose="02020603050405020304" pitchFamily="18" charset="0"/>
              </a:rPr>
              <a:t>integer</a:t>
            </a:r>
            <a:r>
              <a:rPr lang="en-US" altLang="en-US" sz="2400" dirty="0">
                <a:cs typeface="Times New Roman" panose="02020603050405020304" pitchFamily="18" charset="0"/>
              </a:rPr>
              <a:t>. </a:t>
            </a:r>
            <a:r>
              <a:rPr lang="en-US" altLang="en-US" sz="2400" dirty="0" err="1">
                <a:cs typeface="Times New Roman" panose="02020603050405020304" pitchFamily="18" charset="0"/>
              </a:rPr>
              <a:t>Urutkan</a:t>
            </a:r>
            <a:r>
              <a:rPr lang="en-US" altLang="en-US" sz="2400" dirty="0">
                <a:cs typeface="Times New Roman" panose="02020603050405020304" pitchFamily="18" charset="0"/>
              </a:rPr>
              <a:t> </a:t>
            </a:r>
            <a:r>
              <a:rPr lang="en-US" altLang="en-US" sz="2400" i="1" dirty="0">
                <a:cs typeface="Times New Roman" panose="02020603050405020304" pitchFamily="18" charset="0"/>
              </a:rPr>
              <a:t>n</a:t>
            </a:r>
            <a:r>
              <a:rPr lang="en-US" altLang="en-US" sz="2400" dirty="0">
                <a:cs typeface="Times New Roman" panose="02020603050405020304" pitchFamily="18" charset="0"/>
              </a:rPr>
              <a:t> </a:t>
            </a:r>
            <a:r>
              <a:rPr lang="en-US" altLang="en-US" sz="2400" dirty="0" err="1">
                <a:cs typeface="Times New Roman" panose="02020603050405020304" pitchFamily="18" charset="0"/>
              </a:rPr>
              <a:t>buah</a:t>
            </a:r>
            <a:r>
              <a:rPr lang="en-US" altLang="en-US" sz="2400" dirty="0">
                <a:cs typeface="Times New Roman" panose="02020603050405020304" pitchFamily="18" charset="0"/>
              </a:rPr>
              <a:t> </a:t>
            </a:r>
            <a:r>
              <a:rPr lang="en-US" altLang="en-US" sz="2400" i="1" dirty="0">
                <a:cs typeface="Times New Roman" panose="02020603050405020304" pitchFamily="18" charset="0"/>
              </a:rPr>
              <a:t>integer</a:t>
            </a:r>
            <a:r>
              <a:rPr lang="en-US" altLang="en-US" sz="2400" dirty="0">
                <a:cs typeface="Times New Roman" panose="02020603050405020304" pitchFamily="18" charset="0"/>
              </a:rPr>
              <a:t> </a:t>
            </a:r>
            <a:r>
              <a:rPr lang="en-US" altLang="en-US" sz="2400" dirty="0" err="1">
                <a:cs typeface="Times New Roman" panose="02020603050405020304" pitchFamily="18" charset="0"/>
              </a:rPr>
              <a:t>tersebut</a:t>
            </a:r>
            <a:r>
              <a:rPr lang="en-US" altLang="en-US" sz="2400" dirty="0">
                <a:cs typeface="Times New Roman" panose="02020603050405020304" pitchFamily="18" charset="0"/>
              </a:rPr>
              <a:t> </a:t>
            </a:r>
            <a:r>
              <a:rPr lang="en-US" altLang="en-US" sz="2400" dirty="0" err="1">
                <a:cs typeface="Times New Roman" panose="02020603050405020304" pitchFamily="18" charset="0"/>
              </a:rPr>
              <a:t>sehingga</a:t>
            </a:r>
            <a:r>
              <a:rPr lang="en-US" altLang="en-US" sz="2400" dirty="0">
                <a:cs typeface="Times New Roman" panose="02020603050405020304" pitchFamily="18" charset="0"/>
              </a:rPr>
              <a:t> </a:t>
            </a:r>
            <a:r>
              <a:rPr lang="en-US" altLang="en-US" sz="2400" dirty="0" err="1">
                <a:cs typeface="Times New Roman" panose="02020603050405020304" pitchFamily="18" charset="0"/>
              </a:rPr>
              <a:t>terurut</a:t>
            </a:r>
            <a:r>
              <a:rPr lang="en-US" altLang="en-US" sz="2400" dirty="0">
                <a:cs typeface="Times New Roman" panose="02020603050405020304" pitchFamily="18" charset="0"/>
              </a:rPr>
              <a:t> </a:t>
            </a:r>
            <a:r>
              <a:rPr lang="en-US" altLang="en-US" sz="2400" dirty="0" err="1">
                <a:cs typeface="Times New Roman" panose="02020603050405020304" pitchFamily="18" charset="0"/>
              </a:rPr>
              <a:t>secara</a:t>
            </a:r>
            <a:r>
              <a:rPr lang="en-US" altLang="en-US" sz="2400" dirty="0">
                <a:cs typeface="Times New Roman" panose="02020603050405020304" pitchFamily="18" charset="0"/>
              </a:rPr>
              <a:t> </a:t>
            </a:r>
            <a:r>
              <a:rPr lang="en-US" altLang="en-US" sz="2400" dirty="0" err="1">
                <a:cs typeface="Times New Roman" panose="02020603050405020304" pitchFamily="18" charset="0"/>
              </a:rPr>
              <a:t>menaik</a:t>
            </a:r>
            <a:r>
              <a:rPr lang="en-US" altLang="en-US" sz="2400" dirty="0">
                <a:cs typeface="Times New Roman" panose="02020603050405020304" pitchFamily="18" charset="0"/>
              </a:rPr>
              <a:t>! </a:t>
            </a:r>
          </a:p>
          <a:p>
            <a:pPr marL="533400" indent="-533400">
              <a:lnSpc>
                <a:spcPct val="90000"/>
              </a:lnSpc>
              <a:buFontTx/>
              <a:buNone/>
            </a:pPr>
            <a:r>
              <a:rPr lang="en-US" altLang="en-US" sz="2400" dirty="0">
                <a:cs typeface="Times New Roman" panose="02020603050405020304" pitchFamily="18" charset="0"/>
              </a:rPr>
              <a:t>	</a:t>
            </a:r>
          </a:p>
          <a:p>
            <a:pPr marL="533400" indent="-533400">
              <a:lnSpc>
                <a:spcPct val="90000"/>
              </a:lnSpc>
              <a:buFontTx/>
              <a:buNone/>
            </a:pPr>
            <a:r>
              <a:rPr lang="en-US" altLang="en-US" sz="2400" dirty="0">
                <a:cs typeface="Times New Roman" panose="02020603050405020304" pitchFamily="18" charset="0"/>
              </a:rPr>
              <a:t>	</a:t>
            </a:r>
            <a:r>
              <a:rPr lang="en-US" altLang="en-US" sz="2400" i="1" dirty="0" err="1">
                <a:cs typeface="Times New Roman" panose="02020603050405020304" pitchFamily="18" charset="0"/>
              </a:rPr>
              <a:t>Jawaban</a:t>
            </a:r>
            <a:r>
              <a:rPr lang="en-US" altLang="en-US" sz="2400" i="1" dirty="0">
                <a:cs typeface="Times New Roman" panose="02020603050405020304" pitchFamily="18" charset="0"/>
              </a:rPr>
              <a:t>: </a:t>
            </a:r>
            <a:r>
              <a:rPr lang="en-US" altLang="en-US" sz="2400" i="1" dirty="0" err="1">
                <a:cs typeface="Times New Roman" panose="02020603050405020304" pitchFamily="18" charset="0"/>
              </a:rPr>
              <a:t>barisan</a:t>
            </a:r>
            <a:r>
              <a:rPr lang="en-US" altLang="en-US" sz="2400" i="1" dirty="0">
                <a:cs typeface="Times New Roman" panose="02020603050405020304" pitchFamily="18" charset="0"/>
              </a:rPr>
              <a:t> </a:t>
            </a:r>
            <a:r>
              <a:rPr lang="en-US" altLang="en-US" sz="2400" i="1" dirty="0" err="1">
                <a:cs typeface="Times New Roman" panose="02020603050405020304" pitchFamily="18" charset="0"/>
              </a:rPr>
              <a:t>nilai</a:t>
            </a:r>
            <a:r>
              <a:rPr lang="en-US" altLang="en-US" sz="2400" i="1" dirty="0">
                <a:cs typeface="Times New Roman" panose="02020603050405020304" pitchFamily="18" charset="0"/>
              </a:rPr>
              <a:t> di </a:t>
            </a:r>
            <a:r>
              <a:rPr lang="en-US" altLang="en-US" sz="2400" i="1" dirty="0" err="1">
                <a:cs typeface="Times New Roman" panose="02020603050405020304" pitchFamily="18" charset="0"/>
              </a:rPr>
              <a:t>dalam</a:t>
            </a:r>
            <a:r>
              <a:rPr lang="en-US" altLang="en-US" sz="2400" i="1" dirty="0">
                <a:cs typeface="Times New Roman" panose="02020603050405020304" pitchFamily="18" charset="0"/>
              </a:rPr>
              <a:t> </a:t>
            </a:r>
            <a:r>
              <a:rPr lang="en-US" altLang="en-US" sz="2400" i="1" dirty="0" err="1">
                <a:cs typeface="Times New Roman" panose="02020603050405020304" pitchFamily="18" charset="0"/>
              </a:rPr>
              <a:t>senarai</a:t>
            </a:r>
            <a:r>
              <a:rPr lang="en-US" altLang="en-US" sz="2400" i="1" dirty="0">
                <a:cs typeface="Times New Roman" panose="02020603050405020304" pitchFamily="18" charset="0"/>
              </a:rPr>
              <a:t> yang </a:t>
            </a:r>
            <a:r>
              <a:rPr lang="en-US" altLang="en-US" sz="2400" i="1" dirty="0" err="1">
                <a:cs typeface="Times New Roman" panose="02020603050405020304" pitchFamily="18" charset="0"/>
              </a:rPr>
              <a:t>terurut</a:t>
            </a:r>
            <a:r>
              <a:rPr lang="en-US" altLang="en-US" sz="2400" i="1" dirty="0">
                <a:cs typeface="Times New Roman" panose="02020603050405020304" pitchFamily="18" charset="0"/>
              </a:rPr>
              <a:t> </a:t>
            </a:r>
            <a:r>
              <a:rPr lang="en-US" altLang="en-US" sz="2400" i="1" dirty="0" err="1">
                <a:cs typeface="Times New Roman" panose="02020603050405020304" pitchFamily="18" charset="0"/>
              </a:rPr>
              <a:t>menaik</a:t>
            </a:r>
            <a:r>
              <a:rPr lang="en-US" altLang="en-US" sz="2400" i="1" dirty="0">
                <a:cs typeface="Times New Roman" panose="02020603050405020304" pitchFamily="18" charset="0"/>
              </a:rPr>
              <a:t>.</a:t>
            </a:r>
            <a:r>
              <a:rPr lang="en-US" altLang="en-US" sz="2400" i="1" dirty="0"/>
              <a:t> </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91BB88D2-85E2-4F45-B159-AA946E10BCE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1F118AE-9A3F-4B60-9B45-8FFF809A918D}" type="slidenum">
              <a:rPr lang="en-US" altLang="en-US" sz="1200" smtClean="0">
                <a:solidFill>
                  <a:srgbClr val="898989"/>
                </a:solidFill>
              </a:rPr>
              <a:pPr>
                <a:spcBef>
                  <a:spcPct val="0"/>
                </a:spcBef>
                <a:buFontTx/>
                <a:buNone/>
              </a:pPr>
              <a:t>8</a:t>
            </a:fld>
            <a:endParaRPr lang="en-US" altLang="en-US" sz="1200">
              <a:solidFill>
                <a:srgbClr val="898989"/>
              </a:solidFill>
            </a:endParaRPr>
          </a:p>
        </p:txBody>
      </p:sp>
      <p:sp>
        <p:nvSpPr>
          <p:cNvPr id="10243" name="Rectangle 2">
            <a:extLst>
              <a:ext uri="{FF2B5EF4-FFF2-40B4-BE49-F238E27FC236}">
                <a16:creationId xmlns:a16="http://schemas.microsoft.com/office/drawing/2014/main" id="{5981BAA2-4D63-45B5-BCFF-6736ECEBF47D}"/>
              </a:ext>
            </a:extLst>
          </p:cNvPr>
          <p:cNvSpPr>
            <a:spLocks noGrp="1"/>
          </p:cNvSpPr>
          <p:nvPr>
            <p:ph type="title"/>
          </p:nvPr>
        </p:nvSpPr>
        <p:spPr/>
        <p:txBody>
          <a:bodyPr/>
          <a:lstStyle/>
          <a:p>
            <a:endParaRPr lang="en-US" altLang="en-US"/>
          </a:p>
        </p:txBody>
      </p:sp>
      <p:sp>
        <p:nvSpPr>
          <p:cNvPr id="10244" name="Rectangle 3">
            <a:extLst>
              <a:ext uri="{FF2B5EF4-FFF2-40B4-BE49-F238E27FC236}">
                <a16:creationId xmlns:a16="http://schemas.microsoft.com/office/drawing/2014/main" id="{8F1EE711-34E4-4E46-A8F5-F66627DF3652}"/>
              </a:ext>
            </a:extLst>
          </p:cNvPr>
          <p:cNvSpPr>
            <a:spLocks noGrp="1"/>
          </p:cNvSpPr>
          <p:nvPr>
            <p:ph type="body" idx="1"/>
          </p:nvPr>
        </p:nvSpPr>
        <p:spPr/>
        <p:txBody>
          <a:bodyPr/>
          <a:lstStyle/>
          <a:p>
            <a:pPr>
              <a:buFontTx/>
              <a:buNone/>
            </a:pPr>
            <a:r>
              <a:rPr lang="en-US" altLang="en-US" sz="2400"/>
              <a:t>2. </a:t>
            </a:r>
            <a:r>
              <a:rPr lang="en-US" altLang="en-US" sz="2800"/>
              <a:t>[</a:t>
            </a:r>
            <a:r>
              <a:rPr lang="en-US" altLang="en-US" sz="2800" b="1"/>
              <a:t>Persoalan pencarian</a:t>
            </a:r>
            <a:r>
              <a:rPr lang="en-US" altLang="en-US" sz="2800"/>
              <a:t>] Apakah terdapat sebuah elemen bernilai </a:t>
            </a:r>
            <a:r>
              <a:rPr lang="en-US" altLang="en-US" sz="2800" i="1"/>
              <a:t>x</a:t>
            </a:r>
            <a:r>
              <a:rPr lang="en-US" altLang="en-US" sz="2800"/>
              <a:t> di dalam sebuah senarai </a:t>
            </a:r>
            <a:r>
              <a:rPr lang="en-US" altLang="en-US" sz="2800" i="1"/>
              <a:t>S</a:t>
            </a:r>
            <a:r>
              <a:rPr lang="en-US" altLang="en-US" sz="2800"/>
              <a:t> yang berisi </a:t>
            </a:r>
            <a:r>
              <a:rPr lang="en-US" altLang="en-US" sz="2800" i="1"/>
              <a:t>n</a:t>
            </a:r>
            <a:r>
              <a:rPr lang="en-US" altLang="en-US" sz="2800"/>
              <a:t> buah bilangan bulat? </a:t>
            </a:r>
          </a:p>
          <a:p>
            <a:pPr>
              <a:buFontTx/>
              <a:buNone/>
            </a:pPr>
            <a:r>
              <a:rPr lang="en-US" altLang="en-US" sz="2800"/>
              <a:t>	</a:t>
            </a:r>
          </a:p>
          <a:p>
            <a:pPr>
              <a:buFontTx/>
              <a:buNone/>
            </a:pPr>
            <a:r>
              <a:rPr lang="en-US" altLang="en-US" sz="2800"/>
              <a:t>	</a:t>
            </a:r>
            <a:r>
              <a:rPr lang="en-US" altLang="en-US" sz="2800" i="1"/>
              <a:t>Jawaban: “ya” jika x ditemukan di dalam senarai, atau “tidak” jika x tidak terdapat di dalam senarai.</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a:extLst>
              <a:ext uri="{FF2B5EF4-FFF2-40B4-BE49-F238E27FC236}">
                <a16:creationId xmlns:a16="http://schemas.microsoft.com/office/drawing/2014/main" id="{83327076-2432-4689-8167-39756EA607E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63B3A55-7466-4353-9AE7-67D7B104E099}" type="slidenum">
              <a:rPr lang="en-US" altLang="en-US" sz="1200" smtClean="0">
                <a:solidFill>
                  <a:srgbClr val="898989"/>
                </a:solidFill>
              </a:rPr>
              <a:pPr>
                <a:spcBef>
                  <a:spcPct val="0"/>
                </a:spcBef>
                <a:buFontTx/>
                <a:buNone/>
              </a:pPr>
              <a:t>9</a:t>
            </a:fld>
            <a:endParaRPr lang="en-US" altLang="en-US" sz="1200">
              <a:solidFill>
                <a:srgbClr val="898989"/>
              </a:solidFill>
            </a:endParaRPr>
          </a:p>
        </p:txBody>
      </p:sp>
      <p:sp>
        <p:nvSpPr>
          <p:cNvPr id="11267" name="Rectangle 3">
            <a:extLst>
              <a:ext uri="{FF2B5EF4-FFF2-40B4-BE49-F238E27FC236}">
                <a16:creationId xmlns:a16="http://schemas.microsoft.com/office/drawing/2014/main" id="{36E9A5FC-1307-4D8B-A008-E9BEE409F12A}"/>
              </a:ext>
            </a:extLst>
          </p:cNvPr>
          <p:cNvSpPr>
            <a:spLocks noGrp="1"/>
          </p:cNvSpPr>
          <p:nvPr>
            <p:ph type="body" idx="1"/>
          </p:nvPr>
        </p:nvSpPr>
        <p:spPr>
          <a:xfrm>
            <a:off x="685800" y="838200"/>
            <a:ext cx="7772400" cy="5029200"/>
          </a:xfrm>
        </p:spPr>
        <p:txBody>
          <a:bodyPr/>
          <a:lstStyle/>
          <a:p>
            <a:r>
              <a:rPr lang="en-US" altLang="en-US" sz="2800" b="1" dirty="0" err="1"/>
              <a:t>Instansiasi</a:t>
            </a:r>
            <a:r>
              <a:rPr lang="en-US" altLang="en-US" sz="2800" b="1" dirty="0"/>
              <a:t> </a:t>
            </a:r>
            <a:r>
              <a:rPr lang="en-US" altLang="en-US" sz="2800" b="1" dirty="0" err="1"/>
              <a:t>persoalan</a:t>
            </a:r>
            <a:r>
              <a:rPr lang="en-US" altLang="en-US" sz="2800" dirty="0"/>
              <a:t>: parameter </a:t>
            </a:r>
            <a:r>
              <a:rPr lang="en-US" altLang="en-US" sz="2800" dirty="0" err="1"/>
              <a:t>nilai</a:t>
            </a:r>
            <a:r>
              <a:rPr lang="en-US" altLang="en-US" sz="2800" dirty="0"/>
              <a:t> yang </a:t>
            </a:r>
            <a:r>
              <a:rPr lang="en-US" altLang="en-US" sz="2800" dirty="0" err="1"/>
              <a:t>diasosiasikan</a:t>
            </a:r>
            <a:r>
              <a:rPr lang="en-US" altLang="en-US" sz="2800" dirty="0"/>
              <a:t> di </a:t>
            </a:r>
            <a:r>
              <a:rPr lang="en-US" altLang="en-US" sz="2800" dirty="0" err="1"/>
              <a:t>dalam</a:t>
            </a:r>
            <a:r>
              <a:rPr lang="en-US" altLang="en-US" sz="2800" dirty="0"/>
              <a:t> </a:t>
            </a:r>
            <a:r>
              <a:rPr lang="en-US" altLang="en-US" sz="2800" dirty="0" err="1"/>
              <a:t>persoalan</a:t>
            </a:r>
            <a:r>
              <a:rPr lang="en-US" altLang="en-US" sz="2800" dirty="0"/>
              <a:t> </a:t>
            </a:r>
            <a:r>
              <a:rPr lang="en-US" altLang="en-US" sz="2800" dirty="0" err="1"/>
              <a:t>tersebut</a:t>
            </a:r>
            <a:r>
              <a:rPr lang="en-US" altLang="en-US" sz="2800" dirty="0"/>
              <a:t>.</a:t>
            </a:r>
          </a:p>
          <a:p>
            <a:endParaRPr lang="en-US" altLang="en-US" sz="2800" dirty="0">
              <a:cs typeface="Times New Roman" panose="02020603050405020304" pitchFamily="18" charset="0"/>
            </a:endParaRPr>
          </a:p>
          <a:p>
            <a:r>
              <a:rPr lang="en-US" altLang="en-US" sz="2800" dirty="0" err="1">
                <a:cs typeface="Times New Roman" panose="02020603050405020304" pitchFamily="18" charset="0"/>
              </a:rPr>
              <a:t>Jawaban</a:t>
            </a:r>
            <a:r>
              <a:rPr lang="en-US" altLang="en-US" sz="2800" dirty="0">
                <a:cs typeface="Times New Roman" panose="02020603050405020304" pitchFamily="18" charset="0"/>
              </a:rPr>
              <a:t> </a:t>
            </a:r>
            <a:r>
              <a:rPr lang="en-US" altLang="en-US" sz="2800" dirty="0" err="1">
                <a:cs typeface="Times New Roman" panose="02020603050405020304" pitchFamily="18" charset="0"/>
              </a:rPr>
              <a:t>terhadap</a:t>
            </a:r>
            <a:r>
              <a:rPr lang="en-US" altLang="en-US" sz="2800" dirty="0">
                <a:cs typeface="Times New Roman" panose="02020603050405020304" pitchFamily="18" charset="0"/>
              </a:rPr>
              <a:t> </a:t>
            </a:r>
            <a:r>
              <a:rPr lang="en-US" altLang="en-US" sz="2800" dirty="0" err="1">
                <a:cs typeface="Times New Roman" panose="02020603050405020304" pitchFamily="18" charset="0"/>
              </a:rPr>
              <a:t>instansiasi</a:t>
            </a:r>
            <a:r>
              <a:rPr lang="en-US" altLang="en-US" sz="2800" dirty="0">
                <a:cs typeface="Times New Roman" panose="02020603050405020304" pitchFamily="18" charset="0"/>
              </a:rPr>
              <a:t> </a:t>
            </a:r>
            <a:r>
              <a:rPr lang="en-US" altLang="en-US" sz="2800" dirty="0" err="1">
                <a:cs typeface="Times New Roman" panose="02020603050405020304" pitchFamily="18" charset="0"/>
              </a:rPr>
              <a:t>persoalan</a:t>
            </a:r>
            <a:r>
              <a:rPr lang="en-US" altLang="en-US" sz="2800" dirty="0">
                <a:cs typeface="Times New Roman" panose="02020603050405020304" pitchFamily="18" charset="0"/>
              </a:rPr>
              <a:t> </a:t>
            </a:r>
            <a:r>
              <a:rPr lang="en-US" altLang="en-US" sz="2800" dirty="0" err="1">
                <a:cs typeface="Times New Roman" panose="02020603050405020304" pitchFamily="18" charset="0"/>
              </a:rPr>
              <a:t>dinamakan</a:t>
            </a:r>
            <a:r>
              <a:rPr lang="en-US" altLang="en-US" sz="2800" dirty="0">
                <a:cs typeface="Times New Roman" panose="02020603050405020304" pitchFamily="18" charset="0"/>
              </a:rPr>
              <a:t> </a:t>
            </a:r>
            <a:r>
              <a:rPr lang="en-US" altLang="en-US" sz="2800" b="1" dirty="0">
                <a:cs typeface="Times New Roman" panose="02020603050405020304" pitchFamily="18" charset="0"/>
              </a:rPr>
              <a:t>solusi</a:t>
            </a:r>
            <a:r>
              <a:rPr lang="en-US" altLang="en-US" sz="2800" dirty="0"/>
              <a:t> </a:t>
            </a:r>
          </a:p>
          <a:p>
            <a:endParaRPr lang="en-US" altLang="en-US" sz="2800" dirty="0"/>
          </a:p>
          <a:p>
            <a:r>
              <a:rPr lang="en-US" altLang="en-US" sz="2800" dirty="0" err="1"/>
              <a:t>Contoh</a:t>
            </a:r>
            <a:r>
              <a:rPr lang="en-US" altLang="en-US" sz="2800" dirty="0"/>
              <a:t>: </a:t>
            </a:r>
            <a:r>
              <a:rPr lang="en-US" altLang="en-US" sz="2800" dirty="0" err="1"/>
              <a:t>Selesaikan</a:t>
            </a:r>
            <a:r>
              <a:rPr lang="en-US" altLang="en-US" sz="2800" dirty="0"/>
              <a:t> </a:t>
            </a:r>
            <a:r>
              <a:rPr lang="en-US" altLang="en-US" sz="2800" dirty="0" err="1"/>
              <a:t>persoalan</a:t>
            </a:r>
            <a:r>
              <a:rPr lang="en-US" altLang="en-US" sz="2800" dirty="0"/>
              <a:t> </a:t>
            </a:r>
            <a:r>
              <a:rPr lang="en-US" altLang="en-US" sz="2800" dirty="0" err="1"/>
              <a:t>pengurutan</a:t>
            </a:r>
            <a:r>
              <a:rPr lang="en-US" altLang="en-US" sz="2800" dirty="0"/>
              <a:t> </a:t>
            </a:r>
            <a:r>
              <a:rPr lang="en-US" altLang="en-US" sz="2800" dirty="0" err="1"/>
              <a:t>untuk</a:t>
            </a:r>
            <a:endParaRPr lang="en-US" altLang="en-US" sz="2800" dirty="0"/>
          </a:p>
          <a:p>
            <a:pPr>
              <a:buFontTx/>
              <a:buNone/>
            </a:pPr>
            <a:r>
              <a:rPr lang="en-US" altLang="en-US" sz="2800" dirty="0"/>
              <a:t>		</a:t>
            </a:r>
            <a:r>
              <a:rPr lang="en-US" altLang="en-US" sz="2800" i="1" dirty="0">
                <a:cs typeface="Times New Roman" panose="02020603050405020304" pitchFamily="18" charset="0"/>
              </a:rPr>
              <a:t>S</a:t>
            </a:r>
            <a:r>
              <a:rPr lang="en-US" altLang="en-US" sz="2800" dirty="0">
                <a:cs typeface="Times New Roman" panose="02020603050405020304" pitchFamily="18" charset="0"/>
              </a:rPr>
              <a:t> = [15, 4, 8, 11, 2, 10, 19]	</a:t>
            </a:r>
            <a:r>
              <a:rPr lang="en-US" altLang="en-US" sz="2800" i="1" dirty="0">
                <a:cs typeface="Times New Roman" panose="02020603050405020304" pitchFamily="18" charset="0"/>
              </a:rPr>
              <a:t>n</a:t>
            </a:r>
            <a:r>
              <a:rPr lang="en-US" altLang="en-US" sz="2800" dirty="0">
                <a:cs typeface="Times New Roman" panose="02020603050405020304" pitchFamily="18" charset="0"/>
              </a:rPr>
              <a:t> = 7</a:t>
            </a:r>
          </a:p>
          <a:p>
            <a:pPr>
              <a:buFontTx/>
              <a:buNone/>
            </a:pPr>
            <a:endParaRPr lang="en-US" altLang="en-US" sz="2800" dirty="0"/>
          </a:p>
          <a:p>
            <a:pPr>
              <a:buFontTx/>
              <a:buNone/>
            </a:pPr>
            <a:r>
              <a:rPr lang="en-US" altLang="en-US" sz="2800" dirty="0"/>
              <a:t>	Solusi: </a:t>
            </a:r>
            <a:r>
              <a:rPr lang="en-US" altLang="en-US" sz="2800" i="1" dirty="0">
                <a:cs typeface="Times New Roman" panose="02020603050405020304" pitchFamily="18" charset="0"/>
              </a:rPr>
              <a:t>S</a:t>
            </a:r>
            <a:r>
              <a:rPr lang="en-US" altLang="en-US" sz="2800" b="1" dirty="0">
                <a:cs typeface="Times New Roman" panose="02020603050405020304" pitchFamily="18" charset="0"/>
              </a:rPr>
              <a:t> </a:t>
            </a:r>
            <a:r>
              <a:rPr lang="en-US" altLang="en-US" sz="2800" dirty="0">
                <a:cs typeface="Times New Roman" panose="02020603050405020304" pitchFamily="18" charset="0"/>
              </a:rPr>
              <a:t>= [2, 4, 8, 10, 11, 15, 19].</a:t>
            </a:r>
            <a:r>
              <a:rPr lang="en-US" altLang="en-US" sz="2800" dirty="0"/>
              <a:t> </a:t>
            </a:r>
          </a:p>
        </p:txBody>
      </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928</TotalTime>
  <Words>2206</Words>
  <Application>Microsoft Office PowerPoint</Application>
  <PresentationFormat>On-screen Show (4:3)</PresentationFormat>
  <Paragraphs>261</Paragraphs>
  <Slides>45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3" baseType="lpstr">
      <vt:lpstr>Aptos</vt:lpstr>
      <vt:lpstr>Arial</vt:lpstr>
      <vt:lpstr>Calibri</vt:lpstr>
      <vt:lpstr>Symbol</vt:lpstr>
      <vt:lpstr>Times New Roman</vt:lpstr>
      <vt:lpstr>Wingdings</vt:lpstr>
      <vt:lpstr>Office Theme</vt:lpstr>
      <vt:lpstr>Equation</vt:lpstr>
      <vt:lpstr>Pengantar Strategi Algoritma</vt:lpstr>
      <vt:lpstr>Kampus ITB yang indah…</vt:lpstr>
      <vt:lpstr>Inilah STEI-ITB…</vt:lpstr>
      <vt:lpstr>LabTek V, di sini Informatika ITB berada</vt:lpstr>
      <vt:lpstr>Salah satu mata kuliahnya….</vt:lpstr>
      <vt:lpstr>Apakah Strategi Algoritma itu?</vt:lpstr>
      <vt:lpstr>Persoalan (Problem)</vt:lpstr>
      <vt:lpstr>PowerPoint Presentation</vt:lpstr>
      <vt:lpstr>PowerPoint Presentation</vt:lpstr>
      <vt:lpstr>Algoritma</vt:lpstr>
      <vt:lpstr>Beberapa Contoh Persoalan Klasik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11. Sum of Subsets Problem </vt:lpstr>
      <vt:lpstr>PowerPoint Presentation</vt:lpstr>
      <vt:lpstr>Analisis Algoritma</vt:lpstr>
      <vt:lpstr>PowerPoint Presentation</vt:lpstr>
      <vt:lpstr>Strategi Algoritma</vt:lpstr>
      <vt:lpstr>PowerPoint Presentation</vt:lpstr>
      <vt:lpstr>PowerPoint Presentation</vt:lpstr>
      <vt:lpstr>PowerPoint Presentation</vt:lpstr>
      <vt:lpstr>Pokok Bahasan Kuliah IF2211</vt:lpstr>
      <vt:lpstr>Buku Referensi Kuliah</vt:lpstr>
      <vt:lpstr>PowerPoint Presentation</vt:lpstr>
      <vt:lpstr>PowerPoint Presentation</vt:lpstr>
      <vt:lpstr>Tujuan kuliah IF2211</vt:lpstr>
      <vt:lpstr>Capaian Pembelajaran Mata Kuliah  (CPMK)</vt:lpstr>
      <vt:lpstr>Prasyarat Kuliah</vt:lpstr>
      <vt:lpstr>Penilaian Kuliah</vt:lpstr>
      <vt:lpstr>Perihal Tubes dan Tucil</vt:lpstr>
      <vt:lpstr>Contoh-contoh Tucil dan Tubes</vt:lpstr>
      <vt:lpstr>PowerPoint Presentation</vt:lpstr>
      <vt:lpstr>PowerPoint Presentation</vt:lpstr>
      <vt:lpstr>PowerPoint Presentation</vt:lpstr>
      <vt:lpstr>PowerPoint Presentation</vt:lpstr>
      <vt:lpstr>PowerPoint Presentation</vt:lpstr>
      <vt:lpstr>SELAMAT BELAJAR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fan</dc:creator>
  <cp:lastModifiedBy>Dr. Ir. Rinaldi, M.T.</cp:lastModifiedBy>
  <cp:revision>78</cp:revision>
  <dcterms:created xsi:type="dcterms:W3CDTF">2010-12-20T15:05:16Z</dcterms:created>
  <dcterms:modified xsi:type="dcterms:W3CDTF">2026-02-07T03:51:33Z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2024-02-03T08:27:13Z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28ccde8e-a872-4909-a223-8c977afbd059</vt:lpwstr>
  </property>
  <property fmtid="{D5CDD505-2E9C-101B-9397-08002B2CF9AE}" pid="8" name="MSIP_Label_38b525e5-f3da-4501-8f1e-526b6769fc56_ContentBits">
    <vt:lpwstr>0</vt:lpwstr>
  </property>
</Properties>
</file>