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312" r:id="rId3"/>
    <p:sldId id="315" r:id="rId4"/>
    <p:sldId id="316" r:id="rId5"/>
    <p:sldId id="317" r:id="rId6"/>
    <p:sldId id="318" r:id="rId7"/>
    <p:sldId id="319" r:id="rId8"/>
    <p:sldId id="320" r:id="rId9"/>
    <p:sldId id="321" r:id="rId10"/>
    <p:sldId id="322" r:id="rId11"/>
    <p:sldId id="31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DF2DFE-F70A-498D-8D62-0BCD16C537FB}" type="datetimeFigureOut">
              <a:rPr lang="en-US" smtClean="0"/>
              <a:t>4/25/2025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16ACD2-76A4-48C1-BDA9-BCB00B1AA5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594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3BE426-C366-4696-96DD-C92A557A6C02}" type="slidenum">
              <a:rPr lang="id-ID" smtClean="0"/>
              <a:pPr/>
              <a:t>1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84917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5E7810-5A07-4C07-A14C-ECD7200454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64BEEA-B6F0-4926-8BBB-709AB6041B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8E9AA1-B8A2-412A-ADE7-489A1C5DD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ED178-950E-4AC4-BF7B-5337085DFFDE}" type="datetime1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EAC0D6-1D84-45EB-8B09-6BEC1A370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IF2211 B&amp;B/NUM-MLK-RN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FA7264-63FA-4623-B5B7-377F6C5E2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117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6FC1A-FA30-4705-9A76-C44628AC0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AD5C37-F8C8-4965-8FA4-73A813FFE7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D9A386-7748-4E8D-B47A-E7F62FAA8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A942D-51D9-4A82-B137-51D417EB11FC}" type="datetime1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912CEC-7AB0-404A-9CEE-5B4CA75AA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IF2211 B&amp;B/NUM-MLK-RN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4167-4993-4DA9-9E86-AEA5F9113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295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FDA93D-028E-4712-965F-D429551758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52671F-A8AC-40CB-B185-0780F2833A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E39347-53E0-47A6-A1F2-B39EBA54A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E26C4-6CF3-4FD0-92B4-054DC35FC6F0}" type="datetime1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80E8D2-CE52-42F9-934C-FA8EB2416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IF2211 B&amp;B/NUM-MLK-RN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D88227-34FF-47F5-AC0E-1265B57C1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1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32273-41D8-41DD-979A-63BB32F248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9FABEF-A199-4BD7-BD2E-472E99276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82965E-719E-46B8-9D27-22D4776A1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0AB6-4C1D-4666-845E-8AE742D0BB42}" type="datetime1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30938A-15D8-45C1-A20D-B4F201447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IF2211 B&amp;B/NUM-MLK-RN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6FEB1-0467-4A14-B975-2C1911CDA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735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EC358-6B00-45F8-AB0B-46E8630BFA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139C14-DC61-4F4E-BEDB-9AB3309BC1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B10BBD-342B-43FD-B4A9-E465A0D4F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E92E3-1D71-484A-8375-873D05405FCA}" type="datetime1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67DE6F-9231-4763-873B-EFD72ECAB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IF2211 B&amp;B/NUM-MLK-RN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376C3-0E83-4B2C-9622-F6470104B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628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730AE-18BA-43B0-88AD-C242BEE06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A8F0E0-90DA-4067-B53A-FD68B36E80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7B74F4-5C76-4CBF-9204-B804E8897B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F180AB-F82E-4AE3-BCE7-27CFD99A8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2915F-56BE-4641-A741-ECD57088FB4E}" type="datetime1">
              <a:rPr lang="en-US" smtClean="0"/>
              <a:t>4/25/2025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330671-1BDC-4E8E-B81E-40CAFADCB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IF2211 B&amp;B/NUM-MLK-RN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5A74F3-4F2B-411C-A9B0-255EBB777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075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FFB09-AD10-40FD-B7E5-6627D2CB8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410A27-3069-4077-A941-2A93A39304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5E9CA1-9C08-4229-BD1A-A60F0CC045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ED187B-0D50-48A5-88FE-64354CD88C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CC1F79-BF3A-4DDF-9D16-865D4FB2CF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EE3B4D-BEF2-4245-87F0-BE97F53B6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AE994-1553-411D-AEF6-BE23D5FF411A}" type="datetime1">
              <a:rPr lang="en-US" smtClean="0"/>
              <a:t>4/25/2025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933036-81C7-45BE-94B6-466E4A366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IF2211 B&amp;B/NUM-MLK-RN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FFAC97-7608-433E-93DD-7C514400E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343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673FC-D9AB-4E5C-A359-4A3C139FAD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1377F3B-E4F2-46C4-B818-F8A2DEF86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B091-A003-49C8-8851-FC27846A88AC}" type="datetime1">
              <a:rPr lang="en-US" smtClean="0"/>
              <a:t>4/25/2025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D31E64-CCD3-421C-8133-B7CDC8BC9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IF2211 B&amp;B/NUM-MLK-RN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A06612-950A-4A69-9F52-04E1ED9A9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468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30230C-C772-4F5D-859E-6D8DB4A24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8F9FD6-BB1C-4F4D-AF97-B3D37CC92DC3}" type="datetime1">
              <a:rPr lang="en-US" smtClean="0"/>
              <a:t>4/25/2025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148886-EE52-4CBC-A8E3-7CCAD4038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IF2211 B&amp;B/NUM-MLK-RN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5127A7-84FB-41F4-9FD4-D17803938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565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2E289-321B-4D54-A68B-99E12AC8B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C23C3B-856E-4FC3-B358-853D32BF5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EA9657-18BD-470D-8839-48791DD33A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828F32-01E0-4E82-AAB8-AA6DD2733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9258-43A0-457A-85E1-58EE43E10532}" type="datetime1">
              <a:rPr lang="en-US" smtClean="0"/>
              <a:t>4/25/2025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277D7F-B6D7-43E6-BA00-BF61FA8C3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IF2211 B&amp;B/NUM-MLK-RN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FB7ED6-2C15-4C03-B54E-E14560E81D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85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91AD3-F838-4779-94AF-DF467E3A7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0DB4AF-12A3-429F-B99F-95AA13D5E0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42458B-421C-4208-BF43-71AB04D7FF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5D1A18-4AB7-4A9B-A723-9B2B09AD9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4BE33-C370-4C9C-94EE-DCEED84460C0}" type="datetime1">
              <a:rPr lang="en-US" smtClean="0"/>
              <a:t>4/25/2025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D7D10F-D047-498D-8D7F-850CA92F7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IF2211 B&amp;B/NUM-MLK-RN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7BBF2-E1D2-4C98-94A5-DA82211DB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613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B39442-5D36-47B2-95DA-699858D43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272C6-6DCF-47A0-92D1-F28A7F838F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0FB7EF-C769-4E17-9151-3A107A6163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9FB3B6-026C-443B-ABA4-05E4EB97CD39}" type="datetime1">
              <a:rPr lang="en-US" smtClean="0"/>
              <a:t>4/25/2025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BA43B1-A46F-4455-B384-8CE87082D8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IF2211 B&amp;B/NUM-MLK-RN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142A0-84DD-4E3F-AABD-4D25146B12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BDBF9-1F95-4932-BC9D-ACC63E6120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646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Relationship Id="rId5" Type="http://schemas.openxmlformats.org/officeDocument/2006/relationships/image" Target="../media/image3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5" Type="http://schemas.openxmlformats.org/officeDocument/2006/relationships/image" Target="../media/image3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37115" y="441221"/>
            <a:ext cx="8917769" cy="1470025"/>
          </a:xfrm>
        </p:spPr>
        <p:txBody>
          <a:bodyPr>
            <a:normAutofit/>
          </a:bodyPr>
          <a:lstStyle/>
          <a:p>
            <a:r>
              <a:rPr lang="en-US" b="1" dirty="0" err="1">
                <a:latin typeface="+mn-lt"/>
              </a:rPr>
              <a:t>Algoritma</a:t>
            </a:r>
            <a:r>
              <a:rPr lang="en-US" b="1" dirty="0">
                <a:latin typeface="+mn-lt"/>
              </a:rPr>
              <a:t> </a:t>
            </a:r>
            <a:r>
              <a:rPr lang="id-ID" b="1" dirty="0">
                <a:latin typeface="+mn-lt"/>
              </a:rPr>
              <a:t>Branch &amp; Bound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35EC41-4CDF-4135-8DAF-449B8C9DF0F9}"/>
              </a:ext>
            </a:extLst>
          </p:cNvPr>
          <p:cNvSpPr txBox="1"/>
          <p:nvPr/>
        </p:nvSpPr>
        <p:spPr>
          <a:xfrm>
            <a:off x="9117383" y="1911246"/>
            <a:ext cx="18582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(Bagian 3)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E336E432-0440-4FF9-A119-B1AD281BD2B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08200" y="2616636"/>
            <a:ext cx="8122920" cy="1752600"/>
          </a:xfrm>
        </p:spPr>
        <p:txBody>
          <a:bodyPr/>
          <a:lstStyle/>
          <a:p>
            <a:pPr eaLnBrk="1" hangingPunct="1"/>
            <a:r>
              <a:rPr lang="en-US" altLang="en-US" dirty="0" err="1"/>
              <a:t>Bahan</a:t>
            </a:r>
            <a:r>
              <a:rPr lang="en-US" altLang="en-US" dirty="0"/>
              <a:t> </a:t>
            </a:r>
            <a:r>
              <a:rPr lang="en-US" altLang="en-US" dirty="0" err="1"/>
              <a:t>Kuliah</a:t>
            </a:r>
            <a:r>
              <a:rPr lang="en-US" altLang="en-US" dirty="0"/>
              <a:t> IF2211 Strategi </a:t>
            </a:r>
            <a:r>
              <a:rPr lang="en-US" altLang="en-US" dirty="0" err="1"/>
              <a:t>Algoritma</a:t>
            </a:r>
            <a:endParaRPr lang="en-US" altLang="en-US" dirty="0"/>
          </a:p>
          <a:p>
            <a:pPr eaLnBrk="1" hangingPunct="1"/>
            <a:r>
              <a:rPr lang="en-US" altLang="en-US" dirty="0"/>
              <a:t>Oleh: Rinaldi, Nur </a:t>
            </a:r>
            <a:r>
              <a:rPr lang="en-US" altLang="en-US" dirty="0" err="1"/>
              <a:t>Ulfa</a:t>
            </a:r>
            <a:r>
              <a:rPr lang="en-US" altLang="en-US" dirty="0"/>
              <a:t> </a:t>
            </a:r>
            <a:r>
              <a:rPr lang="en-US" altLang="en-US" dirty="0" err="1"/>
              <a:t>Maulidevi</a:t>
            </a:r>
            <a:r>
              <a:rPr lang="en-US" altLang="en-US" dirty="0"/>
              <a:t>, Masayu </a:t>
            </a:r>
            <a:r>
              <a:rPr lang="en-US" altLang="en-US" dirty="0" err="1"/>
              <a:t>Leylia</a:t>
            </a:r>
            <a:r>
              <a:rPr lang="en-US" altLang="en-US" dirty="0"/>
              <a:t> </a:t>
            </a:r>
            <a:r>
              <a:rPr lang="en-US" altLang="en-US" dirty="0" err="1"/>
              <a:t>Khodra</a:t>
            </a:r>
            <a:endParaRPr lang="en-US" alt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B122E92-7A31-431C-A40E-E8AE79EE6F95}"/>
              </a:ext>
            </a:extLst>
          </p:cNvPr>
          <p:cNvSpPr txBox="1"/>
          <p:nvPr/>
        </p:nvSpPr>
        <p:spPr>
          <a:xfrm>
            <a:off x="2971800" y="5302487"/>
            <a:ext cx="624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Program </a:t>
            </a:r>
            <a:r>
              <a:rPr lang="en-US" sz="2400" dirty="0" err="1"/>
              <a:t>Studi</a:t>
            </a:r>
            <a:r>
              <a:rPr lang="en-US" sz="2400" dirty="0"/>
              <a:t> </a:t>
            </a:r>
            <a:r>
              <a:rPr lang="en-US" sz="2400" dirty="0" err="1"/>
              <a:t>Teknik</a:t>
            </a:r>
            <a:r>
              <a:rPr lang="en-US" sz="2400" dirty="0"/>
              <a:t> </a:t>
            </a:r>
            <a:r>
              <a:rPr lang="en-US" sz="2400" dirty="0" err="1"/>
              <a:t>Informatika</a:t>
            </a:r>
            <a:endParaRPr lang="en-US" sz="2400" dirty="0"/>
          </a:p>
          <a:p>
            <a:pPr algn="ctr"/>
            <a:r>
              <a:rPr lang="en-US" sz="2400" dirty="0" err="1"/>
              <a:t>Sekolah</a:t>
            </a:r>
            <a:r>
              <a:rPr lang="en-US" sz="2400" dirty="0"/>
              <a:t> Teknik </a:t>
            </a:r>
            <a:r>
              <a:rPr lang="en-US" sz="2400" dirty="0" err="1"/>
              <a:t>Elektro</a:t>
            </a:r>
            <a:r>
              <a:rPr lang="en-US" sz="2400" dirty="0"/>
              <a:t> dan </a:t>
            </a:r>
            <a:r>
              <a:rPr lang="en-US" sz="2400" dirty="0" err="1"/>
              <a:t>Informatika</a:t>
            </a:r>
            <a:r>
              <a:rPr lang="en-US" sz="2400" dirty="0"/>
              <a:t> ITB</a:t>
            </a:r>
          </a:p>
          <a:p>
            <a:pPr algn="ctr"/>
            <a:r>
              <a:rPr lang="en-US" sz="2400" dirty="0"/>
              <a:t>2025</a:t>
            </a:r>
          </a:p>
        </p:txBody>
      </p:sp>
      <p:pic>
        <p:nvPicPr>
          <p:cNvPr id="15" name="Picture 2" descr="Download Logo ITB - Direktorat Sistem dan Teknologi Informasi Institut  Teknologi Bandung">
            <a:extLst>
              <a:ext uri="{FF2B5EF4-FFF2-40B4-BE49-F238E27FC236}">
                <a16:creationId xmlns:a16="http://schemas.microsoft.com/office/drawing/2014/main" id="{BCCE8510-FA36-411A-BF16-E8B5FF0883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2414" y="3701415"/>
            <a:ext cx="1487170" cy="1487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A27ED9B4-0C27-4352-B913-1B3814E10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6976" y="857232"/>
            <a:ext cx="6929487" cy="4993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73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38414" y="5715017"/>
            <a:ext cx="560070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4116EFD-07D9-465B-968E-6E9399698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10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B509675-2CA4-42F9-B785-D57BDD5CF810}"/>
              </a:ext>
            </a:extLst>
          </p:cNvPr>
          <p:cNvSpPr txBox="1"/>
          <p:nvPr/>
        </p:nvSpPr>
        <p:spPr>
          <a:xfrm>
            <a:off x="5424331" y="5140390"/>
            <a:ext cx="2911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                b              c             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BERSAMBUNG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2DC6D6-D65B-422B-84A9-24A65F0E1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836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02EED-2D42-4331-8A10-39FE9549C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Cost </a:t>
            </a:r>
            <a:r>
              <a:rPr lang="en-US" dirty="0" err="1"/>
              <a:t>Berdasarkan</a:t>
            </a:r>
            <a:r>
              <a:rPr lang="en-US" dirty="0"/>
              <a:t> </a:t>
            </a:r>
            <a:r>
              <a:rPr lang="id-ID" dirty="0"/>
              <a:t>Bobot Tur Lengkap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5">
                <a:extLst>
                  <a:ext uri="{FF2B5EF4-FFF2-40B4-BE49-F238E27FC236}">
                    <a16:creationId xmlns:a16="http://schemas.microsoft.com/office/drawing/2014/main" id="{A311BDE5-2480-456D-92F8-D76A9BDB33B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8200" y="1690688"/>
                <a:ext cx="10515600" cy="487203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400" dirty="0"/>
                  <a:t>Pada </a:t>
                </a:r>
                <a:r>
                  <a:rPr lang="en-US" sz="2400" dirty="0" err="1"/>
                  <a:t>pembahasan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algoritma</a:t>
                </a:r>
                <a:r>
                  <a:rPr lang="en-US" sz="2400" dirty="0"/>
                  <a:t> B&amp;B, c</a:t>
                </a:r>
                <a:r>
                  <a:rPr lang="id-ID" sz="2400" i="1" dirty="0"/>
                  <a:t>ost</a:t>
                </a:r>
                <a:r>
                  <a:rPr lang="id-ID" sz="2400" dirty="0"/>
                  <a:t> setiap simpul</a:t>
                </a:r>
                <a:r>
                  <a:rPr lang="en-US" sz="2400" dirty="0"/>
                  <a:t> </a:t>
                </a:r>
                <a:r>
                  <a:rPr lang="en-US" sz="2400" i="1" dirty="0" err="1"/>
                  <a:t>i</a:t>
                </a:r>
                <a:r>
                  <a:rPr lang="en-US" sz="2400" i="1" dirty="0"/>
                  <a:t>, </a:t>
                </a:r>
                <a:r>
                  <a:rPr lang="en-US" sz="2400" dirty="0" err="1"/>
                  <a:t>yaitu</a:t>
                </a:r>
                <a:r>
                  <a:rPr lang="en-US" sz="2400" i="1" dirty="0"/>
                  <a:t> </a:t>
                </a:r>
                <a:r>
                  <a:rPr lang="id-ID" sz="2400" i="1" dirty="0">
                    <a:solidFill>
                      <a:srgbClr val="002060"/>
                    </a:solidFill>
                    <a:cs typeface="Courier New"/>
                  </a:rPr>
                  <a:t>ĉ</a:t>
                </a:r>
                <a:r>
                  <a:rPr lang="id-ID" sz="2400" dirty="0">
                    <a:solidFill>
                      <a:srgbClr val="002060"/>
                    </a:solidFill>
                    <a:cs typeface="Courier New"/>
                  </a:rPr>
                  <a:t>(</a:t>
                </a:r>
                <a:r>
                  <a:rPr lang="id-ID" sz="2400" i="1" dirty="0">
                    <a:solidFill>
                      <a:srgbClr val="002060"/>
                    </a:solidFill>
                    <a:cs typeface="Courier New"/>
                  </a:rPr>
                  <a:t>i</a:t>
                </a:r>
                <a:r>
                  <a:rPr lang="id-ID" sz="2400" dirty="0">
                    <a:solidFill>
                      <a:srgbClr val="002060"/>
                    </a:solidFill>
                    <a:cs typeface="Courier New"/>
                  </a:rPr>
                  <a:t>)</a:t>
                </a:r>
                <a:r>
                  <a:rPr lang="en-US" sz="2400" dirty="0">
                    <a:solidFill>
                      <a:srgbClr val="002060"/>
                    </a:solidFill>
                    <a:cs typeface="Courier New"/>
                  </a:rPr>
                  <a:t>, 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dihitung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sebagai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penjumlahan</a:t>
                </a:r>
                <a:r>
                  <a:rPr lang="id-ID" sz="2400" dirty="0">
                    <a:solidFill>
                      <a:srgbClr val="002060"/>
                    </a:solidFill>
                    <a:cs typeface="Courier New"/>
                  </a:rPr>
                  <a:t> </a:t>
                </a:r>
                <a:r>
                  <a:rPr lang="en-US" sz="2400" dirty="0" err="1">
                    <a:solidFill>
                      <a:srgbClr val="002060"/>
                    </a:solidFill>
                    <a:cs typeface="Courier New"/>
                  </a:rPr>
                  <a:t>d</a:t>
                </a:r>
                <a:r>
                  <a:rPr lang="en-US" sz="2400" dirty="0" err="1"/>
                  <a:t>ari</a:t>
                </a:r>
                <a:r>
                  <a:rPr lang="en-US" sz="2400" dirty="0"/>
                  <a:t>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acc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= </a:t>
                </a:r>
                <a:r>
                  <a:rPr lang="en-US" sz="2400" dirty="0" err="1"/>
                  <a:t>ongkos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simpul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akar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ke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simpul</a:t>
                </a:r>
                <a:r>
                  <a:rPr lang="en-US" sz="2400" dirty="0"/>
                  <a:t> </a:t>
                </a:r>
                <a:r>
                  <a:rPr lang="en-US" sz="2400" i="1" dirty="0" err="1"/>
                  <a:t>i</a:t>
                </a:r>
                <a:r>
                  <a:rPr lang="en-US" sz="2400" dirty="0"/>
                  <a:t>, dan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acc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= ongkos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simpul</a:t>
                </a:r>
                <a:r>
                  <a:rPr lang="en-US" sz="2400" dirty="0"/>
                  <a:t> </a:t>
                </a:r>
                <a:r>
                  <a:rPr lang="en-US" sz="2400" i="1" dirty="0" err="1"/>
                  <a:t>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ke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simpul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tujuan</a:t>
                </a:r>
                <a:r>
                  <a:rPr lang="en-US" sz="2400" dirty="0"/>
                  <a:t> (</a:t>
                </a:r>
                <a:r>
                  <a:rPr lang="en-US" sz="2400" i="1" dirty="0"/>
                  <a:t>goal</a:t>
                </a:r>
                <a:r>
                  <a:rPr lang="en-US" sz="2400" dirty="0"/>
                  <a:t>) , </a:t>
                </a:r>
                <a:r>
                  <a:rPr lang="en-US" sz="2400" dirty="0" err="1"/>
                  <a:t>atau</a:t>
                </a:r>
                <a:r>
                  <a:rPr lang="en-US" sz="2400" dirty="0"/>
                  <a:t>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acc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</m:t>
                    </m:r>
                    <m:acc>
                      <m:accPr>
                        <m:chr m:val="̂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acc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   </a:t>
                </a:r>
              </a:p>
              <a:p>
                <a:r>
                  <a:rPr lang="en-US" sz="2400" dirty="0"/>
                  <a:t> Pada </a:t>
                </a:r>
                <a:r>
                  <a:rPr lang="en-US" sz="2400" dirty="0" err="1"/>
                  <a:t>persoalan</a:t>
                </a:r>
                <a:r>
                  <a:rPr lang="en-US" sz="2400" dirty="0"/>
                  <a:t> TSP </a:t>
                </a:r>
                <a:r>
                  <a:rPr lang="en-US" sz="2400" dirty="0" err="1"/>
                  <a:t>dengan</a:t>
                </a:r>
                <a:r>
                  <a:rPr lang="en-US" sz="2400" dirty="0"/>
                  <a:t> cost </a:t>
                </a:r>
                <a:r>
                  <a:rPr lang="en-US" sz="2400" dirty="0" err="1"/>
                  <a:t>dihitung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berdasarkan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matriks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ongkos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tereduksi</a:t>
                </a:r>
                <a:r>
                  <a:rPr lang="en-US" sz="2400" dirty="0"/>
                  <a:t>, </a:t>
                </a:r>
                <a:r>
                  <a:rPr lang="en-US" sz="2400" dirty="0" err="1"/>
                  <a:t>jika</a:t>
                </a:r>
                <a:r>
                  <a:rPr lang="en-US" sz="2400" dirty="0"/>
                  <a:t> </a:t>
                </a:r>
                <a:r>
                  <a:rPr lang="en-US" sz="2400" i="1" dirty="0"/>
                  <a:t>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anak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simpul</a:t>
                </a:r>
                <a:r>
                  <a:rPr lang="en-US" sz="2400" dirty="0"/>
                  <a:t> </a:t>
                </a:r>
                <a:r>
                  <a:rPr lang="en-US" sz="2400" i="1" dirty="0"/>
                  <a:t>R</a:t>
                </a:r>
                <a:r>
                  <a:rPr lang="en-US" sz="2400" dirty="0"/>
                  <a:t>, </a:t>
                </a:r>
                <a:r>
                  <a:rPr lang="en-US" sz="2400" dirty="0" err="1"/>
                  <a:t>maka</a:t>
                </a:r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	</a:t>
                </a:r>
              </a:p>
              <a:p>
                <a:pPr marL="0" indent="0">
                  <a:buNone/>
                </a:pPr>
                <a:r>
                  <a:rPr lang="en-US" sz="2400" dirty="0"/>
                  <a:t>	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acc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=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acc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= </m:t>
                    </m:r>
                  </m:oMath>
                </a14:m>
                <a:r>
                  <a:rPr lang="en-US" sz="2400" dirty="0"/>
                  <a:t>cost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orangtua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simpul</a:t>
                </a:r>
                <a:r>
                  <a:rPr lang="en-US" sz="2400" dirty="0"/>
                  <a:t> S</a:t>
                </a:r>
              </a:p>
              <a:p>
                <a:pPr marL="0" indent="0">
                  <a:buNone/>
                </a:pPr>
                <a:r>
                  <a:rPr lang="en-US" sz="2400" dirty="0"/>
                  <a:t>	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acc>
                    <m:r>
                      <a:rPr lang="en-US" sz="2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/>
                  <a:t> = </a:t>
                </a:r>
                <a:r>
                  <a:rPr lang="en-US" sz="2400" i="1" dirty="0"/>
                  <a:t>A</a:t>
                </a:r>
                <a:r>
                  <a:rPr lang="en-US" sz="2400" dirty="0"/>
                  <a:t>(</a:t>
                </a:r>
                <a:r>
                  <a:rPr lang="en-US" sz="2400" i="1" dirty="0" err="1"/>
                  <a:t>i</a:t>
                </a:r>
                <a:r>
                  <a:rPr lang="en-US" sz="2400" dirty="0"/>
                  <a:t>, </a:t>
                </a:r>
                <a:r>
                  <a:rPr lang="en-US" sz="2400" i="1" dirty="0"/>
                  <a:t>j</a:t>
                </a:r>
                <a:r>
                  <a:rPr lang="en-US" sz="2400" dirty="0"/>
                  <a:t>) + </a:t>
                </a:r>
                <a:r>
                  <a:rPr lang="en-US" sz="2400" i="1" dirty="0"/>
                  <a:t>r</a:t>
                </a:r>
              </a:p>
              <a:p>
                <a:endParaRPr lang="en-US" sz="2400" dirty="0"/>
              </a:p>
              <a:p>
                <a:r>
                  <a:rPr lang="en-US" sz="2400" dirty="0" err="1"/>
                  <a:t>Terdapat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pendekatan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heuristik</a:t>
                </a:r>
                <a:r>
                  <a:rPr lang="en-US" sz="2400" dirty="0"/>
                  <a:t> lain </a:t>
                </a:r>
                <a:r>
                  <a:rPr lang="en-US" sz="2400" dirty="0" err="1"/>
                  <a:t>dalam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menghitung</a:t>
                </a:r>
                <a:r>
                  <a:rPr lang="en-US" sz="2400" dirty="0"/>
                  <a:t> </a:t>
                </a:r>
                <a:r>
                  <a:rPr lang="en-US" sz="2400" dirty="0" err="1"/>
                  <a:t>nilai</a:t>
                </a:r>
                <a:r>
                  <a:rPr lang="en-US" sz="2400" dirty="0"/>
                  <a:t> </a:t>
                </a:r>
                <a:r>
                  <a:rPr lang="en-US" sz="2400" i="1" dirty="0"/>
                  <a:t>cost</a:t>
                </a:r>
                <a:r>
                  <a:rPr lang="en-US" sz="2400" dirty="0"/>
                  <a:t> </a:t>
                </a:r>
                <a:r>
                  <a:rPr lang="en-US" sz="2400" dirty="0" err="1"/>
                  <a:t>untuk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setiap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simpul</a:t>
                </a:r>
                <a:r>
                  <a:rPr lang="en-US" sz="2400" dirty="0"/>
                  <a:t>  </a:t>
                </a:r>
                <a:r>
                  <a:rPr lang="en-US" sz="2400" dirty="0" err="1"/>
                  <a:t>berdasarkan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bobot</a:t>
                </a:r>
                <a:r>
                  <a:rPr lang="en-US" sz="2400" dirty="0"/>
                  <a:t> tur </a:t>
                </a:r>
                <a:r>
                  <a:rPr lang="en-US" sz="2400" dirty="0" err="1"/>
                  <a:t>lengkap</a:t>
                </a:r>
                <a:r>
                  <a:rPr lang="en-US" sz="2400" dirty="0"/>
                  <a:t>.</a:t>
                </a:r>
                <a:endParaRPr lang="id-ID" sz="2400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id-ID" dirty="0"/>
              </a:p>
              <a:p>
                <a:endParaRPr lang="id-ID" dirty="0"/>
              </a:p>
              <a:p>
                <a:endParaRPr lang="id-ID" dirty="0"/>
              </a:p>
            </p:txBody>
          </p:sp>
        </mc:Choice>
        <mc:Fallback xmlns="">
          <p:sp>
            <p:nvSpPr>
              <p:cNvPr id="4" name="Content Placeholder 5">
                <a:extLst>
                  <a:ext uri="{FF2B5EF4-FFF2-40B4-BE49-F238E27FC236}">
                    <a16:creationId xmlns:a16="http://schemas.microsoft.com/office/drawing/2014/main" id="{A311BDE5-2480-456D-92F8-D76A9BDB33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690688"/>
                <a:ext cx="10515600" cy="4872037"/>
              </a:xfrm>
              <a:prstGeom prst="rect">
                <a:avLst/>
              </a:prstGeom>
              <a:blipFill>
                <a:blip r:embed="rId4"/>
                <a:stretch>
                  <a:fillRect l="-812" t="-2375" r="-4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96D152-4050-4CFE-9422-D9FEAAAF5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IF2211 B&amp;B/NUM-MLK-RN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2821AF-B1AE-4489-8E6A-9384D1E6B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2</a:t>
            </a:fld>
            <a:endParaRPr lang="en-US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0E5E1551-0FB1-4B21-A442-F8CEDAABDBB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1646766"/>
              </p:ext>
            </p:extLst>
          </p:nvPr>
        </p:nvGraphicFramePr>
        <p:xfrm>
          <a:off x="1816187" y="3783530"/>
          <a:ext cx="3179855" cy="4799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1346200" imgH="203200" progId="Equation.3">
                  <p:embed/>
                </p:oleObj>
              </mc:Choice>
              <mc:Fallback>
                <p:oleObj r:id="rId5" imgW="1346200" imgH="203200" progId="Equation.3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F49A59E5-CB23-477B-85A1-0A1F293EBD4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6187" y="3783530"/>
                        <a:ext cx="3179855" cy="47997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7315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Bobot Tur Lengkap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(tur </a:t>
            </a:r>
            <a:r>
              <a:rPr lang="en-US" dirty="0" err="1">
                <a:solidFill>
                  <a:srgbClr val="FF0000"/>
                </a:solidFill>
              </a:rPr>
              <a:t>dimulai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dari</a:t>
            </a:r>
            <a:r>
              <a:rPr lang="en-US" dirty="0">
                <a:solidFill>
                  <a:srgbClr val="FF0000"/>
                </a:solidFill>
              </a:rPr>
              <a:t> a)</a:t>
            </a:r>
            <a:endParaRPr lang="id-ID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95472" y="1357298"/>
            <a:ext cx="2714644" cy="1993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53256" y="1643051"/>
            <a:ext cx="2343150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ight Arrow 8"/>
          <p:cNvSpPr/>
          <p:nvPr/>
        </p:nvSpPr>
        <p:spPr>
          <a:xfrm>
            <a:off x="5024430" y="1714488"/>
            <a:ext cx="1857388" cy="1143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/>
              <a:t>Tour lengkap: a,c,d,b,a</a:t>
            </a:r>
          </a:p>
        </p:txBody>
      </p:sp>
      <p:pic>
        <p:nvPicPr>
          <p:cNvPr id="25605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71925" y="3286124"/>
            <a:ext cx="4648961" cy="120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5607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93792" y="4492602"/>
            <a:ext cx="7102613" cy="1993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Box 12"/>
          <p:cNvSpPr txBox="1"/>
          <p:nvPr/>
        </p:nvSpPr>
        <p:spPr>
          <a:xfrm>
            <a:off x="2309787" y="3286123"/>
            <a:ext cx="21336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000" dirty="0"/>
              <a:t>Solusi: (a,i</a:t>
            </a:r>
            <a:r>
              <a:rPr lang="en-US" sz="2000" baseline="-25000" dirty="0"/>
              <a:t>2</a:t>
            </a:r>
            <a:r>
              <a:rPr lang="id-ID" sz="2000" dirty="0"/>
              <a:t>,i</a:t>
            </a:r>
            <a:r>
              <a:rPr lang="en-US" sz="2000" baseline="-25000" dirty="0"/>
              <a:t>3</a:t>
            </a:r>
            <a:r>
              <a:rPr lang="id-ID" sz="2000" dirty="0"/>
              <a:t>,i</a:t>
            </a:r>
            <a:r>
              <a:rPr lang="en-US" sz="2000" baseline="-25000" dirty="0"/>
              <a:t>4</a:t>
            </a:r>
            <a:r>
              <a:rPr lang="id-ID" sz="2000" dirty="0"/>
              <a:t>,a)</a:t>
            </a: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195485" y="2357430"/>
            <a:ext cx="71438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809852" y="2857496"/>
            <a:ext cx="135732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 flipH="1" flipV="1">
            <a:off x="4167174" y="2357430"/>
            <a:ext cx="71438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10800000">
            <a:off x="2809852" y="1785926"/>
            <a:ext cx="142876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B9E5FC45-3579-4ED0-AA76-E02ED88EEC1F}"/>
              </a:ext>
            </a:extLst>
          </p:cNvPr>
          <p:cNvSpPr/>
          <p:nvPr/>
        </p:nvSpPr>
        <p:spPr>
          <a:xfrm>
            <a:off x="2309787" y="1323934"/>
            <a:ext cx="242094" cy="2857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D01D926-033A-44D3-A05C-4A20DA33AF8F}"/>
              </a:ext>
            </a:extLst>
          </p:cNvPr>
          <p:cNvSpPr txBox="1"/>
          <p:nvPr/>
        </p:nvSpPr>
        <p:spPr>
          <a:xfrm>
            <a:off x="3423433" y="142502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C8F108-1CF9-4907-A0DD-C196C8B9B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3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56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600" dirty="0"/>
              <a:t>B&amp;B-TSP dengan Bobot Tur Lengkap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2969" y="2050464"/>
            <a:ext cx="5466211" cy="107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1703605" y="1442532"/>
            <a:ext cx="24982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400" dirty="0"/>
              <a:t>Hasil pengamatan:</a:t>
            </a:r>
          </a:p>
        </p:txBody>
      </p:sp>
      <p:pic>
        <p:nvPicPr>
          <p:cNvPr id="522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46888" y="3285319"/>
            <a:ext cx="6658632" cy="3175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9EEF99-B010-4E6C-91F5-11AC9C7F6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4</a:t>
            </a:fld>
            <a:endParaRPr lang="en-US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559EC0D-2281-4615-B86D-57E331069AB2}"/>
              </a:ext>
            </a:extLst>
          </p:cNvPr>
          <p:cNvCxnSpPr/>
          <p:nvPr/>
        </p:nvCxnSpPr>
        <p:spPr>
          <a:xfrm>
            <a:off x="2082800" y="4561840"/>
            <a:ext cx="1290320" cy="0"/>
          </a:xfrm>
          <a:prstGeom prst="line">
            <a:avLst/>
          </a:prstGeom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Cost Simpul Akar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95472" y="1357298"/>
            <a:ext cx="2714644" cy="1993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9937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67305" y="1571612"/>
            <a:ext cx="6977485" cy="15367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Straight Connector 9"/>
          <p:cNvCxnSpPr/>
          <p:nvPr/>
        </p:nvCxnSpPr>
        <p:spPr>
          <a:xfrm>
            <a:off x="2738414" y="1928802"/>
            <a:ext cx="1500198" cy="8572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2180558" y="2312494"/>
            <a:ext cx="71438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738414" y="1928802"/>
            <a:ext cx="1643074" cy="78581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>
            <a:off x="4167968" y="2312494"/>
            <a:ext cx="71438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24364" y="4820246"/>
            <a:ext cx="1013632" cy="951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" name="Rectangle 22"/>
          <p:cNvSpPr/>
          <p:nvPr/>
        </p:nvSpPr>
        <p:spPr>
          <a:xfrm>
            <a:off x="2100552" y="4111668"/>
            <a:ext cx="4706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400" dirty="0"/>
              <a:t>Pohon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status yang </a:t>
            </a:r>
            <a:r>
              <a:rPr lang="en-US" sz="2400" dirty="0" err="1"/>
              <a:t>terbentuk</a:t>
            </a:r>
            <a:r>
              <a:rPr lang="en-US" sz="2400" dirty="0"/>
              <a:t>: </a:t>
            </a:r>
            <a:endParaRPr lang="id-ID" sz="2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AF3F0B9-4C19-4F74-9A30-902C3B2550CB}"/>
              </a:ext>
            </a:extLst>
          </p:cNvPr>
          <p:cNvSpPr txBox="1"/>
          <p:nvPr/>
        </p:nvSpPr>
        <p:spPr>
          <a:xfrm>
            <a:off x="3423433" y="1425021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D687C51-4BAD-48FA-9053-691C90BBBA8A}"/>
              </a:ext>
            </a:extLst>
          </p:cNvPr>
          <p:cNvSpPr/>
          <p:nvPr/>
        </p:nvSpPr>
        <p:spPr>
          <a:xfrm>
            <a:off x="2309787" y="1323934"/>
            <a:ext cx="242094" cy="2857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61EA995-2147-4893-B869-B81171254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5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/>
              <a:t>B&amp;B-TSP dengan Bobot Tur Lengkap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2992" y="1428519"/>
            <a:ext cx="6441998" cy="2695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415955" y="1654768"/>
            <a:ext cx="44123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Contoh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untuk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menghitung</a:t>
            </a:r>
            <a:r>
              <a:rPr lang="en-US" sz="2000" dirty="0">
                <a:solidFill>
                  <a:srgbClr val="FF0000"/>
                </a:solidFill>
              </a:rPr>
              <a:t> cost </a:t>
            </a:r>
            <a:r>
              <a:rPr lang="en-US" sz="2000" dirty="0" err="1">
                <a:solidFill>
                  <a:srgbClr val="FF0000"/>
                </a:solidFill>
              </a:rPr>
              <a:t>simpul</a:t>
            </a:r>
            <a:r>
              <a:rPr lang="en-US" sz="2000" dirty="0">
                <a:solidFill>
                  <a:srgbClr val="FF0000"/>
                </a:solidFill>
              </a:rPr>
              <a:t> 2:</a:t>
            </a:r>
          </a:p>
          <a:p>
            <a:r>
              <a:rPr lang="id-ID" sz="2000" dirty="0"/>
              <a:t>Untuk i</a:t>
            </a:r>
            <a:r>
              <a:rPr lang="id-ID" sz="2000" baseline="-25000" dirty="0"/>
              <a:t>2</a:t>
            </a:r>
            <a:r>
              <a:rPr lang="id-ID" sz="2000" dirty="0"/>
              <a:t>=b, sisi </a:t>
            </a:r>
            <a:r>
              <a:rPr lang="en-US" sz="2000" dirty="0"/>
              <a:t>(</a:t>
            </a:r>
            <a:r>
              <a:rPr lang="id-ID" sz="2000" dirty="0"/>
              <a:t>a</a:t>
            </a:r>
            <a:r>
              <a:rPr lang="en-US" sz="2000" dirty="0"/>
              <a:t>, b)</a:t>
            </a:r>
            <a:r>
              <a:rPr lang="id-ID" sz="2000" dirty="0"/>
              <a:t> wajib diambil.</a:t>
            </a:r>
          </a:p>
        </p:txBody>
      </p:sp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77493" y="4077514"/>
            <a:ext cx="4649688" cy="2142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8D7A739-16CD-47F6-A440-8D3428CAD7C8}"/>
              </a:ext>
            </a:extLst>
          </p:cNvPr>
          <p:cNvSpPr/>
          <p:nvPr/>
        </p:nvSpPr>
        <p:spPr>
          <a:xfrm>
            <a:off x="2003298" y="4465972"/>
            <a:ext cx="4706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d-ID" sz="2400" dirty="0"/>
              <a:t>Pohon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status yang </a:t>
            </a:r>
            <a:r>
              <a:rPr lang="en-US" sz="2400" dirty="0" err="1"/>
              <a:t>terbentuk</a:t>
            </a:r>
            <a:r>
              <a:rPr lang="en-US" sz="2400" dirty="0"/>
              <a:t>: </a:t>
            </a:r>
            <a:endParaRPr lang="id-ID" sz="240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2C9406C-F7E5-4FA3-ADA4-7BB71C6AA9E5}"/>
              </a:ext>
            </a:extLst>
          </p:cNvPr>
          <p:cNvSpPr/>
          <p:nvPr/>
        </p:nvSpPr>
        <p:spPr>
          <a:xfrm>
            <a:off x="4883160" y="2538065"/>
            <a:ext cx="335280" cy="3693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8F7A0F3B-F22E-41CE-BA8B-BED8DB8CD58F}"/>
              </a:ext>
            </a:extLst>
          </p:cNvPr>
          <p:cNvSpPr/>
          <p:nvPr/>
        </p:nvSpPr>
        <p:spPr>
          <a:xfrm>
            <a:off x="6239536" y="1745044"/>
            <a:ext cx="335280" cy="3693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FA614D7-9CC7-43F0-A518-8EAE73CCA022}"/>
              </a:ext>
            </a:extLst>
          </p:cNvPr>
          <p:cNvSpPr/>
          <p:nvPr/>
        </p:nvSpPr>
        <p:spPr>
          <a:xfrm>
            <a:off x="6239536" y="2482335"/>
            <a:ext cx="335280" cy="3693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18B72AC6-405B-4201-B6A5-D377F4B819BC}"/>
              </a:ext>
            </a:extLst>
          </p:cNvPr>
          <p:cNvSpPr/>
          <p:nvPr/>
        </p:nvSpPr>
        <p:spPr>
          <a:xfrm>
            <a:off x="6320219" y="3358423"/>
            <a:ext cx="335280" cy="3693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3">
            <a:extLst>
              <a:ext uri="{FF2B5EF4-FFF2-40B4-BE49-F238E27FC236}">
                <a16:creationId xmlns:a16="http://schemas.microsoft.com/office/drawing/2014/main" id="{47AF295A-E47B-45FD-886A-1994FD8CAD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46110" y="2352158"/>
            <a:ext cx="2714644" cy="1993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27E92117-FAA5-4197-A35D-25F7BC5E7529}"/>
              </a:ext>
            </a:extLst>
          </p:cNvPr>
          <p:cNvSpPr txBox="1"/>
          <p:nvPr/>
        </p:nvSpPr>
        <p:spPr>
          <a:xfrm>
            <a:off x="2203432" y="232835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F44C274-0E20-41E8-9CD9-63E7381A33BF}"/>
              </a:ext>
            </a:extLst>
          </p:cNvPr>
          <p:cNvSpPr/>
          <p:nvPr/>
        </p:nvSpPr>
        <p:spPr>
          <a:xfrm>
            <a:off x="1074604" y="2339446"/>
            <a:ext cx="242094" cy="2857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825AC14-88E4-4E0D-A3AE-B0265F148C8A}"/>
              </a:ext>
            </a:extLst>
          </p:cNvPr>
          <p:cNvCxnSpPr>
            <a:cxnSpLocks/>
          </p:cNvCxnSpPr>
          <p:nvPr/>
        </p:nvCxnSpPr>
        <p:spPr>
          <a:xfrm>
            <a:off x="1449048" y="2757052"/>
            <a:ext cx="158974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F5FB5203-FA95-4E26-8B77-849261797734}"/>
              </a:ext>
            </a:extLst>
          </p:cNvPr>
          <p:cNvSpPr txBox="1"/>
          <p:nvPr/>
        </p:nvSpPr>
        <p:spPr>
          <a:xfrm>
            <a:off x="4708724" y="289234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745E1B7-F0FB-4249-B4C1-7C729DD3C2D4}"/>
              </a:ext>
            </a:extLst>
          </p:cNvPr>
          <p:cNvSpPr txBox="1"/>
          <p:nvPr/>
        </p:nvSpPr>
        <p:spPr>
          <a:xfrm>
            <a:off x="5418226" y="5971071"/>
            <a:ext cx="6161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Simpul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hidup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berikutnya</a:t>
            </a:r>
            <a:r>
              <a:rPr lang="en-US" dirty="0">
                <a:solidFill>
                  <a:srgbClr val="FF0000"/>
                </a:solidFill>
              </a:rPr>
              <a:t> yang </a:t>
            </a:r>
            <a:r>
              <a:rPr lang="en-US" dirty="0" err="1">
                <a:solidFill>
                  <a:srgbClr val="FF0000"/>
                </a:solidFill>
              </a:rPr>
              <a:t>akan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diekspansi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dirty="0" err="1">
                <a:solidFill>
                  <a:srgbClr val="FF0000"/>
                </a:solidFill>
              </a:rPr>
              <a:t>simpul</a:t>
            </a:r>
            <a:r>
              <a:rPr lang="en-US" dirty="0">
                <a:solidFill>
                  <a:srgbClr val="FF0000"/>
                </a:solidFill>
              </a:rPr>
              <a:t> 3 </a:t>
            </a:r>
            <a:r>
              <a:rPr lang="en-US" dirty="0" err="1">
                <a:solidFill>
                  <a:srgbClr val="FF0000"/>
                </a:solidFill>
              </a:rPr>
              <a:t>atau</a:t>
            </a:r>
            <a:r>
              <a:rPr lang="en-US" dirty="0">
                <a:solidFill>
                  <a:srgbClr val="FF0000"/>
                </a:solidFill>
              </a:rPr>
              <a:t> 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9B46ECB-E3B5-41E9-B712-E1C55826333E}"/>
              </a:ext>
            </a:extLst>
          </p:cNvPr>
          <p:cNvSpPr txBox="1"/>
          <p:nvPr/>
        </p:nvSpPr>
        <p:spPr>
          <a:xfrm>
            <a:off x="8258971" y="1486433"/>
            <a:ext cx="2805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              b              c             d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95CCE20-59CD-4399-9CBB-7CD9F44E93DA}"/>
              </a:ext>
            </a:extLst>
          </p:cNvPr>
          <p:cNvSpPr txBox="1"/>
          <p:nvPr/>
        </p:nvSpPr>
        <p:spPr>
          <a:xfrm>
            <a:off x="8173991" y="2280950"/>
            <a:ext cx="2805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              b              c             d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6C900AA-8709-4146-B105-98FFC2FAC781}"/>
              </a:ext>
            </a:extLst>
          </p:cNvPr>
          <p:cNvSpPr txBox="1"/>
          <p:nvPr/>
        </p:nvSpPr>
        <p:spPr>
          <a:xfrm>
            <a:off x="8102337" y="3095259"/>
            <a:ext cx="2805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              b              c             d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F66090-2FE1-43FF-9FE8-3E089CA7F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6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83470" y="0"/>
            <a:ext cx="9290307" cy="2481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1233155" y="3293784"/>
            <a:ext cx="52208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Contoh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menghitung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i="1" dirty="0">
                <a:solidFill>
                  <a:srgbClr val="FF0000"/>
                </a:solidFill>
              </a:rPr>
              <a:t>cost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simpul</a:t>
            </a:r>
            <a:r>
              <a:rPr lang="en-US" sz="2000" dirty="0">
                <a:solidFill>
                  <a:srgbClr val="FF0000"/>
                </a:solidFill>
              </a:rPr>
              <a:t> 5:</a:t>
            </a:r>
          </a:p>
          <a:p>
            <a:r>
              <a:rPr lang="id-ID" sz="2000" dirty="0"/>
              <a:t>Untuk i</a:t>
            </a:r>
            <a:r>
              <a:rPr lang="id-ID" sz="2000" baseline="-25000" dirty="0"/>
              <a:t>3</a:t>
            </a:r>
            <a:r>
              <a:rPr lang="id-ID" sz="2000" dirty="0"/>
              <a:t>=b, sisi </a:t>
            </a:r>
            <a:r>
              <a:rPr lang="en-US" sz="2000" dirty="0"/>
              <a:t>(</a:t>
            </a:r>
            <a:r>
              <a:rPr lang="id-ID" sz="2000" dirty="0"/>
              <a:t>a</a:t>
            </a:r>
            <a:r>
              <a:rPr lang="en-US" sz="2000" dirty="0"/>
              <a:t>, c)</a:t>
            </a:r>
            <a:r>
              <a:rPr lang="id-ID" sz="2000" dirty="0"/>
              <a:t> dan </a:t>
            </a:r>
            <a:r>
              <a:rPr lang="en-US" sz="2000" dirty="0" err="1"/>
              <a:t>sisi</a:t>
            </a:r>
            <a:r>
              <a:rPr lang="en-US" sz="2000" dirty="0"/>
              <a:t> (</a:t>
            </a:r>
            <a:r>
              <a:rPr lang="id-ID" sz="2000" dirty="0"/>
              <a:t>c</a:t>
            </a:r>
            <a:r>
              <a:rPr lang="en-US" sz="2000" dirty="0"/>
              <a:t>, b)</a:t>
            </a:r>
            <a:r>
              <a:rPr lang="id-ID" sz="2000" dirty="0"/>
              <a:t> wajib diambil.</a:t>
            </a:r>
          </a:p>
        </p:txBody>
      </p:sp>
      <p:pic>
        <p:nvPicPr>
          <p:cNvPr id="542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27828" y="2650286"/>
            <a:ext cx="4826251" cy="3258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067556" y="4003277"/>
            <a:ext cx="2714644" cy="1993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702200F-B8AD-49DF-9D7D-829CB83C01B4}"/>
              </a:ext>
            </a:extLst>
          </p:cNvPr>
          <p:cNvSpPr txBox="1"/>
          <p:nvPr/>
        </p:nvSpPr>
        <p:spPr>
          <a:xfrm>
            <a:off x="3424878" y="4021033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D4326BD-B8BA-4ADF-95AF-85CC67C3BFD8}"/>
              </a:ext>
            </a:extLst>
          </p:cNvPr>
          <p:cNvSpPr/>
          <p:nvPr/>
        </p:nvSpPr>
        <p:spPr>
          <a:xfrm>
            <a:off x="2341376" y="3985685"/>
            <a:ext cx="242094" cy="2857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93D1E958-5D5F-4908-9BE1-77EF062D4582}"/>
              </a:ext>
            </a:extLst>
          </p:cNvPr>
          <p:cNvSpPr/>
          <p:nvPr/>
        </p:nvSpPr>
        <p:spPr>
          <a:xfrm>
            <a:off x="2583470" y="1166465"/>
            <a:ext cx="335280" cy="3693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8A053FF-0A24-42DF-8007-018A378D4211}"/>
              </a:ext>
            </a:extLst>
          </p:cNvPr>
          <p:cNvSpPr/>
          <p:nvPr/>
        </p:nvSpPr>
        <p:spPr>
          <a:xfrm>
            <a:off x="4151640" y="231745"/>
            <a:ext cx="335280" cy="3693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8C396A8-4000-407C-A972-814839FCB0AD}"/>
              </a:ext>
            </a:extLst>
          </p:cNvPr>
          <p:cNvSpPr/>
          <p:nvPr/>
        </p:nvSpPr>
        <p:spPr>
          <a:xfrm>
            <a:off x="4223616" y="1166465"/>
            <a:ext cx="335280" cy="3693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C237B34-AF53-401F-AFF4-9729DCC7260E}"/>
              </a:ext>
            </a:extLst>
          </p:cNvPr>
          <p:cNvSpPr/>
          <p:nvPr/>
        </p:nvSpPr>
        <p:spPr>
          <a:xfrm>
            <a:off x="4223616" y="2129522"/>
            <a:ext cx="335280" cy="3693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B0C4BC96-F42B-46CA-8061-F7CD228B930D}"/>
              </a:ext>
            </a:extLst>
          </p:cNvPr>
          <p:cNvSpPr/>
          <p:nvPr/>
        </p:nvSpPr>
        <p:spPr>
          <a:xfrm>
            <a:off x="5289560" y="527510"/>
            <a:ext cx="335280" cy="3693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DE91DBF4-F11C-494E-A8A7-EFFC6E570EA0}"/>
              </a:ext>
            </a:extLst>
          </p:cNvPr>
          <p:cNvSpPr/>
          <p:nvPr/>
        </p:nvSpPr>
        <p:spPr>
          <a:xfrm>
            <a:off x="5289560" y="1815597"/>
            <a:ext cx="335280" cy="3693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439D90E-64A3-4B1B-A074-9E186C8EA656}"/>
              </a:ext>
            </a:extLst>
          </p:cNvPr>
          <p:cNvCxnSpPr/>
          <p:nvPr/>
        </p:nvCxnSpPr>
        <p:spPr>
          <a:xfrm rot="5400000">
            <a:off x="2129177" y="4998998"/>
            <a:ext cx="71438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100F1FA-02D6-494A-BE37-8E5C5075AB4C}"/>
              </a:ext>
            </a:extLst>
          </p:cNvPr>
          <p:cNvCxnSpPr/>
          <p:nvPr/>
        </p:nvCxnSpPr>
        <p:spPr>
          <a:xfrm flipV="1">
            <a:off x="2656844" y="4566991"/>
            <a:ext cx="1643074" cy="78581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68C832D9-A28C-49FE-A35F-A4945F4E6ACB}"/>
              </a:ext>
            </a:extLst>
          </p:cNvPr>
          <p:cNvSpPr txBox="1"/>
          <p:nvPr/>
        </p:nvSpPr>
        <p:spPr>
          <a:xfrm>
            <a:off x="2583470" y="1531153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32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D7924EC-D8FD-41C7-B820-2F83D875C0A4}"/>
              </a:ext>
            </a:extLst>
          </p:cNvPr>
          <p:cNvSpPr txBox="1"/>
          <p:nvPr/>
        </p:nvSpPr>
        <p:spPr>
          <a:xfrm>
            <a:off x="4469536" y="128651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34.5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B570010-1FBC-436D-812C-D5FB9C8877FB}"/>
              </a:ext>
            </a:extLst>
          </p:cNvPr>
          <p:cNvSpPr txBox="1"/>
          <p:nvPr/>
        </p:nvSpPr>
        <p:spPr>
          <a:xfrm>
            <a:off x="4273454" y="149151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DF29A2B-031F-4FE5-AB7D-5CF30DDF95C7}"/>
              </a:ext>
            </a:extLst>
          </p:cNvPr>
          <p:cNvSpPr txBox="1"/>
          <p:nvPr/>
        </p:nvSpPr>
        <p:spPr>
          <a:xfrm>
            <a:off x="4223616" y="246562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F02BDBB-63A8-4BF1-A0C1-ED49B74E2B9A}"/>
              </a:ext>
            </a:extLst>
          </p:cNvPr>
          <p:cNvSpPr txBox="1"/>
          <p:nvPr/>
        </p:nvSpPr>
        <p:spPr>
          <a:xfrm>
            <a:off x="7456331" y="250056"/>
            <a:ext cx="3175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              b                  c                d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ACE4ED2-44CC-4404-BA56-3A06AFEBFC88}"/>
              </a:ext>
            </a:extLst>
          </p:cNvPr>
          <p:cNvSpPr txBox="1"/>
          <p:nvPr/>
        </p:nvSpPr>
        <p:spPr>
          <a:xfrm>
            <a:off x="7290386" y="1491511"/>
            <a:ext cx="3334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              b                  c                   d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5E21F35-05C6-42B5-9F73-446BE896169A}"/>
              </a:ext>
            </a:extLst>
          </p:cNvPr>
          <p:cNvSpPr txBox="1"/>
          <p:nvPr/>
        </p:nvSpPr>
        <p:spPr>
          <a:xfrm>
            <a:off x="5963710" y="5908309"/>
            <a:ext cx="6161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Simpul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hidup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berikutnya</a:t>
            </a:r>
            <a:r>
              <a:rPr lang="en-US" dirty="0">
                <a:solidFill>
                  <a:srgbClr val="FF0000"/>
                </a:solidFill>
              </a:rPr>
              <a:t> yang </a:t>
            </a:r>
            <a:r>
              <a:rPr lang="en-US" dirty="0" err="1">
                <a:solidFill>
                  <a:srgbClr val="FF0000"/>
                </a:solidFill>
              </a:rPr>
              <a:t>akan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diekspansi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dirty="0" err="1">
                <a:solidFill>
                  <a:srgbClr val="FF0000"/>
                </a:solidFill>
              </a:rPr>
              <a:t>simpul</a:t>
            </a:r>
            <a:r>
              <a:rPr lang="en-US" dirty="0">
                <a:solidFill>
                  <a:srgbClr val="FF0000"/>
                </a:solidFill>
              </a:rPr>
              <a:t> 5 </a:t>
            </a:r>
            <a:r>
              <a:rPr lang="en-US" dirty="0" err="1">
                <a:solidFill>
                  <a:srgbClr val="FF0000"/>
                </a:solidFill>
              </a:rPr>
              <a:t>atau</a:t>
            </a:r>
            <a:r>
              <a:rPr lang="en-US" dirty="0">
                <a:solidFill>
                  <a:srgbClr val="FF0000"/>
                </a:solidFill>
              </a:rPr>
              <a:t> 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928687-3D4E-499C-98A5-DA359FBCD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7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2281" y="523658"/>
            <a:ext cx="7886691" cy="5849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EB7E863-3679-4430-A7E1-39378521A241}"/>
              </a:ext>
            </a:extLst>
          </p:cNvPr>
          <p:cNvSpPr txBox="1"/>
          <p:nvPr/>
        </p:nvSpPr>
        <p:spPr>
          <a:xfrm>
            <a:off x="280169" y="2353276"/>
            <a:ext cx="3452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Contoh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menghitung</a:t>
            </a:r>
            <a:r>
              <a:rPr lang="en-US" dirty="0">
                <a:solidFill>
                  <a:srgbClr val="FF0000"/>
                </a:solidFill>
              </a:rPr>
              <a:t> cost </a:t>
            </a:r>
            <a:r>
              <a:rPr lang="en-US" dirty="0" err="1">
                <a:solidFill>
                  <a:srgbClr val="FF0000"/>
                </a:solidFill>
              </a:rPr>
              <a:t>simpul</a:t>
            </a:r>
            <a:r>
              <a:rPr lang="en-US" dirty="0">
                <a:solidFill>
                  <a:srgbClr val="FF0000"/>
                </a:solidFill>
              </a:rPr>
              <a:t> 7: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D4DA22-3570-4C06-BA61-7E6DEFCE981D}"/>
              </a:ext>
            </a:extLst>
          </p:cNvPr>
          <p:cNvSpPr txBox="1"/>
          <p:nvPr/>
        </p:nvSpPr>
        <p:spPr>
          <a:xfrm>
            <a:off x="482596" y="5076611"/>
            <a:ext cx="5128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Cost </a:t>
            </a:r>
            <a:r>
              <a:rPr lang="en-US" dirty="0">
                <a:sym typeface="Symbol" panose="05050102010706020507" pitchFamily="18" charset="2"/>
              </a:rPr>
              <a:t> 1/2 [(10 + 5) + (8 + 9) + (10 + 9) + (5 + 8) = 32</a:t>
            </a:r>
            <a:endParaRPr lang="en-US" dirty="0"/>
          </a:p>
        </p:txBody>
      </p:sp>
      <p:pic>
        <p:nvPicPr>
          <p:cNvPr id="31" name="Picture 3">
            <a:extLst>
              <a:ext uri="{FF2B5EF4-FFF2-40B4-BE49-F238E27FC236}">
                <a16:creationId xmlns:a16="http://schemas.microsoft.com/office/drawing/2014/main" id="{502862D1-14EC-4616-A146-DB0E22112F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2596" y="2927854"/>
            <a:ext cx="2714644" cy="1993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3991B383-AD4E-4A02-A02C-ECB66610843C}"/>
              </a:ext>
            </a:extLst>
          </p:cNvPr>
          <p:cNvSpPr txBox="1"/>
          <p:nvPr/>
        </p:nvSpPr>
        <p:spPr>
          <a:xfrm>
            <a:off x="1839918" y="2945610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12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9F62702-27A4-4E97-B0E7-DA9C1D9C706B}"/>
              </a:ext>
            </a:extLst>
          </p:cNvPr>
          <p:cNvSpPr/>
          <p:nvPr/>
        </p:nvSpPr>
        <p:spPr>
          <a:xfrm>
            <a:off x="756416" y="2910262"/>
            <a:ext cx="242094" cy="2857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01E180FB-3E49-453D-A6C5-AC8093C61646}"/>
              </a:ext>
            </a:extLst>
          </p:cNvPr>
          <p:cNvCxnSpPr/>
          <p:nvPr/>
        </p:nvCxnSpPr>
        <p:spPr>
          <a:xfrm rot="5400000">
            <a:off x="544217" y="3923575"/>
            <a:ext cx="71438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DBC95F2-19EC-4C42-B9DF-1E48C4B07C89}"/>
              </a:ext>
            </a:extLst>
          </p:cNvPr>
          <p:cNvCxnSpPr>
            <a:cxnSpLocks/>
          </p:cNvCxnSpPr>
          <p:nvPr/>
        </p:nvCxnSpPr>
        <p:spPr>
          <a:xfrm flipV="1">
            <a:off x="1071884" y="3491568"/>
            <a:ext cx="1643074" cy="78581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99B588E2-3D49-4D31-8DF0-DB12FA8D268D}"/>
              </a:ext>
            </a:extLst>
          </p:cNvPr>
          <p:cNvCxnSpPr/>
          <p:nvPr/>
        </p:nvCxnSpPr>
        <p:spPr>
          <a:xfrm rot="5400000">
            <a:off x="2526657" y="3923575"/>
            <a:ext cx="71438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6CFF497B-FD91-41D2-B38E-DEB9CE6D44F1}"/>
              </a:ext>
            </a:extLst>
          </p:cNvPr>
          <p:cNvSpPr/>
          <p:nvPr/>
        </p:nvSpPr>
        <p:spPr>
          <a:xfrm>
            <a:off x="280169" y="2676232"/>
            <a:ext cx="40790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Si</a:t>
            </a:r>
            <a:r>
              <a:rPr lang="id-ID" dirty="0"/>
              <a:t>si </a:t>
            </a:r>
            <a:r>
              <a:rPr lang="en-US" dirty="0"/>
              <a:t>(</a:t>
            </a:r>
            <a:r>
              <a:rPr lang="id-ID" dirty="0"/>
              <a:t>a</a:t>
            </a:r>
            <a:r>
              <a:rPr lang="en-US" dirty="0"/>
              <a:t>, c), (c, b), dan (b, d)</a:t>
            </a:r>
            <a:r>
              <a:rPr lang="id-ID" dirty="0"/>
              <a:t> wajib diambil.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89F710-4E0B-42FD-B845-943A5AEDD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8</a:t>
            </a:fld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57FBD6F-5F19-4B33-92B7-C8B3315270F8}"/>
              </a:ext>
            </a:extLst>
          </p:cNvPr>
          <p:cNvSpPr txBox="1"/>
          <p:nvPr/>
        </p:nvSpPr>
        <p:spPr>
          <a:xfrm>
            <a:off x="1893421" y="4799001"/>
            <a:ext cx="28055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              b              c             d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d-ID"/>
              <a:t>IF2211 B&amp;B/NUM-MLK-RN</a:t>
            </a:r>
          </a:p>
        </p:txBody>
      </p:sp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11703" y="450196"/>
            <a:ext cx="6765045" cy="56419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3">
            <a:extLst>
              <a:ext uri="{FF2B5EF4-FFF2-40B4-BE49-F238E27FC236}">
                <a16:creationId xmlns:a16="http://schemas.microsoft.com/office/drawing/2014/main" id="{8D530B3B-956A-4DEB-9DF7-FF12977396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600436" y="4864970"/>
            <a:ext cx="2714644" cy="19930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F2A6D77-26A1-43BF-8F21-0DE55E61E926}"/>
              </a:ext>
            </a:extLst>
          </p:cNvPr>
          <p:cNvSpPr txBox="1"/>
          <p:nvPr/>
        </p:nvSpPr>
        <p:spPr>
          <a:xfrm>
            <a:off x="9957758" y="4882726"/>
            <a:ext cx="418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1A63089-AF07-4D2E-AE02-80C668C102EA}"/>
              </a:ext>
            </a:extLst>
          </p:cNvPr>
          <p:cNvSpPr/>
          <p:nvPr/>
        </p:nvSpPr>
        <p:spPr>
          <a:xfrm>
            <a:off x="8874256" y="4847378"/>
            <a:ext cx="242094" cy="2857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1069729-FEA2-4E2C-B7A5-487FDFE561B5}"/>
              </a:ext>
            </a:extLst>
          </p:cNvPr>
          <p:cNvCxnSpPr/>
          <p:nvPr/>
        </p:nvCxnSpPr>
        <p:spPr>
          <a:xfrm>
            <a:off x="9207659" y="5432857"/>
            <a:ext cx="1500198" cy="85725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F60CE3F-FAB0-422A-832B-64D35876A55D}"/>
              </a:ext>
            </a:extLst>
          </p:cNvPr>
          <p:cNvCxnSpPr/>
          <p:nvPr/>
        </p:nvCxnSpPr>
        <p:spPr>
          <a:xfrm rot="5400000">
            <a:off x="10652690" y="5860691"/>
            <a:ext cx="714380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27DCFB-B62F-4DB3-892C-7F7E17DB7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2BDBF9-1F95-4932-BC9D-ACC63E61206D}" type="slidenum">
              <a:rPr lang="en-US" smtClean="0"/>
              <a:t>9</a:t>
            </a:fld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1D9CCE1-33E8-4C7F-B6F2-AEA67BF725CB}"/>
              </a:ext>
            </a:extLst>
          </p:cNvPr>
          <p:cNvSpPr txBox="1"/>
          <p:nvPr/>
        </p:nvSpPr>
        <p:spPr>
          <a:xfrm>
            <a:off x="4983840" y="5432857"/>
            <a:ext cx="2646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              b           c             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9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2|11.7|24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6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1.1|4.9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9.5|1.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1620</TotalTime>
  <Words>483</Words>
  <Application>Microsoft Office PowerPoint</Application>
  <PresentationFormat>Widescreen</PresentationFormat>
  <Paragraphs>83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Courier New</vt:lpstr>
      <vt:lpstr>Symbol</vt:lpstr>
      <vt:lpstr>Office Theme</vt:lpstr>
      <vt:lpstr>Equation.3</vt:lpstr>
      <vt:lpstr>Algoritma Branch &amp; Bound</vt:lpstr>
      <vt:lpstr>2. Cost Berdasarkan Bobot Tur Lengkap</vt:lpstr>
      <vt:lpstr>Bobot Tur Lengkap (tur dimulai dari a)</vt:lpstr>
      <vt:lpstr>B&amp;B-TSP dengan Bobot Tur Lengkap</vt:lpstr>
      <vt:lpstr>Cost Simpul Akar</vt:lpstr>
      <vt:lpstr>B&amp;B-TSP dengan Bobot Tur Lengkap</vt:lpstr>
      <vt:lpstr>PowerPoint Presentation</vt:lpstr>
      <vt:lpstr>PowerPoint Presentation</vt:lpstr>
      <vt:lpstr>PowerPoint Presentation</vt:lpstr>
      <vt:lpstr>PowerPoint Presentation</vt:lpstr>
      <vt:lpstr>BERSAMBUNG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Rinaldi Munir</dc:creator>
  <cp:lastModifiedBy>Dr. Ir. Rinaldi, M.T.</cp:lastModifiedBy>
  <cp:revision>69</cp:revision>
  <dcterms:created xsi:type="dcterms:W3CDTF">2021-03-17T13:30:36Z</dcterms:created>
  <dcterms:modified xsi:type="dcterms:W3CDTF">2025-04-25T07:03:20Z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8b525e5-f3da-4501-8f1e-526b6769fc56_Enabled">
    <vt:lpwstr>true</vt:lpwstr>
  </property>
  <property fmtid="{D5CDD505-2E9C-101B-9397-08002B2CF9AE}" pid="3" name="MSIP_Label_38b525e5-f3da-4501-8f1e-526b6769fc56_SetDate">
    <vt:lpwstr>2025-04-25T07:03:20Z</vt:lpwstr>
  </property>
  <property fmtid="{D5CDD505-2E9C-101B-9397-08002B2CF9AE}" pid="4" name="MSIP_Label_38b525e5-f3da-4501-8f1e-526b6769fc56_Method">
    <vt:lpwstr>Standard</vt:lpwstr>
  </property>
  <property fmtid="{D5CDD505-2E9C-101B-9397-08002B2CF9AE}" pid="5" name="MSIP_Label_38b525e5-f3da-4501-8f1e-526b6769fc56_Name">
    <vt:lpwstr>defa4170-0d19-0005-0004-bc88714345d2</vt:lpwstr>
  </property>
  <property fmtid="{D5CDD505-2E9C-101B-9397-08002B2CF9AE}" pid="6" name="MSIP_Label_38b525e5-f3da-4501-8f1e-526b6769fc56_SiteId">
    <vt:lpwstr>db6e1183-4c65-405c-82ce-7cd53fa6e9dc</vt:lpwstr>
  </property>
  <property fmtid="{D5CDD505-2E9C-101B-9397-08002B2CF9AE}" pid="7" name="MSIP_Label_38b525e5-f3da-4501-8f1e-526b6769fc56_ActionId">
    <vt:lpwstr>de6ec0c9-7f8f-43d0-8c89-493114dd3f20</vt:lpwstr>
  </property>
  <property fmtid="{D5CDD505-2E9C-101B-9397-08002B2CF9AE}" pid="8" name="MSIP_Label_38b525e5-f3da-4501-8f1e-526b6769fc56_ContentBits">
    <vt:lpwstr>0</vt:lpwstr>
  </property>
  <property fmtid="{D5CDD505-2E9C-101B-9397-08002B2CF9AE}" pid="9" name="MSIP_Label_38b525e5-f3da-4501-8f1e-526b6769fc56_Tag">
    <vt:lpwstr>10, 3, 0, 1</vt:lpwstr>
  </property>
</Properties>
</file>