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12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1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F2DFE-F70A-498D-8D62-0BCD16C537FB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6ACD2-76A4-48C1-BDA9-BCB00B1AA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9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E426-C366-4696-96DD-C92A557A6C02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491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E7810-5A07-4C07-A14C-ECD720045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BEEA-B6F0-4926-8BBB-709AB6041B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E9AA1-B8A2-412A-ADE7-489A1C5DD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ED178-950E-4AC4-BF7B-5337085DFFDE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AC0D6-1D84-45EB-8B09-6BEC1A37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7264-63FA-4623-B5B7-377F6C5E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1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6FC1A-FA30-4705-9A76-C44628AC0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D5C37-F8C8-4965-8FA4-73A813FFE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A386-7748-4E8D-B47A-E7F62FAA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942D-51D9-4A82-B137-51D417EB11FC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12CEC-7AB0-404A-9CEE-5B4CA75A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54167-4993-4DA9-9E86-AEA5F911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9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FDA93D-028E-4712-965F-D429551758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2671F-A8AC-40CB-B185-0780F2833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39347-53E0-47A6-A1F2-B39EBA54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6C4-6CF3-4FD0-92B4-054DC35FC6F0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0E8D2-CE52-42F9-934C-FA8EB241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88227-34FF-47F5-AC0E-1265B57C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32273-41D8-41DD-979A-63BB32F2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ABEF-A199-4BD7-BD2E-472E99276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2965E-719E-46B8-9D27-22D4776A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0AB6-4C1D-4666-845E-8AE742D0BB42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938A-15D8-45C1-A20D-B4F20144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6FEB1-0467-4A14-B975-2C1911CD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EC358-6B00-45F8-AB0B-46E8630B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39C14-DC61-4F4E-BEDB-9AB3309B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10BBD-342B-43FD-B4A9-E465A0D4F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92E3-1D71-484A-8375-873D05405FCA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7DE6F-9231-4763-873B-EFD72ECA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376C3-0E83-4B2C-9622-F6470104B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30AE-18BA-43B0-88AD-C242BEE06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F0E0-90DA-4067-B53A-FD68B36E8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B74F4-5C76-4CBF-9204-B804E8897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180AB-F82E-4AE3-BCE7-27CFD99A8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915F-56BE-4641-A741-ECD57088FB4E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330671-1BDC-4E8E-B81E-40CAFADC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A74F3-4F2B-411C-A9B0-255EBB777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7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FFB09-AD10-40FD-B7E5-6627D2CB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10A27-3069-4077-A941-2A93A3930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E9CA1-9C08-4229-BD1A-A60F0CC04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ED187B-0D50-48A5-88FE-64354CD88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C1F79-BF3A-4DDF-9D16-865D4FB2C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E3B4D-BEF2-4245-87F0-BE97F53B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AE994-1553-411D-AEF6-BE23D5FF411A}" type="datetime1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33036-81C7-45BE-94B6-466E4A366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FFAC97-7608-433E-93DD-7C514400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4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673FC-D9AB-4E5C-A359-4A3C139F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77F3B-E4F2-46C4-B818-F8A2DEF8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B091-A003-49C8-8851-FC27846A88AC}" type="datetime1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31E64-CCD3-421C-8133-B7CDC8BC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06612-950A-4A69-9F52-04E1ED9A9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6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0230C-C772-4F5D-859E-6D8DB4A2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F9FD6-BB1C-4F4D-AF97-B3D37CC92DC3}" type="datetime1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48886-EE52-4CBC-A8E3-7CCAD4038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127A7-84FB-41F4-9FD4-D17803938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2E289-321B-4D54-A68B-99E12AC8B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23C3B-856E-4FC3-B358-853D32BF5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A9657-18BD-470D-8839-48791DD33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28F32-01E0-4E82-AAB8-AA6DD273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9258-43A0-457A-85E1-58EE43E10532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77D7F-B6D7-43E6-BA00-BF61FA8C3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7ED6-2C15-4C03-B54E-E14560E8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1AD3-F838-4779-94AF-DF467E3A7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DB4AF-12A3-429F-B99F-95AA13D5E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2458B-421C-4208-BF43-71AB04D7F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D1A18-4AB7-4A9B-A723-9B2B09AD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4BE33-C370-4C9C-94EE-DCEED84460C0}" type="datetime1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7D10F-D047-498D-8D7F-850CA92F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7BBF2-E1D2-4C98-94A5-DA82211D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1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39442-5D36-47B2-95DA-699858D4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272C6-6DCF-47A0-92D1-F28A7F838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FB7EF-C769-4E17-9151-3A107A6163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FB3B6-026C-443B-ABA4-05E4EB97CD39}" type="datetime1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A43B1-A46F-4455-B384-8CE87082D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IF2211 B&amp;B/NUM-MLK-RN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142A0-84DD-4E3F-AABD-4D25146B1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DBF9-1F95-4932-BC9D-ACC63E612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4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7115" y="441221"/>
            <a:ext cx="8917769" cy="1470025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+mn-lt"/>
              </a:rPr>
              <a:t>Algoritma</a:t>
            </a:r>
            <a:r>
              <a:rPr lang="en-US" b="1" dirty="0">
                <a:latin typeface="+mn-lt"/>
              </a:rPr>
              <a:t> </a:t>
            </a:r>
            <a:r>
              <a:rPr lang="id-ID" b="1" dirty="0">
                <a:latin typeface="+mn-lt"/>
              </a:rPr>
              <a:t>Branch &amp; Bound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35EC41-4CDF-4135-8DAF-449B8C9DF0F9}"/>
              </a:ext>
            </a:extLst>
          </p:cNvPr>
          <p:cNvSpPr txBox="1"/>
          <p:nvPr/>
        </p:nvSpPr>
        <p:spPr>
          <a:xfrm>
            <a:off x="9117383" y="1911246"/>
            <a:ext cx="1858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(Bagian 3)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336E432-0440-4FF9-A119-B1AD281BD2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8200" y="2616636"/>
            <a:ext cx="812292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IF2211 Strategi </a:t>
            </a:r>
            <a:r>
              <a:rPr lang="en-US" altLang="en-US" dirty="0" err="1"/>
              <a:t>Algoritma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Rinaldi, Nur </a:t>
            </a:r>
            <a:r>
              <a:rPr lang="en-US" altLang="en-US" dirty="0" err="1"/>
              <a:t>Ulfa</a:t>
            </a:r>
            <a:r>
              <a:rPr lang="en-US" altLang="en-US" dirty="0"/>
              <a:t> </a:t>
            </a:r>
            <a:r>
              <a:rPr lang="en-US" altLang="en-US" dirty="0" err="1"/>
              <a:t>Maulidevi</a:t>
            </a:r>
            <a:r>
              <a:rPr lang="en-US" altLang="en-US" dirty="0"/>
              <a:t>, Masayu </a:t>
            </a:r>
            <a:r>
              <a:rPr lang="en-US" altLang="en-US" dirty="0" err="1"/>
              <a:t>Leylia</a:t>
            </a:r>
            <a:r>
              <a:rPr lang="en-US" altLang="en-US" dirty="0"/>
              <a:t> </a:t>
            </a:r>
            <a:r>
              <a:rPr lang="en-US" altLang="en-US" dirty="0" err="1"/>
              <a:t>Khodra</a:t>
            </a:r>
            <a:endParaRPr lang="en-US" alt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B122E92-7A31-431C-A40E-E8AE79EE6F95}"/>
              </a:ext>
            </a:extLst>
          </p:cNvPr>
          <p:cNvSpPr txBox="1"/>
          <p:nvPr/>
        </p:nvSpPr>
        <p:spPr>
          <a:xfrm>
            <a:off x="2971800" y="530248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Program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Informatika</a:t>
            </a:r>
            <a:endParaRPr lang="en-US" sz="2400" dirty="0"/>
          </a:p>
          <a:p>
            <a:pPr algn="ctr"/>
            <a:r>
              <a:rPr lang="en-US" sz="2400" dirty="0" err="1"/>
              <a:t>Sekolah</a:t>
            </a:r>
            <a:r>
              <a:rPr lang="en-US" sz="2400" dirty="0"/>
              <a:t> Teknik </a:t>
            </a:r>
            <a:r>
              <a:rPr lang="en-US" sz="2400" dirty="0" err="1"/>
              <a:t>Elektro</a:t>
            </a:r>
            <a:r>
              <a:rPr lang="en-US" sz="2400" dirty="0"/>
              <a:t> dan </a:t>
            </a:r>
            <a:r>
              <a:rPr lang="en-US" sz="2400" dirty="0" err="1"/>
              <a:t>Informatika</a:t>
            </a:r>
            <a:r>
              <a:rPr lang="en-US" sz="2400" dirty="0"/>
              <a:t> ITB</a:t>
            </a:r>
          </a:p>
          <a:p>
            <a:pPr algn="ctr"/>
            <a:r>
              <a:rPr lang="en-US" sz="2400" dirty="0"/>
              <a:t>2025</a:t>
            </a:r>
          </a:p>
        </p:txBody>
      </p:sp>
      <p:pic>
        <p:nvPicPr>
          <p:cNvPr id="15" name="Picture 2" descr="Download Logo ITB - Direktorat Sistem dan Teknologi Informasi Institut  Teknologi Bandung">
            <a:extLst>
              <a:ext uri="{FF2B5EF4-FFF2-40B4-BE49-F238E27FC236}">
                <a16:creationId xmlns:a16="http://schemas.microsoft.com/office/drawing/2014/main" id="{BCCE8510-FA36-411A-BF16-E8B5FF088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414" y="3701415"/>
            <a:ext cx="1487170" cy="148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27ED9B4-0C27-4352-B913-1B3814E10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6976" y="857232"/>
            <a:ext cx="6929487" cy="499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8414" y="5715017"/>
            <a:ext cx="56007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116EFD-07D9-465B-968E-6E93996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509675-2CA4-42F9-B785-D57BDD5CF810}"/>
              </a:ext>
            </a:extLst>
          </p:cNvPr>
          <p:cNvSpPr txBox="1"/>
          <p:nvPr/>
        </p:nvSpPr>
        <p:spPr>
          <a:xfrm>
            <a:off x="5424331" y="5140390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  b              c             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BERSAMBUNG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DC6D6-D65B-422B-84A9-24A65F0E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36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2EED-2D42-4331-8A10-39FE9549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Cost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id-ID" dirty="0"/>
              <a:t>Bobot Tur Lengkap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5">
                <a:extLst>
                  <a:ext uri="{FF2B5EF4-FFF2-40B4-BE49-F238E27FC236}">
                    <a16:creationId xmlns:a16="http://schemas.microsoft.com/office/drawing/2014/main" id="{A311BDE5-2480-456D-92F8-D76A9BDB33B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690688"/>
                <a:ext cx="10515600" cy="487203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Pada </a:t>
                </a:r>
                <a:r>
                  <a:rPr lang="en-US" sz="2400" dirty="0" err="1"/>
                  <a:t>pembahasan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algoritma</a:t>
                </a:r>
                <a:r>
                  <a:rPr lang="en-US" sz="2400" dirty="0"/>
                  <a:t> B&amp;B, c</a:t>
                </a:r>
                <a:r>
                  <a:rPr lang="id-ID" sz="2400" i="1" dirty="0"/>
                  <a:t>ost</a:t>
                </a:r>
                <a:r>
                  <a:rPr lang="id-ID" sz="2400" dirty="0"/>
                  <a:t> setiap simpul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i="1" dirty="0"/>
                  <a:t>, </a:t>
                </a:r>
                <a:r>
                  <a:rPr lang="en-US" sz="2400" dirty="0" err="1"/>
                  <a:t>yaitu</a:t>
                </a:r>
                <a:r>
                  <a:rPr lang="en-US" sz="2400" i="1" dirty="0"/>
                  <a:t> </a:t>
                </a:r>
                <a:r>
                  <a:rPr lang="id-ID" sz="2400" i="1" dirty="0">
                    <a:solidFill>
                      <a:srgbClr val="002060"/>
                    </a:solidFill>
                    <a:cs typeface="Courier New"/>
                  </a:rPr>
                  <a:t>ĉ</a:t>
                </a:r>
                <a:r>
                  <a:rPr lang="id-ID" sz="2400" dirty="0">
                    <a:solidFill>
                      <a:srgbClr val="002060"/>
                    </a:solidFill>
                    <a:cs typeface="Courier New"/>
                  </a:rPr>
                  <a:t>(</a:t>
                </a:r>
                <a:r>
                  <a:rPr lang="id-ID" sz="2400" i="1" dirty="0">
                    <a:solidFill>
                      <a:srgbClr val="002060"/>
                    </a:solidFill>
                    <a:cs typeface="Courier New"/>
                  </a:rPr>
                  <a:t>i</a:t>
                </a:r>
                <a:r>
                  <a:rPr lang="id-ID" sz="2400" dirty="0">
                    <a:solidFill>
                      <a:srgbClr val="002060"/>
                    </a:solidFill>
                    <a:cs typeface="Courier New"/>
                  </a:rPr>
                  <a:t>)</a:t>
                </a:r>
                <a:r>
                  <a:rPr lang="en-US" sz="2400" dirty="0">
                    <a:solidFill>
                      <a:srgbClr val="002060"/>
                    </a:solidFill>
                    <a:cs typeface="Courier New"/>
                  </a:rPr>
                  <a:t>, 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penjumlahan</a:t>
                </a:r>
                <a:r>
                  <a:rPr lang="id-ID" sz="2400" dirty="0">
                    <a:solidFill>
                      <a:srgbClr val="002060"/>
                    </a:solidFill>
                    <a:cs typeface="Courier New"/>
                  </a:rPr>
                  <a:t> </a:t>
                </a:r>
                <a:r>
                  <a:rPr lang="en-US" sz="2400" dirty="0" err="1">
                    <a:solidFill>
                      <a:srgbClr val="002060"/>
                    </a:solidFill>
                    <a:cs typeface="Courier New"/>
                  </a:rPr>
                  <a:t>d</a:t>
                </a:r>
                <a:r>
                  <a:rPr lang="en-US" sz="2400" dirty="0" err="1"/>
                  <a:t>ari</a:t>
                </a:r>
                <a:r>
                  <a:rPr lang="en-US" sz="2400" dirty="0"/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= </a:t>
                </a:r>
                <a:r>
                  <a:rPr lang="en-US" sz="2400" dirty="0" err="1"/>
                  <a:t>ongkos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akar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, dan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ongkos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tujuan</a:t>
                </a:r>
                <a:r>
                  <a:rPr lang="en-US" sz="2400" dirty="0"/>
                  <a:t> (</a:t>
                </a:r>
                <a:r>
                  <a:rPr lang="en-US" sz="2400" i="1" dirty="0"/>
                  <a:t>goal</a:t>
                </a:r>
                <a:r>
                  <a:rPr lang="en-US" sz="2400" dirty="0"/>
                  <a:t>) 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</a:t>
                </a:r>
              </a:p>
              <a:p>
                <a:r>
                  <a:rPr lang="en-US" sz="2400" dirty="0"/>
                  <a:t> Pada </a:t>
                </a:r>
                <a:r>
                  <a:rPr lang="en-US" sz="2400" dirty="0" err="1"/>
                  <a:t>persoalan</a:t>
                </a:r>
                <a:r>
                  <a:rPr lang="en-US" sz="2400" dirty="0"/>
                  <a:t> TSP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cost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ongkos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tereduksi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jika</a:t>
                </a:r>
                <a:r>
                  <a:rPr lang="en-US" sz="2400" dirty="0"/>
                  <a:t> </a:t>
                </a:r>
                <a:r>
                  <a:rPr lang="en-US" sz="2400" i="1" dirty="0"/>
                  <a:t>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adalah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anak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</a:t>
                </a:r>
                <a:r>
                  <a:rPr lang="en-US" sz="2400" i="1" dirty="0"/>
                  <a:t>R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cost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orangtua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S</a:t>
                </a:r>
              </a:p>
              <a:p>
                <a:pPr marL="0" indent="0">
                  <a:buNone/>
                </a:pPr>
                <a:r>
                  <a:rPr lang="en-US" sz="2400" dirty="0"/>
                  <a:t>	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acc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= </a:t>
                </a:r>
                <a:r>
                  <a:rPr lang="en-US" sz="2400" i="1" dirty="0"/>
                  <a:t>A</a:t>
                </a:r>
                <a:r>
                  <a:rPr lang="en-US" sz="2400" dirty="0"/>
                  <a:t>(</a:t>
                </a:r>
                <a:r>
                  <a:rPr lang="en-US" sz="2400" i="1" dirty="0" err="1"/>
                  <a:t>i</a:t>
                </a:r>
                <a:r>
                  <a:rPr lang="en-US" sz="2400" dirty="0"/>
                  <a:t>, </a:t>
                </a:r>
                <a:r>
                  <a:rPr lang="en-US" sz="2400" i="1" dirty="0"/>
                  <a:t>j</a:t>
                </a:r>
                <a:r>
                  <a:rPr lang="en-US" sz="2400" dirty="0"/>
                  <a:t>) + </a:t>
                </a:r>
                <a:r>
                  <a:rPr lang="en-US" sz="2400" i="1" dirty="0"/>
                  <a:t>r</a:t>
                </a:r>
              </a:p>
              <a:p>
                <a:endParaRPr lang="en-US" sz="2400" dirty="0"/>
              </a:p>
              <a:p>
                <a:r>
                  <a:rPr lang="en-US" sz="2400" dirty="0" err="1"/>
                  <a:t>Terdapat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pendekatan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heuristik</a:t>
                </a:r>
                <a:r>
                  <a:rPr lang="en-US" sz="2400" dirty="0"/>
                  <a:t> lain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menghitung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nilai</a:t>
                </a:r>
                <a:r>
                  <a:rPr lang="en-US" sz="2400" dirty="0"/>
                  <a:t> </a:t>
                </a:r>
                <a:r>
                  <a:rPr lang="en-US" sz="2400" i="1" dirty="0"/>
                  <a:t>cost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setiap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simpul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berdasarkan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bobot</a:t>
                </a:r>
                <a:r>
                  <a:rPr lang="en-US" sz="2400" dirty="0"/>
                  <a:t> tur </a:t>
                </a:r>
                <a:r>
                  <a:rPr lang="en-US" sz="2400" dirty="0" err="1"/>
                  <a:t>lengkap</a:t>
                </a:r>
                <a:r>
                  <a:rPr lang="en-US" sz="2400" dirty="0"/>
                  <a:t>.</a:t>
                </a:r>
                <a:endParaRPr lang="id-ID" sz="240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id-ID" dirty="0"/>
              </a:p>
              <a:p>
                <a:endParaRPr lang="id-ID" dirty="0"/>
              </a:p>
              <a:p>
                <a:endParaRPr lang="id-ID" dirty="0"/>
              </a:p>
            </p:txBody>
          </p:sp>
        </mc:Choice>
        <mc:Fallback xmlns="">
          <p:sp>
            <p:nvSpPr>
              <p:cNvPr id="4" name="Content Placeholder 5">
                <a:extLst>
                  <a:ext uri="{FF2B5EF4-FFF2-40B4-BE49-F238E27FC236}">
                    <a16:creationId xmlns:a16="http://schemas.microsoft.com/office/drawing/2014/main" id="{A311BDE5-2480-456D-92F8-D76A9BDB3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4872037"/>
              </a:xfrm>
              <a:prstGeom prst="rect">
                <a:avLst/>
              </a:prstGeom>
              <a:blipFill>
                <a:blip r:embed="rId4"/>
                <a:stretch>
                  <a:fillRect l="-812" t="-2375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6D152-4050-4CFE-9422-D9FEAAAF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IF2211 B&amp;B/NUM-MLK-RN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821AF-B1AE-4489-8E6A-9384D1E6B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E5E1551-0FB1-4B21-A442-F8CEDAABDB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646766"/>
              </p:ext>
            </p:extLst>
          </p:nvPr>
        </p:nvGraphicFramePr>
        <p:xfrm>
          <a:off x="1816187" y="3783530"/>
          <a:ext cx="3179855" cy="479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46200" imgH="203200" progId="Equation.3">
                  <p:embed/>
                </p:oleObj>
              </mc:Choice>
              <mc:Fallback>
                <p:oleObj r:id="rId5" imgW="1346200" imgH="20320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49A59E5-CB23-477B-85A1-0A1F293EBD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87" y="3783530"/>
                        <a:ext cx="3179855" cy="4799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731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Bobot Tur Lengkap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(tur </a:t>
            </a:r>
            <a:r>
              <a:rPr lang="en-US" dirty="0" err="1">
                <a:solidFill>
                  <a:srgbClr val="FF0000"/>
                </a:solidFill>
              </a:rPr>
              <a:t>dimulai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a)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472" y="1357298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3256" y="1643051"/>
            <a:ext cx="23431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Arrow 8"/>
          <p:cNvSpPr/>
          <p:nvPr/>
        </p:nvSpPr>
        <p:spPr>
          <a:xfrm>
            <a:off x="5024430" y="1714488"/>
            <a:ext cx="1857388" cy="1143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Tour lengkap: a,c,d,b,a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71925" y="3286124"/>
            <a:ext cx="4648961" cy="120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3792" y="4492602"/>
            <a:ext cx="7102613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309787" y="3286123"/>
            <a:ext cx="2133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Solusi: (a,i</a:t>
            </a:r>
            <a:r>
              <a:rPr lang="en-US" sz="2000" baseline="-25000" dirty="0"/>
              <a:t>2</a:t>
            </a:r>
            <a:r>
              <a:rPr lang="id-ID" sz="2000" dirty="0"/>
              <a:t>,i</a:t>
            </a:r>
            <a:r>
              <a:rPr lang="en-US" sz="2000" baseline="-25000" dirty="0"/>
              <a:t>3</a:t>
            </a:r>
            <a:r>
              <a:rPr lang="id-ID" sz="2000" dirty="0"/>
              <a:t>,i</a:t>
            </a:r>
            <a:r>
              <a:rPr lang="en-US" sz="2000" baseline="-25000" dirty="0"/>
              <a:t>4</a:t>
            </a:r>
            <a:r>
              <a:rPr lang="id-ID" sz="2000" dirty="0"/>
              <a:t>,a)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195485" y="2357430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09852" y="2857496"/>
            <a:ext cx="135732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167174" y="2357430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2809852" y="1785926"/>
            <a:ext cx="142876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9E5FC45-3579-4ED0-AA76-E02ED88EEC1F}"/>
              </a:ext>
            </a:extLst>
          </p:cNvPr>
          <p:cNvSpPr/>
          <p:nvPr/>
        </p:nvSpPr>
        <p:spPr>
          <a:xfrm>
            <a:off x="2309787" y="1323934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1D926-033A-44D3-A05C-4A20DA33AF8F}"/>
              </a:ext>
            </a:extLst>
          </p:cNvPr>
          <p:cNvSpPr txBox="1"/>
          <p:nvPr/>
        </p:nvSpPr>
        <p:spPr>
          <a:xfrm>
            <a:off x="3423433" y="142502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C8F108-1CF9-4907-A0DD-C196C8B9B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/>
              <a:t>B&amp;B-TSP dengan Bobot Tur Lengkap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2969" y="2050464"/>
            <a:ext cx="546621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703605" y="1442532"/>
            <a:ext cx="249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Hasil pengamatan:</a:t>
            </a:r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6888" y="3285319"/>
            <a:ext cx="6658632" cy="317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EEF99-B010-4E6C-91F5-11AC9C7F6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4</a:t>
            </a:fld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559EC0D-2281-4615-B86D-57E331069AB2}"/>
              </a:ext>
            </a:extLst>
          </p:cNvPr>
          <p:cNvCxnSpPr/>
          <p:nvPr/>
        </p:nvCxnSpPr>
        <p:spPr>
          <a:xfrm>
            <a:off x="2082800" y="4561840"/>
            <a:ext cx="129032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Cost Simpul Akar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472" y="1357298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67305" y="1571612"/>
            <a:ext cx="6977485" cy="153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>
            <a:off x="2738414" y="1928802"/>
            <a:ext cx="1500198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180558" y="231249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738414" y="1928802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167968" y="2312494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24364" y="4820246"/>
            <a:ext cx="1013632" cy="95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Rectangle 22"/>
          <p:cNvSpPr/>
          <p:nvPr/>
        </p:nvSpPr>
        <p:spPr>
          <a:xfrm>
            <a:off x="2100552" y="4111668"/>
            <a:ext cx="4706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yang </a:t>
            </a:r>
            <a:r>
              <a:rPr lang="en-US" sz="2400" dirty="0" err="1"/>
              <a:t>terbentuk</a:t>
            </a:r>
            <a:r>
              <a:rPr lang="en-US" sz="2400" dirty="0"/>
              <a:t>: </a:t>
            </a:r>
            <a:endParaRPr lang="id-ID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F3F0B9-4C19-4F74-9A30-902C3B2550CB}"/>
              </a:ext>
            </a:extLst>
          </p:cNvPr>
          <p:cNvSpPr txBox="1"/>
          <p:nvPr/>
        </p:nvSpPr>
        <p:spPr>
          <a:xfrm>
            <a:off x="3423433" y="1425021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687C51-4BAD-48FA-9053-691C90BBBA8A}"/>
              </a:ext>
            </a:extLst>
          </p:cNvPr>
          <p:cNvSpPr/>
          <p:nvPr/>
        </p:nvSpPr>
        <p:spPr>
          <a:xfrm>
            <a:off x="2309787" y="1323934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1EA995-2147-4893-B869-B8117125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B&amp;B-TSP dengan Bobot Tur Lengkap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2992" y="1428519"/>
            <a:ext cx="6441998" cy="26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15955" y="1654768"/>
            <a:ext cx="4412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Contoh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menghitung</a:t>
            </a:r>
            <a:r>
              <a:rPr lang="en-US" sz="2000" dirty="0">
                <a:solidFill>
                  <a:srgbClr val="FF0000"/>
                </a:solidFill>
              </a:rPr>
              <a:t> cost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2:</a:t>
            </a:r>
          </a:p>
          <a:p>
            <a:r>
              <a:rPr lang="id-ID" sz="2000" dirty="0"/>
              <a:t>Untuk i</a:t>
            </a:r>
            <a:r>
              <a:rPr lang="id-ID" sz="2000" baseline="-25000" dirty="0"/>
              <a:t>2</a:t>
            </a:r>
            <a:r>
              <a:rPr lang="id-ID" sz="2000" dirty="0"/>
              <a:t>=b, sisi </a:t>
            </a:r>
            <a:r>
              <a:rPr lang="en-US" sz="2000" dirty="0"/>
              <a:t>(</a:t>
            </a:r>
            <a:r>
              <a:rPr lang="id-ID" sz="2000" dirty="0"/>
              <a:t>a</a:t>
            </a:r>
            <a:r>
              <a:rPr lang="en-US" sz="2000" dirty="0"/>
              <a:t>, b)</a:t>
            </a:r>
            <a:r>
              <a:rPr lang="id-ID" sz="2000" dirty="0"/>
              <a:t> wajib diambil.</a:t>
            </a:r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77493" y="4077514"/>
            <a:ext cx="4649688" cy="214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8D7A739-16CD-47F6-A440-8D3428CAD7C8}"/>
              </a:ext>
            </a:extLst>
          </p:cNvPr>
          <p:cNvSpPr/>
          <p:nvPr/>
        </p:nvSpPr>
        <p:spPr>
          <a:xfrm>
            <a:off x="2003298" y="4465972"/>
            <a:ext cx="4706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400" dirty="0"/>
              <a:t>Pohon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status yang </a:t>
            </a:r>
            <a:r>
              <a:rPr lang="en-US" sz="2400" dirty="0" err="1"/>
              <a:t>terbentuk</a:t>
            </a:r>
            <a:r>
              <a:rPr lang="en-US" sz="2400" dirty="0"/>
              <a:t>: </a:t>
            </a:r>
            <a:endParaRPr lang="id-ID" sz="2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2C9406C-F7E5-4FA3-ADA4-7BB71C6AA9E5}"/>
              </a:ext>
            </a:extLst>
          </p:cNvPr>
          <p:cNvSpPr/>
          <p:nvPr/>
        </p:nvSpPr>
        <p:spPr>
          <a:xfrm>
            <a:off x="4883160" y="253806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7A0F3B-F22E-41CE-BA8B-BED8DB8CD58F}"/>
              </a:ext>
            </a:extLst>
          </p:cNvPr>
          <p:cNvSpPr/>
          <p:nvPr/>
        </p:nvSpPr>
        <p:spPr>
          <a:xfrm>
            <a:off x="6239536" y="1745044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A614D7-9CC7-43F0-A518-8EAE73CCA022}"/>
              </a:ext>
            </a:extLst>
          </p:cNvPr>
          <p:cNvSpPr/>
          <p:nvPr/>
        </p:nvSpPr>
        <p:spPr>
          <a:xfrm>
            <a:off x="6239536" y="248233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8B72AC6-405B-4201-B6A5-D377F4B819BC}"/>
              </a:ext>
            </a:extLst>
          </p:cNvPr>
          <p:cNvSpPr/>
          <p:nvPr/>
        </p:nvSpPr>
        <p:spPr>
          <a:xfrm>
            <a:off x="6320219" y="3358423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47AF295A-E47B-45FD-886A-1994FD8CA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6110" y="2352158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7E92117-FAA5-4197-A35D-25F7BC5E7529}"/>
              </a:ext>
            </a:extLst>
          </p:cNvPr>
          <p:cNvSpPr txBox="1"/>
          <p:nvPr/>
        </p:nvSpPr>
        <p:spPr>
          <a:xfrm>
            <a:off x="2203432" y="23283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44C274-0E20-41E8-9CD9-63E7381A33BF}"/>
              </a:ext>
            </a:extLst>
          </p:cNvPr>
          <p:cNvSpPr/>
          <p:nvPr/>
        </p:nvSpPr>
        <p:spPr>
          <a:xfrm>
            <a:off x="1074604" y="2339446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825AC14-88E4-4E0D-A3AE-B0265F148C8A}"/>
              </a:ext>
            </a:extLst>
          </p:cNvPr>
          <p:cNvCxnSpPr>
            <a:cxnSpLocks/>
          </p:cNvCxnSpPr>
          <p:nvPr/>
        </p:nvCxnSpPr>
        <p:spPr>
          <a:xfrm>
            <a:off x="1449048" y="2757052"/>
            <a:ext cx="158974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5FB5203-FA95-4E26-8B77-849261797734}"/>
              </a:ext>
            </a:extLst>
          </p:cNvPr>
          <p:cNvSpPr txBox="1"/>
          <p:nvPr/>
        </p:nvSpPr>
        <p:spPr>
          <a:xfrm>
            <a:off x="4708724" y="289234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45E1B7-F0FB-4249-B4C1-7C729DD3C2D4}"/>
              </a:ext>
            </a:extLst>
          </p:cNvPr>
          <p:cNvSpPr txBox="1"/>
          <p:nvPr/>
        </p:nvSpPr>
        <p:spPr>
          <a:xfrm>
            <a:off x="5418226" y="5971071"/>
            <a:ext cx="616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hidup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berikutnya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diekspansi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3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B46ECB-E3B5-41E9-B712-E1C55826333E}"/>
              </a:ext>
            </a:extLst>
          </p:cNvPr>
          <p:cNvSpPr txBox="1"/>
          <p:nvPr/>
        </p:nvSpPr>
        <p:spPr>
          <a:xfrm>
            <a:off x="8258971" y="1486433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5CCE20-59CD-4399-9CBB-7CD9F44E93DA}"/>
              </a:ext>
            </a:extLst>
          </p:cNvPr>
          <p:cNvSpPr txBox="1"/>
          <p:nvPr/>
        </p:nvSpPr>
        <p:spPr>
          <a:xfrm>
            <a:off x="8173991" y="2280950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C900AA-8709-4146-B105-98FFC2FAC781}"/>
              </a:ext>
            </a:extLst>
          </p:cNvPr>
          <p:cNvSpPr txBox="1"/>
          <p:nvPr/>
        </p:nvSpPr>
        <p:spPr>
          <a:xfrm>
            <a:off x="8102337" y="3095259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66090-2FE1-43FF-9FE8-3E089CA7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83470" y="0"/>
            <a:ext cx="9290307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33155" y="3293784"/>
            <a:ext cx="5220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Contoh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menghitung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cost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simpul</a:t>
            </a:r>
            <a:r>
              <a:rPr lang="en-US" sz="2000" dirty="0">
                <a:solidFill>
                  <a:srgbClr val="FF0000"/>
                </a:solidFill>
              </a:rPr>
              <a:t> 5:</a:t>
            </a:r>
          </a:p>
          <a:p>
            <a:r>
              <a:rPr lang="id-ID" sz="2000" dirty="0"/>
              <a:t>Untuk i</a:t>
            </a:r>
            <a:r>
              <a:rPr lang="id-ID" sz="2000" baseline="-25000" dirty="0"/>
              <a:t>3</a:t>
            </a:r>
            <a:r>
              <a:rPr lang="id-ID" sz="2000" dirty="0"/>
              <a:t>=b, sisi </a:t>
            </a:r>
            <a:r>
              <a:rPr lang="en-US" sz="2000" dirty="0"/>
              <a:t>(</a:t>
            </a:r>
            <a:r>
              <a:rPr lang="id-ID" sz="2000" dirty="0"/>
              <a:t>a</a:t>
            </a:r>
            <a:r>
              <a:rPr lang="en-US" sz="2000" dirty="0"/>
              <a:t>, c)</a:t>
            </a:r>
            <a:r>
              <a:rPr lang="id-ID" sz="2000" dirty="0"/>
              <a:t> dan </a:t>
            </a:r>
            <a:r>
              <a:rPr lang="en-US" sz="2000" dirty="0" err="1"/>
              <a:t>sisi</a:t>
            </a:r>
            <a:r>
              <a:rPr lang="en-US" sz="2000" dirty="0"/>
              <a:t> (</a:t>
            </a:r>
            <a:r>
              <a:rPr lang="id-ID" sz="2000" dirty="0"/>
              <a:t>c</a:t>
            </a:r>
            <a:r>
              <a:rPr lang="en-US" sz="2000" dirty="0"/>
              <a:t>, b)</a:t>
            </a:r>
            <a:r>
              <a:rPr lang="id-ID" sz="2000" dirty="0"/>
              <a:t> wajib diambil.</a:t>
            </a:r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27828" y="2650286"/>
            <a:ext cx="4826251" cy="3258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67556" y="4003277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702200F-B8AD-49DF-9D7D-829CB83C01B4}"/>
              </a:ext>
            </a:extLst>
          </p:cNvPr>
          <p:cNvSpPr txBox="1"/>
          <p:nvPr/>
        </p:nvSpPr>
        <p:spPr>
          <a:xfrm>
            <a:off x="3424878" y="4021033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326BD-B8BA-4ADF-95AF-85CC67C3BFD8}"/>
              </a:ext>
            </a:extLst>
          </p:cNvPr>
          <p:cNvSpPr/>
          <p:nvPr/>
        </p:nvSpPr>
        <p:spPr>
          <a:xfrm>
            <a:off x="2341376" y="3985685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3D1E958-5D5F-4908-9BE1-77EF062D4582}"/>
              </a:ext>
            </a:extLst>
          </p:cNvPr>
          <p:cNvSpPr/>
          <p:nvPr/>
        </p:nvSpPr>
        <p:spPr>
          <a:xfrm>
            <a:off x="2583470" y="116646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8A053FF-0A24-42DF-8007-018A378D4211}"/>
              </a:ext>
            </a:extLst>
          </p:cNvPr>
          <p:cNvSpPr/>
          <p:nvPr/>
        </p:nvSpPr>
        <p:spPr>
          <a:xfrm>
            <a:off x="4151640" y="23174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8C396A8-4000-407C-A972-814839FCB0AD}"/>
              </a:ext>
            </a:extLst>
          </p:cNvPr>
          <p:cNvSpPr/>
          <p:nvPr/>
        </p:nvSpPr>
        <p:spPr>
          <a:xfrm>
            <a:off x="4223616" y="1166465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237B34-AF53-401F-AFF4-9729DCC7260E}"/>
              </a:ext>
            </a:extLst>
          </p:cNvPr>
          <p:cNvSpPr/>
          <p:nvPr/>
        </p:nvSpPr>
        <p:spPr>
          <a:xfrm>
            <a:off x="4223616" y="2129522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C4BC96-F42B-46CA-8061-F7CD228B930D}"/>
              </a:ext>
            </a:extLst>
          </p:cNvPr>
          <p:cNvSpPr/>
          <p:nvPr/>
        </p:nvSpPr>
        <p:spPr>
          <a:xfrm>
            <a:off x="5289560" y="527510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E91DBF4-F11C-494E-A8A7-EFFC6E570EA0}"/>
              </a:ext>
            </a:extLst>
          </p:cNvPr>
          <p:cNvSpPr/>
          <p:nvPr/>
        </p:nvSpPr>
        <p:spPr>
          <a:xfrm>
            <a:off x="5289560" y="1815597"/>
            <a:ext cx="335280" cy="3693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39D90E-64A3-4B1B-A074-9E186C8EA656}"/>
              </a:ext>
            </a:extLst>
          </p:cNvPr>
          <p:cNvCxnSpPr/>
          <p:nvPr/>
        </p:nvCxnSpPr>
        <p:spPr>
          <a:xfrm rot="5400000">
            <a:off x="2129177" y="4998998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00F1FA-02D6-494A-BE37-8E5C5075AB4C}"/>
              </a:ext>
            </a:extLst>
          </p:cNvPr>
          <p:cNvCxnSpPr/>
          <p:nvPr/>
        </p:nvCxnSpPr>
        <p:spPr>
          <a:xfrm flipV="1">
            <a:off x="2656844" y="4566991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68C832D9-A28C-49FE-A35F-A4945F4E6ACB}"/>
              </a:ext>
            </a:extLst>
          </p:cNvPr>
          <p:cNvSpPr txBox="1"/>
          <p:nvPr/>
        </p:nvSpPr>
        <p:spPr>
          <a:xfrm>
            <a:off x="2583470" y="15311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7924EC-D8FD-41C7-B820-2F83D875C0A4}"/>
              </a:ext>
            </a:extLst>
          </p:cNvPr>
          <p:cNvSpPr txBox="1"/>
          <p:nvPr/>
        </p:nvSpPr>
        <p:spPr>
          <a:xfrm>
            <a:off x="4469536" y="128651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34.5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570010-1FBC-436D-812C-D5FB9C8877FB}"/>
              </a:ext>
            </a:extLst>
          </p:cNvPr>
          <p:cNvSpPr txBox="1"/>
          <p:nvPr/>
        </p:nvSpPr>
        <p:spPr>
          <a:xfrm>
            <a:off x="4273454" y="14915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F29A2B-031F-4FE5-AB7D-5CF30DDF95C7}"/>
              </a:ext>
            </a:extLst>
          </p:cNvPr>
          <p:cNvSpPr txBox="1"/>
          <p:nvPr/>
        </p:nvSpPr>
        <p:spPr>
          <a:xfrm>
            <a:off x="4223616" y="246562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F02BDBB-63A8-4BF1-A0C1-ED49B74E2B9A}"/>
              </a:ext>
            </a:extLst>
          </p:cNvPr>
          <p:cNvSpPr txBox="1"/>
          <p:nvPr/>
        </p:nvSpPr>
        <p:spPr>
          <a:xfrm>
            <a:off x="7456331" y="250056"/>
            <a:ext cx="3175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    c                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CE4ED2-44CC-4404-BA56-3A06AFEBFC88}"/>
              </a:ext>
            </a:extLst>
          </p:cNvPr>
          <p:cNvSpPr txBox="1"/>
          <p:nvPr/>
        </p:nvSpPr>
        <p:spPr>
          <a:xfrm>
            <a:off x="7290386" y="1491511"/>
            <a:ext cx="333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    c                   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E21F35-05C6-42B5-9F73-446BE896169A}"/>
              </a:ext>
            </a:extLst>
          </p:cNvPr>
          <p:cNvSpPr txBox="1"/>
          <p:nvPr/>
        </p:nvSpPr>
        <p:spPr>
          <a:xfrm>
            <a:off x="5963710" y="5908309"/>
            <a:ext cx="6161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hidup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berikutnya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akan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diekspansi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5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28687-3D4E-499C-98A5-DA359FBC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2281" y="523658"/>
            <a:ext cx="7886691" cy="5849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B7E863-3679-4430-A7E1-39378521A241}"/>
              </a:ext>
            </a:extLst>
          </p:cNvPr>
          <p:cNvSpPr txBox="1"/>
          <p:nvPr/>
        </p:nvSpPr>
        <p:spPr>
          <a:xfrm>
            <a:off x="280169" y="2353276"/>
            <a:ext cx="345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Contoh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menghitung</a:t>
            </a:r>
            <a:r>
              <a:rPr lang="en-US" dirty="0">
                <a:solidFill>
                  <a:srgbClr val="FF0000"/>
                </a:solidFill>
              </a:rPr>
              <a:t> cost </a:t>
            </a:r>
            <a:r>
              <a:rPr lang="en-US" dirty="0" err="1">
                <a:solidFill>
                  <a:srgbClr val="FF0000"/>
                </a:solidFill>
              </a:rPr>
              <a:t>simpul</a:t>
            </a:r>
            <a:r>
              <a:rPr lang="en-US" dirty="0">
                <a:solidFill>
                  <a:srgbClr val="FF0000"/>
                </a:solidFill>
              </a:rPr>
              <a:t> 7: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D4DA22-3570-4C06-BA61-7E6DEFCE981D}"/>
              </a:ext>
            </a:extLst>
          </p:cNvPr>
          <p:cNvSpPr txBox="1"/>
          <p:nvPr/>
        </p:nvSpPr>
        <p:spPr>
          <a:xfrm>
            <a:off x="482596" y="5076611"/>
            <a:ext cx="512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Cost </a:t>
            </a:r>
            <a:r>
              <a:rPr lang="en-US" dirty="0">
                <a:sym typeface="Symbol" panose="05050102010706020507" pitchFamily="18" charset="2"/>
              </a:rPr>
              <a:t> 1/2 [(10 + 5) + (8 + 9) + (10 + 9) + (5 + 8) = 32</a:t>
            </a:r>
            <a:endParaRPr lang="en-US" dirty="0"/>
          </a:p>
        </p:txBody>
      </p:sp>
      <p:pic>
        <p:nvPicPr>
          <p:cNvPr id="31" name="Picture 3">
            <a:extLst>
              <a:ext uri="{FF2B5EF4-FFF2-40B4-BE49-F238E27FC236}">
                <a16:creationId xmlns:a16="http://schemas.microsoft.com/office/drawing/2014/main" id="{502862D1-14EC-4616-A146-DB0E22112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596" y="2927854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991B383-AD4E-4A02-A02C-ECB66610843C}"/>
              </a:ext>
            </a:extLst>
          </p:cNvPr>
          <p:cNvSpPr txBox="1"/>
          <p:nvPr/>
        </p:nvSpPr>
        <p:spPr>
          <a:xfrm>
            <a:off x="1839918" y="2945610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9F62702-27A4-4E97-B0E7-DA9C1D9C706B}"/>
              </a:ext>
            </a:extLst>
          </p:cNvPr>
          <p:cNvSpPr/>
          <p:nvPr/>
        </p:nvSpPr>
        <p:spPr>
          <a:xfrm>
            <a:off x="756416" y="2910262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1E180FB-3E49-453D-A6C5-AC8093C61646}"/>
              </a:ext>
            </a:extLst>
          </p:cNvPr>
          <p:cNvCxnSpPr/>
          <p:nvPr/>
        </p:nvCxnSpPr>
        <p:spPr>
          <a:xfrm rot="5400000">
            <a:off x="544217" y="3923575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BC95F2-19EC-4C42-B9DF-1E48C4B07C89}"/>
              </a:ext>
            </a:extLst>
          </p:cNvPr>
          <p:cNvCxnSpPr>
            <a:cxnSpLocks/>
          </p:cNvCxnSpPr>
          <p:nvPr/>
        </p:nvCxnSpPr>
        <p:spPr>
          <a:xfrm flipV="1">
            <a:off x="1071884" y="3491568"/>
            <a:ext cx="1643074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9B588E2-3D49-4D31-8DF0-DB12FA8D268D}"/>
              </a:ext>
            </a:extLst>
          </p:cNvPr>
          <p:cNvCxnSpPr/>
          <p:nvPr/>
        </p:nvCxnSpPr>
        <p:spPr>
          <a:xfrm rot="5400000">
            <a:off x="2526657" y="3923575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CFF497B-FD91-41D2-B38E-DEB9CE6D44F1}"/>
              </a:ext>
            </a:extLst>
          </p:cNvPr>
          <p:cNvSpPr/>
          <p:nvPr/>
        </p:nvSpPr>
        <p:spPr>
          <a:xfrm>
            <a:off x="280169" y="2676232"/>
            <a:ext cx="4079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</a:t>
            </a:r>
            <a:r>
              <a:rPr lang="id-ID" dirty="0"/>
              <a:t>si </a:t>
            </a:r>
            <a:r>
              <a:rPr lang="en-US" dirty="0"/>
              <a:t>(</a:t>
            </a:r>
            <a:r>
              <a:rPr lang="id-ID" dirty="0"/>
              <a:t>a</a:t>
            </a:r>
            <a:r>
              <a:rPr lang="en-US" dirty="0"/>
              <a:t>, c), (c, b), dan (b, d)</a:t>
            </a:r>
            <a:r>
              <a:rPr lang="id-ID" dirty="0"/>
              <a:t> wajib diambil.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9F710-4E0B-42FD-B845-943A5AEDD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8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7FBD6F-5F19-4B33-92B7-C8B3315270F8}"/>
              </a:ext>
            </a:extLst>
          </p:cNvPr>
          <p:cNvSpPr txBox="1"/>
          <p:nvPr/>
        </p:nvSpPr>
        <p:spPr>
          <a:xfrm>
            <a:off x="1893421" y="4799001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   c             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IF2211 B&amp;B/NUM-MLK-RN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03" y="450196"/>
            <a:ext cx="6765045" cy="564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8D530B3B-956A-4DEB-9DF7-FF1297739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0436" y="4864970"/>
            <a:ext cx="2714644" cy="199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F2A6D77-26A1-43BF-8F21-0DE55E61E926}"/>
              </a:ext>
            </a:extLst>
          </p:cNvPr>
          <p:cNvSpPr txBox="1"/>
          <p:nvPr/>
        </p:nvSpPr>
        <p:spPr>
          <a:xfrm>
            <a:off x="9957758" y="4882726"/>
            <a:ext cx="418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A63089-AF07-4D2E-AE02-80C668C102EA}"/>
              </a:ext>
            </a:extLst>
          </p:cNvPr>
          <p:cNvSpPr/>
          <p:nvPr/>
        </p:nvSpPr>
        <p:spPr>
          <a:xfrm>
            <a:off x="8874256" y="4847378"/>
            <a:ext cx="242094" cy="285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069729-FEA2-4E2C-B7A5-487FDFE561B5}"/>
              </a:ext>
            </a:extLst>
          </p:cNvPr>
          <p:cNvCxnSpPr/>
          <p:nvPr/>
        </p:nvCxnSpPr>
        <p:spPr>
          <a:xfrm>
            <a:off x="9207659" y="5432857"/>
            <a:ext cx="1500198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F60CE3F-FAB0-422A-832B-64D35876A55D}"/>
              </a:ext>
            </a:extLst>
          </p:cNvPr>
          <p:cNvCxnSpPr/>
          <p:nvPr/>
        </p:nvCxnSpPr>
        <p:spPr>
          <a:xfrm rot="5400000">
            <a:off x="10652690" y="5860691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27DCFB-B62F-4DB3-892C-7F7E17DB7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DBF9-1F95-4932-BC9D-ACC63E61206D}" type="slidenum">
              <a:rPr lang="en-US" smtClean="0"/>
              <a:t>9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D9CCE1-33E8-4C7F-B6F2-AEA67BF725CB}"/>
              </a:ext>
            </a:extLst>
          </p:cNvPr>
          <p:cNvSpPr txBox="1"/>
          <p:nvPr/>
        </p:nvSpPr>
        <p:spPr>
          <a:xfrm>
            <a:off x="4983840" y="5432857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             b           c             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|11.7|24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1|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5|1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</TotalTime>
  <Words>483</Words>
  <Application>Microsoft Office PowerPoint</Application>
  <PresentationFormat>Widescreen</PresentationFormat>
  <Paragraphs>83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Courier New</vt:lpstr>
      <vt:lpstr>Symbol</vt:lpstr>
      <vt:lpstr>Office Theme</vt:lpstr>
      <vt:lpstr>Equation.3</vt:lpstr>
      <vt:lpstr>Algoritma Branch &amp; Bound</vt:lpstr>
      <vt:lpstr>2. Cost Berdasarkan Bobot Tur Lengkap</vt:lpstr>
      <vt:lpstr>Bobot Tur Lengkap (tur dimulai dari a)</vt:lpstr>
      <vt:lpstr>B&amp;B-TSP dengan Bobot Tur Lengkap</vt:lpstr>
      <vt:lpstr>Cost Simpul Akar</vt:lpstr>
      <vt:lpstr>B&amp;B-TSP dengan Bobot Tur Lengkap</vt:lpstr>
      <vt:lpstr>PowerPoint Presentation</vt:lpstr>
      <vt:lpstr>PowerPoint Presentation</vt:lpstr>
      <vt:lpstr>PowerPoint Presentation</vt:lpstr>
      <vt:lpstr>PowerPoint Presentation</vt:lpstr>
      <vt:lpstr>BERSAMBUNG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 Munir</dc:creator>
  <cp:lastModifiedBy>Dr. Ir. Rinaldi, M.T.</cp:lastModifiedBy>
  <cp:revision>69</cp:revision>
  <dcterms:created xsi:type="dcterms:W3CDTF">2021-03-17T13:30:36Z</dcterms:created>
  <dcterms:modified xsi:type="dcterms:W3CDTF">2025-04-25T07:03:20Z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2025-04-25T07:03:20Z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de6ec0c9-7f8f-43d0-8c89-493114dd3f20</vt:lpwstr>
  </property>
  <property fmtid="{D5CDD505-2E9C-101B-9397-08002B2CF9AE}" pid="8" name="MSIP_Label_38b525e5-f3da-4501-8f1e-526b6769fc56_ContentBits">
    <vt:lpwstr>0</vt:lpwstr>
  </property>
  <property fmtid="{D5CDD505-2E9C-101B-9397-08002B2CF9AE}" pid="9" name="MSIP_Label_38b525e5-f3da-4501-8f1e-526b6769fc56_Tag">
    <vt:lpwstr>10, 3, 0, 1</vt:lpwstr>
  </property>
</Properties>
</file>