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305" r:id="rId4"/>
    <p:sldId id="306" r:id="rId5"/>
    <p:sldId id="308" r:id="rId6"/>
    <p:sldId id="312" r:id="rId7"/>
    <p:sldId id="309" r:id="rId8"/>
    <p:sldId id="263" r:id="rId9"/>
    <p:sldId id="307" r:id="rId10"/>
    <p:sldId id="261" r:id="rId11"/>
    <p:sldId id="264" r:id="rId12"/>
    <p:sldId id="260" r:id="rId13"/>
    <p:sldId id="266" r:id="rId14"/>
    <p:sldId id="265" r:id="rId15"/>
    <p:sldId id="313" r:id="rId16"/>
    <p:sldId id="268" r:id="rId17"/>
    <p:sldId id="271" r:id="rId18"/>
    <p:sldId id="272" r:id="rId19"/>
    <p:sldId id="273" r:id="rId20"/>
    <p:sldId id="269" r:id="rId21"/>
    <p:sldId id="277" r:id="rId22"/>
    <p:sldId id="270" r:id="rId23"/>
    <p:sldId id="274" r:id="rId24"/>
    <p:sldId id="267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2DFE-F70A-498D-8D62-0BCD16C537FB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6ACD2-76A4-48C1-BDA9-BCB00B1AA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7810-5A07-4C07-A14C-ECD72004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4BEEA-B6F0-4926-8BBB-709AB604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9AA1-B8A2-412A-ADE7-489A1C5D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4D90-76FF-4D73-A97D-AC4D65255D21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AC0D6-1D84-45EB-8B09-6BEC1A37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A7264-63FA-4623-B5B7-377F6C5E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FC1A-FA30-4705-9A76-C44628AC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D5C37-F8C8-4965-8FA4-73A813FFE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A386-7748-4E8D-B47A-E7F62FAA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F66A-D57A-4CDB-9764-C526094F0FB3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2CEC-7AB0-404A-9CEE-5B4CA75A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4167-4993-4DA9-9E86-AEA5F911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DA93D-028E-4712-965F-D4295517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2671F-A8AC-40CB-B185-0780F2833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9347-53E0-47A6-A1F2-B39EBA54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DFF0-4871-4B53-872F-5264EE984952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E8D2-CE52-42F9-934C-FA8EB241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88227-34FF-47F5-AC0E-1265B57C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2273-41D8-41DD-979A-63BB32F2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ABEF-A199-4BD7-BD2E-472E99276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2965E-719E-46B8-9D27-22D4776A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430-9788-4A56-87EB-C33F2C564584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938A-15D8-45C1-A20D-B4F20144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6FEB1-0467-4A14-B975-2C1911CD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C358-6B00-45F8-AB0B-46E8630B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39C14-DC61-4F4E-BEDB-9AB3309B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10BBD-342B-43FD-B4A9-E465A0D4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E97C-367F-4BDA-BECA-AB43456EF2D1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7DE6F-9231-4763-873B-EFD72ECA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376C3-0E83-4B2C-9622-F6470104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30AE-18BA-43B0-88AD-C242BEE0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F0E0-90DA-4067-B53A-FD68B36E8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B74F4-5C76-4CBF-9204-B804E8897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180AB-F82E-4AE3-BCE7-27CFD99A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B471-1CDB-4398-9BD8-959BB475E177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30671-1BDC-4E8E-B81E-40CAFADC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A74F3-4F2B-411C-A9B0-255EBB77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FB09-AD10-40FD-B7E5-6627D2CB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0A27-3069-4077-A941-2A93A3930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9CA1-9C08-4229-BD1A-A60F0CC04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D187B-0D50-48A5-88FE-64354CD88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C1F79-BF3A-4DDF-9D16-865D4FB2C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E3B4D-BEF2-4245-87F0-BE97F53B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3B9-7C3A-4A32-A6CD-596F653E622D}" type="datetime1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33036-81C7-45BE-94B6-466E4A36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FFAC97-7608-433E-93DD-7C514400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73FC-D9AB-4E5C-A359-4A3C139F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77F3B-E4F2-46C4-B818-F8A2DEF8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008C-1582-49CC-AC4B-8E26A45C0701}" type="datetime1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1E64-CCD3-421C-8133-B7CDC8BC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06612-950A-4A69-9F52-04E1ED9A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0230C-C772-4F5D-859E-6D8DB4A2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41C5-DA98-4DCD-872B-33A45F839587}" type="datetime1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48886-EE52-4CBC-A8E3-7CCAD40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27A7-84FB-41F4-9FD4-D178039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E289-321B-4D54-A68B-99E12AC8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23C3B-856E-4FC3-B358-853D32BF5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9657-18BD-470D-8839-48791DD33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F32-01E0-4E82-AAB8-AA6DD273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DBB3-2A6A-433D-A641-EE1FF5D95876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77D7F-B6D7-43E6-BA00-BF61FA8C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7ED6-2C15-4C03-B54E-E14560E8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1AD3-F838-4779-94AF-DF467E3A7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DB4AF-12A3-429F-B99F-95AA13D5E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2458B-421C-4208-BF43-71AB04D7F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1A18-4AB7-4A9B-A723-9B2B09AD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549-443E-422A-B8A7-BCD57A3F8685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7D10F-D047-498D-8D7F-850CA92F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BBF2-E1D2-4C98-94A5-DA82211D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39442-5D36-47B2-95DA-699858D4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272C6-6DCF-47A0-92D1-F28A7F838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FB7EF-C769-4E17-9151-3A107A616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27826-9A16-481F-AD3B-D1E94EEA9B10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A43B1-A46F-4455-B384-8CE87082D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142A0-84DD-4E3F-AABD-4D25146B1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7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cis.ohio-state.edu/~gurari/course/cis680/cis680334x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115" y="441221"/>
            <a:ext cx="8917769" cy="147002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id-ID" b="1" dirty="0">
                <a:latin typeface="+mn-lt"/>
              </a:rPr>
              <a:t>Branch &amp; Bound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35EC41-4CDF-4135-8DAF-449B8C9DF0F9}"/>
              </a:ext>
            </a:extLst>
          </p:cNvPr>
          <p:cNvSpPr txBox="1"/>
          <p:nvPr/>
        </p:nvSpPr>
        <p:spPr>
          <a:xfrm>
            <a:off x="9117383" y="1911246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(Bagian 1)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336E432-0440-4FF9-A119-B1AD281BD2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8200" y="2616636"/>
            <a:ext cx="812292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Rinaldi, Nur </a:t>
            </a:r>
            <a:r>
              <a:rPr lang="en-US" altLang="en-US" dirty="0" err="1"/>
              <a:t>Ulfa</a:t>
            </a:r>
            <a:r>
              <a:rPr lang="en-US" altLang="en-US" dirty="0"/>
              <a:t> </a:t>
            </a:r>
            <a:r>
              <a:rPr lang="en-US" altLang="en-US" dirty="0" err="1"/>
              <a:t>Maulidevi</a:t>
            </a:r>
            <a:r>
              <a:rPr lang="en-US" altLang="en-US" dirty="0"/>
              <a:t>, Masayu </a:t>
            </a:r>
            <a:r>
              <a:rPr lang="en-US" altLang="en-US" dirty="0" err="1"/>
              <a:t>Leylia</a:t>
            </a:r>
            <a:r>
              <a:rPr lang="en-US" altLang="en-US" dirty="0"/>
              <a:t> </a:t>
            </a:r>
            <a:r>
              <a:rPr lang="en-US" altLang="en-US" dirty="0" err="1"/>
              <a:t>Khodra</a:t>
            </a:r>
            <a:endParaRPr lang="en-US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22E92-7A31-431C-A40E-E8AE79EE6F95}"/>
              </a:ext>
            </a:extLst>
          </p:cNvPr>
          <p:cNvSpPr txBox="1"/>
          <p:nvPr/>
        </p:nvSpPr>
        <p:spPr>
          <a:xfrm>
            <a:off x="2971800" y="5302487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2025</a:t>
            </a:r>
          </a:p>
        </p:txBody>
      </p:sp>
      <p:pic>
        <p:nvPicPr>
          <p:cNvPr id="15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BCCE8510-FA36-411A-BF16-E8B5FF088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4" y="3701415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27ED9B4-0C27-4352-B913-1B3814E1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920" y="108222"/>
            <a:ext cx="9704932" cy="1275581"/>
          </a:xfrm>
        </p:spPr>
        <p:txBody>
          <a:bodyPr>
            <a:normAutofit fontScale="90000"/>
          </a:bodyPr>
          <a:lstStyle/>
          <a:p>
            <a:r>
              <a:rPr lang="id-ID" dirty="0"/>
              <a:t>Solusi 4-Ratu dengan </a:t>
            </a:r>
            <a:r>
              <a:rPr lang="en-US" dirty="0"/>
              <a:t>BFS-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Pembatasan</a:t>
            </a:r>
            <a:r>
              <a:rPr lang="en-US" dirty="0"/>
              <a:t> (</a:t>
            </a:r>
            <a:r>
              <a:rPr lang="en-US" i="1" dirty="0"/>
              <a:t>FIFO-Branch and Bound</a:t>
            </a:r>
            <a:r>
              <a:rPr lang="en-US" dirty="0"/>
              <a:t>)</a:t>
            </a:r>
            <a:endParaRPr lang="id-ID" dirty="0"/>
          </a:p>
        </p:txBody>
      </p:sp>
      <p:grpSp>
        <p:nvGrpSpPr>
          <p:cNvPr id="7" name="Group 6"/>
          <p:cNvGrpSpPr/>
          <p:nvPr/>
        </p:nvGrpSpPr>
        <p:grpSpPr>
          <a:xfrm>
            <a:off x="1914268" y="1410250"/>
            <a:ext cx="8363464" cy="5128476"/>
            <a:chOff x="571472" y="1375534"/>
            <a:chExt cx="8077712" cy="483954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472" y="1375534"/>
              <a:ext cx="8077712" cy="4786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>
              <a:off x="7786710" y="5786454"/>
              <a:ext cx="857256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cxnSp>
        <p:nvCxnSpPr>
          <p:cNvPr id="9" name="Straight Connector 8"/>
          <p:cNvCxnSpPr/>
          <p:nvPr/>
        </p:nvCxnSpPr>
        <p:spPr>
          <a:xfrm rot="5400000">
            <a:off x="4840115" y="1866335"/>
            <a:ext cx="1071570" cy="10001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804397" y="3224732"/>
            <a:ext cx="857255" cy="7143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039339" y="4573876"/>
            <a:ext cx="829960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023746" y="5723925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24497" y="5643579"/>
            <a:ext cx="3624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/>
              <a:t>Solusi pertama: X=(2,4,1,3)</a:t>
            </a:r>
          </a:p>
        </p:txBody>
      </p:sp>
      <p:sp>
        <p:nvSpPr>
          <p:cNvPr id="26" name="Oval 25"/>
          <p:cNvSpPr/>
          <p:nvPr/>
        </p:nvSpPr>
        <p:spPr>
          <a:xfrm>
            <a:off x="6384032" y="5016137"/>
            <a:ext cx="288032" cy="285752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Oval 26"/>
          <p:cNvSpPr/>
          <p:nvPr/>
        </p:nvSpPr>
        <p:spPr>
          <a:xfrm>
            <a:off x="8734290" y="5036026"/>
            <a:ext cx="214314" cy="285752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28130D-2B04-4C57-803C-357BBFDD4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10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193CE6-38B9-4EEC-8F50-EDEC5343E65E}"/>
              </a:ext>
            </a:extLst>
          </p:cNvPr>
          <p:cNvSpPr txBox="1"/>
          <p:nvPr/>
        </p:nvSpPr>
        <p:spPr>
          <a:xfrm>
            <a:off x="4778831" y="3528417"/>
            <a:ext cx="194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60E3FE-D205-4E85-B4EE-9AEBBB121503}"/>
              </a:ext>
            </a:extLst>
          </p:cNvPr>
          <p:cNvSpPr txBox="1"/>
          <p:nvPr/>
        </p:nvSpPr>
        <p:spPr>
          <a:xfrm>
            <a:off x="2011680" y="423033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Strategi Pencarian </a:t>
            </a:r>
            <a:r>
              <a:rPr lang="en-US" dirty="0"/>
              <a:t>Solusi 4-Ratu </a:t>
            </a:r>
            <a:r>
              <a:rPr lang="en-US" dirty="0" err="1"/>
              <a:t>menggunakan</a:t>
            </a:r>
            <a:br>
              <a:rPr lang="en-US" dirty="0"/>
            </a:b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Branch and Bound </a:t>
            </a:r>
            <a:endParaRPr lang="id-ID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Simpul hidup yang menjadi simpul-E</a:t>
            </a:r>
            <a:r>
              <a:rPr lang="en-US" dirty="0"/>
              <a:t>(</a:t>
            </a:r>
            <a:r>
              <a:rPr lang="en-US" dirty="0" err="1"/>
              <a:t>xpand</a:t>
            </a:r>
            <a:r>
              <a:rPr lang="en-US" dirty="0"/>
              <a:t>)</a:t>
            </a:r>
            <a:r>
              <a:rPr lang="id-ID" dirty="0"/>
              <a:t> ialah simpul yang mempunyai nilai </a:t>
            </a:r>
            <a:r>
              <a:rPr lang="id-ID" i="1" dirty="0"/>
              <a:t>cost</a:t>
            </a:r>
            <a:r>
              <a:rPr lang="id-ID" dirty="0"/>
              <a:t> terkecil (</a:t>
            </a:r>
            <a:r>
              <a:rPr lang="id-ID" i="1" dirty="0"/>
              <a:t>least cost search</a:t>
            </a:r>
            <a:r>
              <a:rPr lang="id-ID" dirty="0"/>
              <a:t>)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salah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satu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jenis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aturan</a:t>
            </a:r>
            <a:endParaRPr lang="id-ID" dirty="0"/>
          </a:p>
          <a:p>
            <a:endParaRPr lang="en-US" dirty="0"/>
          </a:p>
          <a:p>
            <a:r>
              <a:rPr lang="id-ID" dirty="0"/>
              <a:t>Untuk setiap simpul X, nilai </a:t>
            </a:r>
            <a:r>
              <a:rPr lang="en-US" dirty="0"/>
              <a:t>cost</a:t>
            </a:r>
            <a:r>
              <a:rPr lang="id-ID" dirty="0"/>
              <a:t> ini dapat berupa:</a:t>
            </a:r>
          </a:p>
          <a:p>
            <a:pPr marL="971550" lvl="1" indent="-514350">
              <a:buAutoNum type="arabicPeriod"/>
            </a:pPr>
            <a:r>
              <a:rPr lang="id-ID" dirty="0"/>
              <a:t>jumlah simpul dalam upapohon X yang perlu  dibangkitkan sebelum simpul solusi ditemukan</a:t>
            </a:r>
          </a:p>
          <a:p>
            <a:pPr marL="971550" lvl="1" indent="-514350">
              <a:buAutoNum type="arabicPeriod"/>
            </a:pPr>
            <a:r>
              <a:rPr lang="id-ID" dirty="0"/>
              <a:t>panjang lintasan dari simpul X ke simpul solusi terdekat (dalam upapohon X ybs)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misal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ini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dipilih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persoalan</a:t>
            </a:r>
            <a:r>
              <a:rPr lang="en-US" dirty="0">
                <a:sym typeface="Wingdings" panose="05000000000000000000" pitchFamily="2" charset="2"/>
              </a:rPr>
              <a:t> 4-ratu</a:t>
            </a:r>
            <a:endParaRPr lang="id-ID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0FF79E-D2AD-4A56-B429-6D88E7BE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Solusi 4-Ratu dengan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id-ID" i="1" dirty="0"/>
              <a:t>Branch </a:t>
            </a:r>
            <a:r>
              <a:rPr lang="en-US" i="1" dirty="0"/>
              <a:t>and</a:t>
            </a:r>
            <a:r>
              <a:rPr lang="id-ID" i="1" dirty="0"/>
              <a:t> Bound</a:t>
            </a:r>
            <a:br>
              <a:rPr lang="en-US" dirty="0"/>
            </a:br>
            <a:endParaRPr lang="id-ID" i="1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40800" y="1857364"/>
            <a:ext cx="693863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40486" y="4081476"/>
            <a:ext cx="5128578" cy="2625725"/>
          </a:xfrm>
        </p:spPr>
        <p:txBody>
          <a:bodyPr>
            <a:noAutofit/>
          </a:bodyPr>
          <a:lstStyle/>
          <a:p>
            <a:r>
              <a:rPr lang="id-ID" sz="2400" dirty="0"/>
              <a:t>Asumsi: letak simpul solusi diketahui </a:t>
            </a:r>
            <a:br>
              <a:rPr lang="id-ID" sz="2400" dirty="0"/>
            </a:br>
            <a:r>
              <a:rPr lang="id-ID" sz="2400" dirty="0"/>
              <a:t>(panjang lintasan solusi = 4)</a:t>
            </a:r>
          </a:p>
          <a:p>
            <a:r>
              <a:rPr lang="id-ID" sz="2400" i="1" dirty="0"/>
              <a:t>Cost</a:t>
            </a:r>
            <a:r>
              <a:rPr lang="id-ID" sz="2400" dirty="0"/>
              <a:t> simpul X: panjang lintasan dari simpul X ke simpul solusi terdekat (subpohon X). </a:t>
            </a:r>
          </a:p>
          <a:p>
            <a:r>
              <a:rPr lang="id-ID" sz="2400" i="1" dirty="0"/>
              <a:t>Cost</a:t>
            </a:r>
            <a:r>
              <a:rPr lang="id-ID" sz="2400" dirty="0"/>
              <a:t> = </a:t>
            </a:r>
            <a:r>
              <a:rPr lang="id-ID" sz="2400" dirty="0">
                <a:sym typeface="Symbol"/>
              </a:rPr>
              <a:t> jika tidak ada simpul solusi di subpohon tersebut.</a:t>
            </a:r>
            <a:endParaRPr lang="id-ID" sz="2400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3606800" y="2190753"/>
            <a:ext cx="971226" cy="10096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606800" y="3429000"/>
            <a:ext cx="650240" cy="7975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4165600" y="4470722"/>
            <a:ext cx="105718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756171" y="5888997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57039A7-4287-4A8B-909A-E0BD1387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Pembentukan Pohon Ruang Status </a:t>
            </a:r>
            <a:br>
              <a:rPr lang="id-ID" dirty="0"/>
            </a:br>
            <a:r>
              <a:rPr lang="id-ID" dirty="0"/>
              <a:t>4-Ratu dengan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id-ID" i="1" dirty="0"/>
              <a:t>Branch &amp; Bound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9362" y="1690688"/>
            <a:ext cx="693863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0589687"/>
              </p:ext>
            </p:extLst>
          </p:nvPr>
        </p:nvGraphicFramePr>
        <p:xfrm>
          <a:off x="6138628" y="4191018"/>
          <a:ext cx="39290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Simpul-Expand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Simpul Hidup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3,4,2,5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11,4,2,5,9,10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22,4,2,5,9,10,23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30,4,2,5,9,10,23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Solusi ketemu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3599630" y="2055812"/>
            <a:ext cx="952050" cy="960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559951" y="3286124"/>
            <a:ext cx="570237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742506" y="4651380"/>
            <a:ext cx="714380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636143" y="5718182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11960-A409-42F4-A8AC-F177DE24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13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1E3552-6DB3-47D0-913D-D632EBDB1E3A}"/>
              </a:ext>
            </a:extLst>
          </p:cNvPr>
          <p:cNvSpPr txBox="1"/>
          <p:nvPr/>
        </p:nvSpPr>
        <p:spPr>
          <a:xfrm>
            <a:off x="10752973" y="5258819"/>
            <a:ext cx="925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Priority </a:t>
            </a:r>
          </a:p>
          <a:p>
            <a:r>
              <a:rPr lang="en-US" dirty="0">
                <a:solidFill>
                  <a:srgbClr val="FF0000"/>
                </a:solidFill>
              </a:rPr>
              <a:t>queue</a:t>
            </a: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39614720-F1BC-4C5D-8E3B-F31D962ABECA}"/>
              </a:ext>
            </a:extLst>
          </p:cNvPr>
          <p:cNvSpPr/>
          <p:nvPr/>
        </p:nvSpPr>
        <p:spPr>
          <a:xfrm>
            <a:off x="10231120" y="4622800"/>
            <a:ext cx="406400" cy="1793258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id-ID" i="1" dirty="0"/>
              <a:t>Cost</a:t>
            </a:r>
            <a:r>
              <a:rPr lang="id-ID" dirty="0"/>
              <a:t> dari Simpul Hidup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67037"/>
          </a:xfrm>
        </p:spPr>
        <p:txBody>
          <a:bodyPr>
            <a:normAutofit fontScale="92500" lnSpcReduction="10000"/>
          </a:bodyPr>
          <a:lstStyle/>
          <a:p>
            <a:r>
              <a:rPr lang="id-ID" sz="2600" dirty="0"/>
              <a:t>Pada umumnya, untuk kebanyakan persoalan, letak simpul solusi tidak diketahui.</a:t>
            </a:r>
          </a:p>
          <a:p>
            <a:pPr lvl="1"/>
            <a:r>
              <a:rPr lang="id-ID" dirty="0"/>
              <a:t>Persoalan N-Ratu: persoalan yg ideal (letak simpul solusi diketahui)</a:t>
            </a:r>
          </a:p>
          <a:p>
            <a:endParaRPr lang="en-US" dirty="0"/>
          </a:p>
          <a:p>
            <a:r>
              <a:rPr lang="id-ID" sz="2600" dirty="0"/>
              <a:t>Letak simpul solusi diketahui?</a:t>
            </a:r>
          </a:p>
          <a:p>
            <a:pPr lvl="1"/>
            <a:r>
              <a:rPr lang="id-ID" i="1" dirty="0"/>
              <a:t>knapsack problem</a:t>
            </a:r>
            <a:r>
              <a:rPr lang="id-ID" dirty="0"/>
              <a:t>, </a:t>
            </a:r>
          </a:p>
          <a:p>
            <a:pPr lvl="1"/>
            <a:r>
              <a:rPr lang="id-ID" i="1" dirty="0"/>
              <a:t>graph colouring</a:t>
            </a:r>
            <a:r>
              <a:rPr lang="en-US" dirty="0"/>
              <a:t>,</a:t>
            </a:r>
            <a:endParaRPr lang="id-ID" dirty="0"/>
          </a:p>
          <a:p>
            <a:pPr lvl="1"/>
            <a:r>
              <a:rPr lang="id-ID" dirty="0"/>
              <a:t>permainan 8-</a:t>
            </a:r>
            <a:r>
              <a:rPr lang="id-ID" i="1" dirty="0"/>
              <a:t>puzzle</a:t>
            </a:r>
            <a:r>
              <a:rPr lang="id-ID" dirty="0"/>
              <a:t>, </a:t>
            </a:r>
          </a:p>
          <a:p>
            <a:pPr lvl="1"/>
            <a:r>
              <a:rPr lang="id-ID" dirty="0"/>
              <a:t>TSP </a:t>
            </a:r>
            <a:endParaRPr lang="en-US" dirty="0"/>
          </a:p>
          <a:p>
            <a:pPr lvl="1"/>
            <a:endParaRPr lang="en-US" dirty="0"/>
          </a:p>
          <a:p>
            <a:pPr marL="457200" lvl="1" indent="-457200"/>
            <a:r>
              <a:rPr lang="en-US" sz="2600" dirty="0"/>
              <a:t>Oleh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itu</a:t>
            </a:r>
            <a:r>
              <a:rPr lang="en-US" sz="2600" dirty="0"/>
              <a:t>, </a:t>
            </a:r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i="1" dirty="0"/>
              <a:t>cost</a:t>
            </a:r>
            <a:r>
              <a:rPr lang="en-US" sz="2600" dirty="0"/>
              <a:t> (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i="1" dirty="0"/>
              <a:t>bound</a:t>
            </a:r>
            <a:r>
              <a:rPr lang="en-US" sz="2600" dirty="0"/>
              <a:t>) </a:t>
            </a:r>
            <a:r>
              <a:rPr lang="en-US" sz="2600" dirty="0" err="1"/>
              <a:t>simpul</a:t>
            </a:r>
            <a:r>
              <a:rPr lang="en-US" sz="2600" dirty="0"/>
              <a:t> </a:t>
            </a:r>
            <a:r>
              <a:rPr lang="en-US" sz="2600" i="1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estimasi</a:t>
            </a:r>
            <a:r>
              <a:rPr lang="en-US" sz="2600" dirty="0"/>
              <a:t> </a:t>
            </a:r>
            <a:r>
              <a:rPr lang="en-US" sz="2600" dirty="0" err="1"/>
              <a:t>ongkos</a:t>
            </a:r>
            <a:r>
              <a:rPr lang="en-US" sz="2600" dirty="0"/>
              <a:t> </a:t>
            </a:r>
            <a:r>
              <a:rPr lang="en-US" sz="2600" dirty="0" err="1"/>
              <a:t>termurah</a:t>
            </a:r>
            <a:r>
              <a:rPr lang="en-US" sz="2600" dirty="0"/>
              <a:t>  </a:t>
            </a:r>
            <a:r>
              <a:rPr lang="en-US" sz="2600" dirty="0" err="1"/>
              <a:t>lintasan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 </a:t>
            </a:r>
            <a:r>
              <a:rPr lang="en-US" sz="2600" i="1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 solusi (yang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letaknya</a:t>
            </a:r>
            <a:r>
              <a:rPr lang="en-US" sz="2600" dirty="0"/>
              <a:t>), </a:t>
            </a:r>
            <a:r>
              <a:rPr lang="en-US" sz="2600" dirty="0" err="1"/>
              <a:t>dilambangkan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id-ID" sz="2600" dirty="0">
                <a:solidFill>
                  <a:srgbClr val="002060"/>
                </a:solidFill>
                <a:latin typeface="Courier New"/>
                <a:cs typeface="Courier New"/>
              </a:rPr>
              <a:t>ĉ(i)</a:t>
            </a:r>
            <a:r>
              <a:rPr lang="en-US" sz="2600" dirty="0"/>
              <a:t>. Nilai </a:t>
            </a:r>
            <a:r>
              <a:rPr lang="id-ID" sz="2600" dirty="0">
                <a:solidFill>
                  <a:srgbClr val="002060"/>
                </a:solidFill>
                <a:latin typeface="Courier New"/>
                <a:cs typeface="Courier New"/>
              </a:rPr>
              <a:t>ĉ(i)</a:t>
            </a:r>
            <a:r>
              <a:rPr lang="en-US" sz="2600" dirty="0">
                <a:solidFill>
                  <a:srgbClr val="002060"/>
                </a:solidFill>
                <a:latin typeface="Courier New"/>
                <a:cs typeface="Courier New"/>
              </a:rPr>
              <a:t> </a:t>
            </a:r>
            <a:r>
              <a:rPr lang="en-US" sz="2600" dirty="0" err="1">
                <a:cs typeface="Courier New"/>
              </a:rPr>
              <a:t>dihitung</a:t>
            </a:r>
            <a:r>
              <a:rPr lang="en-US" sz="2600" dirty="0">
                <a:cs typeface="Courier New"/>
              </a:rPr>
              <a:t> </a:t>
            </a:r>
            <a:r>
              <a:rPr lang="en-US" sz="2600" dirty="0" err="1">
                <a:cs typeface="Courier New"/>
              </a:rPr>
              <a:t>secara</a:t>
            </a:r>
            <a:r>
              <a:rPr lang="en-US" sz="2600" dirty="0">
                <a:cs typeface="Courier New"/>
              </a:rPr>
              <a:t> </a:t>
            </a:r>
            <a:r>
              <a:rPr lang="en-US" sz="2600" dirty="0" err="1">
                <a:cs typeface="Courier New"/>
              </a:rPr>
              <a:t>heuristik</a:t>
            </a:r>
            <a:r>
              <a:rPr lang="en-US" sz="2600" dirty="0">
                <a:cs typeface="Courier New"/>
              </a:rPr>
              <a:t>.</a:t>
            </a:r>
            <a:endParaRPr lang="en-US" sz="2600" dirty="0"/>
          </a:p>
          <a:p>
            <a:pPr marL="457200" lvl="1" indent="-457200"/>
            <a:r>
              <a:rPr lang="sv-SE" sz="2600" dirty="0"/>
              <a:t>Dengan kata lain, </a:t>
            </a:r>
            <a:r>
              <a:rPr lang="id-ID" sz="2600" dirty="0">
                <a:solidFill>
                  <a:srgbClr val="002060"/>
                </a:solidFill>
                <a:latin typeface="Courier New"/>
                <a:cs typeface="Courier New"/>
              </a:rPr>
              <a:t>ĉ(i)</a:t>
            </a:r>
            <a:r>
              <a:rPr lang="sv-SE" sz="2600" dirty="0"/>
              <a:t> menyatakan </a:t>
            </a:r>
            <a:r>
              <a:rPr lang="sv-SE" sz="2600" b="1" dirty="0"/>
              <a:t>batas bawah </a:t>
            </a:r>
            <a:r>
              <a:rPr lang="sv-SE" sz="2600" dirty="0"/>
              <a:t>(</a:t>
            </a:r>
            <a:r>
              <a:rPr lang="sv-SE" sz="2600" i="1" dirty="0"/>
              <a:t>lower bound</a:t>
            </a:r>
            <a:r>
              <a:rPr lang="sv-SE" sz="2600" dirty="0"/>
              <a:t>) dari ongkos pencarian solusi dari status </a:t>
            </a:r>
            <a:r>
              <a:rPr lang="sv-SE" sz="2600" i="1" dirty="0"/>
              <a:t>i</a:t>
            </a:r>
            <a:r>
              <a:rPr lang="sv-SE" sz="2600" dirty="0"/>
              <a:t>. </a:t>
            </a:r>
            <a:endParaRPr lang="id-ID" sz="2600" dirty="0"/>
          </a:p>
          <a:p>
            <a:pPr marL="457200" lvl="1" indent="-457200">
              <a:buNone/>
            </a:pPr>
            <a:endParaRPr lang="id-ID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ACBE90-EB86-462E-8DDB-CC1D6614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>
                <a:latin typeface="+mn-lt"/>
              </a:rPr>
              <a:t>Algoritma </a:t>
            </a:r>
            <a:r>
              <a:rPr lang="id-ID" b="1" i="1" dirty="0">
                <a:latin typeface="+mn-lt"/>
              </a:rPr>
              <a:t>Branch &amp; Bound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440" y="1575594"/>
            <a:ext cx="10515600" cy="48958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100" dirty="0"/>
              <a:t>Masukkan simpul akar ke dalam antrian  Q. Jika simpul akar adalah simpul solusi  (</a:t>
            </a:r>
            <a:r>
              <a:rPr lang="id-ID" sz="2100" i="1" dirty="0"/>
              <a:t>goal node</a:t>
            </a:r>
            <a:r>
              <a:rPr lang="id-ID" sz="2100" dirty="0"/>
              <a:t>),  maka solusi telah ditemukan.  </a:t>
            </a:r>
            <a:r>
              <a:rPr lang="en-US" sz="2100" dirty="0"/>
              <a:t>Jika </a:t>
            </a:r>
            <a:r>
              <a:rPr lang="en-US" sz="2100" dirty="0" err="1"/>
              <a:t>hanya</a:t>
            </a:r>
            <a:r>
              <a:rPr lang="en-US" sz="2100" dirty="0"/>
              <a:t> </a:t>
            </a:r>
            <a:r>
              <a:rPr lang="en-US" sz="2100" dirty="0" err="1"/>
              <a:t>satu</a:t>
            </a:r>
            <a:r>
              <a:rPr lang="en-US" sz="2100" dirty="0"/>
              <a:t> solusi yang </a:t>
            </a:r>
            <a:r>
              <a:rPr lang="en-US" sz="2100" dirty="0" err="1"/>
              <a:t>diinginkan</a:t>
            </a:r>
            <a:r>
              <a:rPr lang="en-US" sz="2100" dirty="0"/>
              <a:t>, </a:t>
            </a:r>
            <a:r>
              <a:rPr lang="en-US" sz="2100" dirty="0" err="1"/>
              <a:t>maka</a:t>
            </a:r>
            <a:r>
              <a:rPr lang="en-US" sz="2100" dirty="0"/>
              <a:t> s</a:t>
            </a:r>
            <a:r>
              <a:rPr lang="id-ID" sz="2100" dirty="0"/>
              <a:t>top.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100" dirty="0"/>
              <a:t>Jika Q kosong, Stop.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100" dirty="0">
                <a:solidFill>
                  <a:srgbClr val="002060"/>
                </a:solidFill>
              </a:rPr>
              <a:t>Jika Q tidak kosong, pilih dari antrian Q simpul </a:t>
            </a:r>
            <a:r>
              <a:rPr lang="id-ID" sz="2100" i="1" dirty="0">
                <a:solidFill>
                  <a:srgbClr val="002060"/>
                </a:solidFill>
              </a:rPr>
              <a:t>i </a:t>
            </a:r>
            <a:r>
              <a:rPr lang="id-ID" sz="2100" dirty="0">
                <a:solidFill>
                  <a:srgbClr val="002060"/>
                </a:solidFill>
              </a:rPr>
              <a:t>yang  mempunyai </a:t>
            </a:r>
            <a:r>
              <a:rPr lang="en-US" sz="2100" dirty="0" err="1">
                <a:solidFill>
                  <a:srgbClr val="002060"/>
                </a:solidFill>
              </a:rPr>
              <a:t>nilai</a:t>
            </a:r>
            <a:r>
              <a:rPr lang="en-US" sz="2100" dirty="0">
                <a:solidFill>
                  <a:srgbClr val="002060"/>
                </a:solidFill>
              </a:rPr>
              <a:t> ‘cost’ </a:t>
            </a:r>
            <a:r>
              <a:rPr lang="id-ID" sz="2100" dirty="0">
                <a:solidFill>
                  <a:srgbClr val="002060"/>
                </a:solidFill>
                <a:latin typeface="Courier New"/>
                <a:cs typeface="Courier New"/>
              </a:rPr>
              <a:t>ĉ(i)</a:t>
            </a:r>
            <a:r>
              <a:rPr lang="id-ID" sz="2100" dirty="0">
                <a:solidFill>
                  <a:srgbClr val="002060"/>
                </a:solidFill>
              </a:rPr>
              <a:t> paling kecil. Jika terdapat beberapa simpul </a:t>
            </a:r>
            <a:r>
              <a:rPr lang="id-ID" sz="2100" i="1" dirty="0">
                <a:solidFill>
                  <a:srgbClr val="002060"/>
                </a:solidFill>
              </a:rPr>
              <a:t>i</a:t>
            </a:r>
            <a:r>
              <a:rPr lang="id-ID" sz="2100" dirty="0">
                <a:solidFill>
                  <a:srgbClr val="002060"/>
                </a:solidFill>
              </a:rPr>
              <a:t>  yang memenuhi, pilih satu secara sembarang.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100" dirty="0"/>
              <a:t>Jika simpul </a:t>
            </a:r>
            <a:r>
              <a:rPr lang="id-ID" sz="2100" i="1" dirty="0"/>
              <a:t>i</a:t>
            </a:r>
            <a:r>
              <a:rPr lang="id-ID" sz="2100" dirty="0"/>
              <a:t> adalah simpul solusi, berarti solusi sudah ditemuka</a:t>
            </a:r>
            <a:r>
              <a:rPr lang="en-US" sz="2100" dirty="0"/>
              <a:t>n. Jika </a:t>
            </a:r>
            <a:r>
              <a:rPr lang="en-US" sz="2100" dirty="0" err="1"/>
              <a:t>satu</a:t>
            </a:r>
            <a:r>
              <a:rPr lang="en-US" sz="2100" dirty="0"/>
              <a:t> solusi yang </a:t>
            </a:r>
            <a:r>
              <a:rPr lang="en-US" sz="2100" dirty="0" err="1"/>
              <a:t>diinginkan</a:t>
            </a:r>
            <a:r>
              <a:rPr lang="id-ID" sz="2100" dirty="0"/>
              <a:t>, </a:t>
            </a:r>
            <a:r>
              <a:rPr lang="en-US" sz="2100" dirty="0" err="1"/>
              <a:t>maka</a:t>
            </a:r>
            <a:r>
              <a:rPr lang="en-US" sz="2100" dirty="0"/>
              <a:t> </a:t>
            </a:r>
            <a:r>
              <a:rPr lang="id-ID" sz="2100" dirty="0"/>
              <a:t> stop. </a:t>
            </a:r>
            <a:endParaRPr lang="en-US" sz="2100" dirty="0"/>
          </a:p>
          <a:p>
            <a:pPr marL="517525" indent="-517525">
              <a:buNone/>
            </a:pPr>
            <a:r>
              <a:rPr lang="en-US" sz="2100" dirty="0"/>
              <a:t>         Pada </a:t>
            </a:r>
            <a:r>
              <a:rPr lang="en-US" sz="2100" dirty="0" err="1"/>
              <a:t>persoalan</a:t>
            </a:r>
            <a:r>
              <a:rPr lang="en-US" sz="2100" dirty="0"/>
              <a:t> </a:t>
            </a:r>
            <a:r>
              <a:rPr lang="en-US" sz="2100" dirty="0" err="1"/>
              <a:t>optimasi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pendekatan</a:t>
            </a:r>
            <a:r>
              <a:rPr lang="en-US" sz="2100" dirty="0"/>
              <a:t> </a:t>
            </a:r>
            <a:r>
              <a:rPr lang="en-US" sz="2100" i="1" dirty="0"/>
              <a:t>least cost search</a:t>
            </a:r>
            <a:r>
              <a:rPr lang="en-US" sz="2100" dirty="0"/>
              <a:t>, </a:t>
            </a:r>
            <a:r>
              <a:rPr lang="en-US" sz="2100" dirty="0" err="1"/>
              <a:t>periksa</a:t>
            </a:r>
            <a:r>
              <a:rPr lang="en-US" sz="2100" dirty="0"/>
              <a:t> </a:t>
            </a:r>
            <a:r>
              <a:rPr lang="en-US" sz="2100" i="1" dirty="0"/>
              <a:t>cost</a:t>
            </a:r>
            <a:r>
              <a:rPr lang="en-US" sz="2100" dirty="0"/>
              <a:t> </a:t>
            </a:r>
            <a:r>
              <a:rPr lang="en-US" sz="2100" dirty="0" err="1"/>
              <a:t>semua</a:t>
            </a:r>
            <a:r>
              <a:rPr lang="en-US" sz="2100" dirty="0"/>
              <a:t> </a:t>
            </a:r>
            <a:r>
              <a:rPr lang="en-US" sz="2100" dirty="0" err="1"/>
              <a:t>simpul</a:t>
            </a:r>
            <a:r>
              <a:rPr lang="en-US" sz="2100" dirty="0"/>
              <a:t> </a:t>
            </a:r>
            <a:r>
              <a:rPr lang="en-US" sz="2100" dirty="0" err="1"/>
              <a:t>hidup</a:t>
            </a:r>
            <a:r>
              <a:rPr lang="en-US" sz="2100" dirty="0"/>
              <a:t>. Jika </a:t>
            </a:r>
            <a:r>
              <a:rPr lang="en-US" sz="2100" i="1" dirty="0"/>
              <a:t>cost</a:t>
            </a:r>
            <a:r>
              <a:rPr lang="en-US" sz="2100" dirty="0"/>
              <a:t> </a:t>
            </a:r>
            <a:r>
              <a:rPr lang="en-US" sz="2100" dirty="0" err="1"/>
              <a:t>nya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besar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i="1" dirty="0"/>
              <a:t>cost</a:t>
            </a:r>
            <a:r>
              <a:rPr lang="en-US" sz="2100" dirty="0"/>
              <a:t> </a:t>
            </a:r>
            <a:r>
              <a:rPr lang="en-US" sz="2100" dirty="0" err="1"/>
              <a:t>simpul</a:t>
            </a:r>
            <a:r>
              <a:rPr lang="en-US" sz="2100" dirty="0"/>
              <a:t> solusi, </a:t>
            </a:r>
            <a:r>
              <a:rPr lang="en-US" sz="2100" dirty="0" err="1"/>
              <a:t>maka</a:t>
            </a:r>
            <a:r>
              <a:rPr lang="en-US" sz="2100" dirty="0"/>
              <a:t> </a:t>
            </a:r>
            <a:r>
              <a:rPr lang="en-US" sz="2100" dirty="0" err="1"/>
              <a:t>matikan</a:t>
            </a:r>
            <a:r>
              <a:rPr lang="en-US" sz="2100" dirty="0"/>
              <a:t> </a:t>
            </a:r>
            <a:r>
              <a:rPr lang="en-US" sz="2100" dirty="0" err="1"/>
              <a:t>simpul</a:t>
            </a:r>
            <a:r>
              <a:rPr lang="en-US" sz="2100" dirty="0"/>
              <a:t> </a:t>
            </a:r>
            <a:r>
              <a:rPr lang="en-US" sz="2100" dirty="0" err="1"/>
              <a:t>tersebut</a:t>
            </a:r>
            <a:r>
              <a:rPr lang="en-US" sz="2100" dirty="0"/>
              <a:t>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id-ID" sz="2100" dirty="0"/>
              <a:t>Jika simpul  </a:t>
            </a:r>
            <a:r>
              <a:rPr lang="id-ID" sz="2100" i="1" dirty="0"/>
              <a:t>i</a:t>
            </a:r>
            <a:r>
              <a:rPr lang="id-ID" sz="2100" dirty="0"/>
              <a:t> bukan simpul solusi, maka  </a:t>
            </a:r>
            <a:r>
              <a:rPr lang="id-ID" sz="2100" dirty="0">
                <a:solidFill>
                  <a:srgbClr val="002060"/>
                </a:solidFill>
              </a:rPr>
              <a:t>bangkitkan semua  anak-anaknya</a:t>
            </a:r>
            <a:r>
              <a:rPr lang="id-ID" sz="2100" dirty="0"/>
              <a:t>. Jika  </a:t>
            </a:r>
            <a:r>
              <a:rPr lang="id-ID" sz="2100" i="1" dirty="0"/>
              <a:t>i t</a:t>
            </a:r>
            <a:r>
              <a:rPr lang="id-ID" sz="2100" dirty="0"/>
              <a:t>idak mempunyai anak, kembali ke langkah 2.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id-ID" sz="2100" dirty="0"/>
              <a:t>Untuk setiap anak  </a:t>
            </a:r>
            <a:r>
              <a:rPr lang="id-ID" sz="2100" i="1" dirty="0"/>
              <a:t>j</a:t>
            </a:r>
            <a:r>
              <a:rPr lang="id-ID" sz="2100" dirty="0"/>
              <a:t> dari simpul  </a:t>
            </a:r>
            <a:r>
              <a:rPr lang="id-ID" sz="2100" i="1" dirty="0"/>
              <a:t>i</a:t>
            </a:r>
            <a:r>
              <a:rPr lang="id-ID" sz="2100" dirty="0"/>
              <a:t>, hitung </a:t>
            </a:r>
            <a:r>
              <a:rPr lang="id-ID" sz="2100" dirty="0">
                <a:latin typeface="Courier New"/>
                <a:cs typeface="Courier New"/>
              </a:rPr>
              <a:t>ĉ(j)</a:t>
            </a:r>
            <a:r>
              <a:rPr lang="id-ID" sz="2100" dirty="0"/>
              <a:t>, dan masukkan semua anak-anak tersebut ke dalam Q.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id-ID" sz="2100" dirty="0"/>
              <a:t>Kembali ke langkah 2.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FC18A8-69C7-41F4-93C8-2C0B5BC4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28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latin typeface="+mn-lt"/>
              </a:rPr>
              <a:t>Permainan 15-Puzzle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4984757"/>
            <a:ext cx="8229600" cy="1554155"/>
          </a:xfrm>
        </p:spPr>
        <p:txBody>
          <a:bodyPr>
            <a:normAutofit/>
          </a:bodyPr>
          <a:lstStyle/>
          <a:p>
            <a:r>
              <a:rPr lang="id-ID" dirty="0"/>
              <a:t>State berdasarkan ubin kosong (</a:t>
            </a:r>
            <a:r>
              <a:rPr lang="id-ID" i="1" dirty="0"/>
              <a:t>blank</a:t>
            </a:r>
            <a:r>
              <a:rPr lang="id-ID" dirty="0"/>
              <a:t>)</a:t>
            </a:r>
          </a:p>
          <a:p>
            <a:r>
              <a:rPr lang="id-ID" dirty="0"/>
              <a:t>Aksi: up, down, left, right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t="16667"/>
          <a:stretch>
            <a:fillRect/>
          </a:stretch>
        </p:blipFill>
        <p:spPr bwMode="auto">
          <a:xfrm>
            <a:off x="2586333" y="2000240"/>
            <a:ext cx="647167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9AFF47-2D02-4049-84E8-642CFEDCA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Terdapat 16! </a:t>
            </a:r>
            <a:r>
              <a:rPr lang="id-ID" dirty="0">
                <a:sym typeface="Symbol"/>
              </a:rPr>
              <a:t></a:t>
            </a:r>
            <a:r>
              <a:rPr lang="id-ID" dirty="0"/>
              <a:t> 20,9 x 10</a:t>
            </a:r>
            <a:r>
              <a:rPr lang="id-ID" baseline="30000" dirty="0"/>
              <a:t>12</a:t>
            </a:r>
            <a:r>
              <a:rPr lang="id-ID" dirty="0"/>
              <a:t> susunan ubin yang  berbeda, dan hanya setengah yang dapat dicapai dari state awal sembarang.</a:t>
            </a:r>
          </a:p>
          <a:p>
            <a:r>
              <a:rPr lang="id-ID" dirty="0"/>
              <a:t>Teorema </a:t>
            </a:r>
            <a:r>
              <a:rPr lang="en-US" dirty="0"/>
              <a:t>:</a:t>
            </a:r>
            <a:r>
              <a:rPr lang="id-ID" dirty="0"/>
              <a:t> Status tujuan hanya dapat dicapai dari status awal jika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en-US" dirty="0"/>
              <a:t>                                 </a:t>
            </a:r>
            <a:r>
              <a:rPr lang="id-ID" dirty="0"/>
              <a:t>bernilai genap. </a:t>
            </a:r>
            <a:endParaRPr lang="en-US" dirty="0"/>
          </a:p>
          <a:p>
            <a:r>
              <a:rPr lang="id-ID" dirty="0"/>
              <a:t>X=1 jika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id-ID" dirty="0"/>
              <a:t>pada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sel yg diarsir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0033" y="3143248"/>
            <a:ext cx="2286013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>
                <a:latin typeface="+mn-lt"/>
              </a:rPr>
              <a:t>Reachable Goal?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4145" y="4484052"/>
            <a:ext cx="6637314" cy="147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372520" y="6188513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/>
              <a:t>http://www.cs.umsl.edu/~sanjiv/classes/cs5130/lectures/bb.pdf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20BAC-06B6-4ADB-941A-61641FF6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17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BC036A-75D0-44CC-81E4-7E916CE69532}"/>
              </a:ext>
            </a:extLst>
          </p:cNvPr>
          <p:cNvSpPr txBox="1"/>
          <p:nvPr/>
        </p:nvSpPr>
        <p:spPr>
          <a:xfrm>
            <a:off x="2797074" y="5861068"/>
            <a:ext cx="1150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State </a:t>
            </a:r>
            <a:r>
              <a:rPr lang="en-US" dirty="0" err="1">
                <a:solidFill>
                  <a:srgbClr val="FF0000"/>
                </a:solidFill>
              </a:rPr>
              <a:t>awal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1368FA-2902-4DB6-BA75-513CE68EBA72}"/>
              </a:ext>
            </a:extLst>
          </p:cNvPr>
          <p:cNvSpPr txBox="1"/>
          <p:nvPr/>
        </p:nvSpPr>
        <p:spPr>
          <a:xfrm>
            <a:off x="5331394" y="5819181"/>
            <a:ext cx="1185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State </a:t>
            </a:r>
            <a:r>
              <a:rPr lang="en-US" dirty="0" err="1">
                <a:solidFill>
                  <a:srgbClr val="FF0000"/>
                </a:solidFill>
              </a:rPr>
              <a:t>akhir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>
                <a:latin typeface="+mn-lt"/>
              </a:rPr>
              <a:t>Reachable Goal </a:t>
            </a:r>
            <a:r>
              <a:rPr lang="id-ID" dirty="0"/>
              <a:t>: K</a:t>
            </a:r>
            <a:r>
              <a:rPr lang="en-US" dirty="0"/>
              <a:t>URANG</a:t>
            </a:r>
            <a:r>
              <a:rPr lang="id-ID" dirty="0"/>
              <a:t>(i)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9072962"/>
              </p:ext>
            </p:extLst>
          </p:nvPr>
        </p:nvGraphicFramePr>
        <p:xfrm>
          <a:off x="1580885" y="1592248"/>
          <a:ext cx="1900222" cy="4829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070">
                <a:tc>
                  <a:txBody>
                    <a:bodyPr/>
                    <a:lstStyle/>
                    <a:p>
                      <a:r>
                        <a:rPr lang="id-ID" sz="1200" dirty="0"/>
                        <a:t>i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r>
                        <a:rPr lang="id-ID" sz="1200" dirty="0"/>
                        <a:t>Kurang (i)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2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3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4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5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6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7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8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9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10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11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3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12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6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13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14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4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15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16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70532" y="1690688"/>
            <a:ext cx="7383268" cy="2625725"/>
          </a:xfrm>
        </p:spPr>
        <p:txBody>
          <a:bodyPr>
            <a:normAutofit/>
          </a:bodyPr>
          <a:lstStyle/>
          <a:p>
            <a:r>
              <a:rPr lang="id-ID" sz="2600" dirty="0"/>
              <a:t>KURANG(</a:t>
            </a:r>
            <a:r>
              <a:rPr lang="id-ID" sz="2600" i="1" dirty="0"/>
              <a:t>i</a:t>
            </a:r>
            <a:r>
              <a:rPr lang="id-ID" sz="2600" dirty="0"/>
              <a:t>) = </a:t>
            </a:r>
            <a:r>
              <a:rPr lang="en-US" sz="2600" dirty="0" err="1"/>
              <a:t>banyaknya</a:t>
            </a:r>
            <a:r>
              <a:rPr lang="id-ID" sz="2600" dirty="0"/>
              <a:t> ubin </a:t>
            </a:r>
            <a:r>
              <a:rPr lang="en-US" sz="2600" dirty="0" err="1"/>
              <a:t>bernomor</a:t>
            </a:r>
            <a:r>
              <a:rPr lang="en-US" sz="2600" dirty="0"/>
              <a:t> </a:t>
            </a:r>
            <a:r>
              <a:rPr lang="id-ID" sz="2600" i="1" dirty="0"/>
              <a:t>j </a:t>
            </a:r>
            <a:r>
              <a:rPr lang="id-ID" sz="2600" dirty="0"/>
              <a:t>sedemikian sehingga </a:t>
            </a:r>
            <a:r>
              <a:rPr lang="id-ID" sz="2600" i="1" dirty="0"/>
              <a:t>j</a:t>
            </a:r>
            <a:r>
              <a:rPr lang="id-ID" sz="2600" dirty="0"/>
              <a:t> &lt; </a:t>
            </a:r>
            <a:r>
              <a:rPr lang="id-ID" sz="2600" i="1" dirty="0"/>
              <a:t>i</a:t>
            </a:r>
            <a:r>
              <a:rPr lang="id-ID" sz="2600" dirty="0"/>
              <a:t> dan POSISI(</a:t>
            </a:r>
            <a:r>
              <a:rPr lang="id-ID" sz="2600" i="1" dirty="0"/>
              <a:t>j</a:t>
            </a:r>
            <a:r>
              <a:rPr lang="id-ID" sz="2600" dirty="0"/>
              <a:t>) &gt; POSISI(</a:t>
            </a:r>
            <a:r>
              <a:rPr lang="id-ID" sz="2600" i="1" dirty="0"/>
              <a:t>i</a:t>
            </a:r>
            <a:r>
              <a:rPr lang="id-ID" sz="2600" dirty="0"/>
              <a:t>). POSISI(</a:t>
            </a:r>
            <a:r>
              <a:rPr lang="id-ID" sz="2600" i="1" dirty="0"/>
              <a:t>i</a:t>
            </a:r>
            <a:r>
              <a:rPr lang="id-ID" sz="2600" dirty="0"/>
              <a:t>) = posisi ubin bernomor </a:t>
            </a:r>
            <a:r>
              <a:rPr lang="id-ID" sz="2600" i="1" dirty="0"/>
              <a:t>i </a:t>
            </a:r>
            <a:r>
              <a:rPr lang="id-ID" sz="2600" dirty="0"/>
              <a:t>pada susunan</a:t>
            </a:r>
            <a:r>
              <a:rPr lang="en-US" sz="2600" dirty="0"/>
              <a:t> yang </a:t>
            </a:r>
            <a:r>
              <a:rPr lang="en-US" sz="2600" dirty="0" err="1"/>
              <a:t>diperiksa</a:t>
            </a:r>
            <a:r>
              <a:rPr lang="id-ID" sz="2600" dirty="0"/>
              <a:t>. </a:t>
            </a:r>
          </a:p>
          <a:p>
            <a:r>
              <a:rPr lang="id-ID" sz="2600" dirty="0"/>
              <a:t>KURANG (4) = 1 : terdapat 1 ubin (2)</a:t>
            </a:r>
          </a:p>
          <a:p>
            <a:r>
              <a:rPr lang="id-ID" sz="2600" dirty="0"/>
              <a:t>Kesimpulan: status tujuan tidak dapat dicapai.</a:t>
            </a:r>
          </a:p>
          <a:p>
            <a:endParaRPr lang="id-ID" dirty="0"/>
          </a:p>
          <a:p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7898" y="4403336"/>
            <a:ext cx="2000264" cy="195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700764"/>
              </p:ext>
            </p:extLst>
          </p:nvPr>
        </p:nvGraphicFramePr>
        <p:xfrm>
          <a:off x="6549415" y="4867190"/>
          <a:ext cx="3536181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42920" imgH="431640" progId="Equation.3">
                  <p:embed/>
                </p:oleObj>
              </mc:Choice>
              <mc:Fallback>
                <p:oleObj name="Equation" r:id="rId3" imgW="1942920" imgH="4316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415" y="4867190"/>
                        <a:ext cx="3536181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5A2E26-12EF-473F-8AD8-6FD62863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Reachable Goal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</p:nvPr>
        </p:nvGraphicFramePr>
        <p:xfrm>
          <a:off x="8167702" y="1643050"/>
          <a:ext cx="1900222" cy="4829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070">
                <a:tc>
                  <a:txBody>
                    <a:bodyPr/>
                    <a:lstStyle/>
                    <a:p>
                      <a:r>
                        <a:rPr lang="id-ID" sz="1200" dirty="0"/>
                        <a:t>i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r>
                        <a:rPr lang="id-ID" sz="1200" dirty="0"/>
                        <a:t>Kurang (i)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2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3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4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5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6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7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8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9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10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11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12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0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13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14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15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070"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16</a:t>
                      </a:r>
                    </a:p>
                  </a:txBody>
                  <a:tcPr marL="228735" marR="2287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/>
                        <a:t>9</a:t>
                      </a:r>
                    </a:p>
                  </a:txBody>
                  <a:tcPr marL="228735" marR="22873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6911" y="1714488"/>
            <a:ext cx="164782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1620" y="1714488"/>
            <a:ext cx="17713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ight Arrow 10"/>
          <p:cNvSpPr/>
          <p:nvPr/>
        </p:nvSpPr>
        <p:spPr>
          <a:xfrm>
            <a:off x="3952860" y="2214554"/>
            <a:ext cx="1285884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?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990135"/>
              </p:ext>
            </p:extLst>
          </p:nvPr>
        </p:nvGraphicFramePr>
        <p:xfrm>
          <a:off x="4373562" y="4142427"/>
          <a:ext cx="34448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92160" imgH="431640" progId="Equation.3">
                  <p:embed/>
                </p:oleObj>
              </mc:Choice>
              <mc:Fallback>
                <p:oleObj name="Equation" r:id="rId5" imgW="1892160" imgH="431640" progId="Equation.3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2" y="4142427"/>
                        <a:ext cx="34448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253345-9269-4CE9-8035-F24A30E2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692356-3464-4C32-9059-FECF24BD3D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95472" y="3655072"/>
            <a:ext cx="1857388" cy="192975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>
                <a:latin typeface="+mn-lt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Pembentukan pohon ruang status (</a:t>
            </a:r>
            <a:r>
              <a:rPr lang="id-ID" i="1" dirty="0"/>
              <a:t>state space tree</a:t>
            </a:r>
            <a:r>
              <a:rPr lang="id-ID" dirty="0"/>
              <a:t>) dinamis untuk mencari solusi persoalan </a:t>
            </a:r>
          </a:p>
          <a:p>
            <a:pPr lvl="1"/>
            <a:r>
              <a:rPr lang="id-ID" dirty="0"/>
              <a:t>BFS</a:t>
            </a:r>
          </a:p>
          <a:p>
            <a:pPr lvl="1"/>
            <a:r>
              <a:rPr lang="id-ID" dirty="0"/>
              <a:t>DFS </a:t>
            </a:r>
          </a:p>
          <a:p>
            <a:pPr lvl="1"/>
            <a:r>
              <a:rPr lang="id-ID" dirty="0"/>
              <a:t>DLS </a:t>
            </a:r>
          </a:p>
          <a:p>
            <a:pPr lvl="1"/>
            <a:r>
              <a:rPr lang="id-ID" dirty="0"/>
              <a:t>IDS </a:t>
            </a:r>
          </a:p>
          <a:p>
            <a:pPr lvl="1"/>
            <a:r>
              <a:rPr lang="id-ID" dirty="0"/>
              <a:t>Backtracking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77512-E1A8-41CE-94B3-2299757E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642" y="229530"/>
            <a:ext cx="10673557" cy="885695"/>
          </a:xfrm>
        </p:spPr>
        <p:txBody>
          <a:bodyPr>
            <a:normAutofit/>
          </a:bodyPr>
          <a:lstStyle/>
          <a:p>
            <a:r>
              <a:rPr lang="en-US" sz="3600" dirty="0"/>
              <a:t>Sebagian p</a:t>
            </a:r>
            <a:r>
              <a:rPr lang="id-ID" sz="3600" dirty="0"/>
              <a:t>ohon </a:t>
            </a:r>
            <a:r>
              <a:rPr lang="en-US" sz="3600" dirty="0"/>
              <a:t>r</a:t>
            </a:r>
            <a:r>
              <a:rPr lang="id-ID" sz="3600" dirty="0"/>
              <a:t>uang </a:t>
            </a:r>
            <a:r>
              <a:rPr lang="en-US" sz="3600" dirty="0"/>
              <a:t>s</a:t>
            </a:r>
            <a:r>
              <a:rPr lang="id-ID" sz="3600" dirty="0"/>
              <a:t>tatus untuk 15-Puzzle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BFS</a:t>
            </a:r>
            <a:endParaRPr lang="id-ID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C0B6F-50B3-4763-A46A-58386289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6EEB8A-6D07-46BA-92FB-2412F31DF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70540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FF23259-1BA3-410F-B1A9-3AB3400B1E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756636"/>
              </p:ext>
            </p:extLst>
          </p:nvPr>
        </p:nvGraphicFramePr>
        <p:xfrm>
          <a:off x="2453258" y="1041765"/>
          <a:ext cx="7285483" cy="549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9980640" imgH="7529400" progId="Visio.Drawing.5">
                  <p:embed/>
                </p:oleObj>
              </mc:Choice>
              <mc:Fallback>
                <p:oleObj r:id="rId2" imgW="9980640" imgH="7529400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3258" y="1041765"/>
                        <a:ext cx="7285483" cy="54971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Pohon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id-ID" dirty="0"/>
              <a:t>untuk </a:t>
            </a:r>
            <a:r>
              <a:rPr lang="id-ID" i="1" dirty="0"/>
              <a:t>DFS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6763" y="1780326"/>
            <a:ext cx="10087037" cy="364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503780" y="570811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/>
              <a:t>http://chern.ie.nthu.edu.tw/alg2003/alg-2009-chap-7.pdf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71CEE-2F8C-4147-8DE7-6EDC51AD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dari Simpul Hidup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071574" y="1610362"/>
                <a:ext cx="10282225" cy="3971939"/>
              </a:xfrm>
            </p:spPr>
            <p:txBody>
              <a:bodyPr>
                <a:normAutofit/>
              </a:bodyPr>
              <a:lstStyle/>
              <a:p>
                <a:r>
                  <a:rPr lang="id-ID" sz="2600" dirty="0"/>
                  <a:t>Pada umumnya, untuk kebanyakan persoalan, letak simpul solusi </a:t>
                </a:r>
                <a:r>
                  <a:rPr lang="en-US" sz="2600" dirty="0"/>
                  <a:t>(</a:t>
                </a:r>
                <a:r>
                  <a:rPr lang="en-US" sz="2600" dirty="0" err="1"/>
                  <a:t>tujuan</a:t>
                </a:r>
                <a:r>
                  <a:rPr lang="en-US" sz="2600" dirty="0"/>
                  <a:t>) </a:t>
                </a:r>
                <a:r>
                  <a:rPr lang="id-ID" sz="2600" dirty="0"/>
                  <a:t>tidak diketahui.</a:t>
                </a:r>
              </a:p>
              <a:p>
                <a:r>
                  <a:rPr lang="id-ID" sz="2600" i="1" dirty="0"/>
                  <a:t>Cost</a:t>
                </a:r>
                <a:r>
                  <a:rPr lang="id-ID" sz="2600" dirty="0"/>
                  <a:t> setiap simpul umumnya berupa taksiran.</a:t>
                </a:r>
              </a:p>
              <a:p>
                <a:endParaRPr lang="id-ID" sz="2600" dirty="0"/>
              </a:p>
              <a:p>
                <a:endParaRPr lang="id-ID" sz="2600" dirty="0"/>
              </a:p>
              <a:p>
                <a:endParaRPr lang="id-ID" sz="2600" dirty="0"/>
              </a:p>
              <a:p>
                <a:endParaRPr lang="en-US" sz="2600" dirty="0"/>
              </a:p>
              <a:p>
                <a:r>
                  <a:rPr lang="id-ID" sz="2600" dirty="0"/>
                  <a:t>Cost simpul </a:t>
                </a:r>
                <a:r>
                  <a:rPr lang="id-ID" sz="2600" i="1" dirty="0"/>
                  <a:t>P</a:t>
                </a:r>
                <a:r>
                  <a:rPr lang="id-ID" sz="2600" dirty="0"/>
                  <a:t> pada 15-puzzle: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id-ID" sz="2400" dirty="0"/>
                  <a:t> 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1574" y="1610362"/>
                <a:ext cx="10282225" cy="3971939"/>
              </a:xfrm>
              <a:blipFill>
                <a:blip r:embed="rId4"/>
                <a:stretch>
                  <a:fillRect l="-949" t="-2301" r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2663" y="3020555"/>
            <a:ext cx="5143535" cy="161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28856" y="5259713"/>
            <a:ext cx="53911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59A2B9-9B9F-4597-8BE3-3884AD04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22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353493A-BB1A-47FD-A51A-4DC085800ED5}"/>
              </a:ext>
            </a:extLst>
          </p:cNvPr>
          <p:cNvSpPr/>
          <p:nvPr/>
        </p:nvSpPr>
        <p:spPr>
          <a:xfrm>
            <a:off x="9895840" y="2560320"/>
            <a:ext cx="284480" cy="27432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DFF35A-3624-4BB3-ACAE-C6C9FE754B50}"/>
              </a:ext>
            </a:extLst>
          </p:cNvPr>
          <p:cNvSpPr/>
          <p:nvPr/>
        </p:nvSpPr>
        <p:spPr>
          <a:xfrm>
            <a:off x="10367742" y="3749199"/>
            <a:ext cx="284480" cy="27432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i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1AEE48D-6809-4DAB-B187-0AE80C5D5D4D}"/>
              </a:ext>
            </a:extLst>
          </p:cNvPr>
          <p:cNvSpPr/>
          <p:nvPr/>
        </p:nvSpPr>
        <p:spPr>
          <a:xfrm>
            <a:off x="10704073" y="4458817"/>
            <a:ext cx="284480" cy="27432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28587E-129F-47B9-9FB4-571B382E9F8E}"/>
              </a:ext>
            </a:extLst>
          </p:cNvPr>
          <p:cNvSpPr txBox="1"/>
          <p:nvPr/>
        </p:nvSpPr>
        <p:spPr>
          <a:xfrm>
            <a:off x="10180320" y="2374347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14F6DC-3F71-4DA6-9E8D-0630CD192C69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10138659" y="2794467"/>
            <a:ext cx="327902" cy="90980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DE9E763-2FEA-4912-8413-079FC7408EA7}"/>
              </a:ext>
            </a:extLst>
          </p:cNvPr>
          <p:cNvCxnSpPr>
            <a:cxnSpLocks/>
          </p:cNvCxnSpPr>
          <p:nvPr/>
        </p:nvCxnSpPr>
        <p:spPr>
          <a:xfrm>
            <a:off x="10557372" y="3988916"/>
            <a:ext cx="184982" cy="494299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D2561B-C8A9-49D5-882E-169787A4E4DC}"/>
                  </a:ext>
                </a:extLst>
              </p:cNvPr>
              <p:cNvSpPr txBox="1"/>
              <p:nvPr/>
            </p:nvSpPr>
            <p:spPr>
              <a:xfrm>
                <a:off x="10367742" y="3028914"/>
                <a:ext cx="512000" cy="384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D2561B-C8A9-49D5-882E-169787A4E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742" y="3028914"/>
                <a:ext cx="512000" cy="384914"/>
              </a:xfrm>
              <a:prstGeom prst="rect">
                <a:avLst/>
              </a:prstGeom>
              <a:blipFill>
                <a:blip r:embed="rId7"/>
                <a:stretch>
                  <a:fillRect l="-3571" t="-7937" r="-10714" b="-25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34F7457-80CD-45C9-AB32-2AE4352C1A4F}"/>
                  </a:ext>
                </a:extLst>
              </p:cNvPr>
              <p:cNvSpPr txBox="1"/>
              <p:nvPr/>
            </p:nvSpPr>
            <p:spPr>
              <a:xfrm>
                <a:off x="10684012" y="3954045"/>
                <a:ext cx="5236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</m:oMath>
                </a14:m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34F7457-80CD-45C9-AB32-2AE4352C1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4012" y="3954045"/>
                <a:ext cx="523670" cy="369332"/>
              </a:xfrm>
              <a:prstGeom prst="rect">
                <a:avLst/>
              </a:prstGeom>
              <a:blipFill>
                <a:blip r:embed="rId8"/>
                <a:stretch>
                  <a:fillRect t="-10000" r="-1046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5E06A8B-ABE1-40D4-8000-716CA6502EF9}"/>
              </a:ext>
            </a:extLst>
          </p:cNvPr>
          <p:cNvSpPr txBox="1"/>
          <p:nvPr/>
        </p:nvSpPr>
        <p:spPr>
          <a:xfrm>
            <a:off x="10367742" y="4739495"/>
            <a:ext cx="12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goal node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DECE7F-7A18-4EEE-8F56-CF4F42E00B2F}"/>
              </a:ext>
            </a:extLst>
          </p:cNvPr>
          <p:cNvSpPr txBox="1"/>
          <p:nvPr/>
        </p:nvSpPr>
        <p:spPr>
          <a:xfrm>
            <a:off x="7358503" y="423606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dari Simpul Hidup 15-Puzzle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539" y="1547812"/>
            <a:ext cx="744098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 t="2627"/>
          <a:stretch>
            <a:fillRect/>
          </a:stretch>
        </p:blipFill>
        <p:spPr bwMode="auto">
          <a:xfrm>
            <a:off x="1211871" y="2651602"/>
            <a:ext cx="9637118" cy="324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11871" y="5939010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C(2)=f(2)+g(2)</a:t>
            </a:r>
          </a:p>
          <a:p>
            <a:r>
              <a:rPr lang="id-ID" dirty="0"/>
              <a:t>C(2)=1+4=5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6777" y="5949199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C(3)=f(3)+g(3)</a:t>
            </a:r>
          </a:p>
          <a:p>
            <a:r>
              <a:rPr lang="id-ID" dirty="0"/>
              <a:t>C(3)=1+4=5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83671" y="5966712"/>
            <a:ext cx="14927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C(4)=f(4)+g(4)</a:t>
            </a:r>
          </a:p>
          <a:p>
            <a:r>
              <a:rPr lang="id-ID" dirty="0"/>
              <a:t>C(4)=1+2=3</a:t>
            </a:r>
            <a:endParaRPr lang="en-US" dirty="0"/>
          </a:p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9716642" y="5927775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C(5)=f(5)+g(5)</a:t>
            </a:r>
          </a:p>
          <a:p>
            <a:r>
              <a:rPr lang="id-ID" dirty="0"/>
              <a:t>C(5)=1+4=5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74480" y="2285993"/>
            <a:ext cx="1350676" cy="130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9494307" y="3561192"/>
            <a:ext cx="76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Target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63DB8-CDC4-45F1-ADB0-83201668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23</a:t>
            </a:fld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152CB1B-72CF-42C4-93BF-C33EED596532}"/>
              </a:ext>
            </a:extLst>
          </p:cNvPr>
          <p:cNvCxnSpPr/>
          <p:nvPr/>
        </p:nvCxnSpPr>
        <p:spPr>
          <a:xfrm>
            <a:off x="1912883" y="5276193"/>
            <a:ext cx="16816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9CE01E-F7FC-46D8-84DF-CA3626DC4554}"/>
              </a:ext>
            </a:extLst>
          </p:cNvPr>
          <p:cNvCxnSpPr/>
          <p:nvPr/>
        </p:nvCxnSpPr>
        <p:spPr>
          <a:xfrm>
            <a:off x="1912883" y="5559972"/>
            <a:ext cx="16816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88" name="Straight Connector 12287">
            <a:extLst>
              <a:ext uri="{FF2B5EF4-FFF2-40B4-BE49-F238E27FC236}">
                <a16:creationId xmlns:a16="http://schemas.microsoft.com/office/drawing/2014/main" id="{A1EA2753-5A53-4F51-951C-6CF26D47EDF2}"/>
              </a:ext>
            </a:extLst>
          </p:cNvPr>
          <p:cNvCxnSpPr/>
          <p:nvPr/>
        </p:nvCxnSpPr>
        <p:spPr>
          <a:xfrm>
            <a:off x="2175641" y="5559972"/>
            <a:ext cx="1681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99" name="Straight Connector 12298">
            <a:extLst>
              <a:ext uri="{FF2B5EF4-FFF2-40B4-BE49-F238E27FC236}">
                <a16:creationId xmlns:a16="http://schemas.microsoft.com/office/drawing/2014/main" id="{A93A15F5-9291-4C78-8CFF-B1D0080648DB}"/>
              </a:ext>
            </a:extLst>
          </p:cNvPr>
          <p:cNvCxnSpPr/>
          <p:nvPr/>
        </p:nvCxnSpPr>
        <p:spPr>
          <a:xfrm>
            <a:off x="2175641" y="5812221"/>
            <a:ext cx="1681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4888" y="357111"/>
            <a:ext cx="10188912" cy="868346"/>
          </a:xfrm>
        </p:spPr>
        <p:txBody>
          <a:bodyPr>
            <a:normAutofit fontScale="90000"/>
          </a:bodyPr>
          <a:lstStyle/>
          <a:p>
            <a:r>
              <a:rPr lang="id-ID" dirty="0"/>
              <a:t>Pembentukan Pohon Ruang Status </a:t>
            </a:r>
            <a:br>
              <a:rPr lang="id-ID" dirty="0"/>
            </a:br>
            <a:r>
              <a:rPr lang="id-ID" dirty="0"/>
              <a:t>15-Puzzle dengan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id-ID" i="1" dirty="0"/>
              <a:t>Branch &amp; Bound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44" y="1245086"/>
            <a:ext cx="7000924" cy="561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390486"/>
              </p:ext>
            </p:extLst>
          </p:nvPr>
        </p:nvGraphicFramePr>
        <p:xfrm>
          <a:off x="8124200" y="4769190"/>
          <a:ext cx="30718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Simpul-E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Simpul Hidup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4,2,3,5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10,2,3,5,11,12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23,2,3,5,11,12,22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Solusi ketemu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16200000" flipH="1">
            <a:off x="5279688" y="2214554"/>
            <a:ext cx="714380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5167306" y="3714752"/>
            <a:ext cx="857256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5167306" y="5214950"/>
            <a:ext cx="571504" cy="5715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AA98CA-B51B-410A-8EFE-88A353F4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FD25-0F20-464D-AF81-EFCF66B1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8F284-A7BF-4056-936C-223A8C56C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86C65-AD23-4743-B9F1-B5BC81BA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4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>
                <a:latin typeface="+mn-lt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BFS: solusi d</a:t>
            </a:r>
            <a:r>
              <a:rPr lang="en-US" dirty="0" err="1"/>
              <a:t>en</a:t>
            </a:r>
            <a:r>
              <a:rPr lang="id-ID" dirty="0"/>
              <a:t>g</a:t>
            </a:r>
            <a:r>
              <a:rPr lang="en-US" dirty="0"/>
              <a:t>a</a:t>
            </a:r>
            <a:r>
              <a:rPr lang="id-ID" dirty="0"/>
              <a:t>n minimum step, </a:t>
            </a:r>
            <a:r>
              <a:rPr lang="id-ID" i="1" dirty="0"/>
              <a:t>exponential space</a:t>
            </a:r>
          </a:p>
          <a:p>
            <a:r>
              <a:rPr lang="id-ID" dirty="0"/>
              <a:t>DFS:  lebih efisien (1 solusi) , lintasannya dapat terlalu panjang (pohon ruang status tidak berhingga kedalamannya)</a:t>
            </a:r>
          </a:p>
          <a:p>
            <a:r>
              <a:rPr lang="id-ID" dirty="0"/>
              <a:t>DLS: variasi DFS, solusi bisa tidak ketemu (</a:t>
            </a:r>
            <a:r>
              <a:rPr lang="id-ID" i="1" dirty="0"/>
              <a:t>depth-limited</a:t>
            </a:r>
            <a:r>
              <a:rPr lang="id-ID" dirty="0"/>
              <a:t>)</a:t>
            </a:r>
          </a:p>
          <a:p>
            <a:r>
              <a:rPr lang="id-ID" dirty="0"/>
              <a:t>IDS: sekuens DLS (</a:t>
            </a:r>
            <a:r>
              <a:rPr lang="id-ID" i="1" dirty="0"/>
              <a:t>depth</a:t>
            </a:r>
            <a:r>
              <a:rPr lang="id-ID" dirty="0"/>
              <a:t> ++)</a:t>
            </a:r>
          </a:p>
          <a:p>
            <a:r>
              <a:rPr lang="id-ID" i="1" dirty="0"/>
              <a:t>Backtracking</a:t>
            </a:r>
            <a:r>
              <a:rPr lang="id-ID" dirty="0"/>
              <a:t>: basis DFS, </a:t>
            </a:r>
            <a:r>
              <a:rPr lang="id-ID" i="1" dirty="0"/>
              <a:t>expand</a:t>
            </a:r>
            <a:r>
              <a:rPr lang="id-ID" dirty="0"/>
              <a:t> simpul jika arahnya benar, fungsi pembatas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AD59F-0C87-4823-8D6B-9BB36B2D3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80" y="459126"/>
            <a:ext cx="8229600" cy="778098"/>
          </a:xfrm>
        </p:spPr>
        <p:txBody>
          <a:bodyPr/>
          <a:lstStyle/>
          <a:p>
            <a:r>
              <a:rPr lang="id-ID" b="1" dirty="0">
                <a:latin typeface="+mn-lt"/>
              </a:rPr>
              <a:t>Algoritma </a:t>
            </a:r>
            <a:r>
              <a:rPr lang="id-ID" b="1" i="1" dirty="0">
                <a:latin typeface="+mn-lt"/>
              </a:rPr>
              <a:t>Branch &amp; Bound</a:t>
            </a:r>
            <a:r>
              <a:rPr lang="en-US" b="1" i="1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(B&amp;B)</a:t>
            </a:r>
            <a:endParaRPr lang="id-ID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680" y="1453421"/>
            <a:ext cx="10383520" cy="5404579"/>
          </a:xfrm>
        </p:spPr>
        <p:txBody>
          <a:bodyPr>
            <a:normAutofit/>
          </a:bodyPr>
          <a:lstStyle/>
          <a:p>
            <a:r>
              <a:rPr lang="en-US" sz="2600" dirty="0" err="1"/>
              <a:t>Digunakan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dirty="0" err="1"/>
              <a:t>optimisasi</a:t>
            </a:r>
            <a:r>
              <a:rPr lang="en-US" sz="2600" dirty="0"/>
              <a:t> 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dirty="0" err="1">
                <a:sym typeface="Wingdings" panose="05000000000000000000" pitchFamily="2" charset="2"/>
              </a:rPr>
              <a:t>meminimalkan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atau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memaksimalkan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suatu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fungsi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objektif</a:t>
            </a:r>
            <a:r>
              <a:rPr lang="en-US" sz="2600" dirty="0">
                <a:sym typeface="Wingdings" panose="05000000000000000000" pitchFamily="2" charset="2"/>
              </a:rPr>
              <a:t>, yang </a:t>
            </a:r>
            <a:r>
              <a:rPr lang="en-US" sz="2600" dirty="0" err="1">
                <a:sym typeface="Wingdings" panose="05000000000000000000" pitchFamily="2" charset="2"/>
              </a:rPr>
              <a:t>tidak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melanggar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batasan</a:t>
            </a:r>
            <a:r>
              <a:rPr lang="en-US" sz="2600" dirty="0">
                <a:sym typeface="Wingdings" panose="05000000000000000000" pitchFamily="2" charset="2"/>
              </a:rPr>
              <a:t> (</a:t>
            </a:r>
            <a:r>
              <a:rPr lang="en-US" sz="2600" i="1" dirty="0">
                <a:sym typeface="Wingdings" panose="05000000000000000000" pitchFamily="2" charset="2"/>
              </a:rPr>
              <a:t>constraints</a:t>
            </a:r>
            <a:r>
              <a:rPr lang="en-US" sz="2600" dirty="0">
                <a:sym typeface="Wingdings" panose="05000000000000000000" pitchFamily="2" charset="2"/>
              </a:rPr>
              <a:t>) </a:t>
            </a:r>
            <a:r>
              <a:rPr lang="en-US" sz="2600" dirty="0" err="1">
                <a:sym typeface="Wingdings" panose="05000000000000000000" pitchFamily="2" charset="2"/>
              </a:rPr>
              <a:t>persoalan</a:t>
            </a:r>
            <a:endParaRPr lang="en-US" sz="2600" dirty="0"/>
          </a:p>
          <a:p>
            <a:r>
              <a:rPr lang="id-ID" sz="2600" dirty="0"/>
              <a:t>B&amp;B</a:t>
            </a:r>
            <a:r>
              <a:rPr lang="en-US" sz="2600" dirty="0"/>
              <a:t> =</a:t>
            </a:r>
            <a:r>
              <a:rPr lang="id-ID" sz="2600" dirty="0"/>
              <a:t> BFS + </a:t>
            </a:r>
            <a:r>
              <a:rPr lang="id-ID" sz="2600" i="1" dirty="0"/>
              <a:t>least cost sea</a:t>
            </a:r>
            <a:r>
              <a:rPr lang="en-US" sz="2600" i="1" dirty="0"/>
              <a:t>r</a:t>
            </a:r>
            <a:r>
              <a:rPr lang="id-ID" sz="2600" i="1" dirty="0"/>
              <a:t>ch</a:t>
            </a:r>
          </a:p>
          <a:p>
            <a:pPr marL="233363" lvl="1" indent="-233363"/>
            <a:r>
              <a:rPr lang="id-ID" sz="2600" dirty="0"/>
              <a:t>BFS murni: Simpul berikutnya yang akan diekspansi berdasarkan urutan pembangkitannya (FIFO)</a:t>
            </a:r>
          </a:p>
          <a:p>
            <a:r>
              <a:rPr lang="id-ID" sz="2600" dirty="0"/>
              <a:t>B&amp;B: </a:t>
            </a:r>
          </a:p>
          <a:p>
            <a:pPr lvl="1"/>
            <a:r>
              <a:rPr lang="id-ID" dirty="0"/>
              <a:t>Setiap simpul diberi sebuah nilai </a:t>
            </a:r>
            <a:r>
              <a:rPr lang="id-ID" i="1" dirty="0"/>
              <a:t>cost</a:t>
            </a:r>
            <a:r>
              <a:rPr lang="id-ID" dirty="0"/>
              <a:t>: </a:t>
            </a:r>
            <a:br>
              <a:rPr lang="id-ID" dirty="0"/>
            </a:br>
            <a:r>
              <a:rPr lang="id-ID" dirty="0">
                <a:latin typeface="Courier New"/>
                <a:cs typeface="Courier New"/>
              </a:rPr>
              <a:t>ĉ(i)</a:t>
            </a:r>
            <a:r>
              <a:rPr lang="id-ID" dirty="0"/>
              <a:t> = nilai taksiran lintasan termurah ke simpul status tujuan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status </a:t>
            </a:r>
            <a:r>
              <a:rPr lang="en-US" dirty="0" err="1"/>
              <a:t>i</a:t>
            </a:r>
            <a:r>
              <a:rPr lang="id-ID" dirty="0"/>
              <a:t>. </a:t>
            </a:r>
          </a:p>
          <a:p>
            <a:pPr lvl="1"/>
            <a:r>
              <a:rPr lang="id-ID" dirty="0"/>
              <a:t>Simpul berikutnya yang akan di-expand </a:t>
            </a:r>
            <a:r>
              <a:rPr lang="id-ID" b="1" dirty="0">
                <a:solidFill>
                  <a:srgbClr val="FF0000"/>
                </a:solidFill>
              </a:rPr>
              <a:t>tidak lagi</a:t>
            </a:r>
            <a:r>
              <a:rPr lang="id-ID" dirty="0"/>
              <a:t> berdasarkan urutan pembangkitannya, tetapi simpul yang memiliki </a:t>
            </a:r>
            <a:r>
              <a:rPr lang="id-ID" i="1" dirty="0"/>
              <a:t>cost</a:t>
            </a:r>
            <a:r>
              <a:rPr lang="id-ID" dirty="0"/>
              <a:t> yang paling kecil (</a:t>
            </a:r>
            <a:r>
              <a:rPr lang="id-ID" i="1" dirty="0"/>
              <a:t>least cost search</a:t>
            </a:r>
            <a:r>
              <a:rPr lang="id-ID" dirty="0"/>
              <a:t>) – pada kasus minimasi.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51E46-AC57-404B-8ED1-F85966C4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84222"/>
            <a:ext cx="8229600" cy="6913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B&amp;B </a:t>
            </a:r>
            <a:r>
              <a:rPr lang="en-US" b="1" dirty="0" err="1">
                <a:latin typeface="+mn-lt"/>
              </a:rPr>
              <a:t>vs</a:t>
            </a:r>
            <a:r>
              <a:rPr lang="en-US" b="1" dirty="0">
                <a:latin typeface="+mn-lt"/>
              </a:rPr>
              <a:t> Backtracking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1038137"/>
            <a:ext cx="9794240" cy="5433467"/>
          </a:xfrm>
        </p:spPr>
        <p:txBody>
          <a:bodyPr>
            <a:normAutofit/>
          </a:bodyPr>
          <a:lstStyle/>
          <a:p>
            <a:r>
              <a:rPr lang="en-US" dirty="0" err="1"/>
              <a:t>Persamaan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status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Membunuh</a:t>
            </a:r>
            <a:r>
              <a:rPr lang="en-US" dirty="0"/>
              <a:t>’ </a:t>
            </a:r>
            <a:r>
              <a:rPr lang="en-US" dirty="0" err="1"/>
              <a:t>simpul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‘</a:t>
            </a:r>
            <a:r>
              <a:rPr lang="en-US" dirty="0" err="1"/>
              <a:t>mengarah</a:t>
            </a:r>
            <a:r>
              <a:rPr lang="en-US" dirty="0"/>
              <a:t>’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  <a:p>
            <a:r>
              <a:rPr lang="en-US" dirty="0" err="1"/>
              <a:t>Perbedaan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‘nature’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:</a:t>
            </a:r>
          </a:p>
          <a:p>
            <a:pPr lvl="2"/>
            <a:r>
              <a:rPr lang="en-US" i="1" dirty="0"/>
              <a:t>Backtracking</a:t>
            </a:r>
            <a:r>
              <a:rPr lang="en-US" dirty="0"/>
              <a:t>: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(</a:t>
            </a:r>
            <a:r>
              <a:rPr lang="en-US" dirty="0" err="1"/>
              <a:t>optimisasi</a:t>
            </a:r>
            <a:r>
              <a:rPr lang="en-US" dirty="0"/>
              <a:t>/non-</a:t>
            </a:r>
            <a:r>
              <a:rPr lang="en-US" dirty="0" err="1"/>
              <a:t>optimasi</a:t>
            </a:r>
            <a:r>
              <a:rPr lang="en-US" dirty="0"/>
              <a:t>),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non-</a:t>
            </a:r>
            <a:r>
              <a:rPr lang="en-US" dirty="0" err="1"/>
              <a:t>optimisasi</a:t>
            </a:r>
            <a:endParaRPr lang="en-US" dirty="0"/>
          </a:p>
          <a:p>
            <a:pPr lvl="2"/>
            <a:r>
              <a:rPr lang="en-US" dirty="0"/>
              <a:t>B&amp;B:</a:t>
            </a:r>
          </a:p>
          <a:p>
            <a:pPr lvl="3"/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optimisasi</a:t>
            </a:r>
            <a:endParaRPr lang="en-US" sz="2000" dirty="0"/>
          </a:p>
          <a:p>
            <a:pPr lvl="3"/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pada </a:t>
            </a:r>
            <a:r>
              <a:rPr lang="en-US" sz="2000" dirty="0" err="1"/>
              <a:t>pohon</a:t>
            </a:r>
            <a:r>
              <a:rPr lang="en-US" sz="2000" dirty="0"/>
              <a:t> </a:t>
            </a:r>
            <a:r>
              <a:rPr lang="en-US" sz="2000" dirty="0" err="1"/>
              <a:t>ruang</a:t>
            </a:r>
            <a:r>
              <a:rPr lang="en-US" sz="2000" dirty="0"/>
              <a:t>-status, </a:t>
            </a:r>
            <a:r>
              <a:rPr lang="en-US" sz="2000" dirty="0" err="1"/>
              <a:t>diperlukan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penentuan</a:t>
            </a:r>
            <a:r>
              <a:rPr lang="en-US" sz="2000" dirty="0"/>
              <a:t> </a:t>
            </a:r>
            <a:r>
              <a:rPr lang="en-US" sz="2000" dirty="0" err="1"/>
              <a:t>batas</a:t>
            </a:r>
            <a:r>
              <a:rPr lang="en-US" sz="2000" dirty="0"/>
              <a:t> (</a:t>
            </a:r>
            <a:r>
              <a:rPr lang="en-US" sz="2000" i="1" dirty="0"/>
              <a:t>bound</a:t>
            </a:r>
            <a:r>
              <a:rPr lang="en-US" sz="2000" dirty="0"/>
              <a:t>)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terbaik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objektif</a:t>
            </a:r>
            <a:r>
              <a:rPr lang="en-US" sz="2000" dirty="0"/>
              <a:t>  pada </a:t>
            </a:r>
            <a:r>
              <a:rPr lang="en-US" sz="2000" dirty="0" err="1"/>
              <a:t>setiap</a:t>
            </a:r>
            <a:r>
              <a:rPr lang="en-US" sz="2000" dirty="0"/>
              <a:t> solusi yang </a:t>
            </a:r>
            <a:r>
              <a:rPr lang="en-US" sz="2000" dirty="0" err="1"/>
              <a:t>mungkin</a:t>
            </a:r>
            <a:r>
              <a:rPr lang="en-US" sz="2000" dirty="0"/>
              <a:t>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menambahkan</a:t>
            </a:r>
            <a:r>
              <a:rPr lang="en-US" sz="2000" dirty="0"/>
              <a:t> </a:t>
            </a:r>
            <a:r>
              <a:rPr lang="en-US" sz="2000" dirty="0" err="1"/>
              <a:t>komponen</a:t>
            </a:r>
            <a:r>
              <a:rPr lang="en-US" sz="2000" dirty="0"/>
              <a:t> pada solusi </a:t>
            </a:r>
            <a:r>
              <a:rPr lang="en-US" sz="2000" dirty="0" err="1"/>
              <a:t>sementara</a:t>
            </a:r>
            <a:r>
              <a:rPr lang="en-US" sz="2000" dirty="0"/>
              <a:t> yang </a:t>
            </a:r>
            <a:r>
              <a:rPr lang="en-US" sz="2000" dirty="0" err="1"/>
              <a:t>direpresentasikan</a:t>
            </a:r>
            <a:r>
              <a:rPr lang="en-US" sz="2000" dirty="0"/>
              <a:t> oleh </a:t>
            </a:r>
            <a:r>
              <a:rPr lang="en-US" sz="2000" dirty="0" err="1"/>
              <a:t>simpul</a:t>
            </a:r>
            <a:endParaRPr lang="en-US" sz="2000" dirty="0"/>
          </a:p>
          <a:p>
            <a:pPr lvl="3"/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terbaik</a:t>
            </a:r>
            <a:r>
              <a:rPr lang="en-US" sz="2000" dirty="0"/>
              <a:t> </a:t>
            </a:r>
            <a:r>
              <a:rPr lang="en-US" sz="2000" dirty="0" err="1"/>
              <a:t>sejauh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endParaRPr lang="en-US" sz="2000" dirty="0"/>
          </a:p>
          <a:p>
            <a:pPr lvl="1"/>
            <a:r>
              <a:rPr lang="en-US" dirty="0" err="1"/>
              <a:t>Pembangkitan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: …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F125B2-D283-41D7-8DDA-6FE8A900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5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90" y="374185"/>
            <a:ext cx="8229600" cy="6913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B&amp;B </a:t>
            </a:r>
            <a:r>
              <a:rPr lang="en-US" b="1" dirty="0" err="1">
                <a:latin typeface="+mn-lt"/>
              </a:rPr>
              <a:t>vs</a:t>
            </a:r>
            <a:r>
              <a:rPr lang="en-US" b="1" dirty="0">
                <a:latin typeface="+mn-lt"/>
              </a:rPr>
              <a:t> Backtracking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490" y="1221513"/>
            <a:ext cx="10735950" cy="5128487"/>
          </a:xfrm>
        </p:spPr>
        <p:txBody>
          <a:bodyPr>
            <a:normAutofit/>
          </a:bodyPr>
          <a:lstStyle/>
          <a:p>
            <a:r>
              <a:rPr lang="en-US" dirty="0" err="1"/>
              <a:t>Perbedaan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Pembangkitan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Backtracking: </a:t>
            </a:r>
            <a:r>
              <a:rPr lang="en-US" dirty="0" err="1"/>
              <a:t>umumnya</a:t>
            </a:r>
            <a:r>
              <a:rPr lang="en-US" dirty="0"/>
              <a:t> DFS</a:t>
            </a:r>
          </a:p>
          <a:p>
            <a:pPr lvl="2"/>
            <a:r>
              <a:rPr lang="en-US" dirty="0"/>
              <a:t>B&amp;B : </a:t>
            </a:r>
            <a:r>
              <a:rPr lang="en-US" dirty="0" err="1"/>
              <a:t>beberapa</a:t>
            </a:r>
            <a:r>
              <a:rPr lang="en-US" dirty="0"/>
              <a:t> ‘</a:t>
            </a:r>
            <a:r>
              <a:rPr lang="en-US" dirty="0" err="1"/>
              <a:t>aturan</a:t>
            </a:r>
            <a:r>
              <a:rPr lang="en-US" dirty="0"/>
              <a:t>’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paling </a:t>
            </a:r>
            <a:r>
              <a:rPr lang="en-US" dirty="0" err="1">
                <a:sym typeface="Wingdings" panose="05000000000000000000" pitchFamily="2" charset="2"/>
              </a:rPr>
              <a:t>umum</a:t>
            </a:r>
            <a:r>
              <a:rPr lang="en-US" dirty="0">
                <a:sym typeface="Wingdings" panose="05000000000000000000" pitchFamily="2" charset="2"/>
              </a:rPr>
              <a:t> ‘best-first rule’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2C2A0-58DF-48BC-A72D-ED4B9CDE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3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“</a:t>
            </a:r>
            <a:r>
              <a:rPr lang="en-US" b="1" dirty="0" err="1">
                <a:latin typeface="+mn-lt"/>
              </a:rPr>
              <a:t>Fungsi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Pembatas</a:t>
            </a:r>
            <a:r>
              <a:rPr lang="en-US" b="1" dirty="0">
                <a:latin typeface="+mn-lt"/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3240" cy="4351338"/>
          </a:xfrm>
        </p:spPr>
        <p:txBody>
          <a:bodyPr>
            <a:normAutofit/>
          </a:bodyPr>
          <a:lstStyle/>
          <a:p>
            <a:r>
              <a:rPr lang="en-US" dirty="0" err="1"/>
              <a:t>Algoritma</a:t>
            </a:r>
            <a:r>
              <a:rPr lang="en-US" dirty="0"/>
              <a:t> B&amp;B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“</a:t>
            </a:r>
            <a:r>
              <a:rPr lang="en-US" dirty="0" err="1"/>
              <a:t>pemangkasan</a:t>
            </a:r>
            <a:r>
              <a:rPr lang="en-US" dirty="0"/>
              <a:t>”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pemangkasan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Nilai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</a:t>
            </a:r>
            <a:r>
              <a:rPr lang="en-US" i="1" dirty="0"/>
              <a:t>the best solution so far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‘feasible’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yang </a:t>
            </a:r>
            <a:r>
              <a:rPr lang="en-US" dirty="0" err="1"/>
              <a:t>dilanggar</a:t>
            </a:r>
            <a:endParaRPr lang="en-US" dirty="0"/>
          </a:p>
          <a:p>
            <a:pPr lvl="1"/>
            <a:r>
              <a:rPr lang="en-US" dirty="0"/>
              <a:t>Solusi  pada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pilihan</a:t>
            </a:r>
            <a:r>
              <a:rPr lang="en-US" dirty="0">
                <a:sym typeface="Wingdings" panose="05000000000000000000" pitchFamily="2" charset="2"/>
              </a:rPr>
              <a:t> lain; </a:t>
            </a:r>
            <a:r>
              <a:rPr lang="en-US" dirty="0" err="1">
                <a:sym typeface="Wingdings" panose="05000000000000000000" pitchFamily="2" charset="2"/>
              </a:rPr>
              <a:t>bandingkan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nilai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fungsi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obyektif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solusi </a:t>
            </a:r>
            <a:r>
              <a:rPr lang="en-US" dirty="0" err="1">
                <a:sym typeface="Wingdings" panose="05000000000000000000" pitchFamily="2" charset="2"/>
              </a:rPr>
              <a:t>terbaik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ini</a:t>
            </a:r>
            <a:r>
              <a:rPr lang="en-US" dirty="0">
                <a:sym typeface="Wingdings" panose="05000000000000000000" pitchFamily="2" charset="2"/>
              </a:rPr>
              <a:t>, yang </a:t>
            </a:r>
            <a:r>
              <a:rPr lang="en-US" dirty="0" err="1">
                <a:sym typeface="Wingdings" panose="05000000000000000000" pitchFamily="2" charset="2"/>
              </a:rPr>
              <a:t>terbaik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diambil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58CEE-26EB-4EAC-BAB9-EEF3857B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9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 err="1"/>
              <a:t>Persoalan</a:t>
            </a:r>
            <a:r>
              <a:rPr lang="en-US" sz="4000" b="1" dirty="0"/>
              <a:t> N-Ratu (</a:t>
            </a:r>
            <a:r>
              <a:rPr lang="en-US" sz="4000" b="1" i="1" dirty="0"/>
              <a:t>The N-Queens Problem</a:t>
            </a:r>
            <a:r>
              <a:rPr lang="en-US" sz="4000" b="1" dirty="0"/>
              <a:t>)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58" y="1876416"/>
            <a:ext cx="4900642" cy="439230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N-Ratu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papan</a:t>
            </a:r>
            <a:r>
              <a:rPr lang="en-US" sz="2400" dirty="0"/>
              <a:t> </a:t>
            </a:r>
            <a:r>
              <a:rPr lang="id-ID" sz="2400" dirty="0"/>
              <a:t>permainan</a:t>
            </a:r>
            <a:r>
              <a:rPr lang="en-US" sz="2400" dirty="0"/>
              <a:t> yang </a:t>
            </a:r>
            <a:r>
              <a:rPr lang="en-US" sz="2400" dirty="0" err="1"/>
              <a:t>berukuran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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ratu</a:t>
            </a:r>
            <a:r>
              <a:rPr lang="en-US" sz="2400" dirty="0"/>
              <a:t>. </a:t>
            </a:r>
            <a:r>
              <a:rPr lang="en-US" sz="2400" dirty="0" err="1"/>
              <a:t>Bagaimanakah</a:t>
            </a:r>
            <a:r>
              <a:rPr lang="en-US" sz="2400" dirty="0"/>
              <a:t> </a:t>
            </a:r>
            <a:r>
              <a:rPr lang="en-US" sz="2400" dirty="0" err="1"/>
              <a:t>menempatkan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ratu</a:t>
            </a:r>
            <a:r>
              <a:rPr lang="en-US" sz="2400" dirty="0"/>
              <a:t> (Q)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petak-petak</a:t>
            </a:r>
            <a:r>
              <a:rPr lang="en-US" sz="2400" dirty="0"/>
              <a:t> </a:t>
            </a:r>
            <a:r>
              <a:rPr lang="en-US" sz="2400" dirty="0" err="1"/>
              <a:t>papan</a:t>
            </a:r>
            <a:r>
              <a:rPr lang="en-US" sz="2400" dirty="0"/>
              <a:t> </a:t>
            </a:r>
            <a:r>
              <a:rPr lang="id-ID" sz="2400" dirty="0"/>
              <a:t>permainan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ratu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yang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diagonal yang </a:t>
            </a:r>
            <a:r>
              <a:rPr lang="en-US" sz="2400" dirty="0" err="1"/>
              <a:t>sama</a:t>
            </a:r>
            <a:r>
              <a:rPr lang="id-ID" sz="2400" dirty="0"/>
              <a:t>.</a:t>
            </a:r>
            <a:endParaRPr lang="en-US" sz="2400" dirty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334000" y="26622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d-ID"/>
          </a:p>
        </p:txBody>
      </p:sp>
      <p:pic>
        <p:nvPicPr>
          <p:cNvPr id="53254" name="Picture 4" descr="|-|-o|-|-o|-|-o|-|--|&#10;|-|--|-|--|-|--|-|--|&#10;|-|--|o|-o|o|--|-|--|&#10;|o|-o|o|-o|o|-o|o|o-|&#10;|-|--|o|-o|o|--|-|--|&#10;|-|-o|-|-o|-|-o|-|--|&#10;|o|--|-|-o|-|--|o|--|&#10;| |  | | o| |  | |o&#10;|-|--|-|-o|-|--|-|--|&#10;--------------------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830383" y="2132956"/>
            <a:ext cx="35591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995410-C99E-4125-ABEC-6940F551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23900" y="204572"/>
            <a:ext cx="11117872" cy="11430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50000"/>
              </a:lnSpc>
            </a:pPr>
            <a:r>
              <a:rPr lang="en-US" sz="3400" dirty="0" err="1"/>
              <a:t>Pohon</a:t>
            </a:r>
            <a:r>
              <a:rPr lang="en-US" sz="3400" dirty="0"/>
              <a:t> </a:t>
            </a:r>
            <a:r>
              <a:rPr lang="en-US" sz="3400" dirty="0" err="1"/>
              <a:t>ruang</a:t>
            </a:r>
            <a:r>
              <a:rPr lang="en-US" sz="3400" dirty="0"/>
              <a:t> status </a:t>
            </a:r>
            <a:r>
              <a:rPr lang="en-US" sz="3400" dirty="0" err="1"/>
              <a:t>persoalan</a:t>
            </a:r>
            <a:r>
              <a:rPr lang="en-US" sz="3400" dirty="0"/>
              <a:t> 4-Ratu: </a:t>
            </a:r>
            <a:r>
              <a:rPr lang="en-US" sz="3400" dirty="0" err="1"/>
              <a:t>Algoritma</a:t>
            </a:r>
            <a:r>
              <a:rPr lang="en-US" sz="3400" dirty="0"/>
              <a:t> </a:t>
            </a:r>
            <a:r>
              <a:rPr lang="id-ID" sz="3400" i="1" dirty="0"/>
              <a:t>Backtracking</a:t>
            </a:r>
            <a:endParaRPr lang="en-US" sz="3400" i="1" dirty="0"/>
          </a:p>
        </p:txBody>
      </p:sp>
      <p:graphicFrame>
        <p:nvGraphicFramePr>
          <p:cNvPr id="1331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27350" y="1052888"/>
          <a:ext cx="6740550" cy="5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553802" imgH="3921999" progId="Visio.Drawing.11">
                  <p:embed/>
                </p:oleObj>
              </mc:Choice>
              <mc:Fallback>
                <p:oleObj name="VISIO" r:id="rId3" imgW="4553802" imgH="3921999" progId="Visio.Drawing.11">
                  <p:embed/>
                  <p:pic>
                    <p:nvPicPr>
                      <p:cNvPr id="1331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1052888"/>
                        <a:ext cx="6740550" cy="5805113"/>
                      </a:xfrm>
                      <a:prstGeom prst="rect">
                        <a:avLst/>
                      </a:prstGeom>
                      <a:solidFill>
                        <a:srgbClr val="FFCC66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6167438" y="1357298"/>
            <a:ext cx="2071702" cy="12144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8203421" y="2893215"/>
            <a:ext cx="928694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8703487" y="453628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8740000" y="5714222"/>
            <a:ext cx="85725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7E22E5-C593-47A2-BE35-B7DC515E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7.3|2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2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1464</Words>
  <Application>Microsoft Office PowerPoint</Application>
  <PresentationFormat>Widescreen</PresentationFormat>
  <Paragraphs>257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VISIO</vt:lpstr>
      <vt:lpstr>Equation</vt:lpstr>
      <vt:lpstr>Visio.Drawing.5</vt:lpstr>
      <vt:lpstr>Algoritma Branch &amp; Bound</vt:lpstr>
      <vt:lpstr>Overview</vt:lpstr>
      <vt:lpstr>Overview</vt:lpstr>
      <vt:lpstr>Algoritma Branch &amp; Bound (B&amp;B)</vt:lpstr>
      <vt:lpstr>B&amp;B vs Backtracking</vt:lpstr>
      <vt:lpstr>B&amp;B vs Backtracking (2)</vt:lpstr>
      <vt:lpstr>“Fungsi Pembatas”</vt:lpstr>
      <vt:lpstr>Persoalan N-Ratu (The N-Queens Problem)</vt:lpstr>
      <vt:lpstr>Pohon ruang status persoalan 4-Ratu: Algoritma Backtracking</vt:lpstr>
      <vt:lpstr>Solusi 4-Ratu dengan BFS-dengan Pembatasan (FIFO-Branch and Bound)</vt:lpstr>
      <vt:lpstr>Strategi Pencarian Solusi 4-Ratu menggunakan Algoritma Branch and Bound </vt:lpstr>
      <vt:lpstr>Solusi 4-Ratu dengan Algoritma Branch and Bound </vt:lpstr>
      <vt:lpstr>Pembentukan Pohon Ruang Status  4-Ratu dengan Algoritma Branch &amp; Bound</vt:lpstr>
      <vt:lpstr>Cost dari Simpul Hidup</vt:lpstr>
      <vt:lpstr>Algoritma Branch &amp; Bound</vt:lpstr>
      <vt:lpstr>Permainan 15-Puzzle</vt:lpstr>
      <vt:lpstr>Reachable Goal?</vt:lpstr>
      <vt:lpstr>Reachable Goal : KURANG(i)</vt:lpstr>
      <vt:lpstr>Reachable Goal ?</vt:lpstr>
      <vt:lpstr>Sebagian pohon ruang status untuk 15-Puzzle secara BFS</vt:lpstr>
      <vt:lpstr>Pohon Pencarian untuk DFS</vt:lpstr>
      <vt:lpstr>Cost dari Simpul Hidup (2)</vt:lpstr>
      <vt:lpstr>Cost dari Simpul Hidup 15-Puzzle</vt:lpstr>
      <vt:lpstr>Pembentukan Pohon Ruang Status  15-Puzzle dengan Algoritma Branch &amp; Bound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34</cp:revision>
  <dcterms:created xsi:type="dcterms:W3CDTF">2021-03-17T13:30:36Z</dcterms:created>
  <dcterms:modified xsi:type="dcterms:W3CDTF">2025-04-25T07:02:06Z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2025-04-25T07:02:06Z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f266a1cb-534f-4aea-8649-8794f1f83460</vt:lpwstr>
  </property>
  <property fmtid="{D5CDD505-2E9C-101B-9397-08002B2CF9AE}" pid="8" name="MSIP_Label_38b525e5-f3da-4501-8f1e-526b6769fc56_ContentBits">
    <vt:lpwstr>0</vt:lpwstr>
  </property>
  <property fmtid="{D5CDD505-2E9C-101B-9397-08002B2CF9AE}" pid="9" name="MSIP_Label_38b525e5-f3da-4501-8f1e-526b6769fc56_Tag">
    <vt:lpwstr>10, 3, 0, 1</vt:lpwstr>
  </property>
</Properties>
</file>