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352" r:id="rId3"/>
    <p:sldId id="314" r:id="rId4"/>
    <p:sldId id="259" r:id="rId5"/>
    <p:sldId id="260" r:id="rId6"/>
    <p:sldId id="262" r:id="rId7"/>
    <p:sldId id="265" r:id="rId8"/>
    <p:sldId id="347" r:id="rId9"/>
    <p:sldId id="266" r:id="rId10"/>
    <p:sldId id="267" r:id="rId11"/>
    <p:sldId id="268" r:id="rId12"/>
    <p:sldId id="269" r:id="rId13"/>
    <p:sldId id="348" r:id="rId14"/>
    <p:sldId id="271" r:id="rId15"/>
    <p:sldId id="342" r:id="rId16"/>
    <p:sldId id="272" r:id="rId17"/>
    <p:sldId id="273" r:id="rId18"/>
    <p:sldId id="274" r:id="rId19"/>
    <p:sldId id="276" r:id="rId20"/>
    <p:sldId id="376" r:id="rId21"/>
    <p:sldId id="277" r:id="rId22"/>
    <p:sldId id="394" r:id="rId23"/>
    <p:sldId id="278" r:id="rId24"/>
    <p:sldId id="349" r:id="rId25"/>
    <p:sldId id="395" r:id="rId26"/>
    <p:sldId id="396" r:id="rId27"/>
    <p:sldId id="279" r:id="rId28"/>
    <p:sldId id="280" r:id="rId29"/>
    <p:sldId id="378" r:id="rId30"/>
    <p:sldId id="281" r:id="rId31"/>
    <p:sldId id="379" r:id="rId32"/>
    <p:sldId id="282" r:id="rId33"/>
    <p:sldId id="283" r:id="rId34"/>
    <p:sldId id="350" r:id="rId35"/>
    <p:sldId id="285" r:id="rId36"/>
    <p:sldId id="351" r:id="rId37"/>
    <p:sldId id="286" r:id="rId38"/>
    <p:sldId id="393" r:id="rId39"/>
    <p:sldId id="288" r:id="rId40"/>
    <p:sldId id="289" r:id="rId41"/>
    <p:sldId id="381" r:id="rId42"/>
    <p:sldId id="380" r:id="rId43"/>
    <p:sldId id="382" r:id="rId44"/>
    <p:sldId id="383" r:id="rId45"/>
    <p:sldId id="390" r:id="rId46"/>
    <p:sldId id="391" r:id="rId47"/>
    <p:sldId id="392" r:id="rId48"/>
    <p:sldId id="384" r:id="rId49"/>
    <p:sldId id="388" r:id="rId50"/>
    <p:sldId id="386" r:id="rId51"/>
    <p:sldId id="389" r:id="rId52"/>
    <p:sldId id="37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47635-E0C3-44E1-80F4-09B495F0C5A3}" type="datetimeFigureOut">
              <a:rPr lang="en-US" smtClean="0"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90EF-9B4F-4F26-9547-CCCCFE4C5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41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7F6FF96A-6E11-473A-961E-CE1466C65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FFB9F8F-ED1D-4721-AB00-A0819DFEE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6B3DCF5-FDB5-4F91-98F8-0118EC6ED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2BC0BE-C2EC-4A71-887D-AEB75158D9C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>
            <a:extLst>
              <a:ext uri="{FF2B5EF4-FFF2-40B4-BE49-F238E27FC236}">
                <a16:creationId xmlns:a16="http://schemas.microsoft.com/office/drawing/2014/main" id="{D9896922-AA7F-4FF8-B397-D4E25DA991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8130316-4E89-42A5-A9F5-C62545147CAE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DF5588F-267B-4283-93E3-AE1B95D22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F5F65A3-CF39-4779-8D12-A1AA56480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2BDC-09D2-47F2-AF36-72F2D88C1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16CCC-5499-4034-B6C5-70182845B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11DE-6F40-4C3E-9501-7BEB2958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3834-CAD8-42CD-9BC7-06B63031086C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1530E-FB93-4C3B-B4F3-B10DED93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B1F4B-7146-4F86-B287-798AFB33D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17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C5A48-C1DD-4B6C-8142-49380FBD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4CDDA-E3F2-4BE2-A96C-8B001EF8D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149EB-006F-4EE1-8A10-7EEC83C2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776D-71C0-40B8-8C20-3F2096101BC3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2F3B8-C769-4B5A-8ADA-F3AF2BAE5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0CFAF-ABB9-4B21-A087-A83E0F91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E24ED-84B1-4227-B5FD-197B0831C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100B9-DDA4-4877-91C9-024120AD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1739-EDF1-405E-AB13-727477F7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B9797-E500-4E07-8335-41F3EE02EECB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1F8E3-5A27-4E0C-A879-7611FDF9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CE943-BEBA-4A66-927A-2AE177F0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47BBEB-0A58-4FB7-AA5B-BB98E94505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7EE85-0909-40FB-86AF-88021DC386BD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F72EB-92C5-41CC-930C-3CF77CDCAD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A3A4C-DC48-4358-99B0-57DC5659C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5875D9-9649-4BE9-9BEF-70496A21B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84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80D3C2-9A60-490B-A875-114158ED0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95FB-F5F0-48E3-A82A-82F470DCC9C8}" type="datetime1">
              <a:rPr lang="en-US" smtClean="0"/>
              <a:t>4/19/2025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2AE5C1-CF53-4258-A425-D8801F5C4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AF16D7-7F61-45FD-9902-E4039A75E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EA18F-6D0C-4B07-A3D1-D1529CE51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4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C826-B349-466C-999B-88C55596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A0B47-024E-410A-8490-64C090842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5E4AA-19E6-4669-9034-A63828D2F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AC84-ED1D-45C4-A29E-4DDFFE4578F4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552D-9045-4CE2-BC69-FB6AB8E4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EE77-05B8-4BCF-9514-41FA5D83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3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6091-528B-4FFC-9CDA-A8EA88D97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E61AE-15FC-44B6-8B7C-5CA9E1843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8DECA-67EC-4A69-9C2F-EFA85D57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925E-4E24-4DB5-A3C2-5EF98E03AE52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870C7-BEF7-4650-BADA-1E56A536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65D-0CE0-4C35-91F6-19CD97B6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378-11C4-4282-B5EA-24959CA2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454E-F13F-4EB8-AE3B-16D9DE362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68BCD-C40A-4BA3-937A-4666568C8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60962-31E2-435A-9A0C-CFCFCB8E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5AF8-29EA-411A-ABDD-A9B0A36820B1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84A6A-E14E-4514-B977-6EFF6C66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E43BB-6989-4FF8-AA9F-F5A1C133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2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BD4C-233C-4283-A902-E075E40C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31D07-5D07-44A7-B641-CA756699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AB435-9630-4172-B3EF-57ECBBCCF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6A7F9-8B3F-42F0-89BE-08D3E6840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48BF1-FAEE-48DB-BD92-2E696A30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894B5-9FBB-45CA-9C97-1AC6FC38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62207-C37B-4D38-9A69-DE526715F377}" type="datetime1">
              <a:rPr lang="en-US" smtClean="0"/>
              <a:t>4/19/2025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F5999E-4CB7-4480-9466-671C38E5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3E160-FDBF-4AE4-BABC-B5EA0BC7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4000-89A2-4901-BE21-E89D1BB6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3AD52-5B4B-4D64-87AB-68050232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66B96-9C38-4287-8C93-974A08229D3C}" type="datetime1">
              <a:rPr lang="en-US" smtClean="0"/>
              <a:t>4/19/2025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D47C4-126B-47A8-BD80-48F086E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7E2801-6C06-4F33-B31A-1988DCC6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0770F-9755-4430-BC3E-57B95436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0E261-6FC0-407A-8358-62B876C6F574}" type="datetime1">
              <a:rPr lang="en-US" smtClean="0"/>
              <a:t>4/19/2025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1BAE9-FF7A-4E2B-A596-F0A14187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3097C-F44F-48D0-B400-2C47B574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2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94E54-79D0-4F8E-92AF-8FA4CBC7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0AC8-28F3-41C0-8AC4-3857847C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1014A-07CC-4804-AB8D-BD0BFDE69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466FA-EA9E-40E5-B251-9A10BFAB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79CC-E912-4841-8000-43B8FDF061B2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55483-035C-4BBD-B236-82851B3A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B504A-8DCC-464E-AD27-7577A4B79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1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0A8F-1EEA-4A59-89B5-20F78897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E8ECA5-AA07-4984-966D-40543FD91A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3F214-7DD9-4B34-AE43-A35EC1297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8351B-6C3C-424F-BA8A-715B8E8E9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2FB8-8B56-407B-9722-44BD149BB25F}" type="datetime1">
              <a:rPr lang="en-US" smtClean="0"/>
              <a:t>4/19/2025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AEF0F-1B07-4ECD-B591-E0D94F0C9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E5339-1915-434F-A4AE-D39E02DE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55EC2-B8B2-4F7F-A366-52E8C617A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1C62F-B4DF-4017-B658-8B754C3B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C75D1-4F5C-4F4E-9334-7EFEDC609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548CB-7338-42B1-83B1-9AB39EC8DC66}" type="datetime1">
              <a:rPr lang="en-US" smtClean="0"/>
              <a:t>4/19/2025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85516-1EFB-48E4-B833-D0246EAD5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F8C41-21B2-4D88-A25F-31F898667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D37A-8CBA-4E5E-8293-337FCF8C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cis.ohio-state.edu/~gurari/course/cis680/cis680334x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#References" TargetMode="External"/><Relationship Id="rId2" Type="http://schemas.openxmlformats.org/officeDocument/2006/relationships/hyperlink" Target="http://en.wikipedia.org/wiki/Edsger_Dijkstr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DC9A9C47-9A8D-4565-8808-1638E73D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4C0A42-6695-4DBA-9D8C-BBB365BC93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DA705C55-CE33-4711-9915-1EEA06F12B7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416560"/>
            <a:ext cx="7772400" cy="1854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 err="1">
                <a:latin typeface="+mn-lt"/>
              </a:rPr>
              <a:t>Algoritma</a:t>
            </a:r>
            <a:r>
              <a:rPr lang="en-US" altLang="en-US" sz="5400" b="1" dirty="0">
                <a:latin typeface="+mn-lt"/>
              </a:rPr>
              <a:t> </a:t>
            </a:r>
            <a:r>
              <a:rPr lang="en-US" altLang="en-US" sz="5400" b="1" dirty="0" err="1">
                <a:latin typeface="+mn-lt"/>
              </a:rPr>
              <a:t>Runut-balik</a:t>
            </a:r>
            <a:r>
              <a:rPr lang="en-US" altLang="en-US" sz="5400" b="1" dirty="0">
                <a:latin typeface="+mn-lt"/>
              </a:rPr>
              <a:t> </a:t>
            </a:r>
            <a:br>
              <a:rPr lang="en-US" altLang="en-US" sz="5400" b="1" dirty="0">
                <a:latin typeface="+mn-lt"/>
              </a:rPr>
            </a:br>
            <a:r>
              <a:rPr lang="en-US" altLang="en-US" sz="5400" b="1" dirty="0">
                <a:latin typeface="+mn-lt"/>
              </a:rPr>
              <a:t>(</a:t>
            </a:r>
            <a:r>
              <a:rPr lang="en-US" altLang="en-US" sz="5400" b="1" i="1" dirty="0">
                <a:latin typeface="+mn-lt"/>
              </a:rPr>
              <a:t>Backtracking</a:t>
            </a:r>
            <a:r>
              <a:rPr lang="en-US" altLang="en-US" sz="5400" b="1" dirty="0">
                <a:latin typeface="+mn-lt"/>
              </a:rPr>
              <a:t>) 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012A894-A040-40AD-8CE7-8A8C501A132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4600" y="2692400"/>
            <a:ext cx="7696200" cy="17526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IF2211 Strategi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/>
            <a:r>
              <a:rPr lang="en-US" altLang="en-US" dirty="0"/>
              <a:t>Oleh: Rinaldi Munir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F8000-EB64-4B0C-A0D7-F7A0748E0C66}"/>
              </a:ext>
            </a:extLst>
          </p:cNvPr>
          <p:cNvSpPr txBox="1"/>
          <p:nvPr/>
        </p:nvSpPr>
        <p:spPr>
          <a:xfrm>
            <a:off x="2971800" y="5302487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endParaRPr lang="en-US" sz="2400" dirty="0"/>
          </a:p>
          <a:p>
            <a:pPr algn="ctr"/>
            <a:r>
              <a:rPr lang="en-US" sz="2400" dirty="0" err="1"/>
              <a:t>Sekolah</a:t>
            </a:r>
            <a:r>
              <a:rPr lang="en-US" sz="2400" dirty="0"/>
              <a:t> Teknik </a:t>
            </a:r>
            <a:r>
              <a:rPr lang="en-US" sz="2400" dirty="0" err="1"/>
              <a:t>Elektro</a:t>
            </a:r>
            <a:r>
              <a:rPr lang="en-US" sz="2400" dirty="0"/>
              <a:t> dan </a:t>
            </a:r>
            <a:r>
              <a:rPr lang="en-US" sz="2400" dirty="0" err="1"/>
              <a:t>Informatika</a:t>
            </a:r>
            <a:r>
              <a:rPr lang="en-US" sz="2400" dirty="0"/>
              <a:t> ITB</a:t>
            </a:r>
          </a:p>
          <a:p>
            <a:pPr algn="ctr"/>
            <a:r>
              <a:rPr lang="en-US" sz="2400" dirty="0"/>
              <a:t>2025</a:t>
            </a:r>
          </a:p>
        </p:txBody>
      </p:sp>
      <p:pic>
        <p:nvPicPr>
          <p:cNvPr id="7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5198A93-188A-4137-9735-F3752ECD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15" y="3738165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BC64D2-011C-4DC1-8179-FC22509F3470}"/>
              </a:ext>
            </a:extLst>
          </p:cNvPr>
          <p:cNvSpPr txBox="1"/>
          <p:nvPr/>
        </p:nvSpPr>
        <p:spPr>
          <a:xfrm>
            <a:off x="8963251" y="1539520"/>
            <a:ext cx="1858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(Bagian 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AAAE52DC-F1AC-4E75-931D-CBCACA62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92E94F-1CFE-49D6-9BEC-550B35DCB5D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3213C80-3363-41B5-873C-9A8B7C928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 err="1">
                <a:latin typeface="+mn-lt"/>
              </a:rPr>
              <a:t>Prinsip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Pencarian</a:t>
            </a:r>
            <a:r>
              <a:rPr lang="en-US" altLang="en-US" sz="3200" b="1" dirty="0">
                <a:latin typeface="+mn-lt"/>
              </a:rPr>
              <a:t> Solusi </a:t>
            </a:r>
            <a:r>
              <a:rPr lang="en-US" altLang="en-US" sz="3200" b="1" dirty="0" err="1">
                <a:latin typeface="+mn-lt"/>
              </a:rPr>
              <a:t>dengan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Algoritma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Runut-balik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FA5522B-E047-463E-BB72-71915A099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392113" indent="-392113"/>
            <a:r>
              <a:rPr lang="en-US" altLang="en-US" dirty="0"/>
              <a:t>Solusi </a:t>
            </a:r>
            <a:r>
              <a:rPr lang="en-US" altLang="en-US" dirty="0" err="1"/>
              <a:t>dicari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membangkitkan</a:t>
            </a:r>
            <a:r>
              <a:rPr lang="en-US" altLang="en-US" dirty="0"/>
              <a:t> </a:t>
            </a:r>
            <a:r>
              <a:rPr lang="en-US" altLang="en-US" dirty="0" err="1"/>
              <a:t>simpul-simpul</a:t>
            </a:r>
            <a:r>
              <a:rPr lang="en-US" altLang="en-US" dirty="0"/>
              <a:t> status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akar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daun</a:t>
            </a:r>
            <a:r>
              <a:rPr lang="en-US" altLang="en-US" dirty="0"/>
              <a:t>. </a:t>
            </a:r>
          </a:p>
          <a:p>
            <a:pPr marL="392113" indent="-392113"/>
            <a:endParaRPr lang="en-US" altLang="en-US" dirty="0"/>
          </a:p>
          <a:p>
            <a:pPr marL="392113" indent="-392113"/>
            <a:r>
              <a:rPr lang="en-US" altLang="en-US" dirty="0" err="1"/>
              <a:t>Aturan</a:t>
            </a:r>
            <a:r>
              <a:rPr lang="en-US" altLang="en-US" dirty="0"/>
              <a:t> </a:t>
            </a: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yang </a:t>
            </a:r>
            <a:r>
              <a:rPr lang="en-US" altLang="en-US" dirty="0" err="1"/>
              <a:t>dipakai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mengikuti</a:t>
            </a:r>
            <a:r>
              <a:rPr lang="en-US" altLang="en-US" dirty="0"/>
              <a:t> </a:t>
            </a:r>
            <a:r>
              <a:rPr lang="en-US" altLang="en-US" dirty="0" err="1"/>
              <a:t>aturan</a:t>
            </a:r>
            <a:r>
              <a:rPr lang="en-US" altLang="en-US" dirty="0"/>
              <a:t> </a:t>
            </a:r>
            <a:r>
              <a:rPr lang="en-US" altLang="en-US" i="1" dirty="0" err="1"/>
              <a:t>depht</a:t>
            </a:r>
            <a:r>
              <a:rPr lang="en-US" altLang="en-US" i="1" dirty="0"/>
              <a:t>-first order </a:t>
            </a:r>
            <a:r>
              <a:rPr lang="en-US" altLang="en-US" dirty="0"/>
              <a:t>(DFS). </a:t>
            </a:r>
          </a:p>
          <a:p>
            <a:pPr marL="392113" indent="-392113"/>
            <a:endParaRPr lang="en-US" altLang="en-US" dirty="0"/>
          </a:p>
          <a:p>
            <a:pPr marL="392113" indent="-392113"/>
            <a:r>
              <a:rPr lang="en-US" altLang="en-US" dirty="0" err="1"/>
              <a:t>Simpul-simpul</a:t>
            </a:r>
            <a:r>
              <a:rPr lang="en-US" altLang="en-US" dirty="0"/>
              <a:t> yang </a:t>
            </a:r>
            <a:r>
              <a:rPr lang="en-US" altLang="en-US" dirty="0" err="1"/>
              <a:t>sudah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dirty="0" err="1"/>
              <a:t>dinamakan</a:t>
            </a:r>
            <a:r>
              <a:rPr lang="en-US" altLang="en-US" dirty="0"/>
              <a:t> </a:t>
            </a:r>
            <a:r>
              <a:rPr lang="en-US" altLang="en-US" b="1" dirty="0" err="1"/>
              <a:t>simpul</a:t>
            </a:r>
            <a:r>
              <a:rPr lang="en-US" altLang="en-US" b="1" dirty="0"/>
              <a:t> </a:t>
            </a:r>
            <a:r>
              <a:rPr lang="en-US" altLang="en-US" b="1" dirty="0" err="1"/>
              <a:t>hidup</a:t>
            </a:r>
            <a:r>
              <a:rPr lang="en-US" altLang="en-US" dirty="0"/>
              <a:t> (</a:t>
            </a:r>
            <a:r>
              <a:rPr lang="en-US" altLang="en-US" i="1" dirty="0"/>
              <a:t>live node</a:t>
            </a:r>
            <a:r>
              <a:rPr lang="en-US" altLang="en-US" dirty="0"/>
              <a:t>). </a:t>
            </a:r>
          </a:p>
          <a:p>
            <a:pPr marL="392113" indent="-392113"/>
            <a:endParaRPr lang="en-US" altLang="en-US" dirty="0"/>
          </a:p>
          <a:p>
            <a:pPr marL="392113" indent="-392113"/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hidup</a:t>
            </a:r>
            <a:r>
              <a:rPr lang="en-US" altLang="en-US" dirty="0"/>
              <a:t> yang </a:t>
            </a:r>
            <a:r>
              <a:rPr lang="en-US" altLang="en-US" i="1" dirty="0" err="1"/>
              <a:t>sedang</a:t>
            </a:r>
            <a:r>
              <a:rPr lang="en-US" altLang="en-US" dirty="0"/>
              <a:t> </a:t>
            </a:r>
            <a:r>
              <a:rPr lang="en-US" altLang="en-US" dirty="0" err="1"/>
              <a:t>diperluas</a:t>
            </a:r>
            <a:r>
              <a:rPr lang="en-US" altLang="en-US" dirty="0"/>
              <a:t> </a:t>
            </a:r>
            <a:r>
              <a:rPr lang="en-US" altLang="en-US" dirty="0" err="1"/>
              <a:t>dinamakan</a:t>
            </a:r>
            <a:r>
              <a:rPr lang="en-US" altLang="en-US" dirty="0"/>
              <a:t> </a:t>
            </a:r>
            <a:r>
              <a:rPr lang="en-US" altLang="en-US" b="1" dirty="0" err="1"/>
              <a:t>simpul</a:t>
            </a:r>
            <a:r>
              <a:rPr lang="en-US" altLang="en-US" b="1" dirty="0"/>
              <a:t>-E</a:t>
            </a:r>
            <a:r>
              <a:rPr lang="en-US" altLang="en-US" dirty="0"/>
              <a:t> (</a:t>
            </a:r>
            <a:r>
              <a:rPr lang="en-US" altLang="en-US" i="1" dirty="0"/>
              <a:t>Expand-node</a:t>
            </a:r>
            <a:r>
              <a:rPr lang="en-US" altLang="en-US" dirty="0"/>
              <a:t>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2171D6A9-17BD-4E80-9A1F-B7D0A0A3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F2C169-2858-4B99-8DF0-B7CA779E9C0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BBF9F57-353A-489A-8306-E21F4F1D6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036" y="727075"/>
            <a:ext cx="10565524" cy="5403850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en-US" dirty="0" err="1"/>
              <a:t>T</a:t>
            </a:r>
            <a:r>
              <a:rPr lang="en-US" altLang="en-US" sz="2600" dirty="0" err="1"/>
              <a:t>iap</a:t>
            </a:r>
            <a:r>
              <a:rPr lang="en-US" altLang="en-US" sz="2600" dirty="0"/>
              <a:t> kali </a:t>
            </a:r>
            <a:r>
              <a:rPr lang="en-US" altLang="en-US" sz="2600" dirty="0" err="1"/>
              <a:t>simpul</a:t>
            </a:r>
            <a:r>
              <a:rPr lang="en-US" altLang="en-US" sz="2600" dirty="0"/>
              <a:t>-E </a:t>
            </a:r>
            <a:r>
              <a:rPr lang="en-US" altLang="en-US" sz="2600" dirty="0" err="1"/>
              <a:t>diperluas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lintasan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dibangun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olehnya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bertambah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panjang</a:t>
            </a:r>
            <a:r>
              <a:rPr lang="en-US" altLang="en-US" sz="2600" dirty="0"/>
              <a:t>. </a:t>
            </a:r>
          </a:p>
          <a:p>
            <a:pPr marL="609600" indent="-609600"/>
            <a:endParaRPr lang="en-US" altLang="en-US" sz="2600" dirty="0"/>
          </a:p>
          <a:p>
            <a:pPr marL="609600" indent="-609600"/>
            <a:r>
              <a:rPr lang="en-US" altLang="en-US" sz="2600" dirty="0"/>
              <a:t>Jika </a:t>
            </a:r>
            <a:r>
              <a:rPr lang="en-US" altLang="en-US" sz="2600" dirty="0" err="1"/>
              <a:t>lintasan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sedang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dibentuk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solusi,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simpul</a:t>
            </a:r>
            <a:r>
              <a:rPr lang="en-US" altLang="en-US" sz="2600" dirty="0"/>
              <a:t>-E </a:t>
            </a:r>
            <a:r>
              <a:rPr lang="en-US" altLang="en-US" sz="2600" dirty="0" err="1"/>
              <a:t>tersebut</a:t>
            </a:r>
            <a:r>
              <a:rPr lang="en-US" altLang="en-US" sz="2600" dirty="0"/>
              <a:t> “</a:t>
            </a:r>
            <a:r>
              <a:rPr lang="en-US" altLang="en-US" sz="2600" dirty="0" err="1"/>
              <a:t>dimatikan</a:t>
            </a:r>
            <a:r>
              <a:rPr lang="en-US" altLang="en-US" sz="2600" dirty="0"/>
              <a:t>” </a:t>
            </a:r>
            <a:r>
              <a:rPr lang="en-US" altLang="en-US" sz="2600" dirty="0" err="1"/>
              <a:t>sehingga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</a:t>
            </a:r>
            <a:r>
              <a:rPr lang="en-US" altLang="en-US" sz="2600" b="1" dirty="0" err="1"/>
              <a:t>simpul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mati</a:t>
            </a:r>
            <a:r>
              <a:rPr lang="en-US" altLang="en-US" sz="2600" dirty="0"/>
              <a:t> (</a:t>
            </a:r>
            <a:r>
              <a:rPr lang="en-US" altLang="en-US" sz="2600" i="1" dirty="0"/>
              <a:t>dead node</a:t>
            </a:r>
            <a:r>
              <a:rPr lang="en-US" altLang="en-US" sz="2600" dirty="0"/>
              <a:t>). </a:t>
            </a:r>
          </a:p>
          <a:p>
            <a:pPr marL="609600" indent="-609600"/>
            <a:endParaRPr lang="en-US" altLang="en-US" sz="2600" dirty="0"/>
          </a:p>
          <a:p>
            <a:pPr marL="609600" indent="-609600"/>
            <a:r>
              <a:rPr lang="en-US" altLang="en-US" sz="2600" dirty="0" err="1"/>
              <a:t>Fungsi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digunakan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mematikan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simpul</a:t>
            </a:r>
            <a:r>
              <a:rPr lang="en-US" altLang="en-US" sz="2600" dirty="0"/>
              <a:t>-E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menerapkan</a:t>
            </a:r>
            <a:r>
              <a:rPr lang="en-US" altLang="en-US" sz="2600" dirty="0"/>
              <a:t> </a:t>
            </a:r>
            <a:r>
              <a:rPr lang="en-US" altLang="en-US" sz="2600" b="1" dirty="0" err="1"/>
              <a:t>fungsi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pembatas</a:t>
            </a:r>
            <a:r>
              <a:rPr lang="en-US" altLang="en-US" sz="2600" b="1" dirty="0"/>
              <a:t> </a:t>
            </a:r>
            <a:r>
              <a:rPr lang="en-US" altLang="en-US" sz="2600" dirty="0"/>
              <a:t>(</a:t>
            </a:r>
            <a:r>
              <a:rPr lang="en-US" altLang="en-US" sz="2600" i="1" dirty="0"/>
              <a:t>bounding function</a:t>
            </a:r>
            <a:r>
              <a:rPr lang="en-US" altLang="en-US" sz="2600" dirty="0"/>
              <a:t>). </a:t>
            </a:r>
          </a:p>
          <a:p>
            <a:pPr marL="609600" indent="-609600"/>
            <a:endParaRPr lang="en-US" altLang="en-US" sz="2600" dirty="0"/>
          </a:p>
          <a:p>
            <a:pPr marL="609600" indent="-609600"/>
            <a:r>
              <a:rPr lang="en-US" altLang="en-US" sz="2600" dirty="0"/>
              <a:t>Ketika </a:t>
            </a:r>
            <a:r>
              <a:rPr lang="en-US" altLang="en-US" sz="2600" dirty="0" err="1"/>
              <a:t>sebuah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simpul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mati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secara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implist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kita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memangkas</a:t>
            </a:r>
            <a:r>
              <a:rPr lang="en-US" altLang="en-US" sz="2600" dirty="0"/>
              <a:t> (</a:t>
            </a:r>
            <a:r>
              <a:rPr lang="en-US" altLang="en-US" sz="2600" i="1" dirty="0"/>
              <a:t>pruning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simpul-simpul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anaknya</a:t>
            </a:r>
            <a:r>
              <a:rPr lang="en-US" altLang="en-US" sz="2600" dirty="0"/>
              <a:t>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5096D81-C093-448E-B240-F0FAF043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67948E-843B-4493-963D-E3A22BE1CC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1118FBC-11B2-42E5-BE39-C91FA99C4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4541" y="1164842"/>
            <a:ext cx="10202918" cy="5475287"/>
          </a:xfrm>
        </p:spPr>
        <p:txBody>
          <a:bodyPr/>
          <a:lstStyle/>
          <a:p>
            <a:pPr marL="609600" indent="-609600"/>
            <a:r>
              <a:rPr lang="en-US" altLang="en-US" dirty="0"/>
              <a:t>Jika </a:t>
            </a:r>
            <a:r>
              <a:rPr lang="en-US" altLang="en-US" dirty="0" err="1"/>
              <a:t>pembentukan</a:t>
            </a:r>
            <a:r>
              <a:rPr lang="en-US" altLang="en-US" dirty="0"/>
              <a:t> </a:t>
            </a: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berakhir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mati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proses </a:t>
            </a:r>
            <a:r>
              <a:rPr lang="en-US" altLang="en-US" dirty="0" err="1"/>
              <a:t>pencarian</a:t>
            </a:r>
            <a:r>
              <a:rPr lang="en-US" altLang="en-US" dirty="0"/>
              <a:t>  </a:t>
            </a:r>
            <a:r>
              <a:rPr lang="en-US" altLang="en-US" i="1" dirty="0"/>
              <a:t>backtrack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 pada </a:t>
            </a:r>
            <a:r>
              <a:rPr lang="en-US" altLang="en-US" dirty="0" err="1"/>
              <a:t>aras</a:t>
            </a:r>
            <a:r>
              <a:rPr lang="en-US" altLang="en-US" dirty="0"/>
              <a:t> </a:t>
            </a:r>
            <a:r>
              <a:rPr lang="en-US" altLang="en-US" dirty="0" err="1"/>
              <a:t>diatasnya</a:t>
            </a:r>
            <a:endParaRPr lang="en-US" altLang="en-US" dirty="0"/>
          </a:p>
          <a:p>
            <a:pPr marL="609600" indent="-609600"/>
            <a:endParaRPr lang="en-US" altLang="en-US" dirty="0"/>
          </a:p>
          <a:p>
            <a:pPr marL="609600" indent="-609600"/>
            <a:r>
              <a:rPr lang="en-US" altLang="en-US" dirty="0"/>
              <a:t>Lalu, </a:t>
            </a:r>
            <a:r>
              <a:rPr lang="en-US" altLang="en-US" dirty="0" err="1"/>
              <a:t>teruskan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membangkitkan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yang </a:t>
            </a:r>
            <a:r>
              <a:rPr lang="en-US" altLang="en-US" dirty="0" err="1"/>
              <a:t>lainnya</a:t>
            </a:r>
            <a:r>
              <a:rPr lang="en-US" altLang="en-US" dirty="0"/>
              <a:t>. </a:t>
            </a:r>
          </a:p>
          <a:p>
            <a:pPr marL="609600" indent="-609600"/>
            <a:endParaRPr lang="en-US" altLang="en-US" dirty="0"/>
          </a:p>
          <a:p>
            <a:pPr marL="609600" indent="-609600"/>
            <a:r>
              <a:rPr lang="en-US" altLang="en-US" dirty="0" err="1"/>
              <a:t>Selanjutnya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-E yang </a:t>
            </a:r>
            <a:r>
              <a:rPr lang="en-US" altLang="en-US" dirty="0" err="1"/>
              <a:t>baru</a:t>
            </a:r>
            <a:r>
              <a:rPr lang="en-US" altLang="en-US" dirty="0"/>
              <a:t>.</a:t>
            </a:r>
          </a:p>
          <a:p>
            <a:pPr marL="609600" indent="-609600"/>
            <a:endParaRPr lang="en-US" altLang="en-US" dirty="0"/>
          </a:p>
          <a:p>
            <a:pPr marL="609600" indent="-609600"/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dihentikan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sampai</a:t>
            </a:r>
            <a:r>
              <a:rPr lang="en-US" altLang="en-US" dirty="0"/>
              <a:t> pada </a:t>
            </a:r>
            <a:r>
              <a:rPr lang="en-US" altLang="en-US" i="1" dirty="0"/>
              <a:t>goal node</a:t>
            </a:r>
            <a:r>
              <a:rPr lang="en-US" altLang="en-US" dirty="0"/>
              <a:t>.</a:t>
            </a:r>
          </a:p>
          <a:p>
            <a:pPr marL="609600" indent="-609600"/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>
            <a:extLst>
              <a:ext uri="{FF2B5EF4-FFF2-40B4-BE49-F238E27FC236}">
                <a16:creationId xmlns:a16="http://schemas.microsoft.com/office/drawing/2014/main" id="{65E63B12-CB09-4B9C-A2E8-625DE30C2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F30C0A-1A65-4C71-B2D5-243CEC63FA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B693EDA7-098B-4405-B064-06419BF67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58483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>
            <a:extLst>
              <a:ext uri="{FF2B5EF4-FFF2-40B4-BE49-F238E27FC236}">
                <a16:creationId xmlns:a16="http://schemas.microsoft.com/office/drawing/2014/main" id="{2BDC8925-346A-4DC8-817A-D8B1F66F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6248401"/>
            <a:ext cx="8215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Sumber: http://www.w3.org/2011/Talks/01-14-steven-phenotype/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2EADB391-A866-4916-BAE7-003902C3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CFC9C3-C4D1-40BA-A0C5-4304B031233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A052CA2-BDC3-49C7-B7CA-23AD37E34E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620714"/>
            <a:ext cx="9890234" cy="5475287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Tinjau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1/0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instansiasi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n</a:t>
            </a:r>
            <a:r>
              <a:rPr lang="en-US" altLang="en-US" dirty="0"/>
              <a:t> = 3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w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w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w</a:t>
            </a:r>
            <a:r>
              <a:rPr lang="en-US" altLang="en-US" baseline="-25000" dirty="0"/>
              <a:t>3</a:t>
            </a:r>
            <a:r>
              <a:rPr lang="en-US" altLang="en-US" dirty="0"/>
              <a:t>) = (35, 32, 25)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(</a:t>
            </a:r>
            <a:r>
              <a:rPr lang="en-US" altLang="en-US" i="1" dirty="0"/>
              <a:t>p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p</a:t>
            </a:r>
            <a:r>
              <a:rPr lang="en-US" altLang="en-US" baseline="-25000" dirty="0"/>
              <a:t>3</a:t>
            </a:r>
            <a:r>
              <a:rPr lang="en-US" altLang="en-US" dirty="0"/>
              <a:t>) = (40, 25, 50)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M</a:t>
            </a:r>
            <a:r>
              <a:rPr lang="en-US" altLang="en-US" dirty="0"/>
              <a:t> = 30</a:t>
            </a:r>
          </a:p>
          <a:p>
            <a:pPr eaLnBrk="1" hangingPunct="1"/>
            <a:r>
              <a:rPr lang="en-US" altLang="en-US" dirty="0"/>
              <a:t>Solusi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=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),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{0, 1}.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Fungsi</a:t>
            </a:r>
            <a:r>
              <a:rPr lang="en-US" altLang="en-US" dirty="0"/>
              <a:t> </a:t>
            </a:r>
            <a:r>
              <a:rPr lang="en-US" altLang="en-US" dirty="0" err="1"/>
              <a:t>konstrain</a:t>
            </a:r>
            <a:r>
              <a:rPr lang="en-US" altLang="en-US" dirty="0"/>
              <a:t> (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dianggap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bounding function</a:t>
            </a:r>
            <a:r>
              <a:rPr lang="en-US" altLang="en-US" dirty="0"/>
              <a:t>): 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2532" name="Object 3">
            <a:extLst>
              <a:ext uri="{FF2B5EF4-FFF2-40B4-BE49-F238E27FC236}">
                <a16:creationId xmlns:a16="http://schemas.microsoft.com/office/drawing/2014/main" id="{8C69DBDF-3B3A-4A29-851C-B67B6145183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3597118"/>
              </p:ext>
            </p:extLst>
          </p:nvPr>
        </p:nvGraphicFramePr>
        <p:xfrm>
          <a:off x="3773214" y="4992412"/>
          <a:ext cx="2007476" cy="813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1245" imgH="443769" progId="Equation.3">
                  <p:embed/>
                </p:oleObj>
              </mc:Choice>
              <mc:Fallback>
                <p:oleObj name="Equation" r:id="rId2" imgW="1061245" imgH="443769" progId="Equation.3">
                  <p:embed/>
                  <p:pic>
                    <p:nvPicPr>
                      <p:cNvPr id="22532" name="Object 3">
                        <a:extLst>
                          <a:ext uri="{FF2B5EF4-FFF2-40B4-BE49-F238E27FC236}">
                            <a16:creationId xmlns:a16="http://schemas.microsoft.com/office/drawing/2014/main" id="{8C69DBDF-3B3A-4A29-851C-B67B61451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214" y="4992412"/>
                        <a:ext cx="2007476" cy="8137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0C311C05-6345-427B-B48F-1F556A4B0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ECA31-2225-4EBD-83C3-1949934FF3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F26FC07C-A59D-4BDD-99B0-8EC44CCF1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535474"/>
              </p:ext>
            </p:extLst>
          </p:nvPr>
        </p:nvGraphicFramePr>
        <p:xfrm>
          <a:off x="1626477" y="1524000"/>
          <a:ext cx="820896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33986" imgH="2504024" progId="Visio.Drawing.5">
                  <p:embed/>
                </p:oleObj>
              </mc:Choice>
              <mc:Fallback>
                <p:oleObj name="VISIO" r:id="rId2" imgW="4333986" imgH="2504024" progId="Visio.Drawing.5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F26FC07C-A59D-4BDD-99B0-8EC44CCF1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6477" y="1524000"/>
                        <a:ext cx="8208963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Box 6">
            <a:extLst>
              <a:ext uri="{FF2B5EF4-FFF2-40B4-BE49-F238E27FC236}">
                <a16:creationId xmlns:a16="http://schemas.microsoft.com/office/drawing/2014/main" id="{09EAD16F-567C-4611-8451-2F0ABE4E9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07" y="707201"/>
            <a:ext cx="10476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Pada </a:t>
            </a:r>
            <a:r>
              <a:rPr lang="en-US" altLang="en-US" sz="2800" dirty="0" err="1">
                <a:latin typeface="+mn-lt"/>
              </a:rPr>
              <a:t>metode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, </a:t>
            </a:r>
            <a:r>
              <a:rPr lang="en-US" altLang="en-US" sz="2800" dirty="0" err="1">
                <a:latin typeface="+mn-lt"/>
              </a:rPr>
              <a:t>semua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lintasan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dari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akar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ke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daun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dievaluasi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25CD7335-245F-4340-9B48-95D06585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740C1-DEFA-43EF-95F7-5EF0EAAFD6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DDE5576-58AB-47A8-A75D-B18D249D8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1209" y="465137"/>
            <a:ext cx="10916920" cy="1325563"/>
          </a:xfrm>
        </p:spPr>
        <p:txBody>
          <a:bodyPr/>
          <a:lstStyle/>
          <a:p>
            <a:pPr eaLnBrk="1" hangingPunct="1"/>
            <a:r>
              <a:rPr lang="en-US" altLang="en-US" sz="2800" dirty="0" err="1">
                <a:latin typeface="+mn-lt"/>
              </a:rPr>
              <a:t>Pohon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dinamis</a:t>
            </a:r>
            <a:r>
              <a:rPr lang="en-US" altLang="en-US" sz="2800" dirty="0">
                <a:latin typeface="+mn-lt"/>
              </a:rPr>
              <a:t> yang </a:t>
            </a:r>
            <a:r>
              <a:rPr lang="en-US" altLang="en-US" sz="2800" dirty="0" err="1">
                <a:latin typeface="+mn-lt"/>
              </a:rPr>
              <a:t>dibentuk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selama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pencarian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persoalan</a:t>
            </a:r>
            <a:r>
              <a:rPr lang="en-US" altLang="en-US" sz="2800" dirty="0">
                <a:latin typeface="+mn-lt"/>
              </a:rPr>
              <a:t> 1/0 </a:t>
            </a:r>
            <a:r>
              <a:rPr lang="en-US" altLang="en-US" sz="2800" i="1" dirty="0">
                <a:latin typeface="+mn-lt"/>
              </a:rPr>
              <a:t>Knapsack</a:t>
            </a:r>
            <a:r>
              <a:rPr lang="en-US" altLang="en-US" sz="2800" dirty="0">
                <a:latin typeface="+mn-lt"/>
              </a:rPr>
              <a:t>  </a:t>
            </a:r>
            <a:r>
              <a:rPr lang="en-US" altLang="en-US" sz="2800" dirty="0" err="1">
                <a:latin typeface="+mn-lt"/>
              </a:rPr>
              <a:t>dengan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n</a:t>
            </a:r>
            <a:r>
              <a:rPr lang="en-US" altLang="en-US" sz="2800" dirty="0">
                <a:latin typeface="+mn-lt"/>
              </a:rPr>
              <a:t> = 3,  </a:t>
            </a:r>
            <a:r>
              <a:rPr lang="en-US" altLang="en-US" sz="2800" i="1" dirty="0">
                <a:latin typeface="+mn-lt"/>
              </a:rPr>
              <a:t>M</a:t>
            </a:r>
            <a:r>
              <a:rPr lang="en-US" altLang="en-US" sz="2800" dirty="0">
                <a:latin typeface="+mn-lt"/>
              </a:rPr>
              <a:t> = 30</a:t>
            </a:r>
            <a:r>
              <a:rPr lang="en-US" altLang="en-US" sz="2800" i="1" dirty="0">
                <a:latin typeface="+mn-lt"/>
              </a:rPr>
              <a:t>, w</a:t>
            </a:r>
            <a:r>
              <a:rPr lang="en-US" altLang="en-US" sz="2800" dirty="0">
                <a:latin typeface="+mn-lt"/>
              </a:rPr>
              <a:t> = (35, 32, 25) dan </a:t>
            </a:r>
            <a:r>
              <a:rPr lang="en-US" altLang="en-US" sz="2800" i="1" dirty="0">
                <a:latin typeface="+mn-lt"/>
              </a:rPr>
              <a:t>p</a:t>
            </a:r>
            <a:r>
              <a:rPr lang="en-US" altLang="en-US" sz="2800" dirty="0">
                <a:latin typeface="+mn-lt"/>
              </a:rPr>
              <a:t> = (40, 25, 50)</a:t>
            </a: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D45056EC-CF8A-4344-820F-35DB3EA92C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1060" y="1715770"/>
            <a:ext cx="5900738" cy="4044950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331211-CAE0-4E3B-8D6D-1D953117C9F2}"/>
              </a:ext>
            </a:extLst>
          </p:cNvPr>
          <p:cNvSpPr txBox="1"/>
          <p:nvPr/>
        </p:nvSpPr>
        <p:spPr>
          <a:xfrm>
            <a:off x="1089342" y="5991225"/>
            <a:ext cx="662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>
                <a:solidFill>
                  <a:srgbClr val="FF0000"/>
                </a:solidFill>
              </a:rPr>
              <a:t>Keterangan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huruf</a:t>
            </a:r>
            <a:r>
              <a:rPr lang="en-US" dirty="0">
                <a:solidFill>
                  <a:srgbClr val="FF0000"/>
                </a:solidFill>
              </a:rPr>
              <a:t> B di </a:t>
            </a:r>
            <a:r>
              <a:rPr lang="en-US" dirty="0" err="1">
                <a:solidFill>
                  <a:srgbClr val="FF0000"/>
                </a:solidFill>
              </a:rPr>
              <a:t>bawah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suatu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menandakan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tersebut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dimatikan</a:t>
            </a:r>
            <a:r>
              <a:rPr lang="en-US" dirty="0">
                <a:solidFill>
                  <a:srgbClr val="FF0000"/>
                </a:solidFill>
              </a:rPr>
              <a:t> oleh </a:t>
            </a:r>
            <a:r>
              <a:rPr lang="en-US" dirty="0" err="1">
                <a:solidFill>
                  <a:srgbClr val="FF0000"/>
                </a:solidFill>
              </a:rPr>
              <a:t>fungsi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pembatas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karena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melanggar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kendala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C4D875EE-508E-4E70-98F4-0CF8A291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6E6D2-74E2-4E11-85A4-C2F886C521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2E2B35D9-5C64-4A38-9CB9-AC4131315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err="1">
                <a:latin typeface="+mn-lt"/>
              </a:rPr>
              <a:t>Penomoran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ulang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simpul-simpul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sesuai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urutan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pembangkitannya</a:t>
            </a:r>
            <a:endParaRPr lang="en-US" altLang="en-US" sz="2800" dirty="0">
              <a:latin typeface="+mn-lt"/>
            </a:endParaRPr>
          </a:p>
        </p:txBody>
      </p:sp>
      <p:graphicFrame>
        <p:nvGraphicFramePr>
          <p:cNvPr id="25604" name="Object 3">
            <a:extLst>
              <a:ext uri="{FF2B5EF4-FFF2-40B4-BE49-F238E27FC236}">
                <a16:creationId xmlns:a16="http://schemas.microsoft.com/office/drawing/2014/main" id="{32B75316-C9BC-4D40-8089-D3A163CFF62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586632"/>
              </p:ext>
            </p:extLst>
          </p:nvPr>
        </p:nvGraphicFramePr>
        <p:xfrm>
          <a:off x="3543300" y="1752600"/>
          <a:ext cx="5105400" cy="400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607526" imgH="2048387" progId="Visio.Drawing.5">
                  <p:embed/>
                </p:oleObj>
              </mc:Choice>
              <mc:Fallback>
                <p:oleObj name="VISIO" r:id="rId2" imgW="2607526" imgH="2048387" progId="Visio.Drawing.5">
                  <p:embed/>
                  <p:pic>
                    <p:nvPicPr>
                      <p:cNvPr id="25604" name="Object 3">
                        <a:extLst>
                          <a:ext uri="{FF2B5EF4-FFF2-40B4-BE49-F238E27FC236}">
                            <a16:creationId xmlns:a16="http://schemas.microsoft.com/office/drawing/2014/main" id="{32B75316-C9BC-4D40-8089-D3A163CFF6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752600"/>
                        <a:ext cx="5105400" cy="400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4">
            <a:extLst>
              <a:ext uri="{FF2B5EF4-FFF2-40B4-BE49-F238E27FC236}">
                <a16:creationId xmlns:a16="http://schemas.microsoft.com/office/drawing/2014/main" id="{08F47703-AB75-49DC-9A4B-E166B813C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029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623EFC1A-A101-47F8-A614-3FD00CBBA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0" y="6031210"/>
            <a:ext cx="6985000" cy="46166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Solusi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optimumnya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(0, 0, 1) dan </a:t>
            </a:r>
            <a:r>
              <a:rPr lang="en-US" altLang="en-US" sz="2400" i="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=  50.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2181FC77-9AA2-4C3A-B81A-C69D0AF2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523C0-1CAD-4C75-83C8-D2F8774D8C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08BE7D7-7B2F-4A13-B72D-34CB10952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4628" y="-1198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Skema </a:t>
            </a:r>
            <a:r>
              <a:rPr lang="en-US" altLang="en-US" sz="3600" b="1" dirty="0" err="1"/>
              <a:t>Umum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Algoritma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Runut-Balik</a:t>
            </a:r>
            <a:r>
              <a:rPr lang="en-US" altLang="en-US" sz="3600" b="1" dirty="0"/>
              <a:t> (</a:t>
            </a:r>
            <a:r>
              <a:rPr lang="en-US" altLang="en-US" sz="3600" b="1" dirty="0" err="1"/>
              <a:t>versi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rekursif</a:t>
            </a:r>
            <a:r>
              <a:rPr lang="en-US" altLang="en-US" sz="36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B6D75-BDF7-4498-BA5F-C08A9FFEDD62}"/>
              </a:ext>
            </a:extLst>
          </p:cNvPr>
          <p:cNvSpPr txBox="1"/>
          <p:nvPr/>
        </p:nvSpPr>
        <p:spPr>
          <a:xfrm>
            <a:off x="965637" y="1214377"/>
            <a:ext cx="1026072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RunutBalikR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runut-balik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k,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solusi, x[k].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Diasumsikan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x[1], x[2], …, x[k – 1]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uaran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x = (x[1], x[2], …, x[n])   	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[1],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[2], …,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1])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... ,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=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... 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lintasan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simpul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…,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cetak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RunutBalikR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+1)   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tentukan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x[k+1]}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396E4-EF75-49E5-A143-5FE7D84B66C6}"/>
              </a:ext>
            </a:extLst>
          </p:cNvPr>
          <p:cNvSpPr/>
          <p:nvPr/>
        </p:nvSpPr>
        <p:spPr>
          <a:xfrm>
            <a:off x="838200" y="1214377"/>
            <a:ext cx="10589172" cy="53245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FCC5A-C1A1-49EC-AE71-66485C1D4BD3}"/>
              </a:ext>
            </a:extLst>
          </p:cNvPr>
          <p:cNvSpPr txBox="1"/>
          <p:nvPr/>
        </p:nvSpPr>
        <p:spPr>
          <a:xfrm>
            <a:off x="7159869" y="5987018"/>
            <a:ext cx="412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Pemanggilan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pertama</a:t>
            </a:r>
            <a:r>
              <a:rPr lang="en-US" dirty="0">
                <a:solidFill>
                  <a:srgbClr val="FF0000"/>
                </a:solidFill>
              </a:rPr>
              <a:t> kali: </a:t>
            </a:r>
            <a:r>
              <a:rPr lang="en-US" dirty="0" err="1">
                <a:solidFill>
                  <a:srgbClr val="FF0000"/>
                </a:solidFill>
              </a:rPr>
              <a:t>RunutBalikR</a:t>
            </a:r>
            <a:r>
              <a:rPr lang="en-US" dirty="0">
                <a:solidFill>
                  <a:srgbClr val="FF0000"/>
                </a:solidFill>
              </a:rPr>
              <a:t>(1)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D230C3F4-1973-4670-A14D-460670C6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9671A9-AD71-4346-8B45-1DED888304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85723F0-3F43-4DE5-A2BA-5AE34D50E9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0379" y="1368044"/>
            <a:ext cx="9948042" cy="4332068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ruang</a:t>
            </a:r>
            <a:r>
              <a:rPr lang="en-US" altLang="en-US" dirty="0"/>
              <a:t> status (</a:t>
            </a:r>
            <a:r>
              <a:rPr lang="en-US" altLang="en-US" dirty="0" err="1"/>
              <a:t>kecuali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daun</a:t>
            </a:r>
            <a:r>
              <a:rPr lang="en-US" altLang="en-US" dirty="0"/>
              <a:t>) </a:t>
            </a:r>
            <a:r>
              <a:rPr lang="en-US" altLang="en-US" dirty="0" err="1"/>
              <a:t>berasosiasi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pemanggilan</a:t>
            </a:r>
            <a:r>
              <a:rPr lang="en-US" altLang="en-US" dirty="0"/>
              <a:t> </a:t>
            </a:r>
            <a:r>
              <a:rPr lang="en-US" altLang="en-US" dirty="0" err="1"/>
              <a:t>rekursif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Jika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ruang</a:t>
            </a:r>
            <a:r>
              <a:rPr lang="en-US" altLang="en-US" dirty="0"/>
              <a:t> status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i="1" dirty="0"/>
              <a:t> </a:t>
            </a:r>
            <a:r>
              <a:rPr lang="en-US" altLang="en-US" dirty="0" err="1"/>
              <a:t>atau</a:t>
            </a:r>
            <a:r>
              <a:rPr lang="en-US" altLang="en-US" i="1" dirty="0"/>
              <a:t> n</a:t>
            </a:r>
            <a:r>
              <a:rPr lang="en-US" altLang="en-US" dirty="0"/>
              <a:t>!, </a:t>
            </a:r>
            <a:r>
              <a:rPr lang="en-US" altLang="en-US" dirty="0" err="1"/>
              <a:t>maka</a:t>
            </a:r>
            <a:r>
              <a:rPr lang="en-US" altLang="en-US" dirty="0"/>
              <a:t> pada </a:t>
            </a:r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terburuk</a:t>
            </a:r>
            <a:r>
              <a:rPr lang="en-US" altLang="en-US" dirty="0"/>
              <a:t>,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runut-balik</a:t>
            </a:r>
            <a:r>
              <a:rPr lang="en-US" altLang="en-US" dirty="0"/>
              <a:t> </a:t>
            </a:r>
            <a:r>
              <a:rPr lang="en-US" altLang="en-US" dirty="0" err="1"/>
              <a:t>membutuhkan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)2</a:t>
            </a:r>
            <a:r>
              <a:rPr lang="en-US" altLang="en-US" i="1" baseline="30000" dirty="0"/>
              <a:t>n</a:t>
            </a:r>
            <a:r>
              <a:rPr lang="en-US" altLang="en-US" dirty="0"/>
              <a:t>)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  <a:r>
              <a:rPr lang="en-US" altLang="en-US" i="1" dirty="0"/>
              <a:t>n!</a:t>
            </a:r>
            <a:r>
              <a:rPr lang="en-US" altLang="en-US" dirty="0"/>
              <a:t>),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dengan</a:t>
            </a:r>
            <a:r>
              <a:rPr lang="en-US" altLang="en-US" i="1" dirty="0"/>
              <a:t> p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dan </a:t>
            </a:r>
            <a:r>
              <a:rPr lang="en-US" altLang="en-US" i="1" dirty="0"/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  <a:r>
              <a:rPr lang="en-US" altLang="en-US" dirty="0" err="1"/>
              <a:t>derajat</a:t>
            </a:r>
            <a:r>
              <a:rPr lang="en-US" altLang="en-US" dirty="0"/>
              <a:t> </a:t>
            </a:r>
            <a:r>
              <a:rPr lang="en-US" altLang="en-US" i="1" dirty="0"/>
              <a:t>n </a:t>
            </a:r>
            <a:r>
              <a:rPr lang="en-US" altLang="en-US" dirty="0"/>
              <a:t>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komputasi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23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5620A92-1919-4594-B186-3C2EF9DA9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err="1">
                <a:latin typeface="+mn-lt"/>
              </a:rPr>
              <a:t>Pendahuluan</a:t>
            </a:r>
            <a:endParaRPr lang="en-US" altLang="en-US" b="1" dirty="0">
              <a:latin typeface="+mn-lt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7ABA15C-736B-4127-961F-106C0C79B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Backtracking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dipandang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 salah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hal</a:t>
            </a:r>
            <a:r>
              <a:rPr lang="en-US" altLang="en-US" dirty="0"/>
              <a:t> </a:t>
            </a:r>
            <a:r>
              <a:rPr lang="en-US" altLang="en-US" dirty="0" err="1"/>
              <a:t>berikut</a:t>
            </a:r>
            <a:r>
              <a:rPr lang="en-US" altLang="en-US" dirty="0"/>
              <a:t>:</a:t>
            </a:r>
          </a:p>
          <a:p>
            <a:pPr marL="690563" indent="-690563">
              <a:buFontTx/>
              <a:buNone/>
            </a:pPr>
            <a:r>
              <a:rPr lang="en-US" altLang="en-US" dirty="0"/>
              <a:t>   1. 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 err="1"/>
              <a:t>fase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traversal DFS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ym typeface="Wingdings" panose="05000000000000000000" pitchFamily="2" charset="2"/>
              </a:rPr>
              <a:t>Sudah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dijelaskan</a:t>
            </a:r>
            <a:r>
              <a:rPr lang="en-US" altLang="en-US" dirty="0">
                <a:sym typeface="Wingdings" panose="05000000000000000000" pitchFamily="2" charset="2"/>
              </a:rPr>
              <a:t> di </a:t>
            </a:r>
            <a:r>
              <a:rPr lang="en-US" altLang="en-US" dirty="0" err="1">
                <a:sym typeface="Wingdings" panose="05000000000000000000" pitchFamily="2" charset="2"/>
              </a:rPr>
              <a:t>dalam</a:t>
            </a:r>
            <a:r>
              <a:rPr lang="en-US" altLang="en-US" dirty="0"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sym typeface="Wingdings" panose="05000000000000000000" pitchFamily="2" charset="2"/>
              </a:rPr>
              <a:t>materi</a:t>
            </a:r>
            <a:r>
              <a:rPr lang="en-US" altLang="en-US" dirty="0">
                <a:sym typeface="Wingdings" panose="05000000000000000000" pitchFamily="2" charset="2"/>
              </a:rPr>
              <a:t> DFS/BFS.</a:t>
            </a:r>
            <a:endParaRPr lang="en-US" altLang="en-US" dirty="0"/>
          </a:p>
          <a:p>
            <a:pPr>
              <a:buFontTx/>
              <a:buNone/>
            </a:pPr>
            <a:endParaRPr lang="en-US" altLang="en-US" dirty="0"/>
          </a:p>
          <a:p>
            <a:pPr marL="690563" indent="-690563">
              <a:buFontTx/>
              <a:buNone/>
            </a:pPr>
            <a:r>
              <a:rPr lang="en-US" altLang="en-US" dirty="0"/>
              <a:t>   2. 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 err="1"/>
              <a:t>metode</a:t>
            </a:r>
            <a:r>
              <a:rPr lang="en-US" altLang="en-US" dirty="0"/>
              <a:t> 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yang </a:t>
            </a:r>
            <a:r>
              <a:rPr lang="en-US" altLang="en-US" dirty="0" err="1"/>
              <a:t>sangkil</a:t>
            </a:r>
            <a:r>
              <a:rPr lang="en-US" altLang="en-US" dirty="0"/>
              <a:t>, </a:t>
            </a:r>
            <a:r>
              <a:rPr lang="en-US" altLang="en-US" dirty="0" err="1"/>
              <a:t>terstruktur</a:t>
            </a:r>
            <a:r>
              <a:rPr lang="en-US" altLang="en-US" dirty="0"/>
              <a:t>, dan </a:t>
            </a:r>
            <a:r>
              <a:rPr lang="en-US" altLang="en-US" dirty="0" err="1"/>
              <a:t>sistematis</a:t>
            </a:r>
            <a:r>
              <a:rPr lang="en-US" altLang="en-US" dirty="0"/>
              <a:t>,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optimasi</a:t>
            </a:r>
            <a:r>
              <a:rPr lang="en-US" altLang="en-US" dirty="0"/>
              <a:t> </a:t>
            </a:r>
            <a:r>
              <a:rPr lang="en-US" altLang="en-US" dirty="0" err="1"/>
              <a:t>maupun</a:t>
            </a:r>
            <a:r>
              <a:rPr lang="en-US" altLang="en-US" dirty="0"/>
              <a:t> non-</a:t>
            </a:r>
            <a:r>
              <a:rPr lang="en-US" altLang="en-US" dirty="0" err="1"/>
              <a:t>optimasi</a:t>
            </a:r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F5AA2B4-33B5-4E2C-A809-861F2DB4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BAE90D-FA10-4D30-BF5D-403E63843A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2181FC77-9AA2-4C3A-B81A-C69D0AF2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523C0-1CAD-4C75-83C8-D2F8774D8C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08BE7D7-7B2F-4A13-B72D-34CB10952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4628" y="-1198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3600" b="1" dirty="0"/>
              <a:t>Skema </a:t>
            </a:r>
            <a:r>
              <a:rPr lang="en-US" altLang="en-US" sz="3600" b="1" dirty="0" err="1"/>
              <a:t>Umum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Algoritma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Runut-Balik</a:t>
            </a:r>
            <a:r>
              <a:rPr lang="en-US" altLang="en-US" sz="3600" b="1" dirty="0"/>
              <a:t> (</a:t>
            </a:r>
            <a:r>
              <a:rPr lang="en-US" altLang="en-US" sz="3600" b="1" dirty="0" err="1"/>
              <a:t>versi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iteratif</a:t>
            </a:r>
            <a:r>
              <a:rPr lang="en-US" altLang="en-US" sz="3600" b="1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B6D75-BDF7-4498-BA5F-C08A9FFEDD62}"/>
              </a:ext>
            </a:extLst>
          </p:cNvPr>
          <p:cNvSpPr txBox="1"/>
          <p:nvPr/>
        </p:nvSpPr>
        <p:spPr>
          <a:xfrm>
            <a:off x="965637" y="1214377"/>
            <a:ext cx="102607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RunutBalikI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persoalan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runut-balik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skema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iteratif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k,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vektor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solusi, x[k].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Diasumsikan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x[1], x[2], …, x[k – 1]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ditentukan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uaran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x = (x[1], x[2], …, x[n])   	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while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0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yang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dicoba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sedemikian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T(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[1],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[2], …,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1])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... ,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=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... 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lintasan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akar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simpul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…,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cetak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+ 1     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tentukan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x[k]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selanjutnya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  <a:endParaRPr lang="en-US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</a:t>
            </a:r>
          </a:p>
          <a:p>
            <a:pPr algn="just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396E4-EF75-49E5-A143-5FE7D84B66C6}"/>
              </a:ext>
            </a:extLst>
          </p:cNvPr>
          <p:cNvSpPr/>
          <p:nvPr/>
        </p:nvSpPr>
        <p:spPr>
          <a:xfrm>
            <a:off x="838200" y="1214377"/>
            <a:ext cx="10589172" cy="53245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4FCC5A-C1A1-49EC-AE71-66485C1D4BD3}"/>
              </a:ext>
            </a:extLst>
          </p:cNvPr>
          <p:cNvSpPr txBox="1"/>
          <p:nvPr/>
        </p:nvSpPr>
        <p:spPr>
          <a:xfrm>
            <a:off x="7159869" y="5987018"/>
            <a:ext cx="4120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Pemanggilan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pertama</a:t>
            </a:r>
            <a:r>
              <a:rPr lang="en-US" dirty="0">
                <a:solidFill>
                  <a:srgbClr val="FF0000"/>
                </a:solidFill>
              </a:rPr>
              <a:t> kali: </a:t>
            </a:r>
            <a:r>
              <a:rPr lang="en-US" dirty="0" err="1">
                <a:solidFill>
                  <a:srgbClr val="FF0000"/>
                </a:solidFill>
              </a:rPr>
              <a:t>RunutBalikI</a:t>
            </a:r>
            <a:r>
              <a:rPr lang="en-US" dirty="0">
                <a:solidFill>
                  <a:srgbClr val="FF0000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59586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B54F18F8-F246-4D57-904A-84ED91C8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BC40EB-1D48-4C93-A73B-9A9DAD243C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695097A-6704-4BF2-BE90-5B48A4BD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+mn-lt"/>
              </a:rPr>
              <a:t>1. </a:t>
            </a:r>
            <a:r>
              <a:rPr lang="en-US" altLang="en-US" sz="4000" b="1" dirty="0" err="1">
                <a:latin typeface="+mn-lt"/>
              </a:rPr>
              <a:t>Persoalan</a:t>
            </a:r>
            <a:r>
              <a:rPr lang="en-US" altLang="en-US" sz="4000" b="1" dirty="0">
                <a:latin typeface="+mn-lt"/>
              </a:rPr>
              <a:t> N-Ratu (</a:t>
            </a:r>
            <a:r>
              <a:rPr lang="en-US" altLang="en-US" sz="4000" b="1" i="1" dirty="0">
                <a:latin typeface="+mn-lt"/>
              </a:rPr>
              <a:t>The N-Queens Problem</a:t>
            </a:r>
            <a:r>
              <a:rPr lang="en-US" altLang="en-US" sz="4000" b="1" dirty="0">
                <a:latin typeface="+mn-lt"/>
              </a:rPr>
              <a:t>)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613732F-10FD-4DDE-93DD-2A4765980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1202" y="2009009"/>
            <a:ext cx="5126421" cy="4114800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Diberikan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catur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berukuran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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dan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ratu. </a:t>
            </a:r>
            <a:r>
              <a:rPr lang="en-US" altLang="en-US" sz="2400" dirty="0" err="1"/>
              <a:t>Bagaimanakah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menempatkan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ratu (Q)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petak-petak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papan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catur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sedemikian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sehingga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dua ratu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terletak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baris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kolom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diagonal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?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(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saling</a:t>
            </a:r>
            <a:r>
              <a:rPr lang="en-US" altLang="en-US" sz="2400" dirty="0"/>
              <a:t> </a:t>
            </a:r>
            <a:r>
              <a:rPr lang="en-US" altLang="en-US" sz="2400" i="1" dirty="0"/>
              <a:t>attack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 lain)</a:t>
            </a: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1801B33-B90C-4747-A79A-63C5746AB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223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41542A-FDCF-47D4-9E8C-B051BCD5FC6C}"/>
              </a:ext>
            </a:extLst>
          </p:cNvPr>
          <p:cNvSpPr txBox="1"/>
          <p:nvPr/>
        </p:nvSpPr>
        <p:spPr>
          <a:xfrm>
            <a:off x="8265494" y="6077247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 = 8</a:t>
            </a:r>
          </a:p>
        </p:txBody>
      </p:sp>
      <p:pic>
        <p:nvPicPr>
          <p:cNvPr id="6" name="Picture 5" descr="A chess board with a checkerboard and crowns&#10;&#10;AI-generated content may be incorrect.">
            <a:extLst>
              <a:ext uri="{FF2B5EF4-FFF2-40B4-BE49-F238E27FC236}">
                <a16:creationId xmlns:a16="http://schemas.microsoft.com/office/drawing/2014/main" id="{5548BC03-D421-17D0-E9DB-BEC54D443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43" y="1650741"/>
            <a:ext cx="4688114" cy="46573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855567-A945-9B83-B027-3AB4CD10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22</a:t>
            </a:fld>
            <a:endParaRPr lang="en-US"/>
          </a:p>
        </p:txBody>
      </p:sp>
      <p:pic>
        <p:nvPicPr>
          <p:cNvPr id="28678" name="Picture 4" descr="|-|-o|-|-o|-|-o|-|--|&#10;|-|--|-|--|-|--|-|--|&#10;|-|--|o|-o|o|--|-|--|&#10;|o|-o|o|-o|o|-o|o|o-|&#10;|-|--|o|-o|o|--|-|--|&#10;|-|-o|-|-o|-|-o|-|--|&#10;|o|--|-|-o|-|--|o|--|&#10;| |  | | o| |  | |o&#10;|-|--|-|-o|-|--|-|--|&#10;--------------------">
            <a:extLst>
              <a:ext uri="{FF2B5EF4-FFF2-40B4-BE49-F238E27FC236}">
                <a16:creationId xmlns:a16="http://schemas.microsoft.com/office/drawing/2014/main" id="{8C3FE97F-3505-47BB-8E44-3A4C51F6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73" y="206218"/>
            <a:ext cx="3906884" cy="393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28BB2-A770-90E8-04A1-B0D93924801E}"/>
              </a:ext>
            </a:extLst>
          </p:cNvPr>
          <p:cNvSpPr txBox="1"/>
          <p:nvPr/>
        </p:nvSpPr>
        <p:spPr>
          <a:xfrm>
            <a:off x="1941753" y="4412342"/>
            <a:ext cx="83084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Penempatan</a:t>
            </a:r>
            <a:r>
              <a:rPr lang="en-US" sz="2400" dirty="0"/>
              <a:t> ratu (</a:t>
            </a:r>
            <a:r>
              <a:rPr lang="en-US" sz="2400" dirty="0" err="1"/>
              <a:t>dilambangkan</a:t>
            </a:r>
            <a:r>
              <a:rPr lang="en-US" sz="2400" dirty="0"/>
              <a:t> dot </a:t>
            </a:r>
            <a:r>
              <a:rPr lang="en-US" sz="2400" dirty="0" err="1"/>
              <a:t>hitam</a:t>
            </a:r>
            <a:r>
              <a:rPr lang="en-US" sz="2400" dirty="0"/>
              <a:t>) </a:t>
            </a:r>
            <a:r>
              <a:rPr lang="en-US" sz="2400" dirty="0" err="1"/>
              <a:t>sedemikian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ratu lain pada baris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ratu lain pada </a:t>
            </a:r>
            <a:r>
              <a:rPr lang="en-US" sz="2400" dirty="0" err="1"/>
              <a:t>kolom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ratu lain pada diagonal yang </a:t>
            </a:r>
            <a:r>
              <a:rPr lang="en-US" sz="2400" dirty="0" err="1"/>
              <a:t>sama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971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7C2FDC64-E964-40EC-A31F-C5A5F7EF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0FB97-008E-4DC7-9094-24DD6BEC3A5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561F3D49-C439-4C25-8C8B-86806A512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err="1">
                <a:latin typeface="+mn-lt"/>
              </a:rPr>
              <a:t>Contoh</a:t>
            </a:r>
            <a:r>
              <a:rPr lang="en-US" altLang="en-US" sz="3200" dirty="0">
                <a:latin typeface="+mn-lt"/>
              </a:rPr>
              <a:t> 2 </a:t>
            </a:r>
            <a:r>
              <a:rPr lang="en-US" altLang="en-US" sz="3200" dirty="0" err="1">
                <a:latin typeface="+mn-lt"/>
              </a:rPr>
              <a:t>buah</a:t>
            </a:r>
            <a:r>
              <a:rPr lang="en-US" altLang="en-US" sz="3200" dirty="0">
                <a:latin typeface="+mn-lt"/>
              </a:rPr>
              <a:t> solusi </a:t>
            </a:r>
            <a:r>
              <a:rPr lang="en-US" altLang="en-US" sz="3200" i="1" dirty="0">
                <a:latin typeface="+mn-lt"/>
              </a:rPr>
              <a:t>8-queens problem</a:t>
            </a:r>
            <a:r>
              <a:rPr lang="en-US" altLang="en-US" sz="3200" dirty="0">
                <a:latin typeface="+mn-lt"/>
              </a:rPr>
              <a:t>:</a:t>
            </a:r>
            <a:r>
              <a:rPr lang="en-US" altLang="en-US" dirty="0">
                <a:latin typeface="+mn-lt"/>
              </a:rPr>
              <a:t> </a:t>
            </a:r>
          </a:p>
        </p:txBody>
      </p:sp>
      <p:pic>
        <p:nvPicPr>
          <p:cNvPr id="5" name="Picture 4" descr="A chess board with black and blue crowns&#10;&#10;AI-generated content may be incorrect.">
            <a:extLst>
              <a:ext uri="{FF2B5EF4-FFF2-40B4-BE49-F238E27FC236}">
                <a16:creationId xmlns:a16="http://schemas.microsoft.com/office/drawing/2014/main" id="{F7817F50-4C1E-A89A-1497-9D781E928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44" y="1843087"/>
            <a:ext cx="4418944" cy="3782798"/>
          </a:xfrm>
          <a:prstGeom prst="rect">
            <a:avLst/>
          </a:prstGeom>
        </p:spPr>
      </p:pic>
      <p:pic>
        <p:nvPicPr>
          <p:cNvPr id="11" name="Picture 10" descr="A chess board with black crowns&#10;&#10;AI-generated content may be incorrect.">
            <a:extLst>
              <a:ext uri="{FF2B5EF4-FFF2-40B4-BE49-F238E27FC236}">
                <a16:creationId xmlns:a16="http://schemas.microsoft.com/office/drawing/2014/main" id="{7BF027E3-E2E6-C14B-FE10-18AD3E022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10" y="1541987"/>
            <a:ext cx="5890275" cy="48143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7B1C27C-32F4-4409-B01D-B70C0FE99A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62866" y="800100"/>
            <a:ext cx="9492219" cy="5556250"/>
          </a:xfrm>
        </p:spPr>
        <p:txBody>
          <a:bodyPr/>
          <a:lstStyle/>
          <a:p>
            <a:r>
              <a:rPr lang="en-US" altLang="en-US" sz="2400" dirty="0"/>
              <a:t>The puzzle was originally proposed in 1848 by the chess player Max </a:t>
            </a:r>
            <a:r>
              <a:rPr lang="en-US" altLang="en-US" sz="2400" dirty="0" err="1"/>
              <a:t>Bezzel</a:t>
            </a:r>
            <a:r>
              <a:rPr lang="en-US" altLang="en-US" sz="2400" dirty="0"/>
              <a:t>, and over the years, many mathematicians, including Gauss, have worked on this puzzle and its generalized N-queens problem. The first solutions were provided by Franz </a:t>
            </a:r>
            <a:r>
              <a:rPr lang="en-US" altLang="en-US" sz="2400" dirty="0" err="1"/>
              <a:t>Nauck</a:t>
            </a:r>
            <a:r>
              <a:rPr lang="en-US" altLang="en-US" sz="2400" dirty="0"/>
              <a:t> in 1850. </a:t>
            </a:r>
            <a:r>
              <a:rPr lang="en-US" altLang="en-US" sz="2400" dirty="0" err="1"/>
              <a:t>Nauck</a:t>
            </a:r>
            <a:r>
              <a:rPr lang="en-US" altLang="en-US" sz="2400" dirty="0"/>
              <a:t> also extended the puzzle to n-queens problem (on an N×N board—a chessboard of arbitrary size). </a:t>
            </a:r>
          </a:p>
          <a:p>
            <a:endParaRPr lang="en-US" altLang="en-US" sz="2400" dirty="0"/>
          </a:p>
          <a:p>
            <a:r>
              <a:rPr lang="en-US" altLang="en-US" sz="2400" dirty="0" err="1">
                <a:hlinkClick r:id="rId2" tooltip="Edsger Dijkstra"/>
              </a:rPr>
              <a:t>Edsger</a:t>
            </a:r>
            <a:r>
              <a:rPr lang="en-US" altLang="en-US" sz="2400" dirty="0">
                <a:hlinkClick r:id="rId2" tooltip="Edsger Dijkstra"/>
              </a:rPr>
              <a:t> Dijkstra</a:t>
            </a:r>
            <a:r>
              <a:rPr lang="en-US" altLang="en-US" sz="2400" dirty="0"/>
              <a:t> used this problem in 1972 to illustrate the power of what he called structured programming. He published a highly detailed description of the development of a depth-first backtracking algorithm.</a:t>
            </a:r>
            <a:r>
              <a:rPr lang="en-US" altLang="en-US" sz="2400" baseline="30000" dirty="0">
                <a:hlinkClick r:id="rId3"/>
              </a:rPr>
              <a:t>2</a:t>
            </a:r>
            <a:endParaRPr lang="en-US" altLang="en-US" sz="2400" baseline="30000" dirty="0"/>
          </a:p>
          <a:p>
            <a:pPr>
              <a:buFontTx/>
              <a:buNone/>
            </a:pPr>
            <a:r>
              <a:rPr lang="en-US" altLang="en-US" sz="2400" dirty="0"/>
              <a:t>					(</a:t>
            </a:r>
            <a:r>
              <a:rPr lang="en-US" altLang="en-US" sz="2400" dirty="0" err="1"/>
              <a:t>Sumber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laman</a:t>
            </a:r>
            <a:r>
              <a:rPr lang="en-US" altLang="en-US" sz="2400" dirty="0"/>
              <a:t> Wikipedia)</a:t>
            </a:r>
          </a:p>
          <a:p>
            <a:endParaRPr lang="en-US" altLang="en-US" sz="2400" dirty="0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F70CFDDB-1A35-4E12-9B5D-FDFF792E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AA4575-0079-42AA-897F-E23B8FFD50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C1A11-7096-ED23-931F-B123BFB1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086"/>
            <a:ext cx="10515600" cy="626291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i="1" dirty="0"/>
              <a:t>N-queens problem </a:t>
            </a:r>
            <a:r>
              <a:rPr lang="en-US" b="1" dirty="0" err="1"/>
              <a:t>dalam</a:t>
            </a:r>
            <a:r>
              <a:rPr lang="en-US" b="1" dirty="0"/>
              <a:t> dunia </a:t>
            </a:r>
            <a:r>
              <a:rPr lang="en-US" b="1" dirty="0" err="1"/>
              <a:t>nyata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2400" dirty="0"/>
              <a:t>Masalah </a:t>
            </a:r>
            <a:r>
              <a:rPr lang="en-US" sz="2400" i="1" dirty="0"/>
              <a:t>N-Queens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abstraksi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1. </a:t>
            </a:r>
            <a:r>
              <a:rPr lang="en-US" sz="2400" i="1" dirty="0" err="1"/>
              <a:t>Penjadwalan</a:t>
            </a:r>
            <a:r>
              <a:rPr lang="en-US" sz="2400" i="1" dirty="0"/>
              <a:t> </a:t>
            </a:r>
            <a:r>
              <a:rPr lang="en-US" sz="2400" i="1" dirty="0" err="1"/>
              <a:t>tugas</a:t>
            </a:r>
            <a:r>
              <a:rPr lang="en-US" sz="2400" i="1" dirty="0"/>
              <a:t>/shift</a:t>
            </a:r>
          </a:p>
          <a:p>
            <a:r>
              <a:rPr lang="en-US" sz="2400" dirty="0" err="1"/>
              <a:t>Menjadwalkan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shift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dua orang di shift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tabrakan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, </a:t>
            </a:r>
            <a:r>
              <a:rPr lang="en-US" sz="2400" dirty="0" err="1"/>
              <a:t>setiap</a:t>
            </a:r>
            <a:r>
              <a:rPr lang="en-US" sz="2400" dirty="0"/>
              <a:t> shift punya orang yang </a:t>
            </a:r>
            <a:r>
              <a:rPr lang="en-US" sz="2400" dirty="0" err="1"/>
              <a:t>tepat</a:t>
            </a:r>
            <a:r>
              <a:rPr lang="en-US" sz="2400" dirty="0"/>
              <a:t>. </a:t>
            </a:r>
          </a:p>
          <a:p>
            <a:r>
              <a:rPr lang="sv-SE" sz="2400" dirty="0"/>
              <a:t>Ini mirip dengan menempatkan "queen" di papan — satu di setiap baris dan kolom, tanpa bentrok.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i="1" dirty="0"/>
              <a:t>2. Penempatan menara pemancar (frekuensi radio / sinyal)</a:t>
            </a:r>
          </a:p>
          <a:p>
            <a:r>
              <a:rPr lang="sv-SE" sz="2400" dirty="0"/>
              <a:t>Dalam jaringan komunikasi, misalnya menara pemancar (seperti BTS), menara harus diletakkan sehingga tidak saling ganggu (interferensi),</a:t>
            </a:r>
          </a:p>
          <a:p>
            <a:r>
              <a:rPr lang="sv-SE" sz="2400" dirty="0"/>
              <a:t>Area cakupan tidak tumpang tindih secara buruk</a:t>
            </a:r>
          </a:p>
          <a:p>
            <a:r>
              <a:rPr lang="sv-SE" sz="2400" dirty="0"/>
              <a:t>Mirip dengan </a:t>
            </a:r>
            <a:r>
              <a:rPr lang="sv-SE" sz="2400" i="1" dirty="0"/>
              <a:t>N-Queens problem</a:t>
            </a:r>
            <a:r>
              <a:rPr lang="sv-SE" sz="2400" dirty="0"/>
              <a:t>: setiap menara harus "tidak menyerang" yang lain, alias tidak mengganggu sinyal.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D6949-9684-AF33-6FFF-78E132A6B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42B6-786A-183D-D9FB-9DD169B6B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2"/>
            <a:ext cx="10515600" cy="5320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3. </a:t>
            </a:r>
            <a:r>
              <a:rPr lang="en-US" sz="2400" i="1" dirty="0" err="1"/>
              <a:t>Penempatan</a:t>
            </a:r>
            <a:r>
              <a:rPr lang="en-US" sz="2400" i="1" dirty="0"/>
              <a:t> </a:t>
            </a:r>
            <a:r>
              <a:rPr lang="en-US" sz="2400" i="1" dirty="0" err="1"/>
              <a:t>pesawat</a:t>
            </a:r>
            <a:r>
              <a:rPr lang="en-US" sz="2400" i="1" dirty="0"/>
              <a:t> di </a:t>
            </a:r>
            <a:r>
              <a:rPr lang="en-US" sz="2400" i="1" dirty="0" err="1"/>
              <a:t>bandara</a:t>
            </a:r>
            <a:endParaRPr lang="en-US" sz="2400" i="1" dirty="0"/>
          </a:p>
          <a:p>
            <a:r>
              <a:rPr lang="en-US" sz="2400" dirty="0" err="1"/>
              <a:t>Menjadwalkan</a:t>
            </a:r>
            <a:r>
              <a:rPr lang="en-US" sz="2400" dirty="0"/>
              <a:t> </a:t>
            </a:r>
            <a:r>
              <a:rPr lang="en-US" sz="2400" dirty="0" err="1"/>
              <a:t>keberangkatan</a:t>
            </a:r>
            <a:r>
              <a:rPr lang="en-US" sz="2400" dirty="0"/>
              <a:t>/</a:t>
            </a:r>
            <a:r>
              <a:rPr lang="en-US" sz="2400" dirty="0" err="1"/>
              <a:t>pendaratan</a:t>
            </a:r>
            <a:r>
              <a:rPr lang="en-US" sz="2400" dirty="0"/>
              <a:t> </a:t>
            </a:r>
            <a:r>
              <a:rPr lang="en-US" sz="2400" dirty="0" err="1"/>
              <a:t>pesawat</a:t>
            </a:r>
            <a:endParaRPr lang="en-US" sz="2400" dirty="0"/>
          </a:p>
          <a:p>
            <a:r>
              <a:rPr lang="en-US" sz="2400" dirty="0"/>
              <a:t> Tidak </a:t>
            </a:r>
            <a:r>
              <a:rPr lang="en-US" sz="2400" dirty="0" err="1"/>
              <a:t>ada</a:t>
            </a:r>
            <a:r>
              <a:rPr lang="en-US" sz="2400" dirty="0"/>
              <a:t> dua </a:t>
            </a:r>
            <a:r>
              <a:rPr lang="en-US" sz="2400" dirty="0" err="1"/>
              <a:t>pesawat</a:t>
            </a:r>
            <a:r>
              <a:rPr lang="en-US" sz="2400" dirty="0"/>
              <a:t>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landasan</a:t>
            </a:r>
            <a:r>
              <a:rPr lang="en-US" sz="2400" dirty="0"/>
              <a:t> pada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</a:t>
            </a:r>
          </a:p>
          <a:p>
            <a:r>
              <a:rPr lang="en-US" sz="2400" dirty="0"/>
              <a:t>Jalur </a:t>
            </a:r>
            <a:r>
              <a:rPr lang="en-US" sz="2400" dirty="0" err="1"/>
              <a:t>lepas</a:t>
            </a:r>
            <a:r>
              <a:rPr lang="en-US" sz="2400" dirty="0"/>
              <a:t> </a:t>
            </a:r>
            <a:r>
              <a:rPr lang="en-US" sz="2400" dirty="0" err="1"/>
              <a:t>landas</a:t>
            </a:r>
            <a:r>
              <a:rPr lang="en-US" sz="2400" dirty="0"/>
              <a:t> dan </a:t>
            </a:r>
            <a:r>
              <a:rPr lang="en-US" sz="2400" dirty="0" err="1"/>
              <a:t>parkir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bertabrakan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i="1" dirty="0"/>
              <a:t>5. </a:t>
            </a:r>
            <a:r>
              <a:rPr lang="en-US" sz="2400" i="1" dirty="0" err="1"/>
              <a:t>Penempatan</a:t>
            </a:r>
            <a:r>
              <a:rPr lang="en-US" sz="2400" i="1" dirty="0"/>
              <a:t> </a:t>
            </a:r>
            <a:r>
              <a:rPr lang="en-US" sz="2400" i="1" dirty="0" err="1"/>
              <a:t>jalur</a:t>
            </a:r>
            <a:r>
              <a:rPr lang="en-US" sz="2400" i="1" dirty="0"/>
              <a:t> robot</a:t>
            </a:r>
          </a:p>
          <a:p>
            <a:pPr>
              <a:buNone/>
            </a:pPr>
            <a:r>
              <a:rPr lang="en-US" sz="2400" dirty="0"/>
              <a:t>Robot-robot yang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rak-rak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di </a:t>
            </a:r>
            <a:r>
              <a:rPr lang="en-US" sz="2400" dirty="0" err="1"/>
              <a:t>gudang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Robot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diprogram</a:t>
            </a:r>
            <a:r>
              <a:rPr lang="en-US" sz="2400" dirty="0"/>
              <a:t> agar </a:t>
            </a:r>
            <a:r>
              <a:rPr lang="en-US" sz="2400" dirty="0" err="1"/>
              <a:t>jalurnya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tabrakan</a:t>
            </a:r>
            <a:r>
              <a:rPr lang="en-US" sz="2400" dirty="0"/>
              <a:t> (</a:t>
            </a:r>
            <a:r>
              <a:rPr lang="en-US" sz="2400" i="1" dirty="0"/>
              <a:t>collision-free pa</a:t>
            </a:r>
            <a:r>
              <a:rPr lang="en-US" sz="2400" dirty="0"/>
              <a:t>th),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Masing-masing robot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</a:t>
            </a:r>
            <a:r>
              <a:rPr lang="en-US" sz="2400" dirty="0" err="1"/>
              <a:t>rak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tanpa</a:t>
            </a:r>
            <a:r>
              <a:rPr lang="en-US" sz="2400" dirty="0"/>
              <a:t> </a:t>
            </a:r>
            <a:r>
              <a:rPr lang="en-US" sz="2400" dirty="0" err="1"/>
              <a:t>konflik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6FEEE-64B8-E29B-40A8-F5E6B399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84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9C668F0E-8234-4579-945A-339BEA45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BCC920-4D72-47E8-BABF-1C65C4D05A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D6B9261-93C9-4A32-8DDF-760549A6A2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200" b="1" i="1" dirty="0" err="1">
                <a:latin typeface="+mn-lt"/>
              </a:rPr>
              <a:t>Penyelesaian</a:t>
            </a:r>
            <a:r>
              <a:rPr lang="en-US" altLang="en-US" sz="3200" b="1" i="1" dirty="0">
                <a:latin typeface="+mn-lt"/>
              </a:rPr>
              <a:t> N-queens problem </a:t>
            </a:r>
            <a:r>
              <a:rPr lang="en-US" altLang="en-US" sz="3200" b="1" i="1" dirty="0" err="1">
                <a:latin typeface="+mn-lt"/>
              </a:rPr>
              <a:t>dengan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algoritma</a:t>
            </a:r>
            <a:r>
              <a:rPr lang="en-US" altLang="en-US" sz="3200" b="1" i="1" dirty="0">
                <a:latin typeface="+mn-lt"/>
              </a:rPr>
              <a:t> Brute-force  (</a:t>
            </a:r>
            <a:r>
              <a:rPr lang="en-US" altLang="en-US" sz="3200" b="1" i="1" dirty="0" err="1">
                <a:latin typeface="+mn-lt"/>
              </a:rPr>
              <a:t>kasus</a:t>
            </a:r>
            <a:r>
              <a:rPr lang="en-US" altLang="en-US" sz="3200" b="1" i="1" dirty="0">
                <a:latin typeface="+mn-lt"/>
              </a:rPr>
              <a:t> N = 8):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0CD6AE5-270B-4931-87CD-E0B9CABE2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dirty="0"/>
              <a:t>a) Brute Force 1</a:t>
            </a:r>
            <a:endParaRPr lang="en-US" altLang="en-US" b="1" dirty="0"/>
          </a:p>
          <a:p>
            <a:pPr eaLnBrk="1" hangingPunct="1"/>
            <a:r>
              <a:rPr lang="en-US" altLang="en-US" dirty="0" err="1"/>
              <a:t>Mencoba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solusi </a:t>
            </a:r>
            <a:r>
              <a:rPr lang="en-US" altLang="en-US" dirty="0" err="1"/>
              <a:t>penempatan</a:t>
            </a:r>
            <a:r>
              <a:rPr lang="en-US" altLang="en-US" dirty="0"/>
              <a:t> </a:t>
            </a:r>
            <a:r>
              <a:rPr lang="en-US" altLang="en-US" dirty="0" err="1"/>
              <a:t>delapan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ratu pada </a:t>
            </a:r>
            <a:r>
              <a:rPr lang="en-US" altLang="en-US" dirty="0" err="1"/>
              <a:t>petak-petak</a:t>
            </a:r>
            <a:r>
              <a:rPr lang="en-US" altLang="en-US" dirty="0"/>
              <a:t> </a:t>
            </a:r>
            <a:r>
              <a:rPr lang="en-US" altLang="en-US" dirty="0" err="1"/>
              <a:t>papan</a:t>
            </a:r>
            <a:r>
              <a:rPr lang="en-US" altLang="en-US" dirty="0"/>
              <a:t> </a:t>
            </a:r>
            <a:r>
              <a:rPr lang="en-US" altLang="en-US" dirty="0" err="1"/>
              <a:t>catur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Penempatan</a:t>
            </a:r>
            <a:r>
              <a:rPr lang="en-US" altLang="en-US" dirty="0"/>
              <a:t> ratu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acak</a:t>
            </a:r>
            <a:r>
              <a:rPr lang="en-US" altLang="en-US" dirty="0"/>
              <a:t> pada </a:t>
            </a:r>
            <a:r>
              <a:rPr lang="en-US" altLang="en-US" dirty="0" err="1"/>
              <a:t>petak-petak</a:t>
            </a:r>
            <a:r>
              <a:rPr lang="en-US" altLang="en-US" dirty="0"/>
              <a:t> </a:t>
            </a:r>
            <a:r>
              <a:rPr lang="en-US" altLang="en-US" dirty="0" err="1"/>
              <a:t>papan</a:t>
            </a:r>
            <a:r>
              <a:rPr lang="en-US" altLang="en-US" dirty="0"/>
              <a:t> </a:t>
            </a:r>
            <a:r>
              <a:rPr lang="en-US" altLang="en-US" dirty="0" err="1"/>
              <a:t>catur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Terdapat</a:t>
            </a:r>
            <a:r>
              <a:rPr lang="en-US" altLang="en-US" dirty="0"/>
              <a:t>  </a:t>
            </a:r>
            <a:r>
              <a:rPr lang="en-US" altLang="en-US" i="1" dirty="0"/>
              <a:t>C</a:t>
            </a:r>
            <a:r>
              <a:rPr lang="en-US" altLang="en-US" dirty="0"/>
              <a:t>(64, 8) = 4.426.165.368 </a:t>
            </a:r>
            <a:r>
              <a:rPr lang="en-US" altLang="en-US" dirty="0" err="1"/>
              <a:t>kemungkinan</a:t>
            </a:r>
            <a:r>
              <a:rPr lang="en-US" altLang="en-US" dirty="0"/>
              <a:t> solusi yang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dievaluasi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78AFFEB7-A3AD-4C33-9048-1AB7CCE9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9BD9B7-7ED4-4798-9AD4-50D91002CCF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26D73E9-8C35-4E98-B6FC-C788FBAA1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5779" y="809625"/>
            <a:ext cx="10084676" cy="5546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dirty="0"/>
              <a:t>b) Brute Force 2</a:t>
            </a:r>
            <a:endParaRPr lang="en-US" altLang="en-US" b="1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Meletakkan</a:t>
            </a:r>
            <a:r>
              <a:rPr lang="en-US" altLang="en-US" dirty="0"/>
              <a:t> masing-masing ratu pada </a:t>
            </a:r>
            <a:r>
              <a:rPr lang="en-US" altLang="en-US" dirty="0" err="1"/>
              <a:t>setiap</a:t>
            </a:r>
            <a:r>
              <a:rPr lang="en-US" altLang="en-US" dirty="0"/>
              <a:t> baris yang </a:t>
            </a:r>
            <a:r>
              <a:rPr lang="en-US" altLang="en-US" dirty="0" err="1"/>
              <a:t>berbeda</a:t>
            </a:r>
            <a:r>
              <a:rPr lang="en-US" altLang="en-US" dirty="0"/>
              <a:t>.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baris,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coba</a:t>
            </a:r>
            <a:r>
              <a:rPr lang="en-US" altLang="en-US" dirty="0"/>
              <a:t> </a:t>
            </a:r>
            <a:r>
              <a:rPr lang="en-US" altLang="en-US" dirty="0" err="1"/>
              <a:t>menempatkan</a:t>
            </a:r>
            <a:r>
              <a:rPr lang="en-US" altLang="en-US" dirty="0"/>
              <a:t> ratu </a:t>
            </a:r>
            <a:r>
              <a:rPr lang="en-US" altLang="en-US" dirty="0" err="1"/>
              <a:t>mulai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kolom</a:t>
            </a:r>
            <a:r>
              <a:rPr lang="en-US" altLang="en-US" dirty="0"/>
              <a:t> 1, 2, …, 8.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solusi yang </a:t>
            </a:r>
            <a:r>
              <a:rPr lang="en-US" altLang="en-US" dirty="0" err="1"/>
              <a:t>diperiksa</a:t>
            </a:r>
            <a:r>
              <a:rPr lang="en-US" altLang="en-US" dirty="0"/>
              <a:t> </a:t>
            </a:r>
            <a:r>
              <a:rPr lang="en-US" altLang="en-US" dirty="0" err="1"/>
              <a:t>berkurang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	8</a:t>
            </a:r>
            <a:r>
              <a:rPr lang="en-US" altLang="en-US" baseline="30000" dirty="0"/>
              <a:t>8</a:t>
            </a:r>
            <a:r>
              <a:rPr lang="en-US" altLang="en-US" dirty="0"/>
              <a:t> = 16.777.216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E6EA14-75F3-42B8-BB18-9AA3AFB58D8A}"/>
              </a:ext>
            </a:extLst>
          </p:cNvPr>
          <p:cNvSpPr txBox="1"/>
          <p:nvPr/>
        </p:nvSpPr>
        <p:spPr>
          <a:xfrm>
            <a:off x="881117" y="365585"/>
            <a:ext cx="96926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Ratu1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Mmencari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delapan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 pada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petak-petak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papan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catur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x 8  }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i1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i4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i5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i6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i7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i8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i4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i5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i6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i7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i8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periksa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i1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i4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i5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i6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i7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i8 </a:t>
            </a:r>
            <a:r>
              <a:rPr lang="en-US" sz="1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i4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i5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i6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i7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i8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	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i1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i2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i3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i4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i5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i6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i7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i8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2E553-86E1-40B2-8777-F3100684E8C9}"/>
              </a:ext>
            </a:extLst>
          </p:cNvPr>
          <p:cNvSpPr/>
          <p:nvPr/>
        </p:nvSpPr>
        <p:spPr>
          <a:xfrm>
            <a:off x="660400" y="244551"/>
            <a:ext cx="10302240" cy="6368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9A7B93-440F-3B3F-0E9D-65BCED0F4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83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0726137F-E2CC-492F-B4BA-987237F09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519112"/>
            <a:ext cx="10815320" cy="601980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altLang="en-US" sz="3200" b="1" dirty="0" err="1"/>
              <a:t>Backtacking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sebagai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sebuah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metode</a:t>
            </a:r>
            <a:r>
              <a:rPr lang="en-US" altLang="en-US" sz="3200" b="1" dirty="0"/>
              <a:t>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en-US" sz="3200" b="1" dirty="0" err="1"/>
              <a:t>pemecahan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masalah</a:t>
            </a:r>
            <a:r>
              <a:rPr lang="en-US" altLang="en-US" sz="3200" b="1" dirty="0"/>
              <a:t> yang </a:t>
            </a:r>
            <a:r>
              <a:rPr lang="en-US" altLang="en-US" sz="3200" b="1" dirty="0" err="1"/>
              <a:t>sangkil</a:t>
            </a:r>
            <a:endParaRPr lang="en-US" altLang="en-US" sz="3200" b="1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id-ID" altLang="en-US" sz="2600" dirty="0"/>
              <a:t>Algoritma r</a:t>
            </a:r>
            <a:r>
              <a:rPr lang="en-US" altLang="en-US" sz="2600" dirty="0" err="1"/>
              <a:t>unut-balik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merupakan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perbaikan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i="1" dirty="0"/>
              <a:t>exhaustive search</a:t>
            </a:r>
            <a:r>
              <a:rPr lang="en-US" altLang="en-US" sz="2600" dirty="0"/>
              <a:t>.</a:t>
            </a:r>
            <a:endParaRPr lang="id-ID" altLang="en-US" sz="2600" i="1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600" dirty="0"/>
              <a:t>Pada</a:t>
            </a:r>
            <a:r>
              <a:rPr lang="en-US" altLang="en-US" sz="2600" i="1" dirty="0"/>
              <a:t> exhaustive search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kemungkinan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dieksplorasi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dievaluasi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 per </a:t>
            </a:r>
            <a:r>
              <a:rPr lang="en-US" altLang="en-US" sz="2600" dirty="0" err="1"/>
              <a:t>satu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600" dirty="0" err="1"/>
              <a:t>Sedangkan</a:t>
            </a:r>
            <a:r>
              <a:rPr lang="en-US" altLang="en-US" sz="2600" dirty="0"/>
              <a:t> pada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i="1" dirty="0"/>
              <a:t>backtracking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hanya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mengarah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solusi yang </a:t>
            </a:r>
            <a:r>
              <a:rPr lang="en-US" altLang="en-US" sz="2600" dirty="0" err="1"/>
              <a:t>dieksplorasi</a:t>
            </a:r>
            <a:r>
              <a:rPr lang="en-US" altLang="en-US" sz="2600" dirty="0"/>
              <a:t>, </a:t>
            </a:r>
            <a:r>
              <a:rPr lang="en-US" altLang="en-US" sz="2600" dirty="0" err="1"/>
              <a:t>pilihan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solusi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dipertimbangkan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lagi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/>
              <a:t>	</a:t>
            </a:r>
            <a:r>
              <a:rPr lang="en-US" altLang="en-US" sz="2600" dirty="0">
                <a:sym typeface="Wingdings" panose="05000000000000000000" pitchFamily="2" charset="2"/>
              </a:rPr>
              <a:t> </a:t>
            </a:r>
            <a:r>
              <a:rPr lang="en-US" altLang="en-US" sz="2600" dirty="0" err="1"/>
              <a:t>Memangkas</a:t>
            </a:r>
            <a:r>
              <a:rPr lang="en-US" altLang="en-US" sz="2600" dirty="0"/>
              <a:t> (</a:t>
            </a:r>
            <a:r>
              <a:rPr lang="en-US" altLang="en-US" sz="2600" i="1" dirty="0"/>
              <a:t>pruning</a:t>
            </a:r>
            <a:r>
              <a:rPr lang="en-US" altLang="en-US" sz="2600" dirty="0"/>
              <a:t>) </a:t>
            </a:r>
            <a:r>
              <a:rPr lang="en-US" altLang="en-US" sz="2600" dirty="0" err="1"/>
              <a:t>simpul-simpul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</a:t>
            </a:r>
            <a:r>
              <a:rPr lang="en-US" altLang="en-US" sz="2600" dirty="0"/>
              <a:t> solusi.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runut-balik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pertama</a:t>
            </a:r>
            <a:r>
              <a:rPr lang="en-US" altLang="en-US" sz="2600" dirty="0"/>
              <a:t> kali </a:t>
            </a:r>
            <a:r>
              <a:rPr lang="en-US" altLang="en-US" sz="2600" dirty="0" err="1"/>
              <a:t>diperkenalkan</a:t>
            </a:r>
            <a:r>
              <a:rPr lang="en-US" altLang="en-US" sz="2600" dirty="0"/>
              <a:t> oleh D. H. </a:t>
            </a:r>
            <a:r>
              <a:rPr lang="en-US" altLang="en-US" sz="2600" dirty="0" err="1"/>
              <a:t>Lehmer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tahun</a:t>
            </a:r>
            <a:r>
              <a:rPr lang="en-US" altLang="en-US" sz="2600" dirty="0"/>
              <a:t> 1950.</a:t>
            </a:r>
          </a:p>
          <a:p>
            <a:pPr eaLnBrk="1" hangingPunct="1"/>
            <a:r>
              <a:rPr lang="en-US" altLang="en-US" sz="2600" dirty="0" err="1"/>
              <a:t>Kemudian</a:t>
            </a:r>
            <a:r>
              <a:rPr lang="en-US" altLang="en-US" sz="2600" dirty="0"/>
              <a:t> R.J Walker, </a:t>
            </a:r>
            <a:r>
              <a:rPr lang="en-US" altLang="en-US" sz="2600" dirty="0" err="1"/>
              <a:t>Golomb</a:t>
            </a:r>
            <a:r>
              <a:rPr lang="en-US" altLang="en-US" sz="2600" dirty="0"/>
              <a:t>, dan Baumert </a:t>
            </a:r>
            <a:r>
              <a:rPr lang="en-US" altLang="en-US" sz="2600" dirty="0" err="1"/>
              <a:t>menyajikan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uraian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umum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tentang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runut-balik</a:t>
            </a:r>
            <a:r>
              <a:rPr lang="en-US" altLang="en-US" sz="2600" dirty="0"/>
              <a:t>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endParaRPr lang="id-ID" altLang="en-US" sz="2600" dirty="0"/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0FD15714-EEFD-4785-AAB4-5A0F6580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408F07-5AA7-42C6-A679-7DEF3763B1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AC439585-E913-4AB4-A391-BDC91C20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BB261-80FC-4085-B509-A261C9B8A3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E7E01082-EF43-4895-8DEF-7E6823A65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282" y="655637"/>
            <a:ext cx="10431518" cy="55467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i="1" dirty="0"/>
              <a:t>c) Brute Force 3 (exhaustive search)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sz="2600" dirty="0" err="1"/>
              <a:t>Misalkan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solusinya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dinyatakan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vektor</a:t>
            </a:r>
            <a:r>
              <a:rPr lang="en-US" altLang="en-US" sz="2600" dirty="0"/>
              <a:t> 8-</a:t>
            </a:r>
            <a:r>
              <a:rPr lang="en-US" altLang="en-US" sz="2600" i="1" dirty="0"/>
              <a:t>tupple</a:t>
            </a:r>
            <a:r>
              <a:rPr lang="en-US" altLang="en-US" sz="2600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         	</a:t>
            </a:r>
            <a:r>
              <a:rPr lang="en-US" altLang="en-US" sz="2600" i="1" dirty="0"/>
              <a:t>X = </a:t>
            </a:r>
            <a:r>
              <a:rPr lang="en-US" altLang="en-US" sz="2600" dirty="0"/>
              <a:t>(</a:t>
            </a:r>
            <a:r>
              <a:rPr lang="en-US" altLang="en-US" sz="2600" i="1" dirty="0"/>
              <a:t>x</a:t>
            </a:r>
            <a:r>
              <a:rPr lang="en-US" altLang="en-US" sz="2600" baseline="-25000" dirty="0"/>
              <a:t>1</a:t>
            </a:r>
            <a:r>
              <a:rPr lang="en-US" altLang="en-US" sz="2600" i="1" dirty="0"/>
              <a:t> , x</a:t>
            </a:r>
            <a:r>
              <a:rPr lang="en-US" altLang="en-US" sz="2600" baseline="-25000" dirty="0"/>
              <a:t>2</a:t>
            </a:r>
            <a:r>
              <a:rPr lang="en-US" altLang="en-US" sz="2600" i="1" dirty="0"/>
              <a:t> , ... , x</a:t>
            </a:r>
            <a:r>
              <a:rPr lang="en-US" altLang="en-US" sz="2600" baseline="-25000" dirty="0"/>
              <a:t>8</a:t>
            </a:r>
            <a:r>
              <a:rPr lang="en-US" altLang="en-US" sz="2600" dirty="0"/>
              <a:t>)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    </a:t>
            </a:r>
            <a:r>
              <a:rPr lang="en-US" altLang="en-US" sz="2600" i="1" dirty="0"/>
              <a:t>x</a:t>
            </a:r>
            <a:r>
              <a:rPr lang="en-US" altLang="en-US" sz="2600" i="1" baseline="-25000" dirty="0"/>
              <a:t>i</a:t>
            </a:r>
            <a:r>
              <a:rPr lang="en-US" altLang="en-US" sz="2600" i="1" dirty="0"/>
              <a:t> </a:t>
            </a:r>
            <a:r>
              <a:rPr lang="en-US" altLang="en-US" sz="2600" dirty="0" err="1"/>
              <a:t>menyatakan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kolom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kedudukan</a:t>
            </a:r>
            <a:r>
              <a:rPr lang="en-US" altLang="en-US" sz="2600" dirty="0"/>
              <a:t> ratu pada baris </a:t>
            </a:r>
            <a:r>
              <a:rPr lang="en-US" altLang="en-US" sz="2600" dirty="0" err="1"/>
              <a:t>ke-</a:t>
            </a:r>
            <a:r>
              <a:rPr lang="en-US" altLang="en-US" sz="2600" i="1" dirty="0" err="1"/>
              <a:t>i</a:t>
            </a:r>
            <a:endParaRPr lang="en-US" altLang="en-US" sz="2600" i="1" dirty="0"/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600" dirty="0"/>
              <a:t>   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600" dirty="0"/>
              <a:t>     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 solusi: </a:t>
            </a:r>
            <a:r>
              <a:rPr lang="en-US" sz="2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(2, 4, 6, 8, 3, 1, 7, 5)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                   </a:t>
            </a:r>
            <a:r>
              <a:rPr lang="en-US" sz="26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</a:t>
            </a:r>
            <a:r>
              <a:rPr lang="en-US" sz="2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= (8, 3, 1, 6, 2, 5, 7, 4)</a:t>
            </a:r>
          </a:p>
          <a:p>
            <a:pPr marL="0" indent="0" eaLnBrk="1" hangingPunct="1">
              <a:buNone/>
            </a:pPr>
            <a:endParaRPr lang="en-US" altLang="en-US" sz="2600" dirty="0"/>
          </a:p>
          <a:p>
            <a:pPr eaLnBrk="1" hangingPunct="1"/>
            <a:r>
              <a:rPr lang="en-US" altLang="en-US" sz="2600" dirty="0" err="1"/>
              <a:t>Vektor</a:t>
            </a:r>
            <a:r>
              <a:rPr lang="en-US" altLang="en-US" sz="2600" dirty="0"/>
              <a:t> solusi </a:t>
            </a:r>
            <a:r>
              <a:rPr lang="en-US" altLang="en-US" sz="2600" i="1" dirty="0"/>
              <a:t>X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merupakan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bilangan</a:t>
            </a:r>
            <a:r>
              <a:rPr lang="en-US" altLang="en-US" sz="2600" dirty="0"/>
              <a:t> 1, 2, 3, 4, 5, 6, 7, 8.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bilangan</a:t>
            </a:r>
            <a:r>
              <a:rPr lang="en-US" altLang="en-US" sz="2600" dirty="0"/>
              <a:t> 1 </a:t>
            </a:r>
            <a:r>
              <a:rPr lang="en-US" altLang="en-US" sz="2600" dirty="0" err="1"/>
              <a:t>sampai</a:t>
            </a:r>
            <a:r>
              <a:rPr lang="en-US" altLang="en-US" sz="2600" dirty="0"/>
              <a:t> 8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dirty="0"/>
              <a:t>(1, 8)=  8! = 40.320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E6EA14-75F3-42B8-BB18-9AA3AFB58D8A}"/>
              </a:ext>
            </a:extLst>
          </p:cNvPr>
          <p:cNvSpPr txBox="1"/>
          <p:nvPr/>
        </p:nvSpPr>
        <p:spPr>
          <a:xfrm>
            <a:off x="965199" y="697359"/>
            <a:ext cx="1045954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Ratu2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delapan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 pada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petak-petak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catur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berukuran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x 8  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[1..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integer</a:t>
            </a:r>
            <a:endParaRPr lang="en-US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40320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permutasi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(1, 2, …, 8) 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Permutasi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Bangkitan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permutasi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(1, 2, …, 8) }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periksa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…,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cetak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}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ulangi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permutasi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berikutnya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until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62E553-86E1-40B2-8777-F3100684E8C9}"/>
              </a:ext>
            </a:extLst>
          </p:cNvPr>
          <p:cNvSpPr/>
          <p:nvPr/>
        </p:nvSpPr>
        <p:spPr>
          <a:xfrm>
            <a:off x="660399" y="528330"/>
            <a:ext cx="11310883" cy="60016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D95EBA-AD87-A769-FBE4-852478F44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8A3B8E37-4A67-4759-8129-54C92EE8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47BC1F-31FE-4DC9-8421-F4F9E779912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D1A13B9-3E85-4AA5-A69C-541933F2F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200" b="1" i="1" dirty="0" err="1">
                <a:latin typeface="+mn-lt"/>
              </a:rPr>
              <a:t>Penyelesaian</a:t>
            </a:r>
            <a:r>
              <a:rPr lang="en-US" altLang="en-US" sz="3200" b="1" i="1" dirty="0">
                <a:latin typeface="+mn-lt"/>
              </a:rPr>
              <a:t> N-queens problem </a:t>
            </a:r>
            <a:r>
              <a:rPr lang="en-US" altLang="en-US" sz="3200" b="1" i="1" dirty="0" err="1">
                <a:latin typeface="+mn-lt"/>
              </a:rPr>
              <a:t>dengan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Algoritma</a:t>
            </a:r>
            <a:r>
              <a:rPr lang="en-US" altLang="en-US" sz="3200" b="1" i="1" dirty="0">
                <a:latin typeface="+mn-lt"/>
              </a:rPr>
              <a:t> </a:t>
            </a:r>
            <a:r>
              <a:rPr lang="en-US" altLang="en-US" sz="3200" b="1" i="1" dirty="0" err="1">
                <a:latin typeface="+mn-lt"/>
              </a:rPr>
              <a:t>Runut-balik</a:t>
            </a:r>
            <a:r>
              <a:rPr lang="en-US" altLang="en-US" sz="3200" b="1" i="1" dirty="0">
                <a:latin typeface="+mn-lt"/>
              </a:rPr>
              <a:t>: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A538D54-0096-43FB-984F-98CA2590A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runut-balik</a:t>
            </a:r>
            <a:r>
              <a:rPr lang="en-US" altLang="en-US" dirty="0"/>
              <a:t> </a:t>
            </a:r>
            <a:r>
              <a:rPr lang="en-US" altLang="en-US" dirty="0" err="1"/>
              <a:t>memperbaiki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3 (</a:t>
            </a:r>
            <a:r>
              <a:rPr lang="en-US" altLang="en-US" i="1" dirty="0"/>
              <a:t>exhaustive search</a:t>
            </a:r>
            <a:r>
              <a:rPr lang="en-US" altLang="en-US" dirty="0"/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Ruang </a:t>
            </a:r>
            <a:r>
              <a:rPr lang="en-US" altLang="en-US" dirty="0" err="1"/>
              <a:t>solusinya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angka-angka</a:t>
            </a:r>
            <a:r>
              <a:rPr lang="en-US" altLang="en-US" dirty="0"/>
              <a:t> 1, 2, 3, 4, 5, 6, 7, 8.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1, 2, 3, 4, 5, 6, 7, 8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akar</a:t>
            </a:r>
            <a:r>
              <a:rPr lang="en-US" altLang="en-US" dirty="0"/>
              <a:t> </a:t>
            </a:r>
            <a:r>
              <a:rPr lang="en-US" altLang="en-US" dirty="0" err="1"/>
              <a:t>daun</a:t>
            </a:r>
            <a:r>
              <a:rPr lang="en-US" altLang="en-US" dirty="0"/>
              <a:t>. Sisi-</a:t>
            </a:r>
            <a:r>
              <a:rPr lang="en-US" altLang="en-US" dirty="0" err="1"/>
              <a:t>sisi</a:t>
            </a:r>
            <a:r>
              <a:rPr lang="en-US" altLang="en-US" dirty="0"/>
              <a:t> pada </a:t>
            </a: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diberi</a:t>
            </a:r>
            <a:r>
              <a:rPr lang="en-US" altLang="en-US" dirty="0"/>
              <a:t> label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CFB0E8C7-0A8E-4E20-8D11-D1B987C9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E2FFB3-F94C-4579-B700-458802C9DCE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851C7C6-B0E3-4125-8105-20A2B0757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048" y="547332"/>
            <a:ext cx="7772400" cy="609600"/>
          </a:xfrm>
        </p:spPr>
        <p:txBody>
          <a:bodyPr/>
          <a:lstStyle/>
          <a:p>
            <a:pPr algn="l" eaLnBrk="1" hangingPunct="1"/>
            <a:r>
              <a:rPr lang="en-US" altLang="en-US" sz="2800" dirty="0" err="1">
                <a:latin typeface="+mn-lt"/>
              </a:rPr>
              <a:t>Contoh</a:t>
            </a:r>
            <a:r>
              <a:rPr lang="en-US" altLang="en-US" sz="2800" dirty="0">
                <a:latin typeface="+mn-lt"/>
              </a:rPr>
              <a:t>: </a:t>
            </a:r>
            <a:r>
              <a:rPr lang="en-US" altLang="en-US" sz="2800" dirty="0" err="1">
                <a:latin typeface="+mn-lt"/>
              </a:rPr>
              <a:t>Pohon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ruang</a:t>
            </a:r>
            <a:r>
              <a:rPr lang="en-US" altLang="en-US" sz="2800" dirty="0">
                <a:latin typeface="+mn-lt"/>
              </a:rPr>
              <a:t>-status </a:t>
            </a:r>
            <a:r>
              <a:rPr lang="en-US" altLang="en-US" sz="2800" dirty="0" err="1">
                <a:latin typeface="+mn-lt"/>
              </a:rPr>
              <a:t>persoalan</a:t>
            </a:r>
            <a:r>
              <a:rPr lang="en-US" altLang="en-US" sz="2800" dirty="0">
                <a:latin typeface="+mn-lt"/>
              </a:rPr>
              <a:t> 4-Ratu</a:t>
            </a: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6A31AEA1-30DE-4FFA-AE1C-AADC1B39798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552769"/>
              </p:ext>
            </p:extLst>
          </p:nvPr>
        </p:nvGraphicFramePr>
        <p:xfrm>
          <a:off x="1061545" y="1295399"/>
          <a:ext cx="9566350" cy="513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07301" imgH="2955345" progId="Visio.Drawing.5">
                  <p:embed/>
                </p:oleObj>
              </mc:Choice>
              <mc:Fallback>
                <p:oleObj name="VISIO" r:id="rId2" imgW="5507301" imgH="2955345" progId="Visio.Drawing.5">
                  <p:embed/>
                  <p:pic>
                    <p:nvPicPr>
                      <p:cNvPr id="36868" name="Object 3">
                        <a:extLst>
                          <a:ext uri="{FF2B5EF4-FFF2-40B4-BE49-F238E27FC236}">
                            <a16:creationId xmlns:a16="http://schemas.microsoft.com/office/drawing/2014/main" id="{6A31AEA1-30DE-4FFA-AE1C-AADC1B3979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545" y="1295399"/>
                        <a:ext cx="9566350" cy="5136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E9D705D-67E6-E94C-134A-9BC9D50CE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3470" y="300036"/>
            <a:ext cx="222885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2CAB2C8F-974A-4E77-B819-E13F4F5C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4971D5-9A8C-41E4-8B39-B1E9F910A0A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0690D95-FA22-492D-AF83-5E87308C7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483475"/>
            <a:ext cx="77724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200" dirty="0" err="1"/>
              <a:t>Contoh</a:t>
            </a:r>
            <a:r>
              <a:rPr lang="en-US" altLang="en-US" sz="3200" dirty="0"/>
              <a:t> solusi </a:t>
            </a:r>
            <a:r>
              <a:rPr lang="en-US" altLang="en-US" sz="3200" dirty="0" err="1"/>
              <a:t>runut-balik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persoalan</a:t>
            </a:r>
            <a:r>
              <a:rPr lang="en-US" altLang="en-US" sz="3200" dirty="0"/>
              <a:t> 4-Ratu:</a:t>
            </a:r>
            <a:r>
              <a:rPr lang="en-US" altLang="en-US" dirty="0"/>
              <a:t> </a:t>
            </a:r>
          </a:p>
        </p:txBody>
      </p:sp>
      <p:graphicFrame>
        <p:nvGraphicFramePr>
          <p:cNvPr id="35844" name="Object 3">
            <a:extLst>
              <a:ext uri="{FF2B5EF4-FFF2-40B4-BE49-F238E27FC236}">
                <a16:creationId xmlns:a16="http://schemas.microsoft.com/office/drawing/2014/main" id="{D070D118-540A-47D9-AE52-7C2654EEEA0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246829"/>
              </p:ext>
            </p:extLst>
          </p:nvPr>
        </p:nvGraphicFramePr>
        <p:xfrm>
          <a:off x="1295400" y="1990725"/>
          <a:ext cx="8496300" cy="470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17409" imgH="2390384" progId="Visio.Drawing.5">
                  <p:embed/>
                </p:oleObj>
              </mc:Choice>
              <mc:Fallback>
                <p:oleObj name="VISIO" r:id="rId2" imgW="4317409" imgH="2390384" progId="Visio.Drawing.5">
                  <p:embed/>
                  <p:pic>
                    <p:nvPicPr>
                      <p:cNvPr id="35844" name="Object 3">
                        <a:extLst>
                          <a:ext uri="{FF2B5EF4-FFF2-40B4-BE49-F238E27FC236}">
                            <a16:creationId xmlns:a16="http://schemas.microsoft.com/office/drawing/2014/main" id="{D070D118-540A-47D9-AE52-7C2654EEE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990725"/>
                        <a:ext cx="8496300" cy="470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BCD737C-C3F2-FF05-6991-6FAB027BE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7427" y="136525"/>
            <a:ext cx="1836511" cy="164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69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89EA7626-7B3F-4A3D-8E05-F0DFFE73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205C7-30AD-4282-A19B-2543D7D1FC8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2E06121-C179-41F3-8D93-61919215D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107" y="304800"/>
            <a:ext cx="11085786" cy="759154"/>
          </a:xfrm>
        </p:spPr>
        <p:txBody>
          <a:bodyPr/>
          <a:lstStyle/>
          <a:p>
            <a:pPr algn="l" eaLnBrk="1" hangingPunct="1">
              <a:lnSpc>
                <a:spcPct val="50000"/>
              </a:lnSpc>
            </a:pPr>
            <a:r>
              <a:rPr lang="en-US" altLang="en-US" sz="2800" dirty="0" err="1">
                <a:latin typeface="+mn-lt"/>
              </a:rPr>
              <a:t>Pohon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ruang</a:t>
            </a:r>
            <a:r>
              <a:rPr lang="en-US" altLang="en-US" sz="2800" dirty="0">
                <a:latin typeface="+mn-lt"/>
              </a:rPr>
              <a:t> status </a:t>
            </a:r>
            <a:r>
              <a:rPr lang="en-US" altLang="en-US" sz="2800" dirty="0" err="1">
                <a:latin typeface="+mn-lt"/>
              </a:rPr>
              <a:t>persoalan</a:t>
            </a:r>
            <a:r>
              <a:rPr lang="en-US" altLang="en-US" sz="2800" dirty="0">
                <a:latin typeface="+mn-lt"/>
              </a:rPr>
              <a:t> 4-Ratu yang </a:t>
            </a:r>
            <a:r>
              <a:rPr lang="en-US" altLang="en-US" sz="2800" dirty="0" err="1">
                <a:latin typeface="+mn-lt"/>
              </a:rPr>
              <a:t>dibentuk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selama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pencarian</a:t>
            </a:r>
            <a:r>
              <a:rPr lang="en-US" altLang="en-US" sz="2800" dirty="0">
                <a:latin typeface="+mn-lt"/>
              </a:rPr>
              <a:t>:</a:t>
            </a:r>
            <a:r>
              <a:rPr lang="en-US" altLang="en-US" dirty="0">
                <a:latin typeface="+mn-lt"/>
              </a:rPr>
              <a:t> </a:t>
            </a:r>
          </a:p>
        </p:txBody>
      </p:sp>
      <p:graphicFrame>
        <p:nvGraphicFramePr>
          <p:cNvPr id="37892" name="Object 3">
            <a:extLst>
              <a:ext uri="{FF2B5EF4-FFF2-40B4-BE49-F238E27FC236}">
                <a16:creationId xmlns:a16="http://schemas.microsoft.com/office/drawing/2014/main" id="{7F389C46-8656-4CF6-8607-6CB74F58B34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87430"/>
              </p:ext>
            </p:extLst>
          </p:nvPr>
        </p:nvGraphicFramePr>
        <p:xfrm>
          <a:off x="798788" y="1095375"/>
          <a:ext cx="6642536" cy="5720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53802" imgH="3921999" progId="Visio.Drawing.5">
                  <p:embed/>
                </p:oleObj>
              </mc:Choice>
              <mc:Fallback>
                <p:oleObj name="VISIO" r:id="rId2" imgW="4553802" imgH="3921999" progId="Visio.Drawing.5">
                  <p:embed/>
                  <p:pic>
                    <p:nvPicPr>
                      <p:cNvPr id="37892" name="Object 3">
                        <a:extLst>
                          <a:ext uri="{FF2B5EF4-FFF2-40B4-BE49-F238E27FC236}">
                            <a16:creationId xmlns:a16="http://schemas.microsoft.com/office/drawing/2014/main" id="{7F389C46-8656-4CF6-8607-6CB74F58B3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788" y="1095375"/>
                        <a:ext cx="6642536" cy="5720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57ECADE-D2C6-4344-B6F6-7EF6E5E784FE}"/>
              </a:ext>
            </a:extLst>
          </p:cNvPr>
          <p:cNvSpPr txBox="1"/>
          <p:nvPr/>
        </p:nvSpPr>
        <p:spPr>
          <a:xfrm>
            <a:off x="7659413" y="5430174"/>
            <a:ext cx="4079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Ket</a:t>
            </a:r>
            <a:r>
              <a:rPr lang="en-US" dirty="0"/>
              <a:t>: </a:t>
            </a:r>
            <a:r>
              <a:rPr lang="en-US" dirty="0" err="1"/>
              <a:t>Huruf</a:t>
            </a:r>
            <a:r>
              <a:rPr lang="en-US" dirty="0"/>
              <a:t>  B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</a:p>
          <a:p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simpul</a:t>
            </a:r>
            <a:endParaRPr lang="en-US" dirty="0"/>
          </a:p>
          <a:p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dibunuh</a:t>
            </a:r>
            <a:r>
              <a:rPr lang="en-US" dirty="0"/>
              <a:t> oleh </a:t>
            </a:r>
            <a:r>
              <a:rPr lang="en-US" i="1" dirty="0"/>
              <a:t>bounding function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72664-0D53-BF0E-D9E5-6B3A5C492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2095953"/>
            <a:ext cx="1836511" cy="164030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>
            <a:extLst>
              <a:ext uri="{FF2B5EF4-FFF2-40B4-BE49-F238E27FC236}">
                <a16:creationId xmlns:a16="http://schemas.microsoft.com/office/drawing/2014/main" id="{D6A83CFB-6A00-4D6C-A64F-C4659780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584062-F8C7-4A2F-BB59-FF27BCD2FAB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D7BDAFC4-9C42-4872-AE14-9B0A7AC3A2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9626E-0273-01D2-DCE8-4B36983B2FBB}"/>
              </a:ext>
            </a:extLst>
          </p:cNvPr>
          <p:cNvSpPr txBox="1"/>
          <p:nvPr/>
        </p:nvSpPr>
        <p:spPr>
          <a:xfrm>
            <a:off x="2987635" y="6077247"/>
            <a:ext cx="654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Animasi</a:t>
            </a:r>
            <a:r>
              <a:rPr lang="en-US" sz="2400" dirty="0"/>
              <a:t> </a:t>
            </a:r>
            <a:r>
              <a:rPr lang="en-US" sz="2400" dirty="0" err="1"/>
              <a:t>penempatan</a:t>
            </a:r>
            <a:r>
              <a:rPr lang="en-US" sz="2400" dirty="0"/>
              <a:t> 8 ratu pada </a:t>
            </a:r>
            <a:r>
              <a:rPr lang="en-US" sz="2400" dirty="0" err="1"/>
              <a:t>papan</a:t>
            </a:r>
            <a:r>
              <a:rPr lang="en-US" sz="2400" dirty="0"/>
              <a:t> </a:t>
            </a:r>
            <a:r>
              <a:rPr lang="en-US" sz="2400" dirty="0" err="1"/>
              <a:t>catur</a:t>
            </a:r>
            <a:r>
              <a:rPr lang="en-US" sz="2400" dirty="0"/>
              <a:t> 8 x 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34D5728D-0EE7-4510-A45F-2345A6E8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690D2-9D49-448A-B4C5-CD6B31585E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9276941-091D-436D-9A66-E755017585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34368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2800" b="1" dirty="0" err="1"/>
              <a:t>Algoritma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runut-balik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untuk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persoalan</a:t>
            </a:r>
            <a:r>
              <a:rPr lang="en-US" altLang="en-US" sz="2800" b="1" dirty="0"/>
              <a:t> 8-Ratu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8B391ED4-8F3D-4506-B8EA-B9F2184681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67768"/>
            <a:ext cx="9714186" cy="4899025"/>
          </a:xfrm>
        </p:spPr>
        <p:txBody>
          <a:bodyPr/>
          <a:lstStyle/>
          <a:p>
            <a:pPr marL="609600" indent="-609600"/>
            <a:endParaRPr lang="en-US" altLang="en-US" sz="2400" dirty="0"/>
          </a:p>
          <a:p>
            <a:pPr marL="609600" indent="-609600"/>
            <a:r>
              <a:rPr lang="en-US" altLang="en-US" sz="2400" dirty="0" err="1"/>
              <a:t>Tinjau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ratu pada (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i="1" dirty="0"/>
              <a:t>j</a:t>
            </a:r>
            <a:r>
              <a:rPr lang="en-US" altLang="en-US" sz="2400" dirty="0"/>
              <a:t>) dan (</a:t>
            </a:r>
            <a:r>
              <a:rPr lang="en-US" altLang="en-US" sz="2400" i="1" dirty="0"/>
              <a:t>m</a:t>
            </a:r>
            <a:r>
              <a:rPr lang="en-US" altLang="en-US" sz="2400" dirty="0"/>
              <a:t>, </a:t>
            </a:r>
            <a:r>
              <a:rPr lang="en-US" altLang="en-US" sz="2400" i="1" dirty="0"/>
              <a:t>n</a:t>
            </a:r>
            <a:r>
              <a:rPr lang="en-US" altLang="en-US" sz="2400" dirty="0"/>
              <a:t>)</a:t>
            </a:r>
          </a:p>
          <a:p>
            <a:pPr marL="609600" indent="-609600"/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ratu </a:t>
            </a:r>
            <a:r>
              <a:rPr lang="en-US" altLang="en-US" sz="2400" dirty="0" err="1"/>
              <a:t>terletak</a:t>
            </a:r>
            <a:r>
              <a:rPr lang="en-US" altLang="en-US" sz="2400" dirty="0"/>
              <a:t> pada baris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berarti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		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= </a:t>
            </a:r>
            <a:r>
              <a:rPr lang="en-US" altLang="en-US" sz="2400" i="1" dirty="0"/>
              <a:t>m</a:t>
            </a:r>
          </a:p>
          <a:p>
            <a:pPr marL="609600" indent="-609600"/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ratu </a:t>
            </a:r>
            <a:r>
              <a:rPr lang="en-US" altLang="en-US" sz="2400" dirty="0" err="1"/>
              <a:t>terletak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kolom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berarti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		</a:t>
            </a:r>
            <a:r>
              <a:rPr lang="en-US" altLang="en-US" sz="2400" i="1" dirty="0"/>
              <a:t>j </a:t>
            </a:r>
            <a:r>
              <a:rPr lang="en-US" altLang="en-US" sz="2400" dirty="0"/>
              <a:t>= </a:t>
            </a:r>
            <a:r>
              <a:rPr lang="en-US" altLang="en-US" sz="2400" i="1" dirty="0"/>
              <a:t>n</a:t>
            </a:r>
          </a:p>
          <a:p>
            <a:pPr marL="609600" indent="-609600"/>
            <a:r>
              <a:rPr lang="en-US" altLang="en-US" sz="2400" dirty="0" err="1"/>
              <a:t>Dua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ratu </a:t>
            </a:r>
            <a:r>
              <a:rPr lang="en-US" altLang="en-US" sz="2400" dirty="0" err="1"/>
              <a:t>terletak</a:t>
            </a:r>
            <a:r>
              <a:rPr lang="en-US" altLang="en-US" sz="2400" dirty="0"/>
              <a:t> pada diagonal yang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berarti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    </a:t>
            </a:r>
            <a:r>
              <a:rPr lang="en-US" altLang="en-US" sz="2400" dirty="0">
                <a:sym typeface="Wingdings" panose="05000000000000000000" pitchFamily="2" charset="2"/>
              </a:rPr>
              <a:t></a:t>
            </a:r>
            <a:r>
              <a:rPr lang="en-US" altLang="en-US" sz="2400" dirty="0"/>
              <a:t> 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–</a:t>
            </a:r>
            <a:r>
              <a:rPr lang="en-US" altLang="en-US" sz="2400" i="1" dirty="0"/>
              <a:t> j </a:t>
            </a:r>
            <a:r>
              <a:rPr lang="en-US" altLang="en-US" sz="2400" dirty="0"/>
              <a:t>= </a:t>
            </a:r>
            <a:r>
              <a:rPr lang="en-US" altLang="en-US" sz="2400" i="1" dirty="0"/>
              <a:t>m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 </a:t>
            </a:r>
            <a:r>
              <a:rPr lang="en-US" altLang="en-US" sz="2400" dirty="0">
                <a:sym typeface="Wingdings" panose="05000000000000000000" pitchFamily="2" charset="2"/>
              </a:rPr>
              <a:t>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+ </a:t>
            </a:r>
            <a:r>
              <a:rPr lang="en-US" altLang="en-US" sz="2400" i="1" dirty="0"/>
              <a:t>j</a:t>
            </a:r>
            <a:r>
              <a:rPr lang="en-US" altLang="en-US" sz="2400" dirty="0"/>
              <a:t> = </a:t>
            </a:r>
            <a:r>
              <a:rPr lang="en-US" altLang="en-US" sz="2400" i="1" dirty="0"/>
              <a:t>m</a:t>
            </a:r>
            <a:r>
              <a:rPr lang="en-US" altLang="en-US" sz="2400" dirty="0"/>
              <a:t> + </a:t>
            </a:r>
            <a:r>
              <a:rPr lang="en-US" altLang="en-US" sz="2400" i="1" dirty="0"/>
              <a:t>n</a:t>
            </a:r>
          </a:p>
          <a:p>
            <a:pPr marL="609600" indent="-609600"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sym typeface="Symbol" panose="05050102010706020507" pitchFamily="18" charset="2"/>
              </a:rPr>
              <a:t>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m</a:t>
            </a:r>
            <a:r>
              <a:rPr lang="en-US" altLang="en-US" sz="2400" dirty="0"/>
              <a:t> = </a:t>
            </a:r>
            <a:r>
              <a:rPr lang="en-US" altLang="en-US" sz="2400" i="1" dirty="0"/>
              <a:t>j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m</a:t>
            </a:r>
            <a:r>
              <a:rPr lang="en-US" altLang="en-US" sz="2400" dirty="0"/>
              <a:t> – 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= </a:t>
            </a:r>
            <a:r>
              <a:rPr lang="en-US" altLang="en-US" sz="2400" i="1" dirty="0"/>
              <a:t>j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n </a:t>
            </a:r>
            <a:r>
              <a:rPr lang="en-US" altLang="en-US" sz="2400" dirty="0"/>
              <a:t>  </a:t>
            </a:r>
          </a:p>
          <a:p>
            <a:pPr marL="609600" indent="-609600"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sym typeface="Symbol" panose="05050102010706020507" pitchFamily="18" charset="2"/>
              </a:rPr>
              <a:t>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</a:t>
            </a:r>
            <a:r>
              <a:rPr lang="en-US" altLang="en-US" sz="2400" i="1" dirty="0"/>
              <a:t>j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</a:t>
            </a:r>
            <a:r>
              <a:rPr lang="en-US" altLang="en-US" sz="2400" dirty="0"/>
              <a:t>= </a:t>
            </a:r>
            <a:r>
              <a:rPr lang="en-US" altLang="en-US" sz="2400" dirty="0">
                <a:sym typeface="Symbol" panose="05050102010706020507" pitchFamily="18" charset="2"/>
              </a:rPr>
              <a:t>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– </a:t>
            </a:r>
            <a:r>
              <a:rPr lang="en-US" altLang="en-US" sz="2400" i="1" dirty="0"/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 </a:t>
            </a:r>
            <a:endParaRPr lang="en-US" altLang="en-US" sz="2400" dirty="0"/>
          </a:p>
          <a:p>
            <a:pPr marL="609600" indent="-609600">
              <a:buNone/>
            </a:pPr>
            <a:endParaRPr lang="en-US" alt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8CEF5-7724-945B-4E7F-BA5FA5487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41" y="834368"/>
            <a:ext cx="3190775" cy="261945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8DA4-B389-6A95-A4FE-8EBC147E0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6343"/>
            <a:ext cx="10831286" cy="5320620"/>
          </a:xfrm>
        </p:spPr>
        <p:txBody>
          <a:bodyPr>
            <a:normAutofit/>
          </a:bodyPr>
          <a:lstStyle/>
          <a:p>
            <a:r>
              <a:rPr lang="en-US" sz="2600" dirty="0"/>
              <a:t>Solusi </a:t>
            </a:r>
            <a:r>
              <a:rPr lang="en-US" sz="2600" dirty="0" err="1"/>
              <a:t>dinyatakan</a:t>
            </a:r>
            <a:r>
              <a:rPr lang="en-US" sz="2600" dirty="0"/>
              <a:t> </a:t>
            </a:r>
            <a:r>
              <a:rPr lang="en-US" sz="2600" dirty="0" err="1"/>
              <a:t>sebagai</a:t>
            </a:r>
            <a:r>
              <a:rPr lang="en-US" sz="2600" dirty="0"/>
              <a:t> vector x = (x[1], x[2], …, x[N])</a:t>
            </a:r>
          </a:p>
          <a:p>
            <a:pPr marL="0" indent="0">
              <a:buNone/>
            </a:pPr>
            <a:r>
              <a:rPr lang="en-US" sz="2600" dirty="0"/>
              <a:t>	x[i] </a:t>
            </a:r>
            <a:r>
              <a:rPr lang="en-US" sz="2600" dirty="0" err="1"/>
              <a:t>menyatakan</a:t>
            </a:r>
            <a:r>
              <a:rPr lang="en-US" sz="2600" dirty="0"/>
              <a:t> </a:t>
            </a:r>
            <a:r>
              <a:rPr lang="en-US" sz="2600" dirty="0" err="1"/>
              <a:t>kolom</a:t>
            </a:r>
            <a:r>
              <a:rPr lang="en-US" sz="2600" dirty="0"/>
              <a:t> </a:t>
            </a:r>
            <a:r>
              <a:rPr lang="en-US" sz="2600" dirty="0" err="1"/>
              <a:t>penempatan</a:t>
            </a:r>
            <a:r>
              <a:rPr lang="en-US" sz="2600" dirty="0"/>
              <a:t> ratu pada baris </a:t>
            </a:r>
            <a:r>
              <a:rPr lang="en-US" sz="2600" dirty="0" err="1"/>
              <a:t>i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 err="1"/>
              <a:t>Fungsi</a:t>
            </a:r>
            <a:r>
              <a:rPr lang="en-US" sz="2600" dirty="0"/>
              <a:t> </a:t>
            </a:r>
            <a:r>
              <a:rPr lang="en-US" sz="2600" dirty="0" err="1"/>
              <a:t>pembangkit</a:t>
            </a:r>
            <a:r>
              <a:rPr lang="en-US" sz="2600" dirty="0"/>
              <a:t> T(k) :</a:t>
            </a:r>
          </a:p>
          <a:p>
            <a:pPr marL="0" indent="0">
              <a:buNone/>
            </a:pPr>
            <a:r>
              <a:rPr lang="en-US" sz="2600" dirty="0"/>
              <a:t>	x[k] </a:t>
            </a:r>
            <a:r>
              <a:rPr lang="en-US" sz="2600" dirty="0">
                <a:sym typeface="Symbol" panose="05050102010706020507" pitchFamily="18" charset="2"/>
              </a:rPr>
              <a:t> </a:t>
            </a:r>
            <a:r>
              <a:rPr lang="en-US" sz="2600" dirty="0" err="1">
                <a:sym typeface="Symbol" panose="05050102010706020507" pitchFamily="18" charset="2"/>
              </a:rPr>
              <a:t>i</a:t>
            </a:r>
            <a:r>
              <a:rPr lang="en-US" sz="2600" dirty="0">
                <a:sym typeface="Symbol" panose="05050102010706020507" pitchFamily="18" charset="2"/>
              </a:rPr>
              <a:t>,    </a:t>
            </a:r>
            <a:r>
              <a:rPr lang="en-US" sz="2600" dirty="0" err="1">
                <a:sym typeface="Symbol" panose="05050102010706020507" pitchFamily="18" charset="2"/>
              </a:rPr>
              <a:t>i</a:t>
            </a:r>
            <a:r>
              <a:rPr lang="en-US" sz="2600" dirty="0">
                <a:sym typeface="Symbol" panose="05050102010706020507" pitchFamily="18" charset="2"/>
              </a:rPr>
              <a:t> = 1, 2, 3, …, N</a:t>
            </a:r>
          </a:p>
          <a:p>
            <a:pPr marL="0" indent="0">
              <a:buNone/>
            </a:pPr>
            <a:endParaRPr lang="en-US" sz="2600" dirty="0">
              <a:sym typeface="Symbol" panose="05050102010706020507" pitchFamily="18" charset="2"/>
            </a:endParaRPr>
          </a:p>
          <a:p>
            <a:r>
              <a:rPr lang="en-US" sz="2600" dirty="0" err="1">
                <a:sym typeface="Symbol" panose="05050102010706020507" pitchFamily="18" charset="2"/>
              </a:rPr>
              <a:t>Fungsi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pembatas</a:t>
            </a:r>
            <a:r>
              <a:rPr lang="en-US" sz="2600" dirty="0">
                <a:sym typeface="Symbol" panose="05050102010706020507" pitchFamily="18" charset="2"/>
              </a:rPr>
              <a:t> B(x[1], x[2], …, x[k]):</a:t>
            </a: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- true </a:t>
            </a:r>
            <a:r>
              <a:rPr lang="en-US" sz="2600" dirty="0" err="1">
                <a:sym typeface="Symbol" panose="05050102010706020507" pitchFamily="18" charset="2"/>
              </a:rPr>
              <a:t>jika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tidak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</a:t>
            </a:r>
            <a:r>
              <a:rPr lang="en-US" sz="2600" dirty="0">
                <a:sym typeface="Symbol" panose="05050102010706020507" pitchFamily="18" charset="2"/>
              </a:rPr>
              <a:t> ratu lain pada </a:t>
            </a:r>
            <a:r>
              <a:rPr lang="en-US" sz="2600" dirty="0" err="1">
                <a:sym typeface="Symbol" panose="05050102010706020507" pitchFamily="18" charset="2"/>
              </a:rPr>
              <a:t>kolom</a:t>
            </a:r>
            <a:r>
              <a:rPr lang="en-US" sz="2600" dirty="0">
                <a:sym typeface="Symbol" panose="05050102010706020507" pitchFamily="18" charset="2"/>
              </a:rPr>
              <a:t> x[k]  </a:t>
            </a:r>
            <a:r>
              <a:rPr lang="en-US" sz="2600" dirty="0" err="1">
                <a:sym typeface="Symbol" panose="05050102010706020507" pitchFamily="18" charset="2"/>
              </a:rPr>
              <a:t>atau</a:t>
            </a:r>
            <a:r>
              <a:rPr lang="en-US" sz="2600" dirty="0">
                <a:sym typeface="Symbol" panose="05050102010706020507" pitchFamily="18" charset="2"/>
              </a:rPr>
              <a:t> pada diagonal yang </a:t>
            </a:r>
            <a:r>
              <a:rPr lang="en-US" sz="2600" dirty="0" err="1">
                <a:sym typeface="Symbol" panose="05050102010706020507" pitchFamily="18" charset="2"/>
              </a:rPr>
              <a:t>sama</a:t>
            </a:r>
            <a:endParaRPr lang="en-US" sz="26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600" dirty="0">
                <a:sym typeface="Symbol" panose="05050102010706020507" pitchFamily="18" charset="2"/>
              </a:rPr>
              <a:t>    - false </a:t>
            </a:r>
            <a:r>
              <a:rPr lang="en-US" sz="2600" dirty="0" err="1">
                <a:sym typeface="Symbol" panose="05050102010706020507" pitchFamily="18" charset="2"/>
              </a:rPr>
              <a:t>jika</a:t>
            </a:r>
            <a:r>
              <a:rPr lang="en-US" sz="2600" dirty="0">
                <a:sym typeface="Symbol" panose="05050102010706020507" pitchFamily="18" charset="2"/>
              </a:rPr>
              <a:t> </a:t>
            </a:r>
            <a:r>
              <a:rPr lang="en-US" sz="2600" dirty="0" err="1">
                <a:sym typeface="Symbol" panose="05050102010706020507" pitchFamily="18" charset="2"/>
              </a:rPr>
              <a:t>ada</a:t>
            </a:r>
            <a:r>
              <a:rPr lang="en-US" sz="2600" dirty="0">
                <a:sym typeface="Symbol" panose="05050102010706020507" pitchFamily="18" charset="2"/>
              </a:rPr>
              <a:t>	 </a:t>
            </a: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C10AE-8EFA-1838-AB73-EAF5A584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96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AB88C0F3-C458-41C6-AD1F-E8378155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DD5AB9-F3DA-46DC-B2C7-22EFF18548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DAB06-50E3-4E13-A5A5-2F11ED6B2E15}"/>
              </a:ext>
            </a:extLst>
          </p:cNvPr>
          <p:cNvSpPr txBox="1"/>
          <p:nvPr/>
        </p:nvSpPr>
        <p:spPr>
          <a:xfrm>
            <a:off x="1087119" y="688400"/>
            <a:ext cx="9672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{true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ditempatkan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baris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 dan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false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for 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– 1 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periksa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ratu-ratu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mulai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dari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baris ke-1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sampai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baris k – 1 } </a:t>
            </a:r>
            <a:endParaRPr lang="en-US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terletak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(ABS(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–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= ABS(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))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 pada diagonal yang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?}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ratu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ditempatkan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baris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 dan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2BDA10-03F5-42D7-ADC4-131783E97F6E}"/>
              </a:ext>
            </a:extLst>
          </p:cNvPr>
          <p:cNvSpPr/>
          <p:nvPr/>
        </p:nvSpPr>
        <p:spPr>
          <a:xfrm>
            <a:off x="801414" y="515996"/>
            <a:ext cx="10589172" cy="496024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47DE5A-B6AA-402A-BBDA-D5056CA0E779}"/>
              </a:ext>
            </a:extLst>
          </p:cNvPr>
          <p:cNvSpPr txBox="1"/>
          <p:nvPr/>
        </p:nvSpPr>
        <p:spPr>
          <a:xfrm>
            <a:off x="1991209" y="5799960"/>
            <a:ext cx="7291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Function </a:t>
            </a:r>
            <a:r>
              <a:rPr lang="en-US" sz="2400" i="1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</a:t>
            </a:r>
            <a:r>
              <a:rPr lang="en-US" sz="2400" i="1" dirty="0"/>
              <a:t>bounding function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4809389F-0ED7-4DE7-B489-EBC11EAC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D0CCC7-C4D7-4296-AA69-2F1500BC11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820E51F-5CA6-48BC-B2A5-B4BA59AF2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err="1">
                <a:latin typeface="+mn-lt"/>
              </a:rPr>
              <a:t>Properti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Umum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Algoritma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Runut-balik</a:t>
            </a:r>
            <a:endParaRPr lang="en-US" altLang="en-US" sz="4000" b="1" dirty="0">
              <a:latin typeface="+mn-lt"/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9DD33D23-A273-4862-B17E-85EAACE5D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en-US" altLang="en-US" b="1" dirty="0"/>
          </a:p>
          <a:p>
            <a:pPr marL="609600" indent="-609600">
              <a:buFontTx/>
              <a:buAutoNum type="arabicPeriod"/>
            </a:pPr>
            <a:r>
              <a:rPr lang="en-US" altLang="en-US" b="1" dirty="0"/>
              <a:t>Solusi </a:t>
            </a:r>
            <a:r>
              <a:rPr lang="en-US" altLang="en-US" b="1" dirty="0" err="1"/>
              <a:t>persoalan</a:t>
            </a:r>
            <a:r>
              <a:rPr lang="en-US" altLang="en-US" b="1" dirty="0"/>
              <a:t>.</a:t>
            </a:r>
          </a:p>
          <a:p>
            <a:pPr marL="609600" indent="-609600"/>
            <a:r>
              <a:rPr lang="en-US" altLang="en-US" dirty="0"/>
              <a:t>Solusi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vektor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n-tuple</a:t>
            </a:r>
            <a:r>
              <a:rPr lang="en-US" altLang="en-US" dirty="0"/>
              <a:t>: </a:t>
            </a:r>
            <a:r>
              <a:rPr lang="en-US" altLang="en-US" i="1" dirty="0"/>
              <a:t>X</a:t>
            </a:r>
            <a:r>
              <a:rPr lang="en-US" altLang="en-US" dirty="0"/>
              <a:t> =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), 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i="1" baseline="-25000" dirty="0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.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i="1" dirty="0"/>
              <a:t>S</a:t>
            </a:r>
            <a:r>
              <a:rPr lang="en-US" altLang="en-US" baseline="-25000" dirty="0"/>
              <a:t>1</a:t>
            </a:r>
            <a:r>
              <a:rPr lang="en-US" altLang="en-US" dirty="0"/>
              <a:t> = </a:t>
            </a:r>
            <a:r>
              <a:rPr lang="en-US" altLang="en-US" i="1" dirty="0"/>
              <a:t>S</a:t>
            </a:r>
            <a:r>
              <a:rPr lang="en-US" altLang="en-US" baseline="-25000" dirty="0"/>
              <a:t>2</a:t>
            </a:r>
            <a:r>
              <a:rPr lang="en-US" altLang="en-US" dirty="0"/>
              <a:t> = … = </a:t>
            </a:r>
            <a:r>
              <a:rPr lang="en-US" altLang="en-US" i="1" dirty="0"/>
              <a:t>S</a:t>
            </a:r>
            <a:r>
              <a:rPr lang="en-US" altLang="en-US" i="1" baseline="-25000" dirty="0"/>
              <a:t>n</a:t>
            </a:r>
            <a:r>
              <a:rPr lang="en-US" altLang="en-US" dirty="0"/>
              <a:t>. </a:t>
            </a:r>
          </a:p>
          <a:p>
            <a:pPr marL="609600" indent="-609600"/>
            <a:endParaRPr lang="en-US" altLang="en-US" dirty="0"/>
          </a:p>
          <a:p>
            <a:pPr marL="609600" indent="-609600"/>
            <a:r>
              <a:rPr lang="en-US" altLang="en-US" dirty="0" err="1"/>
              <a:t>Contoh</a:t>
            </a:r>
            <a:r>
              <a:rPr lang="en-US" altLang="en-US" dirty="0"/>
              <a:t>: 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1/0 knapsack S</a:t>
            </a:r>
            <a:r>
              <a:rPr lang="en-US" altLang="en-US" i="1" baseline="-25000" dirty="0"/>
              <a:t>i</a:t>
            </a:r>
            <a:r>
              <a:rPr lang="en-US" altLang="en-US" dirty="0"/>
              <a:t> = {0, 1}, 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 = 0 </a:t>
            </a:r>
            <a:r>
              <a:rPr lang="en-US" altLang="en-US" dirty="0" err="1"/>
              <a:t>atau</a:t>
            </a:r>
            <a:r>
              <a:rPr lang="en-US" altLang="en-US" dirty="0"/>
              <a:t> 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2E37AF11-831A-4B75-99E4-27E0FAE1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E23E01-5463-4320-BF4B-E2A7F4A1179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38DF440-886E-4D94-91F4-6D5C8F40B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3360" y="847725"/>
            <a:ext cx="9570720" cy="5691187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dirty="0"/>
              <a:t> </a:t>
            </a:r>
            <a:r>
              <a:rPr lang="en-GB" altLang="en-US" u="sng" dirty="0" err="1"/>
              <a:t>Algoritma</a:t>
            </a:r>
            <a:r>
              <a:rPr lang="en-GB" altLang="en-US" dirty="0"/>
              <a:t>:</a:t>
            </a:r>
          </a:p>
          <a:p>
            <a:pPr marL="609600" indent="-609600"/>
            <a:r>
              <a:rPr lang="en-GB" altLang="en-US" dirty="0" err="1"/>
              <a:t>Inisialisasi</a:t>
            </a:r>
            <a:r>
              <a:rPr lang="en-GB" altLang="en-US" dirty="0"/>
              <a:t> </a:t>
            </a:r>
            <a:r>
              <a:rPr lang="en-GB" altLang="en-US" i="1" dirty="0"/>
              <a:t>x</a:t>
            </a:r>
            <a:r>
              <a:rPr lang="en-GB" altLang="en-US" dirty="0"/>
              <a:t>[1], </a:t>
            </a:r>
            <a:r>
              <a:rPr lang="en-GB" altLang="en-US" i="1" dirty="0"/>
              <a:t>x</a:t>
            </a:r>
            <a:r>
              <a:rPr lang="en-GB" altLang="en-US" dirty="0"/>
              <a:t>[2], …, </a:t>
            </a:r>
            <a:r>
              <a:rPr lang="en-GB" altLang="en-US" i="1" dirty="0"/>
              <a:t>x</a:t>
            </a:r>
            <a:r>
              <a:rPr lang="en-GB" altLang="en-US" dirty="0"/>
              <a:t>[</a:t>
            </a:r>
            <a:r>
              <a:rPr lang="en-GB" altLang="en-US" i="1" dirty="0"/>
              <a:t>N</a:t>
            </a:r>
            <a:r>
              <a:rPr lang="en-GB" altLang="en-US" dirty="0"/>
              <a:t>] </a:t>
            </a:r>
            <a:r>
              <a:rPr lang="en-GB" altLang="en-US" dirty="0" err="1"/>
              <a:t>dengan</a:t>
            </a:r>
            <a:r>
              <a:rPr lang="en-GB" altLang="en-US" dirty="0"/>
              <a:t> 0 </a:t>
            </a:r>
            <a:r>
              <a:rPr lang="en-GB" altLang="en-US" dirty="0" err="1"/>
              <a:t>sebagai</a:t>
            </a:r>
            <a:r>
              <a:rPr lang="en-GB" altLang="en-US" dirty="0"/>
              <a:t> </a:t>
            </a:r>
            <a:r>
              <a:rPr lang="en-GB" altLang="en-US" dirty="0" err="1"/>
              <a:t>berikut</a:t>
            </a:r>
            <a:r>
              <a:rPr lang="en-GB" altLang="en-US" dirty="0"/>
              <a:t>:</a:t>
            </a:r>
          </a:p>
          <a:p>
            <a:pPr marL="609600" indent="-609600">
              <a:buNone/>
            </a:pPr>
            <a:endParaRPr lang="en-GB" altLang="en-US" dirty="0"/>
          </a:p>
          <a:p>
            <a:pPr marL="609600" indent="-609600">
              <a:buNone/>
            </a:pPr>
            <a:r>
              <a:rPr lang="en-GB" altLang="en-US" dirty="0"/>
              <a:t>      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1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609600" indent="-609600"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GB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marL="609600" indent="-609600"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GB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GB" altLang="en-US" dirty="0"/>
          </a:p>
          <a:p>
            <a:pPr marL="609600" indent="-609600"/>
            <a:r>
              <a:rPr lang="en-GB" altLang="en-US" dirty="0" err="1"/>
              <a:t>Panggil</a:t>
            </a:r>
            <a:r>
              <a:rPr lang="en-GB" altLang="en-US" dirty="0"/>
              <a:t> </a:t>
            </a:r>
            <a:r>
              <a:rPr lang="en-GB" altLang="en-US" dirty="0" err="1"/>
              <a:t>prosedur</a:t>
            </a:r>
            <a:r>
              <a:rPr lang="en-GB" altLang="en-US" dirty="0"/>
              <a:t> </a:t>
            </a:r>
            <a:r>
              <a:rPr lang="en-GB" altLang="en-US" i="1" dirty="0" err="1"/>
              <a:t>NratuRec</a:t>
            </a:r>
            <a:r>
              <a:rPr lang="en-GB" altLang="en-US" dirty="0"/>
              <a:t>(1, </a:t>
            </a:r>
            <a:r>
              <a:rPr lang="en-GB" altLang="en-US" i="1" dirty="0"/>
              <a:t>N</a:t>
            </a:r>
            <a:r>
              <a:rPr lang="en-GB" altLang="en-US" dirty="0"/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9348B85F-47D7-4669-94F7-77296852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D0C298-AC86-4B21-92D6-C80100E218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B4157-EAD4-4A6B-9C12-67D7E8241656}"/>
              </a:ext>
            </a:extLst>
          </p:cNvPr>
          <p:cNvSpPr txBox="1"/>
          <p:nvPr/>
        </p:nvSpPr>
        <p:spPr>
          <a:xfrm>
            <a:off x="889000" y="839110"/>
            <a:ext cx="10464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NratuRec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rekursif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penempatan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 pada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petak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catur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x N 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melanggar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kendala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 =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ratu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(x[1], x[2], …, x[N])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dicetak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layar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}  	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for 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to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  </a:t>
            </a:r>
          </a:p>
          <a:p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if  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Tempat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then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id-ID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periksa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apakah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ratu </a:t>
            </a:r>
            <a:r>
              <a:rPr lang="id-ID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ke-k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dapat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id-ID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ditempatkan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pada baris k dan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kolom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solusi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}	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d-ID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[1],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[2], …,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])     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cetak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id-ID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d-ID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id-ID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Nratu</a:t>
            </a:r>
            <a:r>
              <a:rPr lang="id-ID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_R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+ 1, </a:t>
            </a:r>
            <a:r>
              <a:rPr lang="en-GB" sz="18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r>
              <a:rPr lang="en-GB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endif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D6A6A-111B-444D-AFC8-0A0E0D373F68}"/>
              </a:ext>
            </a:extLst>
          </p:cNvPr>
          <p:cNvSpPr/>
          <p:nvPr/>
        </p:nvSpPr>
        <p:spPr>
          <a:xfrm>
            <a:off x="838200" y="589059"/>
            <a:ext cx="10872426" cy="61324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2278A-0841-4CED-B748-AE6807D338DF}"/>
              </a:ext>
            </a:extLst>
          </p:cNvPr>
          <p:cNvSpPr txBox="1"/>
          <p:nvPr/>
        </p:nvSpPr>
        <p:spPr>
          <a:xfrm>
            <a:off x="4698148" y="67365"/>
            <a:ext cx="1576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rekursif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9348B85F-47D7-4669-94F7-77296852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D0C298-AC86-4B21-92D6-C80100E218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B4157-EAD4-4A6B-9C12-67D7E8241656}"/>
              </a:ext>
            </a:extLst>
          </p:cNvPr>
          <p:cNvSpPr txBox="1"/>
          <p:nvPr/>
        </p:nvSpPr>
        <p:spPr>
          <a:xfrm>
            <a:off x="556591" y="404555"/>
            <a:ext cx="11277600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procedure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NratuIter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input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: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integer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: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integer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/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Algoritma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iteratif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untuk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menghasilkan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semua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solusi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penempatan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N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buah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ratu pada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petak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papan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catur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N x N 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tanpa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melanggar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kendala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/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Masukan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N =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jumlah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ratu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/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Luaran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semua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solusi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x = (x[1], x[2], …, x[N])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dicetak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layar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.   }  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GB" sz="135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Deklarasi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: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integer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</a:p>
          <a:p>
            <a:r>
              <a:rPr lang="en-GB" sz="135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35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stop</a:t>
            </a:r>
            <a:r>
              <a:rPr lang="en-GB" sz="135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: </a:t>
            </a:r>
            <a:r>
              <a:rPr lang="en-GB" sz="1350" b="1" dirty="0" err="1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boolean</a:t>
            </a:r>
            <a:endParaRPr lang="en-US" sz="1350" b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GB" sz="1350" b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Algoritma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endParaRPr lang="id-ID" sz="1350" b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id-ID" sz="135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id-ID" sz="135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</a:t>
            </a:r>
            <a:r>
              <a:rPr lang="id-ID" sz="135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0</a:t>
            </a:r>
            <a:endParaRPr lang="en-GB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while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 ≠ 0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do  </a:t>
            </a:r>
          </a:p>
          <a:p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    </a:t>
            </a: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i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+ 1</a:t>
            </a: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en-US" sz="1350" b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r>
              <a:rPr lang="en-US" sz="135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sz="135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stop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false</a:t>
            </a:r>
            <a:r>
              <a:rPr lang="en-US" sz="135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endParaRPr lang="id-ID" sz="1350" b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&lt;= 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N)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and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(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not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stop)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do</a:t>
            </a:r>
            <a:endParaRPr lang="id-ID" sz="1350" b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       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if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Tempat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k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,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)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then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{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periksa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apakah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ratu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dapat</a:t>
            </a: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ditempatkan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pada baris k dan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kolom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}</a:t>
            </a:r>
            <a:endParaRPr lang="en-US" sz="1350" i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 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 </a:t>
            </a:r>
            <a:r>
              <a:rPr lang="en-GB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endParaRPr lang="en-US" sz="1350" i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if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then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apakah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solusi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sudah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lengkap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?}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write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[1],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[2], …,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[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])     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cetak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solusi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	</a:t>
            </a:r>
          </a:p>
          <a:p>
            <a:pPr algn="just">
              <a:tabLst>
                <a:tab pos="1530350" algn="l"/>
              </a:tabLst>
            </a:pPr>
            <a:r>
              <a:rPr lang="en-GB" sz="135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</a:t>
            </a:r>
            <a:r>
              <a:rPr lang="en-US" sz="135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stop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GB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1350" b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true</a:t>
            </a:r>
            <a:endParaRPr lang="en-GB" sz="1350" i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en-GB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</a:t>
            </a: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</a:p>
          <a:p>
            <a:pPr algn="just">
              <a:tabLst>
                <a:tab pos="1530350" algn="l"/>
              </a:tabLst>
            </a:pP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+ 1	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menempatkan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ratu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untuk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baris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berikutnya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id-ID" sz="1350" i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1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endif</a:t>
            </a:r>
          </a:p>
          <a:p>
            <a:pPr algn="just">
              <a:tabLst>
                <a:tab pos="1530350" algn="l"/>
              </a:tabLst>
            </a:pP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else</a:t>
            </a:r>
          </a:p>
          <a:p>
            <a:pPr algn="just">
              <a:tabLst>
                <a:tab pos="1530350" algn="l"/>
              </a:tabLst>
            </a:pP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i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i+1</a:t>
            </a:r>
          </a:p>
          <a:p>
            <a:pPr algn="just">
              <a:tabLst>
                <a:tab pos="1530350" algn="l"/>
              </a:tabLst>
            </a:pP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      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en-US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endif</a:t>
            </a:r>
            <a:endParaRPr lang="id-ID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algn="just">
              <a:tabLst>
                <a:tab pos="1530350" algn="l"/>
              </a:tabLst>
            </a:pP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     </a:t>
            </a: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endwhile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{i&gt;N} 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</a:p>
          <a:p>
            <a:pPr algn="just">
              <a:tabLst>
                <a:tab pos="1530350" algn="l"/>
              </a:tabLst>
            </a:pPr>
            <a:r>
              <a:rPr lang="id-ID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– 1 </a:t>
            </a:r>
            <a:r>
              <a:rPr lang="id-ID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runut-balik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ke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baris </a:t>
            </a:r>
            <a:r>
              <a:rPr lang="en-US" sz="1350" i="1" dirty="0" err="1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sebelumnya</a:t>
            </a:r>
            <a:r>
              <a:rPr lang="en-US" sz="1350" i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id-ID" sz="1350" i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id-ID" sz="1350" i="1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</a:t>
            </a:r>
            <a:r>
              <a:rPr lang="id-ID" sz="135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 </a:t>
            </a:r>
            <a:r>
              <a:rPr lang="en-US" sz="1350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Symbol" panose="05050102010706020507" pitchFamily="18" charset="2"/>
              </a:rPr>
              <a:t></a:t>
            </a:r>
            <a:r>
              <a:rPr lang="id-ID" sz="1350" dirty="0"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  <a:sym typeface="Wingdings" panose="05000000000000000000" pitchFamily="2" charset="2"/>
              </a:rPr>
              <a:t> x[k]</a:t>
            </a:r>
            <a:endParaRPr lang="en-US" sz="1350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tabLst>
                <a:tab pos="1530350" algn="l"/>
              </a:tabLst>
            </a:pP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</a:t>
            </a:r>
            <a:r>
              <a:rPr lang="en-GB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end</a:t>
            </a:r>
            <a:r>
              <a:rPr lang="id-ID" sz="1350" b="1" dirty="0">
                <a:solidFill>
                  <a:schemeClr val="tx1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endParaRPr lang="en-US" sz="1350" b="1" dirty="0">
              <a:solidFill>
                <a:schemeClr val="tx1"/>
              </a:solidFill>
              <a:latin typeface="Courier New" panose="020703090202050204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3D6A6A-111B-444D-AFC8-0A0E0D373F68}"/>
              </a:ext>
            </a:extLst>
          </p:cNvPr>
          <p:cNvSpPr/>
          <p:nvPr/>
        </p:nvSpPr>
        <p:spPr>
          <a:xfrm>
            <a:off x="357809" y="400110"/>
            <a:ext cx="11608904" cy="64142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7DB3D-D0DC-41D8-A44D-7B529A8DA2E8}"/>
              </a:ext>
            </a:extLst>
          </p:cNvPr>
          <p:cNvSpPr txBox="1"/>
          <p:nvPr/>
        </p:nvSpPr>
        <p:spPr>
          <a:xfrm>
            <a:off x="4891537" y="0"/>
            <a:ext cx="1484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Versi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iteratif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3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DEEC-8522-4195-AE33-EAA5FF0F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835"/>
          </a:xfrm>
        </p:spPr>
        <p:txBody>
          <a:bodyPr/>
          <a:lstStyle/>
          <a:p>
            <a:r>
              <a:rPr lang="en-US" dirty="0"/>
              <a:t>Lampiran Program C++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17F2F-A9CD-4CE8-BDBB-2D3DB396CC50}"/>
              </a:ext>
            </a:extLst>
          </p:cNvPr>
          <p:cNvSpPr txBox="1"/>
          <p:nvPr/>
        </p:nvSpPr>
        <p:spPr>
          <a:xfrm>
            <a:off x="995680" y="1225689"/>
            <a:ext cx="915416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/ Program N-Queen Problem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algoritma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backtracking</a:t>
            </a: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rekursif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x[9], sol;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k,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j;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for(j=1; j&lt;=k-1;j++){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 ((x[j]==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|| (abs(x[j]-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)==abs(j-k)))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true;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349F4-FF37-4D61-9981-4CF9DA890CE8}"/>
              </a:ext>
            </a:extLst>
          </p:cNvPr>
          <p:cNvSpPr txBox="1"/>
          <p:nvPr/>
        </p:nvSpPr>
        <p:spPr>
          <a:xfrm>
            <a:off x="8778240" y="365125"/>
            <a:ext cx="180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Versi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rekursif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2E5C2-4BF2-6F39-CE80-AFFE2D9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3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9352D0-AED8-487D-9C93-F5072E006056}"/>
              </a:ext>
            </a:extLst>
          </p:cNvPr>
          <p:cNvSpPr txBox="1"/>
          <p:nvPr/>
        </p:nvSpPr>
        <p:spPr>
          <a:xfrm>
            <a:off x="1143726" y="136525"/>
            <a:ext cx="916432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NratuRec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k, int N)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=1;i&lt;=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k,i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x[k]=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 (k==N)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sol = sol + 1;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"Solusi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-" &lt;&lt; sol &lt;&lt; ": 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for(m=1;m&lt;=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x[m] &lt;&lt; " ";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NratuRec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(k+1,N);    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int j, N;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N = 4;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sol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= " &lt;&lt; N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 (j=1;j&lt;=N;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 x[j]=0; }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NratuRec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(1,N);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F5B788-E140-17DD-6C9E-8789A6C5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0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AE990-194F-475A-8FB5-7491902E7FB4}"/>
              </a:ext>
            </a:extLst>
          </p:cNvPr>
          <p:cNvSpPr txBox="1"/>
          <p:nvPr/>
        </p:nvSpPr>
        <p:spPr>
          <a:xfrm>
            <a:off x="965200" y="428178"/>
            <a:ext cx="1064768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Program N-Queen Problem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dengan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algoritma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backtracking</a:t>
            </a:r>
          </a:p>
          <a:p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iteratif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&lt;iostream&gt;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cmath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std;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x[9], sol;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bool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k,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j;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for(j=1; j&lt;=k-1;j++){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if ((x[j]==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|| (abs(x[j]-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)==abs(j-k)))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false;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true;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NratuIter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(int k, int N)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bool stop;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804795-9EA5-4E44-8C11-DF48796E7232}"/>
              </a:ext>
            </a:extLst>
          </p:cNvPr>
          <p:cNvSpPr txBox="1"/>
          <p:nvPr/>
        </p:nvSpPr>
        <p:spPr>
          <a:xfrm>
            <a:off x="9692640" y="197345"/>
            <a:ext cx="1696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Versi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iteratif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4A311-1D31-E8F8-E018-7C13FE6E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93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E1D5F-9555-4A50-BA70-2F46C3B326F1}"/>
              </a:ext>
            </a:extLst>
          </p:cNvPr>
          <p:cNvSpPr txBox="1"/>
          <p:nvPr/>
        </p:nvSpPr>
        <p:spPr>
          <a:xfrm>
            <a:off x="1442720" y="117693"/>
            <a:ext cx="93065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sol =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while (k&gt;0)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stop = false;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&lt;=N &amp;&amp; !stop){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k,i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x[k]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(k==N)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sol = sol + 1;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"Solusi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-" &lt;&lt; sol &lt;&lt; ": ";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for(m=1;m&lt;=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N;m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x[m] &lt;&lt; "  ";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stop = true;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k = k + 1;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else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k = k-1;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x[k];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0743B4-5E15-A61D-08AD-61CBB76E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19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31A24-5425-41E9-B577-29E59E24D81A}"/>
              </a:ext>
            </a:extLst>
          </p:cNvPr>
          <p:cNvSpPr txBox="1"/>
          <p:nvPr/>
        </p:nvSpPr>
        <p:spPr>
          <a:xfrm>
            <a:off x="1899920" y="985580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j, N;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 = 8;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"N = " &lt;&lt; N &lt;&lt;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(j=1;j&lt;=N;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x[j]=0;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NratuIter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(1,N);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return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79E84A-B800-5DFA-B514-D9FE7437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80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727C2-F17B-4C84-893C-4A45ECF87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" y="785561"/>
            <a:ext cx="11104880" cy="25043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E790BD-7570-4B0F-A876-C6B9DC5C1D42}"/>
              </a:ext>
            </a:extLst>
          </p:cNvPr>
          <p:cNvSpPr txBox="1"/>
          <p:nvPr/>
        </p:nvSpPr>
        <p:spPr>
          <a:xfrm>
            <a:off x="805558" y="233680"/>
            <a:ext cx="392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i="1" dirty="0"/>
              <a:t>run</a:t>
            </a:r>
            <a:r>
              <a:rPr lang="en-US" sz="2400" dirty="0"/>
              <a:t> program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/>
              <a:t>=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6E60AE-4B88-40FD-9F27-D5D095951A2A}"/>
              </a:ext>
            </a:extLst>
          </p:cNvPr>
          <p:cNvSpPr txBox="1"/>
          <p:nvPr/>
        </p:nvSpPr>
        <p:spPr>
          <a:xfrm>
            <a:off x="802640" y="3429000"/>
            <a:ext cx="808708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Cara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i="1" dirty="0"/>
              <a:t>run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Solusi ke-1:  2  4  1  3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pada baris ke-1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ke-2</a:t>
            </a:r>
          </a:p>
          <a:p>
            <a:r>
              <a:rPr lang="en-US" dirty="0"/>
              <a:t>                                                          pada baris ke-2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ke-4</a:t>
            </a:r>
          </a:p>
          <a:p>
            <a:r>
              <a:rPr lang="en-US" dirty="0"/>
              <a:t>                                                          pada baris ke-3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ke-1</a:t>
            </a:r>
          </a:p>
          <a:p>
            <a:r>
              <a:rPr lang="en-US" dirty="0"/>
              <a:t>                                                          pada baris ke-4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ke-3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     Solusi ke-2:  3  1  4  2</a:t>
            </a:r>
            <a:r>
              <a:rPr lang="en-US" dirty="0"/>
              <a:t>, </a:t>
            </a:r>
            <a:r>
              <a:rPr lang="en-US" dirty="0" err="1"/>
              <a:t>artinya</a:t>
            </a:r>
            <a:r>
              <a:rPr lang="en-US" dirty="0"/>
              <a:t> pada baris ke-1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ke-3</a:t>
            </a:r>
          </a:p>
          <a:p>
            <a:r>
              <a:rPr lang="en-US" dirty="0"/>
              <a:t>                                                          pada baris ke-2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ke-1</a:t>
            </a:r>
          </a:p>
          <a:p>
            <a:r>
              <a:rPr lang="en-US" dirty="0"/>
              <a:t>                                                          pada baris ke-3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ke-4</a:t>
            </a:r>
          </a:p>
          <a:p>
            <a:r>
              <a:rPr lang="en-US" dirty="0"/>
              <a:t>                                                          pada baris ke-4 ratu </a:t>
            </a:r>
            <a:r>
              <a:rPr lang="en-US" dirty="0" err="1"/>
              <a:t>ditempatkan</a:t>
            </a:r>
            <a:r>
              <a:rPr lang="en-US" dirty="0"/>
              <a:t> pada </a:t>
            </a:r>
            <a:r>
              <a:rPr lang="en-US" dirty="0" err="1"/>
              <a:t>kolom</a:t>
            </a:r>
            <a:r>
              <a:rPr lang="en-US" dirty="0"/>
              <a:t> ke-2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C03E6F-A880-4D75-A916-B88F54E7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4942" y="3972560"/>
            <a:ext cx="1534160" cy="1137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069CEB-E3AA-47EF-983F-4BF034A8C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942" y="5451157"/>
            <a:ext cx="1534160" cy="11330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DBD6F-5C15-7735-4D6C-450787CC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352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08F01-4317-46EA-90C5-0323B148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700709"/>
            <a:ext cx="9891641" cy="6002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93EFF-EA91-4CE5-9FFB-66EBCBF05E5B}"/>
              </a:ext>
            </a:extLst>
          </p:cNvPr>
          <p:cNvSpPr txBox="1"/>
          <p:nvPr/>
        </p:nvSpPr>
        <p:spPr>
          <a:xfrm>
            <a:off x="914400" y="154797"/>
            <a:ext cx="4075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Hasil </a:t>
            </a:r>
            <a:r>
              <a:rPr lang="en-US" sz="2400" i="1" dirty="0"/>
              <a:t>run</a:t>
            </a:r>
            <a:r>
              <a:rPr lang="en-US" sz="2400" dirty="0"/>
              <a:t> program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i="1" dirty="0"/>
              <a:t>N </a:t>
            </a:r>
            <a:r>
              <a:rPr lang="en-US" sz="2400" dirty="0"/>
              <a:t>= 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78FE20-75F5-7270-CD0A-B72D8ABC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0FC714F4-8905-4604-A172-13CC79BD1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A1A15D-92D0-430A-99AA-45A1769EE9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DC77645B-3512-4FE0-BE22-AD1E53628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38467"/>
            <a:ext cx="10601960" cy="5917883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FontTx/>
              <a:buAutoNum type="arabicPeriod" startAt="2"/>
            </a:pPr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dirty="0" err="1"/>
              <a:t>pembangkit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k</a:t>
            </a:r>
            <a:endParaRPr lang="en-US" altLang="en-US" i="1" baseline="-25000" dirty="0"/>
          </a:p>
          <a:p>
            <a:pPr marL="630238" indent="-61913">
              <a:spcBef>
                <a:spcPts val="1800"/>
              </a:spcBef>
            </a:pPr>
            <a:r>
              <a:rPr lang="en-US" altLang="en-US" dirty="0"/>
              <a:t>	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fungsi</a:t>
            </a:r>
            <a:r>
              <a:rPr lang="en-US" altLang="en-US" dirty="0"/>
              <a:t>  </a:t>
            </a:r>
            <a:r>
              <a:rPr lang="en-US" altLang="en-US" i="1" dirty="0"/>
              <a:t>T</a:t>
            </a:r>
            <a:r>
              <a:rPr lang="en-US" altLang="en-US" dirty="0"/>
              <a:t>()  </a:t>
            </a:r>
            <a:endParaRPr lang="en-US" altLang="en-US" i="1" dirty="0"/>
          </a:p>
          <a:p>
            <a:pPr marL="914400" indent="-346075"/>
            <a:endParaRPr lang="en-US" altLang="en-US" i="1" dirty="0"/>
          </a:p>
          <a:p>
            <a:pPr marL="914400" indent="-346075"/>
            <a:r>
              <a:rPr lang="en-US" altLang="en-US" i="1" dirty="0"/>
              <a:t>T</a:t>
            </a:r>
            <a:r>
              <a:rPr lang="en-US" altLang="en-US" dirty="0"/>
              <a:t>(x[1], </a:t>
            </a:r>
            <a:r>
              <a:rPr lang="en-US" altLang="en-US" i="1" dirty="0"/>
              <a:t>x</a:t>
            </a:r>
            <a:r>
              <a:rPr lang="en-US" altLang="en-US" dirty="0"/>
              <a:t>[2], …, </a:t>
            </a:r>
            <a:r>
              <a:rPr lang="en-US" altLang="en-US" i="1" dirty="0"/>
              <a:t>x</a:t>
            </a:r>
            <a:r>
              <a:rPr lang="en-US" altLang="en-US" dirty="0"/>
              <a:t>[</a:t>
            </a:r>
            <a:r>
              <a:rPr lang="en-US" altLang="en-US" i="1" dirty="0"/>
              <a:t>k – </a:t>
            </a:r>
            <a:r>
              <a:rPr lang="en-US" altLang="en-US" dirty="0"/>
              <a:t>1]) </a:t>
            </a:r>
            <a:r>
              <a:rPr lang="en-US" altLang="en-US" dirty="0" err="1"/>
              <a:t>membangkitkan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yang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komponen</a:t>
            </a:r>
            <a:r>
              <a:rPr lang="en-US" altLang="en-US" dirty="0"/>
              <a:t> </a:t>
            </a:r>
            <a:r>
              <a:rPr lang="en-US" altLang="en-US" dirty="0" err="1"/>
              <a:t>vektor</a:t>
            </a:r>
            <a:r>
              <a:rPr lang="en-US" altLang="en-US" dirty="0"/>
              <a:t> solusi. 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FontTx/>
              <a:buAutoNum type="arabicPeriod" startAt="3"/>
            </a:pPr>
            <a:r>
              <a:rPr lang="en-US" altLang="en-US" b="1" dirty="0" err="1"/>
              <a:t>Fungsi</a:t>
            </a:r>
            <a:r>
              <a:rPr lang="en-US" altLang="en-US" b="1" dirty="0"/>
              <a:t> </a:t>
            </a:r>
            <a:r>
              <a:rPr lang="en-US" altLang="en-US" b="1" dirty="0" err="1"/>
              <a:t>pembatas</a:t>
            </a:r>
            <a:r>
              <a:rPr lang="en-US" altLang="en-US" b="1" dirty="0"/>
              <a:t> (</a:t>
            </a:r>
            <a:r>
              <a:rPr lang="en-US" altLang="en-US" b="1" i="1" dirty="0"/>
              <a:t>bounding function</a:t>
            </a:r>
            <a:r>
              <a:rPr lang="en-US" altLang="en-US" b="1" dirty="0"/>
              <a:t>)</a:t>
            </a:r>
            <a:endParaRPr lang="en-US" altLang="en-US" dirty="0"/>
          </a:p>
          <a:p>
            <a:pPr marL="609600" indent="-609600"/>
            <a:endParaRPr lang="en-US" altLang="en-US" dirty="0"/>
          </a:p>
          <a:p>
            <a:pPr marL="609600" indent="-41275"/>
            <a:r>
              <a:rPr lang="en-US" altLang="en-US" dirty="0"/>
              <a:t>  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predikat</a:t>
            </a:r>
            <a:r>
              <a:rPr lang="en-US" altLang="en-US" dirty="0"/>
              <a:t>  </a:t>
            </a:r>
            <a:r>
              <a:rPr lang="en-US" altLang="en-US" i="1" dirty="0"/>
              <a:t>B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yang </a:t>
            </a:r>
            <a:r>
              <a:rPr lang="en-US" altLang="en-US" dirty="0" err="1"/>
              <a:t>bernilai</a:t>
            </a:r>
            <a:r>
              <a:rPr lang="en-US" altLang="en-US" dirty="0"/>
              <a:t> true/false</a:t>
            </a:r>
          </a:p>
          <a:p>
            <a:pPr marL="609600" indent="-41275"/>
            <a:endParaRPr lang="en-US" altLang="en-US" dirty="0"/>
          </a:p>
          <a:p>
            <a:pPr marL="854075" indent="-285750"/>
            <a:r>
              <a:rPr lang="en-US" altLang="en-US" i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bernilai</a:t>
            </a:r>
            <a:r>
              <a:rPr lang="en-US" altLang="en-US" dirty="0"/>
              <a:t> </a:t>
            </a:r>
            <a:r>
              <a:rPr lang="en-US" altLang="en-US" i="1" dirty="0"/>
              <a:t>true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</a:t>
            </a:r>
            <a:r>
              <a:rPr lang="en-US" altLang="en-US" dirty="0" err="1"/>
              <a:t>mengarah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solusi. </a:t>
            </a:r>
            <a:r>
              <a:rPr lang="en-US" altLang="en-US" dirty="0" err="1"/>
              <a:t>Mengarah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solusi </a:t>
            </a:r>
            <a:r>
              <a:rPr lang="en-US" altLang="en-US" dirty="0" err="1"/>
              <a:t>artinya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melanggar</a:t>
            </a:r>
            <a:r>
              <a:rPr lang="en-US" altLang="en-US" dirty="0"/>
              <a:t> </a:t>
            </a:r>
            <a:r>
              <a:rPr lang="en-US" altLang="en-US" dirty="0" err="1"/>
              <a:t>kendala</a:t>
            </a:r>
            <a:r>
              <a:rPr lang="en-US" altLang="en-US" dirty="0"/>
              <a:t> (</a:t>
            </a:r>
            <a:r>
              <a:rPr lang="en-US" altLang="en-US" i="1" dirty="0"/>
              <a:t>constraints</a:t>
            </a:r>
            <a:r>
              <a:rPr lang="en-US" altLang="en-US" dirty="0"/>
              <a:t>) </a:t>
            </a:r>
          </a:p>
          <a:p>
            <a:pPr marL="609600" indent="-41275"/>
            <a:endParaRPr lang="en-US" altLang="en-US" dirty="0"/>
          </a:p>
          <a:p>
            <a:pPr marL="914400" indent="-346075"/>
            <a:r>
              <a:rPr lang="en-US" altLang="en-US" dirty="0"/>
              <a:t>Jika </a:t>
            </a:r>
            <a:r>
              <a:rPr lang="en-US" altLang="en-US" i="1" dirty="0"/>
              <a:t>true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pembangkitan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k</a:t>
            </a:r>
            <a:r>
              <a:rPr lang="en-US" altLang="en-US" baseline="-25000" dirty="0"/>
              <a:t>+1</a:t>
            </a:r>
            <a:r>
              <a:rPr lang="en-US" altLang="en-US" dirty="0"/>
              <a:t> </a:t>
            </a:r>
            <a:r>
              <a:rPr lang="en-US" altLang="en-US" dirty="0" err="1"/>
              <a:t>dilanjutkan</a:t>
            </a:r>
            <a:r>
              <a:rPr lang="en-US" altLang="en-US" dirty="0"/>
              <a:t>,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false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) </a:t>
            </a:r>
            <a:r>
              <a:rPr lang="en-US" altLang="en-US" dirty="0" err="1"/>
              <a:t>dibuang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5161E-B146-4A60-9DAF-B94E9E339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11511"/>
            <a:ext cx="10933923" cy="66349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4FB419-44C0-F154-4041-80AF2359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540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048391-F253-47D9-91EA-D2C45A72D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58" y="170429"/>
            <a:ext cx="10639283" cy="64561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DFD134-7B92-5694-D644-1318CEC2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34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331C-3080-4B6A-9D6E-2A9D416B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27D99-A663-4734-A001-4841CD0D5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AE928-09CC-CE8A-1CB8-C8EF6D87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3D37A-8CBA-4E5E-8293-337FCF8CC9A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2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63B9EAA7-F573-46AD-BEB9-CCEA7D5F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56FBFB-E274-41DE-AF05-ADB06412842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BD73D73-79DF-4BEE-BE25-0175FAF55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Pengorganisasian</a:t>
            </a:r>
            <a:r>
              <a:rPr lang="en-US" altLang="en-US" b="1" dirty="0">
                <a:latin typeface="+mn-lt"/>
              </a:rPr>
              <a:t> Solusi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91F12A9-8597-4458-A0F1-FE592A67C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kemungkinan</a:t>
            </a:r>
            <a:r>
              <a:rPr lang="en-US" altLang="en-US" dirty="0"/>
              <a:t> solusi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disebut</a:t>
            </a:r>
            <a:r>
              <a:rPr lang="en-US" altLang="en-US" dirty="0"/>
              <a:t> </a:t>
            </a:r>
            <a:r>
              <a:rPr lang="en-US" altLang="en-US" b="1" dirty="0" err="1"/>
              <a:t>ruang</a:t>
            </a:r>
            <a:r>
              <a:rPr lang="en-US" altLang="en-US" b="1" dirty="0"/>
              <a:t> solusi</a:t>
            </a:r>
            <a:r>
              <a:rPr lang="en-US" altLang="en-US" dirty="0"/>
              <a:t> (</a:t>
            </a:r>
            <a:r>
              <a:rPr lang="en-US" altLang="en-US" i="1" dirty="0"/>
              <a:t>solution</a:t>
            </a:r>
            <a:r>
              <a:rPr lang="en-US" altLang="en-US" dirty="0"/>
              <a:t> </a:t>
            </a:r>
            <a:r>
              <a:rPr lang="en-US" altLang="en-US" i="1" dirty="0"/>
              <a:t>space</a:t>
            </a:r>
            <a:r>
              <a:rPr lang="en-US" altLang="en-US" dirty="0"/>
              <a:t>).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Tinjau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0/1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3. </a:t>
            </a:r>
          </a:p>
          <a:p>
            <a:pPr eaLnBrk="1" hangingPunct="1"/>
            <a:r>
              <a:rPr lang="en-US" altLang="en-US" dirty="0"/>
              <a:t>Solusi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dirty="0"/>
              <a:t> = (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3</a:t>
            </a:r>
            <a:r>
              <a:rPr lang="en-US" altLang="en-US" dirty="0"/>
              <a:t>)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</a:t>
            </a:r>
            <a:r>
              <a:rPr lang="en-US" altLang="en-US" dirty="0"/>
              <a:t> {0,1}.  </a:t>
            </a:r>
          </a:p>
          <a:p>
            <a:pPr eaLnBrk="1" hangingPunct="1"/>
            <a:r>
              <a:rPr lang="en-US" altLang="en-US" dirty="0"/>
              <a:t>Ruang </a:t>
            </a:r>
            <a:r>
              <a:rPr lang="en-US" altLang="en-US" dirty="0" err="1"/>
              <a:t>solusinya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  {(0, 0, 0),  (0, 1, 0),  (0, 0, 1), (1, 0, 0),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	   (1, 1, 0), (1, 0, 1), (0, 1, 1), (1, 1, 1) }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A402ADA8-0560-476D-BD41-82D5EDDB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7F061-1158-4139-B9D0-E0AB345323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5D0EC1A-94AD-49C6-9DE3-308F14C3A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120" y="1014730"/>
            <a:ext cx="10586720" cy="56197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Ruang solusi </a:t>
            </a:r>
            <a:r>
              <a:rPr lang="en-US" altLang="en-US" dirty="0" err="1"/>
              <a:t>diorganisasikan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struktur</a:t>
            </a:r>
            <a:r>
              <a:rPr lang="en-US" altLang="en-US" dirty="0"/>
              <a:t> </a:t>
            </a: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berakar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Tiap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menyatakan</a:t>
            </a:r>
            <a:r>
              <a:rPr lang="en-US" altLang="en-US" dirty="0"/>
              <a:t> status (</a:t>
            </a:r>
            <a:r>
              <a:rPr lang="en-US" altLang="en-US" i="1" dirty="0"/>
              <a:t>state</a:t>
            </a:r>
            <a:r>
              <a:rPr lang="en-US" altLang="en-US" dirty="0"/>
              <a:t>) </a:t>
            </a:r>
            <a:r>
              <a:rPr lang="en-US" altLang="en-US" dirty="0" err="1"/>
              <a:t>persoalan</a:t>
            </a:r>
            <a:r>
              <a:rPr lang="en-US" altLang="en-US" dirty="0"/>
              <a:t>, </a:t>
            </a:r>
            <a:r>
              <a:rPr lang="en-US" altLang="en-US" dirty="0" err="1"/>
              <a:t>sedangkan</a:t>
            </a:r>
            <a:r>
              <a:rPr lang="en-US" altLang="en-US" dirty="0"/>
              <a:t> </a:t>
            </a:r>
            <a:r>
              <a:rPr lang="en-US" altLang="en-US" dirty="0" err="1"/>
              <a:t>sisi</a:t>
            </a:r>
            <a:r>
              <a:rPr lang="en-US" altLang="en-US" dirty="0"/>
              <a:t> (</a:t>
            </a:r>
            <a:r>
              <a:rPr lang="en-US" altLang="en-US" dirty="0" err="1"/>
              <a:t>cabang</a:t>
            </a:r>
            <a:r>
              <a:rPr lang="en-US" altLang="en-US" dirty="0"/>
              <a:t>) </a:t>
            </a:r>
            <a:r>
              <a:rPr lang="en-US" altLang="en-US" dirty="0" err="1"/>
              <a:t>dilabeli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nilai-nilai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akar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daun</a:t>
            </a:r>
            <a:r>
              <a:rPr lang="en-US" altLang="en-US" dirty="0"/>
              <a:t> </a:t>
            </a:r>
            <a:r>
              <a:rPr lang="en-US" altLang="en-US" dirty="0" err="1"/>
              <a:t>menyatakan</a:t>
            </a:r>
            <a:r>
              <a:rPr lang="en-US" altLang="en-US" dirty="0"/>
              <a:t> solusi yang </a:t>
            </a:r>
            <a:r>
              <a:rPr lang="en-US" altLang="en-US" dirty="0" err="1"/>
              <a:t>mungkin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Seluruh</a:t>
            </a:r>
            <a:r>
              <a:rPr lang="en-US" altLang="en-US" dirty="0"/>
              <a:t> </a:t>
            </a:r>
            <a:r>
              <a:rPr lang="en-US" altLang="en-US" dirty="0" err="1"/>
              <a:t>lintasan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akar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daun</a:t>
            </a:r>
            <a:r>
              <a:rPr lang="en-US" altLang="en-US" dirty="0"/>
              <a:t> </a:t>
            </a:r>
            <a:r>
              <a:rPr lang="en-US" altLang="en-US" dirty="0" err="1"/>
              <a:t>membentuk</a:t>
            </a:r>
            <a:r>
              <a:rPr lang="en-US" altLang="en-US" dirty="0"/>
              <a:t> </a:t>
            </a:r>
            <a:r>
              <a:rPr lang="en-US" altLang="en-US" dirty="0" err="1"/>
              <a:t>ruang</a:t>
            </a:r>
            <a:r>
              <a:rPr lang="en-US" altLang="en-US" dirty="0"/>
              <a:t> solusi.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Pengorganisasian</a:t>
            </a:r>
            <a:r>
              <a:rPr lang="en-US" altLang="en-US" dirty="0"/>
              <a:t> </a:t>
            </a:r>
            <a:r>
              <a:rPr lang="en-US" altLang="en-US" dirty="0" err="1"/>
              <a:t>pohon</a:t>
            </a:r>
            <a:r>
              <a:rPr lang="en-US" altLang="en-US" dirty="0"/>
              <a:t> </a:t>
            </a:r>
            <a:r>
              <a:rPr lang="en-US" altLang="en-US" dirty="0" err="1"/>
              <a:t>ruang</a:t>
            </a:r>
            <a:r>
              <a:rPr lang="en-US" altLang="en-US" dirty="0"/>
              <a:t> solusi </a:t>
            </a:r>
            <a:r>
              <a:rPr lang="en-US" altLang="en-US" dirty="0" err="1"/>
              <a:t>diacu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b="1" dirty="0" err="1"/>
              <a:t>pohon</a:t>
            </a:r>
            <a:r>
              <a:rPr lang="en-US" altLang="en-US" b="1" dirty="0"/>
              <a:t> </a:t>
            </a:r>
            <a:r>
              <a:rPr lang="en-US" altLang="en-US" b="1" dirty="0" err="1"/>
              <a:t>ruang</a:t>
            </a:r>
            <a:r>
              <a:rPr lang="en-US" altLang="en-US" b="1" dirty="0"/>
              <a:t> status</a:t>
            </a:r>
            <a:r>
              <a:rPr lang="en-US" altLang="en-US" dirty="0"/>
              <a:t> (</a:t>
            </a:r>
            <a:r>
              <a:rPr lang="en-US" altLang="en-US" i="1" dirty="0"/>
              <a:t>state space tree</a:t>
            </a:r>
            <a:r>
              <a:rPr lang="en-US" altLang="en-US" dirty="0"/>
              <a:t>).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E9BE472F-688E-4C86-939C-54C8D37E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09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69D4884-03C5-4FFF-881E-1271D25EE64D}" type="slidenum">
              <a:rPr lang="en-US" altLang="en-US" sz="1400"/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id="{64D6835D-F9DC-44D2-98E1-B321A230213F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143000"/>
            <a:ext cx="4572000" cy="2971800"/>
            <a:chOff x="2496" y="1200"/>
            <a:chExt cx="2880" cy="1872"/>
          </a:xfrm>
        </p:grpSpPr>
        <p:sp>
          <p:nvSpPr>
            <p:cNvPr id="15377" name="Oval 4">
              <a:extLst>
                <a:ext uri="{FF2B5EF4-FFF2-40B4-BE49-F238E27FC236}">
                  <a16:creationId xmlns:a16="http://schemas.microsoft.com/office/drawing/2014/main" id="{A9654C06-D2E7-449A-ABC5-675B9B680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064"/>
              <a:ext cx="192" cy="192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8" name="Oval 5">
              <a:extLst>
                <a:ext uri="{FF2B5EF4-FFF2-40B4-BE49-F238E27FC236}">
                  <a16:creationId xmlns:a16="http://schemas.microsoft.com/office/drawing/2014/main" id="{9E57E6D3-7066-4592-B970-97CE43DD3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200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9" name="Oval 6">
              <a:extLst>
                <a:ext uri="{FF2B5EF4-FFF2-40B4-BE49-F238E27FC236}">
                  <a16:creationId xmlns:a16="http://schemas.microsoft.com/office/drawing/2014/main" id="{244BE7C5-02C6-42F4-8898-99D24C709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208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0" name="Oval 7">
              <a:extLst>
                <a:ext uri="{FF2B5EF4-FFF2-40B4-BE49-F238E27FC236}">
                  <a16:creationId xmlns:a16="http://schemas.microsoft.com/office/drawing/2014/main" id="{A86D15B0-1155-45F3-B335-90E93F2A1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536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1" name="Oval 8">
              <a:extLst>
                <a:ext uri="{FF2B5EF4-FFF2-40B4-BE49-F238E27FC236}">
                  <a16:creationId xmlns:a16="http://schemas.microsoft.com/office/drawing/2014/main" id="{86ED8A99-AB6E-4241-984D-AA6ED77BF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536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2" name="Oval 9">
              <a:extLst>
                <a:ext uri="{FF2B5EF4-FFF2-40B4-BE49-F238E27FC236}">
                  <a16:creationId xmlns:a16="http://schemas.microsoft.com/office/drawing/2014/main" id="{55936419-4783-4CCA-9334-06111EF6F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28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3" name="Oval 10">
              <a:extLst>
                <a:ext uri="{FF2B5EF4-FFF2-40B4-BE49-F238E27FC236}">
                  <a16:creationId xmlns:a16="http://schemas.microsoft.com/office/drawing/2014/main" id="{A72B6B17-C8EC-4CA6-8C56-27EEFDFD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544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4" name="Oval 11">
              <a:extLst>
                <a:ext uri="{FF2B5EF4-FFF2-40B4-BE49-F238E27FC236}">
                  <a16:creationId xmlns:a16="http://schemas.microsoft.com/office/drawing/2014/main" id="{738CE06F-6310-4629-8AB9-736337364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544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5" name="Oval 12">
              <a:extLst>
                <a:ext uri="{FF2B5EF4-FFF2-40B4-BE49-F238E27FC236}">
                  <a16:creationId xmlns:a16="http://schemas.microsoft.com/office/drawing/2014/main" id="{B8AED5FD-91CC-47FA-B2F0-76BDA8A41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6" name="Oval 13">
              <a:extLst>
                <a:ext uri="{FF2B5EF4-FFF2-40B4-BE49-F238E27FC236}">
                  <a16:creationId xmlns:a16="http://schemas.microsoft.com/office/drawing/2014/main" id="{A37261A7-1EEF-4842-942A-EFBA87FDD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880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7" name="Oval 14">
              <a:extLst>
                <a:ext uri="{FF2B5EF4-FFF2-40B4-BE49-F238E27FC236}">
                  <a16:creationId xmlns:a16="http://schemas.microsoft.com/office/drawing/2014/main" id="{7AB1D20E-418F-4247-B125-44A6FAF47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256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8" name="Oval 15">
              <a:extLst>
                <a:ext uri="{FF2B5EF4-FFF2-40B4-BE49-F238E27FC236}">
                  <a16:creationId xmlns:a16="http://schemas.microsoft.com/office/drawing/2014/main" id="{10A4E596-978A-437B-879E-5E0D073F6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89" name="Oval 16">
              <a:extLst>
                <a:ext uri="{FF2B5EF4-FFF2-40B4-BE49-F238E27FC236}">
                  <a16:creationId xmlns:a16="http://schemas.microsoft.com/office/drawing/2014/main" id="{66B6A4D1-C8B9-4C2C-9876-25E5F292E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1920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0" name="Oval 17">
              <a:extLst>
                <a:ext uri="{FF2B5EF4-FFF2-40B4-BE49-F238E27FC236}">
                  <a16:creationId xmlns:a16="http://schemas.microsoft.com/office/drawing/2014/main" id="{C1E13AA9-8F65-4CDD-8D1B-C7E622E01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256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1" name="Oval 18">
              <a:extLst>
                <a:ext uri="{FF2B5EF4-FFF2-40B4-BE49-F238E27FC236}">
                  <a16:creationId xmlns:a16="http://schemas.microsoft.com/office/drawing/2014/main" id="{37C3FCD5-0D03-432E-B556-98859DFEA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592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92" name="Line 19">
              <a:extLst>
                <a:ext uri="{FF2B5EF4-FFF2-40B4-BE49-F238E27FC236}">
                  <a16:creationId xmlns:a16="http://schemas.microsoft.com/office/drawing/2014/main" id="{0334E931-D5AF-4961-B9DF-702B2F8DE5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208"/>
              <a:ext cx="480" cy="3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3" name="Line 20">
              <a:extLst>
                <a:ext uri="{FF2B5EF4-FFF2-40B4-BE49-F238E27FC236}">
                  <a16:creationId xmlns:a16="http://schemas.microsoft.com/office/drawing/2014/main" id="{89991035-8A4E-4844-A7D5-14EECB5C2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0" y="1728"/>
              <a:ext cx="43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40CAB29B-0125-45CB-BE8E-C95046D843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1632"/>
              <a:ext cx="52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13A03BF9-5E6C-4137-A547-9F39AA7578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1344"/>
              <a:ext cx="576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6" name="Line 23">
              <a:extLst>
                <a:ext uri="{FF2B5EF4-FFF2-40B4-BE49-F238E27FC236}">
                  <a16:creationId xmlns:a16="http://schemas.microsoft.com/office/drawing/2014/main" id="{46D0EE5C-D06B-47A9-9966-CBB46974A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1680"/>
              <a:ext cx="528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7" name="Line 24">
              <a:extLst>
                <a:ext uri="{FF2B5EF4-FFF2-40B4-BE49-F238E27FC236}">
                  <a16:creationId xmlns:a16="http://schemas.microsoft.com/office/drawing/2014/main" id="{66832D99-F892-41AB-A673-29B627A13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96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8" name="Line 25">
              <a:extLst>
                <a:ext uri="{FF2B5EF4-FFF2-40B4-BE49-F238E27FC236}">
                  <a16:creationId xmlns:a16="http://schemas.microsoft.com/office/drawing/2014/main" id="{68D26874-D01C-4A2E-B6D8-CDEB83940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352"/>
              <a:ext cx="528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9" name="Line 26">
              <a:extLst>
                <a:ext uri="{FF2B5EF4-FFF2-40B4-BE49-F238E27FC236}">
                  <a16:creationId xmlns:a16="http://schemas.microsoft.com/office/drawing/2014/main" id="{3161854F-E804-476F-903F-10B2E0FDF4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640"/>
              <a:ext cx="52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0" name="Line 27">
              <a:extLst>
                <a:ext uri="{FF2B5EF4-FFF2-40B4-BE49-F238E27FC236}">
                  <a16:creationId xmlns:a16="http://schemas.microsoft.com/office/drawing/2014/main" id="{E769D1D2-9145-493F-9A50-3801893FC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2688"/>
              <a:ext cx="576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Line 28">
              <a:extLst>
                <a:ext uri="{FF2B5EF4-FFF2-40B4-BE49-F238E27FC236}">
                  <a16:creationId xmlns:a16="http://schemas.microsoft.com/office/drawing/2014/main" id="{19CA4DD5-8FA3-462A-A001-A966DD90F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4" y="2352"/>
              <a:ext cx="528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29">
              <a:extLst>
                <a:ext uri="{FF2B5EF4-FFF2-40B4-BE49-F238E27FC236}">
                  <a16:creationId xmlns:a16="http://schemas.microsoft.com/office/drawing/2014/main" id="{A9CB4DBA-F7D5-4380-A1B6-181D895CE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688"/>
              <a:ext cx="528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Line 31">
              <a:extLst>
                <a:ext uri="{FF2B5EF4-FFF2-40B4-BE49-F238E27FC236}">
                  <a16:creationId xmlns:a16="http://schemas.microsoft.com/office/drawing/2014/main" id="{81382E7C-859E-4358-A3D6-B4C1D8090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2064"/>
              <a:ext cx="48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32">
              <a:extLst>
                <a:ext uri="{FF2B5EF4-FFF2-40B4-BE49-F238E27FC236}">
                  <a16:creationId xmlns:a16="http://schemas.microsoft.com/office/drawing/2014/main" id="{8BF3D827-8DAF-412E-89DE-7ED67E0336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48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33">
              <a:extLst>
                <a:ext uri="{FF2B5EF4-FFF2-40B4-BE49-F238E27FC236}">
                  <a16:creationId xmlns:a16="http://schemas.microsoft.com/office/drawing/2014/main" id="{78D2B1D3-D3A3-4EBD-A6EE-E2D0E121A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2400"/>
              <a:ext cx="528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94" name="Text Box 34">
            <a:extLst>
              <a:ext uri="{FF2B5EF4-FFF2-40B4-BE49-F238E27FC236}">
                <a16:creationId xmlns:a16="http://schemas.microsoft.com/office/drawing/2014/main" id="{14564E01-BBC2-4428-A3F9-A32E6226E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62401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Ada </a:t>
            </a:r>
            <a:r>
              <a:rPr lang="en-US" altLang="en-US" sz="2400" dirty="0" err="1">
                <a:latin typeface="+mn-lt"/>
              </a:rPr>
              <a:t>tiga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macam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simpul</a:t>
            </a:r>
            <a:r>
              <a:rPr lang="en-US" altLang="en-US" sz="2400" dirty="0">
                <a:latin typeface="+mn-lt"/>
              </a:rPr>
              <a:t>:</a:t>
            </a: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id="{C1BEF7CD-105E-4F10-8730-B22C32FE5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1"/>
            <a:ext cx="3810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+mn-lt"/>
              </a:rPr>
              <a:t>Sebuah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pohon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adalah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sekumpulan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simpul</a:t>
            </a:r>
            <a:r>
              <a:rPr lang="en-US" altLang="en-US" sz="2400" dirty="0">
                <a:latin typeface="+mn-lt"/>
              </a:rPr>
              <a:t> dan </a:t>
            </a:r>
            <a:r>
              <a:rPr lang="en-US" altLang="en-US" sz="2400" dirty="0" err="1">
                <a:latin typeface="+mn-lt"/>
              </a:rPr>
              <a:t>busur</a:t>
            </a:r>
            <a:r>
              <a:rPr lang="en-US" altLang="en-US" sz="2400" dirty="0">
                <a:latin typeface="+mn-lt"/>
              </a:rPr>
              <a:t> yang </a:t>
            </a:r>
            <a:r>
              <a:rPr lang="en-US" altLang="en-US" sz="2400" dirty="0" err="1">
                <a:latin typeface="+mn-lt"/>
              </a:rPr>
              <a:t>tidak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mempunyai</a:t>
            </a:r>
            <a:r>
              <a:rPr lang="en-US" altLang="en-US" sz="2400" dirty="0">
                <a:latin typeface="+mn-lt"/>
              </a:rPr>
              <a:t> </a:t>
            </a:r>
            <a:r>
              <a:rPr lang="en-US" altLang="en-US" sz="2400" dirty="0" err="1">
                <a:latin typeface="+mn-lt"/>
              </a:rPr>
              <a:t>sirkuit</a:t>
            </a:r>
            <a:endParaRPr lang="en-US" altLang="en-US" sz="2400" dirty="0">
              <a:latin typeface="+mn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/>
          </a:p>
        </p:txBody>
      </p:sp>
      <p:grpSp>
        <p:nvGrpSpPr>
          <p:cNvPr id="3" name="Group 44">
            <a:extLst>
              <a:ext uri="{FF2B5EF4-FFF2-40B4-BE49-F238E27FC236}">
                <a16:creationId xmlns:a16="http://schemas.microsoft.com/office/drawing/2014/main" id="{68C5A8ED-F9E0-44B7-9E0F-5A9E5AE0A5A3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4648201"/>
            <a:ext cx="4038600" cy="461963"/>
            <a:chOff x="768" y="3024"/>
            <a:chExt cx="2544" cy="291"/>
          </a:xfrm>
        </p:grpSpPr>
        <p:sp>
          <p:nvSpPr>
            <p:cNvPr id="15375" name="Oval 37">
              <a:extLst>
                <a:ext uri="{FF2B5EF4-FFF2-40B4-BE49-F238E27FC236}">
                  <a16:creationId xmlns:a16="http://schemas.microsoft.com/office/drawing/2014/main" id="{A84DA077-2489-4AF9-ABB0-49618CB1B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072"/>
              <a:ext cx="192" cy="192"/>
            </a:xfrm>
            <a:prstGeom prst="ellipse">
              <a:avLst/>
            </a:prstGeom>
            <a:solidFill>
              <a:srgbClr val="00FF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6" name="Text Box 40">
              <a:extLst>
                <a:ext uri="{FF2B5EF4-FFF2-40B4-BE49-F238E27FC236}">
                  <a16:creationId xmlns:a16="http://schemas.microsoft.com/office/drawing/2014/main" id="{BDC765E7-4586-4D0B-B57B-14D03A57E6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3024"/>
              <a:ext cx="235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/>
                <a:t> </a:t>
              </a:r>
              <a:r>
                <a:rPr lang="en-US" altLang="en-US" sz="2400" dirty="0" err="1"/>
                <a:t>Simpul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akar</a:t>
              </a:r>
              <a:endParaRPr lang="en-US" altLang="en-US" sz="2400" dirty="0"/>
            </a:p>
          </p:txBody>
        </p: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E380FABF-3A00-4238-9B8A-FE2F233ED11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105400"/>
            <a:ext cx="4191000" cy="457200"/>
            <a:chOff x="768" y="3312"/>
            <a:chExt cx="2640" cy="288"/>
          </a:xfrm>
        </p:grpSpPr>
        <p:sp>
          <p:nvSpPr>
            <p:cNvPr id="15373" name="Oval 38">
              <a:extLst>
                <a:ext uri="{FF2B5EF4-FFF2-40B4-BE49-F238E27FC236}">
                  <a16:creationId xmlns:a16="http://schemas.microsoft.com/office/drawing/2014/main" id="{6702719A-06B5-40C1-A75D-C5A080825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360"/>
              <a:ext cx="192" cy="192"/>
            </a:xfrm>
            <a:prstGeom prst="ellipse">
              <a:avLst/>
            </a:prstGeom>
            <a:solidFill>
              <a:srgbClr val="FFFF99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4" name="Text Box 41">
              <a:extLst>
                <a:ext uri="{FF2B5EF4-FFF2-40B4-BE49-F238E27FC236}">
                  <a16:creationId xmlns:a16="http://schemas.microsoft.com/office/drawing/2014/main" id="{7834B2B7-B578-4DF9-9F10-BDDF6D0C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312"/>
              <a:ext cx="2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/>
                <a:t>Simpul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dalam</a:t>
              </a:r>
              <a:endParaRPr lang="en-US" altLang="en-US" sz="2400" dirty="0"/>
            </a:p>
          </p:txBody>
        </p:sp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5A29E978-0DF7-4E2D-9295-891C1B82590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5562601"/>
            <a:ext cx="2743200" cy="461963"/>
            <a:chOff x="768" y="3600"/>
            <a:chExt cx="1728" cy="291"/>
          </a:xfrm>
        </p:grpSpPr>
        <p:sp>
          <p:nvSpPr>
            <p:cNvPr id="15371" name="Oval 39">
              <a:extLst>
                <a:ext uri="{FF2B5EF4-FFF2-40B4-BE49-F238E27FC236}">
                  <a16:creationId xmlns:a16="http://schemas.microsoft.com/office/drawing/2014/main" id="{AD4C672B-CA70-4EB1-8883-1E1422DF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648"/>
              <a:ext cx="192" cy="192"/>
            </a:xfrm>
            <a:prstGeom prst="ellipse">
              <a:avLst/>
            </a:prstGeom>
            <a:solidFill>
              <a:srgbClr val="FF0000"/>
            </a:solidFill>
            <a:ln w="15875">
              <a:solidFill>
                <a:schemeClr val="bg2"/>
              </a:solidFill>
              <a:round/>
              <a:headEnd/>
              <a:tailEnd type="none" w="lg" len="lg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372" name="Text Box 42">
              <a:extLst>
                <a:ext uri="{FF2B5EF4-FFF2-40B4-BE49-F238E27FC236}">
                  <a16:creationId xmlns:a16="http://schemas.microsoft.com/office/drawing/2014/main" id="{6E88AAE5-A2BE-4565-8FAA-D8B0F318F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600"/>
              <a:ext cx="1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dirty="0" err="1"/>
                <a:t>Simpul</a:t>
              </a:r>
              <a:r>
                <a:rPr lang="en-US" altLang="en-US" sz="2400" dirty="0"/>
                <a:t> </a:t>
              </a:r>
              <a:r>
                <a:rPr lang="en-US" altLang="en-US" sz="2400" dirty="0" err="1"/>
                <a:t>daun</a:t>
              </a:r>
              <a:endParaRPr lang="en-US" altLang="en-US" sz="2400" dirty="0"/>
            </a:p>
          </p:txBody>
        </p:sp>
      </p:grpSp>
      <p:sp>
        <p:nvSpPr>
          <p:cNvPr id="15407" name="Text Box 47">
            <a:extLst>
              <a:ext uri="{FF2B5EF4-FFF2-40B4-BE49-F238E27FC236}">
                <a16:creationId xmlns:a16="http://schemas.microsoft.com/office/drawing/2014/main" id="{13737B01-DA10-4F93-8FD9-187B69DC2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24235"/>
            <a:ext cx="574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Backtracking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dapat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dipandang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sebagai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pencarian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di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dalam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pohon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dari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akar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menuju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daun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simpul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solusi)</a:t>
            </a:r>
          </a:p>
        </p:txBody>
      </p:sp>
      <p:sp>
        <p:nvSpPr>
          <p:cNvPr id="15370" name="TextBox 46">
            <a:extLst>
              <a:ext uri="{FF2B5EF4-FFF2-40B4-BE49-F238E27FC236}">
                <a16:creationId xmlns:a16="http://schemas.microsoft.com/office/drawing/2014/main" id="{2C752630-1408-4AB7-AA00-F2B4091D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6" y="6396038"/>
            <a:ext cx="701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*) Sumber: </a:t>
            </a:r>
            <a:r>
              <a:rPr lang="en-US" altLang="en-US" sz="2400" i="1"/>
              <a:t>www.cis.upenn.edu/.../35-</a:t>
            </a:r>
            <a:r>
              <a:rPr lang="en-US" altLang="en-US" sz="2400" b="1" i="1"/>
              <a:t>backtracking</a:t>
            </a:r>
            <a:r>
              <a:rPr lang="en-US" altLang="en-US" sz="2400" i="1"/>
              <a:t>.ppt</a:t>
            </a:r>
            <a:r>
              <a:rPr lang="en-US" altLang="en-US" sz="24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4" grpId="0" autoUpdateAnimBg="0"/>
      <p:bldP spid="15395" grpId="0" autoUpdateAnimBg="0"/>
      <p:bldP spid="1540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A74EC98C-4E20-4B3F-A367-23842A882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476BE0-8776-4FD1-AB36-2A0FAFD60B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EC792B0-5CBE-4A27-851F-71162E9E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2800" dirty="0" err="1">
                <a:latin typeface="+mn-lt"/>
              </a:rPr>
              <a:t>Tinjau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persoalan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Knapsack</a:t>
            </a:r>
            <a:r>
              <a:rPr lang="en-US" altLang="en-US" sz="2800" dirty="0">
                <a:latin typeface="+mn-lt"/>
              </a:rPr>
              <a:t> 1/0 </a:t>
            </a: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n</a:t>
            </a:r>
            <a:r>
              <a:rPr lang="en-US" altLang="en-US" sz="2800" dirty="0">
                <a:latin typeface="+mn-lt"/>
              </a:rPr>
              <a:t> = 3.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Ruang </a:t>
            </a:r>
            <a:r>
              <a:rPr lang="en-US" altLang="en-US" sz="2800" dirty="0" err="1">
                <a:latin typeface="+mn-lt"/>
              </a:rPr>
              <a:t>solusinya</a:t>
            </a:r>
            <a:r>
              <a:rPr lang="en-US" altLang="en-US" sz="2800" dirty="0">
                <a:latin typeface="+mn-lt"/>
              </a:rPr>
              <a:t>:</a:t>
            </a:r>
            <a:r>
              <a:rPr lang="en-US" altLang="en-US" sz="4000" dirty="0">
                <a:latin typeface="+mn-lt"/>
              </a:rPr>
              <a:t> 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E2CC8424-5F8C-4DE4-B635-803C1DC40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254218"/>
              </p:ext>
            </p:extLst>
          </p:nvPr>
        </p:nvGraphicFramePr>
        <p:xfrm>
          <a:off x="2169161" y="1310290"/>
          <a:ext cx="8208963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33986" imgH="2504024" progId="Visio.Drawing.5">
                  <p:embed/>
                </p:oleObj>
              </mc:Choice>
              <mc:Fallback>
                <p:oleObj name="VISIO" r:id="rId2" imgW="4333986" imgH="2504024" progId="Visio.Drawing.5">
                  <p:embed/>
                  <p:pic>
                    <p:nvPicPr>
                      <p:cNvPr id="23555" name="Object 3">
                        <a:extLst>
                          <a:ext uri="{FF2B5EF4-FFF2-40B4-BE49-F238E27FC236}">
                            <a16:creationId xmlns:a16="http://schemas.microsoft.com/office/drawing/2014/main" id="{F26FC07C-A59D-4BDD-99B0-8EC44CCF1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9161" y="1310290"/>
                        <a:ext cx="8208963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CBED9DF-D1EF-43C0-B94C-C227B37B6420}"/>
              </a:ext>
            </a:extLst>
          </p:cNvPr>
          <p:cNvSpPr txBox="1"/>
          <p:nvPr/>
        </p:nvSpPr>
        <p:spPr>
          <a:xfrm>
            <a:off x="1188720" y="6308209"/>
            <a:ext cx="636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Catatan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simpul-simpul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dinomori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aturan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depth-first search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</TotalTime>
  <Words>4214</Words>
  <Application>Microsoft Office PowerPoint</Application>
  <PresentationFormat>Widescreen</PresentationFormat>
  <Paragraphs>537</Paragraphs>
  <Slides>52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</vt:lpstr>
      <vt:lpstr>Equation</vt:lpstr>
      <vt:lpstr>Algoritma Runut-balik  (Backtracking) </vt:lpstr>
      <vt:lpstr>Pendahuluan</vt:lpstr>
      <vt:lpstr>PowerPoint Presentation</vt:lpstr>
      <vt:lpstr>Properti Umum Algoritma Runut-balik</vt:lpstr>
      <vt:lpstr>PowerPoint Presentation</vt:lpstr>
      <vt:lpstr>Pengorganisasian Solusi</vt:lpstr>
      <vt:lpstr>PowerPoint Presentation</vt:lpstr>
      <vt:lpstr>PowerPoint Presentation</vt:lpstr>
      <vt:lpstr>Tinjau persoalan Knapsack 1/0 untuk n = 3.  Ruang solusinya: </vt:lpstr>
      <vt:lpstr>Prinsip Pencarian Solusi dengan Algoritma Runut-balik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Pohon dinamis yang dibentuk selama pencarian untuk persoalan 1/0 Knapsack  dengan n = 3,  M = 30, w = (35, 32, 25) dan p = (40, 25, 50)</vt:lpstr>
      <vt:lpstr>Penomoran ulang simpul-simpul sesuai urutan pembangkitannya</vt:lpstr>
      <vt:lpstr>Skema Umum Algoritma Runut-Balik (versi rekursif)</vt:lpstr>
      <vt:lpstr>PowerPoint Presentation</vt:lpstr>
      <vt:lpstr>Skema Umum Algoritma Runut-Balik (versi iteratif)</vt:lpstr>
      <vt:lpstr>1. Persoalan N-Ratu (The N-Queens Problem)</vt:lpstr>
      <vt:lpstr>PowerPoint Presentation</vt:lpstr>
      <vt:lpstr>Contoh 2 buah solusi 8-queens problem: </vt:lpstr>
      <vt:lpstr>PowerPoint Presentation</vt:lpstr>
      <vt:lpstr>PowerPoint Presentation</vt:lpstr>
      <vt:lpstr>PowerPoint Presentation</vt:lpstr>
      <vt:lpstr>Penyelesaian N-queens problem dengan algoritma Brute-force  (kasus N = 8):</vt:lpstr>
      <vt:lpstr>PowerPoint Presentation</vt:lpstr>
      <vt:lpstr>PowerPoint Presentation</vt:lpstr>
      <vt:lpstr>PowerPoint Presentation</vt:lpstr>
      <vt:lpstr>PowerPoint Presentation</vt:lpstr>
      <vt:lpstr>Penyelesaian N-queens problem dengan Algoritma Runut-balik:</vt:lpstr>
      <vt:lpstr>Contoh: Pohon ruang-status persoalan 4-Ratu</vt:lpstr>
      <vt:lpstr>Contoh solusi runut-balik persoalan 4-Ratu: </vt:lpstr>
      <vt:lpstr>Pohon ruang status persoalan 4-Ratu yang dibentuk selama pencarian: </vt:lpstr>
      <vt:lpstr>PowerPoint Presentation</vt:lpstr>
      <vt:lpstr>Algoritma runut-balik untuk persoalan 8-Ratu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Lampiran Program C++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48</cp:revision>
  <dcterms:created xsi:type="dcterms:W3CDTF">2021-03-11T06:09:58Z</dcterms:created>
  <dcterms:modified xsi:type="dcterms:W3CDTF">2025-04-19T13:06:14Z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2024-04-02T04:19:50Z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b53efff5-fb3c-4b1d-b621-547b5e4245c0</vt:lpwstr>
  </property>
  <property fmtid="{D5CDD505-2E9C-101B-9397-08002B2CF9AE}" pid="8" name="MSIP_Label_38b525e5-f3da-4501-8f1e-526b6769fc56_ContentBits">
    <vt:lpwstr>0</vt:lpwstr>
  </property>
</Properties>
</file>