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453" r:id="rId3"/>
    <p:sldId id="282" r:id="rId4"/>
    <p:sldId id="283" r:id="rId5"/>
    <p:sldId id="449" r:id="rId6"/>
    <p:sldId id="448" r:id="rId7"/>
    <p:sldId id="285" r:id="rId8"/>
    <p:sldId id="269" r:id="rId9"/>
    <p:sldId id="274" r:id="rId10"/>
    <p:sldId id="275" r:id="rId11"/>
    <p:sldId id="276" r:id="rId12"/>
    <p:sldId id="256" r:id="rId13"/>
    <p:sldId id="459" r:id="rId14"/>
    <p:sldId id="460" r:id="rId15"/>
    <p:sldId id="461" r:id="rId16"/>
    <p:sldId id="462" r:id="rId17"/>
    <p:sldId id="463" r:id="rId18"/>
    <p:sldId id="258" r:id="rId19"/>
    <p:sldId id="259" r:id="rId20"/>
    <p:sldId id="261" r:id="rId21"/>
    <p:sldId id="260" r:id="rId22"/>
    <p:sldId id="262" r:id="rId23"/>
    <p:sldId id="454" r:id="rId24"/>
    <p:sldId id="455" r:id="rId25"/>
    <p:sldId id="456" r:id="rId26"/>
    <p:sldId id="45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D396A-265C-442A-AABF-97DB5B579B44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6D2EE-D685-48B9-A533-229185589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893D4-7C06-4EF1-8202-E58257FA0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E018B-619B-4193-BC14-DE194A7C5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86B95-DECA-4608-A30E-D5C978C3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440F-11A4-4A41-B43C-B392CFB6149B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FEB52-A6F9-4B62-B958-F8424BB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69056-17CF-4F69-BEE3-DA6FC56B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6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357A-9AFB-4586-B7ED-D74C74D8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EB9FC-69A3-4F31-BE23-754C6DE1D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824F5-1DDF-447C-B9BF-198BD1C7B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0449-DABA-4E26-9A5A-D5D277D53175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23FF1-504C-4DBA-887A-D3A303A4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C8DE-F191-4BE3-AF11-401B9E71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9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45DF41-B122-4D29-A190-CADF76321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850C5-99BF-48F7-853E-BD4CBC404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9EED-BE71-43FC-83B6-437232CA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349E1-D2ED-4F3D-8584-F6EC11E9EDCA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077C6-BFF8-443E-BF73-13DCE8947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92600-F23D-49EA-A362-FCED8A11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9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8AC27-906C-43DE-BBB2-B7919D4F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2D1BB-BCEA-4C69-A870-A48178E2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864EE-2E4B-4526-8187-EFD2F9A7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82C-69BF-43B6-B1E0-AE582C92302E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F6C6-375A-4211-A55B-CAB293EF9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DCBB2-04E1-4E74-9CCD-F1FD0A7A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E7C9-1340-4737-B864-46C338EE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767F1-C738-408B-B148-AB67FAA1A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384DA-19BD-4F3C-85DA-5679ACB0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237-B4B9-44CE-948C-F796FC1902F8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5464E-DB57-4996-849B-CAF5DA05E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6065F-FD9D-414D-818F-9BF0440B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4BAF7-CF38-42EB-AA46-268F7424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D8920-4336-44E5-AF49-5CA084F95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11979-55D0-47BE-9B95-53AAB87C4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8F860-EAA7-41B8-9826-A48B48EA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967-A8D8-43CD-AF62-63C75CF210AC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0E1BA-C2E3-4AAC-8F8F-AE49D70A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3E429-701E-4A24-ADB6-01948569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DD82-C95E-479F-ADF7-DA23BDC3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7A52C-53BC-4F2F-AE60-C37B945CF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2026F-D427-41F9-91EC-9138FD82E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117CEA-3441-4E8C-B1F3-618367AA9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0E6985-B616-4B43-BF62-6858EC1A7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274EB-46A9-4ECC-A784-8E97EA29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A45F-7AF2-464F-9B1D-D1677D1A9F08}" type="datetime1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D35266-23B9-4A08-B9B4-AE80A22C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CBA90-693E-43D4-BBC9-0DF2DD3F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7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546E9-AD71-4A91-A3C7-7A632298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6204F-A335-4B1D-B942-254D2EC41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8FDB-68B1-4850-B9BC-92F283E02484}" type="datetime1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F6123-2C5C-4C20-9AA5-191ACAB3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7EAA5-A4D0-483E-90EE-B321D878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2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44F536-D588-4441-83B2-8C2DA45E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36E-39EF-4990-870B-B78AF0DAB9BF}" type="datetime1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1A6862-89C0-48E2-9C2E-FE14415D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0F815-79D0-4666-BFD2-83FF6956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7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A15A-EBB4-4B28-A1BF-A1B46DB35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2FE9C-57FD-4F72-A997-033EC4C3F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114F3-6C6F-4967-BBA4-146C8949A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5D224-046B-4165-9874-32AB2D3A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164D-403E-41F3-9339-33E0793E2A82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69476-C511-43E3-B89E-5664DF6E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06423-1CE8-45FE-BFB3-7E5DEFED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1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CC0B-2622-43B5-B6E5-CD573AF2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EBAA5F-9847-4D91-8A12-24CA195F5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A8EED-2226-49AC-A6EB-68679F683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A0AA3-B340-4E06-AFEB-651E133C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36D8-43BF-4CCF-AB8B-AA7A3E13FC45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4C33D-0272-434E-8D92-9F63A3BF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C20D5-02E7-49CC-B069-2B53C6B95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0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1F9F4-BBD9-4EB4-B7D9-AF038E95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5295A-597D-4BA2-9B98-F6B130858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0FD58-A97E-40B2-868F-09C718CC5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3A717-2131-49AD-A681-6DA949BF4127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90226-8731-473A-BC9D-C32356661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D92FE-6B06-4EB1-AD84-042BC4CD4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6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38989"/>
            <a:ext cx="963168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Decrease and Conquer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0920" y="2206308"/>
            <a:ext cx="6781800" cy="1752600"/>
          </a:xfrm>
        </p:spPr>
        <p:txBody>
          <a:bodyPr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IF2211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Algoritma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</a:t>
            </a:r>
            <a:r>
              <a:rPr lang="en-US" dirty="0" err="1"/>
              <a:t>Rinaldi</a:t>
            </a:r>
            <a:r>
              <a:rPr lang="en-US" dirty="0"/>
              <a:t> </a:t>
            </a:r>
            <a:r>
              <a:rPr lang="en-US" dirty="0" err="1"/>
              <a:t>Munir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20340" y="5217161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76CF9F15-D7F4-4EDA-949F-9157D5D0B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235" y="3670459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A77966-7234-4729-A6E1-32C2A52ABE43}"/>
              </a:ext>
            </a:extLst>
          </p:cNvPr>
          <p:cNvSpPr txBox="1"/>
          <p:nvPr/>
        </p:nvSpPr>
        <p:spPr>
          <a:xfrm>
            <a:off x="9708798" y="1755255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457201"/>
            <a:ext cx="10490200" cy="6264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4</a:t>
            </a:r>
            <a:r>
              <a:rPr lang="en-US" sz="2400" dirty="0"/>
              <a:t>:  </a:t>
            </a:r>
            <a:r>
              <a:rPr lang="en-US" sz="2400" dirty="0" err="1"/>
              <a:t>Temukan</a:t>
            </a:r>
            <a:r>
              <a:rPr lang="en-US" sz="2400" dirty="0"/>
              <a:t> median </a:t>
            </a:r>
            <a:r>
              <a:rPr lang="en-US" sz="2400" dirty="0" err="1"/>
              <a:t>dari</a:t>
            </a:r>
            <a:r>
              <a:rPr lang="en-US" sz="2400" dirty="0"/>
              <a:t> 4, 1, 10, 9, 7, 12, 8, 2, 15.</a:t>
            </a:r>
          </a:p>
          <a:p>
            <a:pPr marL="0" indent="0">
              <a:buNone/>
            </a:pPr>
            <a:r>
              <a:rPr lang="en-US" sz="2400" dirty="0"/>
              <a:t>Pada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i="1" dirty="0"/>
              <a:t>k</a:t>
            </a:r>
            <a:r>
              <a:rPr lang="en-US" sz="2400" dirty="0"/>
              <a:t> = </a:t>
            </a:r>
            <a:r>
              <a:rPr lang="en-US" sz="2400" dirty="0">
                <a:sym typeface="Symbol"/>
              </a:rPr>
              <a:t>9/2  = 5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persoalannya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ke-5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/>
              <a:t>Partisi</a:t>
            </a:r>
            <a:r>
              <a:rPr lang="en-US" sz="2400" dirty="0"/>
              <a:t> 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pivot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     1     10      9     7     12      8     2      15	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indeks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larik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1 </a:t>
            </a:r>
            <a:r>
              <a:rPr lang="en-US" sz="2400" dirty="0" err="1">
                <a:solidFill>
                  <a:srgbClr val="FF0000"/>
                </a:solidFill>
              </a:rPr>
              <a:t>sampai</a:t>
            </a:r>
            <a:r>
              <a:rPr lang="en-US" sz="2400" dirty="0">
                <a:solidFill>
                  <a:srgbClr val="FF0000"/>
                </a:solidFill>
              </a:rPr>
              <a:t> 9)</a:t>
            </a:r>
          </a:p>
          <a:p>
            <a:pPr>
              <a:buNone/>
            </a:pPr>
            <a:r>
              <a:rPr lang="en-US" sz="2400" dirty="0"/>
              <a:t>	Hasil </a:t>
            </a:r>
            <a:r>
              <a:rPr lang="en-US" sz="2400" dirty="0" err="1"/>
              <a:t>partisi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2     1     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        9     7     12      8     10    15         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/>
              <a:t>	Karena </a:t>
            </a:r>
            <a:r>
              <a:rPr lang="en-US" sz="2400" i="1" dirty="0"/>
              <a:t>s</a:t>
            </a:r>
            <a:r>
              <a:rPr lang="en-US" sz="2400" dirty="0"/>
              <a:t> = 3 &lt; 5,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memproses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	           </a:t>
            </a:r>
            <a:r>
              <a:rPr lang="en-US" sz="2400" b="1" dirty="0">
                <a:solidFill>
                  <a:srgbClr val="FF0000"/>
                </a:solidFill>
              </a:rPr>
              <a:t>9</a:t>
            </a:r>
            <a:r>
              <a:rPr lang="en-US" sz="2400" dirty="0"/>
              <a:t>     7     12      8     10    15 	</a:t>
            </a:r>
          </a:p>
          <a:p>
            <a:pPr>
              <a:buNone/>
            </a:pPr>
            <a:r>
              <a:rPr lang="en-US" sz="2400" dirty="0"/>
              <a:t>			           8     7       </a:t>
            </a:r>
            <a:r>
              <a:rPr lang="en-US" sz="2400" b="1" dirty="0">
                <a:solidFill>
                  <a:srgbClr val="FF0000"/>
                </a:solidFill>
              </a:rPr>
              <a:t>9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   12    10    15</a:t>
            </a:r>
          </a:p>
          <a:p>
            <a:pPr>
              <a:buNone/>
            </a:pPr>
            <a:r>
              <a:rPr lang="en-US" sz="2400" dirty="0"/>
              <a:t>			          Karena </a:t>
            </a:r>
            <a:r>
              <a:rPr lang="en-US" sz="2400" i="1" dirty="0"/>
              <a:t>s</a:t>
            </a:r>
            <a:r>
              <a:rPr lang="en-US" sz="2400" dirty="0"/>
              <a:t> = 6  &gt; 5,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memproses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	          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/>
              <a:t> </a:t>
            </a:r>
            <a:r>
              <a:rPr lang="en-US" sz="2400" dirty="0"/>
              <a:t>    7</a:t>
            </a:r>
          </a:p>
          <a:p>
            <a:pPr>
              <a:buNone/>
            </a:pPr>
            <a:r>
              <a:rPr lang="en-US" sz="2400" dirty="0"/>
              <a:t>			           7     </a:t>
            </a:r>
            <a:r>
              <a:rPr lang="en-US" sz="2400" b="1" dirty="0"/>
              <a:t>8</a:t>
            </a:r>
            <a:r>
              <a:rPr lang="en-US" sz="2400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803400" y="342900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53460" y="3429000"/>
            <a:ext cx="3124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53460" y="482092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5124450" y="4820920"/>
            <a:ext cx="155321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66866" y="6125517"/>
            <a:ext cx="544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= </a:t>
            </a:r>
            <a:r>
              <a:rPr lang="en-US" sz="2400" i="1" dirty="0"/>
              <a:t>k</a:t>
            </a:r>
            <a:r>
              <a:rPr lang="en-US" sz="2400" dirty="0"/>
              <a:t> = 5 </a:t>
            </a:r>
            <a:r>
              <a:rPr lang="en-US" sz="2400" dirty="0">
                <a:sym typeface="Wingdings" pitchFamily="2" charset="2"/>
              </a:rPr>
              <a:t> stop. </a:t>
            </a:r>
            <a:r>
              <a:rPr lang="en-US" sz="2400" dirty="0" err="1">
                <a:sym typeface="Wingdings" pitchFamily="2" charset="2"/>
              </a:rPr>
              <a:t>Jadi</a:t>
            </a:r>
            <a:r>
              <a:rPr lang="en-US" sz="2400" dirty="0">
                <a:sym typeface="Wingdings" pitchFamily="2" charset="2"/>
              </a:rPr>
              <a:t> median = 8</a:t>
            </a:r>
            <a:endParaRPr lang="en-US" sz="2400" dirty="0"/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884680" y="2540000"/>
            <a:ext cx="48158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87800" y="5720080"/>
            <a:ext cx="304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15360" y="5720080"/>
            <a:ext cx="304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762001"/>
            <a:ext cx="10429240" cy="5364163"/>
          </a:xfrm>
        </p:spPr>
        <p:txBody>
          <a:bodyPr>
            <a:normAutofit/>
          </a:bodyPr>
          <a:lstStyle/>
          <a:p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rekurens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Teorema</a:t>
            </a:r>
            <a:r>
              <a:rPr lang="en-US" dirty="0"/>
              <a:t> Master):</a:t>
            </a:r>
          </a:p>
          <a:p>
            <a:pPr>
              <a:buNone/>
            </a:pPr>
            <a:r>
              <a:rPr lang="en-US" dirty="0"/>
              <a:t>			</a:t>
            </a:r>
          </a:p>
          <a:p>
            <a:pPr>
              <a:buNone/>
            </a:pPr>
            <a:r>
              <a:rPr lang="en-US" dirty="0"/>
              <a:t>		T(n) = T(n/2) + </a:t>
            </a:r>
            <a:r>
              <a:rPr lang="en-US" dirty="0" err="1"/>
              <a:t>cn</a:t>
            </a:r>
            <a:r>
              <a:rPr lang="en-US" dirty="0"/>
              <a:t> = … = O(n)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323023"/>
              </p:ext>
            </p:extLst>
          </p:nvPr>
        </p:nvGraphicFramePr>
        <p:xfrm>
          <a:off x="2087880" y="1569720"/>
          <a:ext cx="370018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12800" imgH="431640" progId="Equation.3">
                  <p:embed/>
                </p:oleObj>
              </mc:Choice>
              <mc:Fallback>
                <p:oleObj name="Equation" r:id="rId2" imgW="1612800" imgH="4316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880" y="1569720"/>
                        <a:ext cx="370018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6FB0-56C7-7A75-4DE7-E0807820D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Latihan </a:t>
            </a:r>
            <a:r>
              <a:rPr lang="en-US" dirty="0" err="1"/>
              <a:t>Soal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Decrease and Conquer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8D5D3-F7A4-FA54-0671-F3B86B4C6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IF2211 Strategi </a:t>
            </a:r>
            <a:r>
              <a:rPr lang="en-US" dirty="0" err="1"/>
              <a:t>Algoritma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07050-0F84-37B8-0AD0-E05506B0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56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11B4-A975-49F1-8CC2-5D91845A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478" y="629920"/>
            <a:ext cx="10640322" cy="5547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Soal</a:t>
            </a:r>
            <a:r>
              <a:rPr lang="en-US" sz="3200" dirty="0"/>
              <a:t> UTS 2019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FFD411-1F08-4D20-8700-142703618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6448"/>
            <a:ext cx="11236960" cy="6691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42925B-A8BA-451D-97EF-3E4115D09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82" y="2115625"/>
            <a:ext cx="11325598" cy="3431735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5816BA1-B6C9-478B-8DBC-16B4894F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30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FFB6C-42C7-9AAD-02A2-D4C4B6441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680"/>
            <a:ext cx="10795000" cy="5435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Jawaban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(a)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 err="1">
                <a:solidFill>
                  <a:schemeClr val="dk1"/>
                </a:solidFill>
              </a:rPr>
              <a:t>Alternatif</a:t>
            </a:r>
            <a:r>
              <a:rPr lang="en-US" sz="2400" b="1" dirty="0">
                <a:solidFill>
                  <a:schemeClr val="dk1"/>
                </a:solidFill>
              </a:rPr>
              <a:t> I: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 err="1">
                <a:solidFill>
                  <a:schemeClr val="dk1"/>
                </a:solidFill>
              </a:rPr>
              <a:t>Penerapan</a:t>
            </a:r>
            <a:r>
              <a:rPr lang="en-US" sz="2400" dirty="0">
                <a:solidFill>
                  <a:schemeClr val="dk1"/>
                </a:solidFill>
              </a:rPr>
              <a:t> binary search di </a:t>
            </a:r>
            <a:r>
              <a:rPr lang="en-US" sz="2400" dirty="0" err="1">
                <a:solidFill>
                  <a:schemeClr val="dk1"/>
                </a:solidFill>
              </a:rPr>
              <a:t>tiap</a:t>
            </a:r>
            <a:r>
              <a:rPr lang="en-US" sz="2400" dirty="0">
                <a:solidFill>
                  <a:schemeClr val="dk1"/>
                </a:solidFill>
              </a:rPr>
              <a:t> baris pada </a:t>
            </a:r>
            <a:r>
              <a:rPr lang="en-US" sz="2400" dirty="0" err="1">
                <a:solidFill>
                  <a:schemeClr val="dk1"/>
                </a:solidFill>
              </a:rPr>
              <a:t>matriks</a:t>
            </a:r>
            <a:r>
              <a:rPr lang="en-US" sz="2400" dirty="0">
                <a:solidFill>
                  <a:schemeClr val="dk1"/>
                </a:solidFill>
              </a:rPr>
              <a:t>. </a:t>
            </a:r>
            <a:r>
              <a:rPr lang="en-US" sz="2400" dirty="0" err="1">
                <a:solidFill>
                  <a:schemeClr val="dk1"/>
                </a:solidFill>
              </a:rPr>
              <a:t>Setiap</a:t>
            </a:r>
            <a:r>
              <a:rPr lang="en-US" sz="2400" dirty="0">
                <a:solidFill>
                  <a:schemeClr val="dk1"/>
                </a:solidFill>
              </a:rPr>
              <a:t> baris, </a:t>
            </a:r>
            <a:r>
              <a:rPr lang="en-US" sz="2400" dirty="0" err="1">
                <a:solidFill>
                  <a:schemeClr val="dk1"/>
                </a:solidFill>
              </a:rPr>
              <a:t>periksa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tengah</a:t>
            </a:r>
            <a:r>
              <a:rPr lang="en-US" sz="2400" dirty="0">
                <a:solidFill>
                  <a:schemeClr val="dk1"/>
                </a:solidFill>
              </a:rPr>
              <a:t> (e):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i</a:t>
            </a:r>
            <a:r>
              <a:rPr lang="en-US" sz="2400" dirty="0">
                <a:solidFill>
                  <a:schemeClr val="dk1"/>
                </a:solidFill>
              </a:rPr>
              <a:t>)  </a:t>
            </a:r>
            <a:r>
              <a:rPr lang="en-US" sz="2400" dirty="0" err="1">
                <a:solidFill>
                  <a:schemeClr val="dk1"/>
                </a:solidFill>
              </a:rPr>
              <a:t>jika</a:t>
            </a:r>
            <a:r>
              <a:rPr lang="en-US" sz="2400" dirty="0">
                <a:solidFill>
                  <a:schemeClr val="dk1"/>
                </a:solidFill>
              </a:rPr>
              <a:t> e&lt;x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periksa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sebelah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kanan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e, dan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kiri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e;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</a:rPr>
              <a:t>(ii) Jika e&gt;x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periksa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sebelah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kiri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e, dan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kanan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e;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</a:rPr>
              <a:t>(iii) Jika e=x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yang </a:t>
            </a:r>
            <a:r>
              <a:rPr lang="en-US" sz="2400" dirty="0" err="1">
                <a:solidFill>
                  <a:schemeClr val="dk1"/>
                </a:solidFill>
              </a:rPr>
              <a:t>dicari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ditemukan</a:t>
            </a:r>
            <a:r>
              <a:rPr lang="en-US" sz="2400" dirty="0">
                <a:solidFill>
                  <a:schemeClr val="dk1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dk1"/>
                </a:solidFill>
              </a:rPr>
              <a:t>Ini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termasuk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i="1" dirty="0">
                <a:solidFill>
                  <a:schemeClr val="dk1"/>
                </a:solidFill>
              </a:rPr>
              <a:t>decrease by variable</a:t>
            </a:r>
            <a:r>
              <a:rPr lang="en-US" sz="2400" dirty="0">
                <a:solidFill>
                  <a:schemeClr val="dk1"/>
                </a:solidFill>
              </a:rPr>
              <a:t>. Binary search pada </a:t>
            </a:r>
            <a:r>
              <a:rPr lang="en-US" sz="2400" dirty="0" err="1">
                <a:solidFill>
                  <a:schemeClr val="dk1"/>
                </a:solidFill>
              </a:rPr>
              <a:t>tiap</a:t>
            </a:r>
            <a:r>
              <a:rPr lang="en-US" sz="2400" dirty="0">
                <a:solidFill>
                  <a:schemeClr val="dk1"/>
                </a:solidFill>
              </a:rPr>
              <a:t> baris </a:t>
            </a:r>
            <a:r>
              <a:rPr lang="en-US" sz="2400" dirty="0" err="1">
                <a:solidFill>
                  <a:schemeClr val="dk1"/>
                </a:solidFill>
              </a:rPr>
              <a:t>memerlukan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waktu</a:t>
            </a:r>
            <a:r>
              <a:rPr lang="en-US" sz="2400" dirty="0">
                <a:solidFill>
                  <a:schemeClr val="dk1"/>
                </a:solidFill>
              </a:rPr>
              <a:t> O(log n), dan </a:t>
            </a:r>
            <a:r>
              <a:rPr lang="en-US" sz="2400" dirty="0" err="1">
                <a:solidFill>
                  <a:schemeClr val="dk1"/>
                </a:solidFill>
              </a:rPr>
              <a:t>jika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diterapkan</a:t>
            </a:r>
            <a:r>
              <a:rPr lang="en-US" sz="2400" dirty="0">
                <a:solidFill>
                  <a:schemeClr val="dk1"/>
                </a:solidFill>
              </a:rPr>
              <a:t> pada n baris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kompleksitas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waktunya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: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O (n log n)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BA158-96F8-4605-933B-5E756B19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41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4C71-AE2C-55F5-8659-A1247154B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/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>
                <a:solidFill>
                  <a:schemeClr val="dk1"/>
                </a:solidFill>
              </a:rPr>
              <a:t>Alternatif</a:t>
            </a:r>
            <a:r>
              <a:rPr lang="en-US" sz="2400" b="1" dirty="0">
                <a:solidFill>
                  <a:schemeClr val="dk1"/>
                </a:solidFill>
              </a:rPr>
              <a:t> II: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dk1"/>
                </a:solidFill>
              </a:rPr>
              <a:t>Pemeriksaan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dimulai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kanan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atas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matriks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misal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nilai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elemennya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e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i</a:t>
            </a:r>
            <a:r>
              <a:rPr lang="en-US" sz="2400" dirty="0">
                <a:solidFill>
                  <a:schemeClr val="dk1"/>
                </a:solidFill>
              </a:rPr>
              <a:t>)  Jika e &lt; x,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baris </a:t>
            </a:r>
            <a:r>
              <a:rPr lang="en-US" sz="2400" dirty="0" err="1">
                <a:solidFill>
                  <a:schemeClr val="dk1"/>
                </a:solidFill>
              </a:rPr>
              <a:t>pasti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lebih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kecil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x, oleh </a:t>
            </a:r>
            <a:r>
              <a:rPr lang="en-US" sz="2400" dirty="0" err="1">
                <a:solidFill>
                  <a:schemeClr val="dk1"/>
                </a:solidFill>
              </a:rPr>
              <a:t>karena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itu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baris, dan </a:t>
            </a:r>
            <a:r>
              <a:rPr lang="en-US" sz="2400" dirty="0" err="1">
                <a:solidFill>
                  <a:schemeClr val="dk1"/>
                </a:solidFill>
              </a:rPr>
              <a:t>periksa</a:t>
            </a:r>
            <a:r>
              <a:rPr lang="en-US" sz="2400" dirty="0">
                <a:solidFill>
                  <a:schemeClr val="dk1"/>
                </a:solidFill>
              </a:rPr>
              <a:t> baris </a:t>
            </a:r>
            <a:r>
              <a:rPr lang="en-US" sz="2400" dirty="0" err="1">
                <a:solidFill>
                  <a:schemeClr val="dk1"/>
                </a:solidFill>
              </a:rPr>
              <a:t>berikutnya</a:t>
            </a:r>
            <a:r>
              <a:rPr lang="en-US" sz="2400" dirty="0">
                <a:solidFill>
                  <a:schemeClr val="dk1"/>
                </a:solidFill>
              </a:rPr>
              <a:t> pada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yang </a:t>
            </a:r>
            <a:r>
              <a:rPr lang="en-US" sz="2400" dirty="0" err="1">
                <a:solidFill>
                  <a:schemeClr val="dk1"/>
                </a:solidFill>
              </a:rPr>
              <a:t>sama</a:t>
            </a:r>
            <a:r>
              <a:rPr lang="en-US" sz="2400" dirty="0">
                <a:solidFill>
                  <a:schemeClr val="dk1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(ii)  Jika e &gt; x,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tersebut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karena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nilai</a:t>
            </a:r>
            <a:r>
              <a:rPr lang="en-US" sz="2400" dirty="0">
                <a:solidFill>
                  <a:schemeClr val="dk1"/>
                </a:solidFill>
              </a:rPr>
              <a:t> di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tersebut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pasti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lebih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besar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dari</a:t>
            </a:r>
            <a:r>
              <a:rPr lang="en-US" sz="2400" dirty="0">
                <a:solidFill>
                  <a:schemeClr val="dk1"/>
                </a:solidFill>
              </a:rPr>
              <a:t> x, </a:t>
            </a:r>
            <a:r>
              <a:rPr lang="en-US" sz="2400" dirty="0" err="1">
                <a:solidFill>
                  <a:schemeClr val="dk1"/>
                </a:solidFill>
              </a:rPr>
              <a:t>periksa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berikutnya</a:t>
            </a:r>
            <a:r>
              <a:rPr lang="en-US" sz="2400" dirty="0">
                <a:solidFill>
                  <a:schemeClr val="dk1"/>
                </a:solidFill>
              </a:rPr>
              <a:t> ( 1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sebelah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kiri</a:t>
            </a:r>
            <a:r>
              <a:rPr lang="en-US" sz="2400" dirty="0">
                <a:solidFill>
                  <a:schemeClr val="dk1"/>
                </a:solidFill>
              </a:rPr>
              <a:t>) pada baris yang </a:t>
            </a:r>
            <a:r>
              <a:rPr lang="en-US" sz="2400" dirty="0" err="1">
                <a:solidFill>
                  <a:schemeClr val="dk1"/>
                </a:solidFill>
              </a:rPr>
              <a:t>sama</a:t>
            </a:r>
            <a:r>
              <a:rPr lang="en-US" sz="2400" dirty="0">
                <a:solidFill>
                  <a:schemeClr val="dk1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(iii)   Jika e = x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x </a:t>
            </a:r>
            <a:r>
              <a:rPr lang="en-US" sz="2400" dirty="0" err="1">
                <a:solidFill>
                  <a:schemeClr val="dk1"/>
                </a:solidFill>
              </a:rPr>
              <a:t>ditemukan</a:t>
            </a:r>
            <a:r>
              <a:rPr lang="en-US" sz="2400" dirty="0">
                <a:solidFill>
                  <a:schemeClr val="dk1"/>
                </a:solidFill>
              </a:rPr>
              <a:t> pada baris dan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tersebut</a:t>
            </a:r>
            <a:r>
              <a:rPr lang="en-US" sz="2400" dirty="0">
                <a:solidFill>
                  <a:schemeClr val="dk1"/>
                </a:solidFill>
              </a:rPr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dk1"/>
                </a:solidFill>
              </a:rPr>
              <a:t>Untuk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setiap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langkah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baris </a:t>
            </a:r>
            <a:r>
              <a:rPr lang="en-US" sz="2400" dirty="0" err="1">
                <a:solidFill>
                  <a:schemeClr val="dk1"/>
                </a:solidFill>
              </a:rPr>
              <a:t>atau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diabaikan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jadi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pendekatannya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decrease by a constant (n), dan </a:t>
            </a:r>
            <a:r>
              <a:rPr lang="en-US" sz="2400" dirty="0" err="1">
                <a:solidFill>
                  <a:schemeClr val="dk1"/>
                </a:solidFill>
              </a:rPr>
              <a:t>kompleksitas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waktunya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O(n).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81C64-0678-D9A5-2478-9965E2C0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8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C7A21-E0C2-5DC5-3B38-CC257F3A1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394643"/>
          </a:xfrm>
        </p:spPr>
        <p:txBody>
          <a:bodyPr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(b) </a:t>
            </a:r>
            <a:r>
              <a:rPr lang="en-US" sz="2400" dirty="0" err="1">
                <a:solidFill>
                  <a:schemeClr val="dk1"/>
                </a:solidFill>
              </a:rPr>
              <a:t>Dengan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pendekatan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Alternatif</a:t>
            </a:r>
            <a:r>
              <a:rPr lang="en-US" sz="2400" dirty="0">
                <a:solidFill>
                  <a:schemeClr val="dk1"/>
                </a:solidFill>
              </a:rPr>
              <a:t> II: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i</a:t>
            </a:r>
            <a:r>
              <a:rPr lang="en-US" sz="2400" dirty="0">
                <a:solidFill>
                  <a:schemeClr val="dk1"/>
                </a:solidFill>
              </a:rPr>
              <a:t>). </a:t>
            </a:r>
            <a:r>
              <a:rPr lang="en-US" sz="2400" dirty="0" err="1">
                <a:solidFill>
                  <a:schemeClr val="dk1"/>
                </a:solidFill>
              </a:rPr>
              <a:t>Periksa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elemen</a:t>
            </a:r>
            <a:r>
              <a:rPr lang="en-US" sz="2400" dirty="0">
                <a:solidFill>
                  <a:schemeClr val="dk1"/>
                </a:solidFill>
              </a:rPr>
              <a:t> [1][4], </a:t>
            </a:r>
            <a:r>
              <a:rPr lang="en-US" sz="2400" dirty="0" err="1">
                <a:solidFill>
                  <a:schemeClr val="dk1"/>
                </a:solidFill>
              </a:rPr>
              <a:t>nilainya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40, dan 40 &gt; 29,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4, dan </a:t>
            </a:r>
            <a:r>
              <a:rPr lang="en-US" sz="2400" dirty="0" err="1">
                <a:solidFill>
                  <a:schemeClr val="dk1"/>
                </a:solidFill>
              </a:rPr>
              <a:t>bergerak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ke</a:t>
            </a:r>
            <a:r>
              <a:rPr lang="en-US" sz="2400" dirty="0">
                <a:solidFill>
                  <a:schemeClr val="dk1"/>
                </a:solidFill>
              </a:rPr>
              <a:t> 1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di </a:t>
            </a:r>
            <a:r>
              <a:rPr lang="en-US" sz="2400" dirty="0" err="1">
                <a:solidFill>
                  <a:schemeClr val="dk1"/>
                </a:solidFill>
              </a:rPr>
              <a:t>sebelah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kiri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yaitu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[1][3].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(ii). Nilai pada [1][3]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30, dan 30&gt;29,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3, dan </a:t>
            </a:r>
            <a:r>
              <a:rPr lang="en-US" sz="2400" dirty="0" err="1">
                <a:solidFill>
                  <a:schemeClr val="dk1"/>
                </a:solidFill>
              </a:rPr>
              <a:t>bergerak</a:t>
            </a:r>
            <a:r>
              <a:rPr lang="en-US" sz="2400" dirty="0">
                <a:solidFill>
                  <a:schemeClr val="dk1"/>
                </a:solidFill>
              </a:rPr>
              <a:t> 1 </a:t>
            </a:r>
            <a:r>
              <a:rPr lang="en-US" sz="2400" dirty="0" err="1">
                <a:solidFill>
                  <a:schemeClr val="dk1"/>
                </a:solidFill>
              </a:rPr>
              <a:t>kolom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ke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sebelah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kiri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yaitu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[1][2].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(iii). Nilai pada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[1][2]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20, dan 20 &lt; 29,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baris 1, dan </a:t>
            </a:r>
            <a:r>
              <a:rPr lang="en-US" sz="2400" dirty="0" err="1">
                <a:solidFill>
                  <a:schemeClr val="dk1"/>
                </a:solidFill>
              </a:rPr>
              <a:t>bergerak</a:t>
            </a:r>
            <a:r>
              <a:rPr lang="en-US" sz="2400" dirty="0">
                <a:solidFill>
                  <a:schemeClr val="dk1"/>
                </a:solidFill>
              </a:rPr>
              <a:t> 1 baris </a:t>
            </a:r>
            <a:r>
              <a:rPr lang="en-US" sz="2400" dirty="0" err="1">
                <a:solidFill>
                  <a:schemeClr val="dk1"/>
                </a:solidFill>
              </a:rPr>
              <a:t>setelahnya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sehingga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berada</a:t>
            </a:r>
            <a:r>
              <a:rPr lang="en-US" sz="2400" dirty="0">
                <a:solidFill>
                  <a:schemeClr val="dk1"/>
                </a:solidFill>
              </a:rPr>
              <a:t> pada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[2][2].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(iv). Nilai pada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[2][2]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25, dan 25 &lt; 29, </a:t>
            </a:r>
            <a:r>
              <a:rPr lang="en-US" sz="2400" dirty="0" err="1">
                <a:solidFill>
                  <a:schemeClr val="dk1"/>
                </a:solidFill>
              </a:rPr>
              <a:t>maka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abaikan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seluruh</a:t>
            </a:r>
            <a:r>
              <a:rPr lang="en-US" sz="2400" dirty="0">
                <a:solidFill>
                  <a:schemeClr val="dk1"/>
                </a:solidFill>
              </a:rPr>
              <a:t> baris 2, dan </a:t>
            </a:r>
            <a:r>
              <a:rPr lang="en-US" sz="2400" dirty="0" err="1">
                <a:solidFill>
                  <a:schemeClr val="dk1"/>
                </a:solidFill>
              </a:rPr>
              <a:t>bergerak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ke</a:t>
            </a:r>
            <a:r>
              <a:rPr lang="en-US" sz="2400" dirty="0">
                <a:solidFill>
                  <a:schemeClr val="dk1"/>
                </a:solidFill>
              </a:rPr>
              <a:t> baris 3 </a:t>
            </a:r>
            <a:r>
              <a:rPr lang="en-US" sz="2400" dirty="0" err="1">
                <a:solidFill>
                  <a:schemeClr val="dk1"/>
                </a:solidFill>
              </a:rPr>
              <a:t>sehingga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berada</a:t>
            </a:r>
            <a:r>
              <a:rPr lang="en-US" sz="2400" dirty="0">
                <a:solidFill>
                  <a:schemeClr val="dk1"/>
                </a:solidFill>
              </a:rPr>
              <a:t> pada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[3][2].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(v). Nilai pada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[3][2]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29, dan </a:t>
            </a:r>
            <a:r>
              <a:rPr lang="en-US" sz="2400" dirty="0" err="1">
                <a:solidFill>
                  <a:schemeClr val="dk1"/>
                </a:solidFill>
              </a:rPr>
              <a:t>nilai</a:t>
            </a:r>
            <a:r>
              <a:rPr lang="en-US" sz="2400" dirty="0">
                <a:solidFill>
                  <a:schemeClr val="dk1"/>
                </a:solidFill>
              </a:rPr>
              <a:t> x yang </a:t>
            </a:r>
            <a:r>
              <a:rPr lang="en-US" sz="2400" dirty="0" err="1">
                <a:solidFill>
                  <a:schemeClr val="dk1"/>
                </a:solidFill>
              </a:rPr>
              <a:t>dicari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adalah</a:t>
            </a:r>
            <a:r>
              <a:rPr lang="en-US" sz="2400" dirty="0">
                <a:solidFill>
                  <a:schemeClr val="dk1"/>
                </a:solidFill>
              </a:rPr>
              <a:t> 29. Solusi </a:t>
            </a:r>
            <a:r>
              <a:rPr lang="en-US" sz="2400" dirty="0" err="1">
                <a:solidFill>
                  <a:schemeClr val="dk1"/>
                </a:solidFill>
              </a:rPr>
              <a:t>ditemukan</a:t>
            </a:r>
            <a:r>
              <a:rPr lang="en-US" sz="2400" dirty="0">
                <a:solidFill>
                  <a:schemeClr val="dk1"/>
                </a:solidFill>
              </a:rPr>
              <a:t> pada </a:t>
            </a:r>
            <a:r>
              <a:rPr lang="en-US" sz="2400" dirty="0" err="1">
                <a:solidFill>
                  <a:schemeClr val="dk1"/>
                </a:solidFill>
              </a:rPr>
              <a:t>posisi</a:t>
            </a:r>
            <a:r>
              <a:rPr lang="en-US" sz="2400" dirty="0">
                <a:solidFill>
                  <a:schemeClr val="dk1"/>
                </a:solidFill>
              </a:rPr>
              <a:t> [3][2].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FAA87-EA3F-E2EF-1DF7-383DCA4B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12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9A40D-3C01-E648-B936-9B36AB84B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UTS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B79FC-023B-C295-0ADF-4CA7B715D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Terdapat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beberapa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algoritma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untuk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mencari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pembagi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bilangan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terbesar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US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Greatest Common Divisor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/ GCD) yang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sudah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anda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pelajari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Jelaskan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salah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satu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algoritma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untuk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mencari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GCD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dari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dua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buah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bilangan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bulat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positif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yang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menggunakan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pendekatan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Decrease and Conquer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Jelaskan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langkah-langkah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nya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bukan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pseudo code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), dan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terapkan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pada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contoh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mencari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GCD(20,12) dan GCD(10,15).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6BE3-4C27-5CAE-B862-65253DDCE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7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DDFA9-14FB-C849-3106-12066A621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884F-9B18-A42D-61FC-F01AFF95D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750"/>
            <a:ext cx="10515600" cy="5398770"/>
          </a:xfrm>
        </p:spPr>
        <p:txBody>
          <a:bodyPr>
            <a:noAutofit/>
          </a:bodyPr>
          <a:lstStyle/>
          <a:p>
            <a:pPr marL="233363" indent="0">
              <a:buNone/>
            </a:pP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Dengan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algoritma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Euclidean yang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sudah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dipelajari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di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kuliah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Matdis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Misal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parameter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pertama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parameter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kedua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n  (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 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)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233363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GCD(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):</a:t>
            </a:r>
          </a:p>
          <a:p>
            <a:pPr marL="233363" indent="0">
              <a:buNone/>
            </a:pPr>
            <a:r>
              <a:rPr lang="da-DK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a-DK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if</a:t>
            </a:r>
            <a:r>
              <a:rPr lang="da-DK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da-DK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da-DK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= 0,  </a:t>
            </a:r>
          </a:p>
          <a:p>
            <a:pPr marL="233363" indent="0">
              <a:buNone/>
            </a:pPr>
            <a:r>
              <a:rPr lang="da-DK" sz="2400" dirty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  <a:r>
              <a:rPr lang="da-DK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retun</a:t>
            </a:r>
            <a:r>
              <a:rPr lang="da-DK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a-DK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da-DK" sz="2400" dirty="0">
                <a:solidFill>
                  <a:srgbClr val="000000"/>
                </a:solidFill>
                <a:latin typeface="Calibri" panose="020F0502020204030204" pitchFamily="34" charset="0"/>
              </a:rPr>
              <a:t>     // GCD(m, 0 ) = m  </a:t>
            </a:r>
            <a:r>
              <a:rPr lang="da-DK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(basis)</a:t>
            </a:r>
          </a:p>
          <a:p>
            <a:pPr marL="233363" indent="0">
              <a:buNone/>
            </a:pPr>
            <a:r>
              <a:rPr lang="da-DK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a-DK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else</a:t>
            </a:r>
            <a:r>
              <a:rPr lang="da-DK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457200" indent="-223838">
              <a:buNone/>
            </a:pP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      r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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m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it-IT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mod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n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457200" indent="-223838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      return GCD(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                                    (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rekurens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457200" indent="-223838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endif</a:t>
            </a:r>
          </a:p>
          <a:p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Bilangan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pada parameter di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setiap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langkah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tersebut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akan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terus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berkurang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decrease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), dan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ini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bagian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yang di ‘conquer’.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GCD(20,12) = GCD(12,8) = GCD(8,4) = GCD(4,0) = 4 </a:t>
            </a:r>
            <a:endParaRPr lang="en-US" sz="2400" dirty="0"/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GCD(10,15) = GCD(15,10) = GCD(10,5) = GCD (5,0) = 5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1F429-B3ED-7420-AC05-06B1F109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25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F9908-2DD3-0962-D710-EA54CD03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18CC8-4E3F-63BA-901C-DD17DF4A8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n = 9 </a:t>
            </a:r>
            <a:r>
              <a:rPr lang="en-US" dirty="0" err="1"/>
              <a:t>elemen</a:t>
            </a:r>
            <a:r>
              <a:rPr lang="en-US" dirty="0"/>
              <a:t>.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[4,  1, 10, 9, 7, 12, 8, 2, 15].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i="1" dirty="0"/>
              <a:t>decrease and conquer </a:t>
            </a:r>
            <a:r>
              <a:rPr lang="en-US" dirty="0"/>
              <a:t>(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partisi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Quicksort </a:t>
            </a:r>
            <a:r>
              <a:rPr lang="en-US" dirty="0" err="1"/>
              <a:t>versi</a:t>
            </a:r>
            <a:r>
              <a:rPr lang="en-US" dirty="0"/>
              <a:t> 2). </a:t>
            </a:r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.,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8BE51-6D07-F257-13BB-E73AEE0E5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1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4887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+mn-lt"/>
              </a:rPr>
              <a:t>Decrease by a Variable Size</a:t>
            </a:r>
            <a:endParaRPr lang="en-US" i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5D1D089-A0B2-401A-97B1-3C7596668064}"/>
              </a:ext>
            </a:extLst>
          </p:cNvPr>
          <p:cNvSpPr/>
          <p:nvPr/>
        </p:nvSpPr>
        <p:spPr>
          <a:xfrm>
            <a:off x="4876800" y="1447800"/>
            <a:ext cx="22098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Persoalan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berukuran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9B50C2-2C0D-4439-B54E-1C7D2C3E32E3}"/>
              </a:ext>
            </a:extLst>
          </p:cNvPr>
          <p:cNvSpPr/>
          <p:nvPr/>
        </p:nvSpPr>
        <p:spPr>
          <a:xfrm>
            <a:off x="3329940" y="2722880"/>
            <a:ext cx="2286000" cy="955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Upa-persoalan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berukuran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sembarang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F83E5-D7CA-4A21-A8BD-DB47B130C36A}"/>
              </a:ext>
            </a:extLst>
          </p:cNvPr>
          <p:cNvSpPr/>
          <p:nvPr/>
        </p:nvSpPr>
        <p:spPr>
          <a:xfrm>
            <a:off x="3276600" y="4267200"/>
            <a:ext cx="2362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Solusi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Upa-persoalan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3656E3-FCFD-4276-B166-B35CF959E52E}"/>
              </a:ext>
            </a:extLst>
          </p:cNvPr>
          <p:cNvSpPr/>
          <p:nvPr/>
        </p:nvSpPr>
        <p:spPr>
          <a:xfrm>
            <a:off x="4419600" y="5943600"/>
            <a:ext cx="2362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Solusi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Persoalan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semula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B003F5-A719-45F6-B3FA-6C4E0EE37E61}"/>
              </a:ext>
            </a:extLst>
          </p:cNvPr>
          <p:cNvCxnSpPr>
            <a:cxnSpLocks/>
            <a:stCxn id="7" idx="3"/>
            <a:endCxn id="8" idx="0"/>
          </p:cNvCxnSpPr>
          <p:nvPr/>
        </p:nvCxnSpPr>
        <p:spPr>
          <a:xfrm flipH="1">
            <a:off x="4472940" y="2033167"/>
            <a:ext cx="727478" cy="6897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AEB1371-CE79-4CFC-B135-3D071E329FC7}"/>
              </a:ext>
            </a:extLst>
          </p:cNvPr>
          <p:cNvCxnSpPr>
            <a:cxnSpLocks/>
            <a:stCxn id="8" idx="4"/>
            <a:endCxn id="9" idx="0"/>
          </p:cNvCxnSpPr>
          <p:nvPr/>
        </p:nvCxnSpPr>
        <p:spPr>
          <a:xfrm flipH="1">
            <a:off x="4457700" y="3677920"/>
            <a:ext cx="15240" cy="5892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C78C59-CE26-4796-93E8-5A74E3263A20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419600" y="5029200"/>
            <a:ext cx="381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CF0E4F-FB2D-4F2B-A357-FB2314FA90B6}"/>
              </a:ext>
            </a:extLst>
          </p:cNvPr>
          <p:cNvCxnSpPr/>
          <p:nvPr/>
        </p:nvCxnSpPr>
        <p:spPr>
          <a:xfrm>
            <a:off x="4419600" y="5486400"/>
            <a:ext cx="2362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A6F451-D839-41D7-B42B-586B0C3F585A}"/>
              </a:ext>
            </a:extLst>
          </p:cNvPr>
          <p:cNvCxnSpPr>
            <a:endCxn id="7" idx="5"/>
          </p:cNvCxnSpPr>
          <p:nvPr/>
        </p:nvCxnSpPr>
        <p:spPr>
          <a:xfrm rot="16200000" flipV="1">
            <a:off x="5045776" y="3750375"/>
            <a:ext cx="3453233" cy="188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F8163E-AA9A-47EC-99F5-91BFCF5C9C1D}"/>
              </a:ext>
            </a:extLst>
          </p:cNvPr>
          <p:cNvCxnSpPr>
            <a:endCxn id="10" idx="0"/>
          </p:cNvCxnSpPr>
          <p:nvPr/>
        </p:nvCxnSpPr>
        <p:spPr>
          <a:xfrm rot="16200000" flipH="1">
            <a:off x="5353050" y="5695950"/>
            <a:ext cx="457200" cy="381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8AE347E-914A-4790-A56E-E963ABC1A189}"/>
              </a:ext>
            </a:extLst>
          </p:cNvPr>
          <p:cNvSpPr txBox="1"/>
          <p:nvPr/>
        </p:nvSpPr>
        <p:spPr>
          <a:xfrm>
            <a:off x="7905983" y="3066871"/>
            <a:ext cx="3684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Contoh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persoalan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Interpolation search</a:t>
            </a:r>
            <a:endParaRPr lang="en-US" sz="2400" baseline="30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FF0000"/>
                </a:solidFill>
              </a:rPr>
              <a:t>Mencari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median</a:t>
            </a:r>
          </a:p>
        </p:txBody>
      </p:sp>
    </p:spTree>
    <p:extLst>
      <p:ext uri="{BB962C8B-B14F-4D97-AF65-F5344CB8AC3E}">
        <p14:creationId xmlns:p14="http://schemas.microsoft.com/office/powerpoint/2010/main" val="1208431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D7C12-57DC-29F6-B931-89E7B821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3EA71-30E4-F6DB-8A58-51E8BAA8B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 err="1"/>
              <a:t>Diberikan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larik</a:t>
            </a:r>
            <a:r>
              <a:rPr lang="en-US" sz="2400" b="0" i="0" u="none" strike="noStrike" baseline="0" dirty="0"/>
              <a:t> (</a:t>
            </a:r>
            <a:r>
              <a:rPr lang="en-US" sz="2400" b="0" i="1" u="none" strike="noStrike" baseline="0" dirty="0"/>
              <a:t>array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sebagai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berikut</a:t>
            </a:r>
            <a:r>
              <a:rPr lang="en-US" sz="2400" b="0" i="0" u="none" strike="noStrike" baseline="0" dirty="0"/>
              <a:t>:</a:t>
            </a:r>
          </a:p>
          <a:p>
            <a:pPr marL="0" indent="0" algn="l">
              <a:buNone/>
            </a:pPr>
            <a:r>
              <a:rPr lang="en-US" sz="2400" b="0" i="0" u="none" strike="noStrike" baseline="0" dirty="0"/>
              <a:t>	13, 9, 18, 6, 8, 11, 15, 7, 12</a:t>
            </a:r>
          </a:p>
          <a:p>
            <a:pPr marL="0" indent="0" algn="l">
              <a:buNone/>
            </a:pPr>
            <a:r>
              <a:rPr lang="en-US" sz="2400" b="0" i="0" u="none" strike="noStrike" baseline="0" dirty="0" err="1"/>
              <a:t>Perlihatkan</a:t>
            </a:r>
            <a:r>
              <a:rPr lang="en-US" sz="2400" b="0" i="0" u="none" strike="noStrike" baseline="0" dirty="0"/>
              <a:t> proses </a:t>
            </a:r>
            <a:r>
              <a:rPr lang="en-US" sz="2400" b="0" i="0" u="none" strike="noStrike" baseline="0" dirty="0" err="1"/>
              <a:t>mencari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elemen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terbesar</a:t>
            </a:r>
            <a:r>
              <a:rPr lang="en-US" sz="2400" b="0" i="0" u="none" strike="noStrike" baseline="0" dirty="0"/>
              <a:t> ke-5 </a:t>
            </a:r>
            <a:r>
              <a:rPr lang="en-US" sz="2400" b="0" i="0" u="none" strike="noStrike" baseline="0" dirty="0" err="1"/>
              <a:t>dengan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algoritma</a:t>
            </a:r>
            <a:r>
              <a:rPr lang="en-US" sz="2400" b="0" i="0" u="none" strike="noStrike" baseline="0" dirty="0"/>
              <a:t> </a:t>
            </a:r>
            <a:r>
              <a:rPr lang="en-US" sz="2400" b="0" i="1" u="none" strike="noStrike" baseline="0" dirty="0"/>
              <a:t>decrease and conquer </a:t>
            </a:r>
            <a:r>
              <a:rPr lang="en-US" sz="2400" b="0" i="0" u="none" strike="noStrike" baseline="0" dirty="0"/>
              <a:t>dan </a:t>
            </a:r>
            <a:r>
              <a:rPr lang="en-US" sz="2400" b="0" i="0" u="none" strike="noStrike" baseline="0" dirty="0" err="1"/>
              <a:t>memanfaatkan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algoritma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partisi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dari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algoritma</a:t>
            </a:r>
            <a:r>
              <a:rPr lang="en-US" sz="2400" b="0" i="0" u="none" strike="noStrike" baseline="0" dirty="0"/>
              <a:t> </a:t>
            </a:r>
            <a:r>
              <a:rPr lang="en-US" sz="2400" b="0" i="1" u="none" strike="noStrike" baseline="0" dirty="0"/>
              <a:t>Quicksort </a:t>
            </a:r>
            <a:r>
              <a:rPr lang="en-US" sz="2400" b="0" i="0" u="none" strike="noStrike" baseline="0" dirty="0" err="1"/>
              <a:t>varian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kedua</a:t>
            </a:r>
            <a:r>
              <a:rPr lang="en-US" sz="2400" b="0" i="0" u="none" strike="noStrike" baseline="0" dirty="0"/>
              <a:t>. </a:t>
            </a:r>
            <a:r>
              <a:rPr lang="en-US" sz="2400" b="0" i="1" u="none" strike="noStrike" baseline="0" dirty="0"/>
              <a:t>Pivot </a:t>
            </a:r>
            <a:r>
              <a:rPr lang="en-US" sz="2400" b="0" i="0" u="none" strike="noStrike" baseline="0" dirty="0"/>
              <a:t>yang </a:t>
            </a:r>
            <a:r>
              <a:rPr lang="en-US" sz="2400" b="0" i="0" u="none" strike="noStrike" baseline="0" dirty="0" err="1"/>
              <a:t>diambil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selalu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elemen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pertama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larik</a:t>
            </a:r>
            <a:r>
              <a:rPr lang="en-US" sz="2400" b="0" i="0" u="none" strike="noStrike" baseline="0" dirty="0"/>
              <a:t>.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110F0-31B4-9239-D7FB-58E59FF0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69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560DA-CE93-9E17-E786-6BED5FF90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D6D0-725D-6522-C9EB-9D889A50F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025"/>
            <a:ext cx="10515600" cy="502285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anda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terurut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Setiap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muncul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dua kali,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kecuali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tertentu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muncul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sekali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Tugas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anda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mencari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integer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muncul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sekali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buFont typeface="Times New Roman" panose="02020603050405020304" pitchFamily="18" charset="0"/>
              <a:buAutoNum type="romanLcParenBoth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1, 1, 2, 2,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3,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4, 4, 5, 5, 6, 6, 7, 7, 8, 8</a:t>
            </a:r>
          </a:p>
          <a:p>
            <a:pPr marL="342900" lvl="0" indent="-342900">
              <a:buFont typeface="Times New Roman" panose="02020603050405020304" pitchFamily="18" charset="0"/>
              <a:buAutoNum type="romanLcParenBoth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10, 10, 17, 17, 18, 18, 19, 19, 21, 21,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23</a:t>
            </a:r>
          </a:p>
          <a:p>
            <a:pPr marL="342900" lvl="0" indent="-342900">
              <a:buFont typeface="Times New Roman" panose="02020603050405020304" pitchFamily="18" charset="0"/>
              <a:buAutoNum type="romanLcParenBoth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1,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3, 3, 5, 5, 7, 7, 8, 8, 9, 9, 10, 10</a:t>
            </a:r>
          </a:p>
          <a:p>
            <a:pPr marL="285750" indent="0"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dicetak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tebal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mucul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sekali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buFont typeface="+mj-lt"/>
              <a:buAutoNum type="alphaLcParenBoth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Jika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diselesaikan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Brute Force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bagaimana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caranya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?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jawaban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pseudo-code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Berapa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kompleksitasnya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notasi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O-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besar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?</a:t>
            </a:r>
          </a:p>
          <a:p>
            <a:pPr marL="342900" lvl="0" indent="-342900">
              <a:buFont typeface="+mj-lt"/>
              <a:buAutoNum type="alphaLcParenBoth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Jika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diselesaikan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decrease and conquer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bagaimana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langkah-langkahnya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?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jawaban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pseudo-code).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Ilustrasikan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langkah-langkh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anda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pertama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Berapa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kompleksitas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notasi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O-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besar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998C5-2430-AA1A-44B7-E76421EF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1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B6600-98D6-4CA5-0339-69D4A46E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0F0AC-4123-151E-1F17-971867DFB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lphaLcParenBoth"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Tinjau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interpolation search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mencari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elemen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sudah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terurut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menaik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Tuliskan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penurunan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rumus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estimasi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posisi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Font typeface="+mj-lt"/>
              <a:buAutoNum type="alphaLcParenBoth"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berisi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elemen-elemen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telah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terurut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menaik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 [4, 12, 14, 18, 25, 38, 41, 50].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Perlihatkan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tahap-tahap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pencarian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elemen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41 di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larik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interpolation search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!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716C9-7A1E-DBEA-1169-58591EB0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7644-764E-48A9-B983-8310E1F0D52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3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8CAE-2F77-4378-9E0A-DE92DB30B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99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(UTS 2020)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AF7A42-C6B5-437B-8147-28B3F69F2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879" y="1942599"/>
            <a:ext cx="11337159" cy="239953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7566B-0A3F-4D65-9F8C-70D0E1B9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48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84D27B-BD53-4D90-BB55-6800C8CFD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80218"/>
            <a:ext cx="11226800" cy="544014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D5060-0888-4B64-BC1A-826E7E10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8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11B4-A975-49F1-8CC2-5D91845A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478" y="629920"/>
            <a:ext cx="10640322" cy="5547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(UTS 2019)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FFD411-1F08-4D20-8700-142703618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6448"/>
            <a:ext cx="11236960" cy="6691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42925B-A8BA-451D-97EF-3E4115D09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82" y="2115625"/>
            <a:ext cx="11325598" cy="3431735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5816BA1-B6C9-478B-8DBC-16B4894F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85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8333D-A886-41E7-8CA4-B6610809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7B3F7-C8C0-469E-85E3-C21ACD0548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E6628-316B-4080-B477-E1A42E0C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7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778" y="790905"/>
            <a:ext cx="10463049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7.  </a:t>
            </a:r>
            <a:r>
              <a:rPr lang="en-US" sz="3200" b="1" i="1" dirty="0"/>
              <a:t>Interpolation Search</a:t>
            </a:r>
          </a:p>
          <a:p>
            <a:pPr>
              <a:buNone/>
            </a:pPr>
            <a:endParaRPr lang="en-US" i="1" dirty="0"/>
          </a:p>
          <a:p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mirip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kata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ensiklopedi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memperkiraan</a:t>
            </a:r>
            <a:r>
              <a:rPr lang="en-US" sz="2400" dirty="0"/>
              <a:t> </a:t>
            </a:r>
            <a:r>
              <a:rPr lang="en-US" sz="2400" dirty="0" err="1"/>
              <a:t>letak</a:t>
            </a:r>
            <a:r>
              <a:rPr lang="en-US" sz="2400" dirty="0"/>
              <a:t> kata </a:t>
            </a:r>
            <a:r>
              <a:rPr lang="en-US" sz="2400" dirty="0" err="1"/>
              <a:t>tersebut</a:t>
            </a:r>
            <a:r>
              <a:rPr lang="en-US" sz="2400" dirty="0"/>
              <a:t> di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entri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terurut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 (</a:t>
            </a:r>
            <a:r>
              <a:rPr lang="en-US" sz="2400" dirty="0" err="1"/>
              <a:t>dari</a:t>
            </a:r>
            <a:r>
              <a:rPr lang="en-US" sz="2400" dirty="0"/>
              <a:t> A </a:t>
            </a:r>
            <a:r>
              <a:rPr lang="en-US" sz="2400" dirty="0" err="1"/>
              <a:t>sampai</a:t>
            </a:r>
            <a:r>
              <a:rPr lang="en-US" sz="2400" dirty="0"/>
              <a:t> Z).	</a:t>
            </a:r>
          </a:p>
          <a:p>
            <a:endParaRPr lang="en-US" sz="2400" dirty="0"/>
          </a:p>
          <a:p>
            <a:r>
              <a:rPr lang="en-US" sz="2400" dirty="0" err="1"/>
              <a:t>Memperkirakan</a:t>
            </a:r>
            <a:r>
              <a:rPr lang="en-US" sz="2400" dirty="0"/>
              <a:t> </a:t>
            </a:r>
            <a:r>
              <a:rPr lang="en-US" sz="2400" dirty="0" err="1"/>
              <a:t>letak</a:t>
            </a:r>
            <a:r>
              <a:rPr lang="en-US" sz="2400" dirty="0"/>
              <a:t> kata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.</a:t>
            </a:r>
          </a:p>
          <a:p>
            <a:pPr>
              <a:buNone/>
            </a:pPr>
            <a:r>
              <a:rPr lang="en-US" sz="2400" dirty="0"/>
              <a:t>	</a:t>
            </a:r>
          </a:p>
          <a:p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: - </a:t>
            </a:r>
            <a:r>
              <a:rPr lang="en-US" sz="2400" dirty="0" err="1"/>
              <a:t>larik</a:t>
            </a:r>
            <a:r>
              <a:rPr lang="en-US" sz="2400" dirty="0"/>
              <a:t> A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terurut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 -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dicari</a:t>
            </a:r>
            <a:endParaRPr lang="en-US" sz="2400" dirty="0"/>
          </a:p>
          <a:p>
            <a:pPr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635" y="690654"/>
            <a:ext cx="496454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83162" y="1052336"/>
          <a:ext cx="380262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11280" imgH="393480" progId="Equation.3">
                  <p:embed/>
                </p:oleObj>
              </mc:Choice>
              <mc:Fallback>
                <p:oleObj name="Equation" r:id="rId3" imgW="1511280" imgH="3934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162" y="1052336"/>
                        <a:ext cx="3802626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83162" y="3299173"/>
          <a:ext cx="4990158" cy="96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44440" imgH="393480" progId="Equation.3">
                  <p:embed/>
                </p:oleObj>
              </mc:Choice>
              <mc:Fallback>
                <p:oleObj name="Equation" r:id="rId5" imgW="2044440" imgH="3934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162" y="3299173"/>
                        <a:ext cx="4990158" cy="961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3C5D150-7124-41BB-B615-A42E433136BA}"/>
              </a:ext>
            </a:extLst>
          </p:cNvPr>
          <p:cNvSpPr txBox="1"/>
          <p:nvPr/>
        </p:nvSpPr>
        <p:spPr>
          <a:xfrm>
            <a:off x="898635" y="4505484"/>
            <a:ext cx="89127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</a:t>
            </a:r>
            <a:r>
              <a:rPr lang="en-US" sz="2400" baseline="-25000" dirty="0"/>
              <a:t>low 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indeks</a:t>
            </a:r>
            <a:r>
              <a:rPr lang="en-US" sz="2400" dirty="0"/>
              <a:t> </a:t>
            </a:r>
            <a:r>
              <a:rPr lang="en-US" sz="2400" dirty="0" err="1"/>
              <a:t>ujung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endParaRPr lang="en-US" sz="2400" dirty="0"/>
          </a:p>
          <a:p>
            <a:r>
              <a:rPr lang="en-US" sz="2400" dirty="0" err="1"/>
              <a:t>I</a:t>
            </a:r>
            <a:r>
              <a:rPr lang="en-US" sz="2400" baseline="-25000" dirty="0" err="1"/>
              <a:t>upper</a:t>
            </a:r>
            <a:r>
              <a:rPr lang="en-US" sz="2400" baseline="-250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indeks</a:t>
            </a:r>
            <a:r>
              <a:rPr lang="en-US" sz="2400" dirty="0"/>
              <a:t> </a:t>
            </a:r>
            <a:r>
              <a:rPr lang="en-US" sz="2400" dirty="0" err="1"/>
              <a:t>ujung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K</a:t>
            </a:r>
            <a:r>
              <a:rPr lang="en-US" sz="2400" baseline="-25000" dirty="0" err="1"/>
              <a:t>low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minimum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(pada </a:t>
            </a:r>
            <a:r>
              <a:rPr lang="en-US" sz="2400" dirty="0" err="1"/>
              <a:t>indeks</a:t>
            </a:r>
            <a:r>
              <a:rPr lang="en-US" sz="2400" dirty="0"/>
              <a:t>  </a:t>
            </a:r>
            <a:r>
              <a:rPr lang="en-US" sz="2400" dirty="0" err="1"/>
              <a:t>I</a:t>
            </a:r>
            <a:r>
              <a:rPr lang="en-US" sz="2400" baseline="-25000" dirty="0" err="1"/>
              <a:t>low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K</a:t>
            </a:r>
            <a:r>
              <a:rPr lang="en-US" sz="2400" baseline="-25000" dirty="0" err="1"/>
              <a:t>upper</a:t>
            </a:r>
            <a:r>
              <a:rPr lang="en-US" sz="2400" baseline="-25000" dirty="0"/>
              <a:t>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(pada </a:t>
            </a:r>
            <a:r>
              <a:rPr lang="en-US" sz="2400" dirty="0" err="1"/>
              <a:t>indeks</a:t>
            </a:r>
            <a:r>
              <a:rPr lang="en-US" sz="2400" dirty="0"/>
              <a:t>  </a:t>
            </a:r>
            <a:r>
              <a:rPr lang="en-US" sz="2400" dirty="0" err="1"/>
              <a:t>I</a:t>
            </a:r>
            <a:r>
              <a:rPr lang="en-US" sz="2400" baseline="-25000" dirty="0" err="1"/>
              <a:t>upper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173646-8240-46AC-A5FD-17AC0AA859FA}"/>
              </a:ext>
            </a:extLst>
          </p:cNvPr>
          <p:cNvSpPr txBox="1"/>
          <p:nvPr/>
        </p:nvSpPr>
        <p:spPr>
          <a:xfrm>
            <a:off x="6481108" y="2473069"/>
            <a:ext cx="4198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9B626A-68B8-4336-AD9A-9B076023455E}"/>
              </a:ext>
            </a:extLst>
          </p:cNvPr>
          <p:cNvSpPr txBox="1"/>
          <p:nvPr/>
        </p:nvSpPr>
        <p:spPr>
          <a:xfrm>
            <a:off x="6384990" y="321556"/>
            <a:ext cx="1993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Perbandingan</a:t>
            </a:r>
            <a:r>
              <a:rPr lang="en-US" sz="2400" dirty="0"/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472E18-EAE1-4787-A390-F9F1A9DA00B5}"/>
              </a:ext>
            </a:extLst>
          </p:cNvPr>
          <p:cNvSpPr/>
          <p:nvPr/>
        </p:nvSpPr>
        <p:spPr>
          <a:xfrm>
            <a:off x="6481108" y="3299173"/>
            <a:ext cx="5343030" cy="10941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1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F23F7-44A2-4005-AA51-AB8AB9313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6745"/>
            <a:ext cx="10515600" cy="5420218"/>
          </a:xfrm>
        </p:spPr>
        <p:txBody>
          <a:bodyPr>
            <a:normAutofit/>
          </a:bodyPr>
          <a:lstStyle/>
          <a:p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interpolation search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binary search</a:t>
            </a:r>
            <a:r>
              <a:rPr lang="en-US" sz="2400" dirty="0"/>
              <a:t>,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mid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 (</a:t>
            </a:r>
            <a:r>
              <a:rPr lang="en-US" sz="2400" i="1" dirty="0" err="1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i="1" dirty="0">
                <a:sym typeface="Symbol" panose="05050102010706020507" pitchFamily="18" charset="2"/>
              </a:rPr>
              <a:t>j</a:t>
            </a:r>
            <a:r>
              <a:rPr lang="en-US" sz="2400" dirty="0">
                <a:sym typeface="Symbol" panose="05050102010706020507" pitchFamily="18" charset="2"/>
              </a:rPr>
              <a:t>) div 2</a:t>
            </a: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/>
              </a:rPr>
              <a:t>mid</a:t>
            </a:r>
            <a:r>
              <a:rPr lang="en-US" sz="2400" dirty="0">
                <a:sym typeface="Symbol"/>
              </a:rPr>
              <a:t>  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  + (</a:t>
            </a:r>
            <a:r>
              <a:rPr lang="en-US" sz="2400" i="1" dirty="0">
                <a:sym typeface="Symbol"/>
              </a:rPr>
              <a:t>j </a:t>
            </a:r>
            <a:r>
              <a:rPr lang="en-US" sz="2400" dirty="0">
                <a:sym typeface="Symbol"/>
              </a:rPr>
              <a:t>– 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) *(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 –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))/ (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j</a:t>
            </a:r>
            <a:r>
              <a:rPr lang="en-US" sz="2400" dirty="0">
                <a:sym typeface="Symbol"/>
              </a:rPr>
              <a:t>) –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(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))</a:t>
            </a:r>
          </a:p>
          <a:p>
            <a:pPr marL="0" indent="0">
              <a:buNone/>
            </a:pPr>
            <a:endParaRPr lang="en-US" sz="2400" dirty="0">
              <a:sym typeface="Symbol"/>
            </a:endParaRPr>
          </a:p>
          <a:p>
            <a:pPr marL="0" indent="0">
              <a:buNone/>
            </a:pPr>
            <a:r>
              <a:rPr lang="en-US" sz="2400" dirty="0">
                <a:sym typeface="Symbol"/>
              </a:rPr>
              <a:t>   </a:t>
            </a:r>
            <a:r>
              <a:rPr lang="en-US" sz="2400" dirty="0" err="1">
                <a:sym typeface="Symbol"/>
              </a:rPr>
              <a:t>sesuai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rumus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perkiraan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posisi</a:t>
            </a:r>
            <a:r>
              <a:rPr lang="en-US" sz="2400" dirty="0">
                <a:sym typeface="Symbol"/>
              </a:rPr>
              <a:t> K di </a:t>
            </a:r>
            <a:r>
              <a:rPr lang="en-US" sz="2400" dirty="0" err="1">
                <a:sym typeface="Symbol"/>
              </a:rPr>
              <a:t>dalam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larik</a:t>
            </a:r>
            <a:r>
              <a:rPr lang="en-US" sz="2400" dirty="0">
                <a:sym typeface="Symbol"/>
              </a:rPr>
              <a:t>:</a:t>
            </a:r>
            <a:endParaRPr lang="en-US" sz="240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65F32A-EE20-4333-BB94-6C5B69CC29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6377" y="4938787"/>
          <a:ext cx="4990158" cy="96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44440" imgH="393480" progId="Equation.3">
                  <p:embed/>
                </p:oleObj>
              </mc:Choice>
              <mc:Fallback>
                <p:oleObj name="Equation" r:id="rId2" imgW="2044440" imgH="393480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765F32A-EE20-4333-BB94-6C5B69CC29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377" y="4938787"/>
                        <a:ext cx="4990158" cy="961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EC6467-1F38-4EE8-9A48-3A10B56B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7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C7F753F-AB09-4871-8C25-ACDE50E7D339}"/>
              </a:ext>
            </a:extLst>
          </p:cNvPr>
          <p:cNvSpPr txBox="1">
            <a:spLocks/>
          </p:cNvSpPr>
          <p:nvPr/>
        </p:nvSpPr>
        <p:spPr>
          <a:xfrm>
            <a:off x="638503" y="930165"/>
            <a:ext cx="10660117" cy="56546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2400" b="1" dirty="0"/>
              <a:t>	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Interpolationsearch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LarikInteger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1900" b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Mencari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elemen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bernilai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K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dalam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..j]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dengan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interpolation search.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Masukan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sudah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terurut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menaik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K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sudah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terdefinisi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nilainya</a:t>
            </a:r>
            <a:endParaRPr lang="en-US" sz="19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Luaran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indek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lariks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sedemikian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sehingga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= K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}  	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Deklarasi</a:t>
            </a:r>
            <a:endParaRPr lang="en-US" sz="1900" b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integer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Algoritma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&gt;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ukuran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sudah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0}</a:t>
            </a:r>
            <a:endParaRPr lang="en-US" sz="1900" b="1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  –1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K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tidak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ditemukan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}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else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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+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*(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))/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=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K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ditemukan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}</a:t>
            </a:r>
            <a:endParaRPr lang="en-US" sz="1900" b="1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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 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indeks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elemen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yang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bernilai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K }	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else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 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&gt;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then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Interpolationesarch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1,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cari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upalarik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kiri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dalam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..mid]}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	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else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Interpolationsearch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+ 1,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cari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upalarik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kanan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dalam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A[mid+1..j}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endif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endif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endif 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345E42-B7DC-466E-B8C7-1CFE7C0E6405}"/>
              </a:ext>
            </a:extLst>
          </p:cNvPr>
          <p:cNvSpPr/>
          <p:nvPr/>
        </p:nvSpPr>
        <p:spPr>
          <a:xfrm>
            <a:off x="748545" y="833898"/>
            <a:ext cx="10804952" cy="5654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68FB6-E957-4C12-8CE9-F7005AD9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3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586" y="1768367"/>
            <a:ext cx="10176641" cy="2898227"/>
          </a:xfrm>
        </p:spPr>
        <p:txBody>
          <a:bodyPr>
            <a:normAutofit/>
          </a:bodyPr>
          <a:lstStyle/>
          <a:p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interpolation search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i="1" dirty="0"/>
              <a:t>	-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terburuk</a:t>
            </a:r>
            <a:r>
              <a:rPr lang="en-US" dirty="0"/>
              <a:t>: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data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-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: </a:t>
            </a:r>
            <a:r>
              <a:rPr lang="en-US" i="1" dirty="0"/>
              <a:t>O</a:t>
            </a:r>
            <a:r>
              <a:rPr lang="en-US" dirty="0"/>
              <a:t>(log </a:t>
            </a:r>
            <a:r>
              <a:rPr lang="en-US" dirty="0" err="1"/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), </a:t>
            </a:r>
            <a:r>
              <a:rPr lang="en-US" dirty="0" err="1"/>
              <a:t>jika</a:t>
            </a:r>
            <a:r>
              <a:rPr lang="en-US" dirty="0"/>
              <a:t> data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terdistribusi</a:t>
            </a:r>
            <a:r>
              <a:rPr lang="en-US" dirty="0"/>
              <a:t> </a:t>
            </a:r>
            <a:r>
              <a:rPr lang="en-US" i="1" dirty="0"/>
              <a:t>uniform</a:t>
            </a: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0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921384"/>
            <a:ext cx="10515600" cy="5286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8.  </a:t>
            </a:r>
            <a:r>
              <a:rPr lang="en-US" sz="3200" b="1" dirty="0" err="1"/>
              <a:t>Mencari</a:t>
            </a:r>
            <a:r>
              <a:rPr lang="en-US" sz="3200" b="1" dirty="0"/>
              <a:t> median dan </a:t>
            </a:r>
            <a:r>
              <a:rPr lang="en-US" sz="3200" b="1" i="1" dirty="0"/>
              <a:t>selection problem</a:t>
            </a:r>
            <a:r>
              <a:rPr lang="en-US" sz="3200" b="1" dirty="0"/>
              <a:t>.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marL="396875" lvl="1" indent="-336550"/>
            <a:r>
              <a:rPr lang="en-US" i="1" dirty="0"/>
              <a:t>Selection problem</a:t>
            </a:r>
            <a:r>
              <a:rPr lang="en-US" dirty="0"/>
              <a:t>: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terkecil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senarai</a:t>
            </a:r>
            <a:r>
              <a:rPr lang="en-US" dirty="0"/>
              <a:t> </a:t>
            </a:r>
            <a:r>
              <a:rPr lang="en-US" dirty="0" err="1"/>
              <a:t>beranggotan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.</a:t>
            </a:r>
          </a:p>
          <a:p>
            <a:pPr marL="396875" lvl="1" indent="-336550"/>
            <a:r>
              <a:rPr lang="en-US" dirty="0" err="1"/>
              <a:t>Jika</a:t>
            </a:r>
            <a:r>
              <a:rPr lang="en-US" dirty="0"/>
              <a:t> k = 1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elemen</a:t>
            </a:r>
            <a:r>
              <a:rPr lang="en-US" dirty="0">
                <a:sym typeface="Wingdings" pitchFamily="2" charset="2"/>
              </a:rPr>
              <a:t> paling </a:t>
            </a:r>
            <a:r>
              <a:rPr lang="en-US" dirty="0" err="1">
                <a:sym typeface="Wingdings" pitchFamily="2" charset="2"/>
              </a:rPr>
              <a:t>kecil</a:t>
            </a:r>
            <a:r>
              <a:rPr lang="en-US" dirty="0">
                <a:sym typeface="Wingdings" pitchFamily="2" charset="2"/>
              </a:rPr>
              <a:t> (minimum)</a:t>
            </a:r>
          </a:p>
          <a:p>
            <a:pPr marL="396875" lvl="1" indent="-336550"/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k = n  </a:t>
            </a:r>
            <a:r>
              <a:rPr lang="en-US" dirty="0" err="1">
                <a:sym typeface="Wingdings" pitchFamily="2" charset="2"/>
              </a:rPr>
              <a:t>elemen</a:t>
            </a:r>
            <a:r>
              <a:rPr lang="en-US" dirty="0">
                <a:sym typeface="Wingdings" pitchFamily="2" charset="2"/>
              </a:rPr>
              <a:t> paling </a:t>
            </a:r>
            <a:r>
              <a:rPr lang="en-US" dirty="0" err="1">
                <a:sym typeface="Wingdings" pitchFamily="2" charset="2"/>
              </a:rPr>
              <a:t>besar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maksimum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396875" lvl="1" indent="-336550"/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k = </a:t>
            </a:r>
            <a:r>
              <a:rPr lang="en-US" dirty="0">
                <a:sym typeface="Symbol"/>
              </a:rPr>
              <a:t>n/2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elemen</a:t>
            </a:r>
            <a:r>
              <a:rPr lang="en-US" dirty="0">
                <a:sym typeface="Wingdings" pitchFamily="2" charset="2"/>
              </a:rPr>
              <a:t> median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dirty="0" err="1">
                <a:sym typeface="Wingdings" pitchFamily="2" charset="2"/>
              </a:rPr>
              <a:t>Bagaimana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mencari</a:t>
            </a:r>
            <a:r>
              <a:rPr lang="en-US" dirty="0">
                <a:sym typeface="Wingdings" pitchFamily="2" charset="2"/>
              </a:rPr>
              <a:t> median </a:t>
            </a:r>
            <a:r>
              <a:rPr lang="en-US" dirty="0" err="1">
                <a:sym typeface="Wingdings" pitchFamily="2" charset="2"/>
              </a:rPr>
              <a:t>dari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senarai</a:t>
            </a:r>
            <a:r>
              <a:rPr lang="en-US" dirty="0">
                <a:sym typeface="Wingdings" pitchFamily="2" charset="2"/>
              </a:rPr>
              <a:t> yang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terurut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namun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perlu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mengurutkan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senarai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terlebih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dahulu</a:t>
            </a:r>
            <a:r>
              <a:rPr lang="en-US" dirty="0">
                <a:sym typeface="Wingdings" pitchFamily="2" charset="2"/>
              </a:rPr>
              <a:t>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160" y="670718"/>
            <a:ext cx="1013968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Algoritmanya</a:t>
            </a:r>
            <a:r>
              <a:rPr lang="en-US" dirty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partisi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proses </a:t>
            </a:r>
            <a:r>
              <a:rPr lang="en-US" sz="2400" dirty="0" err="1"/>
              <a:t>partisi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Quick Sort </a:t>
            </a:r>
            <a:r>
              <a:rPr lang="en-US" sz="2400" dirty="0"/>
              <a:t>(</a:t>
            </a:r>
            <a:r>
              <a:rPr lang="en-US" sz="2400" dirty="0" err="1"/>
              <a:t>varian</a:t>
            </a:r>
            <a:r>
              <a:rPr lang="en-US" sz="2400" dirty="0"/>
              <a:t> 2). </a:t>
            </a:r>
            <a:r>
              <a:rPr lang="en-US" sz="2400" dirty="0" err="1"/>
              <a:t>Partisi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pivot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pivot p</a:t>
            </a:r>
            <a:r>
              <a:rPr lang="en-US" sz="2400" dirty="0"/>
              <a:t>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pem-partisian</a:t>
            </a:r>
            <a:r>
              <a:rPr lang="en-US" sz="2400" dirty="0"/>
              <a:t>.  </a:t>
            </a:r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= </a:t>
            </a:r>
            <a:r>
              <a:rPr lang="en-US" sz="2400" dirty="0">
                <a:sym typeface="Symbol"/>
              </a:rPr>
              <a:t>n/2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pivot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median yang </a:t>
            </a:r>
            <a:r>
              <a:rPr lang="en-US" sz="2400" dirty="0" err="1"/>
              <a:t>dicari</a:t>
            </a:r>
            <a:endParaRPr lang="en-US" sz="2400" dirty="0"/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&gt; </a:t>
            </a:r>
            <a:r>
              <a:rPr lang="en-US" sz="2400" dirty="0">
                <a:sym typeface="Symbol"/>
              </a:rPr>
              <a:t>n/2</a:t>
            </a:r>
            <a:r>
              <a:rPr lang="en-US" sz="2400" dirty="0"/>
              <a:t>,  </a:t>
            </a:r>
            <a:r>
              <a:rPr lang="en-US" sz="2400" dirty="0" err="1"/>
              <a:t>maka</a:t>
            </a:r>
            <a:r>
              <a:rPr lang="en-US" sz="2400" dirty="0"/>
              <a:t> median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endParaRPr lang="en-US" sz="2400" dirty="0"/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&lt; </a:t>
            </a:r>
            <a:r>
              <a:rPr lang="en-US" sz="2400" dirty="0">
                <a:sym typeface="Symbol"/>
              </a:rPr>
              <a:t>n/2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median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254871"/>
              </p:ext>
            </p:extLst>
          </p:nvPr>
        </p:nvGraphicFramePr>
        <p:xfrm>
          <a:off x="3159762" y="2373550"/>
          <a:ext cx="3962399" cy="105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393480" progId="Equation.3">
                  <p:embed/>
                </p:oleObj>
              </mc:Choice>
              <mc:Fallback>
                <p:oleObj name="Equation" r:id="rId2" imgW="1193760" imgH="39348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762" y="2373550"/>
                        <a:ext cx="3962399" cy="105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1995</Words>
  <Application>Microsoft Office PowerPoint</Application>
  <PresentationFormat>Widescreen</PresentationFormat>
  <Paragraphs>205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Algoritma Decrease and Conquer</vt:lpstr>
      <vt:lpstr>Decrease by a Variable Size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 Decrease and Conquer</vt:lpstr>
      <vt:lpstr>PowerPoint Presentation</vt:lpstr>
      <vt:lpstr>PowerPoint Presentation</vt:lpstr>
      <vt:lpstr>PowerPoint Presentation</vt:lpstr>
      <vt:lpstr>PowerPoint Presentation</vt:lpstr>
      <vt:lpstr>Soal UTS 2021</vt:lpstr>
      <vt:lpstr>Jawaban:</vt:lpstr>
      <vt:lpstr>UTS 2021</vt:lpstr>
      <vt:lpstr>UTS 2018</vt:lpstr>
      <vt:lpstr>UTS 2016</vt:lpstr>
      <vt:lpstr>UTS 2014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Decrease and Conquer</dc:title>
  <dc:creator>Rinaldi Munir</dc:creator>
  <cp:lastModifiedBy>Dr. Ir. Rinaldi, M.T.</cp:lastModifiedBy>
  <cp:revision>22</cp:revision>
  <dcterms:created xsi:type="dcterms:W3CDTF">2021-02-12T06:51:58Z</dcterms:created>
  <dcterms:modified xsi:type="dcterms:W3CDTF">2025-03-15T05:36:14Z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2024-03-04T12:54:07Z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af7a7f2e-4daa-4227-a6ff-5bd292983a2d</vt:lpwstr>
  </property>
  <property fmtid="{D5CDD505-2E9C-101B-9397-08002B2CF9AE}" pid="8" name="MSIP_Label_38b525e5-f3da-4501-8f1e-526b6769fc56_ContentBits">
    <vt:lpwstr>0</vt:lpwstr>
  </property>
</Properties>
</file>