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443" r:id="rId2"/>
    <p:sldId id="284" r:id="rId3"/>
    <p:sldId id="428" r:id="rId4"/>
    <p:sldId id="429" r:id="rId5"/>
    <p:sldId id="431" r:id="rId6"/>
    <p:sldId id="285" r:id="rId7"/>
    <p:sldId id="286" r:id="rId8"/>
    <p:sldId id="367" r:id="rId9"/>
    <p:sldId id="400" r:id="rId10"/>
    <p:sldId id="290" r:id="rId11"/>
    <p:sldId id="288" r:id="rId12"/>
    <p:sldId id="291" r:id="rId13"/>
    <p:sldId id="432" r:id="rId14"/>
    <p:sldId id="368" r:id="rId15"/>
    <p:sldId id="433" r:id="rId16"/>
    <p:sldId id="299" r:id="rId17"/>
    <p:sldId id="292" r:id="rId18"/>
    <p:sldId id="434" r:id="rId19"/>
    <p:sldId id="302" r:id="rId20"/>
    <p:sldId id="303" r:id="rId21"/>
    <p:sldId id="304" r:id="rId22"/>
    <p:sldId id="305" r:id="rId23"/>
    <p:sldId id="306" r:id="rId24"/>
    <p:sldId id="307" r:id="rId25"/>
    <p:sldId id="436" r:id="rId26"/>
    <p:sldId id="309" r:id="rId27"/>
    <p:sldId id="310" r:id="rId28"/>
    <p:sldId id="403" r:id="rId29"/>
    <p:sldId id="407" r:id="rId30"/>
    <p:sldId id="408" r:id="rId31"/>
    <p:sldId id="404" r:id="rId32"/>
    <p:sldId id="438" r:id="rId33"/>
    <p:sldId id="311" r:id="rId34"/>
    <p:sldId id="312" r:id="rId35"/>
    <p:sldId id="314" r:id="rId36"/>
    <p:sldId id="315" r:id="rId37"/>
    <p:sldId id="317" r:id="rId38"/>
    <p:sldId id="298" r:id="rId39"/>
    <p:sldId id="318" r:id="rId40"/>
    <p:sldId id="375" r:id="rId41"/>
    <p:sldId id="447" r:id="rId42"/>
    <p:sldId id="448" r:id="rId43"/>
    <p:sldId id="376" r:id="rId44"/>
    <p:sldId id="445" r:id="rId45"/>
    <p:sldId id="450" r:id="rId46"/>
    <p:sldId id="389" r:id="rId47"/>
    <p:sldId id="390" r:id="rId48"/>
    <p:sldId id="391" r:id="rId49"/>
    <p:sldId id="392" r:id="rId50"/>
    <p:sldId id="394" r:id="rId51"/>
    <p:sldId id="395" r:id="rId52"/>
    <p:sldId id="397" r:id="rId53"/>
    <p:sldId id="398" r:id="rId54"/>
    <p:sldId id="393" r:id="rId55"/>
    <p:sldId id="396" r:id="rId56"/>
    <p:sldId id="377" r:id="rId57"/>
    <p:sldId id="378" r:id="rId58"/>
    <p:sldId id="379" r:id="rId59"/>
    <p:sldId id="380" r:id="rId60"/>
    <p:sldId id="381" r:id="rId61"/>
    <p:sldId id="382" r:id="rId62"/>
    <p:sldId id="444" r:id="rId63"/>
    <p:sldId id="383" r:id="rId64"/>
    <p:sldId id="384" r:id="rId65"/>
    <p:sldId id="386" r:id="rId66"/>
    <p:sldId id="401" r:id="rId67"/>
    <p:sldId id="387" r:id="rId68"/>
    <p:sldId id="402" r:id="rId69"/>
    <p:sldId id="388" r:id="rId70"/>
    <p:sldId id="446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79A94-BFF6-4426-8CB0-AC5C333E72E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E1E5F-6D88-47AC-B15F-308C8BB8A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6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72AB-0A50-424D-9812-894A65B6F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ED9B6-B1FC-4C5E-8601-7F3F18A8B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9A5E0-2E21-4A89-860E-B3A28860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5F12-7E69-43BB-9F65-9B87275D1E76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F0678-FCE4-4EC5-9561-2D7792A4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429E9-4D47-46CC-8462-B3BCD917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7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A4097-C630-4763-8C4B-916E73E4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33D67-D41A-4D5D-A977-96230EC35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3BDBE-0F21-4BC9-9986-EB8AACDB7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CA4D-7660-4D24-954B-5ECBB83C4BEA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EB295-836F-4F14-AC35-80702855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1FE46-4EE8-4F14-8754-136E728C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8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2C6719-33E1-4F79-B67B-B979F626F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68DC2-7D03-4F78-96FF-3F8AF47C7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E483B-F643-41C3-904F-BDBA8B35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FC9F-BB25-4EE3-817B-FFBDA52DB117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5E5E9-533E-41CD-818D-18559C1D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A1B94-8739-415B-9EA3-50B603B9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07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0E292F-C952-4E4F-87A7-F822B8D07B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5750C-ED87-4BF3-B0C7-417A698889D8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218092-3E30-450A-934E-8F434E004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B17D21-1F85-4A89-8CFF-40E7EEC22C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822CB-D8F0-4A54-812F-F18CE3DCA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454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65BB8B-D213-4AAD-9B98-8D12C7609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6599B-A661-43C2-AB42-9F752567B76D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71CF96-9476-434C-9CC3-C52491639F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0B6B34-B7E4-4AAE-9553-12F937167C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B5813-8512-4924-9049-D1CA4CEE4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946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D4AEB97-F74E-4582-AC2E-F30555A00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B2ED7-95B9-4A40-AF7F-60270B69F503}" type="datetime1">
              <a:rPr lang="en-US" smtClean="0"/>
              <a:t>3/12/2025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645782A-A7C2-47FA-86CF-4A4E586951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1A75FC9-8C90-4B7B-95B9-870DC71BF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1D765-B43D-4C17-B2B6-83958DCA27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67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160D-C118-439F-80CF-1047A835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D7CB2-C24D-445C-A72F-4C04CB27C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3EDCA-4091-4E6E-9F68-CBB39232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41CC-3E80-43C3-8214-E793A73F23EC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C97C9-72E4-4EDA-822D-8469C20D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BC3D6-9D89-49B3-9222-A7160AB1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2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20B11-A702-418A-95B5-CC98A2E1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9A64E-EB0B-444A-AF07-7EA29CFAF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7D6A8-8EAA-4020-8798-4EDA7AEB0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E2C5-F72D-4898-8E61-A80E138227EC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AA9D4-5DFA-4485-A573-922B6A96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6568D-8CA3-44E8-97AE-86C50967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10BB5-4546-4DBB-B27B-F5B519150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CEEE2-D17F-4C5A-A662-983AD2E9A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0820-9937-4F2C-9407-279D5883A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9365C-4938-433F-9434-829E0E1CD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5106-C0F3-4130-AB36-CAAB4D5ADB5C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42963-7618-4816-9715-A57865E6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59F2D-E7FB-4C2D-B9C3-2D0F18C1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18F5A-E3ED-4CB4-B477-4D64424D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2E6E4-D0AA-4F6C-9398-1B0873050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41EEF-4B79-4BF9-B07A-9D3CCC9EA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9AE3BC-6098-4F89-AAC9-A3ECDA32C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DE13E-799D-4C03-B0D7-14AD7A22D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812AF-F64D-4CD1-8BC0-0BC537CD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165E-A372-41DF-B3D9-A4B9A65957DE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98EBD4-A4FC-475D-AE04-DD3D3F875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835308-70A7-4D45-AEB4-DD2FC6AB2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3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2E62-BD36-4CA3-A665-6CDA507D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7F00D-25F6-461D-9A49-5485BE932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989A-DEEB-4967-B6D1-F6FC873FAC97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B66A45-97B1-4288-B7DD-E0841210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34B443-C8E5-4B87-ACEE-50E9A7C9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8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5ABB18-9189-4DBF-8701-8B5A2597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7713-5D6A-4BE1-9DBA-AD497408B6F6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8DF1A-A0A3-400A-80C0-470A7AE3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9EA94-C28D-4842-A8DA-475B3650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0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8793-AC7A-45C9-8C3C-87450304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43AF0-9D84-4A64-A3F2-612417666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C3CED1-937F-432B-B751-130F6539B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E987D-9784-4409-8BF7-EB9FD5395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E520-0D0C-40C9-B506-D49533FB4D17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4506A-3363-493E-A219-BA5204720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11719-5217-45C8-8F21-5B33F23D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0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ACD1-94C9-4BC7-BC8A-FC789097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42C652-1584-4DD2-B95D-73E3FD9734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F8AA7-EB13-494B-A1F2-A40B98C21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C8D15-CA1B-4DC6-A458-E2BC14C6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6A50-10BE-4633-885F-2A495DCB666C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314DD-E663-44FA-86A4-7010DA631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5412A-4447-4BFB-B7E0-8EE8CDE9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479FE-78D1-44E6-AC72-8A84EC616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0119E-340C-46AD-8503-2D370D7CA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3DA4C-77EF-4C84-8D0F-D95074F1F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D9028-6CDB-4C45-8A9A-DB644081F7F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91D00-C8D8-4CE7-A55C-51789ECCB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6102-03F4-4B5F-9C74-12A95BC6C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A6D77-DC6F-4457-BFBF-0EBADD90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0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3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0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7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A368AB0D-62E9-455C-A249-8AC84676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9FFE3F-72DC-4468-8265-47E3F3764F4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48080859-75A3-42FC-B916-8BE003D216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81200" y="143512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z="4800" b="1" dirty="0" err="1">
                <a:latin typeface="+mn-lt"/>
              </a:rPr>
              <a:t>Algoritma</a:t>
            </a:r>
            <a:r>
              <a:rPr lang="en-US" altLang="en-US" sz="4800" b="1" dirty="0">
                <a:latin typeface="+mn-lt"/>
              </a:rPr>
              <a:t> </a:t>
            </a:r>
            <a:r>
              <a:rPr lang="en-US" altLang="en-US" sz="4800" b="1" i="1" dirty="0">
                <a:latin typeface="+mn-lt"/>
              </a:rPr>
              <a:t>Divide and Conquer </a:t>
            </a:r>
            <a:endParaRPr lang="en-US" altLang="en-US" sz="3600" dirty="0">
              <a:latin typeface="+mn-lt"/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8396E6E8-1F3B-457D-8D08-3153182D6E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2460" y="1391288"/>
            <a:ext cx="8001000" cy="17526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 IF2211 Strategi </a:t>
            </a:r>
            <a:r>
              <a:rPr lang="en-US" altLang="en-US" dirty="0" err="1"/>
              <a:t>Algoritma</a:t>
            </a:r>
            <a:endParaRPr lang="en-US" altLang="en-US" dirty="0"/>
          </a:p>
          <a:p>
            <a:pPr eaLnBrk="1" hangingPunct="1"/>
            <a:r>
              <a:rPr lang="en-US" altLang="en-US" dirty="0"/>
              <a:t>Oleh: Rinaldi Munir</a:t>
            </a:r>
          </a:p>
        </p:txBody>
      </p:sp>
      <p:sp>
        <p:nvSpPr>
          <p:cNvPr id="3077" name="TextBox 5">
            <a:extLst>
              <a:ext uri="{FF2B5EF4-FFF2-40B4-BE49-F238E27FC236}">
                <a16:creationId xmlns:a16="http://schemas.microsoft.com/office/drawing/2014/main" id="{75CFBA7C-EEBB-4F5F-9887-46DC88C4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717" y="5514159"/>
            <a:ext cx="54684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Program </a:t>
            </a:r>
            <a:r>
              <a:rPr lang="en-US" altLang="en-US" sz="2400" dirty="0" err="1">
                <a:latin typeface="+mn-lt"/>
              </a:rPr>
              <a:t>Studi</a:t>
            </a:r>
            <a:r>
              <a:rPr lang="en-US" altLang="en-US" sz="2400" dirty="0">
                <a:latin typeface="+mn-lt"/>
              </a:rPr>
              <a:t> Teknik </a:t>
            </a:r>
            <a:r>
              <a:rPr lang="en-US" altLang="en-US" sz="2400" dirty="0" err="1">
                <a:latin typeface="+mn-lt"/>
              </a:rPr>
              <a:t>Informatika</a:t>
            </a:r>
            <a:endParaRPr lang="en-US" altLang="en-US" sz="24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+mn-lt"/>
              </a:rPr>
              <a:t>Sekolah</a:t>
            </a:r>
            <a:r>
              <a:rPr lang="en-US" altLang="en-US" sz="2400" dirty="0">
                <a:latin typeface="+mn-lt"/>
              </a:rPr>
              <a:t> Teknik </a:t>
            </a:r>
            <a:r>
              <a:rPr lang="en-US" altLang="en-US" sz="2400" dirty="0" err="1">
                <a:latin typeface="+mn-lt"/>
              </a:rPr>
              <a:t>Elektro</a:t>
            </a:r>
            <a:r>
              <a:rPr lang="en-US" altLang="en-US" sz="2400" dirty="0">
                <a:latin typeface="+mn-lt"/>
              </a:rPr>
              <a:t> dan </a:t>
            </a:r>
            <a:r>
              <a:rPr lang="en-US" altLang="en-US" sz="2400" dirty="0" err="1">
                <a:latin typeface="+mn-lt"/>
              </a:rPr>
              <a:t>Informatika</a:t>
            </a:r>
            <a:r>
              <a:rPr lang="en-US" altLang="en-US" sz="2400" dirty="0">
                <a:latin typeface="+mn-lt"/>
              </a:rPr>
              <a:t> ITB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2025</a:t>
            </a:r>
          </a:p>
        </p:txBody>
      </p:sp>
      <p:pic>
        <p:nvPicPr>
          <p:cNvPr id="3078" name="Picture 5">
            <a:extLst>
              <a:ext uri="{FF2B5EF4-FFF2-40B4-BE49-F238E27FC236}">
                <a16:creationId xmlns:a16="http://schemas.microsoft.com/office/drawing/2014/main" id="{D0C95D79-50B1-4442-95EB-84D10974D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360" y="2267588"/>
            <a:ext cx="35052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29F41A-412D-4F84-B225-20F9F0C930F3}"/>
              </a:ext>
            </a:extLst>
          </p:cNvPr>
          <p:cNvSpPr txBox="1"/>
          <p:nvPr/>
        </p:nvSpPr>
        <p:spPr>
          <a:xfrm>
            <a:off x="9774838" y="1129678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2)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>
            <a:extLst>
              <a:ext uri="{FF2B5EF4-FFF2-40B4-BE49-F238E27FC236}">
                <a16:creationId xmlns:a16="http://schemas.microsoft.com/office/drawing/2014/main" id="{3687FE2A-606D-4BA8-8DE1-F0B97C29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3FFA8D-8834-483F-9D2C-E80B8432B55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54DE7-9F30-4D56-BE69-476015730218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notasi</a:t>
            </a:r>
            <a:r>
              <a:rPr lang="en-US" sz="2400" dirty="0"/>
              <a:t> </a:t>
            </a:r>
            <a:r>
              <a:rPr lang="en-US" sz="2400" i="1" dirty="0"/>
              <a:t>pseudo-code</a:t>
            </a:r>
            <a:r>
              <a:rPr lang="en-US" sz="2400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672AB-26FA-423A-BFB2-04CA9B37AB84}"/>
              </a:ext>
            </a:extLst>
          </p:cNvPr>
          <p:cNvSpPr txBox="1"/>
          <p:nvPr/>
        </p:nvSpPr>
        <p:spPr>
          <a:xfrm>
            <a:off x="1229360" y="1409799"/>
            <a:ext cx="94996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MergeSort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input/output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		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Mengurutkan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Merge Sort.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yang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terdefinisi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elemen-elemennya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yang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k :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			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&gt; 1 }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(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div 2      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pada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pertengahan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MergeSort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urut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upalarik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A[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..k]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MergeSort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urut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upalarik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A[k+1, j] }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Merge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gabung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pengurutan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..k] dan A[k+1..j]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B63ED-A53E-46BF-98FE-987083B3227A}"/>
              </a:ext>
            </a:extLst>
          </p:cNvPr>
          <p:cNvSpPr/>
          <p:nvPr/>
        </p:nvSpPr>
        <p:spPr>
          <a:xfrm>
            <a:off x="1036320" y="1334070"/>
            <a:ext cx="9692640" cy="44368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C4D33-D918-40CB-9BBB-CE44D1BC7FAF}"/>
              </a:ext>
            </a:extLst>
          </p:cNvPr>
          <p:cNvSpPr txBox="1"/>
          <p:nvPr/>
        </p:nvSpPr>
        <p:spPr>
          <a:xfrm>
            <a:off x="1107440" y="6092309"/>
            <a:ext cx="586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Pemanggilan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kali: </a:t>
            </a:r>
            <a:r>
              <a:rPr lang="en-US" sz="2400" i="1" dirty="0" err="1"/>
              <a:t>MergeSort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dirty="0"/>
              <a:t>, 1,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35E610-A209-478E-81E2-93A5DB5AB88C}"/>
              </a:ext>
            </a:extLst>
          </p:cNvPr>
          <p:cNvSpPr/>
          <p:nvPr/>
        </p:nvSpPr>
        <p:spPr>
          <a:xfrm>
            <a:off x="7947707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15AB12-FB0C-4893-9E39-9D31564A689E}"/>
              </a:ext>
            </a:extLst>
          </p:cNvPr>
          <p:cNvSpPr/>
          <p:nvPr/>
        </p:nvSpPr>
        <p:spPr>
          <a:xfrm>
            <a:off x="8324786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B41C4-B69D-428A-BB4B-CA67BB8F0D32}"/>
              </a:ext>
            </a:extLst>
          </p:cNvPr>
          <p:cNvSpPr/>
          <p:nvPr/>
        </p:nvSpPr>
        <p:spPr>
          <a:xfrm>
            <a:off x="8701865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B617A2-B1BE-4E02-A4BE-4B8D3EA74E6C}"/>
              </a:ext>
            </a:extLst>
          </p:cNvPr>
          <p:cNvSpPr/>
          <p:nvPr/>
        </p:nvSpPr>
        <p:spPr>
          <a:xfrm>
            <a:off x="9078944" y="4128570"/>
            <a:ext cx="377079" cy="3162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4527743-6653-4AEF-8581-8A101BCC5038}"/>
              </a:ext>
            </a:extLst>
          </p:cNvPr>
          <p:cNvSpPr/>
          <p:nvPr/>
        </p:nvSpPr>
        <p:spPr>
          <a:xfrm>
            <a:off x="9456023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EE0296-BA24-47CB-AF93-F1AD4488AB8D}"/>
              </a:ext>
            </a:extLst>
          </p:cNvPr>
          <p:cNvSpPr/>
          <p:nvPr/>
        </p:nvSpPr>
        <p:spPr>
          <a:xfrm>
            <a:off x="9833102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1EE0062-A7CC-436A-927B-03205F027033}"/>
              </a:ext>
            </a:extLst>
          </p:cNvPr>
          <p:cNvSpPr/>
          <p:nvPr/>
        </p:nvSpPr>
        <p:spPr>
          <a:xfrm>
            <a:off x="10210181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1178C7-558C-4639-9FA0-453C15F3CD86}"/>
              </a:ext>
            </a:extLst>
          </p:cNvPr>
          <p:cNvSpPr txBox="1"/>
          <p:nvPr/>
        </p:nvSpPr>
        <p:spPr>
          <a:xfrm>
            <a:off x="7939055" y="4444846"/>
            <a:ext cx="2672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                      k     k+1              j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D581D5-974E-462D-ADC0-8B50833E03CE}"/>
              </a:ext>
            </a:extLst>
          </p:cNvPr>
          <p:cNvSpPr/>
          <p:nvPr/>
        </p:nvSpPr>
        <p:spPr>
          <a:xfrm>
            <a:off x="7342647" y="60960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4D4EDAE-D055-4F8E-B4A3-4C6C578A64A4}"/>
              </a:ext>
            </a:extLst>
          </p:cNvPr>
          <p:cNvSpPr/>
          <p:nvPr/>
        </p:nvSpPr>
        <p:spPr>
          <a:xfrm>
            <a:off x="7719726" y="60960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7AA3C7-124B-4B0C-83DD-C2A7346E92AE}"/>
              </a:ext>
            </a:extLst>
          </p:cNvPr>
          <p:cNvSpPr/>
          <p:nvPr/>
        </p:nvSpPr>
        <p:spPr>
          <a:xfrm>
            <a:off x="8096805" y="60960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F8C17DC-615B-4C82-A255-6F16D4F04AD4}"/>
              </a:ext>
            </a:extLst>
          </p:cNvPr>
          <p:cNvSpPr/>
          <p:nvPr/>
        </p:nvSpPr>
        <p:spPr>
          <a:xfrm>
            <a:off x="8473884" y="60960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923C25-B615-4CBA-B3AF-2AB42CB261AD}"/>
              </a:ext>
            </a:extLst>
          </p:cNvPr>
          <p:cNvSpPr/>
          <p:nvPr/>
        </p:nvSpPr>
        <p:spPr>
          <a:xfrm>
            <a:off x="8850963" y="60960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38FAB85-7FA2-4DC4-BE17-F59033C55003}"/>
              </a:ext>
            </a:extLst>
          </p:cNvPr>
          <p:cNvSpPr/>
          <p:nvPr/>
        </p:nvSpPr>
        <p:spPr>
          <a:xfrm>
            <a:off x="9228042" y="60960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01E41A-7BA2-46E8-A6D0-FFBB96C039F0}"/>
              </a:ext>
            </a:extLst>
          </p:cNvPr>
          <p:cNvSpPr/>
          <p:nvPr/>
        </p:nvSpPr>
        <p:spPr>
          <a:xfrm>
            <a:off x="9605121" y="60960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3D4F02-970C-4080-A8E2-2054A1F3B191}"/>
              </a:ext>
            </a:extLst>
          </p:cNvPr>
          <p:cNvSpPr txBox="1"/>
          <p:nvPr/>
        </p:nvSpPr>
        <p:spPr>
          <a:xfrm>
            <a:off x="7333995" y="925876"/>
            <a:ext cx="260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                                                j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22D19-093B-41FC-9ECB-B8508DE74F1B}"/>
              </a:ext>
            </a:extLst>
          </p:cNvPr>
          <p:cNvSpPr txBox="1"/>
          <p:nvPr/>
        </p:nvSpPr>
        <p:spPr>
          <a:xfrm>
            <a:off x="8324786" y="193040"/>
            <a:ext cx="3177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58EE78-B203-4512-8699-ACA5C422A2E1}"/>
              </a:ext>
            </a:extLst>
          </p:cNvPr>
          <p:cNvSpPr txBox="1"/>
          <p:nvPr/>
        </p:nvSpPr>
        <p:spPr>
          <a:xfrm>
            <a:off x="9128594" y="36382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60131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A3A5D84C-F450-4EDB-9013-D2783727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FAC14E-2808-4209-A99C-D49CD4475E9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graphicFrame>
        <p:nvGraphicFramePr>
          <p:cNvPr id="25603" name="Object 2">
            <a:extLst>
              <a:ext uri="{FF2B5EF4-FFF2-40B4-BE49-F238E27FC236}">
                <a16:creationId xmlns:a16="http://schemas.microsoft.com/office/drawing/2014/main" id="{B5C125F8-3742-43F1-BECA-212BA2036D4B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1289050" y="933450"/>
          <a:ext cx="9529763" cy="468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11948" imgH="2859253" progId="Word.Document.8">
                  <p:embed/>
                </p:oleObj>
              </mc:Choice>
              <mc:Fallback>
                <p:oleObj name="Document" r:id="rId2" imgW="5811948" imgH="2859253" progId="Word.Document.8">
                  <p:embed/>
                  <p:pic>
                    <p:nvPicPr>
                      <p:cNvPr id="25603" name="Object 2">
                        <a:extLst>
                          <a:ext uri="{FF2B5EF4-FFF2-40B4-BE49-F238E27FC236}">
                            <a16:creationId xmlns:a16="http://schemas.microsoft.com/office/drawing/2014/main" id="{B5C125F8-3742-43F1-BECA-212BA2036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933450"/>
                        <a:ext cx="9529763" cy="468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098EB52D-682D-42D2-B7BE-AC35531E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7610DA-08F1-4E36-A3CE-BE0B401AA78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F4D94C-2E6B-4106-B721-450269F5192A}"/>
              </a:ext>
            </a:extLst>
          </p:cNvPr>
          <p:cNvSpPr txBox="1"/>
          <p:nvPr/>
        </p:nvSpPr>
        <p:spPr>
          <a:xfrm>
            <a:off x="853440" y="354707"/>
            <a:ext cx="1048512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Merge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input/output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LarikInteger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Menggabung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..k] dan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A[k+1..j]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yang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..k] dan A[k+1..j]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uaran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A[k+1..j] yang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LarikInteger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temprorer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menyimpan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penggabungan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A[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 k]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  	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A[k+1 .. j]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en-US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 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A[p]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}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	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A[q]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}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 p  &gt; k   or q  &gt; j }                                        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 continued</a:t>
            </a:r>
            <a:endParaRPr lang="en-US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66400E-9AFE-439C-828B-2E1E597E778D}"/>
              </a:ext>
            </a:extLst>
          </p:cNvPr>
          <p:cNvSpPr/>
          <p:nvPr/>
        </p:nvSpPr>
        <p:spPr>
          <a:xfrm>
            <a:off x="643128" y="273365"/>
            <a:ext cx="9692640" cy="6329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13279D-2507-4AF0-881C-C2AC27A6CA5A}"/>
              </a:ext>
            </a:extLst>
          </p:cNvPr>
          <p:cNvSpPr/>
          <p:nvPr/>
        </p:nvSpPr>
        <p:spPr>
          <a:xfrm>
            <a:off x="7180791" y="1119899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920AEF-716E-4706-837C-E45B73DB2503}"/>
              </a:ext>
            </a:extLst>
          </p:cNvPr>
          <p:cNvSpPr/>
          <p:nvPr/>
        </p:nvSpPr>
        <p:spPr>
          <a:xfrm>
            <a:off x="7557870" y="1119899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A3978F-A415-44E5-B58D-82A7BDCD3563}"/>
              </a:ext>
            </a:extLst>
          </p:cNvPr>
          <p:cNvSpPr/>
          <p:nvPr/>
        </p:nvSpPr>
        <p:spPr>
          <a:xfrm>
            <a:off x="7934949" y="1119899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4FD41C-ECCA-48C4-A179-9670E10AEC44}"/>
              </a:ext>
            </a:extLst>
          </p:cNvPr>
          <p:cNvSpPr/>
          <p:nvPr/>
        </p:nvSpPr>
        <p:spPr>
          <a:xfrm>
            <a:off x="8312028" y="1119899"/>
            <a:ext cx="377079" cy="3162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BAEB19-D077-47AC-8AF4-971AA9795A3E}"/>
              </a:ext>
            </a:extLst>
          </p:cNvPr>
          <p:cNvSpPr/>
          <p:nvPr/>
        </p:nvSpPr>
        <p:spPr>
          <a:xfrm>
            <a:off x="8689107" y="1119899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4B1AB0-389B-4C7F-BB6A-782F53119B00}"/>
              </a:ext>
            </a:extLst>
          </p:cNvPr>
          <p:cNvSpPr/>
          <p:nvPr/>
        </p:nvSpPr>
        <p:spPr>
          <a:xfrm>
            <a:off x="9066186" y="1119899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5BD04C-45F6-497E-9997-968BB70EA541}"/>
              </a:ext>
            </a:extLst>
          </p:cNvPr>
          <p:cNvSpPr/>
          <p:nvPr/>
        </p:nvSpPr>
        <p:spPr>
          <a:xfrm>
            <a:off x="9443265" y="1119899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ACDBB4-D24C-4921-B8CA-B9643D56ABCA}"/>
              </a:ext>
            </a:extLst>
          </p:cNvPr>
          <p:cNvSpPr txBox="1"/>
          <p:nvPr/>
        </p:nvSpPr>
        <p:spPr>
          <a:xfrm>
            <a:off x="7172139" y="1436175"/>
            <a:ext cx="2672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                      k     k+1              j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5E4BC9-1C28-4928-8966-EAAE8272E4D2}"/>
              </a:ext>
            </a:extLst>
          </p:cNvPr>
          <p:cNvSpPr txBox="1"/>
          <p:nvPr/>
        </p:nvSpPr>
        <p:spPr>
          <a:xfrm>
            <a:off x="8361678" y="62962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41666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80527A-C279-4D63-B219-71A4B5521851}"/>
              </a:ext>
            </a:extLst>
          </p:cNvPr>
          <p:cNvSpPr txBox="1"/>
          <p:nvPr/>
        </p:nvSpPr>
        <p:spPr>
          <a:xfrm>
            <a:off x="1198972" y="478501"/>
            <a:ext cx="609738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B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p  &gt; k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while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B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q  &gt; j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elemen-elemen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 yang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membesar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C09824-7DE8-4A08-A399-FF5C6508F612}"/>
              </a:ext>
            </a:extLst>
          </p:cNvPr>
          <p:cNvSpPr/>
          <p:nvPr/>
        </p:nvSpPr>
        <p:spPr>
          <a:xfrm>
            <a:off x="643128" y="283197"/>
            <a:ext cx="9692640" cy="5624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01085-A559-C579-D542-076B5415C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1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>
            <a:extLst>
              <a:ext uri="{FF2B5EF4-FFF2-40B4-BE49-F238E27FC236}">
                <a16:creationId xmlns:a16="http://schemas.microsoft.com/office/drawing/2014/main" id="{D8586BB8-9B2C-4C09-896F-C118B68C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B77F4B-BCD5-4195-AD0A-C7EA1D1CE0E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776E6F88-A5B0-4AEC-9DBC-55A6A3B03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68" y="1634359"/>
            <a:ext cx="6723063" cy="438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>
            <a:extLst>
              <a:ext uri="{FF2B5EF4-FFF2-40B4-BE49-F238E27FC236}">
                <a16:creationId xmlns:a16="http://schemas.microsoft.com/office/drawing/2014/main" id="{C31AE88B-7442-4513-8EA3-3E55BA06D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118" y="419865"/>
            <a:ext cx="64240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+mn-lt"/>
              </a:rPr>
              <a:t>Contoh</a:t>
            </a:r>
            <a:r>
              <a:rPr lang="en-US" altLang="en-US" sz="2800" dirty="0">
                <a:latin typeface="+mn-lt"/>
              </a:rPr>
              <a:t> proses </a:t>
            </a:r>
            <a:r>
              <a:rPr lang="en-US" altLang="en-US" sz="2800" i="1" dirty="0">
                <a:latin typeface="+mn-lt"/>
              </a:rPr>
              <a:t>merge</a:t>
            </a:r>
            <a:r>
              <a:rPr lang="en-US" altLang="en-US" sz="2800" dirty="0">
                <a:latin typeface="+mn-lt"/>
              </a:rPr>
              <a:t> di </a:t>
            </a:r>
            <a:r>
              <a:rPr lang="en-US" altLang="en-US" sz="2800" dirty="0" err="1">
                <a:latin typeface="+mn-lt"/>
              </a:rPr>
              <a:t>dalam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i="1" dirty="0">
                <a:latin typeface="+mn-lt"/>
              </a:rPr>
              <a:t>Merge Sort</a:t>
            </a:r>
            <a:r>
              <a:rPr lang="en-US" altLang="en-US" sz="2400" dirty="0">
                <a:latin typeface="+mn-lt"/>
              </a:rPr>
              <a:t>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F050FF-FA0B-4820-81B6-4F74CF6F47F9}"/>
              </a:ext>
            </a:extLst>
          </p:cNvPr>
          <p:cNvCxnSpPr>
            <a:cxnSpLocks/>
          </p:cNvCxnSpPr>
          <p:nvPr/>
        </p:nvCxnSpPr>
        <p:spPr>
          <a:xfrm>
            <a:off x="4498428" y="6022428"/>
            <a:ext cx="31846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2C9BC-BB6D-43C5-8C96-5D04F1CA9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349"/>
            <a:ext cx="10515600" cy="5862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4:</a:t>
            </a:r>
            <a:r>
              <a:rPr lang="en-US" sz="2400" dirty="0"/>
              <a:t> </a:t>
            </a:r>
            <a:r>
              <a:rPr lang="en-US" sz="2400" dirty="0" err="1"/>
              <a:t>Pengurutan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A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Merge Sort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F58619-66EB-4001-B530-274F82CB483F}"/>
              </a:ext>
            </a:extLst>
          </p:cNvPr>
          <p:cNvSpPr txBox="1"/>
          <p:nvPr/>
        </p:nvSpPr>
        <p:spPr>
          <a:xfrm>
            <a:off x="1635629" y="1320928"/>
            <a:ext cx="30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DIVIDE, CONQUER, dan SOLVE: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C8EF29B-7716-4562-B598-EE301256FD22}"/>
              </a:ext>
            </a:extLst>
          </p:cNvPr>
          <p:cNvSpPr/>
          <p:nvPr/>
        </p:nvSpPr>
        <p:spPr>
          <a:xfrm>
            <a:off x="3395406" y="761493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EDC2FE7-7EA4-4890-B66A-BBE88AFA164F}"/>
              </a:ext>
            </a:extLst>
          </p:cNvPr>
          <p:cNvSpPr/>
          <p:nvPr/>
        </p:nvSpPr>
        <p:spPr>
          <a:xfrm>
            <a:off x="3862766" y="761492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B2F2B8-8EFB-417E-93A7-2603FD446753}"/>
              </a:ext>
            </a:extLst>
          </p:cNvPr>
          <p:cNvSpPr/>
          <p:nvPr/>
        </p:nvSpPr>
        <p:spPr>
          <a:xfrm>
            <a:off x="4330126" y="761492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D57220D-779F-48AF-9C8A-2B2505455B50}"/>
              </a:ext>
            </a:extLst>
          </p:cNvPr>
          <p:cNvSpPr/>
          <p:nvPr/>
        </p:nvSpPr>
        <p:spPr>
          <a:xfrm>
            <a:off x="4797486" y="76149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CE8E92A-6E5D-453B-AF11-08B01F9A3382}"/>
              </a:ext>
            </a:extLst>
          </p:cNvPr>
          <p:cNvSpPr/>
          <p:nvPr/>
        </p:nvSpPr>
        <p:spPr>
          <a:xfrm>
            <a:off x="5264846" y="761492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02CF36-8CA5-4932-8F0D-26B076B5A0D4}"/>
              </a:ext>
            </a:extLst>
          </p:cNvPr>
          <p:cNvSpPr/>
          <p:nvPr/>
        </p:nvSpPr>
        <p:spPr>
          <a:xfrm>
            <a:off x="5732206" y="76149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AF23C19-20C8-40CF-A72B-15EA211FC3C8}"/>
              </a:ext>
            </a:extLst>
          </p:cNvPr>
          <p:cNvSpPr/>
          <p:nvPr/>
        </p:nvSpPr>
        <p:spPr>
          <a:xfrm>
            <a:off x="6196877" y="76149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B926CAB-CBF6-4172-B3A3-817ADB5E7350}"/>
              </a:ext>
            </a:extLst>
          </p:cNvPr>
          <p:cNvSpPr/>
          <p:nvPr/>
        </p:nvSpPr>
        <p:spPr>
          <a:xfrm>
            <a:off x="6664237" y="76149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3A5112F-4A7C-4EB8-B039-4AC84BB6900A}"/>
              </a:ext>
            </a:extLst>
          </p:cNvPr>
          <p:cNvSpPr/>
          <p:nvPr/>
        </p:nvSpPr>
        <p:spPr>
          <a:xfrm>
            <a:off x="3395406" y="1780632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3BD7021-AB06-45FC-8AA2-A000D2C39F23}"/>
              </a:ext>
            </a:extLst>
          </p:cNvPr>
          <p:cNvSpPr/>
          <p:nvPr/>
        </p:nvSpPr>
        <p:spPr>
          <a:xfrm>
            <a:off x="3862766" y="178063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B5A036F-CD4F-46B5-B8ED-96ADC70D8CA0}"/>
              </a:ext>
            </a:extLst>
          </p:cNvPr>
          <p:cNvSpPr/>
          <p:nvPr/>
        </p:nvSpPr>
        <p:spPr>
          <a:xfrm>
            <a:off x="4330126" y="178063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30BA328-6564-4E5A-90B2-6DC27F5C7BC1}"/>
              </a:ext>
            </a:extLst>
          </p:cNvPr>
          <p:cNvSpPr/>
          <p:nvPr/>
        </p:nvSpPr>
        <p:spPr>
          <a:xfrm>
            <a:off x="4797486" y="178063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8E72270-1BC0-4DDE-9DDA-3513DBD22400}"/>
              </a:ext>
            </a:extLst>
          </p:cNvPr>
          <p:cNvSpPr/>
          <p:nvPr/>
        </p:nvSpPr>
        <p:spPr>
          <a:xfrm>
            <a:off x="5264846" y="178063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2CA84A8-C2D7-4658-B86F-3367F4737666}"/>
              </a:ext>
            </a:extLst>
          </p:cNvPr>
          <p:cNvSpPr/>
          <p:nvPr/>
        </p:nvSpPr>
        <p:spPr>
          <a:xfrm>
            <a:off x="5732206" y="178063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5496002-14D0-4C6C-8432-38D76F377DD2}"/>
              </a:ext>
            </a:extLst>
          </p:cNvPr>
          <p:cNvSpPr/>
          <p:nvPr/>
        </p:nvSpPr>
        <p:spPr>
          <a:xfrm>
            <a:off x="6196877" y="178063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901D16D-5884-4AEA-B5FB-A7457DF74576}"/>
              </a:ext>
            </a:extLst>
          </p:cNvPr>
          <p:cNvSpPr/>
          <p:nvPr/>
        </p:nvSpPr>
        <p:spPr>
          <a:xfrm>
            <a:off x="6664237" y="178062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8CF8732-69A6-41EC-A336-577EB243CB37}"/>
              </a:ext>
            </a:extLst>
          </p:cNvPr>
          <p:cNvSpPr/>
          <p:nvPr/>
        </p:nvSpPr>
        <p:spPr>
          <a:xfrm>
            <a:off x="3207360" y="244227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3FEF0C-D8A5-4395-B058-0853206ACE1E}"/>
              </a:ext>
            </a:extLst>
          </p:cNvPr>
          <p:cNvSpPr/>
          <p:nvPr/>
        </p:nvSpPr>
        <p:spPr>
          <a:xfrm>
            <a:off x="3674720" y="244227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2A6766E-9D73-41DF-AE86-0FB23AB18425}"/>
              </a:ext>
            </a:extLst>
          </p:cNvPr>
          <p:cNvSpPr/>
          <p:nvPr/>
        </p:nvSpPr>
        <p:spPr>
          <a:xfrm>
            <a:off x="4142080" y="244227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A958B84-4037-4500-863A-67066EC9DA0C}"/>
              </a:ext>
            </a:extLst>
          </p:cNvPr>
          <p:cNvSpPr/>
          <p:nvPr/>
        </p:nvSpPr>
        <p:spPr>
          <a:xfrm>
            <a:off x="4609440" y="244226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1A0C136-5261-44FB-85E7-B2CC0D699CDC}"/>
              </a:ext>
            </a:extLst>
          </p:cNvPr>
          <p:cNvSpPr/>
          <p:nvPr/>
        </p:nvSpPr>
        <p:spPr>
          <a:xfrm>
            <a:off x="5498526" y="244227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E6CFB25-347A-4D45-8A76-5FC7EE2DFAFD}"/>
              </a:ext>
            </a:extLst>
          </p:cNvPr>
          <p:cNvSpPr/>
          <p:nvPr/>
        </p:nvSpPr>
        <p:spPr>
          <a:xfrm>
            <a:off x="5965886" y="244226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A14DD8C-09AA-4AF6-82DF-ED8FB02F4C23}"/>
              </a:ext>
            </a:extLst>
          </p:cNvPr>
          <p:cNvSpPr/>
          <p:nvPr/>
        </p:nvSpPr>
        <p:spPr>
          <a:xfrm>
            <a:off x="6430557" y="244226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418D9F5-7404-4791-9060-CCC21452B028}"/>
              </a:ext>
            </a:extLst>
          </p:cNvPr>
          <p:cNvSpPr/>
          <p:nvPr/>
        </p:nvSpPr>
        <p:spPr>
          <a:xfrm>
            <a:off x="6897917" y="2442268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781E5F-6334-4762-8815-0C2D5A743419}"/>
              </a:ext>
            </a:extLst>
          </p:cNvPr>
          <p:cNvSpPr/>
          <p:nvPr/>
        </p:nvSpPr>
        <p:spPr>
          <a:xfrm>
            <a:off x="2973680" y="307340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5965E-907B-4404-8844-9AC5566E2BF1}"/>
              </a:ext>
            </a:extLst>
          </p:cNvPr>
          <p:cNvSpPr/>
          <p:nvPr/>
        </p:nvSpPr>
        <p:spPr>
          <a:xfrm>
            <a:off x="3441040" y="307339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47DD85D-D8D3-4AFB-940B-1DDC27EF4C06}"/>
              </a:ext>
            </a:extLst>
          </p:cNvPr>
          <p:cNvSpPr/>
          <p:nvPr/>
        </p:nvSpPr>
        <p:spPr>
          <a:xfrm>
            <a:off x="4284492" y="307340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F37B648-AF48-4D73-A6EE-EDDD18111DB9}"/>
              </a:ext>
            </a:extLst>
          </p:cNvPr>
          <p:cNvSpPr/>
          <p:nvPr/>
        </p:nvSpPr>
        <p:spPr>
          <a:xfrm>
            <a:off x="4751852" y="307339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7316D1E-C63B-413A-BBC2-FCD8B28B640D}"/>
              </a:ext>
            </a:extLst>
          </p:cNvPr>
          <p:cNvSpPr/>
          <p:nvPr/>
        </p:nvSpPr>
        <p:spPr>
          <a:xfrm>
            <a:off x="5476172" y="3078063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B5D3DF1-17A6-4501-88BE-7DDEDCC60281}"/>
              </a:ext>
            </a:extLst>
          </p:cNvPr>
          <p:cNvSpPr/>
          <p:nvPr/>
        </p:nvSpPr>
        <p:spPr>
          <a:xfrm>
            <a:off x="5943532" y="3078062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B95F54-D77C-42BB-B2D9-D33303387212}"/>
              </a:ext>
            </a:extLst>
          </p:cNvPr>
          <p:cNvSpPr/>
          <p:nvPr/>
        </p:nvSpPr>
        <p:spPr>
          <a:xfrm>
            <a:off x="6652102" y="307340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2D138CC-11D1-46BE-B976-E78B3C788F7E}"/>
              </a:ext>
            </a:extLst>
          </p:cNvPr>
          <p:cNvSpPr/>
          <p:nvPr/>
        </p:nvSpPr>
        <p:spPr>
          <a:xfrm>
            <a:off x="7119462" y="307339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8DA3A73-C529-499B-9147-E23782480B23}"/>
              </a:ext>
            </a:extLst>
          </p:cNvPr>
          <p:cNvSpPr/>
          <p:nvPr/>
        </p:nvSpPr>
        <p:spPr>
          <a:xfrm>
            <a:off x="2811447" y="3639697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2C8C8F3-D8AB-44DD-A1FF-9DD4613B57D2}"/>
              </a:ext>
            </a:extLst>
          </p:cNvPr>
          <p:cNvSpPr/>
          <p:nvPr/>
        </p:nvSpPr>
        <p:spPr>
          <a:xfrm>
            <a:off x="3514782" y="3639697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4952075-3773-4C09-8C77-AB8C473D5761}"/>
              </a:ext>
            </a:extLst>
          </p:cNvPr>
          <p:cNvSpPr/>
          <p:nvPr/>
        </p:nvSpPr>
        <p:spPr>
          <a:xfrm>
            <a:off x="4218117" y="3632836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E1F52A0-4FA6-4418-BE6B-CD6F8103CAF7}"/>
              </a:ext>
            </a:extLst>
          </p:cNvPr>
          <p:cNvSpPr/>
          <p:nvPr/>
        </p:nvSpPr>
        <p:spPr>
          <a:xfrm>
            <a:off x="4843120" y="3639696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3D3B24F-5FE2-4F3C-87E1-012EA6C56E11}"/>
              </a:ext>
            </a:extLst>
          </p:cNvPr>
          <p:cNvSpPr/>
          <p:nvPr/>
        </p:nvSpPr>
        <p:spPr>
          <a:xfrm>
            <a:off x="5498526" y="3632836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9E9BC66-E6C7-4421-9B54-B0482D070A32}"/>
              </a:ext>
            </a:extLst>
          </p:cNvPr>
          <p:cNvSpPr/>
          <p:nvPr/>
        </p:nvSpPr>
        <p:spPr>
          <a:xfrm>
            <a:off x="6086428" y="3632836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C7E6AE4-0869-43F0-A62F-6DFA46D07932}"/>
              </a:ext>
            </a:extLst>
          </p:cNvPr>
          <p:cNvSpPr/>
          <p:nvPr/>
        </p:nvSpPr>
        <p:spPr>
          <a:xfrm>
            <a:off x="6674330" y="3632834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6C511EF-7F5C-48E6-8E61-A09634BFC678}"/>
              </a:ext>
            </a:extLst>
          </p:cNvPr>
          <p:cNvSpPr/>
          <p:nvPr/>
        </p:nvSpPr>
        <p:spPr>
          <a:xfrm>
            <a:off x="7262232" y="3623307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8664564-A751-458F-B656-FE262585CCCB}"/>
              </a:ext>
            </a:extLst>
          </p:cNvPr>
          <p:cNvSpPr txBox="1"/>
          <p:nvPr/>
        </p:nvSpPr>
        <p:spPr>
          <a:xfrm>
            <a:off x="1772731" y="4145191"/>
            <a:ext cx="93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MERGE: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F63CF50-56E7-4B30-9291-E2EBA8A25727}"/>
              </a:ext>
            </a:extLst>
          </p:cNvPr>
          <p:cNvSpPr/>
          <p:nvPr/>
        </p:nvSpPr>
        <p:spPr>
          <a:xfrm>
            <a:off x="2988100" y="4427575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10872CF-FDBE-41E8-9B04-BF052BFBEAB3}"/>
              </a:ext>
            </a:extLst>
          </p:cNvPr>
          <p:cNvSpPr/>
          <p:nvPr/>
        </p:nvSpPr>
        <p:spPr>
          <a:xfrm>
            <a:off x="3455460" y="4427574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DD4918B-DE62-4018-93D0-9241EFE577FB}"/>
              </a:ext>
            </a:extLst>
          </p:cNvPr>
          <p:cNvSpPr/>
          <p:nvPr/>
        </p:nvSpPr>
        <p:spPr>
          <a:xfrm>
            <a:off x="4298912" y="4427575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3F0A09D-09BC-4794-97C8-908E895B45F1}"/>
              </a:ext>
            </a:extLst>
          </p:cNvPr>
          <p:cNvSpPr/>
          <p:nvPr/>
        </p:nvSpPr>
        <p:spPr>
          <a:xfrm>
            <a:off x="4766272" y="4427574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548C982-14C0-496F-B5CD-6F5E5035A508}"/>
              </a:ext>
            </a:extLst>
          </p:cNvPr>
          <p:cNvSpPr/>
          <p:nvPr/>
        </p:nvSpPr>
        <p:spPr>
          <a:xfrm>
            <a:off x="5490592" y="4432238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3A4827B-B604-4744-A7D3-785E9C06AF98}"/>
              </a:ext>
            </a:extLst>
          </p:cNvPr>
          <p:cNvSpPr/>
          <p:nvPr/>
        </p:nvSpPr>
        <p:spPr>
          <a:xfrm>
            <a:off x="5957952" y="4432237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AC36210-38DC-4ECA-A5F4-61CEA3C81C29}"/>
              </a:ext>
            </a:extLst>
          </p:cNvPr>
          <p:cNvSpPr/>
          <p:nvPr/>
        </p:nvSpPr>
        <p:spPr>
          <a:xfrm>
            <a:off x="6666522" y="4427575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06A4972-5D41-459B-B98E-15D89FB78371}"/>
              </a:ext>
            </a:extLst>
          </p:cNvPr>
          <p:cNvSpPr/>
          <p:nvPr/>
        </p:nvSpPr>
        <p:spPr>
          <a:xfrm>
            <a:off x="7133882" y="4427574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3B0F1E2-59C8-4DA7-B0E8-D2734CB534D0}"/>
              </a:ext>
            </a:extLst>
          </p:cNvPr>
          <p:cNvSpPr/>
          <p:nvPr/>
        </p:nvSpPr>
        <p:spPr>
          <a:xfrm>
            <a:off x="3161726" y="5143162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5D27911-3EDB-4780-A744-6555C2AE5A51}"/>
              </a:ext>
            </a:extLst>
          </p:cNvPr>
          <p:cNvSpPr/>
          <p:nvPr/>
        </p:nvSpPr>
        <p:spPr>
          <a:xfrm>
            <a:off x="3629086" y="514316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08A6A2F-1057-44D2-B7E3-3A76B6648ECC}"/>
              </a:ext>
            </a:extLst>
          </p:cNvPr>
          <p:cNvSpPr/>
          <p:nvPr/>
        </p:nvSpPr>
        <p:spPr>
          <a:xfrm>
            <a:off x="4096446" y="514316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0D09C7C-634C-44BD-B09C-56362EF3BAE6}"/>
              </a:ext>
            </a:extLst>
          </p:cNvPr>
          <p:cNvSpPr/>
          <p:nvPr/>
        </p:nvSpPr>
        <p:spPr>
          <a:xfrm>
            <a:off x="4563806" y="514316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DADAAC8-7FA5-49F1-963F-FF490CAE49F9}"/>
              </a:ext>
            </a:extLst>
          </p:cNvPr>
          <p:cNvSpPr/>
          <p:nvPr/>
        </p:nvSpPr>
        <p:spPr>
          <a:xfrm>
            <a:off x="5452892" y="514316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B2EFDB7-C946-4D13-9077-9BB17A695C03}"/>
              </a:ext>
            </a:extLst>
          </p:cNvPr>
          <p:cNvSpPr/>
          <p:nvPr/>
        </p:nvSpPr>
        <p:spPr>
          <a:xfrm>
            <a:off x="5920252" y="514316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6B94222-1E24-4107-B641-E8069254274C}"/>
              </a:ext>
            </a:extLst>
          </p:cNvPr>
          <p:cNvSpPr/>
          <p:nvPr/>
        </p:nvSpPr>
        <p:spPr>
          <a:xfrm>
            <a:off x="6384923" y="514316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C77ACEE-2289-4569-A415-10D94A020765}"/>
              </a:ext>
            </a:extLst>
          </p:cNvPr>
          <p:cNvSpPr/>
          <p:nvPr/>
        </p:nvSpPr>
        <p:spPr>
          <a:xfrm>
            <a:off x="6852283" y="514315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AC3566D-AD10-47C8-999B-EBB98A635F48}"/>
              </a:ext>
            </a:extLst>
          </p:cNvPr>
          <p:cNvSpPr/>
          <p:nvPr/>
        </p:nvSpPr>
        <p:spPr>
          <a:xfrm>
            <a:off x="3450793" y="585572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DF66DCC-E4C2-4375-9BB7-F67F3E4889C3}"/>
              </a:ext>
            </a:extLst>
          </p:cNvPr>
          <p:cNvSpPr/>
          <p:nvPr/>
        </p:nvSpPr>
        <p:spPr>
          <a:xfrm>
            <a:off x="3918153" y="585572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FB2F7B3-8E82-444D-B620-2D47E79385AF}"/>
              </a:ext>
            </a:extLst>
          </p:cNvPr>
          <p:cNvSpPr/>
          <p:nvPr/>
        </p:nvSpPr>
        <p:spPr>
          <a:xfrm>
            <a:off x="4385513" y="585572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DA249E0-6BB6-4D1F-8C8B-8DAC5FFB7FF3}"/>
              </a:ext>
            </a:extLst>
          </p:cNvPr>
          <p:cNvSpPr/>
          <p:nvPr/>
        </p:nvSpPr>
        <p:spPr>
          <a:xfrm>
            <a:off x="4852873" y="585571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1A89D2E-D089-4768-9609-B5EDBDF5572F}"/>
              </a:ext>
            </a:extLst>
          </p:cNvPr>
          <p:cNvSpPr/>
          <p:nvPr/>
        </p:nvSpPr>
        <p:spPr>
          <a:xfrm>
            <a:off x="5320233" y="585572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4FB78FB-0CBC-486C-81EB-9A3CDC92AF7A}"/>
              </a:ext>
            </a:extLst>
          </p:cNvPr>
          <p:cNvSpPr/>
          <p:nvPr/>
        </p:nvSpPr>
        <p:spPr>
          <a:xfrm>
            <a:off x="5787593" y="585571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F186E3A-980C-47CD-ACEA-2777A4D8B1CF}"/>
              </a:ext>
            </a:extLst>
          </p:cNvPr>
          <p:cNvSpPr/>
          <p:nvPr/>
        </p:nvSpPr>
        <p:spPr>
          <a:xfrm>
            <a:off x="6252264" y="585571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0FCED0C-EFF7-4C3B-9101-7B7105A077FD}"/>
              </a:ext>
            </a:extLst>
          </p:cNvPr>
          <p:cNvSpPr/>
          <p:nvPr/>
        </p:nvSpPr>
        <p:spPr>
          <a:xfrm>
            <a:off x="6719624" y="5855718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B1C8135A-6E2A-43D5-A25A-2A56898E4753}"/>
              </a:ext>
            </a:extLst>
          </p:cNvPr>
          <p:cNvCxnSpPr>
            <a:stCxn id="61" idx="2"/>
          </p:cNvCxnSpPr>
          <p:nvPr/>
        </p:nvCxnSpPr>
        <p:spPr>
          <a:xfrm flipH="1">
            <a:off x="4142080" y="2136231"/>
            <a:ext cx="889086" cy="30603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6C01453-CB04-4E80-8CE9-BD6F4BEAACEF}"/>
              </a:ext>
            </a:extLst>
          </p:cNvPr>
          <p:cNvCxnSpPr>
            <a:cxnSpLocks/>
            <a:stCxn id="62" idx="2"/>
            <a:endCxn id="71" idx="0"/>
          </p:cNvCxnSpPr>
          <p:nvPr/>
        </p:nvCxnSpPr>
        <p:spPr>
          <a:xfrm>
            <a:off x="5498526" y="2136232"/>
            <a:ext cx="701040" cy="30603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BF9928AE-12C5-42EF-8115-3023863AA0CD}"/>
              </a:ext>
            </a:extLst>
          </p:cNvPr>
          <p:cNvCxnSpPr>
            <a:cxnSpLocks/>
          </p:cNvCxnSpPr>
          <p:nvPr/>
        </p:nvCxnSpPr>
        <p:spPr>
          <a:xfrm flipH="1">
            <a:off x="3395406" y="2813253"/>
            <a:ext cx="738277" cy="24565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E884BDF4-928F-45E0-8FBD-9DF33D496659}"/>
              </a:ext>
            </a:extLst>
          </p:cNvPr>
          <p:cNvCxnSpPr>
            <a:cxnSpLocks/>
          </p:cNvCxnSpPr>
          <p:nvPr/>
        </p:nvCxnSpPr>
        <p:spPr>
          <a:xfrm>
            <a:off x="4128332" y="2797869"/>
            <a:ext cx="665389" cy="26103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92159FDB-CA22-4EB3-B48D-E28405EE18D0}"/>
              </a:ext>
            </a:extLst>
          </p:cNvPr>
          <p:cNvCxnSpPr>
            <a:cxnSpLocks/>
          </p:cNvCxnSpPr>
          <p:nvPr/>
        </p:nvCxnSpPr>
        <p:spPr>
          <a:xfrm flipH="1">
            <a:off x="5731401" y="2813253"/>
            <a:ext cx="738277" cy="24565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CA61C027-E2AF-470B-A99E-0BF40843F56B}"/>
              </a:ext>
            </a:extLst>
          </p:cNvPr>
          <p:cNvCxnSpPr>
            <a:cxnSpLocks/>
          </p:cNvCxnSpPr>
          <p:nvPr/>
        </p:nvCxnSpPr>
        <p:spPr>
          <a:xfrm>
            <a:off x="6434589" y="2812364"/>
            <a:ext cx="665389" cy="26103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6D2E703A-A11B-44EA-81E0-E5C99F7E2636}"/>
              </a:ext>
            </a:extLst>
          </p:cNvPr>
          <p:cNvCxnSpPr>
            <a:cxnSpLocks/>
            <a:endCxn id="83" idx="0"/>
          </p:cNvCxnSpPr>
          <p:nvPr/>
        </p:nvCxnSpPr>
        <p:spPr>
          <a:xfrm>
            <a:off x="3466121" y="3448447"/>
            <a:ext cx="282341" cy="1912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1FC045F-CA51-47DB-862F-3354D1CCAFE7}"/>
              </a:ext>
            </a:extLst>
          </p:cNvPr>
          <p:cNvCxnSpPr>
            <a:cxnSpLocks/>
            <a:endCxn id="82" idx="0"/>
          </p:cNvCxnSpPr>
          <p:nvPr/>
        </p:nvCxnSpPr>
        <p:spPr>
          <a:xfrm flipH="1">
            <a:off x="3045127" y="3417475"/>
            <a:ext cx="415524" cy="22222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9B08A42A-455B-4EAD-87B6-9D753066E03B}"/>
              </a:ext>
            </a:extLst>
          </p:cNvPr>
          <p:cNvCxnSpPr>
            <a:cxnSpLocks/>
          </p:cNvCxnSpPr>
          <p:nvPr/>
        </p:nvCxnSpPr>
        <p:spPr>
          <a:xfrm>
            <a:off x="4766272" y="3432961"/>
            <a:ext cx="282341" cy="1912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17BDE7B-4A64-4BB8-9F55-0B9418AF694A}"/>
              </a:ext>
            </a:extLst>
          </p:cNvPr>
          <p:cNvCxnSpPr>
            <a:cxnSpLocks/>
          </p:cNvCxnSpPr>
          <p:nvPr/>
        </p:nvCxnSpPr>
        <p:spPr>
          <a:xfrm>
            <a:off x="5929527" y="3422341"/>
            <a:ext cx="282341" cy="1912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BE661CF7-E5EE-4BC1-A924-C5C2A5C9CA62}"/>
              </a:ext>
            </a:extLst>
          </p:cNvPr>
          <p:cNvCxnSpPr>
            <a:cxnSpLocks/>
          </p:cNvCxnSpPr>
          <p:nvPr/>
        </p:nvCxnSpPr>
        <p:spPr>
          <a:xfrm>
            <a:off x="7117932" y="3432961"/>
            <a:ext cx="282341" cy="1912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011C75D-C5C9-493B-BA0B-856E00A8D1A7}"/>
              </a:ext>
            </a:extLst>
          </p:cNvPr>
          <p:cNvCxnSpPr>
            <a:cxnSpLocks/>
            <a:endCxn id="84" idx="0"/>
          </p:cNvCxnSpPr>
          <p:nvPr/>
        </p:nvCxnSpPr>
        <p:spPr>
          <a:xfrm flipH="1">
            <a:off x="4451797" y="3440842"/>
            <a:ext cx="317476" cy="19199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E66A2C7B-BCD5-454E-9DC9-C4BC2BE09FC2}"/>
              </a:ext>
            </a:extLst>
          </p:cNvPr>
          <p:cNvCxnSpPr>
            <a:cxnSpLocks/>
            <a:endCxn id="86" idx="0"/>
          </p:cNvCxnSpPr>
          <p:nvPr/>
        </p:nvCxnSpPr>
        <p:spPr>
          <a:xfrm flipH="1">
            <a:off x="5732206" y="3442386"/>
            <a:ext cx="210552" cy="1904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D9386BA9-F476-47FF-A492-437FE313BC7B}"/>
              </a:ext>
            </a:extLst>
          </p:cNvPr>
          <p:cNvCxnSpPr>
            <a:cxnSpLocks/>
            <a:endCxn id="88" idx="0"/>
          </p:cNvCxnSpPr>
          <p:nvPr/>
        </p:nvCxnSpPr>
        <p:spPr>
          <a:xfrm flipH="1">
            <a:off x="6908010" y="3449991"/>
            <a:ext cx="197670" cy="18284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F72E4D99-FA90-4D7B-B54A-38F7699E0C07}"/>
              </a:ext>
            </a:extLst>
          </p:cNvPr>
          <p:cNvCxnSpPr>
            <a:cxnSpLocks/>
          </p:cNvCxnSpPr>
          <p:nvPr/>
        </p:nvCxnSpPr>
        <p:spPr>
          <a:xfrm>
            <a:off x="3079434" y="3978908"/>
            <a:ext cx="277705" cy="40295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F663D6DE-915C-4F8D-A5E0-C301C2476F28}"/>
              </a:ext>
            </a:extLst>
          </p:cNvPr>
          <p:cNvCxnSpPr>
            <a:cxnSpLocks/>
          </p:cNvCxnSpPr>
          <p:nvPr/>
        </p:nvCxnSpPr>
        <p:spPr>
          <a:xfrm flipH="1">
            <a:off x="3514782" y="4030969"/>
            <a:ext cx="210790" cy="35089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C06C0C13-E629-4299-AD72-D0AB2245C19C}"/>
              </a:ext>
            </a:extLst>
          </p:cNvPr>
          <p:cNvCxnSpPr>
            <a:cxnSpLocks/>
          </p:cNvCxnSpPr>
          <p:nvPr/>
        </p:nvCxnSpPr>
        <p:spPr>
          <a:xfrm>
            <a:off x="4393739" y="4031014"/>
            <a:ext cx="277705" cy="40295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C5A8E16-19F0-4742-BD35-BB037D0C51E3}"/>
              </a:ext>
            </a:extLst>
          </p:cNvPr>
          <p:cNvCxnSpPr>
            <a:cxnSpLocks/>
          </p:cNvCxnSpPr>
          <p:nvPr/>
        </p:nvCxnSpPr>
        <p:spPr>
          <a:xfrm>
            <a:off x="5689143" y="4031014"/>
            <a:ext cx="277705" cy="40295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15E3BC31-303C-4597-AB68-283954DF5050}"/>
              </a:ext>
            </a:extLst>
          </p:cNvPr>
          <p:cNvCxnSpPr>
            <a:cxnSpLocks/>
          </p:cNvCxnSpPr>
          <p:nvPr/>
        </p:nvCxnSpPr>
        <p:spPr>
          <a:xfrm>
            <a:off x="6840227" y="4004512"/>
            <a:ext cx="277705" cy="40295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408DBBD7-86BE-4FDC-8A44-BCF60408BA7A}"/>
              </a:ext>
            </a:extLst>
          </p:cNvPr>
          <p:cNvCxnSpPr>
            <a:cxnSpLocks/>
          </p:cNvCxnSpPr>
          <p:nvPr/>
        </p:nvCxnSpPr>
        <p:spPr>
          <a:xfrm flipH="1">
            <a:off x="4887893" y="4048290"/>
            <a:ext cx="210790" cy="35089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98711F30-1F50-44BB-8267-444AC723E556}"/>
              </a:ext>
            </a:extLst>
          </p:cNvPr>
          <p:cNvCxnSpPr>
            <a:cxnSpLocks/>
            <a:stCxn id="87" idx="2"/>
          </p:cNvCxnSpPr>
          <p:nvPr/>
        </p:nvCxnSpPr>
        <p:spPr>
          <a:xfrm flipH="1">
            <a:off x="6070698" y="3988437"/>
            <a:ext cx="249410" cy="41863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5222A0A6-E614-4024-B144-6FA60BBC1AF7}"/>
              </a:ext>
            </a:extLst>
          </p:cNvPr>
          <p:cNvCxnSpPr>
            <a:cxnSpLocks/>
            <a:stCxn id="89" idx="2"/>
          </p:cNvCxnSpPr>
          <p:nvPr/>
        </p:nvCxnSpPr>
        <p:spPr>
          <a:xfrm flipH="1">
            <a:off x="7214248" y="3978908"/>
            <a:ext cx="281664" cy="42816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0721AC63-F473-49E1-A1ED-4E2B0FAF1CB1}"/>
              </a:ext>
            </a:extLst>
          </p:cNvPr>
          <p:cNvCxnSpPr>
            <a:cxnSpLocks/>
          </p:cNvCxnSpPr>
          <p:nvPr/>
        </p:nvCxnSpPr>
        <p:spPr>
          <a:xfrm flipH="1">
            <a:off x="6456104" y="4803280"/>
            <a:ext cx="719741" cy="33521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2FF51022-DDB5-4C8E-95ED-8AB197C07151}"/>
              </a:ext>
            </a:extLst>
          </p:cNvPr>
          <p:cNvCxnSpPr>
            <a:cxnSpLocks/>
          </p:cNvCxnSpPr>
          <p:nvPr/>
        </p:nvCxnSpPr>
        <p:spPr>
          <a:xfrm flipH="1">
            <a:off x="5427346" y="5500397"/>
            <a:ext cx="998943" cy="35368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E1AD2900-29D2-42ED-85EF-7CC5C083ECC3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>
            <a:off x="4330126" y="4783175"/>
            <a:ext cx="609502" cy="35998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D7F5422A-0098-4DDB-AF76-61FF66E5B36B}"/>
              </a:ext>
            </a:extLst>
          </p:cNvPr>
          <p:cNvCxnSpPr>
            <a:cxnSpLocks/>
          </p:cNvCxnSpPr>
          <p:nvPr/>
        </p:nvCxnSpPr>
        <p:spPr>
          <a:xfrm>
            <a:off x="3341009" y="4769959"/>
            <a:ext cx="698446" cy="36853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FFFE767E-348F-4CB2-8736-70DB2F8A8222}"/>
              </a:ext>
            </a:extLst>
          </p:cNvPr>
          <p:cNvCxnSpPr>
            <a:cxnSpLocks/>
            <a:endCxn id="112" idx="0"/>
          </p:cNvCxnSpPr>
          <p:nvPr/>
        </p:nvCxnSpPr>
        <p:spPr>
          <a:xfrm>
            <a:off x="5739736" y="4786103"/>
            <a:ext cx="414196" cy="35705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85EC16C8-6656-420F-9D6C-20D3A1F3BA70}"/>
              </a:ext>
            </a:extLst>
          </p:cNvPr>
          <p:cNvCxnSpPr>
            <a:cxnSpLocks/>
          </p:cNvCxnSpPr>
          <p:nvPr/>
        </p:nvCxnSpPr>
        <p:spPr>
          <a:xfrm>
            <a:off x="4034460" y="5492971"/>
            <a:ext cx="886849" cy="3611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A2752E58-C7DB-4039-97EB-13FAF799636C}"/>
              </a:ext>
            </a:extLst>
          </p:cNvPr>
          <p:cNvSpPr txBox="1"/>
          <p:nvPr/>
        </p:nvSpPr>
        <p:spPr>
          <a:xfrm>
            <a:off x="7495912" y="5874502"/>
            <a:ext cx="94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Terurut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EBA780-5C87-8A65-7B4F-BDB80113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79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BEC3E20F-028F-46AD-8970-CAE1C5A4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B5BED5-5B92-46B9-80EC-B15BE30473B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00F5C-CADB-4BF0-A90F-298D99AAD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5" y="136525"/>
            <a:ext cx="5229225" cy="6505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6E2811-E066-4A81-B45A-91E0D6C6ACC7}"/>
              </a:ext>
            </a:extLst>
          </p:cNvPr>
          <p:cNvSpPr txBox="1"/>
          <p:nvPr/>
        </p:nvSpPr>
        <p:spPr>
          <a:xfrm>
            <a:off x="1385427" y="6657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5:</a:t>
            </a:r>
            <a:endParaRPr lang="en-US" sz="24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>
            <a:extLst>
              <a:ext uri="{FF2B5EF4-FFF2-40B4-BE49-F238E27FC236}">
                <a16:creationId xmlns:a16="http://schemas.microsoft.com/office/drawing/2014/main" id="{7FF070CB-3273-4A15-A06A-B8FB38E39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AA6D00-B05D-4AEA-BB65-8EEC8B97410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22240-24F7-4021-9EF9-D445BFFE6816}"/>
              </a:ext>
            </a:extLst>
          </p:cNvPr>
          <p:cNvSpPr txBox="1"/>
          <p:nvPr/>
        </p:nvSpPr>
        <p:spPr>
          <a:xfrm>
            <a:off x="838200" y="475714"/>
            <a:ext cx="105156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kern="0" dirty="0" err="1">
                <a:effectLst/>
                <a:latin typeface="Calibri" panose="020F0502020204030204" pitchFamily="34" charset="0"/>
              </a:rPr>
              <a:t>Kompleksitas</a:t>
            </a:r>
            <a:r>
              <a:rPr lang="en-US" sz="2800" b="1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800" b="1" kern="0" dirty="0" err="1">
                <a:effectLst/>
                <a:latin typeface="Calibri" panose="020F0502020204030204" pitchFamily="34" charset="0"/>
              </a:rPr>
              <a:t>waktu</a:t>
            </a:r>
            <a:r>
              <a:rPr lang="en-US" sz="2800" b="1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800" b="1" i="1" kern="0" dirty="0">
                <a:effectLst/>
                <a:latin typeface="Calibri" panose="020F0502020204030204" pitchFamily="34" charset="0"/>
              </a:rPr>
              <a:t>Merge Sort</a:t>
            </a:r>
            <a:r>
              <a:rPr lang="en-US" sz="2800" b="1" kern="0" dirty="0">
                <a:effectLst/>
                <a:latin typeface="Calibri" panose="020F0502020204030204" pitchFamily="34" charset="0"/>
              </a:rPr>
              <a:t> </a:t>
            </a:r>
            <a:endParaRPr lang="en-US" sz="2800" b="1" kern="0" dirty="0">
              <a:effectLst/>
              <a:latin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effectLst/>
                <a:latin typeface="Calibri" panose="020F0502020204030204" pitchFamily="34" charset="0"/>
              </a:rPr>
              <a:t> </a:t>
            </a:r>
            <a:endParaRPr lang="en-US" sz="2400" kern="0" dirty="0">
              <a:effectLst/>
              <a:latin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0" dirty="0" err="1">
                <a:effectLst/>
                <a:latin typeface="Calibri" panose="020F0502020204030204" pitchFamily="34" charset="0"/>
              </a:rPr>
              <a:t>Kompleksitas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algoritma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i="1" kern="0" dirty="0">
                <a:effectLst/>
                <a:latin typeface="Calibri" panose="020F0502020204030204" pitchFamily="34" charset="0"/>
              </a:rPr>
              <a:t>Merge Sort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diukur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dari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jumlah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operasi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perbandingan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elemen-elemen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larik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0" dirty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Jumlah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perbandingan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elemen-elemen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larik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dalam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prosedur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Merge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adalah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),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yaitu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berbanding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lurus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jumlah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elemen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larik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cn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konstanta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0" dirty="0">
              <a:effectLst/>
              <a:latin typeface="Calibri" panose="020F0502020204030204" pitchFamily="34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0" dirty="0" err="1">
                <a:effectLst/>
                <a:latin typeface="Calibri" panose="020F0502020204030204" pitchFamily="34" charset="0"/>
              </a:rPr>
              <a:t>Jumlah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perbandingan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elemen-elemen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larik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seluruhnya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: </a:t>
            </a:r>
            <a:endParaRPr lang="en-US" sz="2400" kern="0" dirty="0">
              <a:effectLst/>
              <a:latin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effectLst/>
                <a:latin typeface="Calibri" panose="020F0502020204030204" pitchFamily="34" charset="0"/>
              </a:rPr>
              <a:t> </a:t>
            </a:r>
            <a:endParaRPr lang="en-US" sz="2400" kern="0" dirty="0">
              <a:effectLst/>
              <a:latin typeface="Times New Roman" panose="02020603050405020304" pitchFamily="18" charset="0"/>
            </a:endParaRPr>
          </a:p>
          <a:p>
            <a:pPr marL="914400" marR="0" indent="-464185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=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Mergesort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pengurutan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buah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upalarik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berukuran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/2 + </a:t>
            </a:r>
          </a:p>
          <a:p>
            <a:pPr marL="914400" marR="0" indent="-46418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            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jumlah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perbandingan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elemen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prosedur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Merge</a:t>
            </a:r>
          </a:p>
          <a:p>
            <a:pPr marL="914400" marR="0" indent="-464185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= 2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/2) +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cn</a:t>
            </a:r>
            <a:endParaRPr lang="en-US" sz="2400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96875" marR="0" indent="-3968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96875" marR="0" indent="-3968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Sehingga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BE0A3E8-33A3-41B9-ACBF-EC4551BFF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660C599-DD62-437D-BA2F-B5030CEE5F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4479" y="5496988"/>
          <a:ext cx="3990543" cy="93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01900" imgH="584200" progId="Equation.3">
                  <p:embed/>
                </p:oleObj>
              </mc:Choice>
              <mc:Fallback>
                <p:oleObj r:id="rId2" imgW="2501900" imgH="584200" progId="Equation.3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660C599-DD62-437D-BA2F-B5030CEE5F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479" y="5496988"/>
                        <a:ext cx="3990543" cy="9318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038D49-C001-4D5A-933F-F879CB08677B}"/>
              </a:ext>
            </a:extLst>
          </p:cNvPr>
          <p:cNvSpPr txBox="1"/>
          <p:nvPr/>
        </p:nvSpPr>
        <p:spPr>
          <a:xfrm>
            <a:off x="772160" y="409644"/>
            <a:ext cx="1020064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Penyelesaian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persamaan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rekursif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secara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iteratif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effectLst/>
                <a:latin typeface="Calibri" panose="020F0502020204030204" pitchFamily="34" charset="0"/>
              </a:rPr>
              <a:t>    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Untuk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menyederhanakan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perhitungan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Calibri" panose="020F0502020204030204" pitchFamily="34" charset="0"/>
              </a:rPr>
              <a:t>asumsi</a:t>
            </a:r>
            <a:r>
              <a:rPr lang="en-US" sz="2400" kern="0" dirty="0" err="1">
                <a:latin typeface="Calibri" panose="020F0502020204030204" pitchFamily="34" charset="0"/>
              </a:rPr>
              <a:t>kan</a:t>
            </a:r>
            <a:r>
              <a:rPr lang="en-US" sz="2400" kern="0" dirty="0">
                <a:latin typeface="Calibri" panose="020F0502020204030204" pitchFamily="34" charset="0"/>
              </a:rPr>
              <a:t> 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i="1" kern="0" dirty="0">
                <a:effectLst/>
                <a:latin typeface="Calibri" panose="020F0502020204030204" pitchFamily="34" charset="0"/>
              </a:rPr>
              <a:t>n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= 2</a:t>
            </a:r>
            <a:r>
              <a:rPr lang="en-US" sz="2400" i="1" kern="0" baseline="30000" dirty="0">
                <a:effectLst/>
                <a:latin typeface="Calibri" panose="020F0502020204030204" pitchFamily="34" charset="0"/>
              </a:rPr>
              <a:t>k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 	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= 2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/2) +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2(2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/4) +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/2) +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4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/4) + 2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cn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4(2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/8) +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/4) + 2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8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/8) + 3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cn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 ...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2</a:t>
            </a:r>
            <a:r>
              <a:rPr lang="en-US" sz="2400" i="1" baseline="30000" dirty="0">
                <a:effectLst/>
                <a:ea typeface="Times New Roman" panose="02020603050405020304" pitchFamily="18" charset="0"/>
              </a:rPr>
              <a:t>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T(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/2</a:t>
            </a:r>
            <a:r>
              <a:rPr lang="en-US" sz="2400" i="1" baseline="30000" dirty="0">
                <a:effectLst/>
                <a:ea typeface="Times New Roman" panose="02020603050405020304" pitchFamily="18" charset="0"/>
              </a:rPr>
              <a:t>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+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kcn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	</a:t>
            </a:r>
            <a:r>
              <a:rPr lang="en-US" sz="2400" i="1" kern="0" dirty="0">
                <a:effectLst/>
                <a:latin typeface="Calibri" panose="020F0502020204030204" pitchFamily="34" charset="0"/>
              </a:rPr>
              <a:t>n</a:t>
            </a:r>
            <a:r>
              <a:rPr lang="en-US" sz="2400" kern="0" dirty="0">
                <a:effectLst/>
                <a:latin typeface="Calibri" panose="020F0502020204030204" pitchFamily="34" charset="0"/>
              </a:rPr>
              <a:t> = 2</a:t>
            </a:r>
            <a:r>
              <a:rPr lang="en-US" sz="2400" i="1" kern="0" baseline="30000" dirty="0">
                <a:effectLst/>
                <a:latin typeface="Calibri" panose="020F0502020204030204" pitchFamily="34" charset="0"/>
              </a:rPr>
              <a:t>k 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log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    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sehingga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	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=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nT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(1) +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log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=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an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+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log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= 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log 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Jadi,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kompleksitas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algoritma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Merge Sort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 </a:t>
            </a:r>
            <a:r>
              <a:rPr lang="en-US" sz="2400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log </a:t>
            </a:r>
            <a:r>
              <a:rPr lang="en-US" sz="24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)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lebih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baik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daripada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kompleksitas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algoritma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pengurutan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secara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brute force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A7A44E-FE88-6956-C15F-7032B7E6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48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AD40C7FA-DB98-46E7-822E-2A7CF6BA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5F9290-C74D-44B3-806F-0770010085F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58C790C8-6C73-4141-A477-2E18BF72F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703560" cy="380587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pengurutan</a:t>
            </a:r>
            <a:r>
              <a:rPr lang="en-US" altLang="en-US" sz="2400" dirty="0"/>
              <a:t> </a:t>
            </a:r>
            <a:r>
              <a:rPr lang="en-US" altLang="en-US" sz="2400" i="1" dirty="0"/>
              <a:t>Quicksort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pengurutan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terkenal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tercepat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sesuai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namanya</a:t>
            </a:r>
            <a:r>
              <a:rPr lang="en-US" altLang="en-US" sz="2400" dirty="0"/>
              <a:t>).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i="1" dirty="0"/>
              <a:t>Quicksort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oleh Tony Hoare </a:t>
            </a:r>
            <a:r>
              <a:rPr lang="en-US" altLang="en-US" sz="2400" dirty="0" err="1"/>
              <a:t>tahun</a:t>
            </a:r>
            <a:r>
              <a:rPr lang="en-US" altLang="en-US" sz="2400" dirty="0"/>
              <a:t> 1959 dan </a:t>
            </a:r>
            <a:r>
              <a:rPr lang="en-US" altLang="en-US" sz="2400" dirty="0" err="1"/>
              <a:t>dipublikasikan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tahun</a:t>
            </a:r>
            <a:r>
              <a:rPr lang="en-US" altLang="en-US" sz="2400" dirty="0"/>
              <a:t> 1962.</a:t>
            </a:r>
          </a:p>
          <a:p>
            <a:pPr eaLnBrk="1" hangingPunct="1"/>
            <a:endParaRPr lang="en-US" altLang="en-US" sz="2400" dirty="0"/>
          </a:p>
          <a:p>
            <a:r>
              <a:rPr lang="en-US" altLang="en-US" sz="2400" i="1" dirty="0"/>
              <a:t>Quicksort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pengurutan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i="1" dirty="0"/>
              <a:t>divide and conquer</a:t>
            </a:r>
            <a:r>
              <a:rPr lang="en-US" altLang="en-US" sz="2400" dirty="0"/>
              <a:t>, dan </a:t>
            </a:r>
            <a:r>
              <a:rPr lang="en-US" altLang="en-US" sz="2400" dirty="0" err="1"/>
              <a:t>termasuk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pendekatan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sulit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membagi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menggabung</a:t>
            </a:r>
            <a:r>
              <a:rPr lang="en-US" altLang="en-US" sz="2400" dirty="0"/>
              <a:t> </a:t>
            </a:r>
            <a:r>
              <a:rPr lang="en-US" altLang="en-US" sz="2400" i="1" dirty="0"/>
              <a:t>(hard split/easy join)</a:t>
            </a:r>
            <a:r>
              <a:rPr lang="en-US" altLang="en-US" sz="2400" dirty="0"/>
              <a:t>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F1325B5-BE41-4520-B1A9-D0D1A94E3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3800" b="1" dirty="0">
                <a:latin typeface="+mn-lt"/>
              </a:rPr>
              <a:t>4.2  </a:t>
            </a:r>
            <a:r>
              <a:rPr lang="en-US" altLang="en-US" sz="3800" b="1" i="1" dirty="0">
                <a:latin typeface="+mn-lt"/>
              </a:rPr>
              <a:t>Quicksort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EC6D99E3-55E0-4C6A-88A0-7845AEF4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84CA9D-4A57-4F8A-B176-473B6695FAA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952A13A-795B-4D06-8A74-D43294169159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0050" indent="-400050"/>
            <a:r>
              <a:rPr lang="en-US" altLang="en-US" sz="4000" b="1" dirty="0">
                <a:latin typeface="+mn-lt"/>
              </a:rPr>
              <a:t>4. </a:t>
            </a:r>
            <a:r>
              <a:rPr lang="en-US" altLang="en-US" sz="4000" b="1" dirty="0" err="1">
                <a:latin typeface="+mn-lt"/>
              </a:rPr>
              <a:t>Pengurutan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dirty="0" err="1">
                <a:latin typeface="+mn-lt"/>
              </a:rPr>
              <a:t>Secara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i="1" dirty="0">
                <a:latin typeface="+mn-lt"/>
              </a:rPr>
              <a:t>Divide and Conquer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B9AD5-72B1-42DE-A4AA-29468CB96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pengurutan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i="1" dirty="0"/>
              <a:t>brute force</a:t>
            </a:r>
            <a:r>
              <a:rPr lang="en-US" dirty="0"/>
              <a:t>: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/>
              <a:t>selection sort</a:t>
            </a:r>
            <a:r>
              <a:rPr lang="en-US" dirty="0"/>
              <a:t>, </a:t>
            </a:r>
            <a:r>
              <a:rPr lang="en-US" i="1" dirty="0"/>
              <a:t>bubble sort</a:t>
            </a:r>
            <a:r>
              <a:rPr lang="en-US" dirty="0"/>
              <a:t>, </a:t>
            </a:r>
            <a:r>
              <a:rPr lang="en-US" i="1" dirty="0"/>
              <a:t>insertion sort.</a:t>
            </a:r>
          </a:p>
          <a:p>
            <a:endParaRPr lang="en-US" dirty="0"/>
          </a:p>
          <a:p>
            <a:r>
              <a:rPr lang="en-US" dirty="0" err="1"/>
              <a:t>Ketiganya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i="1" dirty="0"/>
              <a:t>divide and conquer</a:t>
            </a:r>
            <a:r>
              <a:rPr lang="en-US" dirty="0"/>
              <a:t>, </a:t>
            </a:r>
            <a:r>
              <a:rPr lang="en-US" dirty="0" err="1"/>
              <a:t>dapatkah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pengurutan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BC5226B5-8DD5-4DDC-AE98-1A7F0274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30F782-038E-4EEA-AA68-BCE99C7B904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B96C1-E6DC-4E1B-828B-FC0904D7DD47}"/>
              </a:ext>
            </a:extLst>
          </p:cNvPr>
          <p:cNvSpPr txBox="1"/>
          <p:nvPr/>
        </p:nvSpPr>
        <p:spPr>
          <a:xfrm>
            <a:off x="1107440" y="697915"/>
            <a:ext cx="102463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Quicksort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dibagidua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istilahnya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dipartisi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upalarik</a:t>
            </a:r>
            <a:r>
              <a:rPr lang="en-US" altLang="en-US" sz="2400" dirty="0"/>
              <a:t>, </a:t>
            </a:r>
            <a:r>
              <a:rPr lang="en-US" altLang="en-US" sz="2400" i="1" dirty="0"/>
              <a:t>A</a:t>
            </a:r>
            <a:r>
              <a:rPr lang="en-US" altLang="en-US" sz="2400" dirty="0"/>
              <a:t>1 dan </a:t>
            </a:r>
            <a:r>
              <a:rPr lang="en-US" altLang="en-US" sz="2400" i="1" dirty="0"/>
              <a:t>A</a:t>
            </a:r>
            <a:r>
              <a:rPr lang="en-US" altLang="en-US" sz="2400" dirty="0"/>
              <a:t>2, </a:t>
            </a:r>
            <a:r>
              <a:rPr lang="en-US" altLang="en-US" sz="2400" dirty="0" err="1"/>
              <a:t>sedemikian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eaLnBrk="1" hangingPunct="1"/>
            <a:r>
              <a:rPr lang="en-US" altLang="en-US" sz="2400" dirty="0"/>
              <a:t>	    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di </a:t>
            </a:r>
            <a:r>
              <a:rPr lang="en-US" altLang="en-US" sz="2400" i="1" dirty="0"/>
              <a:t>A</a:t>
            </a:r>
            <a:r>
              <a:rPr lang="en-US" altLang="en-US" sz="2400" dirty="0"/>
              <a:t>1 </a:t>
            </a:r>
            <a:r>
              <a:rPr lang="en-US" altLang="en-US" sz="2400" dirty="0">
                <a:sym typeface="Symbol" panose="05050102010706020507" pitchFamily="18" charset="2"/>
              </a:rPr>
              <a:t>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di </a:t>
            </a:r>
            <a:r>
              <a:rPr lang="en-US" altLang="en-US" sz="2400" i="1" dirty="0"/>
              <a:t>A</a:t>
            </a:r>
            <a:r>
              <a:rPr lang="en-US" altLang="en-US" sz="2400" dirty="0"/>
              <a:t>2.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66EF70-0F84-4D33-8B52-694D5B220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81" y="2478802"/>
            <a:ext cx="9108758" cy="333710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D82419E5-ADF4-40BD-818D-BD742D79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BBB298-196B-4F93-B9C6-58FBCAE8BD3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B6B814D4-1301-4F45-89C4-28B17F85A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5040" y="786447"/>
            <a:ext cx="10398760" cy="528510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err="1"/>
              <a:t>Terdapat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beberapa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varian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Quicksort. </a:t>
            </a:r>
            <a:r>
              <a:rPr lang="en-US" altLang="en-US" sz="2400" dirty="0" err="1"/>
              <a:t>Versi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orisinal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Hoare </a:t>
            </a:r>
            <a:r>
              <a:rPr lang="en-US" altLang="en-US" sz="2400" dirty="0" err="1"/>
              <a:t>seperti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bawah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diurut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menaik</a:t>
            </a:r>
            <a:r>
              <a:rPr lang="en-US" altLang="en-US" sz="2400" dirty="0"/>
              <a:t> (</a:t>
            </a:r>
            <a:r>
              <a:rPr lang="en-US" altLang="en-US" sz="2400" i="1" dirty="0"/>
              <a:t>ascending order</a:t>
            </a:r>
            <a:r>
              <a:rPr lang="en-US" altLang="en-US" sz="2400" dirty="0"/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Teknik </a:t>
            </a:r>
            <a:r>
              <a:rPr lang="en-US" altLang="en-US" sz="2400" dirty="0" err="1"/>
              <a:t>mempartisi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en-US" altLang="en-US" sz="2400" dirty="0"/>
              <a:t>	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)   </a:t>
            </a:r>
            <a:r>
              <a:rPr lang="en-US" altLang="en-US" sz="2400" dirty="0" err="1"/>
              <a:t>pilih</a:t>
            </a:r>
            <a:r>
              <a:rPr lang="en-US" altLang="en-US" sz="2400" dirty="0"/>
              <a:t> </a:t>
            </a:r>
            <a:r>
              <a:rPr lang="en-US" altLang="en-US" sz="2400" i="1" dirty="0"/>
              <a:t>x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</a:t>
            </a:r>
            <a:r>
              <a:rPr lang="en-US" altLang="en-US" sz="2400" dirty="0"/>
              <a:t> { </a:t>
            </a:r>
            <a:r>
              <a:rPr lang="en-US" altLang="en-US" sz="2400" i="1" dirty="0"/>
              <a:t>A</a:t>
            </a:r>
            <a:r>
              <a:rPr lang="en-US" altLang="en-US" sz="2400" dirty="0"/>
              <a:t>[1], </a:t>
            </a:r>
            <a:r>
              <a:rPr lang="en-US" altLang="en-US" sz="2400" i="1" dirty="0"/>
              <a:t>A</a:t>
            </a:r>
            <a:r>
              <a:rPr lang="en-US" altLang="en-US" sz="2400" dirty="0"/>
              <a:t>[2], ..., </a:t>
            </a:r>
            <a:r>
              <a:rPr lang="en-US" altLang="en-US" sz="2400" i="1" dirty="0"/>
              <a:t>A</a:t>
            </a:r>
            <a:r>
              <a:rPr lang="en-US" altLang="en-US" sz="2400" dirty="0"/>
              <a:t>[</a:t>
            </a:r>
            <a:r>
              <a:rPr lang="en-US" altLang="en-US" sz="2400" i="1" dirty="0"/>
              <a:t>n</a:t>
            </a:r>
            <a:r>
              <a:rPr lang="en-US" altLang="en-US" sz="2400" dirty="0"/>
              <a:t>] }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i="1" dirty="0"/>
              <a:t>pivot</a:t>
            </a:r>
            <a:r>
              <a:rPr lang="en-US" altLang="en-US" sz="2400" dirty="0"/>
              <a:t>,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en-US" altLang="en-US" sz="2400" dirty="0"/>
              <a:t>	(ii)  </a:t>
            </a:r>
            <a:r>
              <a:rPr lang="en-US" altLang="en-US" sz="2400" dirty="0" err="1"/>
              <a:t>pindai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[</a:t>
            </a:r>
            <a:r>
              <a:rPr lang="en-US" altLang="en-US" sz="2400" i="1" dirty="0"/>
              <a:t>p</a:t>
            </a:r>
            <a:r>
              <a:rPr lang="en-US" altLang="en-US" sz="2400" dirty="0"/>
              <a:t>] </a:t>
            </a:r>
            <a:r>
              <a:rPr lang="en-US" altLang="en-US" sz="2400" dirty="0">
                <a:sym typeface="Symbol" panose="05050102010706020507" pitchFamily="18" charset="2"/>
              </a:rPr>
              <a:t></a:t>
            </a:r>
            <a:r>
              <a:rPr lang="en-US" altLang="en-US" sz="2400" dirty="0"/>
              <a:t> </a:t>
            </a:r>
            <a:r>
              <a:rPr lang="en-US" altLang="en-US" sz="2400" i="1" dirty="0"/>
              <a:t>x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en-US" altLang="en-US" sz="2400" dirty="0"/>
              <a:t>	(iii) </a:t>
            </a:r>
            <a:r>
              <a:rPr lang="en-US" altLang="en-US" sz="2400" dirty="0" err="1"/>
              <a:t>pindai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[</a:t>
            </a:r>
            <a:r>
              <a:rPr lang="en-US" altLang="en-US" sz="2400" i="1" dirty="0"/>
              <a:t>q</a:t>
            </a:r>
            <a:r>
              <a:rPr lang="en-US" altLang="en-US" sz="2400" dirty="0"/>
              <a:t>] </a:t>
            </a:r>
            <a:r>
              <a:rPr lang="en-US" altLang="en-US" sz="2400" dirty="0">
                <a:sym typeface="Symbol" panose="05050102010706020507" pitchFamily="18" charset="2"/>
              </a:rPr>
              <a:t></a:t>
            </a:r>
            <a:r>
              <a:rPr lang="en-US" altLang="en-US" sz="2400" dirty="0"/>
              <a:t> </a:t>
            </a:r>
            <a:r>
              <a:rPr lang="en-US" altLang="en-US" sz="2400" i="1" dirty="0"/>
              <a:t>x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en-US" altLang="en-US" sz="2400" dirty="0"/>
              <a:t>	(iv) </a:t>
            </a:r>
            <a:r>
              <a:rPr lang="en-US" altLang="en-US" sz="2400" dirty="0" err="1"/>
              <a:t>pertukarkan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[</a:t>
            </a:r>
            <a:r>
              <a:rPr lang="en-US" altLang="en-US" sz="2400" i="1" dirty="0"/>
              <a:t>p</a:t>
            </a:r>
            <a:r>
              <a:rPr lang="en-US" altLang="en-US" sz="2400" dirty="0"/>
              <a:t>] </a:t>
            </a:r>
            <a:r>
              <a:rPr lang="en-US" altLang="en-US" sz="2400" dirty="0">
                <a:sym typeface="Symbol" panose="05050102010706020507" pitchFamily="18" charset="2"/>
              </a:rPr>
              <a:t>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[</a:t>
            </a:r>
            <a:r>
              <a:rPr lang="en-US" altLang="en-US" sz="2400" i="1" dirty="0"/>
              <a:t>q</a:t>
            </a:r>
            <a:r>
              <a:rPr lang="en-US" altLang="en-US" sz="2400" dirty="0"/>
              <a:t>]</a:t>
            </a:r>
          </a:p>
          <a:p>
            <a:pPr marL="690563" indent="-690563" eaLnBrk="1" hangingPunct="1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en-US" altLang="en-US" sz="2400" dirty="0"/>
              <a:t>   (v)  </a:t>
            </a:r>
            <a:r>
              <a:rPr lang="en-US" altLang="en-US" sz="2400" dirty="0" err="1"/>
              <a:t>ulangi</a:t>
            </a:r>
            <a:r>
              <a:rPr lang="en-US" altLang="en-US" sz="2400" dirty="0"/>
              <a:t> (ii),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posisi</a:t>
            </a:r>
            <a:r>
              <a:rPr lang="en-US" altLang="en-US" sz="2400" dirty="0"/>
              <a:t> </a:t>
            </a:r>
            <a:r>
              <a:rPr lang="en-US" altLang="en-US" sz="2400" i="1" dirty="0"/>
              <a:t>p </a:t>
            </a:r>
            <a:r>
              <a:rPr lang="en-US" altLang="en-US" sz="2400" dirty="0"/>
              <a:t>+ 1, dan (iii),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posisi</a:t>
            </a:r>
            <a:r>
              <a:rPr lang="en-US" altLang="en-US" sz="2400" dirty="0"/>
              <a:t> </a:t>
            </a:r>
            <a:r>
              <a:rPr lang="en-US" altLang="en-US" sz="2400" i="1" dirty="0"/>
              <a:t>q</a:t>
            </a:r>
            <a:r>
              <a:rPr lang="en-US" altLang="en-US" sz="2400" dirty="0"/>
              <a:t> – 1 ,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pemindaian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bertemu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tengah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(</a:t>
            </a:r>
            <a:r>
              <a:rPr lang="en-US" altLang="en-US" sz="2400" i="1" dirty="0"/>
              <a:t>p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 </a:t>
            </a:r>
            <a:r>
              <a:rPr lang="en-US" altLang="en-US" sz="2400" i="1" dirty="0">
                <a:sym typeface="Symbol" panose="05050102010706020507" pitchFamily="18" charset="2"/>
              </a:rPr>
              <a:t>q</a:t>
            </a:r>
            <a:r>
              <a:rPr lang="en-US" altLang="en-US" sz="2400" dirty="0">
                <a:sym typeface="Symbol" panose="05050102010706020507" pitchFamily="18" charset="2"/>
              </a:rPr>
              <a:t>)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>
            <a:extLst>
              <a:ext uri="{FF2B5EF4-FFF2-40B4-BE49-F238E27FC236}">
                <a16:creationId xmlns:a16="http://schemas.microsoft.com/office/drawing/2014/main" id="{55832C00-BBC0-4123-8C66-B175C4EB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D224CD-D158-402B-A22C-ADD27672D58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39BA32-CD8B-4B40-9DEA-6B4D1760BA6B}"/>
              </a:ext>
            </a:extLst>
          </p:cNvPr>
          <p:cNvSpPr txBox="1"/>
          <p:nvPr/>
        </p:nvSpPr>
        <p:spPr>
          <a:xfrm>
            <a:off x="1005840" y="410706"/>
            <a:ext cx="1063752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 6.</a:t>
            </a:r>
            <a:r>
              <a:rPr lang="en-US" sz="2400" dirty="0"/>
              <a:t>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A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elemen-elemen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	8	1	4	6	9	3	5	7</a:t>
            </a:r>
          </a:p>
          <a:p>
            <a:endParaRPr lang="en-US" sz="2400" dirty="0"/>
          </a:p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i="1" dirty="0"/>
              <a:t>pivot</a:t>
            </a:r>
            <a:r>
              <a:rPr lang="en-US" sz="2400" dirty="0"/>
              <a:t> = 6 (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tengah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). Langkah-</a:t>
            </a:r>
            <a:r>
              <a:rPr lang="en-US" sz="2400" dirty="0" err="1"/>
              <a:t>langkah</a:t>
            </a:r>
            <a:r>
              <a:rPr lang="en-US" sz="2400" dirty="0"/>
              <a:t> </a:t>
            </a:r>
            <a:r>
              <a:rPr lang="en-US" sz="2400" dirty="0" err="1"/>
              <a:t>partisi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	(</a:t>
            </a:r>
            <a:r>
              <a:rPr lang="en-US" sz="2400" dirty="0" err="1"/>
              <a:t>i</a:t>
            </a:r>
            <a:r>
              <a:rPr lang="en-US" sz="2400" dirty="0"/>
              <a:t>):	8	1	4	</a:t>
            </a: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400" dirty="0"/>
              <a:t>	9	3	5	7</a:t>
            </a:r>
          </a:p>
          <a:p>
            <a:r>
              <a:rPr lang="en-US" sz="2400" dirty="0"/>
              <a:t>				           </a:t>
            </a:r>
            <a:r>
              <a:rPr lang="en-US" sz="2000" dirty="0"/>
              <a:t>pivot</a:t>
            </a:r>
          </a:p>
          <a:p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							</a:t>
            </a:r>
            <a:r>
              <a:rPr lang="en-US" sz="2400" dirty="0">
                <a:sym typeface="Symbol" panose="05050102010706020507" pitchFamily="18" charset="2"/>
              </a:rPr>
              <a:t></a:t>
            </a:r>
            <a:endParaRPr lang="en-US" sz="2400" dirty="0"/>
          </a:p>
          <a:p>
            <a:r>
              <a:rPr lang="en-US" sz="2400" dirty="0"/>
              <a:t>(ii) &amp; (iii):	</a:t>
            </a:r>
            <a:r>
              <a:rPr lang="en-US" sz="2400" dirty="0">
                <a:solidFill>
                  <a:srgbClr val="0070C0"/>
                </a:solidFill>
              </a:rPr>
              <a:t>8</a:t>
            </a:r>
            <a:r>
              <a:rPr lang="en-US" sz="2400" dirty="0"/>
              <a:t>	1	4	6	9	3	</a:t>
            </a:r>
            <a:r>
              <a:rPr lang="en-US" sz="2400" dirty="0">
                <a:solidFill>
                  <a:srgbClr val="0070C0"/>
                </a:solidFill>
              </a:rPr>
              <a:t>5</a:t>
            </a:r>
            <a:r>
              <a:rPr lang="en-US" sz="2400" dirty="0"/>
              <a:t>	7</a:t>
            </a:r>
          </a:p>
          <a:p>
            <a:r>
              <a:rPr lang="en-US" sz="2400" dirty="0"/>
              <a:t>		</a:t>
            </a:r>
            <a:r>
              <a:rPr lang="en-US" sz="2400" dirty="0">
                <a:sym typeface="Symbol" panose="05050102010706020507" pitchFamily="18" charset="2"/>
              </a:rPr>
              <a:t></a:t>
            </a:r>
            <a:r>
              <a:rPr lang="en-US" sz="2400" i="1" dirty="0"/>
              <a:t>p</a:t>
            </a:r>
            <a:r>
              <a:rPr lang="en-US" sz="2400" dirty="0"/>
              <a:t>						</a:t>
            </a:r>
            <a:r>
              <a:rPr lang="en-US" sz="2400" dirty="0">
                <a:sym typeface="Symbol" panose="05050102010706020507" pitchFamily="18" charset="2"/>
              </a:rPr>
              <a:t></a:t>
            </a:r>
            <a:r>
              <a:rPr lang="en-US" sz="2400" i="1" dirty="0"/>
              <a:t>q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(iv):	5	1	4	6	9	3	8	7</a:t>
            </a:r>
          </a:p>
          <a:p>
            <a:r>
              <a:rPr lang="en-US" sz="2400" dirty="0"/>
              <a:t>		</a:t>
            </a:r>
            <a:r>
              <a:rPr lang="en-US" sz="2400" dirty="0">
                <a:sym typeface="Symbol" panose="05050102010706020507" pitchFamily="18" charset="2"/>
              </a:rPr>
              <a:t>                                                                             </a:t>
            </a:r>
            <a:r>
              <a:rPr lang="en-US" sz="2400" dirty="0"/>
              <a:t>			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63A019C-DD40-4CFA-A58F-78DBB3B7A7AD}"/>
              </a:ext>
            </a:extLst>
          </p:cNvPr>
          <p:cNvCxnSpPr>
            <a:cxnSpLocks/>
          </p:cNvCxnSpPr>
          <p:nvPr/>
        </p:nvCxnSpPr>
        <p:spPr>
          <a:xfrm>
            <a:off x="2985639" y="6206008"/>
            <a:ext cx="5506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20E8318-280A-4866-B693-4D69356D2F83}"/>
              </a:ext>
            </a:extLst>
          </p:cNvPr>
          <p:cNvSpPr txBox="1"/>
          <p:nvPr/>
        </p:nvSpPr>
        <p:spPr>
          <a:xfrm>
            <a:off x="5255172" y="6197580"/>
            <a:ext cx="67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tukar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CC8FB6-EDAF-4D47-B19A-239AF20DCA0E}"/>
              </a:ext>
            </a:extLst>
          </p:cNvPr>
          <p:cNvSpPr txBox="1"/>
          <p:nvPr/>
        </p:nvSpPr>
        <p:spPr>
          <a:xfrm>
            <a:off x="2511796" y="3566673"/>
            <a:ext cx="125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pindai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7D68AD-7AF0-4F65-980B-D4EF50A43510}"/>
              </a:ext>
            </a:extLst>
          </p:cNvPr>
          <p:cNvSpPr txBox="1"/>
          <p:nvPr/>
        </p:nvSpPr>
        <p:spPr>
          <a:xfrm>
            <a:off x="8886321" y="3491208"/>
            <a:ext cx="125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pindai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A13908-7E06-46A1-BBA0-D9DD0ABBB535}"/>
              </a:ext>
            </a:extLst>
          </p:cNvPr>
          <p:cNvSpPr/>
          <p:nvPr/>
        </p:nvSpPr>
        <p:spPr>
          <a:xfrm>
            <a:off x="5540704" y="2617077"/>
            <a:ext cx="388883" cy="4729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>
            <a:extLst>
              <a:ext uri="{FF2B5EF4-FFF2-40B4-BE49-F238E27FC236}">
                <a16:creationId xmlns:a16="http://schemas.microsoft.com/office/drawing/2014/main" id="{1F9CD94C-AF9E-4E94-9E2A-17D4AEF5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4075D0-D3FC-48EE-BF60-1F365D3FD83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3F0DC-1DAD-4D50-B292-A11EF1417F0B}"/>
              </a:ext>
            </a:extLst>
          </p:cNvPr>
          <p:cNvSpPr txBox="1"/>
          <p:nvPr/>
        </p:nvSpPr>
        <p:spPr>
          <a:xfrm>
            <a:off x="1229360" y="475407"/>
            <a:ext cx="941832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			</a:t>
            </a:r>
            <a:r>
              <a:rPr lang="en-US" sz="2400" dirty="0">
                <a:sym typeface="Symbol" panose="05050102010706020507" pitchFamily="18" charset="2"/>
              </a:rPr>
              <a:t>				</a:t>
            </a:r>
            <a:endParaRPr lang="en-US" sz="2400" dirty="0"/>
          </a:p>
          <a:p>
            <a:r>
              <a:rPr lang="en-US" sz="2400" dirty="0"/>
              <a:t>(ii) &amp; (iii):	5	1	4	</a:t>
            </a:r>
            <a:r>
              <a:rPr lang="en-US" sz="2400" dirty="0">
                <a:solidFill>
                  <a:srgbClr val="0070C0"/>
                </a:solidFill>
              </a:rPr>
              <a:t>6</a:t>
            </a:r>
            <a:r>
              <a:rPr lang="en-US" sz="2400" dirty="0"/>
              <a:t>	9	</a:t>
            </a:r>
            <a:r>
              <a:rPr lang="en-US" sz="2400" dirty="0">
                <a:solidFill>
                  <a:srgbClr val="0070C0"/>
                </a:solidFill>
              </a:rPr>
              <a:t>3</a:t>
            </a:r>
            <a:r>
              <a:rPr lang="en-US" sz="2400" dirty="0"/>
              <a:t>	8	7</a:t>
            </a:r>
          </a:p>
          <a:p>
            <a:r>
              <a:rPr lang="en-US" sz="2400" dirty="0"/>
              <a:t>					</a:t>
            </a:r>
            <a:r>
              <a:rPr lang="en-US" sz="2400" dirty="0">
                <a:sym typeface="Symbol" panose="05050102010706020507" pitchFamily="18" charset="2"/>
              </a:rPr>
              <a:t></a:t>
            </a:r>
            <a:r>
              <a:rPr lang="en-US" sz="2400" i="1" dirty="0"/>
              <a:t>p</a:t>
            </a:r>
            <a:r>
              <a:rPr lang="en-US" sz="2400" dirty="0"/>
              <a:t>		</a:t>
            </a:r>
            <a:r>
              <a:rPr lang="en-US" sz="2400" dirty="0">
                <a:sym typeface="Symbol" panose="05050102010706020507" pitchFamily="18" charset="2"/>
              </a:rPr>
              <a:t></a:t>
            </a:r>
            <a:r>
              <a:rPr lang="en-US" sz="2400" i="1" dirty="0"/>
              <a:t>q</a:t>
            </a:r>
          </a:p>
          <a:p>
            <a:endParaRPr lang="en-US" sz="2400" dirty="0"/>
          </a:p>
          <a:p>
            <a:r>
              <a:rPr lang="en-US" sz="2400" dirty="0"/>
              <a:t>	(iv):	5	1	4	3	9	6	8	7</a:t>
            </a:r>
          </a:p>
          <a:p>
            <a:r>
              <a:rPr lang="en-US" sz="2400" dirty="0"/>
              <a:t>				             </a:t>
            </a:r>
            <a:r>
              <a:rPr lang="en-US" sz="2400" dirty="0">
                <a:sym typeface="Symbol" panose="05050102010706020507" pitchFamily="18" charset="2"/>
              </a:rPr>
              <a:t>		</a:t>
            </a:r>
            <a:r>
              <a:rPr lang="en-US" sz="2400" dirty="0"/>
              <a:t>		        	</a:t>
            </a:r>
          </a:p>
          <a:p>
            <a:endParaRPr lang="en-US" sz="2400" dirty="0"/>
          </a:p>
          <a:p>
            <a:r>
              <a:rPr lang="en-US" sz="2400" dirty="0"/>
              <a:t>					          </a:t>
            </a:r>
            <a:r>
              <a:rPr lang="en-US" sz="2400" dirty="0">
                <a:sym typeface="Symbol" panose="05050102010706020507" pitchFamily="18" charset="2"/>
              </a:rPr>
              <a:t> </a:t>
            </a:r>
            <a:r>
              <a:rPr lang="en-US" sz="2400" dirty="0"/>
              <a:t>     </a:t>
            </a:r>
          </a:p>
          <a:p>
            <a:r>
              <a:rPr lang="en-US" sz="2400" dirty="0"/>
              <a:t>(ii) &amp; (iii):	5	1	4	</a:t>
            </a:r>
            <a:r>
              <a:rPr lang="en-US" sz="2400" dirty="0">
                <a:solidFill>
                  <a:srgbClr val="0070C0"/>
                </a:solidFill>
              </a:rPr>
              <a:t>3</a:t>
            </a:r>
            <a:r>
              <a:rPr lang="en-US" sz="2400" dirty="0"/>
              <a:t>	</a:t>
            </a:r>
            <a:r>
              <a:rPr lang="en-US" sz="2400" dirty="0">
                <a:solidFill>
                  <a:srgbClr val="0070C0"/>
                </a:solidFill>
              </a:rPr>
              <a:t>9</a:t>
            </a:r>
            <a:r>
              <a:rPr lang="en-US" sz="2400" dirty="0"/>
              <a:t>	6	8	7</a:t>
            </a:r>
          </a:p>
          <a:p>
            <a:r>
              <a:rPr lang="en-US" sz="2400" dirty="0"/>
              <a:t>					</a:t>
            </a:r>
            <a:r>
              <a:rPr lang="en-US" sz="2400" dirty="0">
                <a:sym typeface="Symbol" panose="05050102010706020507" pitchFamily="18" charset="2"/>
              </a:rPr>
              <a:t></a:t>
            </a:r>
            <a:r>
              <a:rPr lang="en-US" sz="2400" i="1" dirty="0"/>
              <a:t>q</a:t>
            </a:r>
            <a:r>
              <a:rPr lang="en-US" sz="2400" dirty="0"/>
              <a:t>	</a:t>
            </a:r>
            <a:r>
              <a:rPr lang="en-US" sz="2400" dirty="0">
                <a:sym typeface="Symbol" panose="05050102010706020507" pitchFamily="18" charset="2"/>
              </a:rPr>
              <a:t></a:t>
            </a:r>
            <a:r>
              <a:rPr lang="en-US" sz="2400" i="1" dirty="0"/>
              <a:t>p</a:t>
            </a:r>
            <a:r>
              <a:rPr lang="en-US" sz="2400" dirty="0"/>
              <a:t>   (</a:t>
            </a:r>
            <a:r>
              <a:rPr lang="en-US" sz="2400" i="1" dirty="0"/>
              <a:t>q</a:t>
            </a:r>
            <a:r>
              <a:rPr lang="en-US" sz="2400" dirty="0"/>
              <a:t> &lt; 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dirty="0" err="1"/>
              <a:t>berhenti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Hasil </a:t>
            </a:r>
            <a:r>
              <a:rPr lang="en-US" sz="2400" dirty="0" err="1"/>
              <a:t>partisi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err="1"/>
              <a:t>kiri</a:t>
            </a:r>
            <a:r>
              <a:rPr lang="en-US" sz="2400" dirty="0"/>
              <a:t>:	  5	1	4	3	( &lt; 6)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kanan</a:t>
            </a:r>
            <a:r>
              <a:rPr lang="en-US" sz="2400" dirty="0"/>
              <a:t>:	  9	6	8	7	( </a:t>
            </a:r>
            <a:r>
              <a:rPr lang="en-US" sz="2400" dirty="0">
                <a:sym typeface="Symbol" panose="05050102010706020507" pitchFamily="18" charset="2"/>
              </a:rPr>
              <a:t></a:t>
            </a:r>
            <a:r>
              <a:rPr lang="en-US" sz="2400" dirty="0"/>
              <a:t> 6)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C114F9-2527-40FE-BEE1-F30A38B80665}"/>
              </a:ext>
            </a:extLst>
          </p:cNvPr>
          <p:cNvCxnSpPr>
            <a:cxnSpLocks/>
          </p:cNvCxnSpPr>
          <p:nvPr/>
        </p:nvCxnSpPr>
        <p:spPr>
          <a:xfrm>
            <a:off x="5938520" y="2631440"/>
            <a:ext cx="190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C4D247-2B55-43DA-BEF8-E23D11872FA8}"/>
              </a:ext>
            </a:extLst>
          </p:cNvPr>
          <p:cNvSpPr txBox="1"/>
          <p:nvPr/>
        </p:nvSpPr>
        <p:spPr>
          <a:xfrm>
            <a:off x="6553812" y="2631440"/>
            <a:ext cx="67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tukar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A583B3-5AEF-4067-82D0-7FF14836CC35}"/>
              </a:ext>
            </a:extLst>
          </p:cNvPr>
          <p:cNvSpPr txBox="1"/>
          <p:nvPr/>
        </p:nvSpPr>
        <p:spPr>
          <a:xfrm>
            <a:off x="3646913" y="290741"/>
            <a:ext cx="125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pindai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3B071-A1F5-4A99-A7F6-47AF1F54DFAE}"/>
              </a:ext>
            </a:extLst>
          </p:cNvPr>
          <p:cNvSpPr txBox="1"/>
          <p:nvPr/>
        </p:nvSpPr>
        <p:spPr>
          <a:xfrm>
            <a:off x="7147296" y="290741"/>
            <a:ext cx="125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pindai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>
            <a:extLst>
              <a:ext uri="{FF2B5EF4-FFF2-40B4-BE49-F238E27FC236}">
                <a16:creationId xmlns:a16="http://schemas.microsoft.com/office/drawing/2014/main" id="{33DED6FC-0409-4BB2-B957-C157FAA4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04FC27-642D-4174-8069-4A39B5BC8A2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B75835-33ED-4BD5-9645-E7F9E7190A87}"/>
              </a:ext>
            </a:extLst>
          </p:cNvPr>
          <p:cNvSpPr txBox="1"/>
          <p:nvPr/>
        </p:nvSpPr>
        <p:spPr>
          <a:xfrm>
            <a:off x="1305401" y="935421"/>
            <a:ext cx="867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Teruskan</a:t>
            </a:r>
            <a:r>
              <a:rPr lang="en-US" sz="2400" dirty="0"/>
              <a:t> </a:t>
            </a:r>
            <a:r>
              <a:rPr lang="en-US" sz="2400" dirty="0" err="1"/>
              <a:t>partisi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berukuran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D1DCA-9820-4CEE-95F7-2D0CF8CAA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596" y="1657021"/>
            <a:ext cx="6413336" cy="46993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C17E2C-3CF3-47C7-A3B3-9DD00835C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596" y="1751158"/>
            <a:ext cx="6173611" cy="454804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C2EE0B-0A96-4CBF-8B1E-E7B2D7246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545" y="1800542"/>
            <a:ext cx="7214614" cy="48440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1964BB-C464-4623-8F79-14E3E8ADF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39" y="458000"/>
            <a:ext cx="5917883" cy="11324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EE83A3-BA5E-6F91-DA92-9F87E844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31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>
            <a:extLst>
              <a:ext uri="{FF2B5EF4-FFF2-40B4-BE49-F238E27FC236}">
                <a16:creationId xmlns:a16="http://schemas.microsoft.com/office/drawing/2014/main" id="{429A9179-BDF9-4339-8C27-F9410517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2D0796-3F90-4914-A2CE-6C379A79282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50A88-17A9-4836-BB7C-E1F41F30C73C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Pseudo-code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i="1" dirty="0"/>
              <a:t>Quicksort</a:t>
            </a:r>
            <a:r>
              <a:rPr lang="en-US" sz="2400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EAF4A8-E2FC-41FE-9988-99699075D64D}"/>
              </a:ext>
            </a:extLst>
          </p:cNvPr>
          <p:cNvSpPr txBox="1"/>
          <p:nvPr/>
        </p:nvSpPr>
        <p:spPr>
          <a:xfrm>
            <a:off x="1254760" y="1477506"/>
            <a:ext cx="100990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QuickSort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input/output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LarikInteger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Mengurutkan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Quicksort.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yang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terdefinisi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elemen-elemennya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yang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integer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&gt; 1 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dipartisi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indeks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QuickSort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Urut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..k]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Quick Sort 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QuickSort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Urut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A[k+1..j]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Quick Sort 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34FFDE-A5CA-454A-885F-9403621084B5}"/>
              </a:ext>
            </a:extLst>
          </p:cNvPr>
          <p:cNvSpPr/>
          <p:nvPr/>
        </p:nvSpPr>
        <p:spPr>
          <a:xfrm>
            <a:off x="1108438" y="1411656"/>
            <a:ext cx="9828802" cy="4531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A8CA94-15F4-4430-8CDF-8742959EFC18}"/>
              </a:ext>
            </a:extLst>
          </p:cNvPr>
          <p:cNvSpPr/>
          <p:nvPr/>
        </p:nvSpPr>
        <p:spPr>
          <a:xfrm>
            <a:off x="7627127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35E681-7C94-4D75-A19B-A07B3DE77502}"/>
              </a:ext>
            </a:extLst>
          </p:cNvPr>
          <p:cNvSpPr/>
          <p:nvPr/>
        </p:nvSpPr>
        <p:spPr>
          <a:xfrm>
            <a:off x="8004206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44DB2E-48E6-46C6-A311-670E6F2CFE1F}"/>
              </a:ext>
            </a:extLst>
          </p:cNvPr>
          <p:cNvSpPr/>
          <p:nvPr/>
        </p:nvSpPr>
        <p:spPr>
          <a:xfrm>
            <a:off x="8381285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843EEA-CDB9-4530-8855-8873128715D9}"/>
              </a:ext>
            </a:extLst>
          </p:cNvPr>
          <p:cNvSpPr/>
          <p:nvPr/>
        </p:nvSpPr>
        <p:spPr>
          <a:xfrm>
            <a:off x="8758364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FF4BE4-1175-4D47-9675-40EA4A27011C}"/>
              </a:ext>
            </a:extLst>
          </p:cNvPr>
          <p:cNvSpPr/>
          <p:nvPr/>
        </p:nvSpPr>
        <p:spPr>
          <a:xfrm>
            <a:off x="9135443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D207F4-5315-44EE-BCFA-E187EAD9397D}"/>
              </a:ext>
            </a:extLst>
          </p:cNvPr>
          <p:cNvSpPr/>
          <p:nvPr/>
        </p:nvSpPr>
        <p:spPr>
          <a:xfrm>
            <a:off x="9512522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A8515-F73F-4170-9028-29EA9B46F30B}"/>
              </a:ext>
            </a:extLst>
          </p:cNvPr>
          <p:cNvSpPr/>
          <p:nvPr/>
        </p:nvSpPr>
        <p:spPr>
          <a:xfrm>
            <a:off x="9889601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F0BF14-996D-40B5-AC71-6EFE43544B57}"/>
              </a:ext>
            </a:extLst>
          </p:cNvPr>
          <p:cNvSpPr txBox="1"/>
          <p:nvPr/>
        </p:nvSpPr>
        <p:spPr>
          <a:xfrm>
            <a:off x="7618475" y="876474"/>
            <a:ext cx="260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                                                j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010818-3585-411B-A2FE-DCF337F82BA8}"/>
              </a:ext>
            </a:extLst>
          </p:cNvPr>
          <p:cNvSpPr txBox="1"/>
          <p:nvPr/>
        </p:nvSpPr>
        <p:spPr>
          <a:xfrm>
            <a:off x="8609266" y="143638"/>
            <a:ext cx="3177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78B240-8E7D-4FE6-BDAD-8508A0203A13}"/>
              </a:ext>
            </a:extLst>
          </p:cNvPr>
          <p:cNvSpPr/>
          <p:nvPr/>
        </p:nvSpPr>
        <p:spPr>
          <a:xfrm>
            <a:off x="7947707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F0AF32-8F61-443A-83E3-47881BF2ABBC}"/>
              </a:ext>
            </a:extLst>
          </p:cNvPr>
          <p:cNvSpPr/>
          <p:nvPr/>
        </p:nvSpPr>
        <p:spPr>
          <a:xfrm>
            <a:off x="8324786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A1F01BD-28E3-4683-A6C2-A2F9D9805595}"/>
              </a:ext>
            </a:extLst>
          </p:cNvPr>
          <p:cNvSpPr/>
          <p:nvPr/>
        </p:nvSpPr>
        <p:spPr>
          <a:xfrm>
            <a:off x="8701865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9B75482-A101-4B94-8ED0-717308FE80E2}"/>
              </a:ext>
            </a:extLst>
          </p:cNvPr>
          <p:cNvSpPr/>
          <p:nvPr/>
        </p:nvSpPr>
        <p:spPr>
          <a:xfrm>
            <a:off x="9078944" y="4128570"/>
            <a:ext cx="377079" cy="3162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B952BD3-8C3F-4709-97E8-86BBE6FFF99D}"/>
              </a:ext>
            </a:extLst>
          </p:cNvPr>
          <p:cNvSpPr/>
          <p:nvPr/>
        </p:nvSpPr>
        <p:spPr>
          <a:xfrm>
            <a:off x="9456023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264F45-84D3-45F8-8D28-C54369DFE1B8}"/>
              </a:ext>
            </a:extLst>
          </p:cNvPr>
          <p:cNvSpPr/>
          <p:nvPr/>
        </p:nvSpPr>
        <p:spPr>
          <a:xfrm>
            <a:off x="9833102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E0F01FF-5085-4A4D-8CA8-2E2F2A141E93}"/>
              </a:ext>
            </a:extLst>
          </p:cNvPr>
          <p:cNvSpPr/>
          <p:nvPr/>
        </p:nvSpPr>
        <p:spPr>
          <a:xfrm>
            <a:off x="10210181" y="412857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87E9B6-B41E-4561-B2E9-F22B0964095F}"/>
              </a:ext>
            </a:extLst>
          </p:cNvPr>
          <p:cNvSpPr txBox="1"/>
          <p:nvPr/>
        </p:nvSpPr>
        <p:spPr>
          <a:xfrm>
            <a:off x="7939055" y="4444846"/>
            <a:ext cx="2672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                      k     k+1              j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7C70E4-3505-4159-B397-70697A86D646}"/>
              </a:ext>
            </a:extLst>
          </p:cNvPr>
          <p:cNvSpPr txBox="1"/>
          <p:nvPr/>
        </p:nvSpPr>
        <p:spPr>
          <a:xfrm>
            <a:off x="9128594" y="36382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>
            <a:extLst>
              <a:ext uri="{FF2B5EF4-FFF2-40B4-BE49-F238E27FC236}">
                <a16:creationId xmlns:a16="http://schemas.microsoft.com/office/drawing/2014/main" id="{13B2B907-E4D0-439E-BB77-0E41BC8F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9713A1-E72E-40A4-B986-A77E0723A39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963AD-DACE-40BC-BD66-EA5B53D41735}"/>
              </a:ext>
            </a:extLst>
          </p:cNvPr>
          <p:cNvSpPr txBox="1"/>
          <p:nvPr/>
        </p:nvSpPr>
        <p:spPr>
          <a:xfrm>
            <a:off x="965200" y="218568"/>
            <a:ext cx="1004824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Partisi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input/output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LarikInteger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Membagi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..q] dan A[q+1..j]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udah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terdefinisi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harganya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..q] dan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A[q+1..j]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sedemikian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..q]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A[q+1..j]  }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pivot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pivot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pilih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sembarang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eleme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larik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sebagai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pivot,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misalkan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pivot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tengah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{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pemindaian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   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        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pemindaia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&lt;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pivot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A[p]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pivot}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&gt;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pivot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A[q]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pivot}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&lt;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590" algn="just"/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swap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pertukarkan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A[p]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A[q]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algn="just"/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          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pemindaian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berikutnya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         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pemindaian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berikutnya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A013E0-00B2-4E07-958D-B3393CA64D63}"/>
              </a:ext>
            </a:extLst>
          </p:cNvPr>
          <p:cNvSpPr/>
          <p:nvPr/>
        </p:nvSpPr>
        <p:spPr>
          <a:xfrm>
            <a:off x="874758" y="145347"/>
            <a:ext cx="10138682" cy="6387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578512-C538-4B5E-A8A9-9BB0FCFD9A07}"/>
              </a:ext>
            </a:extLst>
          </p:cNvPr>
          <p:cNvSpPr/>
          <p:nvPr/>
        </p:nvSpPr>
        <p:spPr>
          <a:xfrm>
            <a:off x="8958087" y="41656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8EEBD7-935F-4C1B-8065-F0D4AE6B4627}"/>
              </a:ext>
            </a:extLst>
          </p:cNvPr>
          <p:cNvSpPr/>
          <p:nvPr/>
        </p:nvSpPr>
        <p:spPr>
          <a:xfrm>
            <a:off x="9335166" y="41656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DA9BC0-5933-4A0D-8732-4999D7BFFE05}"/>
              </a:ext>
            </a:extLst>
          </p:cNvPr>
          <p:cNvSpPr/>
          <p:nvPr/>
        </p:nvSpPr>
        <p:spPr>
          <a:xfrm>
            <a:off x="9712245" y="41656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8DE9D9-18CB-4CC3-B41F-6AE0138AC8ED}"/>
              </a:ext>
            </a:extLst>
          </p:cNvPr>
          <p:cNvSpPr/>
          <p:nvPr/>
        </p:nvSpPr>
        <p:spPr>
          <a:xfrm>
            <a:off x="10089324" y="41656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D5A3D4-3AF7-4660-80F9-DF3B784A9F88}"/>
              </a:ext>
            </a:extLst>
          </p:cNvPr>
          <p:cNvSpPr/>
          <p:nvPr/>
        </p:nvSpPr>
        <p:spPr>
          <a:xfrm>
            <a:off x="10466403" y="41656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9081FC-1C97-400C-8FC1-6BE7BB37F892}"/>
              </a:ext>
            </a:extLst>
          </p:cNvPr>
          <p:cNvSpPr/>
          <p:nvPr/>
        </p:nvSpPr>
        <p:spPr>
          <a:xfrm>
            <a:off x="10843482" y="41656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864538-2C98-4302-96B5-D03855DC94D2}"/>
              </a:ext>
            </a:extLst>
          </p:cNvPr>
          <p:cNvSpPr/>
          <p:nvPr/>
        </p:nvSpPr>
        <p:spPr>
          <a:xfrm>
            <a:off x="11220561" y="416560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675DE0-C190-4190-B350-5B1696C184FE}"/>
              </a:ext>
            </a:extLst>
          </p:cNvPr>
          <p:cNvSpPr txBox="1"/>
          <p:nvPr/>
        </p:nvSpPr>
        <p:spPr>
          <a:xfrm>
            <a:off x="8949435" y="732836"/>
            <a:ext cx="260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                                                j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998FA-1676-457B-9410-A7455BCC890A}"/>
              </a:ext>
            </a:extLst>
          </p:cNvPr>
          <p:cNvSpPr txBox="1"/>
          <p:nvPr/>
        </p:nvSpPr>
        <p:spPr>
          <a:xfrm>
            <a:off x="9940226" y="0"/>
            <a:ext cx="3177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A17471DA-ABB3-4B72-B824-A5D2F333B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20" y="400004"/>
            <a:ext cx="11252200" cy="6057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 err="1"/>
              <a:t>Versi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kedua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Quicksort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Partisi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sedemikian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rupa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elemen-elemen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kiri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</a:t>
            </a:r>
            <a:r>
              <a:rPr lang="en-US" altLang="en-US" sz="2400" dirty="0"/>
              <a:t> pivot dan </a:t>
            </a:r>
            <a:r>
              <a:rPr lang="en-US" altLang="en-US" sz="2400" dirty="0" err="1"/>
              <a:t>elemen-elemen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pivot. 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                                       </a:t>
            </a:r>
            <a:r>
              <a:rPr lang="en-US" altLang="en-US" sz="2400" i="1" dirty="0"/>
              <a:t>p</a:t>
            </a:r>
            <a:r>
              <a:rPr lang="en-US" altLang="en-US" sz="2400" dirty="0"/>
              <a:t> = pivot =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pertama</a:t>
            </a:r>
            <a:r>
              <a:rPr lang="en-US" altLang="en-US" sz="2400" dirty="0"/>
              <a:t>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sz="2400" dirty="0" err="1"/>
              <a:t>Contoh</a:t>
            </a:r>
            <a:r>
              <a:rPr lang="en-US" altLang="en-US" sz="2400" dirty="0"/>
              <a:t>:</a:t>
            </a:r>
          </a:p>
          <a:p>
            <a:pPr marL="0" indent="0">
              <a:buNone/>
            </a:pPr>
            <a:r>
              <a:rPr lang="en-US" altLang="en-US" sz="2400" dirty="0"/>
              <a:t>	           </a:t>
            </a:r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  <a:r>
              <a:rPr lang="en-US" altLang="en-US" sz="2400" dirty="0"/>
              <a:t>, 3, 1, 9, 8, 2, 4, 7	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 err="1"/>
              <a:t>Partisi</a:t>
            </a:r>
            <a:r>
              <a:rPr lang="en-US" altLang="en-US" sz="2400" dirty="0"/>
              <a:t>          2,  3, 1, 4, </a:t>
            </a:r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  <a:r>
              <a:rPr lang="en-US" altLang="en-US" sz="2400" dirty="0"/>
              <a:t>, 8, 9, 7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E3721EDA-C756-4385-B269-2D6CDDEEB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F23C7E-FF4B-4939-A51F-D0381B97042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48132" name="TextBox 4">
            <a:extLst>
              <a:ext uri="{FF2B5EF4-FFF2-40B4-BE49-F238E27FC236}">
                <a16:creationId xmlns:a16="http://schemas.microsoft.com/office/drawing/2014/main" id="{F51589D5-EE1A-4995-BD38-95F4E27AE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521" y="3162561"/>
            <a:ext cx="71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pivot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04A4CD-8C06-43D5-95B7-FAB0A651E3E3}"/>
              </a:ext>
            </a:extLst>
          </p:cNvPr>
          <p:cNvCxnSpPr>
            <a:cxnSpLocks/>
          </p:cNvCxnSpPr>
          <p:nvPr/>
        </p:nvCxnSpPr>
        <p:spPr>
          <a:xfrm flipH="1">
            <a:off x="2380121" y="3562611"/>
            <a:ext cx="0" cy="438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4" name="TextBox 7">
            <a:extLst>
              <a:ext uri="{FF2B5EF4-FFF2-40B4-BE49-F238E27FC236}">
                <a16:creationId xmlns:a16="http://schemas.microsoft.com/office/drawing/2014/main" id="{04B916D6-6F69-42DC-904D-BF5CF9A73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567" y="4652745"/>
            <a:ext cx="87413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pivot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DDF0D7-B539-4836-BD02-EC4C1AB704DE}"/>
              </a:ext>
            </a:extLst>
          </p:cNvPr>
          <p:cNvCxnSpPr>
            <a:cxnSpLocks/>
          </p:cNvCxnSpPr>
          <p:nvPr/>
        </p:nvCxnSpPr>
        <p:spPr>
          <a:xfrm>
            <a:off x="3453728" y="5071042"/>
            <a:ext cx="0" cy="3107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B98789-C374-4A65-99E9-3D69EE89AB82}"/>
              </a:ext>
            </a:extLst>
          </p:cNvPr>
          <p:cNvCxnSpPr>
            <a:cxnSpLocks/>
          </p:cNvCxnSpPr>
          <p:nvPr/>
        </p:nvCxnSpPr>
        <p:spPr>
          <a:xfrm>
            <a:off x="2166761" y="5820202"/>
            <a:ext cx="113792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9976129-A265-44E3-B6D8-E59D1705FF35}"/>
              </a:ext>
            </a:extLst>
          </p:cNvPr>
          <p:cNvCxnSpPr>
            <a:cxnSpLocks/>
          </p:cNvCxnSpPr>
          <p:nvPr/>
        </p:nvCxnSpPr>
        <p:spPr>
          <a:xfrm>
            <a:off x="3732142" y="5820202"/>
            <a:ext cx="74358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8" name="TextBox 14">
            <a:extLst>
              <a:ext uri="{FF2B5EF4-FFF2-40B4-BE49-F238E27FC236}">
                <a16:creationId xmlns:a16="http://schemas.microsoft.com/office/drawing/2014/main" id="{F5B2AE4D-2EBC-4971-8018-A22A95111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521" y="5914747"/>
            <a:ext cx="1491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semua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panose="05050102010706020507" pitchFamily="18" charset="2"/>
              </a:rPr>
              <a:t> pivot</a:t>
            </a:r>
            <a:endParaRPr lang="en-US" altLang="en-US" sz="1800" dirty="0"/>
          </a:p>
        </p:txBody>
      </p:sp>
      <p:sp>
        <p:nvSpPr>
          <p:cNvPr id="48139" name="TextBox 15">
            <a:extLst>
              <a:ext uri="{FF2B5EF4-FFF2-40B4-BE49-F238E27FC236}">
                <a16:creationId xmlns:a16="http://schemas.microsoft.com/office/drawing/2014/main" id="{CDA6A8A0-1D3E-4FF0-9788-73DD62DA9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37" y="5914747"/>
            <a:ext cx="1491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semua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panose="05050102010706020507" pitchFamily="18" charset="2"/>
              </a:rPr>
              <a:t> pivot</a:t>
            </a:r>
            <a:endParaRPr lang="en-US" altLang="en-US" sz="1800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2233E78-8472-4725-AE42-38E410126F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2640" y="1297901"/>
          <a:ext cx="3962399" cy="105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393480" progId="Equation.3">
                  <p:embed/>
                </p:oleObj>
              </mc:Choice>
              <mc:Fallback>
                <p:oleObj name="Equation" r:id="rId2" imgW="1193760" imgH="393480" progId="Equation.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2233E78-8472-4725-AE42-38E410126F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2640" y="1297901"/>
                        <a:ext cx="3962399" cy="105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D0AED470-F543-4DC1-A7AD-B3F60A05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533399"/>
            <a:ext cx="7772400" cy="6188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                                                                                                          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5</a:t>
            </a:r>
            <a:r>
              <a:rPr lang="en-US" altLang="en-US" sz="2000" dirty="0"/>
              <a:t>	3	1	</a:t>
            </a:r>
            <a:r>
              <a:rPr lang="en-US" altLang="en-US" sz="2000" dirty="0">
                <a:solidFill>
                  <a:srgbClr val="0070C0"/>
                </a:solidFill>
              </a:rPr>
              <a:t>9</a:t>
            </a:r>
            <a:r>
              <a:rPr lang="en-US" altLang="en-US" sz="2000" dirty="0"/>
              <a:t>	8	2	</a:t>
            </a:r>
            <a:r>
              <a:rPr lang="en-US" altLang="en-US" sz="2000" dirty="0">
                <a:solidFill>
                  <a:srgbClr val="0070C0"/>
                </a:solidFill>
              </a:rPr>
              <a:t>4</a:t>
            </a:r>
            <a:r>
              <a:rPr lang="en-US" altLang="en-US" sz="2000" dirty="0"/>
              <a:t>	7</a:t>
            </a:r>
          </a:p>
          <a:p>
            <a:pPr marL="0" indent="0">
              <a:buNone/>
            </a:pPr>
            <a:r>
              <a:rPr lang="en-US" altLang="en-US" sz="2000" dirty="0"/>
              <a:t>            	             		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p</a:t>
            </a:r>
            <a:r>
              <a:rPr lang="en-US" altLang="en-US" sz="2000" dirty="0"/>
              <a:t>			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q</a:t>
            </a:r>
          </a:p>
          <a:p>
            <a:pPr marL="0" indent="0"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5</a:t>
            </a:r>
            <a:r>
              <a:rPr lang="en-US" altLang="en-US" sz="2000" dirty="0"/>
              <a:t>	3	1	4	8	2	9	7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5</a:t>
            </a:r>
            <a:r>
              <a:rPr lang="en-US" altLang="en-US" sz="2000" dirty="0"/>
              <a:t>	3	1	4	</a:t>
            </a:r>
            <a:r>
              <a:rPr lang="en-US" altLang="en-US" sz="2000" dirty="0">
                <a:solidFill>
                  <a:srgbClr val="0070C0"/>
                </a:solidFill>
              </a:rPr>
              <a:t>8</a:t>
            </a:r>
            <a:r>
              <a:rPr lang="en-US" altLang="en-US" sz="2000" dirty="0"/>
              <a:t>	</a:t>
            </a:r>
            <a:r>
              <a:rPr lang="en-US" altLang="en-US" sz="2000" dirty="0">
                <a:solidFill>
                  <a:srgbClr val="0070C0"/>
                </a:solidFill>
              </a:rPr>
              <a:t>2</a:t>
            </a:r>
            <a:r>
              <a:rPr lang="en-US" altLang="en-US" sz="2000" dirty="0"/>
              <a:t>	9	7</a:t>
            </a:r>
          </a:p>
          <a:p>
            <a:pPr marL="0" indent="0">
              <a:buNone/>
            </a:pPr>
            <a:r>
              <a:rPr lang="en-US" altLang="en-US" sz="2000" dirty="0"/>
              <a:t>	</a:t>
            </a:r>
            <a:r>
              <a:rPr lang="en-US" altLang="en-US" sz="2000" dirty="0">
                <a:sym typeface="Symbol" panose="05050102010706020507" pitchFamily="18" charset="2"/>
              </a:rPr>
              <a:t> 			</a:t>
            </a:r>
            <a:r>
              <a:rPr lang="en-US" altLang="en-US" sz="2000" i="1" dirty="0"/>
              <a:t>p</a:t>
            </a:r>
            <a:r>
              <a:rPr lang="en-US" altLang="en-US" sz="2000" dirty="0"/>
              <a:t>	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q</a:t>
            </a:r>
          </a:p>
          <a:p>
            <a:pPr marL="0" indent="0"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5</a:t>
            </a:r>
            <a:r>
              <a:rPr lang="en-US" altLang="en-US" sz="2000" dirty="0"/>
              <a:t>	3	1	4	2	8	9	7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5</a:t>
            </a:r>
            <a:r>
              <a:rPr lang="en-US" altLang="en-US" sz="2000" dirty="0"/>
              <a:t>	3	1	4	2	8	9	7</a:t>
            </a:r>
          </a:p>
          <a:p>
            <a:pPr marL="0" indent="0"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				</a:t>
            </a:r>
            <a:r>
              <a:rPr lang="en-US" altLang="en-US" sz="2000" i="1" dirty="0"/>
              <a:t>q</a:t>
            </a:r>
            <a:r>
              <a:rPr lang="en-US" altLang="en-US" sz="2000" dirty="0"/>
              <a:t>	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p   </a:t>
            </a:r>
            <a:r>
              <a:rPr lang="en-US" altLang="en-US" sz="2000" dirty="0">
                <a:sym typeface="Wingdings" panose="05000000000000000000" pitchFamily="2" charset="2"/>
              </a:rPr>
              <a:t></a:t>
            </a:r>
            <a:r>
              <a:rPr lang="en-US" altLang="en-US" sz="2000" i="1" dirty="0"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sym typeface="Wingdings" panose="05000000000000000000" pitchFamily="2" charset="2"/>
              </a:rPr>
              <a:t>stop </a:t>
            </a:r>
            <a:r>
              <a:rPr lang="en-US" altLang="en-US" sz="2000" dirty="0" err="1">
                <a:sym typeface="Wingdings" panose="05000000000000000000" pitchFamily="2" charset="2"/>
              </a:rPr>
              <a:t>sebab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i="1" dirty="0">
                <a:sym typeface="Wingdings" panose="05000000000000000000" pitchFamily="2" charset="2"/>
              </a:rPr>
              <a:t>p &gt; q</a:t>
            </a:r>
            <a:r>
              <a:rPr lang="en-US" altLang="en-US" sz="2000" dirty="0"/>
              <a:t>	</a:t>
            </a:r>
            <a:r>
              <a:rPr lang="en-US" altLang="en-US" sz="2000" dirty="0">
                <a:sym typeface="Symbol" panose="05050102010706020507" pitchFamily="18" charset="2"/>
              </a:rPr>
              <a:t> 			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2	3	1	4	</a:t>
            </a:r>
            <a:r>
              <a:rPr lang="en-US" altLang="en-US" sz="2000" b="1" dirty="0">
                <a:solidFill>
                  <a:srgbClr val="FF0000"/>
                </a:solidFill>
              </a:rPr>
              <a:t>5</a:t>
            </a:r>
            <a:r>
              <a:rPr lang="en-US" altLang="en-US" sz="2000" dirty="0"/>
              <a:t>	8	9	7</a:t>
            </a:r>
          </a:p>
          <a:p>
            <a:pPr marL="0" indent="0"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			</a:t>
            </a:r>
            <a:endParaRPr lang="en-US" altLang="en-US" sz="2000" dirty="0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0361FDBF-33EB-41A7-B1EA-271F3426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6E0DDE-C33F-4CDE-A537-6B6B8A238F5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729B74-1AF1-4E00-8B10-82FD288D358D}"/>
              </a:ext>
            </a:extLst>
          </p:cNvPr>
          <p:cNvCxnSpPr>
            <a:cxnSpLocks/>
          </p:cNvCxnSpPr>
          <p:nvPr/>
        </p:nvCxnSpPr>
        <p:spPr>
          <a:xfrm>
            <a:off x="5105400" y="2052918"/>
            <a:ext cx="0" cy="27940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C08822-6353-459E-B62F-106885466617}"/>
              </a:ext>
            </a:extLst>
          </p:cNvPr>
          <p:cNvCxnSpPr>
            <a:cxnSpLocks/>
          </p:cNvCxnSpPr>
          <p:nvPr/>
        </p:nvCxnSpPr>
        <p:spPr>
          <a:xfrm>
            <a:off x="5111002" y="2332318"/>
            <a:ext cx="27426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C16CB1-856D-44A7-8D7B-F7AC5E45A0B2}"/>
              </a:ext>
            </a:extLst>
          </p:cNvPr>
          <p:cNvCxnSpPr/>
          <p:nvPr/>
        </p:nvCxnSpPr>
        <p:spPr>
          <a:xfrm flipV="1">
            <a:off x="7853645" y="2027518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59BECC-1E94-4D54-B3B2-267B9F577BE6}"/>
              </a:ext>
            </a:extLst>
          </p:cNvPr>
          <p:cNvCxnSpPr/>
          <p:nvPr/>
        </p:nvCxnSpPr>
        <p:spPr>
          <a:xfrm>
            <a:off x="6038850" y="3637429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8B3006-5226-4701-9A42-9523319D394C}"/>
              </a:ext>
            </a:extLst>
          </p:cNvPr>
          <p:cNvCxnSpPr/>
          <p:nvPr/>
        </p:nvCxnSpPr>
        <p:spPr>
          <a:xfrm>
            <a:off x="6975662" y="3637429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AB55FE-24CE-455E-9EA9-05ACB911D05D}"/>
              </a:ext>
            </a:extLst>
          </p:cNvPr>
          <p:cNvCxnSpPr>
            <a:cxnSpLocks/>
          </p:cNvCxnSpPr>
          <p:nvPr/>
        </p:nvCxnSpPr>
        <p:spPr>
          <a:xfrm>
            <a:off x="6038850" y="3866029"/>
            <a:ext cx="936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9904772-012F-4C43-9734-95DDCAE57FFE}"/>
              </a:ext>
            </a:extLst>
          </p:cNvPr>
          <p:cNvSpPr txBox="1"/>
          <p:nvPr/>
        </p:nvSpPr>
        <p:spPr>
          <a:xfrm>
            <a:off x="695960" y="24123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2400" b="1" dirty="0" err="1"/>
              <a:t>Contoh</a:t>
            </a:r>
            <a:r>
              <a:rPr lang="en-US" altLang="en-US" sz="2400" b="1" dirty="0"/>
              <a:t> 7 (Levitin, 2003):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0DE9E4-9752-4219-A483-77EB0AA21E0D}"/>
              </a:ext>
            </a:extLst>
          </p:cNvPr>
          <p:cNvSpPr txBox="1"/>
          <p:nvPr/>
        </p:nvSpPr>
        <p:spPr>
          <a:xfrm>
            <a:off x="6207858" y="2052918"/>
            <a:ext cx="67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tukar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0712CE-F0F9-4BF4-9E47-EFE93DA68C99}"/>
              </a:ext>
            </a:extLst>
          </p:cNvPr>
          <p:cNvCxnSpPr>
            <a:cxnSpLocks/>
          </p:cNvCxnSpPr>
          <p:nvPr/>
        </p:nvCxnSpPr>
        <p:spPr>
          <a:xfrm>
            <a:off x="2371165" y="5522260"/>
            <a:ext cx="0" cy="27940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A5AE62-19DD-41BF-BA53-5F9ECF006296}"/>
              </a:ext>
            </a:extLst>
          </p:cNvPr>
          <p:cNvCxnSpPr>
            <a:cxnSpLocks/>
          </p:cNvCxnSpPr>
          <p:nvPr/>
        </p:nvCxnSpPr>
        <p:spPr>
          <a:xfrm>
            <a:off x="6016438" y="5522260"/>
            <a:ext cx="0" cy="27940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5497BC4-8FF8-4A66-AC5A-A4380DC9E106}"/>
              </a:ext>
            </a:extLst>
          </p:cNvPr>
          <p:cNvCxnSpPr>
            <a:cxnSpLocks/>
          </p:cNvCxnSpPr>
          <p:nvPr/>
        </p:nvCxnSpPr>
        <p:spPr>
          <a:xfrm>
            <a:off x="2372638" y="5801660"/>
            <a:ext cx="3643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84F97C4-A2E8-4472-9CA4-026F985DAA43}"/>
              </a:ext>
            </a:extLst>
          </p:cNvPr>
          <p:cNvSpPr txBox="1"/>
          <p:nvPr/>
        </p:nvSpPr>
        <p:spPr>
          <a:xfrm>
            <a:off x="2813400" y="5774372"/>
            <a:ext cx="313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tukar</a:t>
            </a:r>
            <a:r>
              <a:rPr lang="en-US" dirty="0"/>
              <a:t>  </a:t>
            </a:r>
            <a:r>
              <a:rPr lang="en-US" dirty="0" err="1"/>
              <a:t>posisi</a:t>
            </a:r>
            <a:r>
              <a:rPr lang="en-US" dirty="0"/>
              <a:t> pivot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[</a:t>
            </a:r>
            <a:r>
              <a:rPr lang="en-US" i="1" dirty="0"/>
              <a:t>q</a:t>
            </a:r>
            <a:r>
              <a:rPr lang="en-US" dirty="0"/>
              <a:t>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2DAEDB-E358-4502-BD67-EF0596E5F038}"/>
              </a:ext>
            </a:extLst>
          </p:cNvPr>
          <p:cNvSpPr txBox="1"/>
          <p:nvPr/>
        </p:nvSpPr>
        <p:spPr>
          <a:xfrm>
            <a:off x="2209800" y="6234278"/>
            <a:ext cx="701039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1800" dirty="0"/>
              <a:t>2	3	1	4	</a:t>
            </a:r>
            <a:r>
              <a:rPr lang="en-US" altLang="en-US" sz="1800" b="1" dirty="0">
                <a:solidFill>
                  <a:srgbClr val="FF0000"/>
                </a:solidFill>
              </a:rPr>
              <a:t>5</a:t>
            </a:r>
            <a:r>
              <a:rPr lang="en-US" altLang="en-US" sz="1800" dirty="0"/>
              <a:t>	8	9	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2B2000-E155-4495-90CC-2310BFE9D815}"/>
              </a:ext>
            </a:extLst>
          </p:cNvPr>
          <p:cNvSpPr/>
          <p:nvPr/>
        </p:nvSpPr>
        <p:spPr>
          <a:xfrm>
            <a:off x="2209800" y="6234278"/>
            <a:ext cx="3043508" cy="382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FFADD19-1895-4A57-88BE-85BEFA7B0A8E}"/>
              </a:ext>
            </a:extLst>
          </p:cNvPr>
          <p:cNvSpPr/>
          <p:nvPr/>
        </p:nvSpPr>
        <p:spPr>
          <a:xfrm>
            <a:off x="6545066" y="6234278"/>
            <a:ext cx="2675128" cy="382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1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3AB3343-2FD5-4A15-AE67-AB4007292BAB}"/>
              </a:ext>
            </a:extLst>
          </p:cNvPr>
          <p:cNvSpPr txBox="1">
            <a:spLocks/>
          </p:cNvSpPr>
          <p:nvPr/>
        </p:nvSpPr>
        <p:spPr>
          <a:xfrm>
            <a:off x="866458" y="819784"/>
            <a:ext cx="5229541" cy="569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Ide </a:t>
            </a:r>
            <a:r>
              <a:rPr lang="en-US" dirty="0" err="1"/>
              <a:t>pengurutan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i="1" dirty="0"/>
              <a:t>divide and conquer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sz="2400" dirty="0"/>
              <a:t>Jika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= 1 </a:t>
            </a:r>
            <a:r>
              <a:rPr lang="en-US" sz="2400" dirty="0" err="1"/>
              <a:t>elemen</a:t>
            </a:r>
            <a:r>
              <a:rPr lang="en-US" sz="2400" dirty="0"/>
              <a:t>,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terurut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sendirinya</a:t>
            </a:r>
            <a:r>
              <a:rPr lang="en-US" sz="2400" dirty="0"/>
              <a:t>.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Jika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&gt; 1,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urut</a:t>
            </a:r>
            <a:r>
              <a:rPr lang="en-US" sz="2400" dirty="0"/>
              <a:t> masing-masing </a:t>
            </a:r>
            <a:r>
              <a:rPr lang="en-US" sz="2400" dirty="0" err="1"/>
              <a:t>bagian</a:t>
            </a: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err="1"/>
              <a:t>Gabungkan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pengurutan</a:t>
            </a:r>
            <a:r>
              <a:rPr lang="en-US" sz="2400" dirty="0"/>
              <a:t> masing-masing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yang </a:t>
            </a:r>
            <a:r>
              <a:rPr lang="en-US" sz="2400" dirty="0" err="1"/>
              <a:t>terurut</a:t>
            </a:r>
            <a:r>
              <a:rPr lang="en-US" sz="2400" dirty="0"/>
              <a:t>.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7D549D-1086-414D-8911-3605A8DB8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162" y="1109027"/>
            <a:ext cx="5476875" cy="49244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A22BA2-6CD0-A6DF-78DF-0C133241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41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A847BF11-B5CC-4F24-8DB3-6303A8D9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609600"/>
            <a:ext cx="7772400" cy="5486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              </a:t>
            </a:r>
            <a:r>
              <a:rPr lang="en-US" altLang="en-US" sz="2000" b="1" dirty="0">
                <a:sym typeface="Symbol" panose="05050102010706020507" pitchFamily="18" charset="2"/>
              </a:rPr>
              <a:t>                                                                                    </a:t>
            </a:r>
            <a:endParaRPr lang="en-US" altLang="en-US" sz="2000" b="1" dirty="0"/>
          </a:p>
          <a:p>
            <a:pPr marL="0" indent="0"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2</a:t>
            </a:r>
            <a:r>
              <a:rPr lang="en-US" altLang="en-US" sz="2000" dirty="0"/>
              <a:t>	3	1	4		</a:t>
            </a:r>
            <a:r>
              <a:rPr lang="en-US" altLang="en-US" sz="2000" b="1" dirty="0">
                <a:solidFill>
                  <a:srgbClr val="FF0000"/>
                </a:solidFill>
              </a:rPr>
              <a:t>8</a:t>
            </a:r>
            <a:r>
              <a:rPr lang="en-US" altLang="en-US" sz="2000" dirty="0"/>
              <a:t>	9	7</a:t>
            </a:r>
          </a:p>
          <a:p>
            <a:pPr marL="0" indent="0">
              <a:buNone/>
            </a:pPr>
            <a:r>
              <a:rPr lang="en-US" altLang="en-US" sz="2000" dirty="0"/>
              <a:t>              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p</a:t>
            </a:r>
            <a:r>
              <a:rPr lang="en-US" altLang="en-US" sz="2000" dirty="0"/>
              <a:t>	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q 			</a:t>
            </a:r>
            <a:r>
              <a:rPr lang="en-US" altLang="en-US" sz="2000" dirty="0"/>
              <a:t>     	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p</a:t>
            </a:r>
            <a:r>
              <a:rPr lang="en-US" altLang="en-US" sz="2000" dirty="0"/>
              <a:t>	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q</a:t>
            </a:r>
          </a:p>
          <a:p>
            <a:pPr marL="0" indent="0"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2</a:t>
            </a:r>
            <a:r>
              <a:rPr lang="en-US" altLang="en-US" sz="2000" dirty="0"/>
              <a:t>	1	3	4		</a:t>
            </a:r>
            <a:r>
              <a:rPr lang="en-US" altLang="en-US" sz="2000" b="1" dirty="0">
                <a:solidFill>
                  <a:srgbClr val="FF0000"/>
                </a:solidFill>
              </a:rPr>
              <a:t>8</a:t>
            </a:r>
            <a:r>
              <a:rPr lang="en-US" altLang="en-US" sz="2000" dirty="0"/>
              <a:t>	7	9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2</a:t>
            </a:r>
            <a:r>
              <a:rPr lang="en-US" altLang="en-US" sz="2000" dirty="0"/>
              <a:t>	1	3	4		</a:t>
            </a:r>
            <a:r>
              <a:rPr lang="en-US" altLang="en-US" sz="2000" b="1" dirty="0">
                <a:solidFill>
                  <a:srgbClr val="FF0000"/>
                </a:solidFill>
              </a:rPr>
              <a:t>8</a:t>
            </a:r>
            <a:r>
              <a:rPr lang="en-US" altLang="en-US" sz="2000" dirty="0"/>
              <a:t>	7	9</a:t>
            </a:r>
          </a:p>
          <a:p>
            <a:pPr marL="0" indent="0">
              <a:buNone/>
            </a:pPr>
            <a:r>
              <a:rPr lang="en-US" altLang="en-US" sz="2000" dirty="0"/>
              <a:t>	</a:t>
            </a:r>
            <a:r>
              <a:rPr lang="en-US" altLang="en-US" sz="2000" dirty="0">
                <a:sym typeface="Symbol" panose="05050102010706020507" pitchFamily="18" charset="2"/>
              </a:rPr>
              <a:t> </a:t>
            </a:r>
            <a:r>
              <a:rPr lang="en-US" altLang="en-US" sz="2000" i="1" dirty="0"/>
              <a:t>q</a:t>
            </a:r>
            <a:r>
              <a:rPr lang="en-US" altLang="en-US" sz="2000" dirty="0"/>
              <a:t>	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p</a:t>
            </a:r>
            <a:r>
              <a:rPr lang="en-US" altLang="en-US" sz="2000" dirty="0"/>
              <a:t>              			</a:t>
            </a:r>
            <a:r>
              <a:rPr lang="en-US" altLang="en-US" sz="2000" dirty="0">
                <a:sym typeface="Symbol" panose="05050102010706020507" pitchFamily="18" charset="2"/>
              </a:rPr>
              <a:t> </a:t>
            </a:r>
            <a:r>
              <a:rPr lang="en-US" altLang="en-US" sz="2000" i="1" dirty="0"/>
              <a:t>q</a:t>
            </a:r>
            <a:r>
              <a:rPr lang="en-US" altLang="en-US" sz="2000" dirty="0"/>
              <a:t>	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p </a:t>
            </a:r>
          </a:p>
          <a:p>
            <a:pPr marL="0" indent="0">
              <a:buNone/>
            </a:pPr>
            <a:r>
              <a:rPr lang="en-US" altLang="en-US" sz="2000" dirty="0"/>
              <a:t>1	</a:t>
            </a:r>
            <a:r>
              <a:rPr lang="en-US" altLang="en-US" sz="2000" b="1" dirty="0">
                <a:solidFill>
                  <a:srgbClr val="FF0000"/>
                </a:solidFill>
              </a:rPr>
              <a:t>2</a:t>
            </a:r>
            <a:r>
              <a:rPr lang="en-US" altLang="en-US" sz="2000" dirty="0"/>
              <a:t>	3	4		7	</a:t>
            </a:r>
            <a:r>
              <a:rPr lang="en-US" altLang="en-US" sz="2000" b="1" dirty="0">
                <a:solidFill>
                  <a:srgbClr val="FF0000"/>
                </a:solidFill>
              </a:rPr>
              <a:t>8</a:t>
            </a:r>
            <a:r>
              <a:rPr lang="en-US" altLang="en-US" sz="2000" dirty="0"/>
              <a:t>	9 </a:t>
            </a:r>
          </a:p>
          <a:p>
            <a:pPr marL="0" indent="0">
              <a:buNone/>
            </a:pPr>
            <a:r>
              <a:rPr lang="en-US" altLang="en-US" sz="2000" dirty="0"/>
              <a:t>1		</a:t>
            </a:r>
            <a:r>
              <a:rPr lang="en-US" altLang="en-US" sz="2000" b="1" dirty="0">
                <a:solidFill>
                  <a:srgbClr val="FF0000"/>
                </a:solidFill>
              </a:rPr>
              <a:t>3</a:t>
            </a:r>
            <a:r>
              <a:rPr lang="en-US" altLang="en-US" sz="2000" dirty="0"/>
              <a:t>	4 		7		9</a:t>
            </a:r>
          </a:p>
          <a:p>
            <a:pPr marL="0" indent="0">
              <a:buNone/>
            </a:pPr>
            <a:r>
              <a:rPr lang="en-US" altLang="en-US" sz="2000" dirty="0"/>
              <a:t>		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q</a:t>
            </a:r>
            <a:r>
              <a:rPr lang="en-US" altLang="en-US" sz="2000" dirty="0"/>
              <a:t>	</a:t>
            </a:r>
            <a:r>
              <a:rPr lang="en-US" altLang="en-US" sz="2000" dirty="0">
                <a:sym typeface="Symbol" panose="05050102010706020507" pitchFamily="18" charset="2"/>
              </a:rPr>
              <a:t></a:t>
            </a:r>
            <a:r>
              <a:rPr lang="en-US" altLang="en-US" sz="2000" i="1" dirty="0"/>
              <a:t>p </a:t>
            </a:r>
            <a:r>
              <a:rPr lang="en-US" altLang="en-US" sz="2000" dirty="0"/>
              <a:t>	</a:t>
            </a:r>
          </a:p>
          <a:p>
            <a:pPr marL="0" indent="0">
              <a:buNone/>
            </a:pPr>
            <a:r>
              <a:rPr lang="en-US" altLang="en-US" sz="2000" dirty="0"/>
              <a:t>			4</a:t>
            </a:r>
          </a:p>
          <a:p>
            <a:pPr marL="0" indent="0">
              <a:buNone/>
            </a:pPr>
            <a:r>
              <a:rPr lang="en-US" altLang="en-US" sz="2000" dirty="0" err="1"/>
              <a:t>Terurut</a:t>
            </a:r>
            <a:r>
              <a:rPr lang="en-US" altLang="en-US" sz="2000" dirty="0"/>
              <a:t>:</a:t>
            </a:r>
          </a:p>
          <a:p>
            <a:pPr marL="0" indent="0">
              <a:buNone/>
            </a:pPr>
            <a:r>
              <a:rPr lang="en-US" altLang="en-US" sz="2000" b="1" dirty="0"/>
              <a:t>1	2	3	4 	5	7	8	9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62899CBA-45B5-426F-BD70-DA5A3919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5D4F18-8F5B-47CC-A42D-5D591EE9EDB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887CB8-BBC2-4C2E-816B-BD565AE10338}"/>
              </a:ext>
            </a:extLst>
          </p:cNvPr>
          <p:cNvCxnSpPr>
            <a:cxnSpLocks/>
          </p:cNvCxnSpPr>
          <p:nvPr/>
        </p:nvCxnSpPr>
        <p:spPr>
          <a:xfrm>
            <a:off x="5943600" y="685800"/>
            <a:ext cx="0" cy="419100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6087E5-3A09-4234-83A6-B42ABA5E02D8}"/>
              </a:ext>
            </a:extLst>
          </p:cNvPr>
          <p:cNvCxnSpPr/>
          <p:nvPr/>
        </p:nvCxnSpPr>
        <p:spPr>
          <a:xfrm>
            <a:off x="3276600" y="2057400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778CBC-215A-4B46-B6ED-CEB9054DE8C0}"/>
              </a:ext>
            </a:extLst>
          </p:cNvPr>
          <p:cNvCxnSpPr/>
          <p:nvPr/>
        </p:nvCxnSpPr>
        <p:spPr>
          <a:xfrm>
            <a:off x="4191000" y="2057400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BB720-8A65-4BC3-8DAA-C3C0E3770FBD}"/>
              </a:ext>
            </a:extLst>
          </p:cNvPr>
          <p:cNvCxnSpPr/>
          <p:nvPr/>
        </p:nvCxnSpPr>
        <p:spPr>
          <a:xfrm>
            <a:off x="3276600" y="22860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3EF40A-CF4E-488C-9884-1D1F22193E6C}"/>
              </a:ext>
            </a:extLst>
          </p:cNvPr>
          <p:cNvCxnSpPr/>
          <p:nvPr/>
        </p:nvCxnSpPr>
        <p:spPr>
          <a:xfrm>
            <a:off x="7848600" y="2057400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CC6032-8FB7-4422-838F-0B15D95E2DEC}"/>
              </a:ext>
            </a:extLst>
          </p:cNvPr>
          <p:cNvCxnSpPr/>
          <p:nvPr/>
        </p:nvCxnSpPr>
        <p:spPr>
          <a:xfrm>
            <a:off x="8763000" y="2057400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D0F2B5-FF1A-42B8-93D0-04DA44527A0F}"/>
              </a:ext>
            </a:extLst>
          </p:cNvPr>
          <p:cNvCxnSpPr/>
          <p:nvPr/>
        </p:nvCxnSpPr>
        <p:spPr>
          <a:xfrm>
            <a:off x="7848600" y="22860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67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>
            <a:extLst>
              <a:ext uri="{FF2B5EF4-FFF2-40B4-BE49-F238E27FC236}">
                <a16:creationId xmlns:a16="http://schemas.microsoft.com/office/drawing/2014/main" id="{ED6027C6-59DF-4BED-8E69-E84F7FDB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CD7010-ED90-439E-8949-F475F25227D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D2D035-E0DC-4216-814B-E82435BAA1E8}"/>
              </a:ext>
            </a:extLst>
          </p:cNvPr>
          <p:cNvSpPr txBox="1">
            <a:spLocks/>
          </p:cNvSpPr>
          <p:nvPr/>
        </p:nvSpPr>
        <p:spPr>
          <a:xfrm>
            <a:off x="914400" y="609600"/>
            <a:ext cx="103632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/>
              <a:t>Pseudo-code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i="1" dirty="0"/>
              <a:t>Quicksort</a:t>
            </a:r>
            <a:r>
              <a:rPr lang="en-US" sz="2400" dirty="0"/>
              <a:t> </a:t>
            </a:r>
            <a:r>
              <a:rPr lang="en-US" sz="2400" dirty="0" err="1"/>
              <a:t>versi</a:t>
            </a:r>
            <a:r>
              <a:rPr lang="en-US" sz="2400" dirty="0"/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3813C-CA1B-4254-8A55-82CE38CAB8CE}"/>
              </a:ext>
            </a:extLst>
          </p:cNvPr>
          <p:cNvSpPr txBox="1"/>
          <p:nvPr/>
        </p:nvSpPr>
        <p:spPr>
          <a:xfrm>
            <a:off x="1388035" y="1395885"/>
            <a:ext cx="821436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QuickSort2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input/output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LarikInteger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Mengurutkan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Quicksort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yang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terdefinisi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elemen-elemennya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yang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integer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&gt; 1 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Partisi2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dipartisi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indeks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partisi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QuickSort2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1)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Urut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..k – 1]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Quick Sort2 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QuickSort2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Urut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A[k+1..j]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Quick Sor2t 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869256-C820-4E48-BAD1-5691C9F2BB8A}"/>
              </a:ext>
            </a:extLst>
          </p:cNvPr>
          <p:cNvSpPr/>
          <p:nvPr/>
        </p:nvSpPr>
        <p:spPr>
          <a:xfrm>
            <a:off x="1215118" y="1293427"/>
            <a:ext cx="9351282" cy="4680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41742D-16BB-440B-A6B1-D2B57D713EE5}"/>
              </a:ext>
            </a:extLst>
          </p:cNvPr>
          <p:cNvSpPr/>
          <p:nvPr/>
        </p:nvSpPr>
        <p:spPr>
          <a:xfrm>
            <a:off x="7627127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E53B20-F981-49DF-805E-D09C736ABBE6}"/>
              </a:ext>
            </a:extLst>
          </p:cNvPr>
          <p:cNvSpPr/>
          <p:nvPr/>
        </p:nvSpPr>
        <p:spPr>
          <a:xfrm>
            <a:off x="8004206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00BF6-9E73-4CEF-91B9-2F71C1CE3AA8}"/>
              </a:ext>
            </a:extLst>
          </p:cNvPr>
          <p:cNvSpPr/>
          <p:nvPr/>
        </p:nvSpPr>
        <p:spPr>
          <a:xfrm>
            <a:off x="8381285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85A764-6E4F-462C-B472-AC19A2183BF1}"/>
              </a:ext>
            </a:extLst>
          </p:cNvPr>
          <p:cNvSpPr/>
          <p:nvPr/>
        </p:nvSpPr>
        <p:spPr>
          <a:xfrm>
            <a:off x="8758364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4C8EC6-6C1D-4049-A283-C7A3C02CACFC}"/>
              </a:ext>
            </a:extLst>
          </p:cNvPr>
          <p:cNvSpPr/>
          <p:nvPr/>
        </p:nvSpPr>
        <p:spPr>
          <a:xfrm>
            <a:off x="9135443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67BA4C-A454-442A-B376-DFF94EB87C46}"/>
              </a:ext>
            </a:extLst>
          </p:cNvPr>
          <p:cNvSpPr/>
          <p:nvPr/>
        </p:nvSpPr>
        <p:spPr>
          <a:xfrm>
            <a:off x="9512522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50B8B8-E1DA-42F7-A3FF-1EB2EA71C6C9}"/>
              </a:ext>
            </a:extLst>
          </p:cNvPr>
          <p:cNvSpPr/>
          <p:nvPr/>
        </p:nvSpPr>
        <p:spPr>
          <a:xfrm>
            <a:off x="9889601" y="560198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ECC275-6E77-4657-A022-6E994D8FFD33}"/>
              </a:ext>
            </a:extLst>
          </p:cNvPr>
          <p:cNvSpPr txBox="1"/>
          <p:nvPr/>
        </p:nvSpPr>
        <p:spPr>
          <a:xfrm>
            <a:off x="7618475" y="876474"/>
            <a:ext cx="260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                                                j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51B369-AC08-4100-82DA-F8EA94A39882}"/>
              </a:ext>
            </a:extLst>
          </p:cNvPr>
          <p:cNvSpPr txBox="1"/>
          <p:nvPr/>
        </p:nvSpPr>
        <p:spPr>
          <a:xfrm>
            <a:off x="8609266" y="143638"/>
            <a:ext cx="3177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>
            <a:extLst>
              <a:ext uri="{FF2B5EF4-FFF2-40B4-BE49-F238E27FC236}">
                <a16:creationId xmlns:a16="http://schemas.microsoft.com/office/drawing/2014/main" id="{13B2B907-E4D0-439E-BB77-0E41BC8F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9713A1-E72E-40A4-B986-A77E0723A39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963AD-DACE-40BC-BD66-EA5B53D41735}"/>
              </a:ext>
            </a:extLst>
          </p:cNvPr>
          <p:cNvSpPr txBox="1"/>
          <p:nvPr/>
        </p:nvSpPr>
        <p:spPr>
          <a:xfrm>
            <a:off x="1071880" y="348681"/>
            <a:ext cx="1004824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Partisi2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input/output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LarikInteger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Membagi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A[i..q-1] dan A[q+1..j]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..j] 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udah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terdefinisi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harganya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A[i..q-1] dan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A[q+1..j]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sedemikian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A[i..q-1]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A[q+1..j]  }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pivot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pivot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]  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{ p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ivot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{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pemindaian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   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 +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pemindaia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repeat 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&gt;= pivot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until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&lt;= pivot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1590"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swap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  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pertukarkan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A[p]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A[q] }</a:t>
            </a:r>
          </a:p>
          <a:p>
            <a:pPr marL="21590" algn="just"/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algn="just"/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swap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undo last swap when p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pPr marL="2159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swap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  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pertukarkan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pivot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A[q] } </a:t>
            </a:r>
          </a:p>
          <a:p>
            <a:pPr marL="21590" algn="just"/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algn="just"/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A013E0-00B2-4E07-958D-B3393CA64D63}"/>
              </a:ext>
            </a:extLst>
          </p:cNvPr>
          <p:cNvSpPr/>
          <p:nvPr/>
        </p:nvSpPr>
        <p:spPr>
          <a:xfrm>
            <a:off x="838200" y="275459"/>
            <a:ext cx="10138682" cy="62338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D9CC3B-4DFC-4FF3-82BE-C61B2A60FE4D}"/>
              </a:ext>
            </a:extLst>
          </p:cNvPr>
          <p:cNvSpPr/>
          <p:nvPr/>
        </p:nvSpPr>
        <p:spPr>
          <a:xfrm>
            <a:off x="9008887" y="553085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0BFB4A-4C58-45D0-9D60-E62DB32F90FB}"/>
              </a:ext>
            </a:extLst>
          </p:cNvPr>
          <p:cNvSpPr/>
          <p:nvPr/>
        </p:nvSpPr>
        <p:spPr>
          <a:xfrm>
            <a:off x="9385966" y="553085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FF5E3-C91D-4216-887C-A613096468A5}"/>
              </a:ext>
            </a:extLst>
          </p:cNvPr>
          <p:cNvSpPr/>
          <p:nvPr/>
        </p:nvSpPr>
        <p:spPr>
          <a:xfrm>
            <a:off x="9763045" y="553085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9AB0E4-B1DB-42FD-BFC5-93A04AB0B6F1}"/>
              </a:ext>
            </a:extLst>
          </p:cNvPr>
          <p:cNvSpPr/>
          <p:nvPr/>
        </p:nvSpPr>
        <p:spPr>
          <a:xfrm>
            <a:off x="10140124" y="553085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FA70EE-6A6C-477F-8BBF-A029E19B0DD1}"/>
              </a:ext>
            </a:extLst>
          </p:cNvPr>
          <p:cNvSpPr/>
          <p:nvPr/>
        </p:nvSpPr>
        <p:spPr>
          <a:xfrm>
            <a:off x="10517203" y="553085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16B86E-42DF-481D-8530-00A15D78FF47}"/>
              </a:ext>
            </a:extLst>
          </p:cNvPr>
          <p:cNvSpPr/>
          <p:nvPr/>
        </p:nvSpPr>
        <p:spPr>
          <a:xfrm>
            <a:off x="10894282" y="553085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819A78-FB24-409D-9A24-276DFC3A75D7}"/>
              </a:ext>
            </a:extLst>
          </p:cNvPr>
          <p:cNvSpPr/>
          <p:nvPr/>
        </p:nvSpPr>
        <p:spPr>
          <a:xfrm>
            <a:off x="11271361" y="553085"/>
            <a:ext cx="377079" cy="316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70AB42-A325-4820-AE63-F2667333FC60}"/>
              </a:ext>
            </a:extLst>
          </p:cNvPr>
          <p:cNvSpPr txBox="1"/>
          <p:nvPr/>
        </p:nvSpPr>
        <p:spPr>
          <a:xfrm>
            <a:off x="9000235" y="869361"/>
            <a:ext cx="260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                                                j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9B8F90-69A1-466F-BAAF-928E8498E0D3}"/>
              </a:ext>
            </a:extLst>
          </p:cNvPr>
          <p:cNvSpPr txBox="1"/>
          <p:nvPr/>
        </p:nvSpPr>
        <p:spPr>
          <a:xfrm>
            <a:off x="9991026" y="136525"/>
            <a:ext cx="3177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77025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>
            <a:extLst>
              <a:ext uri="{FF2B5EF4-FFF2-40B4-BE49-F238E27FC236}">
                <a16:creationId xmlns:a16="http://schemas.microsoft.com/office/drawing/2014/main" id="{1BDA0877-C443-476A-AE84-92D290C6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A41D70-9B40-494E-A209-85F6590129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D8E7F5D-6EDE-4D3C-B098-B6D6F2EB1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894" y="973896"/>
            <a:ext cx="10701132" cy="5382454"/>
          </a:xfrm>
        </p:spPr>
        <p:txBody>
          <a:bodyPr>
            <a:normAutofit/>
          </a:bodyPr>
          <a:lstStyle/>
          <a:p>
            <a:r>
              <a:rPr lang="en-US" altLang="en-US" dirty="0"/>
              <a:t>Cara </a:t>
            </a:r>
            <a:r>
              <a:rPr lang="en-US" altLang="en-US" dirty="0" err="1"/>
              <a:t>pemilihan</a:t>
            </a:r>
            <a:r>
              <a:rPr lang="en-US" altLang="en-US" dirty="0"/>
              <a:t> </a:t>
            </a:r>
            <a:r>
              <a:rPr lang="en-US" altLang="en-US" i="1" dirty="0"/>
              <a:t>pivot</a:t>
            </a:r>
            <a:r>
              <a:rPr lang="en-US" altLang="en-US" dirty="0"/>
              <a:t> (</a:t>
            </a:r>
            <a:r>
              <a:rPr lang="en-US" altLang="en-US" dirty="0" err="1"/>
              <a:t>khusus</a:t>
            </a:r>
            <a:r>
              <a:rPr lang="en-US" altLang="en-US" dirty="0"/>
              <a:t> pada </a:t>
            </a:r>
            <a:r>
              <a:rPr lang="en-US" altLang="en-US" i="1" dirty="0"/>
              <a:t>Quicksort</a:t>
            </a:r>
            <a:r>
              <a:rPr lang="en-US" altLang="en-US" dirty="0"/>
              <a:t> </a:t>
            </a:r>
            <a:r>
              <a:rPr lang="en-US" altLang="en-US" dirty="0" err="1"/>
              <a:t>versi</a:t>
            </a:r>
            <a:r>
              <a:rPr lang="en-US" altLang="en-US" dirty="0"/>
              <a:t> 1):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514350" indent="-285750">
              <a:buFont typeface="+mj-lt"/>
              <a:buAutoNum type="arabicPeriod"/>
            </a:pPr>
            <a:r>
              <a:rPr lang="en-US" altLang="en-US" i="1" dirty="0"/>
              <a:t>  Pivot </a:t>
            </a:r>
            <a:r>
              <a:rPr lang="en-US" altLang="en-US" dirty="0"/>
              <a:t>= 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/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dirty="0" err="1"/>
              <a:t>terakhir</a:t>
            </a:r>
            <a:r>
              <a:rPr lang="en-US" altLang="en-US" dirty="0"/>
              <a:t>/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dirty="0" err="1"/>
              <a:t>tengah</a:t>
            </a:r>
            <a:r>
              <a:rPr lang="en-US" altLang="en-US" dirty="0"/>
              <a:t> </a:t>
            </a:r>
            <a:r>
              <a:rPr lang="en-US" altLang="en-US" dirty="0" err="1"/>
              <a:t>larik</a:t>
            </a:r>
            <a:endParaRPr lang="en-US" altLang="en-US" dirty="0"/>
          </a:p>
          <a:p>
            <a:pPr marL="514350" indent="-285750">
              <a:buFont typeface="+mj-lt"/>
              <a:buAutoNum type="arabicPeriod"/>
            </a:pPr>
            <a:endParaRPr lang="en-US" altLang="en-US" dirty="0"/>
          </a:p>
          <a:p>
            <a:pPr marL="514350" indent="-285750">
              <a:buFont typeface="+mj-lt"/>
              <a:buAutoNum type="arabicPeriod"/>
            </a:pPr>
            <a:r>
              <a:rPr lang="en-US" altLang="en-US" i="1" dirty="0"/>
              <a:t>  Pivot</a:t>
            </a:r>
            <a:r>
              <a:rPr lang="en-US" altLang="en-US" dirty="0"/>
              <a:t> </a:t>
            </a:r>
            <a:r>
              <a:rPr lang="en-US" altLang="en-US" dirty="0" err="1"/>
              <a:t>dipilih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acak</a:t>
            </a:r>
            <a:r>
              <a:rPr lang="en-US" altLang="en-US" dirty="0"/>
              <a:t>  </a:t>
            </a:r>
            <a:r>
              <a:rPr lang="en-US" altLang="en-US" dirty="0" err="1"/>
              <a:t>dari</a:t>
            </a:r>
            <a:r>
              <a:rPr lang="en-US" altLang="en-US" dirty="0"/>
              <a:t> salah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dirty="0" err="1"/>
              <a:t>larik</a:t>
            </a:r>
            <a:r>
              <a:rPr lang="en-US" altLang="en-US" dirty="0"/>
              <a:t>.</a:t>
            </a:r>
          </a:p>
          <a:p>
            <a:pPr indent="0">
              <a:buNone/>
            </a:pPr>
            <a:r>
              <a:rPr lang="en-US" altLang="en-US" dirty="0"/>
              <a:t>     </a:t>
            </a:r>
          </a:p>
          <a:p>
            <a:pPr marL="742950" indent="-514350">
              <a:buFont typeface="+mj-lt"/>
              <a:buAutoNum type="arabicPeriod" startAt="3"/>
            </a:pPr>
            <a:r>
              <a:rPr lang="en-US" altLang="en-US" i="1" dirty="0"/>
              <a:t>Pivot </a:t>
            </a:r>
            <a:r>
              <a:rPr lang="en-US" altLang="en-US" dirty="0"/>
              <a:t>= </a:t>
            </a:r>
            <a:r>
              <a:rPr lang="en-US" altLang="en-US" dirty="0" err="1"/>
              <a:t>elemen</a:t>
            </a:r>
            <a:r>
              <a:rPr lang="en-US" altLang="en-US" dirty="0"/>
              <a:t> median </a:t>
            </a:r>
            <a:r>
              <a:rPr lang="en-US" altLang="en-US" dirty="0" err="1"/>
              <a:t>larik</a:t>
            </a:r>
            <a:endParaRPr lang="en-US" altLang="en-US" dirty="0"/>
          </a:p>
          <a:p>
            <a:pPr marL="742950" indent="-514350">
              <a:buFont typeface="+mj-lt"/>
              <a:buAutoNum type="arabicPeriod" startAt="3"/>
            </a:pPr>
            <a:endParaRPr lang="en-US" altLang="en-US" dirty="0"/>
          </a:p>
          <a:p>
            <a:r>
              <a:rPr lang="en-US" altLang="en-US" dirty="0"/>
              <a:t> Cara </a:t>
            </a:r>
            <a:r>
              <a:rPr lang="en-US" altLang="en-US" dirty="0" err="1"/>
              <a:t>pemilihan</a:t>
            </a:r>
            <a:r>
              <a:rPr lang="en-US" altLang="en-US" dirty="0"/>
              <a:t> pivot </a:t>
            </a:r>
            <a:r>
              <a:rPr lang="en-US" altLang="en-US" dirty="0" err="1"/>
              <a:t>menentukan</a:t>
            </a:r>
            <a:r>
              <a:rPr lang="en-US" altLang="en-US" dirty="0"/>
              <a:t>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Quicksort</a:t>
            </a:r>
          </a:p>
          <a:p>
            <a:pPr marL="609600" indent="-60960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2C89EE66-5FBC-47DB-A74B-D74AEAB9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413668-DDA6-4E73-87FA-29E6E466DC4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5C44C83-BC2A-423B-B77B-B2376CAE3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930" y="235918"/>
            <a:ext cx="10515600" cy="738118"/>
          </a:xfrm>
        </p:spPr>
        <p:txBody>
          <a:bodyPr/>
          <a:lstStyle/>
          <a:p>
            <a:pPr eaLnBrk="1" hangingPunct="1"/>
            <a:r>
              <a:rPr lang="en-US" altLang="en-US" sz="3200" b="1" dirty="0" err="1">
                <a:latin typeface="+mn-lt"/>
              </a:rPr>
              <a:t>Kompleksitas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Algoritma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i="1" dirty="0">
                <a:latin typeface="+mn-lt"/>
              </a:rPr>
              <a:t>Quicksort</a:t>
            </a:r>
            <a:r>
              <a:rPr lang="en-US" altLang="en-US" sz="3200" b="1" dirty="0">
                <a:latin typeface="+mn-lt"/>
              </a:rPr>
              <a:t>: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A7C97CB7-4267-45B4-9F10-BBAE96EE8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8930" y="1338608"/>
            <a:ext cx="11069796" cy="43513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/>
              <a:t>1. </a:t>
            </a:r>
            <a:r>
              <a:rPr lang="en-US" altLang="en-US" sz="2400" b="1" i="1" dirty="0" err="1"/>
              <a:t>Kasus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terbaik</a:t>
            </a:r>
            <a:r>
              <a:rPr lang="en-US" altLang="en-US" sz="2400" b="1" i="1" dirty="0"/>
              <a:t> (best case)</a:t>
            </a:r>
            <a:endParaRPr lang="en-US" altLang="en-US" sz="2400" b="1" dirty="0"/>
          </a:p>
          <a:p>
            <a:pPr eaLnBrk="1" hangingPunct="1"/>
            <a:r>
              <a:rPr lang="en-US" altLang="en-US" sz="2400" dirty="0" err="1"/>
              <a:t>Kasus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terbaik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</a:t>
            </a:r>
            <a:r>
              <a:rPr lang="en-US" altLang="en-US" sz="2400" dirty="0"/>
              <a:t> </a:t>
            </a:r>
            <a:r>
              <a:rPr lang="en-US" altLang="en-US" sz="2400" i="1" dirty="0"/>
              <a:t>pivot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median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selalu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terbagi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dua </a:t>
            </a:r>
            <a:r>
              <a:rPr lang="en-US" altLang="en-US" sz="2400" dirty="0" err="1"/>
              <a:t>upalarik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berukuran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relatif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kali proses </a:t>
            </a:r>
            <a:r>
              <a:rPr lang="en-US" altLang="en-US" sz="2400" dirty="0" err="1"/>
              <a:t>partisi</a:t>
            </a:r>
            <a:r>
              <a:rPr lang="en-US" altLang="en-US" sz="24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839F1-3578-45FF-A687-6333A89FA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527" y="2624137"/>
            <a:ext cx="7029450" cy="39147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>
            <a:extLst>
              <a:ext uri="{FF2B5EF4-FFF2-40B4-BE49-F238E27FC236}">
                <a16:creationId xmlns:a16="http://schemas.microsoft.com/office/drawing/2014/main" id="{00827BFB-E18B-40E5-8C36-450D6E6A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FFD34E-43BA-4E0C-8243-3964D55D00B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graphicFrame>
        <p:nvGraphicFramePr>
          <p:cNvPr id="56323" name="Object 2">
            <a:extLst>
              <a:ext uri="{FF2B5EF4-FFF2-40B4-BE49-F238E27FC236}">
                <a16:creationId xmlns:a16="http://schemas.microsoft.com/office/drawing/2014/main" id="{0DCF0B04-4B8B-4A83-9C55-D40864A8261C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1941830" y="1525587"/>
          <a:ext cx="9117013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80359" imgH="2371836" progId="Word.Document.8">
                  <p:embed/>
                </p:oleObj>
              </mc:Choice>
              <mc:Fallback>
                <p:oleObj name="Document" r:id="rId2" imgW="5680359" imgH="2371836" progId="Word.Document.8">
                  <p:embed/>
                  <p:pic>
                    <p:nvPicPr>
                      <p:cNvPr id="56323" name="Object 2">
                        <a:extLst>
                          <a:ext uri="{FF2B5EF4-FFF2-40B4-BE49-F238E27FC236}">
                            <a16:creationId xmlns:a16="http://schemas.microsoft.com/office/drawing/2014/main" id="{0DCF0B04-4B8B-4A83-9C55-D40864A826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830" y="1525587"/>
                        <a:ext cx="9117013" cy="380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CAE159B-30A2-4196-B1C3-B5F67CB963F6}"/>
              </a:ext>
            </a:extLst>
          </p:cNvPr>
          <p:cNvSpPr txBox="1"/>
          <p:nvPr/>
        </p:nvSpPr>
        <p:spPr>
          <a:xfrm>
            <a:off x="1335983" y="782787"/>
            <a:ext cx="7983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n-lt"/>
              </a:rPr>
              <a:t>Kompleksitas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algoritma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i="1" dirty="0">
                <a:latin typeface="+mn-lt"/>
              </a:rPr>
              <a:t>Quicksort</a:t>
            </a:r>
            <a:r>
              <a:rPr lang="en-US" altLang="en-US" sz="2400" i="1" dirty="0"/>
              <a:t> </a:t>
            </a:r>
            <a:r>
              <a:rPr lang="en-US" altLang="en-US" sz="2400" dirty="0" err="1">
                <a:latin typeface="+mn-lt"/>
              </a:rPr>
              <a:t>untuk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kasus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terbaik</a:t>
            </a:r>
            <a:r>
              <a:rPr lang="en-US" altLang="en-US" sz="2400" dirty="0">
                <a:latin typeface="+mn-lt"/>
              </a:rPr>
              <a:t>: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6A4DC8-B711-4C9E-895D-49D5F48A04BD}"/>
              </a:ext>
            </a:extLst>
          </p:cNvPr>
          <p:cNvSpPr txBox="1"/>
          <p:nvPr/>
        </p:nvSpPr>
        <p:spPr>
          <a:xfrm>
            <a:off x="1529023" y="5151884"/>
            <a:ext cx="92608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n-lt"/>
              </a:rPr>
              <a:t>Kasus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terbaik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menghasilkan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kompleksitas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algoritma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i="1" dirty="0">
                <a:latin typeface="+mn-lt"/>
              </a:rPr>
              <a:t>Quicksort</a:t>
            </a:r>
            <a:r>
              <a:rPr lang="en-US" altLang="en-US" sz="2400" i="1" dirty="0"/>
              <a:t> 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pengurutan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force. </a:t>
            </a:r>
            <a:endParaRPr lang="en-US" sz="2400" i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21E0D279-7057-4999-B5C5-418DE95B0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B4E566-0661-4A4E-912F-117856F69A1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6A393772-A9BE-42AE-B842-4F1C20629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992187"/>
            <a:ext cx="5770880" cy="55467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b="1" dirty="0"/>
              <a:t>2. </a:t>
            </a:r>
            <a:r>
              <a:rPr lang="en-US" altLang="en-US" b="1" i="1" dirty="0" err="1"/>
              <a:t>Kasus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terburuk</a:t>
            </a:r>
            <a:r>
              <a:rPr lang="en-US" altLang="en-US" b="1" i="1" dirty="0"/>
              <a:t> (worst case) </a:t>
            </a:r>
            <a:endParaRPr lang="en-US" altLang="en-US" b="1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Kasus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awalnya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terurut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menaik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menurun</a:t>
            </a:r>
            <a:r>
              <a:rPr lang="en-US" altLang="en-US" sz="2400" dirty="0"/>
              <a:t>), dan </a:t>
            </a:r>
            <a:r>
              <a:rPr lang="en-US" altLang="en-US" sz="2400" i="1" dirty="0"/>
              <a:t>pivot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selalu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maksimum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minimum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).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Akibatnya</a:t>
            </a:r>
            <a:r>
              <a:rPr lang="en-US" altLang="en-US" sz="2400" dirty="0"/>
              <a:t>, proses </a:t>
            </a:r>
            <a:r>
              <a:rPr lang="en-US" altLang="en-US" sz="2400" dirty="0" err="1"/>
              <a:t>partisi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menghasilkan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ketidakseimbangan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ukuran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upalarik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berukuran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upalarik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berukuran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– 1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DEF9C-B891-422A-9A03-DB8EDB676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822" y="1573212"/>
            <a:ext cx="4638675" cy="42195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>
            <a:extLst>
              <a:ext uri="{FF2B5EF4-FFF2-40B4-BE49-F238E27FC236}">
                <a16:creationId xmlns:a16="http://schemas.microsoft.com/office/drawing/2014/main" id="{96053CF2-F2C7-4F41-BB08-C3A8F2A7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0B5C32-C33F-40C2-BE33-604E8D90F3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graphicFrame>
        <p:nvGraphicFramePr>
          <p:cNvPr id="59395" name="Object 2">
            <a:extLst>
              <a:ext uri="{FF2B5EF4-FFF2-40B4-BE49-F238E27FC236}">
                <a16:creationId xmlns:a16="http://schemas.microsoft.com/office/drawing/2014/main" id="{71FBC2BF-AEC7-4962-9FFA-44B1629E8AC7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54280036"/>
              </p:ext>
            </p:extLst>
          </p:nvPr>
        </p:nvGraphicFramePr>
        <p:xfrm>
          <a:off x="2244603" y="1517308"/>
          <a:ext cx="8123237" cy="3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12767" imgH="2391660" progId="Word.Document.8">
                  <p:embed/>
                </p:oleObj>
              </mc:Choice>
              <mc:Fallback>
                <p:oleObj name="Document" r:id="rId2" imgW="5612767" imgH="2391660" progId="Word.Document.8">
                  <p:embed/>
                  <p:pic>
                    <p:nvPicPr>
                      <p:cNvPr id="59395" name="Object 2">
                        <a:extLst>
                          <a:ext uri="{FF2B5EF4-FFF2-40B4-BE49-F238E27FC236}">
                            <a16:creationId xmlns:a16="http://schemas.microsoft.com/office/drawing/2014/main" id="{71FBC2BF-AEC7-4962-9FFA-44B1629E8A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603" y="1517308"/>
                        <a:ext cx="8123237" cy="346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409728A-6AEE-43DE-9F99-D11DAA04B802}"/>
              </a:ext>
            </a:extLst>
          </p:cNvPr>
          <p:cNvSpPr txBox="1"/>
          <p:nvPr/>
        </p:nvSpPr>
        <p:spPr>
          <a:xfrm>
            <a:off x="1183583" y="868908"/>
            <a:ext cx="7983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n-lt"/>
              </a:rPr>
              <a:t>Kompleksitas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algoritma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i="1" dirty="0">
                <a:latin typeface="+mn-lt"/>
              </a:rPr>
              <a:t>Quicksort</a:t>
            </a:r>
            <a:r>
              <a:rPr lang="en-US" altLang="en-US" sz="2400" i="1" dirty="0"/>
              <a:t> </a:t>
            </a:r>
            <a:r>
              <a:rPr lang="en-US" altLang="en-US" sz="2400" dirty="0" err="1">
                <a:latin typeface="+mn-lt"/>
              </a:rPr>
              <a:t>untuk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kasus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terburuk</a:t>
            </a:r>
            <a:r>
              <a:rPr lang="en-US" altLang="en-US" sz="2400" dirty="0">
                <a:latin typeface="+mn-lt"/>
              </a:rPr>
              <a:t>: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DF3CD-8963-46F9-B694-80DD2DED2D48}"/>
              </a:ext>
            </a:extLst>
          </p:cNvPr>
          <p:cNvSpPr txBox="1"/>
          <p:nvPr/>
        </p:nvSpPr>
        <p:spPr>
          <a:xfrm>
            <a:off x="1106943" y="3252013"/>
            <a:ext cx="9260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Penyelesaian</a:t>
            </a:r>
            <a:r>
              <a:rPr lang="en-US" sz="2400" dirty="0"/>
              <a:t> </a:t>
            </a:r>
            <a:r>
              <a:rPr lang="en-US" sz="2400" dirty="0" err="1"/>
              <a:t>relasi</a:t>
            </a:r>
            <a:r>
              <a:rPr lang="en-US" sz="2400" dirty="0"/>
              <a:t> </a:t>
            </a:r>
            <a:r>
              <a:rPr lang="en-US" sz="2400" dirty="0" err="1"/>
              <a:t>rekursif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pada </a:t>
            </a:r>
            <a:r>
              <a:rPr lang="en-US" sz="2400" dirty="0" err="1"/>
              <a:t>halaman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7">
            <a:extLst>
              <a:ext uri="{FF2B5EF4-FFF2-40B4-BE49-F238E27FC236}">
                <a16:creationId xmlns:a16="http://schemas.microsoft.com/office/drawing/2014/main" id="{7D64CBBF-6323-45A3-9988-5D91FE51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B29247-7214-45A5-A016-4D78DA382CD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6CD17BC-BAAA-4B8B-90F0-71940720B3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35774" y="411411"/>
            <a:ext cx="8362950" cy="57261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err="1"/>
              <a:t>Kompleksitas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i="1" dirty="0"/>
              <a:t>Quicksort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kasus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terburuk</a:t>
            </a:r>
            <a:r>
              <a:rPr lang="en-US" altLang="en-US" sz="2400" dirty="0"/>
              <a:t>: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graphicFrame>
        <p:nvGraphicFramePr>
          <p:cNvPr id="37892" name="Object 3">
            <a:extLst>
              <a:ext uri="{FF2B5EF4-FFF2-40B4-BE49-F238E27FC236}">
                <a16:creationId xmlns:a16="http://schemas.microsoft.com/office/drawing/2014/main" id="{F8F93EB7-7A00-45E9-8B31-948D74F03B3B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76951" y="988903"/>
          <a:ext cx="381635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0142" imgH="583301" progId="Equation.3">
                  <p:embed/>
                </p:oleObj>
              </mc:Choice>
              <mc:Fallback>
                <p:oleObj name="Equation" r:id="rId2" imgW="2420142" imgH="583301" progId="Equation.3">
                  <p:embed/>
                  <p:pic>
                    <p:nvPicPr>
                      <p:cNvPr id="37892" name="Object 3">
                        <a:extLst>
                          <a:ext uri="{FF2B5EF4-FFF2-40B4-BE49-F238E27FC236}">
                            <a16:creationId xmlns:a16="http://schemas.microsoft.com/office/drawing/2014/main" id="{F8F93EB7-7A00-45E9-8B31-948D74F03B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951" y="988903"/>
                        <a:ext cx="3816350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C9659D4-CA61-4B6B-B41B-DEA7D9FFDDE0}"/>
              </a:ext>
            </a:extLst>
          </p:cNvPr>
          <p:cNvSpPr txBox="1"/>
          <p:nvPr/>
        </p:nvSpPr>
        <p:spPr>
          <a:xfrm>
            <a:off x="1374883" y="2126892"/>
            <a:ext cx="1053333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Penyelesaian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	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=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1)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+ {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1)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2) }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1) + {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2)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3) }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1)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2) + {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3)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4) }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...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1)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2)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3) + ...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2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(1)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{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+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1) +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2) +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3) + ... + 2 }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c{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1)(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+ 2)/2 } +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cn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/2 +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cn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/2  +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=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O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400" dirty="0" err="1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sama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seperti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komplesitas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algoritma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sorting </a:t>
            </a:r>
            <a:r>
              <a:rPr lang="en-US" sz="2400" dirty="0" err="1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secara</a:t>
            </a:r>
            <a:r>
              <a:rPr lang="en-US" sz="2400" i="1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 brute force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E3E85111-6C19-4E97-B131-8CE28FE3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87BF11-79D7-449A-A3CB-B147D46F1D3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6069DF8B-8D26-4042-B7BB-3F18F1E35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9520" y="877887"/>
            <a:ext cx="10414000" cy="5102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/>
              <a:t>3. </a:t>
            </a:r>
            <a:r>
              <a:rPr lang="en-US" altLang="en-US" b="1" i="1" dirty="0" err="1"/>
              <a:t>Kasus</a:t>
            </a:r>
            <a:r>
              <a:rPr lang="en-US" altLang="en-US" b="1" i="1" dirty="0"/>
              <a:t> rata-rata (average case)</a:t>
            </a:r>
            <a:endParaRPr lang="en-US" altLang="en-US" b="1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Kasus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i="1" dirty="0"/>
              <a:t>pivot </a:t>
            </a:r>
            <a:r>
              <a:rPr lang="en-US" altLang="en-US" dirty="0" err="1"/>
              <a:t>dipilih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acak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elemen-elemen</a:t>
            </a:r>
            <a:r>
              <a:rPr lang="en-US" altLang="en-US" dirty="0"/>
              <a:t> </a:t>
            </a:r>
            <a:r>
              <a:rPr lang="en-US" altLang="en-US" dirty="0" err="1"/>
              <a:t>larik</a:t>
            </a:r>
            <a:r>
              <a:rPr lang="en-US" altLang="en-US" dirty="0"/>
              <a:t>, dan </a:t>
            </a:r>
            <a:r>
              <a:rPr lang="en-US" altLang="en-US" dirty="0" err="1"/>
              <a:t>peluang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dirty="0" err="1"/>
              <a:t>dipilih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i="1" dirty="0"/>
              <a:t>pivot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Quicksort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kasus</a:t>
            </a:r>
            <a:r>
              <a:rPr lang="en-US" altLang="en-US" dirty="0"/>
              <a:t> rata-rata:</a:t>
            </a:r>
          </a:p>
          <a:p>
            <a:pPr marL="0" indent="0" eaLnBrk="1" hangingPunct="1">
              <a:buNone/>
            </a:pPr>
            <a:r>
              <a:rPr lang="en-US" altLang="en-US" i="1" dirty="0"/>
              <a:t>	</a:t>
            </a:r>
          </a:p>
          <a:p>
            <a:pPr marL="0" indent="0" eaLnBrk="1" hangingPunct="1">
              <a:buNone/>
            </a:pPr>
            <a:r>
              <a:rPr lang="en-US" altLang="en-US" i="1" dirty="0"/>
              <a:t>		</a:t>
            </a:r>
            <a:r>
              <a:rPr lang="en-US" altLang="en-US" i="1" dirty="0" err="1"/>
              <a:t>T</a:t>
            </a:r>
            <a:r>
              <a:rPr lang="en-US" altLang="en-US" baseline="-25000" dirty="0" err="1"/>
              <a:t>avg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 =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baseline="30000" dirty="0"/>
              <a:t>2</a:t>
            </a:r>
            <a:r>
              <a:rPr lang="en-US" altLang="en-US" dirty="0"/>
              <a:t>log </a:t>
            </a:r>
            <a:r>
              <a:rPr lang="en-US" altLang="en-US" i="1" dirty="0"/>
              <a:t>n</a:t>
            </a:r>
            <a:r>
              <a:rPr lang="en-US" altLang="en-US" dirty="0"/>
              <a:t>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B68276-59E9-45EC-8A67-E17CDB22C695}"/>
              </a:ext>
            </a:extLst>
          </p:cNvPr>
          <p:cNvSpPr txBox="1"/>
          <p:nvPr/>
        </p:nvSpPr>
        <p:spPr>
          <a:xfrm>
            <a:off x="1178560" y="1428621"/>
            <a:ext cx="101498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input/output 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		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Mengurutkan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Divide and Conquer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yang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				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&gt; 1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masing-masing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n1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n2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n1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n2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n1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 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urut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n1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n2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 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urut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n2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Combine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gabung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pengurutan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53CA49-5F8E-45C6-9DE3-EAC6DC38EA94}"/>
              </a:ext>
            </a:extLst>
          </p:cNvPr>
          <p:cNvSpPr/>
          <p:nvPr/>
        </p:nvSpPr>
        <p:spPr>
          <a:xfrm>
            <a:off x="1036320" y="1239520"/>
            <a:ext cx="10317480" cy="41898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8CFC7E-2DD9-D98A-A8FF-C8B5A9D0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761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67E015-C947-4074-8902-CE18F0B7528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14400" y="609600"/>
            <a:ext cx="10647680" cy="54864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4400" b="1" dirty="0"/>
              <a:t>5.  </a:t>
            </a:r>
            <a:r>
              <a:rPr lang="en-US" sz="4400" b="1" dirty="0" err="1"/>
              <a:t>Teorema</a:t>
            </a:r>
            <a:r>
              <a:rPr lang="en-US" sz="4400" b="1" dirty="0"/>
              <a:t> Master</a:t>
            </a:r>
          </a:p>
          <a:p>
            <a:pPr marL="0" indent="0" algn="just">
              <a:buNone/>
              <a:defRPr/>
            </a:pPr>
            <a:endParaRPr lang="en-US" dirty="0"/>
          </a:p>
          <a:p>
            <a:pPr algn="just">
              <a:defRPr/>
            </a:pPr>
            <a:r>
              <a:rPr lang="en-US" sz="2400" dirty="0" err="1"/>
              <a:t>Teorema</a:t>
            </a:r>
            <a:r>
              <a:rPr lang="en-US" sz="2400" dirty="0"/>
              <a:t> Master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notasi</a:t>
            </a:r>
            <a:r>
              <a:rPr lang="en-US" sz="2400" dirty="0"/>
              <a:t> </a:t>
            </a:r>
            <a:r>
              <a:rPr lang="en-US" sz="2400" dirty="0" err="1"/>
              <a:t>asimptotik</a:t>
            </a:r>
            <a:r>
              <a:rPr lang="en-US" sz="2400" dirty="0"/>
              <a:t> </a:t>
            </a:r>
            <a:r>
              <a:rPr lang="en-US" sz="2400" dirty="0" err="1"/>
              <a:t>kompleksitas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yang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relasi</a:t>
            </a:r>
            <a:r>
              <a:rPr lang="en-US" sz="2400" dirty="0"/>
              <a:t> </a:t>
            </a:r>
            <a:r>
              <a:rPr lang="en-US" sz="2400" dirty="0" err="1"/>
              <a:t>rekurens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menyelesaikannya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iteratif</a:t>
            </a:r>
            <a:r>
              <a:rPr lang="en-US" sz="2400" dirty="0"/>
              <a:t>.</a:t>
            </a:r>
          </a:p>
          <a:p>
            <a:pPr marL="0" indent="0" algn="just">
              <a:buNone/>
              <a:defRPr/>
            </a:pPr>
            <a:endParaRPr lang="en-US" sz="2400" dirty="0"/>
          </a:p>
          <a:p>
            <a:pPr algn="just">
              <a:defRPr/>
            </a:pP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i="1" dirty="0"/>
              <a:t>T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monoton</a:t>
            </a:r>
            <a:r>
              <a:rPr lang="en-US" sz="2400" dirty="0"/>
              <a:t> </a:t>
            </a:r>
            <a:r>
              <a:rPr lang="en-US" sz="2400" dirty="0" err="1"/>
              <a:t>menaik</a:t>
            </a:r>
            <a:r>
              <a:rPr lang="en-US" sz="2400" dirty="0"/>
              <a:t> yang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relasi</a:t>
            </a:r>
            <a:r>
              <a:rPr lang="en-US" sz="2400" dirty="0"/>
              <a:t> </a:t>
            </a:r>
            <a:r>
              <a:rPr lang="en-US" sz="2400" dirty="0" err="1"/>
              <a:t>rekurens</a:t>
            </a:r>
            <a:r>
              <a:rPr lang="en-US" sz="2400" dirty="0"/>
              <a:t>:</a:t>
            </a:r>
          </a:p>
          <a:p>
            <a:pPr algn="just">
              <a:spcBef>
                <a:spcPts val="18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/>
              <a:t>		</a:t>
            </a:r>
            <a:r>
              <a:rPr lang="en-US" sz="2400" i="1" dirty="0"/>
              <a:t>T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 = </a:t>
            </a:r>
            <a:r>
              <a:rPr lang="en-US" sz="2400" i="1" dirty="0" err="1"/>
              <a:t>aT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/</a:t>
            </a:r>
            <a:r>
              <a:rPr lang="en-US" sz="2400" i="1" dirty="0"/>
              <a:t>b</a:t>
            </a:r>
            <a:r>
              <a:rPr lang="en-US" sz="2400" dirty="0"/>
              <a:t>) + </a:t>
            </a:r>
            <a:r>
              <a:rPr lang="en-US" sz="2400" i="1" dirty="0" err="1"/>
              <a:t>cn</a:t>
            </a:r>
            <a:r>
              <a:rPr lang="en-US" sz="2400" i="1" baseline="30000" dirty="0" err="1"/>
              <a:t>d</a:t>
            </a:r>
            <a:endParaRPr lang="en-US" sz="2400" i="1" baseline="30000" dirty="0"/>
          </a:p>
          <a:p>
            <a:pPr marL="0" indent="0" algn="just">
              <a:buNone/>
              <a:defRPr/>
            </a:pPr>
            <a:r>
              <a:rPr lang="en-US" sz="2400" dirty="0"/>
              <a:t>  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i="1" baseline="30000" dirty="0"/>
              <a:t>k</a:t>
            </a:r>
            <a:r>
              <a:rPr lang="en-US" sz="2400" dirty="0"/>
              <a:t> , </a:t>
            </a:r>
            <a:r>
              <a:rPr lang="en-US" sz="2400" i="1" dirty="0"/>
              <a:t>k</a:t>
            </a:r>
            <a:r>
              <a:rPr lang="en-US" sz="2400" dirty="0"/>
              <a:t> = 1, 2, …,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 1, </a:t>
            </a:r>
            <a:r>
              <a:rPr lang="en-US" sz="2400" i="1" dirty="0">
                <a:sym typeface="Symbol"/>
              </a:rPr>
              <a:t>b</a:t>
            </a:r>
            <a:r>
              <a:rPr lang="en-US" sz="2400" dirty="0">
                <a:sym typeface="Symbol"/>
              </a:rPr>
              <a:t>  2,   </a:t>
            </a:r>
            <a:r>
              <a:rPr lang="en-US" sz="2400" i="1" dirty="0">
                <a:sym typeface="Symbol"/>
              </a:rPr>
              <a:t>c</a:t>
            </a:r>
            <a:r>
              <a:rPr lang="en-US" sz="2400" dirty="0">
                <a:sym typeface="Symbol"/>
              </a:rPr>
              <a:t>  0 dan </a:t>
            </a:r>
            <a:r>
              <a:rPr lang="en-US" sz="2400" i="1" dirty="0">
                <a:sym typeface="Symbol"/>
              </a:rPr>
              <a:t>d </a:t>
            </a:r>
            <a:r>
              <a:rPr lang="en-US" sz="2400" dirty="0">
                <a:sym typeface="Symbol"/>
              </a:rPr>
              <a:t>  0, </a:t>
            </a:r>
            <a:r>
              <a:rPr lang="en-US" sz="2400" dirty="0" err="1">
                <a:sym typeface="Symbol"/>
              </a:rPr>
              <a:t>maka</a:t>
            </a:r>
            <a:endParaRPr lang="en-US" sz="2400" dirty="0">
              <a:sym typeface="Symbol"/>
            </a:endParaRPr>
          </a:p>
          <a:p>
            <a:pPr marL="0" indent="0" algn="just">
              <a:buNone/>
              <a:defRPr/>
            </a:pPr>
            <a:endParaRPr lang="en-US" sz="2400" dirty="0">
              <a:sym typeface="Symbol"/>
            </a:endParaRPr>
          </a:p>
          <a:p>
            <a:pPr marL="0" indent="0" algn="just">
              <a:buNone/>
              <a:defRPr/>
            </a:pPr>
            <a:r>
              <a:rPr lang="en-US" sz="2400" dirty="0">
                <a:sym typeface="Symbol"/>
              </a:rPr>
              <a:t>	</a:t>
            </a:r>
            <a:r>
              <a:rPr lang="en-US" sz="2400" i="1" dirty="0">
                <a:sym typeface="Symbol"/>
              </a:rPr>
              <a:t>T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>
                <a:sym typeface="Symbol"/>
              </a:rPr>
              <a:t>n</a:t>
            </a:r>
            <a:r>
              <a:rPr lang="en-US" sz="2400" dirty="0">
                <a:sym typeface="Symbol"/>
              </a:rPr>
              <a:t>) </a:t>
            </a:r>
            <a:r>
              <a:rPr lang="en-US" sz="2400" dirty="0" err="1">
                <a:sym typeface="Symbol"/>
              </a:rPr>
              <a:t>adalah</a:t>
            </a:r>
            <a:r>
              <a:rPr lang="en-US" sz="2400" dirty="0">
                <a:sym typeface="Symbol"/>
              </a:rPr>
              <a:t> </a:t>
            </a:r>
            <a:endParaRPr lang="en-US" sz="2400" dirty="0"/>
          </a:p>
          <a:p>
            <a:pPr algn="just">
              <a:buFontTx/>
              <a:buNone/>
              <a:defRPr/>
            </a:pPr>
            <a:endParaRPr lang="en-US" dirty="0"/>
          </a:p>
        </p:txBody>
      </p:sp>
      <p:sp>
        <p:nvSpPr>
          <p:cNvPr id="65539" name="Slide Number Placeholder 2">
            <a:extLst>
              <a:ext uri="{FF2B5EF4-FFF2-40B4-BE49-F238E27FC236}">
                <a16:creationId xmlns:a16="http://schemas.microsoft.com/office/drawing/2014/main" id="{0BE99863-D205-46F2-9957-D3605E2B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873ED5-B541-4035-8EE0-27D72662E08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graphicFrame>
        <p:nvGraphicFramePr>
          <p:cNvPr id="65540" name="Object 2">
            <a:extLst>
              <a:ext uri="{FF2B5EF4-FFF2-40B4-BE49-F238E27FC236}">
                <a16:creationId xmlns:a16="http://schemas.microsoft.com/office/drawing/2014/main" id="{28032250-AC31-4D77-B424-BFAA34A77A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7257" y="5100955"/>
          <a:ext cx="2973704" cy="1390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647700" progId="Equation.3">
                  <p:embed/>
                </p:oleObj>
              </mc:Choice>
              <mc:Fallback>
                <p:oleObj name="Equation" r:id="rId2" imgW="1384300" imgH="647700" progId="Equation.3">
                  <p:embed/>
                  <p:pic>
                    <p:nvPicPr>
                      <p:cNvPr id="65540" name="Object 2">
                        <a:extLst>
                          <a:ext uri="{FF2B5EF4-FFF2-40B4-BE49-F238E27FC236}">
                            <a16:creationId xmlns:a16="http://schemas.microsoft.com/office/drawing/2014/main" id="{28032250-AC31-4D77-B424-BFAA34A77A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257" y="5100955"/>
                        <a:ext cx="2973704" cy="1390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FFCE3-3E54-5846-946C-BFDE4FBE25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11200"/>
                <a:ext cx="10889343" cy="587828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10. 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algoritma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memiliki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kompleksitas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waktu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+4,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Tentukan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estimasi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notasi</a:t>
                </a:r>
                <a:r>
                  <a:rPr lang="en-US" sz="2400" dirty="0"/>
                  <a:t> Big-Oh </a:t>
                </a:r>
                <a:r>
                  <a:rPr lang="en-US" sz="2400" dirty="0" err="1"/>
                  <a:t>nya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b="1" dirty="0" err="1"/>
                  <a:t>Jawaban</a:t>
                </a:r>
                <a:r>
                  <a:rPr lang="en-US" sz="2400" b="1" dirty="0"/>
                  <a:t>:</a:t>
                </a:r>
              </a:p>
              <a:p>
                <a:pPr marL="0" indent="0">
                  <a:buNone/>
                  <a:defRPr/>
                </a:pPr>
                <a:r>
                  <a:rPr lang="en-US" sz="2400" dirty="0" err="1"/>
                  <a:t>Perhatikan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rekasi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rekurens</a:t>
                </a:r>
                <a:r>
                  <a:rPr lang="en-US" sz="2400" dirty="0"/>
                  <a:t> T(n) = T(n/2) + 4. Dari </a:t>
                </a:r>
                <a:r>
                  <a:rPr lang="en-US" sz="2400" dirty="0" err="1"/>
                  <a:t>Teorema</a:t>
                </a:r>
                <a:r>
                  <a:rPr lang="en-US" sz="2400" dirty="0"/>
                  <a:t> Master, </a:t>
                </a:r>
                <a:r>
                  <a:rPr lang="en-US" sz="2400" i="1" dirty="0"/>
                  <a:t>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) = </a:t>
                </a:r>
                <a:r>
                  <a:rPr lang="en-US" sz="2400" i="1" dirty="0" err="1"/>
                  <a:t>aT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/</a:t>
                </a:r>
                <a:r>
                  <a:rPr lang="en-US" sz="2400" i="1" dirty="0"/>
                  <a:t>b</a:t>
                </a:r>
                <a:r>
                  <a:rPr lang="en-US" sz="2400" dirty="0"/>
                  <a:t>) + </a:t>
                </a:r>
                <a:r>
                  <a:rPr lang="en-US" sz="2400" i="1" dirty="0" err="1"/>
                  <a:t>cn</a:t>
                </a:r>
                <a:r>
                  <a:rPr lang="en-US" sz="2400" i="1" baseline="30000" dirty="0" err="1"/>
                  <a:t>d</a:t>
                </a:r>
                <a:r>
                  <a:rPr lang="en-US" sz="2400" dirty="0"/>
                  <a:t>,</a:t>
                </a:r>
                <a:r>
                  <a:rPr lang="en-US" sz="2400" i="1" dirty="0"/>
                  <a:t> </a:t>
                </a:r>
                <a:r>
                  <a:rPr lang="en-US" sz="2400" dirty="0" err="1"/>
                  <a:t>maka</a:t>
                </a:r>
                <a:r>
                  <a:rPr lang="en-US" sz="2400" i="1" dirty="0"/>
                  <a:t> </a:t>
                </a:r>
                <a:r>
                  <a:rPr lang="en-US" sz="2400" dirty="0"/>
                  <a:t>a = 1, b = 2, c = 4, dan d = 0, </a:t>
                </a:r>
                <a:r>
                  <a:rPr lang="en-US" sz="2400" dirty="0" err="1"/>
                  <a:t>sehingga</a:t>
                </a:r>
                <a:r>
                  <a:rPr lang="en-US" sz="2400" dirty="0"/>
                  <a:t> meme</a:t>
                </a:r>
                <a:r>
                  <a:rPr lang="es-ES" sz="2400" dirty="0" err="1"/>
                  <a:t>nuhi</a:t>
                </a:r>
                <a:r>
                  <a:rPr lang="es-ES" sz="2400" dirty="0"/>
                  <a:t> a = </a:t>
                </a:r>
                <a:r>
                  <a:rPr lang="es-ES" sz="2400" dirty="0" err="1"/>
                  <a:t>b</a:t>
                </a:r>
                <a:r>
                  <a:rPr lang="es-ES" sz="2400" baseline="30000" dirty="0" err="1"/>
                  <a:t>d</a:t>
                </a:r>
                <a:r>
                  <a:rPr lang="es-ES" sz="2400" dirty="0"/>
                  <a:t> = 1  (</a:t>
                </a:r>
                <a:r>
                  <a:rPr lang="es-ES" sz="2400" dirty="0" err="1"/>
                  <a:t>yaitu</a:t>
                </a:r>
                <a:r>
                  <a:rPr lang="es-ES" sz="2400" dirty="0"/>
                  <a:t> 1 = 2</a:t>
                </a:r>
                <a:r>
                  <a:rPr lang="es-ES" sz="2400" baseline="30000" dirty="0"/>
                  <a:t>0</a:t>
                </a:r>
                <a:r>
                  <a:rPr lang="es-ES" sz="2400" dirty="0"/>
                  <a:t>). </a:t>
                </a:r>
              </a:p>
              <a:p>
                <a:pPr marL="0" indent="0">
                  <a:buNone/>
                  <a:defRPr/>
                </a:pP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relasi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rekurens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  <a:defRPr/>
                </a:pPr>
                <a:r>
                  <a:rPr lang="en-US" sz="2400" i="1" dirty="0"/>
                  <a:t>        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) </a:t>
                </a:r>
                <a:r>
                  <a:rPr lang="en-US" sz="2400"/>
                  <a:t>= </a:t>
                </a:r>
                <a:r>
                  <a:rPr lang="en-US" sz="2400" i="1"/>
                  <a:t>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/2) + 4  </a:t>
                </a:r>
              </a:p>
              <a:p>
                <a:pPr marL="0" indent="0">
                  <a:buNone/>
                  <a:defRPr/>
                </a:pPr>
                <a:r>
                  <a:rPr lang="en-US" sz="2400" dirty="0" err="1"/>
                  <a:t>memenuhi</a:t>
                </a:r>
                <a:r>
                  <a:rPr lang="en-US" sz="2400" dirty="0"/>
                  <a:t> </a:t>
                </a:r>
                <a:r>
                  <a:rPr lang="en-US" sz="2400" i="1" dirty="0"/>
                  <a:t>case</a:t>
                </a:r>
                <a:r>
                  <a:rPr lang="en-US" sz="2400" dirty="0"/>
                  <a:t> 2  (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= </a:t>
                </a:r>
                <a:r>
                  <a:rPr lang="en-US" sz="2400" i="1" dirty="0"/>
                  <a:t>b</a:t>
                </a:r>
                <a:r>
                  <a:rPr lang="en-US" sz="2400" i="1" baseline="30000" dirty="0"/>
                  <a:t>d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 err="1"/>
                  <a:t>sehingga</a:t>
                </a: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                 </a:t>
                </a:r>
                <a:r>
                  <a:rPr lang="en-US" sz="2400" i="1" dirty="0"/>
                  <a:t>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) = </a:t>
                </a:r>
                <a:r>
                  <a:rPr lang="en-US" sz="2400" i="1" dirty="0"/>
                  <a:t>O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baseline="30000" dirty="0"/>
                  <a:t>0</a:t>
                </a:r>
                <a:r>
                  <a:rPr lang="en-US" sz="2400" dirty="0"/>
                  <a:t> log </a:t>
                </a:r>
                <a:r>
                  <a:rPr lang="en-US" sz="2400" i="1" dirty="0"/>
                  <a:t>n</a:t>
                </a:r>
                <a:r>
                  <a:rPr lang="en-US" sz="2400" dirty="0"/>
                  <a:t>) = </a:t>
                </a:r>
                <a:r>
                  <a:rPr lang="en-US" sz="2400" i="1" dirty="0"/>
                  <a:t>O</a:t>
                </a:r>
                <a:r>
                  <a:rPr lang="en-US" sz="2400" dirty="0"/>
                  <a:t>(log </a:t>
                </a:r>
                <a:r>
                  <a:rPr lang="en-US" sz="2400" i="1" dirty="0"/>
                  <a:t>n</a:t>
                </a:r>
                <a:r>
                  <a:rPr lang="en-US" sz="2400" dirty="0"/>
                  <a:t>)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FFCE3-3E54-5846-946C-BFDE4FBE25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11200"/>
                <a:ext cx="10889343" cy="5878286"/>
              </a:xfrm>
              <a:blipFill>
                <a:blip r:embed="rId2"/>
                <a:stretch>
                  <a:fillRect l="-896" t="-1971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9EB05-A9F2-BD58-3D8E-8348D53B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D875EFB4-2372-6BC0-B56C-744D96C29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397557"/>
              </p:ext>
            </p:extLst>
          </p:nvPr>
        </p:nvGraphicFramePr>
        <p:xfrm>
          <a:off x="5424964" y="4038599"/>
          <a:ext cx="2839647" cy="132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84300" imgH="647700" progId="Equation.3">
                  <p:embed/>
                </p:oleObj>
              </mc:Choice>
              <mc:Fallback>
                <p:oleObj name="Equation" r:id="rId3" imgW="1384300" imgH="647700" progId="Equation.3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95567967-1641-46FB-9271-3167979CF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964" y="4038599"/>
                        <a:ext cx="2839647" cy="1328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7748DFB-03E2-8ED1-D2F3-E1D603D81E6F}"/>
              </a:ext>
            </a:extLst>
          </p:cNvPr>
          <p:cNvSpPr txBox="1"/>
          <p:nvPr/>
        </p:nvSpPr>
        <p:spPr>
          <a:xfrm>
            <a:off x="8235582" y="4096656"/>
            <a:ext cx="92845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Case 1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</a:rPr>
              <a:t>Case 2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</a:rPr>
              <a:t>Case 3</a:t>
            </a:r>
          </a:p>
        </p:txBody>
      </p:sp>
    </p:spTree>
    <p:extLst>
      <p:ext uri="{BB962C8B-B14F-4D97-AF65-F5344CB8AC3E}">
        <p14:creationId xmlns:p14="http://schemas.microsoft.com/office/powerpoint/2010/main" val="2202971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1F44A-11E0-20AE-59F7-6B68BAC58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AD88EB-F8AB-080F-D828-5DAAD985FD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11200"/>
                <a:ext cx="10889343" cy="587828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11. 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algoritma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memiliki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kompleksitas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waktu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Tentukan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estimasi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notasi</a:t>
                </a:r>
                <a:r>
                  <a:rPr lang="en-US" sz="2400" dirty="0"/>
                  <a:t> Big-Oh </a:t>
                </a:r>
                <a:r>
                  <a:rPr lang="en-US" sz="2400" dirty="0" err="1"/>
                  <a:t>nya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b="1" dirty="0" err="1"/>
                  <a:t>Jawaban</a:t>
                </a:r>
                <a:r>
                  <a:rPr lang="en-US" sz="2400" b="1" dirty="0"/>
                  <a:t>:</a:t>
                </a:r>
              </a:p>
              <a:p>
                <a:pPr marL="0" indent="0">
                  <a:buNone/>
                  <a:defRPr/>
                </a:pPr>
                <a:r>
                  <a:rPr lang="en-US" sz="2400" dirty="0" err="1"/>
                  <a:t>Perhatikan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rekasi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rekurens</a:t>
                </a:r>
                <a:r>
                  <a:rPr lang="en-US" sz="2400" dirty="0"/>
                  <a:t> T(n) = 7T(n/5) +  9n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. Dari </a:t>
                </a:r>
                <a:r>
                  <a:rPr lang="en-US" sz="2400" dirty="0" err="1"/>
                  <a:t>Teorema</a:t>
                </a:r>
                <a:r>
                  <a:rPr lang="en-US" sz="2400" dirty="0"/>
                  <a:t> Master, </a:t>
                </a:r>
                <a:r>
                  <a:rPr lang="en-US" sz="2400" i="1" dirty="0"/>
                  <a:t>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) = </a:t>
                </a:r>
                <a:r>
                  <a:rPr lang="en-US" sz="2400" i="1" dirty="0" err="1"/>
                  <a:t>aT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/</a:t>
                </a:r>
                <a:r>
                  <a:rPr lang="en-US" sz="2400" i="1" dirty="0"/>
                  <a:t>b</a:t>
                </a:r>
                <a:r>
                  <a:rPr lang="en-US" sz="2400" dirty="0"/>
                  <a:t>) + </a:t>
                </a:r>
                <a:r>
                  <a:rPr lang="en-US" sz="2400" i="1" dirty="0" err="1"/>
                  <a:t>cn</a:t>
                </a:r>
                <a:r>
                  <a:rPr lang="en-US" sz="2400" i="1" baseline="30000" dirty="0" err="1"/>
                  <a:t>d</a:t>
                </a:r>
                <a:r>
                  <a:rPr lang="en-US" sz="2400" dirty="0"/>
                  <a:t>,</a:t>
                </a:r>
                <a:r>
                  <a:rPr lang="en-US" sz="2400" i="1" dirty="0"/>
                  <a:t> </a:t>
                </a:r>
                <a:r>
                  <a:rPr lang="en-US" sz="2400" dirty="0" err="1"/>
                  <a:t>maka</a:t>
                </a:r>
                <a:r>
                  <a:rPr lang="en-US" sz="2400" i="1" dirty="0"/>
                  <a:t> </a:t>
                </a:r>
                <a:r>
                  <a:rPr lang="en-US" sz="2400" dirty="0"/>
                  <a:t>a = 7, b = 5, c = 9, dan d = 2, </a:t>
                </a:r>
                <a:r>
                  <a:rPr lang="en-US" sz="2400" dirty="0" err="1"/>
                  <a:t>sehingga</a:t>
                </a:r>
                <a:r>
                  <a:rPr lang="en-US" sz="2400" dirty="0"/>
                  <a:t> meme</a:t>
                </a:r>
                <a:r>
                  <a:rPr lang="es-ES" sz="2400" dirty="0" err="1"/>
                  <a:t>nuhi</a:t>
                </a:r>
                <a:r>
                  <a:rPr lang="es-ES" sz="2400" dirty="0"/>
                  <a:t> a &lt; </a:t>
                </a:r>
                <a:r>
                  <a:rPr lang="es-ES" sz="2400" dirty="0" err="1"/>
                  <a:t>b</a:t>
                </a:r>
                <a:r>
                  <a:rPr lang="es-ES" sz="2400" baseline="30000" dirty="0" err="1"/>
                  <a:t>d</a:t>
                </a:r>
                <a:r>
                  <a:rPr lang="es-ES" sz="2400" dirty="0"/>
                  <a:t>   (</a:t>
                </a:r>
                <a:r>
                  <a:rPr lang="es-ES" sz="2400" dirty="0" err="1"/>
                  <a:t>yaitu</a:t>
                </a:r>
                <a:r>
                  <a:rPr lang="es-ES" sz="2400" dirty="0"/>
                  <a:t> 7 &lt; 5</a:t>
                </a:r>
                <a:r>
                  <a:rPr lang="es-ES" sz="2400" baseline="30000" dirty="0"/>
                  <a:t>2</a:t>
                </a:r>
                <a:r>
                  <a:rPr lang="es-ES" sz="2400" dirty="0"/>
                  <a:t>). </a:t>
                </a:r>
              </a:p>
              <a:p>
                <a:pPr marL="0" indent="0">
                  <a:buNone/>
                  <a:defRPr/>
                </a:pP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relasi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rekurens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  <a:defRPr/>
                </a:pPr>
                <a:r>
                  <a:rPr lang="en-US" sz="2400" i="1" dirty="0"/>
                  <a:t> 	</a:t>
                </a:r>
                <a:r>
                  <a:rPr lang="en-US" sz="2400" dirty="0"/>
                  <a:t>T(n) = 7T(n/5) +  9n</a:t>
                </a:r>
                <a:r>
                  <a:rPr lang="en-US" sz="2400" baseline="30000" dirty="0"/>
                  <a:t>2</a:t>
                </a: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 err="1"/>
                  <a:t>memenuhi</a:t>
                </a:r>
                <a:r>
                  <a:rPr lang="en-US" sz="2400" dirty="0"/>
                  <a:t> </a:t>
                </a:r>
                <a:r>
                  <a:rPr lang="en-US" sz="2400" i="1" dirty="0"/>
                  <a:t>case</a:t>
                </a:r>
                <a:r>
                  <a:rPr lang="en-US" sz="2400" dirty="0"/>
                  <a:t> 1  (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&lt; </a:t>
                </a:r>
                <a:r>
                  <a:rPr lang="en-US" sz="2400" i="1" dirty="0"/>
                  <a:t>b</a:t>
                </a:r>
                <a:r>
                  <a:rPr lang="en-US" sz="2400" i="1" baseline="30000" dirty="0"/>
                  <a:t>d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 err="1"/>
                  <a:t>sehingga</a:t>
                </a: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                 </a:t>
                </a:r>
                <a:r>
                  <a:rPr lang="en-US" sz="2400" i="1" dirty="0"/>
                  <a:t>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) = </a:t>
                </a:r>
                <a:r>
                  <a:rPr lang="en-US" sz="2400" i="1" dirty="0"/>
                  <a:t>O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AD88EB-F8AB-080F-D828-5DAAD985FD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11200"/>
                <a:ext cx="10889343" cy="5878286"/>
              </a:xfrm>
              <a:blipFill>
                <a:blip r:embed="rId2"/>
                <a:stretch>
                  <a:fillRect l="-896" t="-1971" r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319E5-5F8C-D6AC-8CBE-8076BA70A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D239A333-5617-058B-8896-903E0253FC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580185"/>
              </p:ext>
            </p:extLst>
          </p:nvPr>
        </p:nvGraphicFramePr>
        <p:xfrm>
          <a:off x="5395935" y="4096656"/>
          <a:ext cx="2839647" cy="132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84300" imgH="647700" progId="Equation.3">
                  <p:embed/>
                </p:oleObj>
              </mc:Choice>
              <mc:Fallback>
                <p:oleObj name="Equation" r:id="rId3" imgW="1384300" imgH="647700" progId="Equation.3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D875EFB4-2372-6BC0-B56C-744D96C297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35" y="4096656"/>
                        <a:ext cx="2839647" cy="1328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77A408E-7135-F299-8C59-729A3E1950E4}"/>
              </a:ext>
            </a:extLst>
          </p:cNvPr>
          <p:cNvSpPr txBox="1"/>
          <p:nvPr/>
        </p:nvSpPr>
        <p:spPr>
          <a:xfrm>
            <a:off x="8235582" y="4096656"/>
            <a:ext cx="92845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Case 1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</a:rPr>
              <a:t>Case 2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</a:rPr>
              <a:t>Case 3</a:t>
            </a:r>
          </a:p>
        </p:txBody>
      </p:sp>
    </p:spTree>
    <p:extLst>
      <p:ext uri="{BB962C8B-B14F-4D97-AF65-F5344CB8AC3E}">
        <p14:creationId xmlns:p14="http://schemas.microsoft.com/office/powerpoint/2010/main" val="2358961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4BDA0-CD96-41A9-8E08-E80E5C70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960" y="634999"/>
            <a:ext cx="10403840" cy="6086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2600" b="1" dirty="0" err="1"/>
              <a:t>Contoh</a:t>
            </a:r>
            <a:r>
              <a:rPr lang="en-US" sz="2600" b="1" dirty="0"/>
              <a:t> 12</a:t>
            </a:r>
            <a:r>
              <a:rPr lang="en-US" sz="2600" dirty="0"/>
              <a:t>: Pada </a:t>
            </a:r>
            <a:r>
              <a:rPr lang="en-US" sz="2600" dirty="0" err="1"/>
              <a:t>algoritma</a:t>
            </a:r>
            <a:r>
              <a:rPr lang="en-US" sz="2600" dirty="0"/>
              <a:t> </a:t>
            </a:r>
            <a:r>
              <a:rPr lang="en-US" sz="2600" i="1" dirty="0" err="1"/>
              <a:t>Mergesort</a:t>
            </a:r>
            <a:r>
              <a:rPr lang="en-US" sz="2600" i="1" dirty="0"/>
              <a:t>/Quick Sort</a:t>
            </a:r>
            <a:r>
              <a:rPr lang="en-US" sz="2600" dirty="0"/>
              <a:t>,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 err="1"/>
              <a:t>Menurut</a:t>
            </a:r>
            <a:r>
              <a:rPr lang="en-US" sz="2600" dirty="0"/>
              <a:t> </a:t>
            </a:r>
            <a:r>
              <a:rPr lang="en-US" sz="2600" dirty="0" err="1"/>
              <a:t>Teorema</a:t>
            </a:r>
            <a:r>
              <a:rPr lang="en-US" sz="2600" dirty="0"/>
              <a:t> Master, </a:t>
            </a:r>
            <a:r>
              <a:rPr lang="en-US" sz="2800" i="1" dirty="0"/>
              <a:t>T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) = </a:t>
            </a:r>
            <a:r>
              <a:rPr lang="en-US" sz="2800" i="1" dirty="0" err="1"/>
              <a:t>aT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/</a:t>
            </a:r>
            <a:r>
              <a:rPr lang="en-US" sz="2800" i="1" dirty="0"/>
              <a:t>b</a:t>
            </a:r>
            <a:r>
              <a:rPr lang="en-US" sz="2800" dirty="0"/>
              <a:t>) + </a:t>
            </a:r>
            <a:r>
              <a:rPr lang="en-US" sz="2800" i="1" dirty="0" err="1"/>
              <a:t>cn</a:t>
            </a:r>
            <a:r>
              <a:rPr lang="en-US" sz="2800" i="1" baseline="30000" dirty="0" err="1"/>
              <a:t>d</a:t>
            </a:r>
            <a:r>
              <a:rPr lang="en-US" sz="2600" dirty="0"/>
              <a:t>,</a:t>
            </a:r>
            <a:r>
              <a:rPr lang="en-US" sz="2600" i="1" dirty="0"/>
              <a:t> </a:t>
            </a:r>
            <a:r>
              <a:rPr lang="en-US" sz="2600" dirty="0" err="1"/>
              <a:t>diperoleh</a:t>
            </a:r>
            <a:r>
              <a:rPr lang="en-US" sz="2600" i="1" dirty="0"/>
              <a:t> a</a:t>
            </a:r>
            <a:r>
              <a:rPr lang="en-US" sz="2600" dirty="0"/>
              <a:t> = 2, </a:t>
            </a:r>
            <a:r>
              <a:rPr lang="en-US" sz="2600" i="1" dirty="0"/>
              <a:t>b</a:t>
            </a:r>
            <a:r>
              <a:rPr lang="en-US" sz="2600" dirty="0"/>
              <a:t> = 2, </a:t>
            </a:r>
            <a:r>
              <a:rPr lang="en-US" sz="2600" i="1" dirty="0"/>
              <a:t>d</a:t>
            </a:r>
            <a:r>
              <a:rPr lang="en-US" sz="2600" dirty="0"/>
              <a:t> = 1, dan </a:t>
            </a:r>
            <a:r>
              <a:rPr lang="en-US" sz="2600" dirty="0" err="1"/>
              <a:t>memenuhi</a:t>
            </a:r>
            <a:r>
              <a:rPr lang="en-US" sz="2600" dirty="0"/>
              <a:t> </a:t>
            </a:r>
            <a:r>
              <a:rPr lang="en-US" sz="2600" i="1" dirty="0"/>
              <a:t>a </a:t>
            </a:r>
            <a:r>
              <a:rPr lang="en-US" sz="2600" dirty="0"/>
              <a:t>= </a:t>
            </a:r>
            <a:r>
              <a:rPr lang="en-US" sz="2600" i="1" dirty="0"/>
              <a:t>b</a:t>
            </a:r>
            <a:r>
              <a:rPr lang="en-US" sz="2600" i="1" baseline="30000" dirty="0"/>
              <a:t>d </a:t>
            </a:r>
            <a:r>
              <a:rPr lang="en-US" sz="2600" dirty="0"/>
              <a:t>  (</a:t>
            </a:r>
            <a:r>
              <a:rPr lang="en-US" sz="2600" dirty="0" err="1"/>
              <a:t>yaitu</a:t>
            </a:r>
            <a:r>
              <a:rPr lang="en-US" sz="2600" dirty="0"/>
              <a:t> 2 = 2</a:t>
            </a:r>
            <a:r>
              <a:rPr lang="en-US" sz="2600" baseline="30000" dirty="0"/>
              <a:t>1</a:t>
            </a:r>
            <a:r>
              <a:rPr lang="en-US" sz="2600" dirty="0"/>
              <a:t>)  </a:t>
            </a:r>
            <a:r>
              <a:rPr lang="en-US" sz="2600" dirty="0" err="1"/>
              <a:t>maka</a:t>
            </a:r>
            <a:r>
              <a:rPr lang="en-US" sz="2600" dirty="0"/>
              <a:t> </a:t>
            </a:r>
            <a:r>
              <a:rPr lang="en-US" sz="2600" dirty="0" err="1"/>
              <a:t>relasi</a:t>
            </a:r>
            <a:r>
              <a:rPr lang="en-US" sz="2600" dirty="0"/>
              <a:t> </a:t>
            </a:r>
            <a:r>
              <a:rPr lang="en-US" sz="2600" dirty="0" err="1"/>
              <a:t>rekurens</a:t>
            </a:r>
            <a:r>
              <a:rPr lang="en-US" sz="2600" dirty="0"/>
              <a:t>:  </a:t>
            </a:r>
          </a:p>
          <a:p>
            <a:pPr marL="0" indent="0">
              <a:spcBef>
                <a:spcPts val="2400"/>
              </a:spcBef>
              <a:spcAft>
                <a:spcPts val="1800"/>
              </a:spcAft>
              <a:buNone/>
              <a:defRPr/>
            </a:pPr>
            <a:r>
              <a:rPr lang="en-US" sz="2600" i="1" dirty="0"/>
              <a:t>	T</a:t>
            </a:r>
            <a:r>
              <a:rPr lang="en-US" sz="2600" dirty="0"/>
              <a:t>(</a:t>
            </a:r>
            <a:r>
              <a:rPr lang="en-US" sz="2600" i="1" dirty="0"/>
              <a:t>n</a:t>
            </a:r>
            <a:r>
              <a:rPr lang="en-US" sz="2600" dirty="0"/>
              <a:t>) = 2</a:t>
            </a:r>
            <a:r>
              <a:rPr lang="en-US" sz="2600" i="1" dirty="0"/>
              <a:t>T</a:t>
            </a:r>
            <a:r>
              <a:rPr lang="en-US" sz="2600" dirty="0"/>
              <a:t>(</a:t>
            </a:r>
            <a:r>
              <a:rPr lang="en-US" sz="2600" i="1" dirty="0"/>
              <a:t>n</a:t>
            </a:r>
            <a:r>
              <a:rPr lang="en-US" sz="2600" dirty="0"/>
              <a:t>/2) + </a:t>
            </a:r>
            <a:r>
              <a:rPr lang="en-US" sz="2600" i="1" dirty="0" err="1"/>
              <a:t>cn</a:t>
            </a:r>
            <a:r>
              <a:rPr lang="en-US" sz="2600" dirty="0"/>
              <a:t>  </a:t>
            </a:r>
          </a:p>
          <a:p>
            <a:pPr marL="0" indent="0">
              <a:buNone/>
              <a:defRPr/>
            </a:pPr>
            <a:r>
              <a:rPr lang="en-US" sz="2600" dirty="0" err="1"/>
              <a:t>memenuhi</a:t>
            </a:r>
            <a:r>
              <a:rPr lang="en-US" sz="2600" dirty="0"/>
              <a:t> </a:t>
            </a:r>
            <a:r>
              <a:rPr lang="en-US" sz="2600" i="1" dirty="0"/>
              <a:t>case</a:t>
            </a:r>
            <a:r>
              <a:rPr lang="en-US" sz="2600" dirty="0"/>
              <a:t> 2  (</a:t>
            </a:r>
            <a:r>
              <a:rPr lang="en-US" sz="2600" dirty="0" err="1"/>
              <a:t>jika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 = </a:t>
            </a:r>
            <a:r>
              <a:rPr lang="en-US" sz="2600" i="1" dirty="0"/>
              <a:t>b</a:t>
            </a:r>
            <a:r>
              <a:rPr lang="en-US" sz="2600" i="1" baseline="30000" dirty="0"/>
              <a:t>d</a:t>
            </a:r>
            <a:r>
              <a:rPr lang="en-US" sz="2600" dirty="0"/>
              <a:t>)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 err="1"/>
              <a:t>sehingga</a:t>
            </a: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                 </a:t>
            </a:r>
            <a:r>
              <a:rPr lang="en-US" sz="2600" i="1" dirty="0"/>
              <a:t>T</a:t>
            </a:r>
            <a:r>
              <a:rPr lang="en-US" sz="2600" dirty="0"/>
              <a:t>(</a:t>
            </a:r>
            <a:r>
              <a:rPr lang="en-US" sz="2600" i="1" dirty="0"/>
              <a:t>n</a:t>
            </a:r>
            <a:r>
              <a:rPr lang="en-US" sz="2600" dirty="0"/>
              <a:t>) = </a:t>
            </a:r>
            <a:r>
              <a:rPr lang="en-US" sz="2600" i="1" dirty="0"/>
              <a:t>O</a:t>
            </a:r>
            <a:r>
              <a:rPr lang="en-US" sz="2600" dirty="0"/>
              <a:t>(</a:t>
            </a:r>
            <a:r>
              <a:rPr lang="en-US" sz="2600" i="1" dirty="0"/>
              <a:t>n</a:t>
            </a:r>
            <a:r>
              <a:rPr lang="en-US" sz="2600" dirty="0"/>
              <a:t> log </a:t>
            </a:r>
            <a:r>
              <a:rPr lang="en-US" sz="2600" i="1" dirty="0"/>
              <a:t>n</a:t>
            </a:r>
            <a:r>
              <a:rPr lang="en-US" sz="2600" dirty="0"/>
              <a:t>)</a:t>
            </a:r>
          </a:p>
          <a:p>
            <a:pPr>
              <a:defRPr/>
            </a:pPr>
            <a:endParaRPr lang="en-US" sz="2600" dirty="0"/>
          </a:p>
          <a:p>
            <a:pPr marL="0" indent="0">
              <a:buFontTx/>
              <a:buNone/>
              <a:defRPr/>
            </a:pPr>
            <a:r>
              <a:rPr lang="en-US" sz="2200" u="sng" dirty="0" err="1"/>
              <a:t>Catatan</a:t>
            </a:r>
            <a:r>
              <a:rPr lang="en-US" sz="2200" dirty="0"/>
              <a:t>: basis </a:t>
            </a:r>
            <a:r>
              <a:rPr lang="en-US" sz="2200" dirty="0" err="1"/>
              <a:t>logaritma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penting</a:t>
            </a:r>
            <a:r>
              <a:rPr lang="en-US" sz="2200" dirty="0"/>
              <a:t> di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notasi</a:t>
            </a:r>
            <a:r>
              <a:rPr lang="en-US" sz="2200" dirty="0"/>
              <a:t> Big-O, </a:t>
            </a:r>
            <a:r>
              <a:rPr lang="en-US" sz="2200" dirty="0" err="1"/>
              <a:t>sebab</a:t>
            </a:r>
            <a:r>
              <a:rPr lang="en-US" sz="2200" dirty="0"/>
              <a:t> </a:t>
            </a:r>
            <a:r>
              <a:rPr lang="en-US" sz="2200" dirty="0" err="1"/>
              <a:t>fungsi</a:t>
            </a:r>
            <a:r>
              <a:rPr lang="en-US" sz="2200" dirty="0"/>
              <a:t> </a:t>
            </a:r>
            <a:r>
              <a:rPr lang="en-US" sz="2200" dirty="0" err="1"/>
              <a:t>logaritma</a:t>
            </a:r>
            <a:r>
              <a:rPr lang="en-US" sz="2200" dirty="0"/>
              <a:t> </a:t>
            </a:r>
            <a:r>
              <a:rPr lang="en-US" sz="2200" dirty="0" err="1"/>
              <a:t>tumbuh</a:t>
            </a:r>
            <a:r>
              <a:rPr lang="en-US" sz="2200" dirty="0"/>
              <a:t> pada </a:t>
            </a:r>
            <a:r>
              <a:rPr lang="en-US" sz="2200" dirty="0" err="1"/>
              <a:t>laju</a:t>
            </a:r>
            <a:r>
              <a:rPr lang="en-US" sz="2200" dirty="0"/>
              <a:t> yang </a:t>
            </a:r>
            <a:r>
              <a:rPr lang="en-US" sz="2200" dirty="0" err="1"/>
              <a:t>sama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sembarang</a:t>
            </a:r>
            <a:r>
              <a:rPr lang="en-US" sz="2200" dirty="0"/>
              <a:t> basis.</a:t>
            </a:r>
            <a:r>
              <a:rPr lang="en-US" dirty="0"/>
              <a:t>	</a:t>
            </a:r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209DE361-1603-4293-BD1A-4A8388D6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9C04EC-E537-4A09-B16B-F76C2EC2FDC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E2C9081D-7426-4CD9-B38E-BD8AD441F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2400"/>
          </a:p>
        </p:txBody>
      </p:sp>
      <p:graphicFrame>
        <p:nvGraphicFramePr>
          <p:cNvPr id="66565" name="Object 1">
            <a:extLst>
              <a:ext uri="{FF2B5EF4-FFF2-40B4-BE49-F238E27FC236}">
                <a16:creationId xmlns:a16="http://schemas.microsoft.com/office/drawing/2014/main" id="{FF5A96B2-D8BC-4026-8B0B-53D703AE76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2857" y="1114601"/>
          <a:ext cx="43434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76500" imgH="584200" progId="Equation.3">
                  <p:embed/>
                </p:oleObj>
              </mc:Choice>
              <mc:Fallback>
                <p:oleObj name="Equation" r:id="rId2" imgW="2476500" imgH="584200" progId="Equation.3">
                  <p:embed/>
                  <p:pic>
                    <p:nvPicPr>
                      <p:cNvPr id="66565" name="Object 1">
                        <a:extLst>
                          <a:ext uri="{FF2B5EF4-FFF2-40B4-BE49-F238E27FC236}">
                            <a16:creationId xmlns:a16="http://schemas.microsoft.com/office/drawing/2014/main" id="{FF5A96B2-D8BC-4026-8B0B-53D703AE76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857" y="1114601"/>
                        <a:ext cx="43434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95567967-1641-46FB-9271-3167979CF9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3077" y="3429000"/>
          <a:ext cx="2839647" cy="132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647700" progId="Equation.3">
                  <p:embed/>
                </p:oleObj>
              </mc:Choice>
              <mc:Fallback>
                <p:oleObj name="Equation" r:id="rId4" imgW="1384300" imgH="647700" progId="Equation.3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95567967-1641-46FB-9271-3167979CF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077" y="3429000"/>
                        <a:ext cx="2839647" cy="1328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862B5FE-93F7-1808-8570-DC4888732E05}"/>
              </a:ext>
            </a:extLst>
          </p:cNvPr>
          <p:cNvSpPr txBox="1"/>
          <p:nvPr/>
        </p:nvSpPr>
        <p:spPr>
          <a:xfrm>
            <a:off x="7988839" y="3495359"/>
            <a:ext cx="92845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Case 1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</a:rPr>
              <a:t>Case 2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</a:rPr>
              <a:t>Case 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341680-2953-416E-B67E-AFDE47C78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30621"/>
                <a:ext cx="10515600" cy="53497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err="1"/>
                  <a:t>Contoh</a:t>
                </a:r>
                <a:r>
                  <a:rPr lang="en-US" sz="2400" b="1" dirty="0"/>
                  <a:t> 13</a:t>
                </a:r>
                <a:r>
                  <a:rPr lang="en-US" sz="2400" dirty="0"/>
                  <a:t>: Pada </a:t>
                </a:r>
                <a:r>
                  <a:rPr lang="en-US" sz="2400" dirty="0" err="1"/>
                  <a:t>algoritma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perpangkatan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i="1" baseline="30000" dirty="0"/>
                  <a:t>n</a:t>
                </a:r>
                <a:r>
                  <a:rPr lang="en-US" sz="2400" dirty="0"/>
                  <a:t>, </a:t>
                </a:r>
              </a:p>
              <a:p>
                <a:pPr marL="0" indent="0">
                  <a:buNone/>
                </a:pPr>
                <a:r>
                  <a:rPr lang="en-US" sz="2400" dirty="0"/>
                  <a:t> 	</a:t>
                </a:r>
                <a:r>
                  <a:rPr lang="en-US" sz="2400" i="1" dirty="0">
                    <a:effectLst/>
                    <a:ea typeface="Times New Roman" panose="02020603050405020304" pitchFamily="18" charset="0"/>
                  </a:rPr>
                  <a:t>T</a:t>
                </a:r>
                <a:r>
                  <a:rPr lang="en-US" sz="2400" dirty="0">
                    <a:effectLst/>
                    <a:ea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effectLst/>
                    <a:ea typeface="Times New Roman" panose="02020603050405020304" pitchFamily="18" charset="0"/>
                  </a:rPr>
                  <a:t>n</a:t>
                </a:r>
                <a:r>
                  <a:rPr lang="en-US" sz="2400" dirty="0">
                    <a:effectLst/>
                    <a:ea typeface="Times New Roman" panose="02020603050405020304" pitchFamily="18" charset="0"/>
                  </a:rPr>
                  <a:t>)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</m:e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&gt;0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spcBef>
                    <a:spcPts val="1800"/>
                  </a:spcBef>
                  <a:buNone/>
                  <a:defRPr/>
                </a:pPr>
                <a:r>
                  <a:rPr lang="en-US" sz="2400" dirty="0" err="1"/>
                  <a:t>Menurut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Teorema</a:t>
                </a:r>
                <a:r>
                  <a:rPr lang="en-US" sz="2400" dirty="0"/>
                  <a:t> Master, </a:t>
                </a:r>
                <a:r>
                  <a:rPr lang="en-US" sz="2400" i="1" dirty="0"/>
                  <a:t>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) = </a:t>
                </a:r>
                <a:r>
                  <a:rPr lang="en-US" sz="2400" i="1" dirty="0" err="1"/>
                  <a:t>aT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/</a:t>
                </a:r>
                <a:r>
                  <a:rPr lang="en-US" sz="2400" i="1" dirty="0"/>
                  <a:t>b</a:t>
                </a:r>
                <a:r>
                  <a:rPr lang="en-US" sz="2400" dirty="0"/>
                  <a:t>) + </a:t>
                </a:r>
                <a:r>
                  <a:rPr lang="en-US" sz="2400" i="1" dirty="0" err="1"/>
                  <a:t>cn</a:t>
                </a:r>
                <a:r>
                  <a:rPr lang="en-US" sz="2400" i="1" baseline="30000" dirty="0" err="1"/>
                  <a:t>d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diperoleh</a:t>
                </a:r>
                <a:r>
                  <a:rPr lang="en-US" sz="2400" i="1" dirty="0"/>
                  <a:t> a</a:t>
                </a:r>
                <a:r>
                  <a:rPr lang="en-US" sz="2400" dirty="0"/>
                  <a:t> = 1, </a:t>
                </a:r>
                <a:r>
                  <a:rPr lang="en-US" sz="2400" i="1" dirty="0"/>
                  <a:t>b</a:t>
                </a:r>
                <a:r>
                  <a:rPr lang="en-US" sz="2400" dirty="0"/>
                  <a:t> = 2, </a:t>
                </a:r>
                <a:r>
                  <a:rPr lang="en-US" sz="2400" i="1" dirty="0"/>
                  <a:t>d</a:t>
                </a:r>
                <a:r>
                  <a:rPr lang="en-US" sz="2400" dirty="0"/>
                  <a:t> = 0, dan </a:t>
                </a:r>
                <a:r>
                  <a:rPr lang="en-US" sz="2400" dirty="0" err="1"/>
                  <a:t>memenuhi</a:t>
                </a:r>
                <a:r>
                  <a:rPr lang="en-US" sz="2400" dirty="0"/>
                  <a:t> </a:t>
                </a:r>
                <a:r>
                  <a:rPr lang="en-US" sz="2400" i="1" dirty="0"/>
                  <a:t>a </a:t>
                </a:r>
                <a:r>
                  <a:rPr lang="en-US" sz="2400" dirty="0"/>
                  <a:t>= </a:t>
                </a:r>
                <a:r>
                  <a:rPr lang="en-US" sz="2400" i="1" dirty="0"/>
                  <a:t>b</a:t>
                </a:r>
                <a:r>
                  <a:rPr lang="en-US" sz="2400" i="1" baseline="30000" dirty="0"/>
                  <a:t>d </a:t>
                </a:r>
                <a:r>
                  <a:rPr lang="en-US" sz="2400" dirty="0"/>
                  <a:t>  (</a:t>
                </a:r>
                <a:r>
                  <a:rPr lang="en-US" sz="2400" dirty="0" err="1"/>
                  <a:t>yaitu</a:t>
                </a:r>
                <a:r>
                  <a:rPr lang="en-US" sz="2400" dirty="0"/>
                  <a:t> 1 = 2</a:t>
                </a:r>
                <a:r>
                  <a:rPr lang="en-US" sz="2400" baseline="30000" dirty="0"/>
                  <a:t>0</a:t>
                </a:r>
                <a:r>
                  <a:rPr lang="en-US" sz="2400" dirty="0"/>
                  <a:t>) 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relasi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rekurens</a:t>
                </a:r>
                <a:r>
                  <a:rPr lang="en-US" sz="2400" dirty="0"/>
                  <a:t>:  </a:t>
                </a:r>
              </a:p>
              <a:p>
                <a:pPr marL="0" indent="0">
                  <a:spcBef>
                    <a:spcPts val="1800"/>
                  </a:spcBef>
                  <a:spcAft>
                    <a:spcPts val="1800"/>
                  </a:spcAft>
                  <a:buNone/>
                  <a:defRPr/>
                </a:pPr>
                <a:r>
                  <a:rPr lang="en-US" sz="2400" i="1" dirty="0"/>
                  <a:t>	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 err="1"/>
                  <a:t>memenuhi</a:t>
                </a:r>
                <a:r>
                  <a:rPr lang="en-US" sz="2400" dirty="0"/>
                  <a:t> </a:t>
                </a:r>
                <a:r>
                  <a:rPr lang="en-US" sz="2400" i="1" dirty="0"/>
                  <a:t>case</a:t>
                </a:r>
                <a:r>
                  <a:rPr lang="en-US" sz="2400" dirty="0"/>
                  <a:t> 2  (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= </a:t>
                </a:r>
                <a:r>
                  <a:rPr lang="en-US" sz="2400" i="1" dirty="0"/>
                  <a:t>b</a:t>
                </a:r>
                <a:r>
                  <a:rPr lang="en-US" sz="2400" i="1" baseline="30000" dirty="0"/>
                  <a:t>d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  <a:defRPr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 err="1"/>
                  <a:t>sehingga</a:t>
                </a: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                 </a:t>
                </a:r>
                <a:r>
                  <a:rPr lang="en-US" sz="2400" i="1" dirty="0"/>
                  <a:t>T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dirty="0"/>
                  <a:t>) = </a:t>
                </a:r>
                <a:r>
                  <a:rPr lang="en-US" sz="2400" i="1" dirty="0"/>
                  <a:t>O</a:t>
                </a:r>
                <a:r>
                  <a:rPr lang="en-US" sz="2400" dirty="0"/>
                  <a:t>(</a:t>
                </a:r>
                <a:r>
                  <a:rPr lang="en-US" sz="2400" i="1" dirty="0"/>
                  <a:t>n</a:t>
                </a:r>
                <a:r>
                  <a:rPr lang="en-US" sz="2400" baseline="30000" dirty="0"/>
                  <a:t>0</a:t>
                </a:r>
                <a:r>
                  <a:rPr lang="en-US" sz="2400" dirty="0"/>
                  <a:t> log </a:t>
                </a:r>
                <a:r>
                  <a:rPr lang="en-US" sz="2400" i="1" dirty="0"/>
                  <a:t>n</a:t>
                </a:r>
                <a:r>
                  <a:rPr lang="en-US" sz="2400" dirty="0"/>
                  <a:t>) = (log </a:t>
                </a:r>
                <a:r>
                  <a:rPr lang="en-US" sz="2400" i="1" dirty="0"/>
                  <a:t>n)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341680-2953-416E-B67E-AFDE47C78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30621"/>
                <a:ext cx="10515600" cy="5349766"/>
              </a:xfrm>
              <a:blipFill>
                <a:blip r:embed="rId2"/>
                <a:stretch>
                  <a:fillRect l="-928" t="-1595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A36C9E85-A96F-4343-B753-92A7E299B6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3078" y="3599792"/>
          <a:ext cx="2839647" cy="132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84300" imgH="647700" progId="Equation.3">
                  <p:embed/>
                </p:oleObj>
              </mc:Choice>
              <mc:Fallback>
                <p:oleObj name="Equation" r:id="rId3" imgW="1384300" imgH="647700" progId="Equation.3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A36C9E85-A96F-4343-B753-92A7E299B6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078" y="3599792"/>
                        <a:ext cx="2839647" cy="1328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955860-1C0C-5B46-7F18-D6A743F1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CC45DA-8F88-9FD5-B3EE-2FD145041CB2}"/>
              </a:ext>
            </a:extLst>
          </p:cNvPr>
          <p:cNvSpPr txBox="1"/>
          <p:nvPr/>
        </p:nvSpPr>
        <p:spPr>
          <a:xfrm>
            <a:off x="8032382" y="3666151"/>
            <a:ext cx="92845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Case 1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</a:rPr>
              <a:t>Case 2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</a:rPr>
              <a:t>Case 3</a:t>
            </a:r>
          </a:p>
        </p:txBody>
      </p:sp>
    </p:spTree>
    <p:extLst>
      <p:ext uri="{BB962C8B-B14F-4D97-AF65-F5344CB8AC3E}">
        <p14:creationId xmlns:p14="http://schemas.microsoft.com/office/powerpoint/2010/main" val="40481729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75304-278B-1C28-174F-DA0DE960B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208FB-516E-0CE6-1752-57C3609303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711200"/>
                <a:ext cx="10515600" cy="587828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14. 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algoritma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memiliki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kompleksitas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waktu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&gt;2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Diasumsikan</a:t>
                </a:r>
                <a:r>
                  <a:rPr lang="en-US" sz="2400" dirty="0"/>
                  <a:t> n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perpangkatan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2,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n = 2</a:t>
                </a:r>
                <a:r>
                  <a:rPr lang="en-US" sz="2400" baseline="30000" dirty="0"/>
                  <a:t>m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Tentukan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estimasi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notasi</a:t>
                </a:r>
                <a:r>
                  <a:rPr lang="en-US" sz="2400" dirty="0"/>
                  <a:t> Big-Oh </a:t>
                </a:r>
                <a:r>
                  <a:rPr lang="en-US" sz="2400" dirty="0" err="1"/>
                  <a:t>nya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b="1" dirty="0" err="1"/>
                  <a:t>Jawaban</a:t>
                </a:r>
                <a:r>
                  <a:rPr lang="en-US" sz="2400" b="1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Misalkan</a:t>
                </a:r>
                <a:r>
                  <a:rPr lang="en-US" sz="2400" dirty="0"/>
                  <a:t> n = 2</a:t>
                </a:r>
                <a:r>
                  <a:rPr lang="en-US" sz="2400" baseline="30000" dirty="0"/>
                  <a:t>m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 m = 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log n </a:t>
                </a:r>
              </a:p>
              <a:p>
                <a:pPr marL="0" indent="0">
                  <a:buNone/>
                </a:pPr>
                <a:r>
                  <a:rPr lang="en-US" sz="2400" dirty="0"/>
                  <a:t>Maka,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 </a:t>
                </a:r>
                <a:r>
                  <a:rPr lang="en-US" sz="2400" dirty="0"/>
                  <a:t>T(2</a:t>
                </a:r>
                <a:r>
                  <a:rPr lang="en-US" sz="2400" baseline="30000" dirty="0"/>
                  <a:t>m</a:t>
                </a:r>
                <a:r>
                  <a:rPr lang="en-US" sz="2400" dirty="0"/>
                  <a:t>) = 2T(2</a:t>
                </a:r>
                <a:r>
                  <a:rPr lang="en-US" sz="2400" baseline="30000" dirty="0"/>
                  <a:t>m</a:t>
                </a:r>
                <a:r>
                  <a:rPr lang="en-US" sz="2400" dirty="0"/>
                  <a:t>)</a:t>
                </a:r>
                <a:r>
                  <a:rPr lang="en-US" sz="2400" baseline="30000" dirty="0"/>
                  <a:t>1/2</a:t>
                </a:r>
                <a:r>
                  <a:rPr lang="en-US" sz="2400" dirty="0"/>
                  <a:t>) + 1  </a:t>
                </a:r>
                <a:r>
                  <a:rPr lang="en-US" sz="2400" dirty="0">
                    <a:sym typeface="Symbol" panose="05050102010706020507" pitchFamily="18" charset="2"/>
                  </a:rPr>
                  <a:t> T</a:t>
                </a:r>
                <a:r>
                  <a:rPr lang="en-US" sz="2400" dirty="0"/>
                  <a:t>(2</a:t>
                </a:r>
                <a:r>
                  <a:rPr lang="en-US" sz="2400" baseline="30000" dirty="0"/>
                  <a:t>m</a:t>
                </a:r>
                <a:r>
                  <a:rPr lang="en-US" sz="2400" dirty="0"/>
                  <a:t>) = 2 T(2</a:t>
                </a:r>
                <a:r>
                  <a:rPr lang="en-US" sz="2400" baseline="30000" dirty="0"/>
                  <a:t>m/2</a:t>
                </a:r>
                <a:r>
                  <a:rPr lang="en-US" sz="2400" dirty="0"/>
                  <a:t>) + 1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Misalkan</a:t>
                </a:r>
                <a:r>
                  <a:rPr lang="en-US" sz="2400" dirty="0"/>
                  <a:t> S(m) = T(2</a:t>
                </a:r>
                <a:r>
                  <a:rPr lang="en-US" sz="2400" baseline="30000" dirty="0"/>
                  <a:t>m</a:t>
                </a:r>
                <a:r>
                  <a:rPr lang="en-US" sz="2400" dirty="0"/>
                  <a:t>), 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 S(m) = 2S(m/2) + 1. Dari </a:t>
                </a:r>
                <a:r>
                  <a:rPr lang="en-US" sz="2400" dirty="0" err="1"/>
                  <a:t>teorema</a:t>
                </a:r>
                <a:r>
                  <a:rPr lang="en-US" sz="2400" dirty="0"/>
                  <a:t> master, a = 2, b = 2, c = 1, d = 0, </a:t>
                </a:r>
                <a:r>
                  <a:rPr lang="en-US" sz="2400" dirty="0" err="1"/>
                  <a:t>sehingga</a:t>
                </a:r>
                <a:r>
                  <a:rPr lang="en-US" sz="2400" dirty="0"/>
                  <a:t> 2 &gt; 2</a:t>
                </a:r>
                <a:r>
                  <a:rPr lang="en-US" sz="2400" baseline="30000" dirty="0"/>
                  <a:t>0</a:t>
                </a:r>
                <a:r>
                  <a:rPr lang="en-US" sz="2400" dirty="0"/>
                  <a:t>  (case 3),</a:t>
                </a:r>
              </a:p>
              <a:p>
                <a:pPr marL="0" indent="0">
                  <a:buNone/>
                </a:pPr>
                <a:r>
                  <a:rPr lang="en-US" sz="2400" dirty="0"/>
                  <a:t>	S(m)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</m:sub>
                        </m:sSub>
                      </m:sup>
                    </m:sSup>
                  </m:oMath>
                </a14:m>
                <a:r>
                  <a:rPr lang="en-US" sz="2400" dirty="0"/>
                  <a:t>) = O(m). </a:t>
                </a:r>
              </a:p>
              <a:p>
                <a:pPr marL="0" indent="0">
                  <a:buNone/>
                </a:pPr>
                <a:r>
                  <a:rPr lang="en-US" sz="2400" dirty="0"/>
                  <a:t>Karena n = 2</a:t>
                </a:r>
                <a:r>
                  <a:rPr lang="en-US" sz="2400" baseline="30000" dirty="0"/>
                  <a:t>m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m = 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log n.</a:t>
                </a:r>
              </a:p>
              <a:p>
                <a:pPr marL="0" indent="0">
                  <a:buNone/>
                </a:pPr>
                <a:r>
                  <a:rPr lang="en-US" sz="2400" dirty="0"/>
                  <a:t>	Jadi, T(n)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O(log n)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208FB-516E-0CE6-1752-57C3609303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711200"/>
                <a:ext cx="10515600" cy="5878286"/>
              </a:xfrm>
              <a:blipFill>
                <a:blip r:embed="rId2"/>
                <a:stretch>
                  <a:fillRect l="-928" t="-197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FEE60-54B4-DF89-3B85-9F432CE34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B18D142-8965-300D-99A5-24BD707DD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047092"/>
              </p:ext>
            </p:extLst>
          </p:nvPr>
        </p:nvGraphicFramePr>
        <p:xfrm>
          <a:off x="6382906" y="4822186"/>
          <a:ext cx="2839647" cy="132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84300" imgH="647700" progId="Equation.3">
                  <p:embed/>
                </p:oleObj>
              </mc:Choice>
              <mc:Fallback>
                <p:oleObj name="Equation" r:id="rId3" imgW="1384300" imgH="647700" progId="Equation.3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95567967-1641-46FB-9271-3167979CF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2906" y="4822186"/>
                        <a:ext cx="2839647" cy="1328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3773382-C39A-D43D-AC4B-8CE63270A07B}"/>
              </a:ext>
            </a:extLst>
          </p:cNvPr>
          <p:cNvSpPr txBox="1"/>
          <p:nvPr/>
        </p:nvSpPr>
        <p:spPr>
          <a:xfrm>
            <a:off x="9359717" y="4822186"/>
            <a:ext cx="92845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Case 1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</a:rPr>
              <a:t>Case 2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</a:rPr>
              <a:t>Case 3</a:t>
            </a:r>
          </a:p>
        </p:txBody>
      </p:sp>
    </p:spTree>
    <p:extLst>
      <p:ext uri="{BB962C8B-B14F-4D97-AF65-F5344CB8AC3E}">
        <p14:creationId xmlns:p14="http://schemas.microsoft.com/office/powerpoint/2010/main" val="3408652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874C71A9-B8B9-4A23-8C6A-AD658834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Latihan </a:t>
            </a:r>
            <a:r>
              <a:rPr lang="en-US" altLang="en-US" dirty="0" err="1"/>
              <a:t>Soal</a:t>
            </a:r>
            <a:r>
              <a:rPr lang="en-US" altLang="en-US" dirty="0"/>
              <a:t> Divide and Conquer</a:t>
            </a:r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250CCD0C-C867-44DF-81BE-09F53531F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271235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b="1" dirty="0"/>
              <a:t>(</a:t>
            </a:r>
            <a:r>
              <a:rPr lang="en-US" altLang="en-US" sz="2600" b="1" dirty="0" err="1"/>
              <a:t>Soal</a:t>
            </a:r>
            <a:r>
              <a:rPr lang="en-US" altLang="en-US" sz="2600" b="1" dirty="0"/>
              <a:t> UTS 2011) </a:t>
            </a:r>
            <a:r>
              <a:rPr lang="id-ID" altLang="en-US" sz="2600" dirty="0"/>
              <a:t>Misalkan anda mempunyai </a:t>
            </a:r>
            <a:r>
              <a:rPr lang="en-US" altLang="en-US" sz="2600" dirty="0" err="1"/>
              <a:t>larik</a:t>
            </a:r>
            <a:r>
              <a:rPr lang="id-ID" altLang="en-US" sz="2600" dirty="0"/>
              <a:t> </a:t>
            </a:r>
            <a:r>
              <a:rPr lang="id-ID" altLang="en-US" sz="2600" i="1" dirty="0"/>
              <a:t>A</a:t>
            </a:r>
            <a:r>
              <a:rPr lang="id-ID" altLang="en-US" sz="2600" dirty="0"/>
              <a:t>[1..</a:t>
            </a:r>
            <a:r>
              <a:rPr lang="id-ID" altLang="en-US" sz="2600" i="1" dirty="0"/>
              <a:t>n</a:t>
            </a:r>
            <a:r>
              <a:rPr lang="id-ID" altLang="en-US" sz="2600" dirty="0"/>
              <a:t>] yang telah berisi </a:t>
            </a:r>
            <a:r>
              <a:rPr lang="id-ID" altLang="en-US" sz="2600" i="1" dirty="0"/>
              <a:t>n </a:t>
            </a:r>
            <a:r>
              <a:rPr lang="id-ID" altLang="en-US" sz="2600" dirty="0"/>
              <a:t>elemen </a:t>
            </a:r>
            <a:r>
              <a:rPr lang="id-ID" altLang="en-US" sz="2600" i="1" dirty="0"/>
              <a:t>integer</a:t>
            </a:r>
            <a:r>
              <a:rPr lang="id-ID" altLang="en-US" sz="2600" dirty="0"/>
              <a:t>. </a:t>
            </a:r>
            <a:r>
              <a:rPr lang="id-ID" altLang="en-US" sz="2600" i="1" dirty="0">
                <a:solidFill>
                  <a:srgbClr val="FF0000"/>
                </a:solidFill>
              </a:rPr>
              <a:t>Elemen mayoritas</a:t>
            </a:r>
            <a:r>
              <a:rPr lang="id-ID" altLang="en-US" sz="2600" dirty="0">
                <a:solidFill>
                  <a:srgbClr val="FF0000"/>
                </a:solidFill>
              </a:rPr>
              <a:t> di dalam </a:t>
            </a:r>
            <a:r>
              <a:rPr lang="id-ID" altLang="en-US" sz="2600" i="1" dirty="0">
                <a:solidFill>
                  <a:srgbClr val="FF0000"/>
                </a:solidFill>
              </a:rPr>
              <a:t>A</a:t>
            </a:r>
            <a:r>
              <a:rPr lang="id-ID" altLang="en-US" sz="2600" dirty="0">
                <a:solidFill>
                  <a:srgbClr val="FF0000"/>
                </a:solidFill>
              </a:rPr>
              <a:t> adalah elemen yang </a:t>
            </a:r>
            <a:r>
              <a:rPr lang="en-US" altLang="en-US" sz="2600" dirty="0" err="1">
                <a:solidFill>
                  <a:srgbClr val="FF0000"/>
                </a:solidFill>
              </a:rPr>
              <a:t>muncul</a:t>
            </a:r>
            <a:r>
              <a:rPr lang="en-US" altLang="en-US" sz="2600" dirty="0">
                <a:solidFill>
                  <a:srgbClr val="FF0000"/>
                </a:solidFill>
              </a:rPr>
              <a:t>  </a:t>
            </a:r>
            <a:r>
              <a:rPr lang="id-ID" altLang="en-US" sz="2600" dirty="0">
                <a:solidFill>
                  <a:srgbClr val="FF0000"/>
                </a:solidFill>
              </a:rPr>
              <a:t> lebih dari </a:t>
            </a:r>
            <a:r>
              <a:rPr lang="id-ID" altLang="en-US" sz="2600" i="1" dirty="0">
                <a:solidFill>
                  <a:srgbClr val="FF0000"/>
                </a:solidFill>
              </a:rPr>
              <a:t>n</a:t>
            </a:r>
            <a:r>
              <a:rPr lang="id-ID" altLang="en-US" sz="2600" dirty="0">
                <a:solidFill>
                  <a:srgbClr val="FF0000"/>
                </a:solidFill>
              </a:rPr>
              <a:t>/2 </a:t>
            </a:r>
            <a:r>
              <a:rPr lang="en-US" altLang="en-US" sz="2600" dirty="0">
                <a:solidFill>
                  <a:srgbClr val="FF0000"/>
                </a:solidFill>
              </a:rPr>
              <a:t>kali</a:t>
            </a:r>
            <a:r>
              <a:rPr lang="id-ID" altLang="en-US" sz="2600" dirty="0">
                <a:solidFill>
                  <a:srgbClr val="FF0000"/>
                </a:solidFill>
              </a:rPr>
              <a:t> </a:t>
            </a:r>
            <a:r>
              <a:rPr lang="id-ID" altLang="en-US" sz="2600" dirty="0"/>
              <a:t>(jadi, jika </a:t>
            </a:r>
            <a:r>
              <a:rPr lang="id-ID" altLang="en-US" sz="2600" i="1" dirty="0"/>
              <a:t>n </a:t>
            </a:r>
            <a:r>
              <a:rPr lang="id-ID" altLang="en-US" sz="2600" dirty="0"/>
              <a:t>= 6 atau </a:t>
            </a:r>
            <a:r>
              <a:rPr lang="id-ID" altLang="en-US" sz="2600" i="1" dirty="0"/>
              <a:t>n </a:t>
            </a:r>
            <a:r>
              <a:rPr lang="id-ID" altLang="en-US" sz="2600" dirty="0"/>
              <a:t>= 7, elemen mayoritas terdapat  paling sedikit 4 </a:t>
            </a:r>
            <a:r>
              <a:rPr lang="en-US" altLang="en-US" sz="2600" dirty="0"/>
              <a:t>kali</a:t>
            </a:r>
            <a:r>
              <a:rPr lang="id-ID" altLang="en-US" sz="2600" dirty="0"/>
              <a:t>). </a:t>
            </a:r>
            <a:endParaRPr lang="en-US" altLang="en-US" sz="2600" dirty="0"/>
          </a:p>
          <a:p>
            <a:pPr marL="0" indent="0">
              <a:buNone/>
            </a:pPr>
            <a:r>
              <a:rPr lang="id-ID" altLang="en-US" sz="2600" dirty="0"/>
              <a:t>Rancanglah algoritma </a:t>
            </a:r>
            <a:r>
              <a:rPr lang="id-ID" altLang="en-US" sz="2600" i="1" dirty="0"/>
              <a:t>divide and conquer</a:t>
            </a:r>
            <a:r>
              <a:rPr lang="id-ID" altLang="en-US" sz="2600" dirty="0"/>
              <a:t> (tidak dalam bentuk </a:t>
            </a:r>
            <a:r>
              <a:rPr lang="id-ID" altLang="en-US" sz="2600" i="1" dirty="0"/>
              <a:t>pseudo-code</a:t>
            </a:r>
            <a:r>
              <a:rPr lang="id-ID" altLang="en-US" sz="2600" dirty="0"/>
              <a:t>, tapi dalam bentuk uraian deskriptif) untuk menemukan elemen mayoritas di dalam </a:t>
            </a:r>
            <a:r>
              <a:rPr lang="id-ID" altLang="en-US" sz="2600" i="1" dirty="0"/>
              <a:t>A</a:t>
            </a:r>
            <a:r>
              <a:rPr lang="id-ID" altLang="en-US" sz="2600" dirty="0"/>
              <a:t> (atau menentukan tidak terdapat elemen mayoritas). </a:t>
            </a:r>
            <a:endParaRPr lang="en-US" altLang="en-US" sz="2600" dirty="0"/>
          </a:p>
          <a:p>
            <a:pPr marL="0" indent="0">
              <a:buNone/>
            </a:pPr>
            <a:r>
              <a:rPr lang="id-ID" altLang="en-US" sz="2600" dirty="0"/>
              <a:t>Jelaskan algoritma anda dengan contoh sebuah </a:t>
            </a:r>
            <a:r>
              <a:rPr lang="en-US" altLang="en-US" sz="2600" dirty="0" err="1"/>
              <a:t>larik</a:t>
            </a:r>
            <a:r>
              <a:rPr lang="id-ID" altLang="en-US" sz="2600" dirty="0"/>
              <a:t> berukuran 8 elemen. Selanjutnya, perkirakan kompleksitas algoritmanya dalam hubungan rekursif (misalnya </a:t>
            </a:r>
            <a:r>
              <a:rPr lang="id-ID" altLang="en-US" sz="2600" i="1" dirty="0"/>
              <a:t>T</a:t>
            </a:r>
            <a:r>
              <a:rPr lang="id-ID" altLang="en-US" sz="2600" dirty="0"/>
              <a:t>(</a:t>
            </a:r>
            <a:r>
              <a:rPr lang="id-ID" altLang="en-US" sz="2600" i="1" dirty="0"/>
              <a:t>n</a:t>
            </a:r>
            <a:r>
              <a:rPr lang="id-ID" altLang="en-US" sz="2600" dirty="0"/>
              <a:t>) = </a:t>
            </a:r>
            <a:r>
              <a:rPr lang="id-ID" altLang="en-US" sz="2600" i="1" dirty="0"/>
              <a:t>bT</a:t>
            </a:r>
            <a:r>
              <a:rPr lang="id-ID" altLang="en-US" sz="2600" dirty="0"/>
              <a:t>(</a:t>
            </a:r>
            <a:r>
              <a:rPr lang="id-ID" altLang="en-US" sz="2600" i="1" dirty="0"/>
              <a:t>n</a:t>
            </a:r>
            <a:r>
              <a:rPr lang="id-ID" altLang="en-US" sz="2600" dirty="0"/>
              <a:t>/</a:t>
            </a:r>
            <a:r>
              <a:rPr lang="id-ID" altLang="en-US" sz="2600" i="1" dirty="0"/>
              <a:t>p</a:t>
            </a:r>
            <a:r>
              <a:rPr lang="id-ID" altLang="en-US" sz="2600" dirty="0"/>
              <a:t>) + </a:t>
            </a:r>
            <a:r>
              <a:rPr lang="id-ID" altLang="en-US" sz="2600" i="1" dirty="0"/>
              <a:t>h</a:t>
            </a:r>
            <a:r>
              <a:rPr lang="id-ID" altLang="en-US" sz="2600" dirty="0"/>
              <a:t>(</a:t>
            </a:r>
            <a:r>
              <a:rPr lang="id-ID" altLang="en-US" sz="2600" i="1" dirty="0"/>
              <a:t>n</a:t>
            </a:r>
            <a:r>
              <a:rPr lang="id-ID" altLang="en-US" sz="2600" dirty="0"/>
              <a:t>)), lalu selesaikan </a:t>
            </a:r>
            <a:r>
              <a:rPr lang="id-ID" altLang="en-US" sz="2600" i="1" dirty="0"/>
              <a:t>T</a:t>
            </a:r>
            <a:r>
              <a:rPr lang="id-ID" altLang="en-US" sz="2600" dirty="0"/>
              <a:t>(</a:t>
            </a:r>
            <a:r>
              <a:rPr lang="id-ID" altLang="en-US" sz="2600" i="1" dirty="0"/>
              <a:t>n</a:t>
            </a:r>
            <a:r>
              <a:rPr lang="id-ID" altLang="en-US" sz="2600" dirty="0"/>
              <a:t>) tersebut. </a:t>
            </a:r>
            <a:r>
              <a:rPr lang="en-US" altLang="en-US" sz="2600" dirty="0"/>
              <a:t>	</a:t>
            </a: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D7CC3525-15BD-4FDE-ABFC-B658236E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82512A-7F6F-4FBB-876C-E9A765D692C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00ACB-B264-400A-B7CD-22F5F91E2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076" y="533400"/>
            <a:ext cx="10733164" cy="55626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2400" b="1" dirty="0" err="1"/>
              <a:t>Jawaban</a:t>
            </a:r>
            <a:r>
              <a:rPr lang="en-US" sz="2400" dirty="0"/>
              <a:t>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= 1,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tunggal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mayoritasnya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/>
              <a:t>Jika </a:t>
            </a:r>
            <a:r>
              <a:rPr lang="en-US" sz="2400" i="1" dirty="0"/>
              <a:t>n </a:t>
            </a:r>
            <a:r>
              <a:rPr lang="en-US" sz="2400" dirty="0"/>
              <a:t>&gt; 1,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(</a:t>
            </a:r>
            <a:r>
              <a:rPr lang="en-US" sz="2400" dirty="0" err="1"/>
              <a:t>kiri</a:t>
            </a:r>
            <a:r>
              <a:rPr lang="en-US" sz="2400" dirty="0"/>
              <a:t> dan </a:t>
            </a:r>
            <a:r>
              <a:rPr lang="en-US" sz="2400" dirty="0" err="1"/>
              <a:t>kanan</a:t>
            </a:r>
            <a:r>
              <a:rPr lang="en-US" sz="2400" dirty="0"/>
              <a:t>) yang masing-masing </a:t>
            </a:r>
            <a:r>
              <a:rPr lang="en-US" sz="2400" dirty="0" err="1"/>
              <a:t>berukuran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(</a:t>
            </a:r>
            <a:r>
              <a:rPr lang="en-US" sz="2400" i="1" dirty="0"/>
              <a:t>n</a:t>
            </a:r>
            <a:r>
              <a:rPr lang="en-US" sz="2400" dirty="0"/>
              <a:t>/2),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cari</a:t>
            </a:r>
            <a:r>
              <a:rPr lang="en-US" sz="2400" dirty="0"/>
              <a:t> </a:t>
            </a:r>
            <a:r>
              <a:rPr lang="en-US" sz="2400" dirty="0" err="1"/>
              <a:t>mayoritas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(CONQUER)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i="1" dirty="0"/>
              <a:t>combine.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kasus</a:t>
            </a:r>
            <a:r>
              <a:rPr lang="en-US" sz="2400" dirty="0"/>
              <a:t>:</a:t>
            </a:r>
          </a:p>
          <a:p>
            <a:pPr marL="457200" indent="-457200">
              <a:buNone/>
              <a:defRPr/>
            </a:pPr>
            <a:r>
              <a:rPr lang="en-US" sz="2400" dirty="0"/>
              <a:t>	</a:t>
            </a:r>
            <a:r>
              <a:rPr lang="en-US" sz="2400" b="1" u="sng" dirty="0" err="1"/>
              <a:t>Kasus</a:t>
            </a:r>
            <a:r>
              <a:rPr lang="en-US" sz="2400" b="1" u="sng" dirty="0"/>
              <a:t> 1</a:t>
            </a:r>
            <a:r>
              <a:rPr lang="en-US" sz="2400" dirty="0"/>
              <a:t>: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mayoritas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dirty="0" err="1"/>
              <a:t>gabungan</a:t>
            </a:r>
            <a:r>
              <a:rPr lang="en-US" sz="2400" dirty="0"/>
              <a:t> </a:t>
            </a:r>
            <a:r>
              <a:rPr lang="en-US" sz="2400" dirty="0" err="1"/>
              <a:t>keduanya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mayoritas</a:t>
            </a:r>
            <a:r>
              <a:rPr lang="en-US" sz="2400" dirty="0"/>
              <a:t>. </a:t>
            </a:r>
          </a:p>
          <a:p>
            <a:pPr marL="457200" indent="-457200">
              <a:buNone/>
              <a:defRPr/>
            </a:pPr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i="1" dirty="0">
                <a:sym typeface="Wingdings" pitchFamily="2" charset="2"/>
              </a:rPr>
              <a:t>Return</a:t>
            </a:r>
            <a:r>
              <a:rPr lang="en-US" sz="2400" dirty="0">
                <a:sym typeface="Wingdings" pitchFamily="2" charset="2"/>
              </a:rPr>
              <a:t>: </a:t>
            </a:r>
            <a:r>
              <a:rPr lang="en-US" sz="2400" dirty="0"/>
              <a:t>“no majority”</a:t>
            </a:r>
          </a:p>
          <a:p>
            <a:pPr marL="457200" indent="-457200">
              <a:buNone/>
              <a:defRPr/>
            </a:pPr>
            <a:r>
              <a:rPr lang="en-US" sz="2400" dirty="0"/>
              <a:t>	</a:t>
            </a:r>
            <a:r>
              <a:rPr lang="en-US" sz="2400" dirty="0" err="1"/>
              <a:t>Contoh</a:t>
            </a:r>
            <a:r>
              <a:rPr lang="en-US" sz="2400" dirty="0"/>
              <a:t>:	 </a:t>
            </a:r>
            <a:r>
              <a:rPr lang="en-US" sz="2400" u="sng" dirty="0"/>
              <a:t>4     3     4      2      7     5     2     1</a:t>
            </a:r>
            <a:r>
              <a:rPr lang="en-US" sz="2400" dirty="0"/>
              <a:t>		</a:t>
            </a:r>
          </a:p>
          <a:p>
            <a:pPr marL="457200" indent="-457200">
              <a:buNone/>
              <a:defRPr/>
            </a:pPr>
            <a:r>
              <a:rPr lang="en-US" sz="2400" dirty="0"/>
              <a:t>	</a:t>
            </a:r>
          </a:p>
          <a:p>
            <a:pPr marL="457200" indent="-457200">
              <a:buNone/>
              <a:defRPr/>
            </a:pPr>
            <a:r>
              <a:rPr lang="en-US" sz="2400" dirty="0"/>
              <a:t>			 </a:t>
            </a:r>
            <a:r>
              <a:rPr lang="en-US" sz="2400" u="sng" dirty="0"/>
              <a:t>4     3     4      2</a:t>
            </a:r>
            <a:r>
              <a:rPr lang="en-US" sz="2400" dirty="0"/>
              <a:t>      </a:t>
            </a:r>
            <a:r>
              <a:rPr lang="en-US" sz="2400" u="sng" dirty="0"/>
              <a:t>7     5     2     1</a:t>
            </a:r>
            <a:endParaRPr lang="en-US" sz="2400" dirty="0"/>
          </a:p>
          <a:p>
            <a:pPr marL="457200" indent="-457200">
              <a:buNone/>
              <a:defRPr/>
            </a:pPr>
            <a:r>
              <a:rPr lang="en-US" sz="2400" dirty="0"/>
              <a:t>			 </a:t>
            </a:r>
            <a:r>
              <a:rPr lang="en-US" sz="2000" dirty="0"/>
              <a:t>no majority</a:t>
            </a:r>
            <a:r>
              <a:rPr lang="en-US" sz="2400" dirty="0"/>
              <a:t>	          </a:t>
            </a:r>
            <a:r>
              <a:rPr lang="en-US" sz="2000" dirty="0"/>
              <a:t>no majority</a:t>
            </a:r>
            <a:r>
              <a:rPr lang="en-US" sz="2400" dirty="0"/>
              <a:t>	</a:t>
            </a: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C067A070-8229-4D47-8B92-72383802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069ECC-E019-41E5-81C7-A73B538AA17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EC5480-4BD4-4CEA-A09B-1815E4483420}"/>
              </a:ext>
            </a:extLst>
          </p:cNvPr>
          <p:cNvCxnSpPr/>
          <p:nvPr/>
        </p:nvCxnSpPr>
        <p:spPr>
          <a:xfrm rot="10800000" flipV="1">
            <a:off x="3848100" y="4343400"/>
            <a:ext cx="838200" cy="533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22FA3C-1EAA-43E0-A49D-44117956057A}"/>
              </a:ext>
            </a:extLst>
          </p:cNvPr>
          <p:cNvCxnSpPr>
            <a:cxnSpLocks/>
          </p:cNvCxnSpPr>
          <p:nvPr/>
        </p:nvCxnSpPr>
        <p:spPr>
          <a:xfrm>
            <a:off x="5428320" y="4343400"/>
            <a:ext cx="562577" cy="4388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6" name="TextBox 9">
            <a:extLst>
              <a:ext uri="{FF2B5EF4-FFF2-40B4-BE49-F238E27FC236}">
                <a16:creationId xmlns:a16="http://schemas.microsoft.com/office/drawing/2014/main" id="{AFBE5A37-7C06-43BF-8F58-B43F28960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91" y="6369606"/>
            <a:ext cx="1589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“no majority”</a:t>
            </a:r>
          </a:p>
        </p:txBody>
      </p:sp>
      <p:sp>
        <p:nvSpPr>
          <p:cNvPr id="71687" name="TextBox 14">
            <a:extLst>
              <a:ext uri="{FF2B5EF4-FFF2-40B4-BE49-F238E27FC236}">
                <a16:creationId xmlns:a16="http://schemas.microsoft.com/office/drawing/2014/main" id="{615C60C5-CC2B-4D5C-BC4A-81883BD6B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230" y="5230650"/>
            <a:ext cx="1277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</a:rPr>
              <a:t>Ingat</a:t>
            </a:r>
            <a:r>
              <a:rPr lang="en-US" altLang="en-US" sz="1600" dirty="0">
                <a:solidFill>
                  <a:srgbClr val="FF0000"/>
                </a:solidFill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</a:rPr>
              <a:t>definisi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</a:rPr>
              <a:t>mayoritas</a:t>
            </a:r>
            <a:r>
              <a:rPr lang="en-US" altLang="en-US" sz="16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32DD3A-6270-40D9-A332-F83C7A19FE62}"/>
              </a:ext>
            </a:extLst>
          </p:cNvPr>
          <p:cNvSpPr/>
          <p:nvPr/>
        </p:nvSpPr>
        <p:spPr>
          <a:xfrm>
            <a:off x="1286599" y="5230650"/>
            <a:ext cx="1219200" cy="609600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CC4A1C-CADD-404F-BF60-B2B308CF9D56}"/>
              </a:ext>
            </a:extLst>
          </p:cNvPr>
          <p:cNvCxnSpPr>
            <a:stCxn id="16" idx="3"/>
          </p:cNvCxnSpPr>
          <p:nvPr/>
        </p:nvCxnSpPr>
        <p:spPr>
          <a:xfrm>
            <a:off x="2505799" y="5535450"/>
            <a:ext cx="533400" cy="1588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0" name="TextBox 22">
            <a:extLst>
              <a:ext uri="{FF2B5EF4-FFF2-40B4-BE49-F238E27FC236}">
                <a16:creationId xmlns:a16="http://schemas.microsoft.com/office/drawing/2014/main" id="{DF7FA380-A7D3-43A7-8FBE-B4485F36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978" y="6023989"/>
            <a:ext cx="434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400" u="sng" dirty="0"/>
              <a:t>4     3     4      2      7     5     2     1</a:t>
            </a:r>
            <a:endParaRPr lang="en-US" altLang="en-US" sz="2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A766D5-FE60-4E6A-929F-48100F4159B5}"/>
              </a:ext>
            </a:extLst>
          </p:cNvPr>
          <p:cNvCxnSpPr>
            <a:cxnSpLocks/>
          </p:cNvCxnSpPr>
          <p:nvPr/>
        </p:nvCxnSpPr>
        <p:spPr>
          <a:xfrm>
            <a:off x="4000499" y="5302273"/>
            <a:ext cx="1013591" cy="68789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1817B9-8C1E-4EDC-B5CF-60F4B572A1D4}"/>
              </a:ext>
            </a:extLst>
          </p:cNvPr>
          <p:cNvCxnSpPr>
            <a:cxnSpLocks/>
          </p:cNvCxnSpPr>
          <p:nvPr/>
        </p:nvCxnSpPr>
        <p:spPr>
          <a:xfrm flipH="1">
            <a:off x="5184091" y="5297995"/>
            <a:ext cx="911909" cy="69217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674B9A28-EFAF-4358-8396-7B0147F6A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947" y="533400"/>
            <a:ext cx="10479853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 err="1"/>
              <a:t>Kasus</a:t>
            </a:r>
            <a:r>
              <a:rPr lang="en-US" altLang="en-US" sz="2400" b="1" dirty="0"/>
              <a:t> 2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. Pada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gabungan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hitung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kemunculan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;</a:t>
            </a:r>
          </a:p>
          <a:p>
            <a:pPr>
              <a:buFontTx/>
              <a:buNone/>
            </a:pPr>
            <a:r>
              <a:rPr lang="en-US" altLang="en-US" sz="2400" dirty="0"/>
              <a:t>	Jika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gabungan</a:t>
            </a:r>
            <a:r>
              <a:rPr lang="en-US" altLang="en-US" sz="2400" dirty="0"/>
              <a:t>, </a:t>
            </a:r>
            <a:r>
              <a:rPr lang="en-US" altLang="en-US" sz="2400" i="1" dirty="0"/>
              <a:t>return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kalau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i="1" dirty="0"/>
              <a:t>return</a:t>
            </a:r>
            <a:r>
              <a:rPr lang="en-US" altLang="en-US" sz="2400" dirty="0"/>
              <a:t> “no majority”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:  	</a:t>
            </a:r>
            <a:r>
              <a:rPr lang="en-US" altLang="en-US" sz="2400" u="sng" dirty="0"/>
              <a:t>4     3     4      2      7     4     4     4</a:t>
            </a:r>
          </a:p>
          <a:p>
            <a:pPr>
              <a:buFontTx/>
              <a:buNone/>
            </a:pPr>
            <a:endParaRPr lang="en-US" altLang="en-US" sz="2400" u="sng" dirty="0"/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400" u="sng" dirty="0"/>
              <a:t> 4     3     4      2</a:t>
            </a:r>
            <a:r>
              <a:rPr lang="en-US" altLang="en-US" sz="2400" dirty="0"/>
              <a:t>      </a:t>
            </a:r>
            <a:r>
              <a:rPr lang="en-US" altLang="en-US" sz="2400" u="sng" dirty="0"/>
              <a:t>7     4     4     4</a:t>
            </a:r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000" dirty="0"/>
              <a:t>no majority	         majority = 4	</a:t>
            </a:r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r>
              <a:rPr lang="en-US" altLang="en-US" sz="2000" dirty="0"/>
              <a:t>			</a:t>
            </a:r>
            <a:r>
              <a:rPr lang="en-US" altLang="en-US" sz="2400" u="sng" dirty="0"/>
              <a:t>4     3     4      2       7     4     4     4</a:t>
            </a:r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4 = 5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ym typeface="Wingdings" panose="05000000000000000000" pitchFamily="2" charset="2"/>
              </a:rPr>
              <a:t>mayoritas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en-US" altLang="en-US" sz="2400" dirty="0"/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85CFF532-1C9C-4F9A-8E0B-F57B91151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5DF562-8AE5-4E95-A6B3-7FBBF5AD12B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3DEA53-EEE6-41FA-A305-DBD8CC44891F}"/>
              </a:ext>
            </a:extLst>
          </p:cNvPr>
          <p:cNvCxnSpPr>
            <a:cxnSpLocks/>
          </p:cNvCxnSpPr>
          <p:nvPr/>
        </p:nvCxnSpPr>
        <p:spPr>
          <a:xfrm flipH="1">
            <a:off x="3733800" y="2890454"/>
            <a:ext cx="827690" cy="66587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CE5007-6592-4C74-95F6-F710D8C6D40D}"/>
              </a:ext>
            </a:extLst>
          </p:cNvPr>
          <p:cNvCxnSpPr>
            <a:cxnSpLocks/>
          </p:cNvCxnSpPr>
          <p:nvPr/>
        </p:nvCxnSpPr>
        <p:spPr>
          <a:xfrm>
            <a:off x="5029199" y="2981762"/>
            <a:ext cx="914401" cy="48325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5C80E4-B7BA-44DF-BE04-2A769C27282F}"/>
              </a:ext>
            </a:extLst>
          </p:cNvPr>
          <p:cNvCxnSpPr>
            <a:cxnSpLocks/>
          </p:cNvCxnSpPr>
          <p:nvPr/>
        </p:nvCxnSpPr>
        <p:spPr>
          <a:xfrm>
            <a:off x="3878317" y="4235888"/>
            <a:ext cx="846083" cy="79068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057755-3CB6-496C-8D7D-70208CC60665}"/>
              </a:ext>
            </a:extLst>
          </p:cNvPr>
          <p:cNvCxnSpPr>
            <a:cxnSpLocks/>
          </p:cNvCxnSpPr>
          <p:nvPr/>
        </p:nvCxnSpPr>
        <p:spPr>
          <a:xfrm flipH="1">
            <a:off x="5100145" y="4235888"/>
            <a:ext cx="843455" cy="79068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2" name="TextBox 13">
            <a:extLst>
              <a:ext uri="{FF2B5EF4-FFF2-40B4-BE49-F238E27FC236}">
                <a16:creationId xmlns:a16="http://schemas.microsoft.com/office/drawing/2014/main" id="{DA568D68-D093-43CC-B3D6-C62E50F42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087" y="6248400"/>
            <a:ext cx="1677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“majority = 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0D6446-F199-4E05-B411-F1336ED8969D}"/>
              </a:ext>
            </a:extLst>
          </p:cNvPr>
          <p:cNvSpPr/>
          <p:nvPr/>
        </p:nvSpPr>
        <p:spPr>
          <a:xfrm>
            <a:off x="8275965" y="4842860"/>
            <a:ext cx="1219200" cy="609600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2714" name="TextBox 15">
            <a:extLst>
              <a:ext uri="{FF2B5EF4-FFF2-40B4-BE49-F238E27FC236}">
                <a16:creationId xmlns:a16="http://schemas.microsoft.com/office/drawing/2014/main" id="{2CFF684B-1BCC-4659-9686-468E507B1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965" y="4864100"/>
            <a:ext cx="1277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</a:rPr>
              <a:t>Ingat</a:t>
            </a:r>
            <a:r>
              <a:rPr lang="en-US" altLang="en-US" sz="1600" dirty="0">
                <a:solidFill>
                  <a:srgbClr val="FF0000"/>
                </a:solidFill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</a:rPr>
              <a:t>definisi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</a:rPr>
              <a:t>mayoritas</a:t>
            </a:r>
            <a:r>
              <a:rPr lang="en-US" altLang="en-US" sz="1600" dirty="0">
                <a:solidFill>
                  <a:srgbClr val="FF0000"/>
                </a:solidFill>
              </a:rPr>
              <a:t>!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DD3980-3986-40C3-B61F-4AA669191B4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722475" y="5264150"/>
            <a:ext cx="457200" cy="39370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6" name="TextBox 18">
            <a:extLst>
              <a:ext uri="{FF2B5EF4-FFF2-40B4-BE49-F238E27FC236}">
                <a16:creationId xmlns:a16="http://schemas.microsoft.com/office/drawing/2014/main" id="{88F377EB-D80F-435F-9B10-12473D0EF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845" y="3943788"/>
            <a:ext cx="1277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</a:rPr>
              <a:t>Ingat</a:t>
            </a:r>
            <a:r>
              <a:rPr lang="en-US" altLang="en-US" sz="1600" dirty="0">
                <a:solidFill>
                  <a:srgbClr val="FF0000"/>
                </a:solidFill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</a:rPr>
              <a:t>definisi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</a:rPr>
              <a:t>mayoritas</a:t>
            </a:r>
            <a:r>
              <a:rPr lang="en-US" altLang="en-US" sz="16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AB0DCC-4925-4636-9B8C-43F0A3925FAA}"/>
              </a:ext>
            </a:extLst>
          </p:cNvPr>
          <p:cNvSpPr/>
          <p:nvPr/>
        </p:nvSpPr>
        <p:spPr>
          <a:xfrm>
            <a:off x="1076845" y="3931088"/>
            <a:ext cx="1219200" cy="609600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0801387-2F0B-4F93-A115-9E8C54C79EE7}"/>
              </a:ext>
            </a:extLst>
          </p:cNvPr>
          <p:cNvCxnSpPr>
            <a:cxnSpLocks/>
          </p:cNvCxnSpPr>
          <p:nvPr/>
        </p:nvCxnSpPr>
        <p:spPr>
          <a:xfrm>
            <a:off x="2380593" y="4118534"/>
            <a:ext cx="510217" cy="28257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844C486-D5B1-41AC-8993-E419ECF0D5AE}"/>
              </a:ext>
            </a:extLst>
          </p:cNvPr>
          <p:cNvCxnSpPr>
            <a:cxnSpLocks/>
          </p:cNvCxnSpPr>
          <p:nvPr/>
        </p:nvCxnSpPr>
        <p:spPr>
          <a:xfrm>
            <a:off x="6954181" y="5657851"/>
            <a:ext cx="0" cy="42763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id="{8BB8F6CB-462A-432E-9745-E8333E4D8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609600"/>
            <a:ext cx="77724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 lain (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):</a:t>
            </a:r>
          </a:p>
          <a:p>
            <a:pPr>
              <a:buFontTx/>
              <a:buNone/>
            </a:pPr>
            <a:r>
              <a:rPr lang="en-US" altLang="en-US" sz="2400" dirty="0"/>
              <a:t>		  	</a:t>
            </a:r>
            <a:r>
              <a:rPr lang="en-US" altLang="en-US" sz="2400" u="sng" dirty="0"/>
              <a:t>4     3     5      2      7     4     4     4</a:t>
            </a:r>
          </a:p>
          <a:p>
            <a:pPr>
              <a:buFontTx/>
              <a:buNone/>
            </a:pPr>
            <a:endParaRPr lang="en-US" altLang="en-US" sz="2400" u="sng" dirty="0"/>
          </a:p>
          <a:p>
            <a:pPr>
              <a:buFontTx/>
              <a:buNone/>
            </a:pPr>
            <a:endParaRPr lang="en-US" altLang="en-US" sz="2400" u="sng" dirty="0"/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400" u="sng" dirty="0"/>
              <a:t> 4     3     5      2</a:t>
            </a:r>
            <a:r>
              <a:rPr lang="en-US" altLang="en-US" sz="2400" dirty="0"/>
              <a:t>      </a:t>
            </a:r>
            <a:r>
              <a:rPr lang="en-US" altLang="en-US" sz="2400" u="sng" dirty="0"/>
              <a:t>7     4     4     4</a:t>
            </a:r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000" dirty="0"/>
              <a:t>no majority	         majority = 4	</a:t>
            </a:r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r>
              <a:rPr lang="en-US" altLang="en-US" sz="2000" dirty="0"/>
              <a:t>			</a:t>
            </a:r>
            <a:r>
              <a:rPr lang="en-US" altLang="en-US" sz="2400" u="sng" dirty="0"/>
              <a:t>4     3     5      2       7     4     4     4</a:t>
            </a:r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4 = 4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ym typeface="Wingdings" panose="05000000000000000000" pitchFamily="2" charset="2"/>
              </a:rPr>
              <a:t>bukan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mayoritas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en-US" altLang="en-US" sz="2400" dirty="0"/>
          </a:p>
        </p:txBody>
      </p:sp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DBDAF71B-B0EF-4D2D-A6EF-A66F40FAF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B40BF6-8136-418C-A531-EA445A3CA05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sp>
        <p:nvSpPr>
          <p:cNvPr id="73732" name="TextBox 4">
            <a:extLst>
              <a:ext uri="{FF2B5EF4-FFF2-40B4-BE49-F238E27FC236}">
                <a16:creationId xmlns:a16="http://schemas.microsoft.com/office/drawing/2014/main" id="{65B4D429-5A36-4AF0-BD92-42602D8C6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612767"/>
            <a:ext cx="1598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“no majority”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444D50-B264-4E2E-883D-20CD039E7F40}"/>
              </a:ext>
            </a:extLst>
          </p:cNvPr>
          <p:cNvCxnSpPr/>
          <p:nvPr/>
        </p:nvCxnSpPr>
        <p:spPr>
          <a:xfrm rot="10800000" flipV="1">
            <a:off x="4953000" y="1524000"/>
            <a:ext cx="12192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606071-3898-4B8D-8AA4-80A37EF4BA34}"/>
              </a:ext>
            </a:extLst>
          </p:cNvPr>
          <p:cNvCxnSpPr/>
          <p:nvPr/>
        </p:nvCxnSpPr>
        <p:spPr>
          <a:xfrm>
            <a:off x="6172200" y="1524000"/>
            <a:ext cx="12954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28FCF3-E23F-45B1-AC78-963BE643D12F}"/>
              </a:ext>
            </a:extLst>
          </p:cNvPr>
          <p:cNvCxnSpPr/>
          <p:nvPr/>
        </p:nvCxnSpPr>
        <p:spPr>
          <a:xfrm>
            <a:off x="4724400" y="3276600"/>
            <a:ext cx="1524000" cy="685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76916F-5FDD-41D7-9316-72C5EFEAE4E7}"/>
              </a:ext>
            </a:extLst>
          </p:cNvPr>
          <p:cNvCxnSpPr/>
          <p:nvPr/>
        </p:nvCxnSpPr>
        <p:spPr>
          <a:xfrm rot="10800000" flipV="1">
            <a:off x="6400800" y="3200400"/>
            <a:ext cx="12192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BA5E84-680A-4B6E-BC1A-425A53A4FDAC}"/>
              </a:ext>
            </a:extLst>
          </p:cNvPr>
          <p:cNvCxnSpPr>
            <a:cxnSpLocks/>
          </p:cNvCxnSpPr>
          <p:nvPr/>
        </p:nvCxnSpPr>
        <p:spPr>
          <a:xfrm flipH="1">
            <a:off x="6284913" y="4953002"/>
            <a:ext cx="3" cy="66674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BF9C7-28EA-41C7-B7E7-C3FAF9844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84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pengurutan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divide and conquer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membagi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sulit</a:t>
            </a:r>
            <a:r>
              <a:rPr lang="en-US" sz="2400" dirty="0"/>
              <a:t> </a:t>
            </a:r>
            <a:r>
              <a:rPr lang="en-US" sz="2400" dirty="0" err="1"/>
              <a:t>menggabung</a:t>
            </a:r>
            <a:r>
              <a:rPr lang="en-US" sz="2400" dirty="0"/>
              <a:t> (</a:t>
            </a:r>
            <a:r>
              <a:rPr lang="en-US" sz="2400" i="1" dirty="0"/>
              <a:t>easy split</a:t>
            </a:r>
            <a:r>
              <a:rPr lang="en-US" sz="2400" dirty="0"/>
              <a:t>/</a:t>
            </a:r>
            <a:r>
              <a:rPr lang="en-US" sz="2400" i="1" dirty="0"/>
              <a:t>hard join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       - </a:t>
            </a:r>
            <a:r>
              <a:rPr lang="en-US" sz="2400" dirty="0" err="1"/>
              <a:t>Pembagian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(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membagi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indeks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)</a:t>
            </a:r>
          </a:p>
          <a:p>
            <a:pPr marL="630238" indent="-630238">
              <a:buNone/>
            </a:pPr>
            <a:r>
              <a:rPr lang="en-US" sz="2400" dirty="0"/>
              <a:t>      -  </a:t>
            </a:r>
            <a:r>
              <a:rPr lang="en-US" sz="2400" dirty="0" err="1"/>
              <a:t>Penggabungan</a:t>
            </a:r>
            <a:r>
              <a:rPr lang="en-US" sz="2400" dirty="0"/>
              <a:t> dua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dirty="0" err="1"/>
              <a:t>terurut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dirty="0" err="1"/>
              <a:t>terurut</a:t>
            </a:r>
            <a:r>
              <a:rPr lang="en-US" sz="2400" dirty="0"/>
              <a:t> </a:t>
            </a:r>
            <a:r>
              <a:rPr lang="en-US" sz="2400" dirty="0" err="1"/>
              <a:t>sulit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(</a:t>
            </a:r>
            <a:r>
              <a:rPr lang="en-US" sz="2400" dirty="0" err="1"/>
              <a:t>diukur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kompleksitas</a:t>
            </a:r>
            <a:r>
              <a:rPr lang="en-US" sz="2400" dirty="0"/>
              <a:t> </a:t>
            </a:r>
            <a:r>
              <a:rPr lang="en-US" sz="2400" dirty="0" err="1"/>
              <a:t>algoritmanya</a:t>
            </a:r>
            <a:r>
              <a:rPr lang="en-US" sz="2400" dirty="0"/>
              <a:t>)</a:t>
            </a:r>
          </a:p>
          <a:p>
            <a:pPr marL="630238" indent="-630238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err="1"/>
              <a:t>Sulit</a:t>
            </a:r>
            <a:r>
              <a:rPr lang="en-US" sz="2400" dirty="0"/>
              <a:t> </a:t>
            </a:r>
            <a:r>
              <a:rPr lang="en-US" sz="2400" dirty="0" err="1"/>
              <a:t>membagi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menggabung</a:t>
            </a:r>
            <a:r>
              <a:rPr lang="en-US" sz="2400" dirty="0"/>
              <a:t> (</a:t>
            </a:r>
            <a:r>
              <a:rPr lang="en-US" sz="2400" i="1" dirty="0"/>
              <a:t>hard split</a:t>
            </a:r>
            <a:r>
              <a:rPr lang="en-US" sz="2400" dirty="0"/>
              <a:t>/</a:t>
            </a:r>
            <a:r>
              <a:rPr lang="en-US" sz="2400" i="1" dirty="0"/>
              <a:t>easy join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       - </a:t>
            </a:r>
            <a:r>
              <a:rPr lang="en-US" sz="2400" dirty="0" err="1"/>
              <a:t>Pembagian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sukar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(</a:t>
            </a:r>
            <a:r>
              <a:rPr lang="en-US" sz="2400" dirty="0" err="1"/>
              <a:t>pembagiannya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,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)</a:t>
            </a:r>
          </a:p>
          <a:p>
            <a:pPr marL="630238" indent="-630238">
              <a:buNone/>
            </a:pPr>
            <a:r>
              <a:rPr lang="en-US" sz="2400" dirty="0"/>
              <a:t>      -  </a:t>
            </a:r>
            <a:r>
              <a:rPr lang="en-US" sz="2400" dirty="0" err="1"/>
              <a:t>Penggabungan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dirty="0" err="1"/>
              <a:t>terurut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dirty="0" err="1"/>
              <a:t>terurut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CB9041-B360-B92B-FAA3-6ED5D077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673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ECBE2EDA-F0AD-4026-9731-42F6890AF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533400"/>
            <a:ext cx="1032256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 err="1"/>
              <a:t>Kasus</a:t>
            </a:r>
            <a:r>
              <a:rPr lang="en-US" altLang="en-US" sz="2400" b="1" dirty="0"/>
              <a:t> 3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. Pada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gabungan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hitung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kemunculan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.</a:t>
            </a:r>
          </a:p>
          <a:p>
            <a:pPr>
              <a:buFontTx/>
              <a:buNone/>
            </a:pPr>
            <a:r>
              <a:rPr lang="en-US" altLang="en-US" sz="2400" dirty="0"/>
              <a:t>	Jika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gabungan</a:t>
            </a:r>
            <a:r>
              <a:rPr lang="en-US" altLang="en-US" sz="2400" dirty="0"/>
              <a:t>, </a:t>
            </a:r>
            <a:r>
              <a:rPr lang="en-US" altLang="en-US" sz="2400" i="1" dirty="0"/>
              <a:t>return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kalau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i="1" dirty="0"/>
              <a:t>return</a:t>
            </a:r>
            <a:r>
              <a:rPr lang="en-US" altLang="en-US" sz="2400" dirty="0"/>
              <a:t> “no majority”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:  	</a:t>
            </a:r>
            <a:r>
              <a:rPr lang="en-US" altLang="en-US" sz="2400" u="sng" dirty="0"/>
              <a:t>3     3     4      3      7     3     3     4</a:t>
            </a:r>
          </a:p>
          <a:p>
            <a:pPr>
              <a:buFontTx/>
              <a:buNone/>
            </a:pPr>
            <a:endParaRPr lang="en-US" altLang="en-US" sz="2400" u="sng" dirty="0"/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400" u="sng" dirty="0"/>
              <a:t> 3     3     4     3</a:t>
            </a:r>
            <a:r>
              <a:rPr lang="en-US" altLang="en-US" sz="2400" dirty="0"/>
              <a:t>      </a:t>
            </a:r>
            <a:r>
              <a:rPr lang="en-US" altLang="en-US" sz="2400" u="sng" dirty="0"/>
              <a:t>7     3     3     4</a:t>
            </a:r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000" dirty="0"/>
              <a:t>majority = 3	         no majority	</a:t>
            </a:r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r>
              <a:rPr lang="en-US" altLang="en-US" sz="2000" dirty="0"/>
              <a:t>			</a:t>
            </a:r>
            <a:r>
              <a:rPr lang="en-US" altLang="en-US" sz="2400" u="sng" dirty="0"/>
              <a:t>3     3     4      3      7     3     3     4</a:t>
            </a:r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3 = 5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ym typeface="Wingdings" panose="05000000000000000000" pitchFamily="2" charset="2"/>
              </a:rPr>
              <a:t>mayoritas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en-US" altLang="en-US" sz="2400" dirty="0"/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DB388430-E2C6-42CB-BCE0-453ADC9F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15A4B6-4625-41D2-AEA3-287C3E7C660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66B888-B44E-4CE0-8B48-D83C04A5E3B6}"/>
              </a:ext>
            </a:extLst>
          </p:cNvPr>
          <p:cNvCxnSpPr>
            <a:cxnSpLocks/>
          </p:cNvCxnSpPr>
          <p:nvPr/>
        </p:nvCxnSpPr>
        <p:spPr>
          <a:xfrm flipH="1">
            <a:off x="3459480" y="2929759"/>
            <a:ext cx="889000" cy="533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E64908-C1EC-41ED-9173-A4BD5B40578F}"/>
              </a:ext>
            </a:extLst>
          </p:cNvPr>
          <p:cNvCxnSpPr>
            <a:cxnSpLocks/>
          </p:cNvCxnSpPr>
          <p:nvPr/>
        </p:nvCxnSpPr>
        <p:spPr>
          <a:xfrm>
            <a:off x="4798235" y="2969129"/>
            <a:ext cx="988060" cy="45466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D25D20-4A51-4A8F-8FB7-A76D4A6AE35D}"/>
              </a:ext>
            </a:extLst>
          </p:cNvPr>
          <p:cNvCxnSpPr>
            <a:cxnSpLocks/>
          </p:cNvCxnSpPr>
          <p:nvPr/>
        </p:nvCxnSpPr>
        <p:spPr>
          <a:xfrm>
            <a:off x="3459480" y="4206240"/>
            <a:ext cx="889000" cy="82296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1EF4F0-1D6D-4745-978E-E8893C39AEF2}"/>
              </a:ext>
            </a:extLst>
          </p:cNvPr>
          <p:cNvCxnSpPr>
            <a:cxnSpLocks/>
          </p:cNvCxnSpPr>
          <p:nvPr/>
        </p:nvCxnSpPr>
        <p:spPr>
          <a:xfrm flipH="1">
            <a:off x="5029200" y="4287520"/>
            <a:ext cx="751840" cy="74168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0" name="TextBox 13">
            <a:extLst>
              <a:ext uri="{FF2B5EF4-FFF2-40B4-BE49-F238E27FC236}">
                <a16:creationId xmlns:a16="http://schemas.microsoft.com/office/drawing/2014/main" id="{828D4225-EBE9-457C-A982-9F51D7979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966" y="6217919"/>
            <a:ext cx="1677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“majority = 3”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597BA-527A-4DCB-A51E-21D71CC660D0}"/>
              </a:ext>
            </a:extLst>
          </p:cNvPr>
          <p:cNvCxnSpPr>
            <a:cxnSpLocks/>
          </p:cNvCxnSpPr>
          <p:nvPr/>
        </p:nvCxnSpPr>
        <p:spPr>
          <a:xfrm>
            <a:off x="7047548" y="5654566"/>
            <a:ext cx="0" cy="5938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>
            <a:extLst>
              <a:ext uri="{FF2B5EF4-FFF2-40B4-BE49-F238E27FC236}">
                <a16:creationId xmlns:a16="http://schemas.microsoft.com/office/drawing/2014/main" id="{2A068AB2-5B3C-442F-BB07-A2A88F89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084" y="533400"/>
            <a:ext cx="9960608" cy="5562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 err="1"/>
              <a:t>Kasus</a:t>
            </a:r>
            <a:r>
              <a:rPr lang="en-US" altLang="en-US" sz="2400" b="1" dirty="0"/>
              <a:t> 4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kiri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,  Pada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gabungan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hitung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kemunculan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kandidat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.</a:t>
            </a:r>
          </a:p>
          <a:p>
            <a:pPr>
              <a:buFontTx/>
              <a:buNone/>
            </a:pPr>
            <a:r>
              <a:rPr lang="en-US" altLang="en-US" sz="2400" dirty="0"/>
              <a:t>	Jika salah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kandidat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, </a:t>
            </a:r>
            <a:r>
              <a:rPr lang="en-US" altLang="en-US" sz="2400" i="1" dirty="0"/>
              <a:t>return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kalau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i="1" dirty="0"/>
              <a:t>return</a:t>
            </a:r>
            <a:r>
              <a:rPr lang="en-US" altLang="en-US" sz="2400" dirty="0"/>
              <a:t> “no majority”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:  	</a:t>
            </a:r>
            <a:r>
              <a:rPr lang="en-US" altLang="en-US" sz="2400" u="sng" dirty="0"/>
              <a:t>3     3     4      3      4     4     4     4</a:t>
            </a:r>
          </a:p>
          <a:p>
            <a:pPr>
              <a:buFontTx/>
              <a:buNone/>
            </a:pPr>
            <a:endParaRPr lang="en-US" altLang="en-US" sz="2400" u="sng" dirty="0"/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400" u="sng" dirty="0"/>
              <a:t> 3     3     4     3</a:t>
            </a:r>
            <a:r>
              <a:rPr lang="en-US" altLang="en-US" sz="2400" dirty="0"/>
              <a:t>      </a:t>
            </a:r>
            <a:r>
              <a:rPr lang="en-US" altLang="en-US" sz="2400" u="sng" dirty="0"/>
              <a:t>4     4     4     4</a:t>
            </a:r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000" dirty="0"/>
              <a:t>majority = 3	       majority = 4	</a:t>
            </a:r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r>
              <a:rPr lang="en-US" altLang="en-US" sz="2000" dirty="0"/>
              <a:t>			</a:t>
            </a:r>
            <a:r>
              <a:rPr lang="en-US" altLang="en-US" sz="2400" u="sng" dirty="0"/>
              <a:t>3     3     4      3      4     4     4     4</a:t>
            </a:r>
          </a:p>
          <a:p>
            <a:pPr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2000" dirty="0" err="1"/>
              <a:t>Jumlah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elemen</a:t>
            </a:r>
            <a:r>
              <a:rPr lang="en-US" altLang="en-US" sz="2000" dirty="0"/>
              <a:t> 3 = 3 </a:t>
            </a:r>
            <a:r>
              <a:rPr lang="en-US" altLang="en-US" sz="2000" dirty="0" err="1"/>
              <a:t>buah</a:t>
            </a:r>
            <a:endParaRPr lang="en-US" altLang="en-US" sz="2000" dirty="0"/>
          </a:p>
          <a:p>
            <a:pPr>
              <a:buFontTx/>
              <a:buNone/>
            </a:pPr>
            <a:r>
              <a:rPr lang="en-US" altLang="en-US" sz="2000" dirty="0"/>
              <a:t>			</a:t>
            </a:r>
            <a:r>
              <a:rPr lang="en-US" altLang="en-US" sz="2000" dirty="0" err="1"/>
              <a:t>Jumlah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elemen</a:t>
            </a:r>
            <a:r>
              <a:rPr lang="en-US" altLang="en-US" sz="2000" dirty="0"/>
              <a:t> 4 = 5 </a:t>
            </a:r>
            <a:r>
              <a:rPr lang="en-US" altLang="en-US" sz="2000" dirty="0" err="1"/>
              <a:t>buah</a:t>
            </a:r>
            <a:r>
              <a:rPr lang="en-US" altLang="en-US" sz="2000" dirty="0"/>
              <a:t>  </a:t>
            </a:r>
            <a:r>
              <a:rPr lang="en-US" altLang="en-US" sz="2000" dirty="0">
                <a:sym typeface="Wingdings" panose="05000000000000000000" pitchFamily="2" charset="2"/>
              </a:rPr>
              <a:t> </a:t>
            </a:r>
            <a:r>
              <a:rPr lang="en-US" altLang="en-US" sz="2000" dirty="0" err="1">
                <a:sym typeface="Wingdings" panose="05000000000000000000" pitchFamily="2" charset="2"/>
              </a:rPr>
              <a:t>mayoritas</a:t>
            </a:r>
            <a:endParaRPr lang="en-US" altLang="en-US" sz="2000" dirty="0"/>
          </a:p>
          <a:p>
            <a:pPr>
              <a:buFontTx/>
              <a:buNone/>
            </a:pPr>
            <a:r>
              <a:rPr lang="en-US" altLang="en-US" sz="2400" dirty="0"/>
              <a:t> 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en-US" altLang="en-US" sz="2400" dirty="0"/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942B5FEA-9425-45ED-94D6-517AE427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961B93-D512-4B2F-941A-A463D4D63C4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419E2A-AB4E-44F8-B687-F21E77E1039A}"/>
              </a:ext>
            </a:extLst>
          </p:cNvPr>
          <p:cNvCxnSpPr/>
          <p:nvPr/>
        </p:nvCxnSpPr>
        <p:spPr>
          <a:xfrm rot="10800000" flipV="1">
            <a:off x="3622040" y="2552701"/>
            <a:ext cx="990600" cy="533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8081CE-5927-4599-9839-FC60D9D448CF}"/>
              </a:ext>
            </a:extLst>
          </p:cNvPr>
          <p:cNvCxnSpPr/>
          <p:nvPr/>
        </p:nvCxnSpPr>
        <p:spPr>
          <a:xfrm>
            <a:off x="4745070" y="2559926"/>
            <a:ext cx="1295400" cy="533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38548D-F5D5-42E2-B867-BD54017138F5}"/>
              </a:ext>
            </a:extLst>
          </p:cNvPr>
          <p:cNvCxnSpPr>
            <a:cxnSpLocks/>
          </p:cNvCxnSpPr>
          <p:nvPr/>
        </p:nvCxnSpPr>
        <p:spPr>
          <a:xfrm>
            <a:off x="3622040" y="3754120"/>
            <a:ext cx="1018540" cy="61468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028A2B-6900-4E04-8FA9-F08B91C82B3D}"/>
              </a:ext>
            </a:extLst>
          </p:cNvPr>
          <p:cNvCxnSpPr>
            <a:cxnSpLocks/>
          </p:cNvCxnSpPr>
          <p:nvPr/>
        </p:nvCxnSpPr>
        <p:spPr>
          <a:xfrm flipH="1">
            <a:off x="4805680" y="3714751"/>
            <a:ext cx="1130300" cy="65404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4" name="TextBox 13">
            <a:extLst>
              <a:ext uri="{FF2B5EF4-FFF2-40B4-BE49-F238E27FC236}">
                <a16:creationId xmlns:a16="http://schemas.microsoft.com/office/drawing/2014/main" id="{20130B01-F717-45DF-A722-F0FA0696C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6720" y="6012180"/>
            <a:ext cx="1677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“majority = 4”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E8F5390-AAFB-4800-A141-D5A1AEF97CAE}"/>
              </a:ext>
            </a:extLst>
          </p:cNvPr>
          <p:cNvCxnSpPr>
            <a:cxnSpLocks/>
          </p:cNvCxnSpPr>
          <p:nvPr/>
        </p:nvCxnSpPr>
        <p:spPr>
          <a:xfrm>
            <a:off x="6255068" y="5349766"/>
            <a:ext cx="0" cy="6103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0F95AFB7-A95A-42E3-B52E-8F0960867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360" y="472440"/>
            <a:ext cx="10124440" cy="56388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sz="2400" dirty="0" err="1"/>
              <a:t>Contoh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keseluruhan</a:t>
            </a:r>
            <a:r>
              <a:rPr lang="en-US" altLang="en-US" sz="2400" dirty="0"/>
              <a:t>: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u="sng" dirty="0"/>
              <a:t>4	  3	4	4	4	5	4	3</a:t>
            </a:r>
          </a:p>
          <a:p>
            <a:pPr>
              <a:buFontTx/>
              <a:buNone/>
            </a:pPr>
            <a:endParaRPr lang="en-US" altLang="en-US" sz="2400" u="sng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u="sng" dirty="0"/>
              <a:t>4	  3	4	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	5	4	3</a:t>
            </a:r>
          </a:p>
          <a:p>
            <a:pPr>
              <a:buFontTx/>
              <a:buNone/>
            </a:pPr>
            <a:endParaRPr lang="en-US" altLang="en-US" sz="2400" u="sng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u="sng" dirty="0"/>
              <a:t>4	  3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	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	5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	3</a:t>
            </a:r>
          </a:p>
          <a:p>
            <a:pPr>
              <a:buFontTx/>
              <a:buNone/>
            </a:pPr>
            <a:endParaRPr lang="en-US" altLang="en-US" sz="2400" u="sng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u="sng" dirty="0"/>
              <a:t>4</a:t>
            </a:r>
            <a:r>
              <a:rPr lang="en-US" altLang="en-US" sz="2400" dirty="0"/>
              <a:t>	  </a:t>
            </a:r>
            <a:r>
              <a:rPr lang="en-US" altLang="en-US" sz="2400" u="sng" dirty="0"/>
              <a:t>3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5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3</a:t>
            </a:r>
          </a:p>
          <a:p>
            <a:pPr>
              <a:buFontTx/>
              <a:buNone/>
            </a:pPr>
            <a:endParaRPr lang="en-US" altLang="en-US" sz="2400" u="sng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u="sng" dirty="0"/>
              <a:t>4</a:t>
            </a:r>
            <a:r>
              <a:rPr lang="en-US" altLang="en-US" sz="2400" dirty="0"/>
              <a:t>	  </a:t>
            </a:r>
            <a:r>
              <a:rPr lang="en-US" altLang="en-US" sz="2400" u="sng" dirty="0"/>
              <a:t>3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5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3</a:t>
            </a:r>
          </a:p>
          <a:p>
            <a:pPr>
              <a:buFontTx/>
              <a:buNone/>
            </a:pPr>
            <a:r>
              <a:rPr lang="en-US" altLang="en-US" sz="2000" dirty="0"/>
              <a:t>   m=4     m=3     m=4            m=4      m=4          m=5       m=4           m=3</a:t>
            </a:r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r>
              <a:rPr lang="en-US" altLang="en-US" sz="2000" dirty="0"/>
              <a:t>	</a:t>
            </a: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913E9139-00BA-4A86-AD5C-D743C2B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022795-8426-4CAC-83BC-5DC0757F608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graphicFrame>
        <p:nvGraphicFramePr>
          <p:cNvPr id="76804" name="Object 2">
            <a:extLst>
              <a:ext uri="{FF2B5EF4-FFF2-40B4-BE49-F238E27FC236}">
                <a16:creationId xmlns:a16="http://schemas.microsoft.com/office/drawing/2014/main" id="{C563DEE3-BB8B-4780-9AE8-20FA17B17B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54181" y="970280"/>
          <a:ext cx="111283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600" imgH="1155700" progId="Equation.3">
                  <p:embed/>
                </p:oleObj>
              </mc:Choice>
              <mc:Fallback>
                <p:oleObj name="Equation" r:id="rId2" imgW="482600" imgH="1155700" progId="Equation.3">
                  <p:embed/>
                  <p:pic>
                    <p:nvPicPr>
                      <p:cNvPr id="76804" name="Object 2">
                        <a:extLst>
                          <a:ext uri="{FF2B5EF4-FFF2-40B4-BE49-F238E27FC236}">
                            <a16:creationId xmlns:a16="http://schemas.microsoft.com/office/drawing/2014/main" id="{C563DEE3-BB8B-4780-9AE8-20FA17B17B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4181" y="970280"/>
                        <a:ext cx="1112838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3">
            <a:extLst>
              <a:ext uri="{FF2B5EF4-FFF2-40B4-BE49-F238E27FC236}">
                <a16:creationId xmlns:a16="http://schemas.microsoft.com/office/drawing/2014/main" id="{CFA4AAED-B026-4E35-8337-1B0A5498C0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06569" y="4110990"/>
          <a:ext cx="10604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002" imgH="393529" progId="Equation.3">
                  <p:embed/>
                </p:oleObj>
              </mc:Choice>
              <mc:Fallback>
                <p:oleObj name="Equation" r:id="rId4" imgW="457002" imgH="393529" progId="Equation.3">
                  <p:embed/>
                  <p:pic>
                    <p:nvPicPr>
                      <p:cNvPr id="76805" name="Object 3">
                        <a:extLst>
                          <a:ext uri="{FF2B5EF4-FFF2-40B4-BE49-F238E27FC236}">
                            <a16:creationId xmlns:a16="http://schemas.microsoft.com/office/drawing/2014/main" id="{CFA4AAED-B026-4E35-8337-1B0A5498C0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6569" y="4110990"/>
                        <a:ext cx="10604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53696D-6845-48D0-B26C-146A7A6BC8DA}"/>
              </a:ext>
            </a:extLst>
          </p:cNvPr>
          <p:cNvSpPr txBox="1"/>
          <p:nvPr/>
        </p:nvSpPr>
        <p:spPr>
          <a:xfrm>
            <a:off x="9167019" y="2096780"/>
            <a:ext cx="260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sekaligus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conquer)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50986171-58FA-407F-8FDA-B6F0CA6E0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762000"/>
            <a:ext cx="77724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u="sng" dirty="0"/>
              <a:t>4</a:t>
            </a:r>
            <a:r>
              <a:rPr lang="en-US" altLang="en-US" dirty="0"/>
              <a:t>	  </a:t>
            </a:r>
            <a:r>
              <a:rPr lang="en-US" altLang="en-US" u="sng" dirty="0"/>
              <a:t>3</a:t>
            </a:r>
            <a:r>
              <a:rPr lang="en-US" altLang="en-US" dirty="0"/>
              <a:t>	</a:t>
            </a:r>
            <a:r>
              <a:rPr lang="en-US" altLang="en-US" u="sng" dirty="0"/>
              <a:t>4</a:t>
            </a:r>
            <a:r>
              <a:rPr lang="en-US" altLang="en-US" dirty="0"/>
              <a:t>	</a:t>
            </a:r>
            <a:r>
              <a:rPr lang="en-US" altLang="en-US" u="sng" dirty="0"/>
              <a:t>4</a:t>
            </a:r>
            <a:r>
              <a:rPr lang="en-US" altLang="en-US" dirty="0"/>
              <a:t>	</a:t>
            </a:r>
            <a:r>
              <a:rPr lang="en-US" altLang="en-US" u="sng" dirty="0"/>
              <a:t>4</a:t>
            </a:r>
            <a:r>
              <a:rPr lang="en-US" altLang="en-US" dirty="0"/>
              <a:t>	</a:t>
            </a:r>
            <a:r>
              <a:rPr lang="en-US" altLang="en-US" u="sng" dirty="0"/>
              <a:t>5</a:t>
            </a:r>
            <a:r>
              <a:rPr lang="en-US" altLang="en-US" dirty="0"/>
              <a:t>	</a:t>
            </a:r>
            <a:r>
              <a:rPr lang="en-US" altLang="en-US" u="sng" dirty="0"/>
              <a:t>4</a:t>
            </a:r>
            <a:r>
              <a:rPr lang="en-US" altLang="en-US" dirty="0"/>
              <a:t>	</a:t>
            </a:r>
            <a:r>
              <a:rPr lang="en-US" altLang="en-US" u="sng" dirty="0"/>
              <a:t>3</a:t>
            </a:r>
          </a:p>
          <a:p>
            <a:pPr>
              <a:buFontTx/>
              <a:buNone/>
            </a:pPr>
            <a:r>
              <a:rPr lang="en-US" altLang="en-US" sz="2000" dirty="0"/>
              <a:t>   m=4     m=3     m=4       m=4      m=4       m=5       m=4       m=3</a:t>
            </a:r>
          </a:p>
          <a:p>
            <a:pPr>
              <a:buFontTx/>
              <a:buNone/>
            </a:pPr>
            <a:endParaRPr lang="en-US" altLang="en-US" sz="2400" u="sng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u="sng" dirty="0"/>
              <a:t>4	  3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	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	5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	3</a:t>
            </a: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    nm	   	   m =4                   nm                   </a:t>
            </a:r>
            <a:r>
              <a:rPr lang="en-US" altLang="en-US" sz="2400" dirty="0" err="1"/>
              <a:t>nm</a:t>
            </a: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u="sng" dirty="0"/>
              <a:t>4	  3	4	4</a:t>
            </a:r>
            <a:r>
              <a:rPr lang="en-US" altLang="en-US" sz="2400" dirty="0"/>
              <a:t>	</a:t>
            </a:r>
            <a:r>
              <a:rPr lang="en-US" altLang="en-US" sz="2400" u="sng" dirty="0"/>
              <a:t>4	5	4	3</a:t>
            </a: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	     m = 4			   nm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u="sng" dirty="0"/>
              <a:t>4	  3	4	4	4	5	4	3</a:t>
            </a: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			m = 4</a:t>
            </a:r>
          </a:p>
          <a:p>
            <a:pPr>
              <a:buFontTx/>
              <a:buNone/>
            </a:pPr>
            <a:endParaRPr lang="en-US" altLang="en-US" sz="2400" dirty="0"/>
          </a:p>
        </p:txBody>
      </p:sp>
      <p:sp>
        <p:nvSpPr>
          <p:cNvPr id="77827" name="Slide Number Placeholder 3">
            <a:extLst>
              <a:ext uri="{FF2B5EF4-FFF2-40B4-BE49-F238E27FC236}">
                <a16:creationId xmlns:a16="http://schemas.microsoft.com/office/drawing/2014/main" id="{2435A4E7-2E9B-4337-B781-573BA96D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ABFD5B-3827-4D82-81D5-533758308BA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graphicFrame>
        <p:nvGraphicFramePr>
          <p:cNvPr id="77828" name="Object 2">
            <a:extLst>
              <a:ext uri="{FF2B5EF4-FFF2-40B4-BE49-F238E27FC236}">
                <a16:creationId xmlns:a16="http://schemas.microsoft.com/office/drawing/2014/main" id="{3B42A081-3A15-458E-944A-0E37795EC6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23275" y="2113280"/>
          <a:ext cx="174625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600" imgH="1155700" progId="Equation.3">
                  <p:embed/>
                </p:oleObj>
              </mc:Choice>
              <mc:Fallback>
                <p:oleObj name="Equation" r:id="rId2" imgW="609600" imgH="1155700" progId="Equation.3">
                  <p:embed/>
                  <p:pic>
                    <p:nvPicPr>
                      <p:cNvPr id="77828" name="Object 2">
                        <a:extLst>
                          <a:ext uri="{FF2B5EF4-FFF2-40B4-BE49-F238E27FC236}">
                            <a16:creationId xmlns:a16="http://schemas.microsoft.com/office/drawing/2014/main" id="{3B42A081-3A15-458E-944A-0E37795EC6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3275" y="2113280"/>
                        <a:ext cx="174625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>
            <a:extLst>
              <a:ext uri="{FF2B5EF4-FFF2-40B4-BE49-F238E27FC236}">
                <a16:creationId xmlns:a16="http://schemas.microsoft.com/office/drawing/2014/main" id="{83EBA355-078A-41E3-BA8F-E41D10F7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619" y="793750"/>
            <a:ext cx="10591187" cy="55626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2400" dirty="0" err="1"/>
              <a:t>Kompleksitas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:</a:t>
            </a:r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i="1" dirty="0"/>
              <a:t>T</a:t>
            </a:r>
            <a:r>
              <a:rPr lang="en-US" altLang="en-US" sz="2400" dirty="0"/>
              <a:t>(</a:t>
            </a:r>
            <a:r>
              <a:rPr lang="en-US" altLang="en-US" sz="2400" i="1" dirty="0"/>
              <a:t>n</a:t>
            </a:r>
            <a:r>
              <a:rPr lang="en-US" altLang="en-US" sz="2400" dirty="0"/>
              <a:t>) =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operasi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perbandingan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terjadi</a:t>
            </a:r>
            <a:r>
              <a:rPr lang="en-US" altLang="en-US" sz="2400" dirty="0"/>
              <a:t> </a:t>
            </a:r>
          </a:p>
          <a:p>
            <a:pPr>
              <a:buFontTx/>
              <a:buNone/>
            </a:pPr>
            <a:r>
              <a:rPr lang="en-US" altLang="en-US" sz="2400" dirty="0"/>
              <a:t>	(pada </a:t>
            </a:r>
            <a:r>
              <a:rPr lang="en-US" altLang="en-US" sz="2400" dirty="0" err="1"/>
              <a:t>saat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menghitung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kandidat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mayoritas</a:t>
            </a:r>
            <a:r>
              <a:rPr lang="en-US" altLang="en-US" sz="2400" dirty="0"/>
              <a:t>)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i="1" dirty="0"/>
              <a:t>n </a:t>
            </a:r>
            <a:r>
              <a:rPr lang="en-US" altLang="en-US" sz="2400" dirty="0"/>
              <a:t>= 1,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perbandingan</a:t>
            </a:r>
            <a:r>
              <a:rPr lang="en-US" altLang="en-US" sz="2400" dirty="0"/>
              <a:t> = 0,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umum</a:t>
            </a:r>
            <a:r>
              <a:rPr lang="en-US" altLang="en-US" sz="2400" dirty="0"/>
              <a:t> = </a:t>
            </a:r>
            <a:r>
              <a:rPr lang="en-US" altLang="en-US" sz="2400" i="1" dirty="0"/>
              <a:t>a</a:t>
            </a:r>
            <a:r>
              <a:rPr lang="en-US" altLang="en-US" sz="2400" dirty="0"/>
              <a:t>.	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Pada </a:t>
            </a:r>
            <a:r>
              <a:rPr lang="en-US" altLang="en-US" sz="2400" i="1" dirty="0"/>
              <a:t>n</a:t>
            </a:r>
            <a:r>
              <a:rPr lang="en-US" altLang="en-US" sz="2400" dirty="0"/>
              <a:t> &gt; 1, </a:t>
            </a:r>
            <a:r>
              <a:rPr lang="en-US" altLang="en-US" sz="2400" dirty="0" err="1"/>
              <a:t>terdapat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pemanggilan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rekursif</a:t>
            </a:r>
            <a:r>
              <a:rPr lang="en-US" altLang="en-US" sz="2400" dirty="0"/>
              <a:t>, masing-masing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/2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i="1" dirty="0"/>
              <a:t>.</a:t>
            </a:r>
          </a:p>
          <a:p>
            <a:pPr>
              <a:buFontTx/>
              <a:buNone/>
            </a:pPr>
            <a:endParaRPr lang="en-US" altLang="en-US" sz="2400" i="1" dirty="0"/>
          </a:p>
          <a:p>
            <a:pPr>
              <a:buFontTx/>
              <a:buNone/>
            </a:pPr>
            <a:r>
              <a:rPr lang="en-US" altLang="en-US" sz="2400" i="1" dirty="0"/>
              <a:t>	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perbandingan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terjadi</a:t>
            </a:r>
            <a:r>
              <a:rPr lang="en-US" altLang="en-US" sz="2400" dirty="0"/>
              <a:t> paling </a:t>
            </a:r>
            <a:r>
              <a:rPr lang="en-US" altLang="en-US" sz="2400" dirty="0" err="1"/>
              <a:t>banyak</a:t>
            </a:r>
            <a:r>
              <a:rPr lang="en-US" altLang="en-US" sz="2400" dirty="0"/>
              <a:t> 2</a:t>
            </a:r>
            <a:r>
              <a:rPr lang="en-US" altLang="en-US" sz="2400" i="1" dirty="0"/>
              <a:t>n </a:t>
            </a:r>
            <a:r>
              <a:rPr lang="en-US" altLang="en-US" sz="2400" dirty="0"/>
              <a:t>(</a:t>
            </a:r>
            <a:r>
              <a:rPr lang="en-US" altLang="en-US" sz="2400" i="1" dirty="0"/>
              <a:t>upper bound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kasus</a:t>
            </a:r>
            <a:r>
              <a:rPr lang="en-US" altLang="en-US" sz="2400" dirty="0"/>
              <a:t> 4,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i="1" dirty="0"/>
              <a:t>array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berukuran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. 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umum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perbandingan</a:t>
            </a:r>
            <a:r>
              <a:rPr lang="en-US" altLang="en-US" sz="2400" dirty="0"/>
              <a:t> = </a:t>
            </a:r>
            <a:r>
              <a:rPr lang="en-US" altLang="en-US" sz="2400" i="1" dirty="0" err="1"/>
              <a:t>cn</a:t>
            </a:r>
            <a:r>
              <a:rPr lang="en-US" altLang="en-US" sz="2400" dirty="0"/>
              <a:t>.</a:t>
            </a:r>
          </a:p>
          <a:p>
            <a:pPr>
              <a:buFontTx/>
              <a:buNone/>
            </a:pPr>
            <a:r>
              <a:rPr lang="en-US" altLang="en-US" sz="2400" dirty="0"/>
              <a:t>	</a:t>
            </a:r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endParaRPr lang="en-US" altLang="en-US" sz="2400" i="1" dirty="0"/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6A9E8131-A900-4F22-9210-783FED07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E766F1-74D6-4AFE-BBBB-51BEDBACE26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>
            <a:extLst>
              <a:ext uri="{FF2B5EF4-FFF2-40B4-BE49-F238E27FC236}">
                <a16:creationId xmlns:a16="http://schemas.microsoft.com/office/drawing/2014/main" id="{56E312E8-C0E8-4397-9A3C-06B45ED0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480" y="731520"/>
            <a:ext cx="9966960" cy="546608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400" dirty="0"/>
              <a:t>Jadi,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pPr marL="0" indent="0">
              <a:buNone/>
              <a:defRPr/>
            </a:pP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diselesaikan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Teorema</a:t>
            </a:r>
            <a:r>
              <a:rPr lang="en-US" sz="2400" dirty="0"/>
              <a:t> Master, </a:t>
            </a:r>
            <a:r>
              <a:rPr lang="en-US" sz="2400" i="1" dirty="0"/>
              <a:t>T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 = </a:t>
            </a:r>
            <a:r>
              <a:rPr lang="en-US" sz="2400" i="1" dirty="0" err="1"/>
              <a:t>aT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/</a:t>
            </a:r>
            <a:r>
              <a:rPr lang="en-US" sz="2400" i="1" dirty="0"/>
              <a:t>b</a:t>
            </a:r>
            <a:r>
              <a:rPr lang="en-US" sz="2400" dirty="0"/>
              <a:t>) + </a:t>
            </a:r>
            <a:r>
              <a:rPr lang="en-US" sz="2400" i="1" dirty="0" err="1"/>
              <a:t>cn</a:t>
            </a:r>
            <a:r>
              <a:rPr lang="en-US" sz="2400" i="1" baseline="30000" dirty="0" err="1"/>
              <a:t>d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sz="2400" dirty="0" err="1"/>
              <a:t>diperoleh</a:t>
            </a:r>
            <a:r>
              <a:rPr lang="en-US" sz="2400" i="1" dirty="0"/>
              <a:t> a</a:t>
            </a:r>
            <a:r>
              <a:rPr lang="en-US" sz="2400" dirty="0"/>
              <a:t> = 2, </a:t>
            </a:r>
            <a:r>
              <a:rPr lang="en-US" sz="2400" i="1" dirty="0"/>
              <a:t>b</a:t>
            </a:r>
            <a:r>
              <a:rPr lang="en-US" sz="2400" dirty="0"/>
              <a:t> = 2, </a:t>
            </a:r>
            <a:r>
              <a:rPr lang="en-US" sz="2400" i="1" dirty="0"/>
              <a:t>d</a:t>
            </a:r>
            <a:r>
              <a:rPr lang="en-US" sz="2400" dirty="0"/>
              <a:t> = 1, dan </a:t>
            </a:r>
            <a:r>
              <a:rPr lang="en-US" sz="2400" dirty="0" err="1"/>
              <a:t>memenuhi</a:t>
            </a:r>
            <a:r>
              <a:rPr lang="en-US" sz="2400" dirty="0"/>
              <a:t>  </a:t>
            </a:r>
            <a:r>
              <a:rPr lang="en-US" sz="2400" i="1" dirty="0"/>
              <a:t>a  =</a:t>
            </a:r>
            <a:r>
              <a:rPr lang="en-US" sz="2400" dirty="0"/>
              <a:t> </a:t>
            </a:r>
            <a:r>
              <a:rPr lang="en-US" sz="2400" i="1" dirty="0"/>
              <a:t>b</a:t>
            </a:r>
            <a:r>
              <a:rPr lang="en-US" sz="2400" i="1" baseline="30000" dirty="0"/>
              <a:t>d </a:t>
            </a:r>
            <a:r>
              <a:rPr lang="en-US" sz="2400" dirty="0"/>
              <a:t>  (</a:t>
            </a:r>
            <a:r>
              <a:rPr lang="en-US" sz="2400" dirty="0" err="1"/>
              <a:t>yaitu</a:t>
            </a:r>
            <a:r>
              <a:rPr lang="en-US" sz="2400" dirty="0"/>
              <a:t> 2 = 2</a:t>
            </a:r>
            <a:r>
              <a:rPr lang="en-US" sz="2400" baseline="30000" dirty="0"/>
              <a:t>1</a:t>
            </a:r>
            <a:r>
              <a:rPr lang="en-US" sz="2400" dirty="0"/>
              <a:t>) 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relasi</a:t>
            </a:r>
            <a:r>
              <a:rPr lang="en-US" sz="2400" dirty="0"/>
              <a:t> </a:t>
            </a:r>
            <a:r>
              <a:rPr lang="en-US" sz="2400" dirty="0" err="1"/>
              <a:t>rekurens</a:t>
            </a:r>
            <a:r>
              <a:rPr lang="en-US" sz="2400" dirty="0"/>
              <a:t> 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  <a:defRPr/>
            </a:pPr>
            <a:r>
              <a:rPr lang="en-US" sz="2400" i="1" dirty="0"/>
              <a:t>	  T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 = 2</a:t>
            </a:r>
            <a:r>
              <a:rPr lang="en-US" sz="2400" i="1" dirty="0"/>
              <a:t>T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/2) + </a:t>
            </a:r>
            <a:r>
              <a:rPr lang="en-US" sz="2400" i="1" dirty="0" err="1"/>
              <a:t>cn</a:t>
            </a:r>
            <a:r>
              <a:rPr lang="en-US" sz="2400" dirty="0"/>
              <a:t>  </a:t>
            </a:r>
          </a:p>
          <a:p>
            <a:pPr marL="0" indent="0">
              <a:buNone/>
              <a:defRPr/>
            </a:pP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i="1" dirty="0"/>
              <a:t>case</a:t>
            </a:r>
            <a:r>
              <a:rPr lang="en-US" sz="2400" dirty="0"/>
              <a:t> 2  (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i="1" baseline="30000" dirty="0"/>
              <a:t>d</a:t>
            </a:r>
            <a:r>
              <a:rPr lang="en-US" sz="2400" dirty="0"/>
              <a:t>)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 err="1"/>
              <a:t>sehingga</a:t>
            </a:r>
            <a:endParaRPr lang="en-US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	 </a:t>
            </a:r>
            <a:r>
              <a:rPr lang="en-US" sz="2400" i="1" dirty="0"/>
              <a:t>T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 = O(</a:t>
            </a:r>
            <a:r>
              <a:rPr lang="en-US" sz="2400" i="1" dirty="0"/>
              <a:t>n</a:t>
            </a:r>
            <a:r>
              <a:rPr lang="en-US" sz="2400" baseline="30000" dirty="0"/>
              <a:t>1</a:t>
            </a:r>
            <a:r>
              <a:rPr lang="en-US" sz="2400" dirty="0"/>
              <a:t>  log n) = O(</a:t>
            </a:r>
            <a:r>
              <a:rPr lang="en-US" sz="2400" i="1" dirty="0"/>
              <a:t>n </a:t>
            </a:r>
            <a:r>
              <a:rPr lang="en-US" sz="2400" dirty="0"/>
              <a:t>log n)</a:t>
            </a:r>
          </a:p>
          <a:p>
            <a:endParaRPr lang="en-US" sz="2400" dirty="0"/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AD4498D1-F95C-4216-ABDA-8600A658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7623AD-4058-46B8-A61F-5E4E7982E0A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graphicFrame>
        <p:nvGraphicFramePr>
          <p:cNvPr id="79876" name="Object 2">
            <a:extLst>
              <a:ext uri="{FF2B5EF4-FFF2-40B4-BE49-F238E27FC236}">
                <a16:creationId xmlns:a16="http://schemas.microsoft.com/office/drawing/2014/main" id="{9FB09B72-9383-4D80-9347-7B26534B8F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8520" y="1087120"/>
          <a:ext cx="41989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8728" imgH="393529" progId="Equation.3">
                  <p:embed/>
                </p:oleObj>
              </mc:Choice>
              <mc:Fallback>
                <p:oleObj name="Equation" r:id="rId2" imgW="1548728" imgH="393529" progId="Equation.3">
                  <p:embed/>
                  <p:pic>
                    <p:nvPicPr>
                      <p:cNvPr id="79876" name="Object 2">
                        <a:extLst>
                          <a:ext uri="{FF2B5EF4-FFF2-40B4-BE49-F238E27FC236}">
                            <a16:creationId xmlns:a16="http://schemas.microsoft.com/office/drawing/2014/main" id="{9FB09B72-9383-4D80-9347-7B26534B8F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520" y="1087120"/>
                        <a:ext cx="41989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EA13F91E-BD4A-4ECA-8148-E5C45CAD04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7556" y="3660318"/>
          <a:ext cx="2839647" cy="132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647700" progId="Equation.3">
                  <p:embed/>
                </p:oleObj>
              </mc:Choice>
              <mc:Fallback>
                <p:oleObj name="Equation" r:id="rId4" imgW="1384300" imgH="647700" progId="Equation.3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EA13F91E-BD4A-4ECA-8148-E5C45CAD04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556" y="3660318"/>
                        <a:ext cx="2839647" cy="1328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>
            <a:extLst>
              <a:ext uri="{FF2B5EF4-FFF2-40B4-BE49-F238E27FC236}">
                <a16:creationId xmlns:a16="http://schemas.microsoft.com/office/drawing/2014/main" id="{89B70872-0EF3-400B-A3CC-0FA65E72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0D8227-8F02-4B0E-AF4A-07909084637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2D7D8F8A-8E2D-45B9-AEC1-FBB34DEB7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9280" y="549276"/>
            <a:ext cx="10993120" cy="5546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/>
              <a:t>	6. </a:t>
            </a:r>
            <a:r>
              <a:rPr lang="en-US" altLang="en-US" sz="4000" b="1" dirty="0" err="1"/>
              <a:t>Mencari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Pasangan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Titik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Terdekat</a:t>
            </a:r>
            <a:r>
              <a:rPr lang="en-US" altLang="en-US" sz="4000" b="1" dirty="0"/>
              <a:t> (</a:t>
            </a:r>
            <a:r>
              <a:rPr lang="en-US" altLang="en-US" sz="4000" b="1" i="1" dirty="0"/>
              <a:t>Closest Pair</a:t>
            </a:r>
            <a:r>
              <a:rPr lang="en-US" altLang="en-US" sz="4000" b="1" dirty="0"/>
              <a:t>)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  <a:p>
            <a:pPr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b="1" dirty="0" err="1"/>
              <a:t>Persoalan</a:t>
            </a:r>
            <a:r>
              <a:rPr lang="en-US" altLang="en-US" dirty="0"/>
              <a:t>: 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dirty="0"/>
              <a:t>, yang </a:t>
            </a:r>
            <a:r>
              <a:rPr lang="en-US" altLang="en-US" dirty="0" err="1"/>
              <a:t>terdiri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pada </a:t>
            </a:r>
            <a:r>
              <a:rPr lang="en-US" altLang="en-US" dirty="0" err="1"/>
              <a:t>bidang</a:t>
            </a:r>
            <a:r>
              <a:rPr lang="en-US" altLang="en-US" dirty="0"/>
              <a:t> 2-D,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), </a:t>
            </a:r>
            <a:r>
              <a:rPr lang="en-US" altLang="en-US" i="1" dirty="0" err="1"/>
              <a:t>i</a:t>
            </a:r>
            <a:r>
              <a:rPr lang="en-US" altLang="en-US" dirty="0"/>
              <a:t> = 1, 2, …, n. </a:t>
            </a:r>
            <a:r>
              <a:rPr lang="en-US" altLang="en-US" dirty="0" err="1"/>
              <a:t>Tentukan</a:t>
            </a:r>
            <a:r>
              <a:rPr lang="en-US" altLang="en-US" dirty="0"/>
              <a:t> </a:t>
            </a:r>
            <a:r>
              <a:rPr lang="en-US" altLang="en-US" dirty="0" err="1"/>
              <a:t>sepasang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P yang </a:t>
            </a:r>
            <a:r>
              <a:rPr lang="en-US" altLang="en-US" dirty="0" err="1"/>
              <a:t>jaraknya</a:t>
            </a:r>
            <a:r>
              <a:rPr lang="en-US" altLang="en-US" dirty="0"/>
              <a:t>  </a:t>
            </a:r>
            <a:r>
              <a:rPr lang="en-US" altLang="en-US" dirty="0" err="1"/>
              <a:t>terdekat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lain. </a:t>
            </a:r>
          </a:p>
        </p:txBody>
      </p:sp>
      <p:pic>
        <p:nvPicPr>
          <p:cNvPr id="80900" name="Picture 4">
            <a:extLst>
              <a:ext uri="{FF2B5EF4-FFF2-40B4-BE49-F238E27FC236}">
                <a16:creationId xmlns:a16="http://schemas.microsoft.com/office/drawing/2014/main" id="{23CEF67D-E7A6-43D3-838F-216E0F0D3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561" y="3429000"/>
            <a:ext cx="2956559" cy="294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4">
            <a:extLst>
              <a:ext uri="{FF2B5EF4-FFF2-40B4-BE49-F238E27FC236}">
                <a16:creationId xmlns:a16="http://schemas.microsoft.com/office/drawing/2014/main" id="{6F8451CD-06E6-4B19-B31F-3F905DED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04B77B-1CC5-40BB-97D1-4B190210ECA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graphicFrame>
        <p:nvGraphicFramePr>
          <p:cNvPr id="81923" name="Object 2">
            <a:extLst>
              <a:ext uri="{FF2B5EF4-FFF2-40B4-BE49-F238E27FC236}">
                <a16:creationId xmlns:a16="http://schemas.microsoft.com/office/drawing/2014/main" id="{8FB9B479-8C0A-4745-98F7-1F421A8AFF8C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495550" y="329566"/>
          <a:ext cx="5915025" cy="454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894076" imgH="2223516" progId="Visio.Drawing.11">
                  <p:embed/>
                </p:oleObj>
              </mc:Choice>
              <mc:Fallback>
                <p:oleObj name="Visio" r:id="rId2" imgW="2894076" imgH="2223516" progId="Visio.Drawing.11">
                  <p:embed/>
                  <p:pic>
                    <p:nvPicPr>
                      <p:cNvPr id="81923" name="Object 2">
                        <a:extLst>
                          <a:ext uri="{FF2B5EF4-FFF2-40B4-BE49-F238E27FC236}">
                            <a16:creationId xmlns:a16="http://schemas.microsoft.com/office/drawing/2014/main" id="{8FB9B479-8C0A-4745-98F7-1F421A8AFF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329566"/>
                        <a:ext cx="5915025" cy="454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4" name="Rectangle 3">
            <a:extLst>
              <a:ext uri="{FF2B5EF4-FFF2-40B4-BE49-F238E27FC236}">
                <a16:creationId xmlns:a16="http://schemas.microsoft.com/office/drawing/2014/main" id="{58169FB8-9741-4727-8194-9436DCD2A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030" y="4680813"/>
            <a:ext cx="98386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Jarak </a:t>
            </a:r>
            <a:r>
              <a:rPr lang="en-US" altLang="en-US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dua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buah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titik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 = (</a:t>
            </a:r>
            <a:r>
              <a:rPr lang="en-US" altLang="en-US" sz="2400" i="1" dirty="0">
                <a:latin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24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24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) dan </a:t>
            </a:r>
            <a:r>
              <a:rPr lang="en-US" altLang="en-US" sz="2400" i="1" dirty="0">
                <a:latin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 = (</a:t>
            </a:r>
            <a:r>
              <a:rPr lang="en-US" altLang="en-US" sz="2400" i="1" dirty="0">
                <a:latin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24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24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dihitung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rumus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 Euclidean: 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graphicFrame>
        <p:nvGraphicFramePr>
          <p:cNvPr id="81925" name="Object 4">
            <a:extLst>
              <a:ext uri="{FF2B5EF4-FFF2-40B4-BE49-F238E27FC236}">
                <a16:creationId xmlns:a16="http://schemas.microsoft.com/office/drawing/2014/main" id="{163F956C-791F-4203-BA84-165D5DABCE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1596" y="5577751"/>
          <a:ext cx="4428807" cy="606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2500" imgH="304800" progId="Equation.3">
                  <p:embed/>
                </p:oleObj>
              </mc:Choice>
              <mc:Fallback>
                <p:oleObj name="Equation" r:id="rId4" imgW="2222500" imgH="304800" progId="Equation.3">
                  <p:embed/>
                  <p:pic>
                    <p:nvPicPr>
                      <p:cNvPr id="81925" name="Object 4">
                        <a:extLst>
                          <a:ext uri="{FF2B5EF4-FFF2-40B4-BE49-F238E27FC236}">
                            <a16:creationId xmlns:a16="http://schemas.microsoft.com/office/drawing/2014/main" id="{163F956C-791F-4203-BA84-165D5DABCE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596" y="5577751"/>
                        <a:ext cx="4428807" cy="606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05596B2-5098-4A72-9AD5-B5C606D007E4}"/>
              </a:ext>
            </a:extLst>
          </p:cNvPr>
          <p:cNvSpPr txBox="1"/>
          <p:nvPr/>
        </p:nvSpPr>
        <p:spPr>
          <a:xfrm>
            <a:off x="1478887" y="538480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n</a:t>
            </a:r>
            <a:r>
              <a:rPr lang="en-US" sz="2400" dirty="0"/>
              <a:t> = 8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>
            <a:extLst>
              <a:ext uri="{FF2B5EF4-FFF2-40B4-BE49-F238E27FC236}">
                <a16:creationId xmlns:a16="http://schemas.microsoft.com/office/drawing/2014/main" id="{097D04B4-F6E1-40E4-89B0-F70724E67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8EE74E-3786-4237-BE2C-DA0DB9F588B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7E1D454A-A1D5-4401-8221-B28D846AC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21640"/>
            <a:ext cx="8001000" cy="1143000"/>
          </a:xfrm>
        </p:spPr>
        <p:txBody>
          <a:bodyPr/>
          <a:lstStyle/>
          <a:p>
            <a:pPr algn="l" eaLnBrk="1" hangingPunct="1"/>
            <a:r>
              <a:rPr lang="en-US" altLang="en-US" sz="3200" b="1" dirty="0" err="1">
                <a:latin typeface="+mn-lt"/>
              </a:rPr>
              <a:t>Penyelesaian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secara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i="1" dirty="0">
                <a:latin typeface="+mn-lt"/>
              </a:rPr>
              <a:t>Brute Force</a:t>
            </a: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083FE8DA-7543-49F2-A354-5F103D70E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Hitung</a:t>
            </a:r>
            <a:r>
              <a:rPr lang="en-US" altLang="en-US" dirty="0"/>
              <a:t> </a:t>
            </a:r>
            <a:r>
              <a:rPr lang="en-US" altLang="en-US" dirty="0" err="1"/>
              <a:t>jarak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pasang </a:t>
            </a:r>
            <a:r>
              <a:rPr lang="en-US" altLang="en-US" dirty="0" err="1"/>
              <a:t>titik</a:t>
            </a:r>
            <a:r>
              <a:rPr lang="en-US" altLang="en-US" dirty="0"/>
              <a:t>. </a:t>
            </a:r>
            <a:r>
              <a:rPr lang="en-US" altLang="en-US" dirty="0" err="1"/>
              <a:t>Terdapat</a:t>
            </a:r>
            <a:r>
              <a:rPr lang="en-US" altLang="en-US" dirty="0"/>
              <a:t> </a:t>
            </a:r>
            <a:r>
              <a:rPr lang="en-US" altLang="en-US" dirty="0" err="1"/>
              <a:t>sebanyak</a:t>
            </a:r>
            <a:r>
              <a:rPr lang="en-US" altLang="en-US" dirty="0"/>
              <a:t> </a:t>
            </a:r>
            <a:r>
              <a:rPr lang="en-US" altLang="en-US" i="1" dirty="0"/>
              <a:t>C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, 2) = </a:t>
            </a:r>
            <a:r>
              <a:rPr lang="en-US" altLang="en-US" i="1" dirty="0"/>
              <a:t>n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 – 1)/2 </a:t>
            </a:r>
            <a:r>
              <a:rPr lang="en-US" altLang="en-US" dirty="0" err="1"/>
              <a:t>pasangan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yang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dihitung</a:t>
            </a:r>
            <a:r>
              <a:rPr lang="en-US" altLang="en-US" dirty="0"/>
              <a:t> </a:t>
            </a:r>
            <a:r>
              <a:rPr lang="en-US" altLang="en-US" dirty="0" err="1"/>
              <a:t>jaraknya</a:t>
            </a:r>
            <a:r>
              <a:rPr lang="en-US" altLang="en-US" dirty="0"/>
              <a:t>. (C = </a:t>
            </a:r>
            <a:r>
              <a:rPr lang="en-US" altLang="en-US" dirty="0" err="1"/>
              <a:t>notasi</a:t>
            </a:r>
            <a:r>
              <a:rPr lang="en-US" altLang="en-US" dirty="0"/>
              <a:t> </a:t>
            </a:r>
            <a:r>
              <a:rPr lang="en-US" altLang="en-US" dirty="0" err="1"/>
              <a:t>kombinasi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Pilih</a:t>
            </a:r>
            <a:r>
              <a:rPr lang="en-US" altLang="en-US" dirty="0"/>
              <a:t> </a:t>
            </a:r>
            <a:r>
              <a:rPr lang="en-US" altLang="en-US" dirty="0" err="1"/>
              <a:t>pasangan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yang </a:t>
            </a:r>
            <a:r>
              <a:rPr lang="en-US" altLang="en-US" dirty="0" err="1"/>
              <a:t>mempunyai</a:t>
            </a:r>
            <a:r>
              <a:rPr lang="en-US" altLang="en-US" dirty="0"/>
              <a:t> </a:t>
            </a:r>
            <a:r>
              <a:rPr lang="en-US" altLang="en-US" dirty="0" err="1"/>
              <a:t>jarak</a:t>
            </a:r>
            <a:r>
              <a:rPr lang="en-US" altLang="en-US" dirty="0"/>
              <a:t> </a:t>
            </a:r>
            <a:r>
              <a:rPr lang="en-US" altLang="en-US" dirty="0" err="1"/>
              <a:t>terkecil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solusinya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).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>
            <a:extLst>
              <a:ext uri="{FF2B5EF4-FFF2-40B4-BE49-F238E27FC236}">
                <a16:creationId xmlns:a16="http://schemas.microsoft.com/office/drawing/2014/main" id="{945A9CF4-B0B3-49CE-9CF6-B8C786BB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4B684E-C057-46D8-8CEC-CB4DABAA45B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849A21BC-F009-45E2-840D-01F4CDD2E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600" y="5032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 err="1">
                <a:latin typeface="+mn-lt"/>
              </a:rPr>
              <a:t>Penyelesaian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secara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i="1" dirty="0">
                <a:latin typeface="+mn-lt"/>
              </a:rPr>
              <a:t>Divide and Conquer</a:t>
            </a:r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1AFFD719-B933-4058-9039-85D421315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Asumsi</a:t>
            </a:r>
            <a:r>
              <a:rPr lang="en-US" altLang="en-US" dirty="0"/>
              <a:t>:  </a:t>
            </a:r>
            <a:r>
              <a:rPr lang="en-US" altLang="en-US" i="1" dirty="0"/>
              <a:t>n = </a:t>
            </a:r>
            <a:r>
              <a:rPr lang="en-US" altLang="en-US" dirty="0"/>
              <a:t>2</a:t>
            </a:r>
            <a:r>
              <a:rPr lang="en-US" altLang="en-US" i="1" baseline="30000" dirty="0"/>
              <a:t>k</a:t>
            </a:r>
            <a:r>
              <a:rPr lang="en-US" altLang="en-US" dirty="0"/>
              <a:t>   (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perpangkatan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 err="1"/>
              <a:t>Praproses</a:t>
            </a:r>
            <a:r>
              <a:rPr lang="en-US" altLang="en-US" dirty="0"/>
              <a:t>: </a:t>
            </a:r>
            <a:r>
              <a:rPr lang="en-US" altLang="en-US" dirty="0" err="1"/>
              <a:t>titik-titik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P </a:t>
            </a:r>
            <a:r>
              <a:rPr lang="en-US" altLang="en-US" dirty="0" err="1"/>
              <a:t>diurut</a:t>
            </a:r>
            <a:r>
              <a:rPr lang="en-US" altLang="en-US" dirty="0"/>
              <a:t> </a:t>
            </a:r>
            <a:r>
              <a:rPr lang="en-US" altLang="en-US" dirty="0" err="1"/>
              <a:t>menaik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absisnya</a:t>
            </a:r>
            <a:r>
              <a:rPr lang="en-US" altLang="en-US" dirty="0"/>
              <a:t> (</a:t>
            </a:r>
            <a:r>
              <a:rPr lang="en-US" altLang="en-US" i="1" dirty="0"/>
              <a:t>x</a:t>
            </a:r>
            <a:r>
              <a:rPr lang="en-US" altLang="en-US" dirty="0"/>
              <a:t>).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Closest Pair</a:t>
            </a:r>
            <a:r>
              <a:rPr lang="en-US" altLang="en-US" dirty="0"/>
              <a:t>:</a:t>
            </a:r>
          </a:p>
          <a:p>
            <a:pPr marL="690563" indent="-690563" eaLnBrk="1" hangingPunct="1">
              <a:buFontTx/>
              <a:buNone/>
            </a:pPr>
            <a:r>
              <a:rPr lang="en-US" altLang="en-US" dirty="0"/>
              <a:t>   1.  SOLVE: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2,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jarak</a:t>
            </a:r>
            <a:r>
              <a:rPr lang="en-US" altLang="en-US" dirty="0"/>
              <a:t> </a:t>
            </a:r>
            <a:r>
              <a:rPr lang="en-US" altLang="en-US" dirty="0" err="1"/>
              <a:t>kedua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dihitung</a:t>
            </a:r>
            <a:r>
              <a:rPr lang="en-US" altLang="en-US" dirty="0"/>
              <a:t> </a:t>
            </a:r>
            <a:r>
              <a:rPr lang="en-US" altLang="en-US" dirty="0" err="1"/>
              <a:t>langsung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rumus</a:t>
            </a:r>
            <a:r>
              <a:rPr lang="en-US" altLang="en-US" dirty="0"/>
              <a:t> Euclidean.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>
            <a:extLst>
              <a:ext uri="{FF2B5EF4-FFF2-40B4-BE49-F238E27FC236}">
                <a16:creationId xmlns:a16="http://schemas.microsoft.com/office/drawing/2014/main" id="{D5222218-34B0-444A-94BA-883BA66C5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891F43-CADE-431F-9F15-792909D47B9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graphicFrame>
        <p:nvGraphicFramePr>
          <p:cNvPr id="21507" name="Object 2">
            <a:extLst>
              <a:ext uri="{FF2B5EF4-FFF2-40B4-BE49-F238E27FC236}">
                <a16:creationId xmlns:a16="http://schemas.microsoft.com/office/drawing/2014/main" id="{EE574265-268B-4BEA-878E-1FF5C6F0BA80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982732"/>
              </p:ext>
            </p:extLst>
          </p:nvPr>
        </p:nvGraphicFramePr>
        <p:xfrm>
          <a:off x="960438" y="352425"/>
          <a:ext cx="829151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62920" imgH="980964" progId="Word.Document.8">
                  <p:embed/>
                </p:oleObj>
              </mc:Choice>
              <mc:Fallback>
                <p:oleObj name="Document" r:id="rId2" imgW="5862920" imgH="980964" progId="Word.Document.8">
                  <p:embed/>
                  <p:pic>
                    <p:nvPicPr>
                      <p:cNvPr id="21507" name="Object 2">
                        <a:extLst>
                          <a:ext uri="{FF2B5EF4-FFF2-40B4-BE49-F238E27FC236}">
                            <a16:creationId xmlns:a16="http://schemas.microsoft.com/office/drawing/2014/main" id="{EE574265-268B-4BEA-878E-1FF5C6F0BA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352425"/>
                        <a:ext cx="8291512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1AC61137-8157-45AE-B5EA-C45E0A2F1730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7224545"/>
              </p:ext>
            </p:extLst>
          </p:nvPr>
        </p:nvGraphicFramePr>
        <p:xfrm>
          <a:off x="1096963" y="1728788"/>
          <a:ext cx="10425112" cy="477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7275036" imgH="3328561" progId="Word.Document.8">
                  <p:embed/>
                </p:oleObj>
              </mc:Choice>
              <mc:Fallback>
                <p:oleObj name="Document" r:id="rId4" imgW="7275036" imgH="3328561" progId="Word.Document.8">
                  <p:embed/>
                  <p:pic>
                    <p:nvPicPr>
                      <p:cNvPr id="21508" name="Object 3">
                        <a:extLst>
                          <a:ext uri="{FF2B5EF4-FFF2-40B4-BE49-F238E27FC236}">
                            <a16:creationId xmlns:a16="http://schemas.microsoft.com/office/drawing/2014/main" id="{618C5DD7-9CC8-459E-ACCD-7BB9D1AA9E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1728788"/>
                        <a:ext cx="10425112" cy="477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6">
            <a:extLst>
              <a:ext uri="{FF2B5EF4-FFF2-40B4-BE49-F238E27FC236}">
                <a16:creationId xmlns:a16="http://schemas.microsoft.com/office/drawing/2014/main" id="{C4548042-734F-48EF-AF3D-EAAD1C8B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089D3F-1BF6-4D48-891E-DDC57CFE15E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78F330F5-5DD3-4439-B427-E6F43F6931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741362"/>
            <a:ext cx="6131560" cy="5797550"/>
          </a:xfrm>
        </p:spPr>
        <p:txBody>
          <a:bodyPr/>
          <a:lstStyle/>
          <a:p>
            <a:pPr marL="571500" indent="-571500">
              <a:buFontTx/>
              <a:buAutoNum type="arabicPeriod" startAt="2"/>
              <a:defRPr/>
            </a:pPr>
            <a:r>
              <a:rPr lang="en-US" altLang="en-US" dirty="0"/>
              <a:t>DIVIDE: </a:t>
            </a:r>
            <a:r>
              <a:rPr lang="en-US" altLang="en-US" dirty="0" err="1"/>
              <a:t>Bagi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, </a:t>
            </a:r>
            <a:r>
              <a:rPr lang="en-US" altLang="en-US" i="1" dirty="0"/>
              <a:t>S</a:t>
            </a:r>
            <a:r>
              <a:rPr lang="en-US" altLang="en-US" baseline="-25000" dirty="0"/>
              <a:t>1</a:t>
            </a:r>
            <a:r>
              <a:rPr lang="en-US" altLang="en-US" dirty="0"/>
              <a:t> dan </a:t>
            </a:r>
            <a:r>
              <a:rPr lang="en-US" altLang="en-US" i="1" dirty="0"/>
              <a:t>S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mempunyai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yang </a:t>
            </a:r>
            <a:r>
              <a:rPr lang="en-US" altLang="en-US" dirty="0" err="1"/>
              <a:t>sama</a:t>
            </a:r>
            <a:r>
              <a:rPr lang="en-US" altLang="en-US" dirty="0"/>
              <a:t>. </a:t>
            </a:r>
            <a:r>
              <a:rPr lang="id-ID" altLang="en-US" dirty="0"/>
              <a:t> </a:t>
            </a:r>
            <a:r>
              <a:rPr lang="id-ID" altLang="en-US" i="1" dirty="0"/>
              <a:t>L</a:t>
            </a:r>
            <a:r>
              <a:rPr lang="id-ID" altLang="en-US" dirty="0"/>
              <a:t> adalah garis maya yang membagi dua himpunan titik ke dalam dua sub-himpunan, masing-masin</a:t>
            </a:r>
            <a:r>
              <a:rPr lang="en-US" altLang="en-US" dirty="0"/>
              <a:t>g</a:t>
            </a:r>
            <a:r>
              <a:rPr lang="id-ID" altLang="en-US" dirty="0"/>
              <a:t> </a:t>
            </a:r>
            <a:r>
              <a:rPr lang="id-ID" altLang="en-US" i="1" dirty="0"/>
              <a:t>n</a:t>
            </a:r>
            <a:r>
              <a:rPr lang="id-ID" altLang="en-US" dirty="0"/>
              <a:t>/2 titik.</a:t>
            </a:r>
            <a:r>
              <a:rPr lang="en-US" altLang="en-US" dirty="0"/>
              <a:t> 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 marL="517525" indent="0">
              <a:buNone/>
              <a:defRPr/>
            </a:pPr>
            <a:r>
              <a:rPr lang="en-US" altLang="en-US" dirty="0"/>
              <a:t>Garis maya </a:t>
            </a:r>
            <a:r>
              <a:rPr lang="en-US" altLang="en-US" i="1" dirty="0"/>
              <a:t>L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dihampiri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n</a:t>
            </a:r>
            <a:r>
              <a:rPr lang="en-US" altLang="en-US" baseline="-25000" dirty="0"/>
              <a:t>/2  </a:t>
            </a:r>
            <a:r>
              <a:rPr lang="en-US" altLang="en-US" dirty="0"/>
              <a:t>(</a:t>
            </a:r>
            <a:r>
              <a:rPr lang="en-US" altLang="en-US" dirty="0" err="1"/>
              <a:t>ingatlah</a:t>
            </a:r>
            <a:r>
              <a:rPr lang="en-US" altLang="en-US" dirty="0"/>
              <a:t> </a:t>
            </a:r>
            <a:r>
              <a:rPr lang="en-US" altLang="en-US" dirty="0" err="1"/>
              <a:t>titik-titik</a:t>
            </a:r>
            <a:r>
              <a:rPr lang="en-US" altLang="en-US" dirty="0"/>
              <a:t>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diurut</a:t>
            </a:r>
            <a:r>
              <a:rPr lang="en-US" altLang="en-US" dirty="0"/>
              <a:t> </a:t>
            </a:r>
            <a:r>
              <a:rPr lang="en-US" altLang="en-US" dirty="0" err="1"/>
              <a:t>menaik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absis</a:t>
            </a:r>
            <a:r>
              <a:rPr lang="en-US" altLang="en-US" dirty="0"/>
              <a:t> (x)).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B0185-6C03-46CD-A9EB-47B66F89E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80" y="1018857"/>
            <a:ext cx="5071745" cy="45806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1E2297-AEF9-404D-8986-3FAC147D60FC}"/>
              </a:ext>
            </a:extLst>
          </p:cNvPr>
          <p:cNvSpPr txBox="1"/>
          <p:nvPr/>
        </p:nvSpPr>
        <p:spPr>
          <a:xfrm>
            <a:off x="7935310" y="5399410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n/2 </a:t>
            </a:r>
            <a:r>
              <a:rPr lang="en-US" sz="2000" dirty="0" err="1">
                <a:solidFill>
                  <a:srgbClr val="FF0000"/>
                </a:solidFill>
              </a:rPr>
              <a:t>titik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130BBF-057A-4A51-BA35-5C3DDA8AFC9A}"/>
              </a:ext>
            </a:extLst>
          </p:cNvPr>
          <p:cNvSpPr txBox="1"/>
          <p:nvPr/>
        </p:nvSpPr>
        <p:spPr>
          <a:xfrm>
            <a:off x="10189779" y="5359896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n/2 </a:t>
            </a:r>
            <a:r>
              <a:rPr lang="en-US" sz="2000" dirty="0" err="1">
                <a:solidFill>
                  <a:srgbClr val="FF0000"/>
                </a:solidFill>
              </a:rPr>
              <a:t>titik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>
            <a:extLst>
              <a:ext uri="{FF2B5EF4-FFF2-40B4-BE49-F238E27FC236}">
                <a16:creationId xmlns:a16="http://schemas.microsoft.com/office/drawing/2014/main" id="{BDFA0992-819E-4F99-B226-DC300EC2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E5A411-0E0B-4909-BFA4-493A910CBD6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C393B1A1-E98E-46B3-92C6-CAC2B5FA8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601662"/>
            <a:ext cx="10134600" cy="5870575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  <a:defRPr/>
            </a:pPr>
            <a:r>
              <a:rPr lang="en-US" dirty="0"/>
              <a:t>3.  CONQUER: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rekursif</a:t>
            </a:r>
            <a:r>
              <a:rPr lang="en-US" dirty="0"/>
              <a:t>, </a:t>
            </a:r>
            <a:r>
              <a:rPr lang="en-US" dirty="0" err="1"/>
              <a:t>terapkan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/>
              <a:t>D-and-C</a:t>
            </a:r>
            <a:r>
              <a:rPr lang="en-US" dirty="0"/>
              <a:t> pada masing-masing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sepasang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. </a:t>
            </a:r>
          </a:p>
          <a:p>
            <a:pPr marL="571500" indent="-571500">
              <a:buFont typeface="Wingdings" pitchFamily="2" charset="2"/>
              <a:buAutoNum type="arabicPeriod" startAt="3"/>
              <a:defRPr/>
            </a:pPr>
            <a:endParaRPr lang="en-US" dirty="0"/>
          </a:p>
          <a:p>
            <a:pPr marL="571500" indent="-571500">
              <a:buNone/>
              <a:defRPr/>
            </a:pPr>
            <a:r>
              <a:rPr lang="en-US" dirty="0"/>
              <a:t>4.   COMBINE: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yang </a:t>
            </a:r>
            <a:r>
              <a:rPr lang="en-US" dirty="0" err="1"/>
              <a:t>jaraknya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letaknya</a:t>
            </a:r>
            <a:r>
              <a:rPr lang="en-US" dirty="0"/>
              <a:t>: </a:t>
            </a:r>
          </a:p>
          <a:p>
            <a:pPr marL="571500" indent="-55563">
              <a:buNone/>
              <a:defRPr/>
            </a:pPr>
            <a:r>
              <a:rPr lang="en-US" dirty="0"/>
              <a:t>(a) 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. </a:t>
            </a:r>
          </a:p>
          <a:p>
            <a:pPr marL="571500" indent="-55563">
              <a:buNone/>
              <a:defRPr/>
            </a:pPr>
            <a:r>
              <a:rPr lang="en-US" dirty="0"/>
              <a:t>(b) 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baseline="-25000" dirty="0"/>
              <a:t>2</a:t>
            </a:r>
            <a:r>
              <a:rPr lang="en-US" dirty="0"/>
              <a:t>. </a:t>
            </a:r>
          </a:p>
          <a:p>
            <a:pPr marL="1025525" indent="-509588">
              <a:buNone/>
              <a:defRPr/>
            </a:pPr>
            <a:r>
              <a:rPr lang="en-US" dirty="0"/>
              <a:t>(c) 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 </a:t>
            </a:r>
            <a:r>
              <a:rPr lang="en-US" dirty="0" err="1"/>
              <a:t>dipisahkan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baseline="-25000" dirty="0"/>
              <a:t>1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baseline="-25000" dirty="0"/>
              <a:t>2</a:t>
            </a:r>
            <a:r>
              <a:rPr lang="en-US" dirty="0"/>
              <a:t>. </a:t>
            </a:r>
          </a:p>
          <a:p>
            <a:pPr marL="571500" indent="-571500">
              <a:buNone/>
              <a:defRPr/>
            </a:pPr>
            <a:endParaRPr lang="en-US" dirty="0"/>
          </a:p>
          <a:p>
            <a:pPr marL="571500" indent="-571500">
              <a:buNone/>
              <a:defRPr/>
            </a:pPr>
            <a:r>
              <a:rPr lang="en-US" dirty="0"/>
              <a:t>	Jika </a:t>
            </a:r>
            <a:r>
              <a:rPr lang="en-US" dirty="0" err="1"/>
              <a:t>kasusnya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(c),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(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solusi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87A43-A02F-47F5-B57B-B75A47256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130" y="1170305"/>
            <a:ext cx="7277100" cy="478155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99A14A-A838-414E-B42D-1B520C6CC3D3}"/>
              </a:ext>
            </a:extLst>
          </p:cNvPr>
          <p:cNvCxnSpPr>
            <a:cxnSpLocks/>
          </p:cNvCxnSpPr>
          <p:nvPr/>
        </p:nvCxnSpPr>
        <p:spPr>
          <a:xfrm>
            <a:off x="5465379" y="3205655"/>
            <a:ext cx="189187" cy="315311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F42D04-CBD2-1CAA-8B44-BE59EF4E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166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4">
            <a:extLst>
              <a:ext uri="{FF2B5EF4-FFF2-40B4-BE49-F238E27FC236}">
                <a16:creationId xmlns:a16="http://schemas.microsoft.com/office/drawing/2014/main" id="{0A45758E-68DF-4CD6-9323-AD9A33DD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FFAB4E-57AC-4DFC-B40D-3143D85D076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B3C226-3066-4BA8-B740-58535221AA15}"/>
              </a:ext>
            </a:extLst>
          </p:cNvPr>
          <p:cNvSpPr txBox="1"/>
          <p:nvPr/>
        </p:nvSpPr>
        <p:spPr>
          <a:xfrm>
            <a:off x="1082040" y="258167"/>
            <a:ext cx="103886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FindClosestPair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SetOfPoint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terdekat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sepasang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himpunan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 =  {p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titik-titik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absisnya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sepasang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terdekat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Euclidean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,...,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/2+1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FindClosestPair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FindClosestPair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bandingkan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dulu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d1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d2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terkecil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{*******************************************************************************}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Tentukan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jarak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Jika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set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jarak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terkecil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{*****************************************************************************}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3B566A-F6EE-410A-B9E6-86D0133E0A8C}"/>
              </a:ext>
            </a:extLst>
          </p:cNvPr>
          <p:cNvSpPr/>
          <p:nvPr/>
        </p:nvSpPr>
        <p:spPr>
          <a:xfrm>
            <a:off x="815838" y="258167"/>
            <a:ext cx="11040881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5">
            <a:extLst>
              <a:ext uri="{FF2B5EF4-FFF2-40B4-BE49-F238E27FC236}">
                <a16:creationId xmlns:a16="http://schemas.microsoft.com/office/drawing/2014/main" id="{555AEF1F-05C3-4C1D-8F48-B632B160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75507-8B5A-4E9D-91B6-A1422D3752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A2D8F498-6161-42B2-8E1D-312A16244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8360" y="624841"/>
            <a:ext cx="7482840" cy="57315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Jika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pasangan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left</a:t>
            </a:r>
            <a:r>
              <a:rPr lang="en-US" sz="2400" dirty="0"/>
              <a:t> and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right</a:t>
            </a:r>
            <a:r>
              <a:rPr lang="en-US" sz="2400" dirty="0"/>
              <a:t> yang </a:t>
            </a:r>
            <a:r>
              <a:rPr lang="en-US" sz="2400" dirty="0" err="1"/>
              <a:t>jaraknya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kasusnya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: </a:t>
            </a:r>
          </a:p>
          <a:p>
            <a:pPr marL="690563" indent="-690563">
              <a:buNone/>
              <a:defRPr/>
            </a:pPr>
            <a:r>
              <a:rPr lang="en-US" sz="2400" dirty="0"/>
              <a:t>    (</a:t>
            </a:r>
            <a:r>
              <a:rPr lang="en-US" sz="2400" dirty="0" err="1"/>
              <a:t>i</a:t>
            </a:r>
            <a:r>
              <a:rPr lang="en-US" sz="2400" dirty="0"/>
              <a:t>)  </a:t>
            </a:r>
            <a:r>
              <a:rPr lang="en-US" sz="2400" dirty="0" err="1"/>
              <a:t>Absis</a:t>
            </a:r>
            <a:r>
              <a:rPr lang="en-US" sz="2400" dirty="0"/>
              <a:t> </a:t>
            </a:r>
            <a:r>
              <a:rPr lang="en-US" sz="2400" i="1" dirty="0"/>
              <a:t>x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left</a:t>
            </a:r>
            <a:r>
              <a:rPr lang="en-US" sz="2400" dirty="0"/>
              <a:t> dan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right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paling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. </a:t>
            </a:r>
          </a:p>
          <a:p>
            <a:pPr marL="690563" indent="-690563">
              <a:buNone/>
              <a:defRPr/>
            </a:pPr>
            <a:r>
              <a:rPr lang="en-US" sz="2400" dirty="0"/>
              <a:t>   (ii)  </a:t>
            </a:r>
            <a:r>
              <a:rPr lang="en-US" sz="2400" dirty="0" err="1"/>
              <a:t>Ordinat</a:t>
            </a:r>
            <a:r>
              <a:rPr lang="en-US" sz="2400" dirty="0"/>
              <a:t> </a:t>
            </a:r>
            <a:r>
              <a:rPr lang="en-US" sz="2400" i="1" dirty="0"/>
              <a:t>y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left</a:t>
            </a:r>
            <a:r>
              <a:rPr lang="en-US" sz="2400" dirty="0"/>
              <a:t> dan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right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paling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  </a:t>
            </a:r>
            <a:r>
              <a:rPr lang="en-US" sz="2400" i="1" dirty="0"/>
              <a:t>d</a:t>
            </a:r>
            <a:r>
              <a:rPr lang="en-US" sz="2400" dirty="0"/>
              <a:t>. 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berarti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p</a:t>
            </a:r>
            <a:r>
              <a:rPr lang="en-US" altLang="en-US" sz="2400" i="1" baseline="-25000" dirty="0" err="1"/>
              <a:t>left</a:t>
            </a:r>
            <a:r>
              <a:rPr lang="en-US" altLang="en-US" sz="2400" dirty="0"/>
              <a:t> and </a:t>
            </a:r>
            <a:r>
              <a:rPr lang="en-US" altLang="en-US" sz="2400" i="1" dirty="0" err="1"/>
              <a:t>p</a:t>
            </a:r>
            <a:r>
              <a:rPr lang="en-US" altLang="en-US" sz="2400" i="1" baseline="-25000" dirty="0" err="1"/>
              <a:t>right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sepasang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titik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berada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daerah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sekitar</a:t>
            </a:r>
            <a:r>
              <a:rPr lang="en-US" altLang="en-US" sz="2400" dirty="0"/>
              <a:t> garis </a:t>
            </a:r>
            <a:r>
              <a:rPr lang="en-US" altLang="en-US" sz="2400" dirty="0" err="1"/>
              <a:t>vertikal</a:t>
            </a:r>
            <a:r>
              <a:rPr lang="en-US" altLang="en-US" sz="2400" dirty="0"/>
              <a:t> </a:t>
            </a:r>
            <a:r>
              <a:rPr lang="en-US" altLang="en-US" sz="2400" i="1" dirty="0"/>
              <a:t>L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daerah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abu-abu</a:t>
            </a:r>
            <a:r>
              <a:rPr lang="en-US" altLang="en-US" sz="2400" dirty="0"/>
              <a:t>)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 err="1"/>
              <a:t>Berapa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lebar</a:t>
            </a:r>
            <a:r>
              <a:rPr lang="en-US" altLang="en-US" sz="2400" dirty="0"/>
              <a:t> strip </a:t>
            </a:r>
            <a:r>
              <a:rPr lang="en-US" altLang="en-US" sz="2400" dirty="0" err="1"/>
              <a:t>abu-abu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?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sz="24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78FAE71-2C96-4A66-9976-CFA05D8D10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87920" y="1313500"/>
          <a:ext cx="4488180" cy="472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619756" imgH="2759583" progId="Visio.Drawing.11">
                  <p:embed/>
                </p:oleObj>
              </mc:Choice>
              <mc:Fallback>
                <p:oleObj name="Visio" r:id="rId2" imgW="2619756" imgH="2759583" progId="Visio.Drawing.1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78FAE71-2C96-4A66-9976-CFA05D8D10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7920" y="1313500"/>
                        <a:ext cx="4488180" cy="4727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501AB5D-7A61-4D20-8A6C-56A5A8D06ACD}"/>
              </a:ext>
            </a:extLst>
          </p:cNvPr>
          <p:cNvSpPr txBox="1"/>
          <p:nvPr/>
        </p:nvSpPr>
        <p:spPr>
          <a:xfrm>
            <a:off x="9395679" y="3121263"/>
            <a:ext cx="672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 err="1"/>
              <a:t>p</a:t>
            </a:r>
            <a:r>
              <a:rPr lang="en-US" sz="1800" i="1" baseline="-25000" dirty="0" err="1"/>
              <a:t>left</a:t>
            </a:r>
            <a:r>
              <a:rPr lang="en-US" sz="1800" dirty="0"/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2A496B-B82B-4435-8ECB-AA20B2C3330B}"/>
              </a:ext>
            </a:extLst>
          </p:cNvPr>
          <p:cNvSpPr txBox="1"/>
          <p:nvPr/>
        </p:nvSpPr>
        <p:spPr>
          <a:xfrm>
            <a:off x="9968974" y="2494121"/>
            <a:ext cx="599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 err="1"/>
              <a:t>p</a:t>
            </a:r>
            <a:r>
              <a:rPr lang="en-US" sz="1800" i="1" baseline="-25000" dirty="0" err="1"/>
              <a:t>right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2FC935-5582-4F86-8745-AE936282F280}"/>
              </a:ext>
            </a:extLst>
          </p:cNvPr>
          <p:cNvSpPr txBox="1"/>
          <p:nvPr/>
        </p:nvSpPr>
        <p:spPr>
          <a:xfrm>
            <a:off x="8501225" y="4960883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C8696-97BB-451E-BA46-E356A58E7FCB}"/>
              </a:ext>
            </a:extLst>
          </p:cNvPr>
          <p:cNvSpPr txBox="1"/>
          <p:nvPr/>
        </p:nvSpPr>
        <p:spPr>
          <a:xfrm>
            <a:off x="10755694" y="4960883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0A8531-1A0E-4686-9ABA-21A826848C94}"/>
              </a:ext>
            </a:extLst>
          </p:cNvPr>
          <p:cNvCxnSpPr>
            <a:stCxn id="9" idx="0"/>
          </p:cNvCxnSpPr>
          <p:nvPr/>
        </p:nvCxnSpPr>
        <p:spPr>
          <a:xfrm flipV="1">
            <a:off x="9732010" y="2974428"/>
            <a:ext cx="336331" cy="146835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6">
            <a:extLst>
              <a:ext uri="{FF2B5EF4-FFF2-40B4-BE49-F238E27FC236}">
                <a16:creationId xmlns:a16="http://schemas.microsoft.com/office/drawing/2014/main" id="{2B0723CA-EA63-4E84-B244-4DBFD9985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BF9AEB-0113-46A3-BBC2-F555D7A1D0E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EA8F6C35-52AF-41D2-B84E-E35882A5F0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631827"/>
            <a:ext cx="7381240" cy="5902006"/>
          </a:xfrm>
        </p:spPr>
        <p:txBody>
          <a:bodyPr>
            <a:normAutofit lnSpcReduction="10000"/>
          </a:bodyPr>
          <a:lstStyle/>
          <a:p>
            <a:pPr marL="0" indent="0">
              <a:defRPr/>
            </a:pPr>
            <a:r>
              <a:rPr lang="en-US" sz="2000" dirty="0"/>
              <a:t>  </a:t>
            </a:r>
            <a:r>
              <a:rPr lang="en-US" sz="2600" dirty="0"/>
              <a:t>Kita </a:t>
            </a:r>
            <a:r>
              <a:rPr lang="en-US" sz="2600" dirty="0" err="1"/>
              <a:t>membatasi</a:t>
            </a:r>
            <a:r>
              <a:rPr lang="en-US" sz="2600" dirty="0"/>
              <a:t> </a:t>
            </a:r>
            <a:r>
              <a:rPr lang="en-US" sz="2600" dirty="0" err="1"/>
              <a:t>titik-titik</a:t>
            </a:r>
            <a:r>
              <a:rPr lang="en-US" sz="2600" dirty="0"/>
              <a:t> </a:t>
            </a:r>
            <a:r>
              <a:rPr lang="en-US" sz="2600" dirty="0" err="1"/>
              <a:t>di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i="1" dirty="0"/>
              <a:t>strip</a:t>
            </a:r>
            <a:r>
              <a:rPr lang="en-US" sz="2600" dirty="0"/>
              <a:t> </a:t>
            </a:r>
            <a:r>
              <a:rPr lang="en-US" sz="2600" dirty="0" err="1"/>
              <a:t>selebar</a:t>
            </a:r>
            <a:r>
              <a:rPr lang="en-US" sz="2600" dirty="0"/>
              <a:t> 2</a:t>
            </a:r>
            <a:r>
              <a:rPr lang="en-US" sz="2600" i="1" dirty="0"/>
              <a:t>d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231775" indent="-231775">
              <a:defRPr/>
            </a:pPr>
            <a:r>
              <a:rPr lang="en-US" sz="2600" dirty="0"/>
              <a:t>Oleh </a:t>
            </a:r>
            <a:r>
              <a:rPr lang="en-US" sz="2600" dirty="0" err="1"/>
              <a:t>karena</a:t>
            </a:r>
            <a:r>
              <a:rPr lang="en-US" sz="2600" dirty="0"/>
              <a:t> </a:t>
            </a:r>
            <a:r>
              <a:rPr lang="en-US" sz="2600" dirty="0" err="1"/>
              <a:t>itu</a:t>
            </a:r>
            <a:r>
              <a:rPr lang="en-US" sz="2600" dirty="0"/>
              <a:t>, </a:t>
            </a:r>
            <a:r>
              <a:rPr lang="en-US" sz="2600" dirty="0" err="1"/>
              <a:t>implementasi</a:t>
            </a:r>
            <a:r>
              <a:rPr lang="en-US" sz="2600" dirty="0"/>
              <a:t> </a:t>
            </a:r>
            <a:r>
              <a:rPr lang="en-US" sz="2600" dirty="0" err="1"/>
              <a:t>tahap</a:t>
            </a:r>
            <a:r>
              <a:rPr lang="en-US" sz="2600" dirty="0"/>
              <a:t> </a:t>
            </a:r>
            <a:r>
              <a:rPr lang="id-ID" sz="2600" dirty="0"/>
              <a:t>ketiga</a:t>
            </a:r>
            <a:r>
              <a:rPr lang="en-US" sz="2600" dirty="0"/>
              <a:t> </a:t>
            </a:r>
            <a:r>
              <a:rPr lang="id-ID" sz="2600" dirty="0"/>
              <a:t>adalah </a:t>
            </a:r>
            <a:r>
              <a:rPr lang="en-US" sz="2600" dirty="0" err="1"/>
              <a:t>sbb</a:t>
            </a:r>
            <a:r>
              <a:rPr lang="en-US" sz="2600" dirty="0"/>
              <a:t>:</a:t>
            </a:r>
          </a:p>
          <a:p>
            <a:pPr marL="577850" indent="-577850">
              <a:buNone/>
              <a:defRPr/>
            </a:pPr>
            <a:r>
              <a:rPr lang="en-US" sz="2600" dirty="0"/>
              <a:t>  </a:t>
            </a:r>
          </a:p>
          <a:p>
            <a:pPr marL="914400" indent="-565150">
              <a:buNone/>
              <a:defRPr/>
            </a:pPr>
            <a:r>
              <a:rPr lang="en-US" sz="2600" dirty="0"/>
              <a:t>(</a:t>
            </a:r>
            <a:r>
              <a:rPr lang="en-US" sz="2600" dirty="0" err="1"/>
              <a:t>i</a:t>
            </a:r>
            <a:r>
              <a:rPr lang="en-US" sz="2600" dirty="0"/>
              <a:t>)	</a:t>
            </a:r>
            <a:r>
              <a:rPr lang="en-US" sz="2600" dirty="0" err="1"/>
              <a:t>Temukan</a:t>
            </a:r>
            <a:r>
              <a:rPr lang="en-US" sz="2600" dirty="0"/>
              <a:t> </a:t>
            </a:r>
            <a:r>
              <a:rPr lang="en-US" sz="2600" dirty="0" err="1"/>
              <a:t>semua</a:t>
            </a:r>
            <a:r>
              <a:rPr lang="en-US" sz="2600" dirty="0"/>
              <a:t> </a:t>
            </a:r>
            <a:r>
              <a:rPr lang="en-US" sz="2600" dirty="0" err="1"/>
              <a:t>titik</a:t>
            </a:r>
            <a:r>
              <a:rPr lang="en-US" sz="2600" dirty="0"/>
              <a:t> di </a:t>
            </a:r>
            <a:r>
              <a:rPr lang="en-US" sz="2600" i="1" dirty="0"/>
              <a:t>S1</a:t>
            </a:r>
            <a:r>
              <a:rPr lang="en-US" sz="2600" dirty="0"/>
              <a:t> yang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absis</a:t>
            </a:r>
            <a:r>
              <a:rPr lang="en-US" sz="2600" dirty="0"/>
              <a:t> </a:t>
            </a:r>
            <a:r>
              <a:rPr lang="en-US" sz="2600" i="1" dirty="0"/>
              <a:t>x</a:t>
            </a:r>
            <a:r>
              <a:rPr lang="en-US" sz="2600" dirty="0"/>
              <a:t> minimal </a:t>
            </a:r>
            <a:r>
              <a:rPr lang="en-US" sz="2600" i="1" dirty="0" err="1"/>
              <a:t>x</a:t>
            </a:r>
            <a:r>
              <a:rPr lang="en-US" sz="2600" i="1" baseline="-25000" dirty="0" err="1"/>
              <a:t>n</a:t>
            </a:r>
            <a:r>
              <a:rPr lang="en-US" sz="2600" i="1" baseline="-25000" dirty="0"/>
              <a:t>/2</a:t>
            </a:r>
            <a:r>
              <a:rPr lang="en-US" sz="2600" i="1" dirty="0"/>
              <a:t>  </a:t>
            </a:r>
            <a:r>
              <a:rPr lang="en-US" sz="2600" dirty="0"/>
              <a:t>– </a:t>
            </a:r>
            <a:r>
              <a:rPr lang="en-US" sz="2600" i="1" dirty="0"/>
              <a:t>d</a:t>
            </a:r>
            <a:r>
              <a:rPr lang="en-US" sz="2600" dirty="0"/>
              <a:t>. </a:t>
            </a:r>
          </a:p>
          <a:p>
            <a:pPr marL="577850" indent="-577850">
              <a:buFont typeface="Wingdings" pitchFamily="2" charset="2"/>
              <a:buAutoNum type="romanLcParenBoth"/>
              <a:defRPr/>
            </a:pPr>
            <a:endParaRPr lang="en-US" sz="2600" dirty="0"/>
          </a:p>
          <a:p>
            <a:pPr marL="914400" indent="-565150">
              <a:buNone/>
              <a:defRPr/>
            </a:pPr>
            <a:r>
              <a:rPr lang="en-US" sz="2600" dirty="0"/>
              <a:t>(ii )   </a:t>
            </a:r>
            <a:r>
              <a:rPr lang="en-US" sz="2600" dirty="0" err="1"/>
              <a:t>Temukan</a:t>
            </a:r>
            <a:r>
              <a:rPr lang="en-US" sz="2600" dirty="0"/>
              <a:t> </a:t>
            </a:r>
            <a:r>
              <a:rPr lang="en-US" sz="2600" dirty="0" err="1"/>
              <a:t>semua</a:t>
            </a:r>
            <a:r>
              <a:rPr lang="en-US" sz="2600" dirty="0"/>
              <a:t> </a:t>
            </a:r>
            <a:r>
              <a:rPr lang="en-US" sz="2600" dirty="0" err="1"/>
              <a:t>titik</a:t>
            </a:r>
            <a:r>
              <a:rPr lang="en-US" sz="2600" dirty="0"/>
              <a:t> di </a:t>
            </a:r>
            <a:r>
              <a:rPr lang="en-US" sz="2600" i="1" dirty="0"/>
              <a:t>S2</a:t>
            </a:r>
            <a:r>
              <a:rPr lang="en-US" sz="2600" dirty="0"/>
              <a:t> yang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absis</a:t>
            </a:r>
            <a:r>
              <a:rPr lang="en-US" sz="2600" dirty="0"/>
              <a:t> </a:t>
            </a:r>
            <a:r>
              <a:rPr lang="en-US" sz="2600" i="1" dirty="0"/>
              <a:t>x</a:t>
            </a:r>
            <a:r>
              <a:rPr lang="en-US" sz="2600" dirty="0"/>
              <a:t> </a:t>
            </a:r>
            <a:r>
              <a:rPr lang="en-US" sz="2600" dirty="0" err="1"/>
              <a:t>maksimal</a:t>
            </a:r>
            <a:r>
              <a:rPr lang="en-US" sz="2600" dirty="0"/>
              <a:t> </a:t>
            </a:r>
            <a:r>
              <a:rPr lang="en-US" sz="2600" i="1" dirty="0" err="1"/>
              <a:t>x</a:t>
            </a:r>
            <a:r>
              <a:rPr lang="en-US" sz="2600" i="1" baseline="-25000" dirty="0" err="1"/>
              <a:t>n</a:t>
            </a:r>
            <a:r>
              <a:rPr lang="en-US" sz="2600" i="1" baseline="-25000" dirty="0"/>
              <a:t>/2 </a:t>
            </a:r>
            <a:r>
              <a:rPr lang="en-US" sz="2600" i="1" dirty="0"/>
              <a:t>+ d</a:t>
            </a:r>
            <a:r>
              <a:rPr lang="en-US" sz="2600" dirty="0"/>
              <a:t>.</a:t>
            </a:r>
          </a:p>
          <a:p>
            <a:pPr marL="577850" indent="-577850">
              <a:buNone/>
              <a:defRPr/>
            </a:pPr>
            <a:endParaRPr lang="en-US" sz="2600" dirty="0"/>
          </a:p>
          <a:p>
            <a:pPr>
              <a:defRPr/>
            </a:pPr>
            <a:r>
              <a:rPr lang="en-US" sz="2600" dirty="0" err="1"/>
              <a:t>Sebut</a:t>
            </a:r>
            <a:r>
              <a:rPr lang="en-US" sz="2600" dirty="0"/>
              <a:t> </a:t>
            </a:r>
            <a:r>
              <a:rPr lang="en-US" sz="2600" dirty="0" err="1"/>
              <a:t>semua</a:t>
            </a:r>
            <a:r>
              <a:rPr lang="en-US" sz="2600" dirty="0"/>
              <a:t> </a:t>
            </a:r>
            <a:r>
              <a:rPr lang="en-US" sz="2600" dirty="0" err="1"/>
              <a:t>titik-titik</a:t>
            </a:r>
            <a:r>
              <a:rPr lang="en-US" sz="2600" dirty="0"/>
              <a:t> yang </a:t>
            </a:r>
            <a:r>
              <a:rPr lang="en-US" sz="2600" dirty="0" err="1"/>
              <a:t>ditemukan</a:t>
            </a:r>
            <a:r>
              <a:rPr lang="en-US" sz="2600" dirty="0"/>
              <a:t> pada </a:t>
            </a:r>
            <a:r>
              <a:rPr lang="en-US" sz="2600" dirty="0" err="1"/>
              <a:t>langkah</a:t>
            </a:r>
            <a:r>
              <a:rPr lang="en-US" sz="2600" dirty="0"/>
              <a:t> (</a:t>
            </a:r>
            <a:r>
              <a:rPr lang="en-US" sz="2600" dirty="0" err="1"/>
              <a:t>i</a:t>
            </a:r>
            <a:r>
              <a:rPr lang="en-US" sz="2600" dirty="0"/>
              <a:t>) dan (ii)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dirty="0" err="1"/>
              <a:t>himpunan</a:t>
            </a:r>
            <a:r>
              <a:rPr lang="en-US" sz="2600" dirty="0"/>
              <a:t> </a:t>
            </a:r>
            <a:r>
              <a:rPr lang="en-US" sz="2600" i="1" dirty="0" err="1"/>
              <a:t>S</a:t>
            </a:r>
            <a:r>
              <a:rPr lang="en-US" sz="2600" i="1" baseline="-25000" dirty="0" err="1"/>
              <a:t>strip</a:t>
            </a:r>
            <a:r>
              <a:rPr lang="en-US" sz="2600" dirty="0"/>
              <a:t> yang </a:t>
            </a:r>
            <a:r>
              <a:rPr lang="en-US" sz="2600" dirty="0" err="1"/>
              <a:t>berisi</a:t>
            </a:r>
            <a:r>
              <a:rPr lang="en-US" sz="2600" dirty="0"/>
              <a:t> </a:t>
            </a:r>
            <a:r>
              <a:rPr lang="en-US" sz="2600" i="1" dirty="0"/>
              <a:t>s</a:t>
            </a:r>
            <a:r>
              <a:rPr lang="en-US" sz="2600" dirty="0"/>
              <a:t> </a:t>
            </a:r>
            <a:r>
              <a:rPr lang="en-US" sz="2600" dirty="0" err="1"/>
              <a:t>buah</a:t>
            </a:r>
            <a:r>
              <a:rPr lang="en-US" sz="2600" dirty="0"/>
              <a:t> </a:t>
            </a:r>
            <a:r>
              <a:rPr lang="en-US" sz="2600" dirty="0" err="1"/>
              <a:t>titik</a:t>
            </a:r>
            <a:r>
              <a:rPr lang="en-US" sz="2600" dirty="0"/>
              <a:t>. </a:t>
            </a:r>
          </a:p>
          <a:p>
            <a:pPr marL="577850" indent="-577850">
              <a:buNone/>
              <a:defRPr/>
            </a:pPr>
            <a:endParaRPr lang="en-US" sz="2600" dirty="0"/>
          </a:p>
        </p:txBody>
      </p:sp>
      <p:graphicFrame>
        <p:nvGraphicFramePr>
          <p:cNvPr id="90116" name="Object 3">
            <a:extLst>
              <a:ext uri="{FF2B5EF4-FFF2-40B4-BE49-F238E27FC236}">
                <a16:creationId xmlns:a16="http://schemas.microsoft.com/office/drawing/2014/main" id="{00D3A8EA-AA23-42F7-B268-953E858B4CB5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8610600" y="1487585"/>
          <a:ext cx="3134360" cy="523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744980" imgH="2913507" progId="Visio.Drawing.11">
                  <p:embed/>
                </p:oleObj>
              </mc:Choice>
              <mc:Fallback>
                <p:oleObj name="Visio" r:id="rId2" imgW="1744980" imgH="2913507" progId="Visio.Drawing.11">
                  <p:embed/>
                  <p:pic>
                    <p:nvPicPr>
                      <p:cNvPr id="90116" name="Object 3">
                        <a:extLst>
                          <a:ext uri="{FF2B5EF4-FFF2-40B4-BE49-F238E27FC236}">
                            <a16:creationId xmlns:a16="http://schemas.microsoft.com/office/drawing/2014/main" id="{00D3A8EA-AA23-42F7-B268-953E858B4C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1487585"/>
                        <a:ext cx="3134360" cy="5233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7" name="TextBox 4">
            <a:extLst>
              <a:ext uri="{FF2B5EF4-FFF2-40B4-BE49-F238E27FC236}">
                <a16:creationId xmlns:a16="http://schemas.microsoft.com/office/drawing/2014/main" id="{9B90FBAE-CAAD-4962-A1E3-C54CF7FC5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2975" y="202490"/>
            <a:ext cx="73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</a:rPr>
              <a:t>S</a:t>
            </a:r>
            <a:r>
              <a:rPr lang="id-ID" altLang="en-US" sz="2400" b="1" i="1" baseline="-25000" dirty="0">
                <a:solidFill>
                  <a:srgbClr val="FF0000"/>
                </a:solidFill>
              </a:rPr>
              <a:t>strip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CABC6D79-357C-4D9A-8C36-28FB58BC22D2}"/>
              </a:ext>
            </a:extLst>
          </p:cNvPr>
          <p:cNvSpPr/>
          <p:nvPr/>
        </p:nvSpPr>
        <p:spPr>
          <a:xfrm rot="16200000">
            <a:off x="9946798" y="-335235"/>
            <a:ext cx="461964" cy="2822210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4">
            <a:extLst>
              <a:ext uri="{FF2B5EF4-FFF2-40B4-BE49-F238E27FC236}">
                <a16:creationId xmlns:a16="http://schemas.microsoft.com/office/drawing/2014/main" id="{962ABB2F-D53B-4345-B819-4B2DA09F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4F8930-187C-4E03-AFA0-457B7459B4E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/>
          </a:p>
        </p:txBody>
      </p:sp>
      <p:pic>
        <p:nvPicPr>
          <p:cNvPr id="91139" name="Picture 4">
            <a:extLst>
              <a:ext uri="{FF2B5EF4-FFF2-40B4-BE49-F238E27FC236}">
                <a16:creationId xmlns:a16="http://schemas.microsoft.com/office/drawing/2014/main" id="{194DBF77-BE58-4D8B-BF2E-3344818C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20" y="675640"/>
            <a:ext cx="6905994" cy="514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AD7622-2FB0-4D8B-B7D0-54DFA087B3FC}"/>
              </a:ext>
            </a:extLst>
          </p:cNvPr>
          <p:cNvSpPr txBox="1"/>
          <p:nvPr/>
        </p:nvSpPr>
        <p:spPr>
          <a:xfrm>
            <a:off x="4640313" y="5987018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MIN(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E6114-267D-4BED-84FA-CC2A79762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421" y="213975"/>
            <a:ext cx="73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</a:rPr>
              <a:t>S</a:t>
            </a:r>
            <a:r>
              <a:rPr lang="id-ID" altLang="en-US" sz="2400" b="1" i="1" baseline="-25000" dirty="0">
                <a:solidFill>
                  <a:srgbClr val="FF0000"/>
                </a:solidFill>
              </a:rPr>
              <a:t>strip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5">
            <a:extLst>
              <a:ext uri="{FF2B5EF4-FFF2-40B4-BE49-F238E27FC236}">
                <a16:creationId xmlns:a16="http://schemas.microsoft.com/office/drawing/2014/main" id="{FC3D4B4B-D33F-4B45-B653-A8E01D8A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D980C5-4414-45D9-96B7-E3FD8C0CDB1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/>
          </a:p>
        </p:txBody>
      </p:sp>
      <p:sp>
        <p:nvSpPr>
          <p:cNvPr id="92163" name="Content Placeholder 4">
            <a:extLst>
              <a:ext uri="{FF2B5EF4-FFF2-40B4-BE49-F238E27FC236}">
                <a16:creationId xmlns:a16="http://schemas.microsoft.com/office/drawing/2014/main" id="{6DEF19C8-3FBC-4791-9EAE-7F41E28BE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986" y="2349063"/>
            <a:ext cx="9680028" cy="3925614"/>
          </a:xfrm>
        </p:spPr>
        <p:txBody>
          <a:bodyPr/>
          <a:lstStyle/>
          <a:p>
            <a:pPr>
              <a:spcBef>
                <a:spcPts val="3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  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    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id-ID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&gt;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.y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&gt;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{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diproses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  <a:endParaRPr lang="id-ID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FontTx/>
              <a:buNone/>
            </a:pP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d-ID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id-ID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EUCLIDEAN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hitung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jarak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en-US" alt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rumus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Euclidean }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d3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id-ID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bandingkan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d3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}   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id-ID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   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  <a:endParaRPr lang="id-ID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FontTx/>
              <a:buNone/>
            </a:pPr>
            <a:r>
              <a:rPr lang="id-ID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3947E-DD00-4074-91DA-0005B495B4C5}"/>
              </a:ext>
            </a:extLst>
          </p:cNvPr>
          <p:cNvSpPr txBox="1"/>
          <p:nvPr/>
        </p:nvSpPr>
        <p:spPr>
          <a:xfrm>
            <a:off x="767256" y="311745"/>
            <a:ext cx="102791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Urutkan</a:t>
            </a:r>
            <a:r>
              <a:rPr lang="en-US" sz="2400" dirty="0"/>
              <a:t> </a:t>
            </a:r>
            <a:r>
              <a:rPr lang="en-US" sz="2400" dirty="0" err="1"/>
              <a:t>titik-titik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 err="1"/>
              <a:t>S</a:t>
            </a:r>
            <a:r>
              <a:rPr lang="en-US" sz="2400" i="1" baseline="-25000" dirty="0" err="1"/>
              <a:t>strip</a:t>
            </a:r>
            <a:r>
              <a:rPr lang="en-US" sz="2400" i="1" baseline="-25000" dirty="0"/>
              <a:t> 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ordinat</a:t>
            </a:r>
            <a:r>
              <a:rPr lang="en-US" sz="2400" dirty="0"/>
              <a:t> </a:t>
            </a:r>
            <a:r>
              <a:rPr lang="en-US" sz="2400" i="1" dirty="0"/>
              <a:t>y</a:t>
            </a:r>
            <a:r>
              <a:rPr lang="en-US" sz="2400" dirty="0"/>
              <a:t> yang </a:t>
            </a:r>
            <a:r>
              <a:rPr lang="en-US" sz="2400" dirty="0" err="1"/>
              <a:t>menaik</a:t>
            </a:r>
            <a:r>
              <a:rPr lang="en-US" sz="2400" dirty="0"/>
              <a:t>.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i="1" dirty="0"/>
              <a:t>q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q</a:t>
            </a:r>
            <a:r>
              <a:rPr lang="en-US" sz="2400" baseline="-25000" dirty="0"/>
              <a:t>2</a:t>
            </a:r>
            <a:r>
              <a:rPr lang="en-US" sz="2400" dirty="0"/>
              <a:t> , ..., </a:t>
            </a:r>
            <a:r>
              <a:rPr lang="en-US" sz="2400" i="1" dirty="0" err="1"/>
              <a:t>q</a:t>
            </a:r>
            <a:r>
              <a:rPr lang="en-US" sz="2400" i="1" baseline="-25000" dirty="0" err="1"/>
              <a:t>s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pengurutan</a:t>
            </a:r>
            <a:r>
              <a:rPr lang="en-US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Hitung</a:t>
            </a:r>
            <a:r>
              <a:rPr lang="en-US" sz="2400" dirty="0"/>
              <a:t>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pasang </a:t>
            </a:r>
            <a:r>
              <a:rPr lang="en-US" sz="2400" dirty="0" err="1"/>
              <a:t>titik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 err="1"/>
              <a:t>S</a:t>
            </a:r>
            <a:r>
              <a:rPr lang="en-US" sz="2400" i="1" baseline="-25000" dirty="0" err="1"/>
              <a:t>strip</a:t>
            </a:r>
            <a:r>
              <a:rPr lang="en-US" sz="2400" i="1" baseline="-25000" dirty="0"/>
              <a:t>  </a:t>
            </a:r>
            <a:r>
              <a:rPr lang="en-US" sz="2400" dirty="0"/>
              <a:t>dan </a:t>
            </a:r>
            <a:r>
              <a:rPr lang="en-US" sz="2400" dirty="0" err="1"/>
              <a:t>bandingkan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jaraknya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0C5BBB-1359-4CD4-84E2-51FFDBCB46B7}"/>
              </a:ext>
            </a:extLst>
          </p:cNvPr>
          <p:cNvSpPr/>
          <p:nvPr/>
        </p:nvSpPr>
        <p:spPr>
          <a:xfrm>
            <a:off x="966953" y="2165131"/>
            <a:ext cx="10079420" cy="4279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ontent Placeholder 2">
            <a:extLst>
              <a:ext uri="{FF2B5EF4-FFF2-40B4-BE49-F238E27FC236}">
                <a16:creationId xmlns:a16="http://schemas.microsoft.com/office/drawing/2014/main" id="{3AB157A2-C88F-4858-B4E8-E424A286C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192" y="619125"/>
            <a:ext cx="10497207" cy="5410200"/>
          </a:xfrm>
        </p:spPr>
        <p:txBody>
          <a:bodyPr/>
          <a:lstStyle/>
          <a:p>
            <a:r>
              <a:rPr lang="en-US" altLang="en-US" sz="2400" dirty="0"/>
              <a:t>Jika </a:t>
            </a:r>
            <a:r>
              <a:rPr lang="en-US" altLang="en-US" sz="2400" dirty="0" err="1"/>
              <a:t>diamati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memeriksa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titik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area strip </a:t>
            </a:r>
            <a:r>
              <a:rPr lang="en-US" altLang="en-US" sz="2400" dirty="0" err="1"/>
              <a:t>abu-abu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. 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titik</a:t>
            </a:r>
            <a:r>
              <a:rPr lang="en-US" altLang="en-US" sz="2400" dirty="0"/>
              <a:t> </a:t>
            </a:r>
            <a:r>
              <a:rPr lang="en-US" altLang="en-US" sz="2400" i="1" dirty="0"/>
              <a:t>Q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sebelah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kiri</a:t>
            </a:r>
            <a:r>
              <a:rPr lang="en-US" altLang="en-US" sz="2400" dirty="0"/>
              <a:t> garis L,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memeriksa</a:t>
            </a:r>
            <a:r>
              <a:rPr lang="en-US" altLang="en-US" sz="2400" dirty="0"/>
              <a:t> paling </a:t>
            </a:r>
            <a:r>
              <a:rPr lang="en-US" altLang="en-US" sz="2400" dirty="0" err="1"/>
              <a:t>banyak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enam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titik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saja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jaraknya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sebesar</a:t>
            </a:r>
            <a:r>
              <a:rPr lang="en-US" altLang="en-US" sz="2400" dirty="0"/>
              <a:t> </a:t>
            </a:r>
            <a:r>
              <a:rPr lang="en-US" altLang="en-US" sz="2400" i="1" dirty="0"/>
              <a:t>d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ordinat</a:t>
            </a:r>
            <a:r>
              <a:rPr lang="en-US" altLang="en-US" sz="2400" dirty="0"/>
              <a:t> </a:t>
            </a:r>
            <a:r>
              <a:rPr lang="en-US" altLang="en-US" sz="2400" i="1" dirty="0"/>
              <a:t>Q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atas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bawah</a:t>
            </a:r>
            <a:r>
              <a:rPr lang="en-US" altLang="en-US" sz="2400" dirty="0"/>
              <a:t>), </a:t>
            </a:r>
            <a:r>
              <a:rPr lang="en-US" altLang="en-US" sz="2400" dirty="0" err="1"/>
              <a:t>serta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titik-titik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berjarak</a:t>
            </a:r>
            <a:r>
              <a:rPr lang="en-US" altLang="en-US" sz="2400" dirty="0"/>
              <a:t> </a:t>
            </a:r>
            <a:r>
              <a:rPr lang="en-US" altLang="en-US" sz="2400" i="1" dirty="0"/>
              <a:t>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garis </a:t>
            </a:r>
            <a:r>
              <a:rPr lang="en-US" altLang="en-US" sz="2400" i="1" dirty="0"/>
              <a:t>L.</a:t>
            </a:r>
            <a:r>
              <a:rPr lang="en-US" altLang="en-US" sz="2400" dirty="0"/>
              <a:t> </a:t>
            </a:r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93187" name="Slide Number Placeholder 3">
            <a:extLst>
              <a:ext uri="{FF2B5EF4-FFF2-40B4-BE49-F238E27FC236}">
                <a16:creationId xmlns:a16="http://schemas.microsoft.com/office/drawing/2014/main" id="{3B95B824-238E-4322-A1D4-B160CC8A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4A62F1-1D5D-40B3-A7F5-C98B709871B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4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B0AB94-8A25-4C75-8086-EFEA6721BF6A}"/>
              </a:ext>
            </a:extLst>
          </p:cNvPr>
          <p:cNvCxnSpPr/>
          <p:nvPr/>
        </p:nvCxnSpPr>
        <p:spPr>
          <a:xfrm>
            <a:off x="6078538" y="3133725"/>
            <a:ext cx="0" cy="28956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89" name="TextBox 6">
            <a:extLst>
              <a:ext uri="{FF2B5EF4-FFF2-40B4-BE49-F238E27FC236}">
                <a16:creationId xmlns:a16="http://schemas.microsoft.com/office/drawing/2014/main" id="{E043E9C1-9F65-4C46-9634-160F6289B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225" y="4175126"/>
            <a:ext cx="625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/>
              <a:t>Q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</a:t>
            </a:r>
            <a:endParaRPr lang="en-US" altLang="en-US" sz="2400" dirty="0"/>
          </a:p>
        </p:txBody>
      </p:sp>
      <p:sp>
        <p:nvSpPr>
          <p:cNvPr id="93190" name="TextBox 8">
            <a:extLst>
              <a:ext uri="{FF2B5EF4-FFF2-40B4-BE49-F238E27FC236}">
                <a16:creationId xmlns:a16="http://schemas.microsoft.com/office/drawing/2014/main" id="{9ED7F722-743E-4909-A140-C522A9791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1" y="3200401"/>
            <a:ext cx="3349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</a:t>
            </a:r>
            <a:endParaRPr lang="en-US" altLang="en-US" sz="2400"/>
          </a:p>
        </p:txBody>
      </p:sp>
      <p:sp>
        <p:nvSpPr>
          <p:cNvPr id="93191" name="TextBox 9">
            <a:extLst>
              <a:ext uri="{FF2B5EF4-FFF2-40B4-BE49-F238E27FC236}">
                <a16:creationId xmlns:a16="http://schemas.microsoft.com/office/drawing/2014/main" id="{9E0669D9-36D7-45F9-A64B-12EFBE7FE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1" y="4179888"/>
            <a:ext cx="33496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</a:t>
            </a:r>
            <a:endParaRPr lang="en-US" altLang="en-US" sz="2400"/>
          </a:p>
        </p:txBody>
      </p:sp>
      <p:sp>
        <p:nvSpPr>
          <p:cNvPr id="93192" name="TextBox 10">
            <a:extLst>
              <a:ext uri="{FF2B5EF4-FFF2-40B4-BE49-F238E27FC236}">
                <a16:creationId xmlns:a16="http://schemas.microsoft.com/office/drawing/2014/main" id="{15452E90-3B56-4FBC-9727-92DA4FC78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3200401"/>
            <a:ext cx="3349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</a:t>
            </a:r>
            <a:endParaRPr lang="en-US" altLang="en-US" sz="2400"/>
          </a:p>
        </p:txBody>
      </p:sp>
      <p:sp>
        <p:nvSpPr>
          <p:cNvPr id="93193" name="TextBox 11">
            <a:extLst>
              <a:ext uri="{FF2B5EF4-FFF2-40B4-BE49-F238E27FC236}">
                <a16:creationId xmlns:a16="http://schemas.microsoft.com/office/drawing/2014/main" id="{BA108518-D6FA-4BF0-95EE-6649E2734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4175126"/>
            <a:ext cx="3349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</a:t>
            </a:r>
            <a:endParaRPr lang="en-US" altLang="en-US" sz="2400"/>
          </a:p>
        </p:txBody>
      </p:sp>
      <p:sp>
        <p:nvSpPr>
          <p:cNvPr id="93194" name="TextBox 12">
            <a:extLst>
              <a:ext uri="{FF2B5EF4-FFF2-40B4-BE49-F238E27FC236}">
                <a16:creationId xmlns:a16="http://schemas.microsoft.com/office/drawing/2014/main" id="{128CF293-9CA3-417A-9D83-20F42726E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5135564"/>
            <a:ext cx="3349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</a:t>
            </a:r>
            <a:endParaRPr lang="en-US" altLang="en-US" sz="2400"/>
          </a:p>
        </p:txBody>
      </p:sp>
      <p:sp>
        <p:nvSpPr>
          <p:cNvPr id="93195" name="TextBox 13">
            <a:extLst>
              <a:ext uri="{FF2B5EF4-FFF2-40B4-BE49-F238E27FC236}">
                <a16:creationId xmlns:a16="http://schemas.microsoft.com/office/drawing/2014/main" id="{E6956A14-3416-4D1F-A640-B4D8ECBE6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1" y="5160964"/>
            <a:ext cx="3349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</a:t>
            </a:r>
            <a:endParaRPr lang="en-US" altLang="en-US" sz="24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206039-D16F-42C2-B779-731069190FFE}"/>
              </a:ext>
            </a:extLst>
          </p:cNvPr>
          <p:cNvCxnSpPr/>
          <p:nvPr/>
        </p:nvCxnSpPr>
        <p:spPr>
          <a:xfrm>
            <a:off x="6091238" y="3436938"/>
            <a:ext cx="1085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E058B9-1003-45FC-A9AD-DB7F6B8771BF}"/>
              </a:ext>
            </a:extLst>
          </p:cNvPr>
          <p:cNvCxnSpPr/>
          <p:nvPr/>
        </p:nvCxnSpPr>
        <p:spPr>
          <a:xfrm>
            <a:off x="7177088" y="3436938"/>
            <a:ext cx="0" cy="1960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8E16FF-A56C-4933-AC6B-7D97034E698C}"/>
              </a:ext>
            </a:extLst>
          </p:cNvPr>
          <p:cNvCxnSpPr/>
          <p:nvPr/>
        </p:nvCxnSpPr>
        <p:spPr>
          <a:xfrm>
            <a:off x="6091238" y="5397500"/>
            <a:ext cx="1085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ABAD14-78ED-4AB4-91D6-8D2C7811CE55}"/>
              </a:ext>
            </a:extLst>
          </p:cNvPr>
          <p:cNvCxnSpPr/>
          <p:nvPr/>
        </p:nvCxnSpPr>
        <p:spPr>
          <a:xfrm>
            <a:off x="6091238" y="4411663"/>
            <a:ext cx="1085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00" name="TextBox 22">
            <a:extLst>
              <a:ext uri="{FF2B5EF4-FFF2-40B4-BE49-F238E27FC236}">
                <a16:creationId xmlns:a16="http://schemas.microsoft.com/office/drawing/2014/main" id="{0EA8FA87-3BDE-44AD-8282-8AF61BCB0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25" y="3436939"/>
            <a:ext cx="287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d</a:t>
            </a:r>
          </a:p>
        </p:txBody>
      </p:sp>
      <p:sp>
        <p:nvSpPr>
          <p:cNvPr id="93201" name="TextBox 23">
            <a:extLst>
              <a:ext uri="{FF2B5EF4-FFF2-40B4-BE49-F238E27FC236}">
                <a16:creationId xmlns:a16="http://schemas.microsoft.com/office/drawing/2014/main" id="{718B8334-7F28-49BE-AADF-4FF39E0C7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4" y="3717925"/>
            <a:ext cx="287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d</a:t>
            </a:r>
          </a:p>
        </p:txBody>
      </p:sp>
      <p:sp>
        <p:nvSpPr>
          <p:cNvPr id="93202" name="TextBox 24">
            <a:extLst>
              <a:ext uri="{FF2B5EF4-FFF2-40B4-BE49-F238E27FC236}">
                <a16:creationId xmlns:a16="http://schemas.microsoft.com/office/drawing/2014/main" id="{A60A15D1-7A53-423B-82B9-1A2A156B2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25" y="4121150"/>
            <a:ext cx="287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d</a:t>
            </a:r>
          </a:p>
        </p:txBody>
      </p:sp>
      <p:sp>
        <p:nvSpPr>
          <p:cNvPr id="93203" name="TextBox 25">
            <a:extLst>
              <a:ext uri="{FF2B5EF4-FFF2-40B4-BE49-F238E27FC236}">
                <a16:creationId xmlns:a16="http://schemas.microsoft.com/office/drawing/2014/main" id="{BBC14D5D-1C8E-4EAD-A48B-3240A5855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4708525"/>
            <a:ext cx="287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d</a:t>
            </a:r>
          </a:p>
        </p:txBody>
      </p:sp>
      <p:sp>
        <p:nvSpPr>
          <p:cNvPr id="93204" name="TextBox 26">
            <a:extLst>
              <a:ext uri="{FF2B5EF4-FFF2-40B4-BE49-F238E27FC236}">
                <a16:creationId xmlns:a16="http://schemas.microsoft.com/office/drawing/2014/main" id="{07667F7D-26FC-4149-A1AF-DEDC82A0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650" y="5091114"/>
            <a:ext cx="287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d</a:t>
            </a:r>
          </a:p>
        </p:txBody>
      </p:sp>
      <p:sp>
        <p:nvSpPr>
          <p:cNvPr id="93205" name="TextBox 27">
            <a:extLst>
              <a:ext uri="{FF2B5EF4-FFF2-40B4-BE49-F238E27FC236}">
                <a16:creationId xmlns:a16="http://schemas.microsoft.com/office/drawing/2014/main" id="{71F8A54C-70FF-4CF4-97A5-C32C66D51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25" y="4716464"/>
            <a:ext cx="287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d</a:t>
            </a:r>
          </a:p>
        </p:txBody>
      </p:sp>
      <p:sp>
        <p:nvSpPr>
          <p:cNvPr id="93206" name="TextBox 28">
            <a:extLst>
              <a:ext uri="{FF2B5EF4-FFF2-40B4-BE49-F238E27FC236}">
                <a16:creationId xmlns:a16="http://schemas.microsoft.com/office/drawing/2014/main" id="{4183CE02-D045-4AFC-9C6C-F47B2449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3662364"/>
            <a:ext cx="287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d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6">
            <a:extLst>
              <a:ext uri="{FF2B5EF4-FFF2-40B4-BE49-F238E27FC236}">
                <a16:creationId xmlns:a16="http://schemas.microsoft.com/office/drawing/2014/main" id="{F46052E9-E682-4545-9F7D-2CDF8A2E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372EC3-404A-4656-A981-5008158E72B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4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D9ABBB9F-C5FA-4CC4-8E15-A11A42B720B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93380" y="692150"/>
            <a:ext cx="10794124" cy="51752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b="1" dirty="0" err="1"/>
              <a:t>Kompleksitas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Algoritma</a:t>
            </a:r>
            <a:r>
              <a:rPr lang="en-US" altLang="en-US" sz="3200" b="1" dirty="0"/>
              <a:t> </a:t>
            </a:r>
            <a:r>
              <a:rPr lang="en-US" altLang="en-US" sz="3200" b="1" i="1" dirty="0"/>
              <a:t>Closest Pair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400" dirty="0" err="1"/>
              <a:t>Pengurutan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titik-titik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absis</a:t>
            </a:r>
            <a:r>
              <a:rPr lang="en-US" altLang="en-US" sz="2400" dirty="0"/>
              <a:t> </a:t>
            </a:r>
            <a:r>
              <a:rPr lang="en-US" altLang="en-US" sz="2400" i="1" dirty="0"/>
              <a:t>x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ordinat</a:t>
            </a:r>
            <a:r>
              <a:rPr lang="en-US" altLang="en-US" sz="2400" dirty="0"/>
              <a:t> </a:t>
            </a:r>
            <a:r>
              <a:rPr lang="en-US" altLang="en-US" sz="2400" i="1" dirty="0"/>
              <a:t>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sebelum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menerapkan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Divide and Conquer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dirty="0" err="1"/>
              <a:t>Pemrosesan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titik-titik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S</a:t>
            </a:r>
            <a:r>
              <a:rPr lang="en-US" altLang="en-US" sz="2400" i="1" baseline="-25000" dirty="0" err="1"/>
              <a:t>strip</a:t>
            </a:r>
            <a:r>
              <a:rPr lang="en-US" altLang="en-US" sz="2400" baseline="-25000" dirty="0"/>
              <a:t> </a:t>
            </a:r>
            <a:r>
              <a:rPr lang="en-US" altLang="en-US" sz="2400" dirty="0" err="1"/>
              <a:t>memerlukan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i="1" dirty="0"/>
              <a:t>t</a:t>
            </a:r>
            <a:r>
              <a:rPr lang="en-US" altLang="en-US" sz="2400" dirty="0"/>
              <a:t>(</a:t>
            </a:r>
            <a:r>
              <a:rPr lang="en-US" altLang="en-US" sz="2400" i="1" dirty="0"/>
              <a:t>n</a:t>
            </a:r>
            <a:r>
              <a:rPr lang="en-US" altLang="en-US" sz="2400" dirty="0"/>
              <a:t>) = </a:t>
            </a:r>
            <a:r>
              <a:rPr lang="en-US" altLang="en-US" sz="2400" i="1" dirty="0" err="1"/>
              <a:t>cn</a:t>
            </a:r>
            <a:r>
              <a:rPr lang="en-US" altLang="en-US" sz="2400" dirty="0"/>
              <a:t> = </a:t>
            </a:r>
            <a:r>
              <a:rPr lang="en-US" altLang="en-US" sz="2400" i="1" dirty="0"/>
              <a:t>O</a:t>
            </a:r>
            <a:r>
              <a:rPr lang="en-US" altLang="en-US" sz="2400" dirty="0"/>
              <a:t>(</a:t>
            </a:r>
            <a:r>
              <a:rPr lang="en-US" altLang="en-US" sz="2400" i="1" dirty="0"/>
              <a:t>n</a:t>
            </a:r>
            <a:r>
              <a:rPr lang="en-US" altLang="en-US" sz="2400" dirty="0"/>
              <a:t>).</a:t>
            </a:r>
          </a:p>
          <a:p>
            <a:pPr eaLnBrk="1" hangingPunct="1"/>
            <a:r>
              <a:rPr lang="en-US" altLang="en-US" sz="2400" dirty="0" err="1"/>
              <a:t>Kompleksitas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closest pair</a:t>
            </a:r>
            <a:r>
              <a:rPr lang="en-US" altLang="en-US" sz="2400" dirty="0"/>
              <a:t>: 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graphicFrame>
        <p:nvGraphicFramePr>
          <p:cNvPr id="94212" name="Object 3">
            <a:extLst>
              <a:ext uri="{FF2B5EF4-FFF2-40B4-BE49-F238E27FC236}">
                <a16:creationId xmlns:a16="http://schemas.microsoft.com/office/drawing/2014/main" id="{8ACC5A4C-4F63-47D9-ABF5-AA7249990F00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490951" y="3684589"/>
          <a:ext cx="4666594" cy="935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24285" imgH="583301" progId="Equation.3">
                  <p:embed/>
                </p:oleObj>
              </mc:Choice>
              <mc:Fallback>
                <p:oleObj name="Equation" r:id="rId2" imgW="2524285" imgH="583301" progId="Equation.3">
                  <p:embed/>
                  <p:pic>
                    <p:nvPicPr>
                      <p:cNvPr id="94212" name="Object 3">
                        <a:extLst>
                          <a:ext uri="{FF2B5EF4-FFF2-40B4-BE49-F238E27FC236}">
                            <a16:creationId xmlns:a16="http://schemas.microsoft.com/office/drawing/2014/main" id="{8ACC5A4C-4F63-47D9-ABF5-AA7249990F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951" y="3684589"/>
                        <a:ext cx="4666594" cy="935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3" name="Rectangle 4">
            <a:extLst>
              <a:ext uri="{FF2B5EF4-FFF2-40B4-BE49-F238E27FC236}">
                <a16:creationId xmlns:a16="http://schemas.microsoft.com/office/drawing/2014/main" id="{CF1F933A-B59F-4BD3-9865-3BAD10EC7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275" y="4954238"/>
            <a:ext cx="103823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Solusi </a:t>
            </a:r>
            <a:r>
              <a:rPr lang="en-US" altLang="en-US" sz="2400" dirty="0" err="1">
                <a:latin typeface="+mn-lt"/>
              </a:rPr>
              <a:t>dari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persamaan</a:t>
            </a:r>
            <a:r>
              <a:rPr lang="en-US" altLang="en-US" sz="2400" dirty="0">
                <a:latin typeface="+mn-lt"/>
              </a:rPr>
              <a:t> di </a:t>
            </a:r>
            <a:r>
              <a:rPr lang="en-US" altLang="en-US" sz="2400" dirty="0" err="1">
                <a:latin typeface="+mn-lt"/>
              </a:rPr>
              <a:t>atas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dengan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Teorema</a:t>
            </a:r>
            <a:r>
              <a:rPr lang="en-US" altLang="en-US" sz="2400" dirty="0">
                <a:latin typeface="+mn-lt"/>
              </a:rPr>
              <a:t> Master </a:t>
            </a:r>
            <a:r>
              <a:rPr lang="en-US" altLang="en-US" sz="2400" dirty="0" err="1">
                <a:latin typeface="+mn-lt"/>
              </a:rPr>
              <a:t>adalah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i="1" dirty="0">
                <a:latin typeface="+mn-lt"/>
              </a:rPr>
              <a:t>T</a:t>
            </a:r>
            <a:r>
              <a:rPr lang="en-US" altLang="en-US" sz="2400" dirty="0">
                <a:latin typeface="+mn-lt"/>
              </a:rPr>
              <a:t>(</a:t>
            </a:r>
            <a:r>
              <a:rPr lang="en-US" altLang="en-US" sz="2400" i="1" dirty="0">
                <a:latin typeface="+mn-lt"/>
              </a:rPr>
              <a:t>n</a:t>
            </a:r>
            <a:r>
              <a:rPr lang="en-US" altLang="en-US" sz="2400" dirty="0">
                <a:latin typeface="+mn-lt"/>
              </a:rPr>
              <a:t>) = </a:t>
            </a:r>
            <a:r>
              <a:rPr lang="en-US" altLang="en-US" sz="2400" i="1" dirty="0">
                <a:latin typeface="+mn-lt"/>
              </a:rPr>
              <a:t>O</a:t>
            </a:r>
            <a:r>
              <a:rPr lang="en-US" altLang="en-US" sz="2400" dirty="0">
                <a:latin typeface="+mn-lt"/>
              </a:rPr>
              <a:t>(</a:t>
            </a:r>
            <a:r>
              <a:rPr lang="en-US" altLang="en-US" sz="2400" i="1" dirty="0">
                <a:latin typeface="+mn-lt"/>
              </a:rPr>
              <a:t>n</a:t>
            </a:r>
            <a:r>
              <a:rPr lang="en-US" altLang="en-US" sz="2400" dirty="0">
                <a:latin typeface="+mn-lt"/>
              </a:rPr>
              <a:t> log </a:t>
            </a:r>
            <a:r>
              <a:rPr lang="en-US" altLang="en-US" sz="2400" i="1" dirty="0">
                <a:latin typeface="+mn-lt"/>
              </a:rPr>
              <a:t>n</a:t>
            </a:r>
            <a:r>
              <a:rPr lang="en-US" altLang="en-US" sz="2400" dirty="0">
                <a:latin typeface="+mn-lt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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Lebih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baik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dari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algoritma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latin typeface="+mn-lt"/>
                <a:sym typeface="Symbol" panose="05050102010706020507" pitchFamily="18" charset="2"/>
              </a:rPr>
              <a:t>brute force 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yang </a:t>
            </a:r>
            <a:r>
              <a:rPr lang="en-US" altLang="en-US" sz="2400" i="1" dirty="0">
                <a:latin typeface="+mn-lt"/>
                <a:sym typeface="Symbol" panose="05050102010706020507" pitchFamily="18" charset="2"/>
              </a:rPr>
              <a:t>O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latin typeface="+mn-lt"/>
                <a:sym typeface="Symbol" panose="05050102010706020507" pitchFamily="18" charset="2"/>
              </a:rPr>
              <a:t>n</a:t>
            </a:r>
            <a:r>
              <a:rPr lang="en-US" altLang="en-US" sz="2400" baseline="30000" dirty="0">
                <a:latin typeface="+mn-lt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)</a:t>
            </a:r>
            <a:endParaRPr lang="en-US" alt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>
            <a:extLst>
              <a:ext uri="{FF2B5EF4-FFF2-40B4-BE49-F238E27FC236}">
                <a16:creationId xmlns:a16="http://schemas.microsoft.com/office/drawing/2014/main" id="{5D4F8766-6F0C-48DF-A538-895DEBF5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A61633-485E-4425-9472-FAC1C73E74C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F4A68C-1F0B-4685-AD06-7DE1AD7CBF3F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996770707"/>
              </p:ext>
            </p:extLst>
          </p:nvPr>
        </p:nvGraphicFramePr>
        <p:xfrm>
          <a:off x="1417638" y="639763"/>
          <a:ext cx="10225087" cy="608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13440" imgH="3934410" progId="Word.Document.8">
                  <p:embed/>
                </p:oleObj>
              </mc:Choice>
              <mc:Fallback>
                <p:oleObj name="Document" r:id="rId2" imgW="6613440" imgH="3934410" progId="Word.Document.8">
                  <p:embed/>
                  <p:pic>
                    <p:nvPicPr>
                      <p:cNvPr id="22531" name="Object 2">
                        <a:extLst>
                          <a:ext uri="{FF2B5EF4-FFF2-40B4-BE49-F238E27FC236}">
                            <a16:creationId xmlns:a16="http://schemas.microsoft.com/office/drawing/2014/main" id="{C967C070-941E-4243-A255-7AF5A77050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639763"/>
                        <a:ext cx="10225087" cy="608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DCDD-2BED-4552-A227-1A793318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BERSAMBUNG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63CE0-B869-4C11-83F7-E920348BD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3F716-F1C2-0885-F097-FFB20178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6D77-DC6F-4457-BFBF-0EBADD90263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4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DDB4BF9B-F447-4863-8F62-5278FE99F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330"/>
            <a:ext cx="7772400" cy="513715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Ide </a:t>
            </a:r>
            <a:r>
              <a:rPr lang="en-US" altLang="en-US" sz="2400" i="1" dirty="0"/>
              <a:t>merge sort</a:t>
            </a:r>
            <a:r>
              <a:rPr lang="en-US" altLang="en-US" sz="2400" dirty="0"/>
              <a:t>: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1EC85111-F3A1-4DCB-9F91-A13EEC35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55D1A4-5373-42E5-96F6-8A427D35AA6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9BA3EC37-AB14-43B3-A923-4B77C7A32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0876" y="47752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800" b="1" dirty="0">
                <a:latin typeface="+mn-lt"/>
              </a:rPr>
              <a:t>4.1  </a:t>
            </a:r>
            <a:r>
              <a:rPr lang="en-US" altLang="en-US" sz="3800" b="1" i="1" dirty="0">
                <a:latin typeface="+mn-lt"/>
              </a:rPr>
              <a:t>Merge Sort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214775-BC91-4B56-8D08-3F29EA3E3DFA}"/>
              </a:ext>
            </a:extLst>
          </p:cNvPr>
          <p:cNvSpPr/>
          <p:nvPr/>
        </p:nvSpPr>
        <p:spPr>
          <a:xfrm>
            <a:off x="2488153" y="1993797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152C1-BD0F-46AC-9172-435E00640344}"/>
              </a:ext>
            </a:extLst>
          </p:cNvPr>
          <p:cNvSpPr/>
          <p:nvPr/>
        </p:nvSpPr>
        <p:spPr>
          <a:xfrm>
            <a:off x="2955513" y="1993796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0720D2-27E7-44E8-AAD6-4362AB7AE1D3}"/>
              </a:ext>
            </a:extLst>
          </p:cNvPr>
          <p:cNvSpPr/>
          <p:nvPr/>
        </p:nvSpPr>
        <p:spPr>
          <a:xfrm>
            <a:off x="3422873" y="1993796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EA3CF3-23E6-469A-86D2-A7EA4BF2D8C9}"/>
              </a:ext>
            </a:extLst>
          </p:cNvPr>
          <p:cNvSpPr/>
          <p:nvPr/>
        </p:nvSpPr>
        <p:spPr>
          <a:xfrm>
            <a:off x="3890233" y="1993795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24BA3-6F81-4612-8EFA-FF299CE38680}"/>
              </a:ext>
            </a:extLst>
          </p:cNvPr>
          <p:cNvSpPr/>
          <p:nvPr/>
        </p:nvSpPr>
        <p:spPr>
          <a:xfrm>
            <a:off x="4357593" y="1993796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7D9A75-68DF-4229-B558-388D31727808}"/>
              </a:ext>
            </a:extLst>
          </p:cNvPr>
          <p:cNvSpPr/>
          <p:nvPr/>
        </p:nvSpPr>
        <p:spPr>
          <a:xfrm>
            <a:off x="4824953" y="1993795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21A8F-1314-4EF8-A53A-F9548FB611A5}"/>
              </a:ext>
            </a:extLst>
          </p:cNvPr>
          <p:cNvSpPr/>
          <p:nvPr/>
        </p:nvSpPr>
        <p:spPr>
          <a:xfrm>
            <a:off x="5289624" y="1993795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264EFB-BC73-47C7-B36A-0F4FEF138755}"/>
              </a:ext>
            </a:extLst>
          </p:cNvPr>
          <p:cNvSpPr/>
          <p:nvPr/>
        </p:nvSpPr>
        <p:spPr>
          <a:xfrm>
            <a:off x="5756984" y="1993794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472A9C-5D90-455C-B3CC-128A6A72FC1E}"/>
              </a:ext>
            </a:extLst>
          </p:cNvPr>
          <p:cNvSpPr/>
          <p:nvPr/>
        </p:nvSpPr>
        <p:spPr>
          <a:xfrm>
            <a:off x="6233720" y="1993794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669203-0C86-441F-BED1-DCC98CA22D7C}"/>
              </a:ext>
            </a:extLst>
          </p:cNvPr>
          <p:cNvSpPr/>
          <p:nvPr/>
        </p:nvSpPr>
        <p:spPr>
          <a:xfrm>
            <a:off x="2020793" y="3275722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0AECB5-78F5-444F-9982-C84EA5247B4D}"/>
              </a:ext>
            </a:extLst>
          </p:cNvPr>
          <p:cNvSpPr/>
          <p:nvPr/>
        </p:nvSpPr>
        <p:spPr>
          <a:xfrm>
            <a:off x="2488153" y="327572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7DB1C-BFEE-4E1E-A611-39C961EE2C7A}"/>
              </a:ext>
            </a:extLst>
          </p:cNvPr>
          <p:cNvSpPr/>
          <p:nvPr/>
        </p:nvSpPr>
        <p:spPr>
          <a:xfrm>
            <a:off x="2955513" y="327572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4B55DF-BF48-4B35-8E41-C0F8F167CB03}"/>
              </a:ext>
            </a:extLst>
          </p:cNvPr>
          <p:cNvSpPr/>
          <p:nvPr/>
        </p:nvSpPr>
        <p:spPr>
          <a:xfrm>
            <a:off x="3422873" y="327572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46486D-4AB3-4425-BE66-E6CEEDC99B53}"/>
              </a:ext>
            </a:extLst>
          </p:cNvPr>
          <p:cNvSpPr/>
          <p:nvPr/>
        </p:nvSpPr>
        <p:spPr>
          <a:xfrm>
            <a:off x="5076265" y="3275723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49B972-A6EE-4AD2-86CB-22B37B709CD2}"/>
              </a:ext>
            </a:extLst>
          </p:cNvPr>
          <p:cNvSpPr/>
          <p:nvPr/>
        </p:nvSpPr>
        <p:spPr>
          <a:xfrm>
            <a:off x="5543625" y="3275722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AC7C8C-B3D8-435C-8D89-981C3660BAD7}"/>
              </a:ext>
            </a:extLst>
          </p:cNvPr>
          <p:cNvSpPr/>
          <p:nvPr/>
        </p:nvSpPr>
        <p:spPr>
          <a:xfrm>
            <a:off x="6008296" y="3275722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33787A-C062-4F3C-AB2D-DC2C0718ED4B}"/>
              </a:ext>
            </a:extLst>
          </p:cNvPr>
          <p:cNvSpPr/>
          <p:nvPr/>
        </p:nvSpPr>
        <p:spPr>
          <a:xfrm>
            <a:off x="6475656" y="327572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E4068B-D5AE-4546-9798-45FC6BA63301}"/>
              </a:ext>
            </a:extLst>
          </p:cNvPr>
          <p:cNvSpPr/>
          <p:nvPr/>
        </p:nvSpPr>
        <p:spPr>
          <a:xfrm>
            <a:off x="6931362" y="327572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A4B2C6-9D42-4698-8615-8787CCF864DD}"/>
              </a:ext>
            </a:extLst>
          </p:cNvPr>
          <p:cNvSpPr/>
          <p:nvPr/>
        </p:nvSpPr>
        <p:spPr>
          <a:xfrm>
            <a:off x="2020793" y="445428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F7E557-AE08-4EDF-A013-604FB0E3CA8D}"/>
              </a:ext>
            </a:extLst>
          </p:cNvPr>
          <p:cNvSpPr/>
          <p:nvPr/>
        </p:nvSpPr>
        <p:spPr>
          <a:xfrm>
            <a:off x="2488153" y="445428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EDD0E4-D5A4-4E49-AD43-CBBBF267F5EA}"/>
              </a:ext>
            </a:extLst>
          </p:cNvPr>
          <p:cNvSpPr/>
          <p:nvPr/>
        </p:nvSpPr>
        <p:spPr>
          <a:xfrm>
            <a:off x="2955513" y="445428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34C93D-C3B8-4F61-9C66-BCE61F95382F}"/>
              </a:ext>
            </a:extLst>
          </p:cNvPr>
          <p:cNvSpPr/>
          <p:nvPr/>
        </p:nvSpPr>
        <p:spPr>
          <a:xfrm>
            <a:off x="3422873" y="445427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E6D36-FC61-45D7-A671-22428988773C}"/>
              </a:ext>
            </a:extLst>
          </p:cNvPr>
          <p:cNvSpPr/>
          <p:nvPr/>
        </p:nvSpPr>
        <p:spPr>
          <a:xfrm>
            <a:off x="5076265" y="4454282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2C162E-FE26-4486-8316-5CAB6C6E7662}"/>
              </a:ext>
            </a:extLst>
          </p:cNvPr>
          <p:cNvSpPr/>
          <p:nvPr/>
        </p:nvSpPr>
        <p:spPr>
          <a:xfrm>
            <a:off x="5543625" y="445428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F0F947-9930-4134-BF25-AFD794EE7EF5}"/>
              </a:ext>
            </a:extLst>
          </p:cNvPr>
          <p:cNvSpPr/>
          <p:nvPr/>
        </p:nvSpPr>
        <p:spPr>
          <a:xfrm>
            <a:off x="6008296" y="4454281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61CED8-74A9-4135-AB9B-001D16FFF4DD}"/>
              </a:ext>
            </a:extLst>
          </p:cNvPr>
          <p:cNvSpPr/>
          <p:nvPr/>
        </p:nvSpPr>
        <p:spPr>
          <a:xfrm>
            <a:off x="6475656" y="4454280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8E0A02E-1DE4-4F3C-9970-A49E3E6193FB}"/>
              </a:ext>
            </a:extLst>
          </p:cNvPr>
          <p:cNvSpPr/>
          <p:nvPr/>
        </p:nvSpPr>
        <p:spPr>
          <a:xfrm>
            <a:off x="6960648" y="4454279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C44F82-BB8B-4BBD-801B-337ED5543FD3}"/>
              </a:ext>
            </a:extLst>
          </p:cNvPr>
          <p:cNvSpPr/>
          <p:nvPr/>
        </p:nvSpPr>
        <p:spPr>
          <a:xfrm>
            <a:off x="2518633" y="5935877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992F7E-297E-4D72-943C-83B29ABA8776}"/>
              </a:ext>
            </a:extLst>
          </p:cNvPr>
          <p:cNvSpPr/>
          <p:nvPr/>
        </p:nvSpPr>
        <p:spPr>
          <a:xfrm>
            <a:off x="2985993" y="5935876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35276B-37D8-4A05-A897-94474580E9B1}"/>
              </a:ext>
            </a:extLst>
          </p:cNvPr>
          <p:cNvSpPr/>
          <p:nvPr/>
        </p:nvSpPr>
        <p:spPr>
          <a:xfrm>
            <a:off x="3453353" y="5935876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99B2382-4A52-4F79-B27B-675308E72088}"/>
              </a:ext>
            </a:extLst>
          </p:cNvPr>
          <p:cNvSpPr/>
          <p:nvPr/>
        </p:nvSpPr>
        <p:spPr>
          <a:xfrm>
            <a:off x="3920713" y="5935875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A583B8-A0A1-4E05-A082-9AD219A6C0A0}"/>
              </a:ext>
            </a:extLst>
          </p:cNvPr>
          <p:cNvSpPr/>
          <p:nvPr/>
        </p:nvSpPr>
        <p:spPr>
          <a:xfrm>
            <a:off x="4388073" y="5935876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77B7F27-5541-44FA-B396-FDA997909234}"/>
              </a:ext>
            </a:extLst>
          </p:cNvPr>
          <p:cNvSpPr/>
          <p:nvPr/>
        </p:nvSpPr>
        <p:spPr>
          <a:xfrm>
            <a:off x="4855433" y="5935875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60AF1DF-8D8B-4D0E-B6C9-913F4FBA2AF4}"/>
              </a:ext>
            </a:extLst>
          </p:cNvPr>
          <p:cNvSpPr/>
          <p:nvPr/>
        </p:nvSpPr>
        <p:spPr>
          <a:xfrm>
            <a:off x="5320104" y="5935875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03C06C-62E1-47A0-9FE2-99E35915226F}"/>
              </a:ext>
            </a:extLst>
          </p:cNvPr>
          <p:cNvSpPr/>
          <p:nvPr/>
        </p:nvSpPr>
        <p:spPr>
          <a:xfrm>
            <a:off x="5787464" y="5935874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9AD411-23D1-401D-A1E4-E2744EDFF73F}"/>
              </a:ext>
            </a:extLst>
          </p:cNvPr>
          <p:cNvSpPr/>
          <p:nvPr/>
        </p:nvSpPr>
        <p:spPr>
          <a:xfrm>
            <a:off x="6265357" y="5935873"/>
            <a:ext cx="467360" cy="35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2AA284-5327-499B-9C15-E30820DE3348}"/>
              </a:ext>
            </a:extLst>
          </p:cNvPr>
          <p:cNvSpPr txBox="1"/>
          <p:nvPr/>
        </p:nvSpPr>
        <p:spPr>
          <a:xfrm>
            <a:off x="3463450" y="2484024"/>
            <a:ext cx="239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DIVIDE</a:t>
            </a:r>
          </a:p>
          <a:p>
            <a:r>
              <a:rPr lang="en-US" dirty="0" err="1"/>
              <a:t>larik</a:t>
            </a:r>
            <a:r>
              <a:rPr lang="en-US" dirty="0"/>
              <a:t> pada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tengah</a:t>
            </a:r>
            <a:endParaRPr lang="en-US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CB0CB93-2331-4FAF-A164-992CF0742806}"/>
              </a:ext>
            </a:extLst>
          </p:cNvPr>
          <p:cNvCxnSpPr>
            <a:stCxn id="10" idx="2"/>
          </p:cNvCxnSpPr>
          <p:nvPr/>
        </p:nvCxnSpPr>
        <p:spPr>
          <a:xfrm flipH="1">
            <a:off x="2864073" y="2349397"/>
            <a:ext cx="1727200" cy="8128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89766CD-F5FF-41EC-856B-65278E534C16}"/>
              </a:ext>
            </a:extLst>
          </p:cNvPr>
          <p:cNvCxnSpPr>
            <a:cxnSpLocks/>
          </p:cNvCxnSpPr>
          <p:nvPr/>
        </p:nvCxnSpPr>
        <p:spPr>
          <a:xfrm>
            <a:off x="4616672" y="2373758"/>
            <a:ext cx="1677597" cy="7884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C6E0B3F-A511-4B47-A006-8409C28261A8}"/>
              </a:ext>
            </a:extLst>
          </p:cNvPr>
          <p:cNvCxnSpPr>
            <a:stCxn id="16" idx="2"/>
            <a:endCxn id="25" idx="0"/>
          </p:cNvCxnSpPr>
          <p:nvPr/>
        </p:nvCxnSpPr>
        <p:spPr>
          <a:xfrm>
            <a:off x="2721833" y="3631322"/>
            <a:ext cx="0" cy="8229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C94996C-51AD-4507-A263-B75E6C6F5BB6}"/>
              </a:ext>
            </a:extLst>
          </p:cNvPr>
          <p:cNvCxnSpPr/>
          <p:nvPr/>
        </p:nvCxnSpPr>
        <p:spPr>
          <a:xfrm>
            <a:off x="6253629" y="3631321"/>
            <a:ext cx="0" cy="8229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8589CF1-9A59-48B3-B45E-2B96E7BCDC32}"/>
              </a:ext>
            </a:extLst>
          </p:cNvPr>
          <p:cNvCxnSpPr>
            <a:cxnSpLocks/>
          </p:cNvCxnSpPr>
          <p:nvPr/>
        </p:nvCxnSpPr>
        <p:spPr>
          <a:xfrm>
            <a:off x="2946697" y="4809880"/>
            <a:ext cx="1207696" cy="936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BC235AE-3469-48D8-BDD6-8A422FCCEB54}"/>
              </a:ext>
            </a:extLst>
          </p:cNvPr>
          <p:cNvCxnSpPr>
            <a:cxnSpLocks/>
          </p:cNvCxnSpPr>
          <p:nvPr/>
        </p:nvCxnSpPr>
        <p:spPr>
          <a:xfrm flipH="1">
            <a:off x="5119593" y="4809878"/>
            <a:ext cx="1104751" cy="936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2787FC9-5B89-488F-8754-7BF0AEB80BCC}"/>
              </a:ext>
            </a:extLst>
          </p:cNvPr>
          <p:cNvSpPr txBox="1"/>
          <p:nvPr/>
        </p:nvSpPr>
        <p:spPr>
          <a:xfrm>
            <a:off x="4155552" y="5286935"/>
            <a:ext cx="875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MERGE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CC8A110-FB1B-49CA-BDCE-81C682B27868}"/>
              </a:ext>
            </a:extLst>
          </p:cNvPr>
          <p:cNvSpPr txBox="1"/>
          <p:nvPr/>
        </p:nvSpPr>
        <p:spPr>
          <a:xfrm>
            <a:off x="3409212" y="3744843"/>
            <a:ext cx="2271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SORT  </a:t>
            </a:r>
          </a:p>
          <a:p>
            <a:r>
              <a:rPr lang="en-US" dirty="0"/>
              <a:t>masing-masing </a:t>
            </a:r>
            <a:r>
              <a:rPr lang="en-US" dirty="0" err="1"/>
              <a:t>bagian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2255-35B6-4088-8A83-C1F0796CBC8E}"/>
              </a:ext>
            </a:extLst>
          </p:cNvPr>
          <p:cNvSpPr txBox="1"/>
          <p:nvPr/>
        </p:nvSpPr>
        <p:spPr>
          <a:xfrm>
            <a:off x="4365143" y="15386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02862E-5043-4A62-AD54-D2D781E5C5E8}"/>
              </a:ext>
            </a:extLst>
          </p:cNvPr>
          <p:cNvSpPr txBox="1"/>
          <p:nvPr/>
        </p:nvSpPr>
        <p:spPr>
          <a:xfrm>
            <a:off x="2443374" y="281144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6CDAB2-3C88-4590-B0FD-67916F02E483}"/>
              </a:ext>
            </a:extLst>
          </p:cNvPr>
          <p:cNvSpPr txBox="1"/>
          <p:nvPr/>
        </p:nvSpPr>
        <p:spPr>
          <a:xfrm>
            <a:off x="6414303" y="280301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554359-CD0E-4230-B33E-2BF45B0D3100}"/>
              </a:ext>
            </a:extLst>
          </p:cNvPr>
          <p:cNvSpPr txBox="1"/>
          <p:nvPr/>
        </p:nvSpPr>
        <p:spPr>
          <a:xfrm>
            <a:off x="2287456" y="4057723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AD153E8-B61D-4F9F-BAF2-1046593E7EB6}"/>
              </a:ext>
            </a:extLst>
          </p:cNvPr>
          <p:cNvSpPr txBox="1"/>
          <p:nvPr/>
        </p:nvSpPr>
        <p:spPr>
          <a:xfrm>
            <a:off x="6422934" y="402955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9BD0C9-8EFD-437A-94E2-6865D2CD6DAA}"/>
              </a:ext>
            </a:extLst>
          </p:cNvPr>
          <p:cNvSpPr txBox="1"/>
          <p:nvPr/>
        </p:nvSpPr>
        <p:spPr>
          <a:xfrm>
            <a:off x="4410492" y="635722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28785-4E8D-4EB2-85D0-4B2E32BD6A3D}"/>
              </a:ext>
            </a:extLst>
          </p:cNvPr>
          <p:cNvSpPr txBox="1"/>
          <p:nvPr/>
        </p:nvSpPr>
        <p:spPr>
          <a:xfrm>
            <a:off x="7811066" y="1908016"/>
            <a:ext cx="42098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Pertanyaan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solidFill>
                  <a:srgbClr val="FF0000"/>
                </a:solidFill>
              </a:rPr>
              <a:t>Larik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dibagi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sampai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ukurannya</a:t>
            </a:r>
            <a:r>
              <a:rPr lang="en-US" sz="2000" dirty="0">
                <a:solidFill>
                  <a:srgbClr val="FF0000"/>
                </a:solidFill>
              </a:rPr>
              <a:t> (n)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</a:t>
            </a:r>
            <a:r>
              <a:rPr lang="en-US" sz="2000" dirty="0" err="1">
                <a:solidFill>
                  <a:srgbClr val="FF0000"/>
                </a:solidFill>
              </a:rPr>
              <a:t>tinggal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berapa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elemen</a:t>
            </a:r>
            <a:r>
              <a:rPr lang="en-US" sz="2000" dirty="0">
                <a:solidFill>
                  <a:srgbClr val="FF0000"/>
                </a:solidFill>
              </a:rPr>
              <a:t>?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2"/>
            </a:pPr>
            <a:r>
              <a:rPr lang="en-US" sz="2000" dirty="0" err="1">
                <a:solidFill>
                  <a:srgbClr val="FF0000"/>
                </a:solidFill>
              </a:rPr>
              <a:t>Bagaimana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menggabungkan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        </a:t>
            </a:r>
            <a:r>
              <a:rPr lang="en-US" sz="2000" dirty="0" err="1">
                <a:solidFill>
                  <a:srgbClr val="FF0000"/>
                </a:solidFill>
              </a:rPr>
              <a:t>dua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larik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terurut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menjadi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satu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        </a:t>
            </a:r>
            <a:r>
              <a:rPr lang="en-US" sz="2000" dirty="0" err="1">
                <a:solidFill>
                  <a:srgbClr val="FF0000"/>
                </a:solidFill>
              </a:rPr>
              <a:t>larik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terurut</a:t>
            </a:r>
            <a:r>
              <a:rPr lang="en-US" sz="2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D886302-A8E2-4A25-9365-DD7AFAEA3D0C}"/>
              </a:ext>
            </a:extLst>
          </p:cNvPr>
          <p:cNvSpPr txBox="1"/>
          <p:nvPr/>
        </p:nvSpPr>
        <p:spPr>
          <a:xfrm>
            <a:off x="7842733" y="4616214"/>
            <a:ext cx="33532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Jawaban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solidFill>
                  <a:srgbClr val="FF0000"/>
                </a:solidFill>
              </a:rPr>
              <a:t>Sampai</a:t>
            </a:r>
            <a:r>
              <a:rPr lang="en-US" sz="2000" dirty="0">
                <a:solidFill>
                  <a:srgbClr val="FF0000"/>
                </a:solidFill>
              </a:rPr>
              <a:t> n = 1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 err="1">
                <a:solidFill>
                  <a:srgbClr val="FF0000"/>
                </a:solidFill>
              </a:rPr>
              <a:t>Gunakan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algoritma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merge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63D6133F-D3E6-4311-ACE2-708B4281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5DB1C9-0591-413D-8F6F-A320609F4D8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182DD68-504A-4D78-B7B7-152A9C934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1249362"/>
            <a:ext cx="10591800" cy="5005388"/>
          </a:xfrm>
        </p:spPr>
        <p:txBody>
          <a:bodyPr>
            <a:noAutofit/>
          </a:bodyPr>
          <a:lstStyle/>
          <a:p>
            <a:pPr marL="571500" indent="-571500">
              <a:lnSpc>
                <a:spcPct val="80000"/>
              </a:lnSpc>
              <a:buNone/>
            </a:pP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Merge Sort </a:t>
            </a:r>
            <a:r>
              <a:rPr lang="en-US" altLang="en-US" sz="2400" dirty="0"/>
              <a:t>(A, n):</a:t>
            </a:r>
          </a:p>
          <a:p>
            <a:pPr marL="571500" indent="-571500">
              <a:lnSpc>
                <a:spcPct val="80000"/>
              </a:lnSpc>
              <a:buNone/>
            </a:pPr>
            <a:r>
              <a:rPr lang="en-US" altLang="en-US" sz="2400" dirty="0"/>
              <a:t>1.    Jika 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1,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terurut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sendirinya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 SOLVE).</a:t>
            </a:r>
          </a:p>
          <a:p>
            <a:pPr marL="571500" indent="-571500">
              <a:lnSpc>
                <a:spcPct val="80000"/>
              </a:lnSpc>
              <a:buNone/>
            </a:pPr>
            <a:endParaRPr lang="en-US" altLang="en-US" sz="2400" dirty="0"/>
          </a:p>
          <a:p>
            <a:pPr marL="571500" indent="-571500">
              <a:lnSpc>
                <a:spcPct val="80000"/>
              </a:lnSpc>
              <a:buNone/>
            </a:pPr>
            <a:r>
              <a:rPr lang="en-US" altLang="en-US" sz="2400" dirty="0"/>
              <a:t>2.   Jika  </a:t>
            </a:r>
            <a:r>
              <a:rPr lang="en-US" altLang="en-US" sz="2400" i="1" dirty="0"/>
              <a:t>n</a:t>
            </a:r>
            <a:r>
              <a:rPr lang="en-US" altLang="en-US" sz="2400" dirty="0"/>
              <a:t> &gt; 1, </a:t>
            </a:r>
            <a:r>
              <a:rPr lang="en-US" altLang="en-US" sz="2400" dirty="0" err="1"/>
              <a:t>maka</a:t>
            </a:r>
            <a:endParaRPr lang="en-US" altLang="en-US" sz="2400" dirty="0"/>
          </a:p>
          <a:p>
            <a:pPr marL="1025525" indent="-1025525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altLang="en-US" sz="2400" dirty="0"/>
              <a:t>       (a)   DIVIDE: </a:t>
            </a:r>
            <a:r>
              <a:rPr lang="en-US" altLang="en-US" sz="2400" dirty="0" err="1"/>
              <a:t>bagi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posisi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pertengahan</a:t>
            </a:r>
            <a:r>
              <a:rPr lang="en-US" altLang="en-US" sz="2400" dirty="0"/>
              <a:t>, masing-masing 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berukuran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/2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.</a:t>
            </a:r>
          </a:p>
          <a:p>
            <a:pPr marL="1025525" indent="-1025525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altLang="en-US" sz="2400" dirty="0"/>
              <a:t>        (b)  CONQUER: 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rekursif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terapkan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Merge Sort  </a:t>
            </a:r>
            <a:r>
              <a:rPr lang="en-US" altLang="en-US" sz="2400" dirty="0"/>
              <a:t>pada masing-masing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.</a:t>
            </a:r>
          </a:p>
          <a:p>
            <a:pPr marL="1025525" indent="-1025525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altLang="en-US" sz="2400" dirty="0"/>
              <a:t>        (c)  MERGE: </a:t>
            </a:r>
            <a:r>
              <a:rPr lang="en-US" altLang="en-US" sz="2400" dirty="0" err="1"/>
              <a:t>gabung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hasil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pengurutan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terurut</a:t>
            </a:r>
            <a:r>
              <a:rPr lang="en-US" altLang="en-US" sz="2400" dirty="0"/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6807</Words>
  <Application>Microsoft Office PowerPoint</Application>
  <PresentationFormat>Widescreen</PresentationFormat>
  <Paragraphs>884</Paragraphs>
  <Slides>70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70</vt:i4>
      </vt:variant>
    </vt:vector>
  </HeadingPairs>
  <TitlesOfParts>
    <vt:vector size="83" baseType="lpstr">
      <vt:lpstr>Aptos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Document</vt:lpstr>
      <vt:lpstr>Equation.3</vt:lpstr>
      <vt:lpstr>Equation</vt:lpstr>
      <vt:lpstr>Visio</vt:lpstr>
      <vt:lpstr>Algoritma Divide and Conquer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4.1  Merge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4.2  Quicksort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Kompleksitas Algoritma Quicksort: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Soal Divide and Conquer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Penyelesaian secara Brute Force</vt:lpstr>
      <vt:lpstr>Penyelesaian secara Divide and Conquer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BERSAMBUNG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Algoritma Divide and Conquer </dc:title>
  <dc:creator>Rinaldi Munir</dc:creator>
  <cp:lastModifiedBy>Dr. Ir. Rinaldi, M.T.</cp:lastModifiedBy>
  <cp:revision>152</cp:revision>
  <dcterms:created xsi:type="dcterms:W3CDTF">2021-01-28T09:42:17Z</dcterms:created>
  <dcterms:modified xsi:type="dcterms:W3CDTF">2025-03-12T05:02:24Z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2024-02-26T13:38:37Z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3c7fa65a-4b79-4678-ae4a-839cb3eddc34</vt:lpwstr>
  </property>
  <property fmtid="{D5CDD505-2E9C-101B-9397-08002B2CF9AE}" pid="8" name="MSIP_Label_38b525e5-f3da-4501-8f1e-526b6769fc56_ContentBits">
    <vt:lpwstr>0</vt:lpwstr>
  </property>
</Properties>
</file>