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257" r:id="rId2"/>
    <p:sldId id="32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352" r:id="rId17"/>
    <p:sldId id="273" r:id="rId18"/>
    <p:sldId id="337" r:id="rId19"/>
    <p:sldId id="338" r:id="rId20"/>
    <p:sldId id="339" r:id="rId21"/>
    <p:sldId id="274" r:id="rId22"/>
    <p:sldId id="336" r:id="rId23"/>
    <p:sldId id="275" r:id="rId24"/>
    <p:sldId id="278" r:id="rId25"/>
    <p:sldId id="279" r:id="rId26"/>
    <p:sldId id="280" r:id="rId27"/>
    <p:sldId id="284" r:id="rId28"/>
    <p:sldId id="285" r:id="rId29"/>
    <p:sldId id="286" r:id="rId30"/>
    <p:sldId id="287" r:id="rId31"/>
    <p:sldId id="288" r:id="rId32"/>
    <p:sldId id="343" r:id="rId33"/>
    <p:sldId id="345" r:id="rId34"/>
    <p:sldId id="346" r:id="rId35"/>
    <p:sldId id="347" r:id="rId36"/>
    <p:sldId id="289" r:id="rId37"/>
    <p:sldId id="290" r:id="rId38"/>
    <p:sldId id="291" r:id="rId39"/>
    <p:sldId id="281" r:id="rId40"/>
    <p:sldId id="282" r:id="rId41"/>
    <p:sldId id="283" r:id="rId42"/>
    <p:sldId id="292" r:id="rId43"/>
    <p:sldId id="293" r:id="rId44"/>
    <p:sldId id="360" r:id="rId45"/>
    <p:sldId id="361" r:id="rId46"/>
    <p:sldId id="362" r:id="rId47"/>
    <p:sldId id="354" r:id="rId48"/>
    <p:sldId id="355" r:id="rId49"/>
    <p:sldId id="356" r:id="rId50"/>
    <p:sldId id="357" r:id="rId51"/>
    <p:sldId id="358" r:id="rId52"/>
    <p:sldId id="359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6" r:id="rId65"/>
    <p:sldId id="307" r:id="rId66"/>
    <p:sldId id="309" r:id="rId67"/>
    <p:sldId id="310" r:id="rId68"/>
    <p:sldId id="311" r:id="rId69"/>
    <p:sldId id="312" r:id="rId70"/>
    <p:sldId id="364" r:id="rId71"/>
    <p:sldId id="363" r:id="rId7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ABADF-76CD-460D-A1A6-EECB2A0188E9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3B11A-567F-42ED-9768-BF2F89457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46E5D-0D1D-4E32-BC6F-07DCD1FDE4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4B36C-11DE-4E7D-952E-5B501E802F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12D21-7028-40C5-84F9-6959A8AB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7C53-F2FF-4183-A885-691E0120B569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9D208-1D93-44BB-95AA-8D4458E0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FEC03-3BE3-45D5-92A3-D2550ADD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FF97-5612-41C9-AB50-FBCABD4E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4822F-0644-4EBD-8B75-2D1340AB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D0CA0-F53E-4231-8CC2-291AFC2A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CE5F-D6DB-4AD9-AB80-879A66A1AC84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05D84-8C6A-451F-A176-710DEB02F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5E108-ADDD-49FF-B2BA-6114A1EE5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4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2EB8E-2F1E-4505-929D-1C8903A7E9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DAA80-47C3-40BC-97B6-A5DC7DB8B8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A62B9-078B-4064-A791-48989E74C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6DAE4-05EA-4083-A560-3C6B58F2A425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2C2B-CA86-4403-ACAD-5A2FB1D4D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DF38D-6C10-4E12-8DD4-6DB29D8C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5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8E5170-5500-448D-94C6-6BE3319448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290A-0197-4AF8-876C-A57D5064056B}" type="datetime1">
              <a:rPr lang="en-US" smtClean="0"/>
              <a:t>2/16/2025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4B3C2F-39F2-4744-A039-AE3032C37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7A06EC-1DC2-4C1B-90B6-51CBDB444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4A1615-94F2-4BE3-91E5-6396CD7310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96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2C5C4-1738-43AD-AFF4-6DD5B9728C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BECF2-66C0-4998-BD3A-A129036C131C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86B344-8693-4F8F-8F67-4F8E186E9F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63941B-CAB5-4CB2-BA36-64A554B835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B41A1-3DD8-4FBD-B951-DDBE034F8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4284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6E65F7-64D2-4AEB-BD5C-9DD57E06F3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42423-F5EC-4DA2-886B-5978ECAA589B}" type="datetime1">
              <a:rPr lang="en-US" smtClean="0"/>
              <a:t>2/16/2025</a:t>
            </a:fld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04FB9F5-7E0A-4EAE-A0B7-9CC90CC7D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FB9D3DE-5755-42CA-B631-A16CAAFD46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12406-DD99-45F3-820C-610617347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88FD8-4ADE-44BA-A2F8-8B4F3EB1D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BF26-6CFA-444C-9CEF-D689B6511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B9151-3913-4AA3-8D7E-53F8AC165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6F09-F567-4E87-85CA-6B7D20A3DFB4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BA7EF-6F50-411B-92AC-313C4FC2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7B37F-1C4B-4F23-91A7-49FF9C75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1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A586-13BE-4847-A76C-BDF7C5DA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F1AD2-1F30-48AF-B3B4-138B15FA4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B1A4-7A96-4AD8-BF16-9FCCE729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1528-F405-44FB-9315-3155F2E21FE6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3D8CB-7AD0-4C8A-B785-BE176214A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43F8-11D8-4316-BA24-B76D55098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AE3B-F844-4F72-911D-A56A636D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1961C-67B1-421E-9C1A-D2E91FA9D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E8DB95-8E47-4C48-8F89-6FF75BA4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8FB2F-EC39-4ADF-ABBB-45EB4143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0A9D-9123-4644-BDAB-B9D6C03565F0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9DB55-BD41-4E6D-92D4-4AF2FB786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39A15C-31B0-44D9-9816-C887C2AC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2CD6-9211-4662-87F6-4F9A94D5C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D0CAE-4E9B-46AA-92E1-21DC60722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DC234-FB98-4A1F-A34A-7DB1FEB13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C1D52A-7537-4077-BB4B-8AB1FDE41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2EC195-E33A-49F9-8228-7AEBE6EEC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30902-12BF-49C0-B7D3-86169E2B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00EFF-4AB4-4CE7-97BA-8C9CCD644741}" type="datetime1">
              <a:rPr lang="en-US" smtClean="0"/>
              <a:t>2/16/2025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53A4D6-4591-4D90-9B85-85555A5E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83D63-46BA-4F6C-B7E9-6C653ED6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64FA-DA0F-472E-AFBA-02BB4F7D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D6FE0E-23CD-4E5C-AC41-CD39D78E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DE126-53CA-49AC-A9FB-8FDE19B22567}" type="datetime1">
              <a:rPr lang="en-US" smtClean="0"/>
              <a:t>2/16/2025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6F337-6C33-4CFA-83FB-083AB1E7F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7F459-2DF0-4778-9F2D-B8CF30B0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6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D88EC8-878F-4E82-8E44-87E9697F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0AC49-6C2E-434F-A2F4-0C0FABA3FD83}" type="datetime1">
              <a:rPr lang="en-US" smtClean="0"/>
              <a:t>2/16/2025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51581-BD9B-40CD-B57E-7FF5E5C2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AC837-043D-4755-AC9B-5E909F93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63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CBEB5-46CB-4D04-90F0-2AF24FB65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A932-093A-4891-9FDA-19B99E0A7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9DCD2D-E056-4946-8F7D-808067AF7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0FB8F-9DC1-4758-BCC8-D9A6947FC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10C9-C0D2-4C80-94A8-CC7341854E55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505BA-CDD0-4823-A707-2D7F1004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FB5CF-0418-409B-BA53-CD0E6964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A512-A24A-4452-8A35-865FE3FB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FCFFAE-C3E0-44EE-B92B-F6AD452EF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7481A3-9275-4470-BDDE-3FF2A582B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28A90-BBEE-4337-971B-3FB9CB80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9583-AB52-47BB-BEF8-11F9ECD37D6A}" type="datetime1">
              <a:rPr lang="en-US" smtClean="0"/>
              <a:t>2/16/2025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D162A-D32E-4BC7-A702-A5BBE69D8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B2144-8230-488B-AD2B-9BB1D3B0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3A79F-E789-4734-8C50-71119310F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F02BB-007F-47E8-ACBF-9E090E7A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26586-2F11-4BE9-8CE2-FA4FFD714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F52D6-8E90-4D46-86C7-CF0C37CCEA49}" type="datetime1">
              <a:rPr lang="en-US" smtClean="0"/>
              <a:t>2/16/2025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4738A-B2FD-4E5C-AD7D-F05955CF0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4F75E-8201-469D-8217-E04977AE9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F54DA-F425-4D7C-AAD6-A08F9757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2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http://www.cs4fn.org/security/crypto/images/burglar.jp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3172E4BD-DFA2-4C76-9A4C-104214B97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3DC87F-707E-46CF-B9B7-6A735F0CD1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F166E05-F5C6-4674-96C8-6D1A3D09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0800" y="436911"/>
            <a:ext cx="4419600" cy="1066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Bahan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Kuliah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IF2211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Strategi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Algoritma</a:t>
            </a:r>
            <a:endParaRPr lang="en-U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AD5E39-1AAC-46E0-9F50-A76E9EE9B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378" y="2164973"/>
            <a:ext cx="86868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 err="1">
                <a:solidFill>
                  <a:schemeClr val="tx2"/>
                </a:solidFill>
              </a:rPr>
              <a:t>Algoritma</a:t>
            </a:r>
            <a:r>
              <a:rPr lang="en-US" altLang="en-US" sz="4800" b="1" dirty="0">
                <a:solidFill>
                  <a:schemeClr val="tx2"/>
                </a:solidFill>
              </a:rPr>
              <a:t> </a:t>
            </a:r>
            <a:r>
              <a:rPr lang="en-US" altLang="en-US" sz="4800" b="1" i="1" dirty="0">
                <a:solidFill>
                  <a:schemeClr val="tx2"/>
                </a:solidFill>
              </a:rPr>
              <a:t>Brute Force</a:t>
            </a:r>
            <a:br>
              <a:rPr lang="en-US" altLang="en-US" sz="4800" b="1" i="1" dirty="0">
                <a:solidFill>
                  <a:schemeClr val="tx2"/>
                </a:solidFill>
              </a:rPr>
            </a:br>
            <a:br>
              <a:rPr lang="en-US" altLang="en-US" sz="3600" b="1" i="1" dirty="0">
                <a:solidFill>
                  <a:schemeClr val="tx2"/>
                </a:solidFill>
              </a:rPr>
            </a:br>
            <a:br>
              <a:rPr lang="en-US" altLang="en-US" sz="3600" b="1" i="1" dirty="0">
                <a:solidFill>
                  <a:schemeClr val="tx2"/>
                </a:solidFill>
              </a:rPr>
            </a:br>
            <a:r>
              <a:rPr lang="en-US" altLang="en-US" sz="2800" b="1" dirty="0">
                <a:solidFill>
                  <a:schemeClr val="tx2"/>
                </a:solidFill>
              </a:rPr>
              <a:t>Oleh: Rinaldi Munir</a:t>
            </a:r>
          </a:p>
        </p:txBody>
      </p:sp>
      <p:sp>
        <p:nvSpPr>
          <p:cNvPr id="3078" name="TextBox 5">
            <a:extLst>
              <a:ext uri="{FF2B5EF4-FFF2-40B4-BE49-F238E27FC236}">
                <a16:creationId xmlns:a16="http://schemas.microsoft.com/office/drawing/2014/main" id="{DAFB6EF6-0CFD-400E-863F-7AE56CD0E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0945" y="5668258"/>
            <a:ext cx="72096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/>
              <a:t>Program </a:t>
            </a:r>
            <a:r>
              <a:rPr lang="en-US" altLang="en-US" sz="2400" b="1" dirty="0" err="1"/>
              <a:t>Studi</a:t>
            </a:r>
            <a:r>
              <a:rPr lang="en-US" altLang="en-US" sz="2400" b="1" dirty="0"/>
              <a:t> Teknik </a:t>
            </a:r>
            <a:r>
              <a:rPr lang="en-US" altLang="en-US" sz="2400" b="1" dirty="0" err="1"/>
              <a:t>Informatika</a:t>
            </a:r>
            <a:endParaRPr lang="en-US" altLang="en-US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/>
              <a:t>Sekolah</a:t>
            </a:r>
            <a:r>
              <a:rPr lang="en-US" altLang="en-US" sz="2400" b="1" dirty="0"/>
              <a:t> Teknik Elektro dan </a:t>
            </a:r>
            <a:r>
              <a:rPr lang="en-US" altLang="en-US" sz="2400" b="1" dirty="0" err="1"/>
              <a:t>Informatika</a:t>
            </a:r>
            <a:r>
              <a:rPr lang="en-US" altLang="en-US" sz="2400" b="1" dirty="0"/>
              <a:t>, ITB,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F961DE-3B1F-4E10-A028-503EC8099827}"/>
              </a:ext>
            </a:extLst>
          </p:cNvPr>
          <p:cNvSpPr txBox="1"/>
          <p:nvPr/>
        </p:nvSpPr>
        <p:spPr>
          <a:xfrm>
            <a:off x="5352098" y="2982477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(Bagian 1)</a:t>
            </a:r>
          </a:p>
        </p:txBody>
      </p:sp>
      <p:pic>
        <p:nvPicPr>
          <p:cNvPr id="9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7F43868B-5B54-446D-A939-FC250EE1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" y="5574803"/>
            <a:ext cx="1017905" cy="1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5D9BE7-7D2E-63BE-E557-F25670E38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05" y="1125023"/>
            <a:ext cx="4585738" cy="25766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>
            <a:extLst>
              <a:ext uri="{FF2B5EF4-FFF2-40B4-BE49-F238E27FC236}">
                <a16:creationId xmlns:a16="http://schemas.microsoft.com/office/drawing/2014/main" id="{6D25BEF3-6325-40CD-B80C-AA4BCF64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9E3DEC-9FC0-4F41-B3D5-F7B6198AD7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50356218-809E-4227-A0DC-511D20E96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30960" y="711993"/>
            <a:ext cx="8229600" cy="5434013"/>
          </a:xfrm>
        </p:spPr>
        <p:txBody>
          <a:bodyPr/>
          <a:lstStyle/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2.  </a:t>
            </a: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i="1" dirty="0"/>
              <a:t>n</a:t>
            </a:r>
            <a:r>
              <a:rPr lang="en-US" altLang="en-US" b="1" dirty="0"/>
              <a:t>! (</a:t>
            </a:r>
            <a:r>
              <a:rPr lang="en-US" altLang="en-US" b="1" i="1" dirty="0"/>
              <a:t>n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r>
              <a:rPr lang="en-US" altLang="en-US" b="1" dirty="0"/>
              <a:t> </a:t>
            </a:r>
            <a:r>
              <a:rPr lang="en-US" altLang="en-US" b="1" dirty="0" err="1"/>
              <a:t>tak-negatif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endParaRPr lang="en-US" altLang="en-US" b="1" i="1" dirty="0"/>
          </a:p>
          <a:p>
            <a:pPr marL="609600" indent="-609600">
              <a:buNone/>
            </a:pPr>
            <a:r>
              <a:rPr lang="en-US" altLang="en-US" b="1" i="1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:</a:t>
            </a:r>
          </a:p>
          <a:p>
            <a:pPr marL="609600" indent="-609600">
              <a:buNone/>
            </a:pPr>
            <a:r>
              <a:rPr lang="en-US" altLang="en-US" i="1" dirty="0"/>
              <a:t>		     n</a:t>
            </a:r>
            <a:r>
              <a:rPr lang="en-US" altLang="en-US" dirty="0"/>
              <a:t>! = 1  × 2 × 3 × … × </a:t>
            </a:r>
            <a:r>
              <a:rPr lang="en-US" altLang="en-US" i="1" dirty="0"/>
              <a:t>n</a:t>
            </a:r>
            <a:r>
              <a:rPr lang="en-US" altLang="en-US" dirty="0"/>
              <a:t>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&gt; 0</a:t>
            </a:r>
          </a:p>
          <a:p>
            <a:pPr marL="609600" indent="-609600">
              <a:buNone/>
            </a:pPr>
            <a:r>
              <a:rPr lang="en-US" altLang="en-US" dirty="0"/>
              <a:t>	    	= 1		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 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1, 2, 3, …, </a:t>
            </a:r>
            <a:r>
              <a:rPr lang="en-US" altLang="en-US" i="1" dirty="0"/>
              <a:t>n</a:t>
            </a:r>
            <a:r>
              <a:rPr lang="en-US" altLang="en-US" dirty="0"/>
              <a:t>, </a:t>
            </a:r>
            <a:r>
              <a:rPr lang="en-US" altLang="en-US" dirty="0" err="1"/>
              <a:t>bersama-sama</a:t>
            </a:r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CF2789E6-6DB3-4523-A5B4-DCCE98713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346C2-D4E0-410E-B24C-C0FBE60CFE6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BA248229-CEDF-4BFB-8029-63E7AD5EF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49669" y="661985"/>
            <a:ext cx="6090745" cy="4269943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faktorial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n! }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fak</a:t>
            </a:r>
            <a:endParaRPr lang="en-US" altLang="en-US" sz="18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89575B62-3C6D-40C3-A3A8-771A8FD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8138" y="5487989"/>
            <a:ext cx="905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Jumlah operasi kali: 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Kompleksitas waktu algoritma: </a:t>
            </a:r>
            <a:r>
              <a:rPr lang="en-US" altLang="en-US" sz="2000" i="1">
                <a:latin typeface="Arial" panose="020B0604020202020204" pitchFamily="34" charset="0"/>
              </a:rPr>
              <a:t>O</a:t>
            </a:r>
            <a:r>
              <a:rPr lang="en-US" altLang="en-US" sz="200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3F0458-5E60-4550-844D-F98952A12AA4}"/>
              </a:ext>
            </a:extLst>
          </p:cNvPr>
          <p:cNvSpPr/>
          <p:nvPr/>
        </p:nvSpPr>
        <p:spPr>
          <a:xfrm>
            <a:off x="1713186" y="506842"/>
            <a:ext cx="6421822" cy="442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>
            <a:extLst>
              <a:ext uri="{FF2B5EF4-FFF2-40B4-BE49-F238E27FC236}">
                <a16:creationId xmlns:a16="http://schemas.microsoft.com/office/drawing/2014/main" id="{2C8333E6-D1F8-4556-A196-55129951E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86AE64-4776-4551-B8FD-FDFE212E53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D5BD7853-C495-4024-AE79-0011370D3A1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56640" y="549277"/>
            <a:ext cx="10556239" cy="5807074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 startAt="3"/>
            </a:pPr>
            <a:r>
              <a:rPr lang="en-US" altLang="en-US" b="1" dirty="0" err="1"/>
              <a:t>Mengalikan</a:t>
            </a:r>
            <a:r>
              <a:rPr lang="en-US" altLang="en-US" b="1" dirty="0"/>
              <a:t> </a:t>
            </a:r>
            <a:r>
              <a:rPr lang="en-US" altLang="en-US" b="1" dirty="0" err="1"/>
              <a:t>dua</a:t>
            </a:r>
            <a:r>
              <a:rPr lang="en-US" altLang="en-US" b="1" dirty="0"/>
              <a:t> </a:t>
            </a:r>
            <a:r>
              <a:rPr lang="en-US" altLang="en-US" b="1" dirty="0" err="1"/>
              <a:t>buah</a:t>
            </a:r>
            <a:r>
              <a:rPr lang="en-US" altLang="en-US" b="1" dirty="0"/>
              <a:t> </a:t>
            </a:r>
            <a:r>
              <a:rPr lang="en-US" altLang="en-US" b="1" dirty="0" err="1"/>
              <a:t>matriks</a:t>
            </a:r>
            <a:r>
              <a:rPr lang="en-US" altLang="en-US" b="1" dirty="0"/>
              <a:t>, </a:t>
            </a:r>
            <a:r>
              <a:rPr lang="en-US" altLang="en-US" b="1" i="1" dirty="0"/>
              <a:t>A</a:t>
            </a:r>
            <a:r>
              <a:rPr lang="en-US" altLang="en-US" b="1" dirty="0"/>
              <a:t> dan </a:t>
            </a:r>
            <a:r>
              <a:rPr lang="en-US" altLang="en-US" b="1" i="1" dirty="0"/>
              <a:t>B</a:t>
            </a:r>
            <a:r>
              <a:rPr lang="en-US" altLang="en-US" b="1" dirty="0"/>
              <a:t>, </a:t>
            </a:r>
            <a:r>
              <a:rPr lang="en-US" altLang="en-US" b="1" dirty="0" err="1"/>
              <a:t>berukuran</a:t>
            </a:r>
            <a:r>
              <a:rPr lang="en-US" altLang="en-US" b="1" dirty="0"/>
              <a:t> </a:t>
            </a:r>
            <a:r>
              <a:rPr lang="en-US" altLang="en-US" b="1" i="1" dirty="0"/>
              <a:t>n</a:t>
            </a:r>
            <a:r>
              <a:rPr lang="en-US" altLang="en-US" b="1" dirty="0"/>
              <a:t> x </a:t>
            </a:r>
            <a:r>
              <a:rPr lang="en-US" altLang="en-US" b="1" i="1" dirty="0"/>
              <a:t>n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Misalkan</a:t>
            </a:r>
            <a:r>
              <a:rPr lang="en-US" altLang="en-US" dirty="0"/>
              <a:t> </a:t>
            </a:r>
            <a:r>
              <a:rPr lang="en-US" altLang="en-US" i="1" dirty="0"/>
              <a:t>C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× </a:t>
            </a:r>
            <a:r>
              <a:rPr lang="en-US" altLang="en-US" i="1" dirty="0"/>
              <a:t>B</a:t>
            </a:r>
            <a:r>
              <a:rPr lang="en-US" altLang="en-US" dirty="0"/>
              <a:t> dan </a:t>
            </a:r>
            <a:r>
              <a:rPr lang="en-US" altLang="en-US" dirty="0" err="1"/>
              <a:t>elemen-elemen</a:t>
            </a:r>
            <a:r>
              <a:rPr lang="en-US" altLang="en-US" dirty="0"/>
              <a:t> </a:t>
            </a:r>
            <a:r>
              <a:rPr lang="en-US" altLang="en-US" dirty="0" err="1"/>
              <a:t>matrik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 err="1"/>
              <a:t>c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,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ij</a:t>
            </a:r>
            <a:r>
              <a:rPr lang="en-US" altLang="en-US" dirty="0"/>
              <a:t>, dan </a:t>
            </a:r>
            <a:r>
              <a:rPr lang="en-US" altLang="en-US" i="1" dirty="0" err="1"/>
              <a:t>b</a:t>
            </a:r>
            <a:r>
              <a:rPr lang="en-US" altLang="en-US" i="1" baseline="-25000" dirty="0" err="1"/>
              <a:t>ij</a:t>
            </a:r>
            <a:endParaRPr lang="en-US" altLang="en-US" i="1" baseline="-25000" dirty="0"/>
          </a:p>
          <a:p>
            <a:pPr marL="609600" indent="-609600">
              <a:buNone/>
            </a:pPr>
            <a:r>
              <a:rPr lang="en-US" altLang="en-US" sz="2400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 </a:t>
            </a:r>
            <a:r>
              <a:rPr lang="en-US" altLang="en-US" dirty="0" err="1"/>
              <a:t>perkalian</a:t>
            </a:r>
            <a:r>
              <a:rPr lang="en-US" altLang="en-US" dirty="0"/>
              <a:t> </a:t>
            </a:r>
            <a:r>
              <a:rPr lang="en-US" altLang="en-US" dirty="0" err="1"/>
              <a:t>matriks</a:t>
            </a:r>
            <a:r>
              <a:rPr lang="en-US" altLang="en-US" dirty="0"/>
              <a:t>:</a:t>
            </a:r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30238" indent="-630238">
              <a:buNone/>
            </a:pPr>
            <a:r>
              <a:rPr lang="en-US" altLang="en-US" sz="2400" dirty="0"/>
              <a:t>         </a:t>
            </a:r>
          </a:p>
          <a:p>
            <a:pPr marL="630238" indent="-630238">
              <a:buNone/>
            </a:pPr>
            <a:r>
              <a:rPr lang="en-US" altLang="en-US" sz="2400" dirty="0"/>
              <a:t>	</a:t>
            </a:r>
          </a:p>
          <a:p>
            <a:pPr marL="630238" indent="-630238">
              <a:buNone/>
            </a:pPr>
            <a:r>
              <a:rPr lang="en-US" altLang="en-US" sz="2400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baris </a:t>
            </a:r>
            <a:r>
              <a:rPr lang="en-US" altLang="en-US" dirty="0" err="1"/>
              <a:t>i</a:t>
            </a:r>
            <a:r>
              <a:rPr lang="en-US" altLang="en-US" dirty="0"/>
              <a:t> pada </a:t>
            </a:r>
            <a:r>
              <a:rPr lang="en-US" altLang="en-US" dirty="0" err="1"/>
              <a:t>matriks</a:t>
            </a:r>
            <a:r>
              <a:rPr lang="en-US" altLang="en-US" dirty="0"/>
              <a:t> A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kolom</a:t>
            </a:r>
            <a:r>
              <a:rPr lang="en-US" altLang="en-US" dirty="0"/>
              <a:t> j pada </a:t>
            </a:r>
            <a:r>
              <a:rPr lang="en-US" altLang="en-US" dirty="0" err="1"/>
              <a:t>matriks</a:t>
            </a:r>
            <a:r>
              <a:rPr lang="en-US" altLang="en-US" dirty="0"/>
              <a:t> B, </a:t>
            </a:r>
            <a:r>
              <a:rPr lang="en-US" altLang="en-US" dirty="0" err="1"/>
              <a:t>simpan</a:t>
            </a:r>
            <a:r>
              <a:rPr lang="en-US" altLang="en-US" dirty="0"/>
              <a:t> </a:t>
            </a:r>
            <a:r>
              <a:rPr lang="en-US" altLang="en-US" dirty="0" err="1"/>
              <a:t>hasilnya</a:t>
            </a:r>
            <a:r>
              <a:rPr lang="en-US" altLang="en-US" dirty="0"/>
              <a:t> pada </a:t>
            </a:r>
            <a:r>
              <a:rPr lang="en-US" altLang="en-US" dirty="0" err="1"/>
              <a:t>elemen</a:t>
            </a:r>
            <a:r>
              <a:rPr lang="en-US" altLang="en-US" dirty="0"/>
              <a:t> (</a:t>
            </a:r>
            <a:r>
              <a:rPr lang="en-US" altLang="en-US" dirty="0" err="1"/>
              <a:t>i,j</a:t>
            </a:r>
            <a:r>
              <a:rPr lang="en-US" altLang="en-US" dirty="0"/>
              <a:t>) pada </a:t>
            </a:r>
            <a:r>
              <a:rPr lang="en-US" altLang="en-US" dirty="0" err="1"/>
              <a:t>matriks</a:t>
            </a:r>
            <a:r>
              <a:rPr lang="en-US" altLang="en-US" dirty="0"/>
              <a:t> C.</a:t>
            </a:r>
            <a:endParaRPr lang="en-US" altLang="en-US" i="1" baseline="-25000" dirty="0"/>
          </a:p>
          <a:p>
            <a:pPr marL="609600" indent="-609600">
              <a:buNone/>
            </a:pPr>
            <a:endParaRPr lang="en-US" altLang="en-US" i="1" baseline="-25000" dirty="0"/>
          </a:p>
        </p:txBody>
      </p:sp>
      <p:graphicFrame>
        <p:nvGraphicFramePr>
          <p:cNvPr id="14340" name="Object 3">
            <a:extLst>
              <a:ext uri="{FF2B5EF4-FFF2-40B4-BE49-F238E27FC236}">
                <a16:creationId xmlns:a16="http://schemas.microsoft.com/office/drawing/2014/main" id="{6CD07AA8-804A-43B7-B1DD-B230E9784FA6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4234861"/>
              </p:ext>
            </p:extLst>
          </p:nvPr>
        </p:nvGraphicFramePr>
        <p:xfrm>
          <a:off x="2825751" y="2360175"/>
          <a:ext cx="6019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20853" imgH="430823" progId="Equation.3">
                  <p:embed/>
                </p:oleObj>
              </mc:Choice>
              <mc:Fallback>
                <p:oleObj name="Equation" r:id="rId2" imgW="3020853" imgH="430823" progId="Equation.3">
                  <p:embed/>
                  <p:pic>
                    <p:nvPicPr>
                      <p:cNvPr id="14340" name="Object 3">
                        <a:extLst>
                          <a:ext uri="{FF2B5EF4-FFF2-40B4-BE49-F238E27FC236}">
                            <a16:creationId xmlns:a16="http://schemas.microsoft.com/office/drawing/2014/main" id="{6CD07AA8-804A-43B7-B1DD-B230E9784F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751" y="2360175"/>
                        <a:ext cx="60198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AutoShape 6" descr="data:image/jpeg;base64,/9j/4AAQSkZJRgABAQAAAQABAAD/2wCEAAkGBxQSBhUSEBMSFRUSFhEWFBIUERQQGRgUFBUiFhURFRgYHiggGBolGxUZLTEhJSkrLi4uFx8zODMsNygxLjcBCgoKDg0OGxAQGi0iHyYrNzcuNTAwMCwsLy0sNC0tLCwvLCwyLCwsLCwsLCwsLC8sLCwsLCwsNSwsLCwsLCwsLP/AABEIAIQBfQMBEQACEQEDEQH/xAAcAAEAAQUBAQAAAAAAAAAAAAAABgIDBAcIAQX/xABaEAAABAIDBBIMCgcIAwAAAAAAAQIDBBEFEiEGExRRBxUWIjEyNEFSVHJzkZOUsdHSNTY3QlVhcXSSsrPDCBcjJDNThKLT1CZDRIGCtMElJ2JjpOHi8YOhwv/EABwBAQACAwEBAQAAAAAAAAAAAAADBAECBQcIBv/EAEMRAAIBAQMHCAcGBQMFAAAAAAABAgMEEVEFEiExcZGxExQyM0FSYdE0QlNygaHhBhUiksHwFiNzstI1YqIkJUOCwv/aAAwDAQACEQMRAD8A3iAAAAAAAAAAAIKimiYuyj2m0X2IdOEvMOlRJM5Q5TccV+raTO1Z+QiMzIjAmsNXwdN8q15FWqTJNbXqztkALoAAAAAAAAAAAAAAAAAAAAAACLxl2raHIiUNFuJg1qTEuoQ1UbJKEuG5nnCNZVV6CSNRVTmRTTMDIhLq23I9lF6fS3FVsGiVJQTTxkg3JJks1pmhKjSa0pJRJOWtMCQAAAAAAAAAAAAAAAAAAAAAAAAAAAAAAAAAAAAAAAAAAAAAAAAAAjMbcil2kn3zcNLjimHGHW01XGHGmr3WSozMlErXSZSMjMjIwBIINKyhUk6pKlkRV1ISaEmrXUlJmZpI8Uz8oAvAAAAAAAAAAAAAAAAD5jUco3SI5WmRaGMx+Gsn2itdW0U6cs25ySejF3Ylh0opXn0x+5K4AAARRihnio6lEGkpxbsQpkqyc8lcI20kztzufQorZaAAuxVEunDUYRJthXmlPZ5OdSmDcaM9HPZ9aSsnogCTAAAAAAAAAAAAAAAAAAAAAAAAAAAAAAAAAAAAAAAAg2S5HOtULDmy640a4pKVKbWpszTg7qqpmk5ymlJy8RCGvNwptrWQWmcoUnKOv6mtMuorbcZyp3rDn86q4/JHJ57Wx+SGXUVtuM5U71g51Vx+SHPa2PyRjRF0EYmLaIoyLktSyV85cOZEgzLRPGQkhaKjjJt6vMmp2uq4TbepLsWJl5exe3IvlDnSI+dVcfkiHntbH5IZexe3IvlDnSHOquPyQ57Wx+SMWKuijCimklGRclqUSvnC7SJBmWvjISQtFRxk29XmTU7VVcJtvUsFiZOXkXtyL5S50iPnVXH5Ih57Wx+SGXkXtyL5S50hzqrj8kOe1sfkjGibooxMS0RRkXJalEr5ws7CQZ654yISQtFRxk29S/Ump2uq4SbepYLFGVl9F7ciuPX0iPnVXH5Ih57Wx+SGX0XtyK49fSHOquPyQ57Wx+SPvXD09E5pU316JeQTUQo2jcNw1GhEyJKVHI1YhZstac5NSfYXLHaKlSbUn2Gx7nbsIKOT80iW3FWne51HClombapKl45SF06J90AABi0q6aKLdUk5KS24ZHiMkmZGAOcyyQ6TvE8Nc0J/RQ+Lex+8p/ZuxtJvO3/QqutI3NdBEqaoCIdbVVW2w8tCpEclpbNSVSOywyLRHzrkOlGrlOzU5anVgn8ZJHUqO6DfgaaeyQ6TJozKNcsIz+ih9Yt7H0HbMgWSlZ51I516i2tOC2HMjVk2kVlkhUnLVrnEw34Ylp/ZyySgm3LVivIOtI9+MKk9uucTDfhjb+GrHjLevIxy0ih3JEpQmjPDXLCM/oYbWLexXtf2fstKzzqRcr1FtaV2K/AzGrJtI9TkhUnV1a5xUP8AhiWl9nLJKCk3LSsfoHWlee/GDSe3XOKh/wAMSfw1Y8Zb/oY5aRS7kh0oTRmUa5YRn9FD6xb2K9r+z9lpUJ1IuV6i2tOCvwMxqybSKk5IdKVdWucTDfhDel9m7JKEZNy0rFeQdaR78YdKbdc4mG/CG/8ADNkxlvXkY5aRQ/ki0olhRlGrsIz+hhtYt6EFq+z1lpUJ1IuV6i3rXYr8DaNWTdx0oPxZYAAAAAAAheSTdE/BtMYMaCN1ThKNaL5YlJGUrSENeq6cc5HSyVYY2yvyUm0rm9Hw8yE/GFSH1jHJ/wDkKfPZYI/R/wAL0PaS+Q+MKkPrGOT/APIOeywQ/heh7SXyPqXJ3Xx8XdGmGW8ylKmnnKxQ8zm2aSIrVf4//Qs2eu6t96OJljJcLC4Zkm86/X4XeZPcDittp5KnriycUYHFbbTyVPXAHyY2KjEXTQ8KUSg0vtRThqwZMyNg0SIs9K2+HwAD62BxW2y5KjrABgcVtsuSo6wA+TGxMY3dJDQxRKDKIbi1mo4YppNi9yIiJevfT4AB9bBIrbaOSF1wAwSK22jkhdcAQHJVuzjqJwe9OsO4Rf514erVvVSUpL174fAANpvnJhRliPmFW3TlCy1JRdzUXduZmOtEej4dD7ZJfQlwkqrJJaSWRKkaaxT0Dkoyn4zHmssqWySudWW8sypQkrmk0YWZ+F2szxSegR8/tPtJbyLmdDuLcMz0LtZniyGfvC0+0e8czodxbihVzUIaiM4ZmaZyO9lZMpHL9wyso2paOUe8yrJQSaUFp8D3M5C7Xa9APvG1e0e815lZ+4tx5mbhdrteiH3javaMcys/cW4oXctBmojOGammZkdU7JlKz9wysp2tK7lGZVjoJNKC0lWZiE2u3wH0h95Wr2jNeY2fuI8zLwm10fe6Rn7ztXtH8hzGz9xFC7koM1EZw6JpMzI5rsMyljxGMrKtrWhVH8vIyrHQSaUFpPcysJ9Qn0l9Ix96Wvvv5eRrzCz9xHmZSD+oT6bnWGfvS19/5LyHMLP3OJkUbQMPDxpPMtEhxJKIlVlqkSikZSUZkJKeWbbB3xqfJeRvTslGm74xu3nMt1SL3dbFEjOkiJiCTKyVV05SloSkPRrFUlUs1Octbim9rSI5K5skdzOSvSUIZJv2EIKy9xBG6ejrLnX8lpkWIWTB0BcRdS/HQtZ+j4mFsM6zhpqHiq1jS4c9HSSs0QB9ym+wz29O+oYMHJ6dSfw/0HrdHox+BQZ0RdV2qxXm0T7JQ+XPs/oyzZf60P70dmr1cthzzE6nVuVcw+mMpeh1fclwZyIdJFadKLNHq47EYes9EhgtxGp1blXMKWUvQ6vuS4M2h0kVo0pCeh1Udi4GHrPRMYLcRqdW5VzCllH0Sr7kuDNodJFSNIXkIT0OqjsXAw9ZUJjBZi9SL3KuYU8oeiVfclwZtDpI69HlxdAAAAAAA1tkzfRwm7e9QhUtnV/E/QfZr0x+6+KNbjln70ACR5Gfb835tFes2OhYfWPx/wBqtdL/ANv0N0i+fkgAIxS3dDgPN6S52QBJwAAEapfugUfvFJ+4AElAAAaQ+Ev+wfbPdADegawa+yZoi90FDKJRo+dpIzIzTZgz1hy1pyFW00YSpv8ACtxXtWc6Tzdf1NV5d/56/TWOXzVdxbkcjNr4vf8AU9y8/wA9zjHBjmq7i3IZtfF7/qY0TTqsLalEOyrLrfKuFZezlO3HISQskMyV8FuWJPTVbMne3qXb4oy8vz2y5xq+kRczj7NbkQ3WjGW9jNCe2XOOc6Q5lD2a3If9RjLezGirol4W1VinpVl1pPOaFQ5TtxyEkLFTzZX01uWJPT5fMne3qV2l4mXmjVtp3jnOkRcxh7NbkQ32nGW9+Z7mkXtp7jnekOY0/Zx3IX2nvS3vzMaKumdwlqUW/Ksqt8u6VlQ5TtxyG8LBSzZX0o6u6sSam7RmTvctWjS8UZWade3HuUOdIj+76Xso/lRFnWrvS3vzGahzbj3KHOkY+7qXso/lQzrV3pb35kguDp5126ZKUuuRB3qIUTK31GlSiSVUjrHIrdfWFmy5Os+c86lHV3V5FyxSr57z27ru1su0PkGG5FqfpOKrLcUpa24YqpVlKrHNxZaBz0CSXlHZjFRSSVyR0DZdz1xkDAkWCwzSFFMr6ZXxy3R+UXNUvFOQyD7wAwqb7DPb076hgwclpiEYLpk6XZFiHp9LKFkSjfVh+ZeZScJYHRd1R/opFebRPsVD5oyHKMcs2aTdyVaGnsuz0dep1b2HOr8Qi8KkpOlPvixD6OyhbrLKy1YxqxbcX6ywficqMXnLQXExCJaZPpELFK32VQinVjq7y8zVxlfqGEI2afSIb/eFk9rD8y8xmSwKH303hWeToH3xYhUt9us0rLVjGpFtxfrLB+JtGLzloKkxCKpZ9PpEJqOULIqcU6sdS9ZeZhwlfqPcIRs0+kQl+8bJ7WH5l5mMyWBQ++m8KzydBXfFiFS32+yystWMasW3F+ssH4m0YyzloK0vpqlnk+kQnoW6zKnFOpHUvWXmauLv1Ht/Tsk+kQl5/Zfax/MvMZssC1FPJwVUlJ0qu+LEKtuttmlZaijUi24vtWDMxi85aDsAeblwAAAAAADW2TN9HCbt71CFS2dX8Tv/AGb9MfuvijW0xy7j97nITC4ZyJHkZn+nzfm0V6zY6Fh9Y/Ifal6aXx/Q3TWLGXCL5+SFYsZcIAjFLKL4woC0tT0lzsgCT1ixlwgBWLGXCAI1Syi+MCj7S+gpP3AAk0wAmANIfCX/AGD7Z7oAb0AGvsmfsJC+dl/KvCvauqf77Srbepl8OKNXTHJOEJgDDjNXMbpz2ShLT6E9i4k9Lq6mxcUZkxCQCYAw43VzG7X7MxNT6E9i4osUurqbFxRmTEJXEwBhxp/PGN2v2ahNT6E9n6onpdXPYuKMyYhIBMASbI17dmt7iPVIXbF03sL+Tusew3YOkdgAAAMKm+wz29O+oYMHJ6S+afw/0HrNGMc2OjAoM6JukL9F4nzaI9kY+X8i/wCtWf8Arw/vR2anVvYc7xBfN1blXMPpXKUVzSro9SXBnIh0kVpLOixRhHk46OxGHrPZCTMjgjF5biC+bq3KuYU8owirJV0epLgzaHSRWks6QnoQjyUdHYuBh6z2QmzI4GLy3EF83VuVcwp5RhHmlXR6kuDNodJFaCzpeQhNQhHko6FqXAw3pPaol5OOCMXlqLL5qvcq5hUyhCKstXR6kuDNoP8AEjr0eYF0AAAAAACO3RUcy/TkKiIaaeRVijqOtpdTMiRJUlEZTt0QBVmOo/wfA8jY6oAZjqP8HwPI2OqAI9SNy0CV3UG2UFBkhcPHqUgoVkkqUhTNVSk1ZGZVjketM8YAkOY2j9oQPJGOqAGY2j9oQPJGOqAI5Sdy0EV3cE2UFCEhbFIGtBQzRJUaDaqqUmrIzKscjPQmYAkeY6j/AAfA8jY6oAZjqP8AB8DyNjqgCO0rctAldvAtlBQhIWzSJrQUM0SVGi81DURJkZlWOU9CZ4wBIcxlHbQguSM9UAMxlHbQguSM9UAae+EJQ0PDYFg0OwzXwuvemkNVqt6q1qpFOUz4TAHQQA19kz9hIXzsv5V4V7V1T/faVbb1MvhxRq4ck4QAGHGauY3TnslCWn0J7FxLFLq57FxRmCIrgAYUbq5jdr9mYmp9CexcUWKXV1Ni4ozRCVwAMON1Yxu1+zUJafQns/VE9LoT2LijMERAABJsjXt2a3uI9UhcsXTew6GTusew3REpUcOomzSlZpVUUpJrIlSzpqSRlWKetMp4yHSOuRK4G61yKffhI5DbUbCLMnW0ViStszzjzZKMzq2lrnopPviIAW4i6t5+79NHwBNG3DlXj31oUskTMqrLZkoiJw9C2dpnZnFEAJRTfYZ7enfUMGDk9OpP4f6D1uj0Y/AoM6Lp8v0aiPN3/ZGPl3JGjLVD+vH+9HZn1b2HOsRqZW5PmH0vlL0Or7kuDORDpIuJ0os0erjsRh6z0SGC3EanVuVcwpZS9Dq+5LgzaHSRWjSkJ6HVR2LgYes9ExgtxGp1blXMKWUfRKvuS4M2h0kVI0heQhPQ6qOxcDD1lQmMFmL1Ivcq5hTyh6JV9yXBm0Okjr0eXF0sRUa20kjdcQgjsI1rSiZ4imdoAxsvIbbMPxzfSAK2qYh1OElL7ClKORJJ1BmZnrERHaYAzQB8eke2OF3EXzIAH0wAAEapPuhQXm1I+swAJKAAAjFLd0OA83pLnZAEnAAARql+6BR+8Un7gASUAABpD4S/7B9s90APv0VRyW8jyBjiW8cSS6OO/qecUo0vRLbS2Ttle6izKrKWuczmYA+lk2TyghqpEZ4WmRGZkWpXtciMQWm7k3eVrXdyLv8A3pNT1nti1xi+oOX+DF/v4nFup4vcvMVnti1xi+oH4MX+/iLqeL3LzMOLU7hrM0tzrLln1fVno52ywSwzMyWvUuJPTUOTnpepdnivEy6z2wa41fUEV0MXu+pDdTxe5eYrPbBrjV9QLoYvd9RdTxe5eZiRancMZmludZcvlFH+rPRzllglp5mZLS9X67SakocnO5vUuzxXiZdZ7YtcYvqCK6GL3fUgup4vcvMVnti1xi+oF0MXu+oup4vcvMxIxTuFszS1OuqXyitG9q0c5ZYJaeZmy0vV+u0npKnmT0vVh4rxMuu9sGeNX1BFdTxe76kN1LF7l5iu9sGeNX1Aup4vd9RdSxe5eZKsi5TmbhqulBFe4jSrUrvSxpIW7Jm5zub1fvtL1gUM95rerD6s3kOgdQ1Hk1PlB0tCR0Gs0x/yiCQhF8vkOSDNanE65J/+j2MyAk2RDRrLVxbTrK76uK+WiHjMzUp5Vi0qM7c6ZGXlIz0TMASmm+wz29O+oYMHJaVKwbSlpdl4vIPUaVS0XR/lrs9b6FJpYnR9N9rj/m73sjHzLkxtZYotLTy0f712nXn1b2HODy1YMedLSn33i8g+kMoVK7stVOCuzX63g/A5MEs5FxK1VdL94hYpVK+ZH+WtS9b6GGlfrPa6tj94hJylf2a/N9DFyxLb61XhWd1j74sQp5QqVnZat8Elmvt8H4G0Es5FaVqqlnS9L/YT0alfk43QWpet9DDSv1ntdWxL0v8AYS8paPZr830FyxLb61XhWdLQV33i8gqW+pXdlq3wSWZL1vB+BmKWctJWlaqpZ37xCahUr8nG6n2L1voYaV+s9rq2P3iEvK1/Zr830MXLEtRS1YMrO96rvixCrbqlZ2WpfC5Zr7fB+BtFLOWk7BHmxcIhkjOwaYJrD4R6KTXVUSy0bxpVVtUZEopFIAQPCqD8Cx3Il/iAD6NzkRQ508yUPRMY06biL26uFWhKFTsUpRrOREANtACO3RRSmqbhVIZdfOrFFe2jaJUjJGe+VWhMv3ztAHuXz3g2P9Oj/wA0AGXz3g2P9Oj/AM0AI9SNMu5uYRRwEaRph48ibNUEalEpTM1JlEVZFK2ZkeeKRHbICQZoHvBtIelAfmQAzQPeDaQ9KA/MgCO0nTTp3dQSsAjSNLFIETZqg6yiUbU1JlEVZFK2ZkdpSnbICR5fPeDY/wBKA/NABl894Nj/AEoD80AI9SlMundxAqOAjEmlmkSJBnBmpVa8zNNV8ykUrZmWmKU7ZASLL53wdH8MF+YADL53wdH8MF+YAGnvhCR63cCrw77FXC5X6856d60t6cXoStnLRLRAG9io1koFLJNN3pFSq1UTUTe1EpEk6BSUkjLEZEAITkz9hIXzsv5V4V7V1T/faVbb1MvhxRq4ck4QAGHGauY3TnslCWn0J7FxLFLq57FxRmCIrgAYUbq5jdr9mYmp9CexcUWKXV1Ni4ozRCVwAMON1Yxu1+zUJafQns/VE9LoT2LijMERAABJsjXt2a3uI9UhcsXTew6GTusew2/TNKNQtFuREQokNtJNSlHwEksajMyIi1zMiHSOuQXI3oxyMpNym45MnIgjRBtHbeYXQIynrqI9GRTI1H34Aw4D+wruMHOyjqTWamTlnWIo5EbZnrJOwvJV2KjAGxqb7DPb076hgwcnp1J/D/Qet0ejH4FBnRtLdrz28O+yMfLuTtGWqX9eP96OzLq3sOc39Sq3J8w+l8peiVfclwZyIdJFxOlFmj1cdiMPWeiQwW4jU6tyrmFLKXodX3JcGbQ6SK0aUhPQ6qOxcDD1nomMFuI1Orcq5hSyj6JV9yXBm0OkipGkLyEJ6HVR2LgYesqExgsxepF7lXMKeUPRKvuS4M2h0kdejy4ugAAAAAAfHpHtjhdxF8yAB9MAABGqT7oUF5tSPrMACSgAAIxS3dDgPN6S52QBJwAAEapfugUfvFJ+4AElAAAaQ+Ev+wfbPdADegA19kz9hIXzsv5V4V7V1T/faVbb1MvhxRq4ck4QAGHGauY3TnslCWn0J7FxLFLq57FxRmCIrgAYUbq5jdr9mYmp9CexcUWKXV1Ni4ozRCVwAMON1Yxu1+zUJafQns/VE9LoT2LijMERAABJsjXt2a3uI9UhcsXTew6GTusew3WZDpHXPQB4ZADDpvsM9vTvqGDByenUn8P9B63R6MfgUGdG0n2vu7w57Mx8u2HRlql/Xj/ejsy6t7DnN7Up7k+YfS+U/RK3uS4M5EOki4nSizR6uOxGHrPRIYLcRqdW5VzCllL0Or7kuDNodJFaNKQnodVHYuBh6z0TGC3EanVuVcwpZR9Eq+5LgzaHSRUjSF5CE9Dqo7FwMPWVCYwWYvUi9yrmFPKHolX3JcGbQ6SOvR5cXQAAAAAAPj0j2xwu4i+ZAA+mAAAjVJ90KC82pH1mABJQAAEYpbuhwHm9Jc7IAk4AACNUv3QKP3ik/cACSgAANIfCX/YPtnugBvQAa8ybG61AQxGZlOLTpVGk9SvaBlaQgtDuptle1yzaLf71mpsATsnuPd6w5nKvBbkcblpYLcvIYAnZPce71g5V4Lchy0sFuXkYkXBJKMZKs7apf65wz+jM7DNVn7hLCo8yWhdnYsSanVbpzdy1LsWKMrK9Oye493rCLlXgtyIeXeC3LyGV6dk9x7vWDlXgtyHLvBbl5GJFwSSjGSrO2qXovOH+rM7DrWfuEsKjzJaFqwWJPTqtwm7lqXYsUZmAJ2T3Hu9YRcq8FuRByzwW5eQwBOye493rByrwW5Dlngty8jEi4JJRbJVnbVq0XnD/AFajsmdglhUebLQtWCxJqVVuE9C1YLFGVlenZvce71hFyrwW5EPLvBbl5DK9Oze493rByrwW5Dl3gty8iVZF0MSLuGjJSzm3EaZxa+9LZGLVkm5SehasLi7YajlNppauxJcDeY6B1AAAAwqb7DPb076hgwclpa+a6ZWl8WLyD0+lZZXR/mz7O7/iUnLwOkY8v0fc3hfszHzPZI/94gr/APzLT29M676D2HNzjXzU88rSnixeQfR+UbNKNmqvlJP8LwwfgcqD/EtBcS0ctOr7vQJqVkm4R/nT1f7f8TDlp1Ht6PZr+70Dfmc/bT/4/wCJjO8C2+0d4VnlaB7HF5BUt9lnGy1W6s3+F93B/wC02jL8S0FaWjq6dX3egWKNlk6cXys9S7v+Jhy06j28ns1/d6BJzSXtZ/8AH/ExneBbfaO8KzytBWLF5BVt9llGy1Xysn+F4YPwNov8S0FSWTqln1/d6BJRslR04vlp6l3f8TDkr9R7eT2a/u9Ak5nU9vP/AIf4mM5YItxTR4MrPq0qrM7i8grW2yTjZqjdab/C9Dzbnof+02jJXrQdgjzotgAAAAAAR66FlxdOQpNO3pVWKOve0uWSRMpKs/6AFeVsVt4+SsgBlbFbePkrIAj1IwETm6gywuajh48yWcM3nSJTM0yI5HOZeSXjAEhyui9vFyRvpADK6L28XJG+kARyk4GJzdwRHFzUbFIGleDNlVIjarFKcjnMvJLxgCR5XRe3v9I10gBldF7e/wBI10gCO0rAxJXcQJYXNRs0jVWcM3nSK81iqkds5l5JeMASLK+L26nkbfWADK+L26nkbfWAGnfhDQ7yMCv75OzwurJlLNWV6noGc52cAA6AAGvsmfsJC+dl/KvCvauqf77Srbepl8OKNXDknCAAw4zVzG6c9koS0+hPYuJYpdXPYuKMwRFcADCjdXMbtfszE1PoT2LiixS6upsXFGaISuABhxurGN2v2ahLT6E9n6onpdCexcUZgiIAAJNka9uzW9xHqkLli6b2HQyd1j2G7B0jrgAABhU32Ge3p31DBg5PTqT+H+g9bo9GPwKDOjozsCveF+zHy5ZtGWYf11/edl9X8DnF3UZ7k+YfTOU/RK3uy4M5EOki6nSixR6uOxGHrPRIYLcRqdW5VzCllL0Or7kuDNodJFaNKQnodVHYuBh6z0TGC3EanVuVcwpZR9Eq+5LgzaHSRUjSF5CE9Dqo7FwMPWVCYwWYvUi9yrmFPKHolX3JcGbQ6SOvR5cXQAAAAAAPj0j2xwu4i+ZAA+mAAAjVJ90KC82pH1mABJQAAEYpbuhwHm9Jc7IAk4AACNUv3QKP3ik/cACSgAANIfCX/YPtnugBvQAQHJjaUqg4aqlSqsWkzqpUsyLBnimZJLQmZcIhtEXKm0iva4uVJpLT9TV16X9W9xLvVHM5Cp3Wcbm1XusXpf1b3Eu9UOQqd1jm1XusxIuHcOMZO9PSSpczvLlk2zIu9xiSFKahJXPs4k1OhUUJpxelLijJqK2DvFOdAi5Gp3WQ83q91iorYO8U50ByNTusc3q91mLFsLOMZMm3TJKlmZ3lywjbMrbMZiWFKahJXPV+pPTo1FCacXpS4oy72r6t3iXOqIuRqd1kHN6vdYvavq3eJc6ocjU7rHN6vdZiRbCzimTJt2SVqMzvLlhG2ZW2YzEsKU1GWh6v1JqdCooTTi9X6oyqitg5xTnQIuRqd1kPN6vdYqK2DnFOdAcjU7rHN6vdZJ8jRtWbRo6qyIm35maFJK1JStMhbslOUZNtXaC7YaU4TbkrtBuoXzqAAABhU32Ge3p31DBg5LTEIwaVdOl2RYh6hSyhZEo31YfmXmUnCWB0lEn/AGAo9a8Kt/8AGPmWjOKyxGV+jllp7Ls/Wdd9X8DmxcQjBDKumdU7KxYh9I5Rt1mnZqsY1YtuMrvxLB+JyYRletBdTEoq6dPpELFK3WZQj/MjqXrLzMOLv1HuEo2aPSIb8+svtY/mXmM2WBbfiEXhWfToH3xYhUyhbLPKy1YxqRbcX2rBmYRectBUmJRVLPo9IhNRt9lVOKdWOpesvMw4yv1HuFI2aPSISfeFk9rD8y8xmSwKH4lF4Vn06Cu+LEKlvt1mlZasY1YtuL9ZYPxMxjLOWgrTEIqln0+kQs0LZZ1SinUjqXajDi79R7hKNmn0iEnPbN7SO9GM14FqKiEnDKIlJ0qu+LEKtutdnlZaqVSLea+1YM2jF5y0HYI82LgAAAAAAHxqSP8ASOFnsIvmQAPp1yxlwkAFcsZcJACNUkovjBgrS1NSOv8A4mABJqxYyACsWMgBF6WUXxhwFpanpLnZAEnrFjLhACsWMuEARqlj/vAo/eKT9wAJMAAA0h8Jf9g+2e6AG9AAAAAAAAAAAAAAAAAAAAAAAAAAAAAAfPj6VYYiG0PuIbN6sTZrziVKTKaCUedrZ4pJM5nbKcjAGGRlf52SraOtKeiPLY/6gv6n/wBFv1fgZdHUvDxEQ4iHcQ6bNUnDRn0pUqecrlnTUVU5pI5lZOUyHqRUM+9liLgIAL2WIuAgAvZYi4CACoWIuAAL2WIuAAL2WIuAAeXpOxTwEAF6TsU8BABeU7FPAQArAAAAAAAAYdJUUxENkmJYZeJJzSTrSHSI9CZEojkYA+fmNo/aEDyNjqgBmNo/wfA8jY6oAZjqPlqCB5Ix1QAzG0d4PgeRsdUAMxtHeD4HkbHVADMbR/g+B5Gx1QAzG0d4PgeRsdUAMxtHeD4HkbHVADMbR3g+B5Gx1QAzG0d4PgeRsdUAMxtHeD4HkbHVADMbR3g+B5Gx1QB9wAAAAAAAAAAAAAAAAAAAAAAAAAAAAAEMyXqAwy4R9KSm4yV/bkUzrNEZqIiLRM0GsiLGZADlGudSUzloynZPHIYuV94OrsiGgcDuEYSopLeK/uWSOs6RGkjI9AyQSCPxkYyCZgAAAAAAAAAAAAAAAAAAAAAAAAAAAAAAAAAAAAAAAAAAAAAAAAAAAAAAAAAAAAAAAAAAAAAAAAAA8MrABy+5cH/e9ldVO9G9X0DIsFlfZEe4zs9kQA6gIrLAB6AAAAAAAAAAAAAAAAAAAAAAAAAAAAAAAAAAAAAAAAAAAAAAAAAAAAAAAAAAAAAAAAAAAAAAAAAAAAPkqodrNUUZV+WwdTNadl7vhLlLHPX8YA+sAAAAAAAAAAAAAAAAAAAAAAAAAAAAAAAAAAAAAAAAAAAAAAP/2Q==">
            <a:extLst>
              <a:ext uri="{FF2B5EF4-FFF2-40B4-BE49-F238E27FC236}">
                <a16:creationId xmlns:a16="http://schemas.microsoft.com/office/drawing/2014/main" id="{714E89E4-26CD-497A-9567-CFE19130D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189038"/>
            <a:ext cx="7153275" cy="24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2" name="Picture 7">
            <a:extLst>
              <a:ext uri="{FF2B5EF4-FFF2-40B4-BE49-F238E27FC236}">
                <a16:creationId xmlns:a16="http://schemas.microsoft.com/office/drawing/2014/main" id="{E07766C0-2CD6-43AF-AAE5-0E256BE78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75" y="3370975"/>
            <a:ext cx="50307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84AB9AE1-97F1-44DB-95F9-8C3B97BE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7BC4A6-6B3B-4563-A865-8DC27D16DA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1EEA59E-7E81-48EF-A158-7BD985631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441" y="5551924"/>
            <a:ext cx="9632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kali: 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 dan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tambah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, total 2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O(n</a:t>
            </a:r>
            <a:r>
              <a:rPr lang="en-US" altLang="en-US" sz="2000" baseline="30000" dirty="0">
                <a:latin typeface="Arial" panose="020B0604020202020204" pitchFamily="34" charset="0"/>
              </a:rPr>
              <a:t>3</a:t>
            </a:r>
            <a:r>
              <a:rPr lang="en-US" altLang="en-US" sz="2000" dirty="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perkalian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matriks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AE379C7-7711-4F18-82FB-0F278AE31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40382"/>
              </p:ext>
            </p:extLst>
          </p:nvPr>
        </p:nvGraphicFramePr>
        <p:xfrm>
          <a:off x="1604360" y="290413"/>
          <a:ext cx="9927240" cy="49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27240">
                  <a:extLst>
                    <a:ext uri="{9D8B030D-6E8A-4147-A177-3AD203B41FA5}">
                      <a16:colId xmlns:a16="http://schemas.microsoft.com/office/drawing/2014/main" val="506061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procedure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PerkalianMatriks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 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	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Mengalikan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dan B yang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× n,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menghasilkan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 yang juga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 × n 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Masukan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integer A dan B,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ukuran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</a:t>
                      </a:r>
                    </a:p>
                    <a:p>
                      <a:pPr marL="111760" marR="0" indent="-11176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1760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Luaran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matriks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</a:p>
                    <a:p>
                      <a:pPr marL="561975" marR="0" indent="-561975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1975" algn="l"/>
                        </a:tabLst>
                      </a:pP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}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040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none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Deklarasi</a:t>
                      </a:r>
                      <a:endParaRPr lang="en-US" sz="1800" b="1" u="none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i="1" u="non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integer</a:t>
                      </a:r>
                      <a:r>
                        <a:rPr lang="en-US" sz="1800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endParaRPr lang="en-US" sz="1800" b="1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Algoritma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{ 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inisialisasi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penjumlah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}</a:t>
                      </a:r>
                      <a:endParaRPr lang="en-US" sz="1800" u="non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 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 +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]*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r>
                        <a:rPr lang="en-US" sz="1800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i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800" b="1" u="non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endfor</a:t>
                      </a:r>
                      <a:r>
                        <a:rPr lang="en-US" sz="1800" b="1" u="non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u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b="1" u="non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36202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FB3270E-0613-456B-BCFD-01AFC01A30F7}"/>
              </a:ext>
            </a:extLst>
          </p:cNvPr>
          <p:cNvSpPr/>
          <p:nvPr/>
        </p:nvSpPr>
        <p:spPr>
          <a:xfrm>
            <a:off x="1499826" y="136525"/>
            <a:ext cx="10204494" cy="52615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>
            <a:extLst>
              <a:ext uri="{FF2B5EF4-FFF2-40B4-BE49-F238E27FC236}">
                <a16:creationId xmlns:a16="http://schemas.microsoft.com/office/drawing/2014/main" id="{90F93AAA-EA78-4BA3-8633-FB6B7BCA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59D5A-7671-4960-B3DA-E25B0BFC82A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4894742-BD9B-490B-90AD-B05EE98DC92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16000" y="476250"/>
            <a:ext cx="10337800" cy="561975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4.  Uji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Prima</a:t>
            </a:r>
          </a:p>
          <a:p>
            <a:pPr marL="609600" indent="-609600">
              <a:buNone/>
            </a:pPr>
            <a:endParaRPr lang="en-US" altLang="en-US" sz="2000" dirty="0"/>
          </a:p>
          <a:p>
            <a:pPr marL="60325" indent="-60325">
              <a:buNone/>
            </a:pP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 </a:t>
            </a:r>
            <a:r>
              <a:rPr lang="en-US" altLang="en-US" dirty="0" err="1"/>
              <a:t>positif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. </a:t>
            </a:r>
            <a:r>
              <a:rPr lang="en-US" altLang="en-US" dirty="0" err="1"/>
              <a:t>Ujilah</a:t>
            </a:r>
            <a:r>
              <a:rPr lang="en-US" altLang="en-US" dirty="0"/>
              <a:t> </a:t>
            </a:r>
            <a:r>
              <a:rPr lang="en-US" altLang="en-US" dirty="0" err="1"/>
              <a:t>apakah</a:t>
            </a:r>
            <a:r>
              <a:rPr lang="en-US" altLang="en-US" dirty="0"/>
              <a:t>  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merupakan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prima. 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b="1" dirty="0" err="1"/>
              <a:t>Definisi</a:t>
            </a:r>
            <a:r>
              <a:rPr lang="en-US" altLang="en-US" dirty="0"/>
              <a:t>: </a:t>
            </a:r>
            <a:r>
              <a:rPr lang="en-US" altLang="en-US" dirty="0" err="1"/>
              <a:t>bilangan</a:t>
            </a:r>
            <a:r>
              <a:rPr lang="en-US" altLang="en-US" dirty="0"/>
              <a:t> prima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yang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habis</a:t>
            </a:r>
            <a:r>
              <a:rPr lang="en-US" altLang="en-US" dirty="0"/>
              <a:t> </a:t>
            </a:r>
            <a:r>
              <a:rPr lang="en-US" altLang="en-US" dirty="0" err="1"/>
              <a:t>dibagi</a:t>
            </a:r>
            <a:r>
              <a:rPr lang="en-US" altLang="en-US" dirty="0"/>
              <a:t> oleh 1 dan </a:t>
            </a:r>
            <a:r>
              <a:rPr lang="en-US" altLang="en-US" dirty="0" err="1"/>
              <a:t>dirinya</a:t>
            </a:r>
            <a:r>
              <a:rPr lang="en-US" altLang="en-US" dirty="0"/>
              <a:t> </a:t>
            </a:r>
            <a:r>
              <a:rPr lang="en-US" altLang="en-US" dirty="0" err="1"/>
              <a:t>sendiri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bagi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2 </a:t>
            </a:r>
            <a:r>
              <a:rPr lang="en-US" altLang="en-US" dirty="0" err="1"/>
              <a:t>sampai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1. 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semuanya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habis</a:t>
            </a:r>
            <a:r>
              <a:rPr lang="en-US" altLang="en-US" dirty="0"/>
              <a:t> </a:t>
            </a:r>
            <a:r>
              <a:rPr lang="en-US" altLang="en-US" dirty="0" err="1"/>
              <a:t>membagi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 </a:t>
            </a:r>
            <a:r>
              <a:rPr lang="en-US" altLang="en-US" dirty="0" err="1"/>
              <a:t>bilangan</a:t>
            </a:r>
            <a:r>
              <a:rPr lang="en-US" altLang="en-US" dirty="0"/>
              <a:t> prima.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6F937A6-5564-4C4D-81DC-0D80E583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9A9C9-41EF-45F2-926D-1EBA6ADB23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1EB0AD17-8D30-4994-ABBF-57EA92A7B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614" y="5510718"/>
            <a:ext cx="93630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latin typeface="Arial" panose="020B0604020202020204" pitchFamily="34" charset="0"/>
              </a:rPr>
              <a:t>kasus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terburuk</a:t>
            </a:r>
            <a:r>
              <a:rPr lang="en-US" altLang="en-US" sz="2000" dirty="0">
                <a:latin typeface="Arial" panose="020B0604020202020204" pitchFamily="34" charset="0"/>
              </a:rPr>
              <a:t>): O(n)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uji </a:t>
            </a:r>
            <a:r>
              <a:rPr lang="en-US" altLang="en-US" sz="2000" dirty="0" err="1">
                <a:latin typeface="Arial" panose="020B0604020202020204" pitchFamily="34" charset="0"/>
              </a:rPr>
              <a:t>bilangan</a:t>
            </a:r>
            <a:r>
              <a:rPr lang="en-US" altLang="en-US" sz="2000" dirty="0">
                <a:latin typeface="Arial" panose="020B0604020202020204" pitchFamily="34" charset="0"/>
              </a:rPr>
              <a:t> prima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B1632-5F6C-4902-A986-7A0D54ABF15A}"/>
              </a:ext>
            </a:extLst>
          </p:cNvPr>
          <p:cNvSpPr/>
          <p:nvPr/>
        </p:nvSpPr>
        <p:spPr>
          <a:xfrm>
            <a:off x="963614" y="266700"/>
            <a:ext cx="88392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IsPrima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prima,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prima.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– 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not test or k  = n  }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E14D8-96F1-4EDA-B0CE-C91BB07F2F7A}"/>
              </a:ext>
            </a:extLst>
          </p:cNvPr>
          <p:cNvSpPr/>
          <p:nvPr/>
        </p:nvSpPr>
        <p:spPr>
          <a:xfrm>
            <a:off x="839426" y="94496"/>
            <a:ext cx="9239294" cy="50261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C6F937A6-5564-4C4D-81DC-0D80E583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39A9C9-41EF-45F2-926D-1EBA6ADB23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AB1632-5F6C-4902-A986-7A0D54ABF15A}"/>
              </a:ext>
            </a:extLst>
          </p:cNvPr>
          <p:cNvSpPr/>
          <p:nvPr/>
        </p:nvSpPr>
        <p:spPr>
          <a:xfrm>
            <a:off x="1039473" y="943263"/>
            <a:ext cx="8839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IsPrima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Menguji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bilangan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True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prima,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false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prima.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2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1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prima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and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 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else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endif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not test or k  &gt;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 }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0E14D8-96F1-4EDA-B0CE-C91BB07F2F7A}"/>
              </a:ext>
            </a:extLst>
          </p:cNvPr>
          <p:cNvSpPr/>
          <p:nvPr/>
        </p:nvSpPr>
        <p:spPr>
          <a:xfrm>
            <a:off x="988673" y="943263"/>
            <a:ext cx="9239294" cy="5599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32D93F5-9C5E-4E5B-A04B-C63BE12D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27" y="156845"/>
            <a:ext cx="88532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u="sng" dirty="0" err="1">
                <a:latin typeface="Arial" panose="020B0604020202020204" pitchFamily="34" charset="0"/>
              </a:rPr>
              <a:t>Perbaikan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dirty="0" err="1">
                <a:latin typeface="+mn-lt"/>
              </a:rPr>
              <a:t>bagi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dengan</a:t>
            </a:r>
            <a:r>
              <a:rPr lang="en-US" altLang="en-US" sz="2000" dirty="0">
                <a:latin typeface="+mn-lt"/>
              </a:rPr>
              <a:t> 2 </a:t>
            </a:r>
            <a:r>
              <a:rPr lang="en-US" altLang="en-US" sz="2000" dirty="0" err="1">
                <a:latin typeface="+mn-lt"/>
              </a:rPr>
              <a:t>sampai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latin typeface="+mn-lt"/>
                <a:sym typeface="Symbol" panose="05050102010706020507" pitchFamily="18" charset="2"/>
              </a:rPr>
              <a:t>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.  </a:t>
            </a:r>
            <a:r>
              <a:rPr lang="en-US" altLang="en-US" sz="2000" dirty="0" err="1">
                <a:latin typeface="+mn-lt"/>
              </a:rPr>
              <a:t>Jika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semuanya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tidak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habis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membagi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, </a:t>
            </a:r>
            <a:r>
              <a:rPr lang="en-US" altLang="en-US" sz="2000" dirty="0" err="1">
                <a:latin typeface="+mn-lt"/>
              </a:rPr>
              <a:t>maka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i="1" dirty="0">
                <a:latin typeface="+mn-lt"/>
              </a:rPr>
              <a:t>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adalah</a:t>
            </a:r>
            <a:r>
              <a:rPr lang="en-US" altLang="en-US" sz="2000" dirty="0">
                <a:latin typeface="+mn-lt"/>
              </a:rPr>
              <a:t>  </a:t>
            </a:r>
            <a:r>
              <a:rPr lang="en-US" altLang="en-US" sz="2000" dirty="0" err="1">
                <a:latin typeface="+mn-lt"/>
              </a:rPr>
              <a:t>bilangan</a:t>
            </a:r>
            <a:r>
              <a:rPr lang="en-US" altLang="en-US" sz="2000" dirty="0">
                <a:latin typeface="+mn-lt"/>
              </a:rPr>
              <a:t> prima. 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6C9FE0F6-F41D-482F-9117-4C67903BE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320" y="5525020"/>
            <a:ext cx="63719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(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kasus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terburuk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): O(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</a:t>
            </a:r>
            <a:r>
              <a:rPr lang="en-US" alt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n)</a:t>
            </a:r>
          </a:p>
        </p:txBody>
      </p:sp>
    </p:spTree>
    <p:extLst>
      <p:ext uri="{BB962C8B-B14F-4D97-AF65-F5344CB8AC3E}">
        <p14:creationId xmlns:p14="http://schemas.microsoft.com/office/powerpoint/2010/main" val="2437072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37210144-1AB4-4EEF-BDDE-76C4E245A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82BF8-8E1B-48DE-BE5D-DE4A46C6906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BB96FCE4-DA0A-4D66-9DE7-923244B02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2143760"/>
            <a:ext cx="6786880" cy="398272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AutoNum type="arabicPeriod" startAt="7"/>
            </a:pPr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apa</a:t>
            </a:r>
            <a:r>
              <a:rPr lang="en-US" altLang="en-US" dirty="0"/>
              <a:t> yang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pengurutan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?   </a:t>
            </a:r>
          </a:p>
          <a:p>
            <a:pPr eaLnBrk="1" hangingPunct="1">
              <a:buFontTx/>
              <a:buNone/>
            </a:pP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	 </a:t>
            </a:r>
            <a:r>
              <a:rPr lang="en-US" altLang="en-US" i="1" dirty="0">
                <a:solidFill>
                  <a:srgbClr val="FF0000"/>
                </a:solidFill>
              </a:rPr>
              <a:t>Bubble sort</a:t>
            </a:r>
            <a:r>
              <a:rPr lang="en-US" altLang="en-US" dirty="0">
                <a:solidFill>
                  <a:srgbClr val="FF0000"/>
                </a:solidFill>
              </a:rPr>
              <a:t> ,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rgbClr val="FF0000"/>
                </a:solidFill>
              </a:rPr>
              <a:t>selection sort, insertion sort!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Ketiga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memperlihatkan</a:t>
            </a:r>
            <a:r>
              <a:rPr lang="en-US" altLang="en-US" dirty="0"/>
              <a:t>  </a:t>
            </a:r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sangat </a:t>
            </a:r>
            <a:r>
              <a:rPr lang="en-US" altLang="en-US" dirty="0" err="1"/>
              <a:t>jelas</a:t>
            </a:r>
            <a:r>
              <a:rPr lang="en-US" altLang="en-US" dirty="0"/>
              <a:t>. </a:t>
            </a:r>
          </a:p>
        </p:txBody>
      </p:sp>
      <p:pic>
        <p:nvPicPr>
          <p:cNvPr id="18436" name="Picture 5" descr="sorting1.jpg">
            <a:extLst>
              <a:ext uri="{FF2B5EF4-FFF2-40B4-BE49-F238E27FC236}">
                <a16:creationId xmlns:a16="http://schemas.microsoft.com/office/drawing/2014/main" id="{B7E745B7-04B2-447D-9945-7E82112C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360" y="1690688"/>
            <a:ext cx="2987040" cy="3982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>
            <a:extLst>
              <a:ext uri="{FF2B5EF4-FFF2-40B4-BE49-F238E27FC236}">
                <a16:creationId xmlns:a16="http://schemas.microsoft.com/office/drawing/2014/main" id="{F84C379E-D15E-4113-94D3-777379F0F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741" y="1731010"/>
            <a:ext cx="723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5.  </a:t>
            </a:r>
            <a:r>
              <a:rPr lang="en-US" altLang="en-US" sz="2800" b="1" dirty="0" err="1"/>
              <a:t>Pengurutan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elemen</a:t>
            </a:r>
            <a:r>
              <a:rPr lang="en-US" altLang="en-US" sz="2800" b="1" i="1" dirty="0"/>
              <a:t> </a:t>
            </a:r>
            <a:r>
              <a:rPr lang="en-US" altLang="en-US" sz="2800" dirty="0"/>
              <a:t> 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F4104C6A-57C7-40A0-A8E5-F323804B0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Contoh-contoh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brute force </a:t>
            </a:r>
            <a:r>
              <a:rPr lang="en-US" altLang="en-US" b="1" dirty="0" err="1"/>
              <a:t>lainnya</a:t>
            </a:r>
            <a:br>
              <a:rPr lang="en-US" altLang="en-US" dirty="0"/>
            </a:b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98868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8A7F6FAB-15CA-40F3-AE88-39F1EC3C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D1B987-C5A2-4677-A48E-E51FA8A9070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B0BB94A-1511-4618-B930-D75332DF6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5040" y="571500"/>
            <a:ext cx="9885680" cy="5715000"/>
          </a:xfrm>
        </p:spPr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US" altLang="en-US" b="1" i="1" dirty="0"/>
              <a:t>Selection Sort</a:t>
            </a:r>
          </a:p>
          <a:p>
            <a:pPr marL="609600" indent="-609600">
              <a:buNone/>
            </a:pPr>
            <a:endParaRPr lang="en-US" altLang="en-US" sz="2400" i="1" dirty="0"/>
          </a:p>
          <a:p>
            <a:pPr marL="609600" indent="-609600">
              <a:buNone/>
            </a:pPr>
            <a:r>
              <a:rPr lang="en-US" altLang="en-US" sz="2400" i="1" dirty="0"/>
              <a:t>Pass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–1: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[1..</a:t>
            </a:r>
            <a:r>
              <a:rPr lang="en-US" altLang="en-US" sz="2400" i="1" dirty="0"/>
              <a:t>n</a:t>
            </a:r>
            <a:r>
              <a:rPr lang="en-US" altLang="en-US" sz="2400" dirty="0"/>
              <a:t>]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Letakkan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ke-1 (</a:t>
            </a:r>
            <a:r>
              <a:rPr lang="en-US" altLang="en-US" sz="2400" dirty="0" err="1"/>
              <a:t>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pertukaran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 marL="609600" indent="-609600"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P</a:t>
            </a:r>
            <a:r>
              <a:rPr lang="en-US" altLang="en-US" sz="2400" i="1" dirty="0">
                <a:sym typeface="Wingdings" panose="05000000000000000000" pitchFamily="2" charset="2"/>
              </a:rPr>
              <a:t>ass</a:t>
            </a:r>
            <a:r>
              <a:rPr lang="en-US" altLang="en-US" sz="2400" dirty="0">
                <a:sym typeface="Wingdings" panose="05000000000000000000" pitchFamily="2" charset="2"/>
              </a:rPr>
              <a:t> ke-2:</a:t>
            </a:r>
            <a:endParaRPr lang="en-US" altLang="en-US" sz="2400" i="1" dirty="0">
              <a:sym typeface="Wingdings" panose="05000000000000000000" pitchFamily="2" charset="2"/>
            </a:endParaRP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/>
              <a:t>Cari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dirty="0"/>
              <a:t>[2..</a:t>
            </a:r>
            <a:r>
              <a:rPr lang="en-US" altLang="en-US" sz="2400" i="1" dirty="0"/>
              <a:t>n</a:t>
            </a:r>
            <a:r>
              <a:rPr lang="en-US" altLang="en-US" sz="2400" dirty="0"/>
              <a:t>]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Letakkan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posisi</a:t>
            </a:r>
            <a:r>
              <a:rPr lang="en-US" altLang="en-US" sz="2400" dirty="0"/>
              <a:t> 2 (</a:t>
            </a:r>
            <a:r>
              <a:rPr lang="en-US" altLang="en-US" sz="2400" dirty="0" err="1"/>
              <a:t>pertukaran</a:t>
            </a:r>
            <a:r>
              <a:rPr lang="en-US" altLang="en-US" sz="2400" dirty="0"/>
              <a:t>)</a:t>
            </a:r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tersisa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elemen</a:t>
            </a:r>
            <a:endParaRPr lang="en-US" altLang="en-US" sz="2400" dirty="0"/>
          </a:p>
          <a:p>
            <a:pPr marL="609600" indent="-609600">
              <a:buNone/>
            </a:pPr>
            <a:endParaRPr lang="en-US" altLang="en-US" sz="2400" dirty="0"/>
          </a:p>
          <a:p>
            <a:pPr marL="609600" indent="-609600">
              <a:buNone/>
            </a:pPr>
            <a:r>
              <a:rPr lang="en-US" altLang="en-US" sz="2400" dirty="0" err="1"/>
              <a:t>Semuanya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–1 kali </a:t>
            </a:r>
            <a:r>
              <a:rPr lang="en-US" altLang="en-US" sz="2400" i="1" dirty="0"/>
              <a:t>pass</a:t>
            </a:r>
            <a:r>
              <a:rPr lang="en-US" altLang="en-US" sz="2400" dirty="0"/>
              <a:t> </a:t>
            </a:r>
          </a:p>
        </p:txBody>
      </p:sp>
      <p:pic>
        <p:nvPicPr>
          <p:cNvPr id="19460" name="Picture 5" descr="selection sort1.jpg">
            <a:extLst>
              <a:ext uri="{FF2B5EF4-FFF2-40B4-BE49-F238E27FC236}">
                <a16:creationId xmlns:a16="http://schemas.microsoft.com/office/drawing/2014/main" id="{65A394BF-648F-4055-A14D-569B03109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259" y="447040"/>
            <a:ext cx="3023233" cy="14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046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2236D2C5-BAB9-4269-B6FA-418454577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385DD-5433-4AB2-A70C-BEFE43937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20483" name="Picture 7">
            <a:extLst>
              <a:ext uri="{FF2B5EF4-FFF2-40B4-BE49-F238E27FC236}">
                <a16:creationId xmlns:a16="http://schemas.microsoft.com/office/drawing/2014/main" id="{7C06A5E0-6A12-43B5-B9F1-DA940159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685801"/>
            <a:ext cx="4064000" cy="497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9">
            <a:extLst>
              <a:ext uri="{FF2B5EF4-FFF2-40B4-BE49-F238E27FC236}">
                <a16:creationId xmlns:a16="http://schemas.microsoft.com/office/drawing/2014/main" id="{0BF9347E-BAC6-444A-A676-886BF07C9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1" y="5705475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gambar</a:t>
            </a:r>
            <a:r>
              <a:rPr lang="en-US" altLang="en-US" sz="2000" dirty="0"/>
              <a:t>: </a:t>
            </a:r>
            <a:r>
              <a:rPr lang="en-US" altLang="en-US" sz="2000" b="1" dirty="0"/>
              <a:t>Prof. Amr </a:t>
            </a:r>
            <a:r>
              <a:rPr lang="en-US" altLang="en-US" sz="2000" b="1" dirty="0" err="1"/>
              <a:t>Goneid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Department of Computer Science, AUC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78662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>
            <a:extLst>
              <a:ext uri="{FF2B5EF4-FFF2-40B4-BE49-F238E27FC236}">
                <a16:creationId xmlns:a16="http://schemas.microsoft.com/office/drawing/2014/main" id="{CFAE89C5-C411-4175-BB8F-6BF163DF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BF765D-07ED-4419-83B6-92F5A3E9008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3E022740-E0BA-4393-A42C-BDFDBE8A0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512799"/>
            <a:ext cx="4114240" cy="5832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DF1ED6-EC02-154A-DBDB-AD3D32F9F1F4}"/>
              </a:ext>
            </a:extLst>
          </p:cNvPr>
          <p:cNvSpPr txBox="1"/>
          <p:nvPr/>
        </p:nvSpPr>
        <p:spPr>
          <a:xfrm>
            <a:off x="7996785" y="3444875"/>
            <a:ext cx="2580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Game Brute Force?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24CA1EB8-77AB-4257-8CD3-B601A896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1F50A9-6787-4FE6-9EDB-1585CAD11CF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7D21A8E-DAAB-4A94-99EC-F68CDB45C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12" y="5398036"/>
            <a:ext cx="1063078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larik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– 1)/2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pertukaran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 – 1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diukur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larik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pengurutan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Selection </a:t>
            </a:r>
            <a:r>
              <a:rPr lang="en-US" altLang="en-US" sz="2000" i="1">
                <a:latin typeface="Arial" panose="020B0604020202020204" pitchFamily="34" charset="0"/>
              </a:rPr>
              <a:t>Sort</a:t>
            </a:r>
            <a:r>
              <a:rPr lang="en-US" altLang="en-US" sz="2000">
                <a:latin typeface="Arial" panose="020B0604020202020204" pitchFamily="34" charset="0"/>
              </a:rPr>
              <a:t>? </a:t>
            </a: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0998C9-8B36-42E5-AD6A-906E9D7623E7}"/>
              </a:ext>
            </a:extLst>
          </p:cNvPr>
          <p:cNvSpPr/>
          <p:nvPr/>
        </p:nvSpPr>
        <p:spPr>
          <a:xfrm>
            <a:off x="780242" y="276712"/>
            <a:ext cx="99720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SelectionSort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input/output  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                    </a:t>
            </a:r>
          </a:p>
          <a:p>
            <a:pPr marL="111760" marR="0" indent="-11176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tersusun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seleksi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17170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do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pass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sebanyak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 – 1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], s[i+1, ..., s[n]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93850" marR="0" indent="-1495425">
              <a:spcBef>
                <a:spcPts val="0"/>
              </a:spcBef>
              <a:spcAft>
                <a:spcPts val="0"/>
              </a:spcAft>
              <a:tabLst>
                <a:tab pos="1712595" algn="l"/>
              </a:tabLs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ke-i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diasumsikan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terkecil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sementara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if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&lt;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1717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F04362-8835-4FEB-98A2-D725150C6396}"/>
              </a:ext>
            </a:extLst>
          </p:cNvPr>
          <p:cNvSpPr/>
          <p:nvPr/>
        </p:nvSpPr>
        <p:spPr>
          <a:xfrm>
            <a:off x="723012" y="225133"/>
            <a:ext cx="8725788" cy="50683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5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D7082B56-C219-44D1-8DA0-E7BFEA2C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405706-ACBB-4E31-9022-4F1D725EC64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FA084E1-E1C1-4A38-BFEF-3F4D60996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817880"/>
            <a:ext cx="8007350" cy="524764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600" b="1" i="1" dirty="0"/>
              <a:t>Bubble Sort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i="1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Mulai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ke-1: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1.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&lt; </a:t>
            </a:r>
            <a:r>
              <a:rPr lang="en-US" altLang="en-US" sz="2400" i="1" dirty="0"/>
              <a:t>s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3. Jika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dirty="0"/>
              <a:t> &lt; </a:t>
            </a:r>
            <a:r>
              <a:rPr lang="en-US" altLang="en-US" sz="2400" i="1" dirty="0" err="1"/>
              <a:t>s</a:t>
            </a:r>
            <a:r>
              <a:rPr lang="en-US" altLang="en-US" sz="2400" i="1" baseline="-25000" dirty="0" err="1"/>
              <a:t>n</a:t>
            </a:r>
            <a:r>
              <a:rPr lang="en-US" altLang="en-US" sz="2400" i="1" baseline="-25000" dirty="0"/>
              <a:t> – 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pertukarkan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i="1" dirty="0"/>
              <a:t>pass</a:t>
            </a:r>
            <a:r>
              <a:rPr lang="en-US" altLang="en-US" sz="2400" dirty="0"/>
              <a:t> ke-2, 3, ..,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</a:t>
            </a:r>
            <a:r>
              <a:rPr lang="en-US" altLang="en-US" sz="2400" dirty="0" err="1"/>
              <a:t>dst</a:t>
            </a: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Semuanya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– 1 kali </a:t>
            </a:r>
            <a:r>
              <a:rPr lang="en-US" altLang="en-US" sz="2400" i="1" dirty="0"/>
              <a:t>pass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089351B-4FC5-4963-97C7-594926D4389A}"/>
              </a:ext>
            </a:extLst>
          </p:cNvPr>
          <p:cNvSpPr/>
          <p:nvPr/>
        </p:nvSpPr>
        <p:spPr>
          <a:xfrm>
            <a:off x="5410200" y="2442866"/>
            <a:ext cx="533400" cy="16764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B6634957-7D06-4A6E-A353-17C3C0FCB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2" y="2980035"/>
            <a:ext cx="18421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satu</a:t>
            </a:r>
            <a:r>
              <a:rPr lang="en-US" altLang="en-US" sz="2400" dirty="0"/>
              <a:t> kali </a:t>
            </a:r>
            <a:r>
              <a:rPr lang="en-US" altLang="en-US" sz="2400" i="1" dirty="0"/>
              <a:t>pass</a:t>
            </a:r>
          </a:p>
        </p:txBody>
      </p:sp>
      <p:pic>
        <p:nvPicPr>
          <p:cNvPr id="22534" name="Picture 6" descr="bubble sort.jpg">
            <a:extLst>
              <a:ext uri="{FF2B5EF4-FFF2-40B4-BE49-F238E27FC236}">
                <a16:creationId xmlns:a16="http://schemas.microsoft.com/office/drawing/2014/main" id="{DE107E69-D583-431F-9868-38874791E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45" y="136525"/>
            <a:ext cx="32766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31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A5947A1D-8B44-431C-A403-573390CD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66789FF-0710-4B15-B33F-3B1F425948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8EE5EC42-65C0-4BD2-A9B5-E3F02934B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20" y="528319"/>
            <a:ext cx="2905760" cy="488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5">
            <a:extLst>
              <a:ext uri="{FF2B5EF4-FFF2-40B4-BE49-F238E27FC236}">
                <a16:creationId xmlns:a16="http://schemas.microsoft.com/office/drawing/2014/main" id="{8D00DFFB-1995-4C36-8603-224E00C5A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240" y="5629275"/>
            <a:ext cx="4876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/>
              <a:t>Sumber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gambar</a:t>
            </a:r>
            <a:r>
              <a:rPr lang="en-US" altLang="en-US" sz="2000" dirty="0"/>
              <a:t>: </a:t>
            </a:r>
            <a:r>
              <a:rPr lang="en-US" altLang="en-US" sz="2000" b="1" dirty="0"/>
              <a:t>Prof. Amr </a:t>
            </a:r>
            <a:r>
              <a:rPr lang="en-US" altLang="en-US" sz="2000" b="1" dirty="0" err="1"/>
              <a:t>Goneid</a:t>
            </a:r>
            <a:endParaRPr lang="en-US" altLang="en-US" sz="20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Department of Computer Science, AUC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716512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7960A22F-FD35-486B-B943-B99FCC483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806468-727D-4195-A21D-BC89CF95221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3B9D6B3-059F-4B2B-B17A-7EC0B0AEA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195" y="5521325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perbandingan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elemen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 – 1 )/2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pertukaran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kasus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terburuk</a:t>
            </a:r>
            <a:r>
              <a:rPr lang="en-US" altLang="en-US" sz="1800" dirty="0">
                <a:latin typeface="Arial" panose="020B0604020202020204" pitchFamily="34" charset="0"/>
              </a:rPr>
              <a:t>): </a:t>
            </a:r>
            <a:r>
              <a:rPr lang="en-US" altLang="en-US" sz="1800" i="1" dirty="0">
                <a:latin typeface="Arial" panose="020B0604020202020204" pitchFamily="34" charset="0"/>
              </a:rPr>
              <a:t>n(n</a:t>
            </a:r>
            <a:r>
              <a:rPr lang="en-US" altLang="en-US" sz="1800" dirty="0">
                <a:latin typeface="Arial" panose="020B0604020202020204" pitchFamily="34" charset="0"/>
              </a:rPr>
              <a:t> – 1)/2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Kompleksitas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diukur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perbandingan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i="1" dirty="0"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baseline="30000" dirty="0">
                <a:latin typeface="Arial" panose="020B0604020202020204" pitchFamily="34" charset="0"/>
              </a:rPr>
              <a:t>2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Adakah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pengurutan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mangkus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4F4B14-C434-42DA-8C90-02203D5639E1}"/>
              </a:ext>
            </a:extLst>
          </p:cNvPr>
          <p:cNvSpPr/>
          <p:nvPr/>
        </p:nvSpPr>
        <p:spPr>
          <a:xfrm>
            <a:off x="1560195" y="153099"/>
            <a:ext cx="9236710" cy="5250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BubbleSort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input/output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111760" marR="0" indent="-111760">
              <a:spcBef>
                <a:spcPts val="0"/>
              </a:spcBef>
              <a:spcAft>
                <a:spcPts val="600"/>
              </a:spcAft>
              <a:tabLst>
                <a:tab pos="111760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	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Mengurutkan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pengurutan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bubble sort.</a:t>
            </a: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1975" marR="0" indent="-561975">
              <a:spcBef>
                <a:spcPts val="0"/>
              </a:spcBef>
              <a:spcAft>
                <a:spcPts val="0"/>
              </a:spcAft>
              <a:tabLst>
                <a:tab pos="561975" algn="l"/>
              </a:tabLst>
            </a:pP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terurut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menaik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}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pencacah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 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pencacah,untuk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pengapungan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1078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peubah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bantu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downto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 &lt;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pertukarkan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s[k] </a:t>
            </a:r>
            <a:r>
              <a:rPr lang="en-US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s[k+1]} 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+1]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marL="203835" marR="31750" indent="-172085">
              <a:lnSpc>
                <a:spcPts val="1415"/>
              </a:lnSpc>
              <a:spcAft>
                <a:spcPts val="600"/>
              </a:spcAft>
              <a:tabLst>
                <a:tab pos="203835" algn="l"/>
                <a:tab pos="2228215" algn="r"/>
              </a:tabLs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" marR="31750">
              <a:lnSpc>
                <a:spcPts val="1415"/>
              </a:lnSpc>
              <a:spcAft>
                <a:spcPts val="600"/>
              </a:spcAft>
              <a:tabLst>
                <a:tab pos="31750" algn="l"/>
                <a:tab pos="5001895" algn="r"/>
              </a:tabLst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EFBF8-A8C2-4CB5-8AB7-17BAC5FAF57D}"/>
              </a:ext>
            </a:extLst>
          </p:cNvPr>
          <p:cNvSpPr/>
          <p:nvPr/>
        </p:nvSpPr>
        <p:spPr>
          <a:xfrm>
            <a:off x="1312101" y="106744"/>
            <a:ext cx="8725788" cy="52971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1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7FFA0321-1DFE-423C-9C28-5DD66147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62617F-42F0-4A5B-ADD0-6D217F69D32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EBDCEC6E-91B3-4FA5-BC8B-A6CEF25BD0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7121" y="549276"/>
            <a:ext cx="10266679" cy="561657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6.  </a:t>
            </a: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dirty="0" err="1"/>
              <a:t>nilai</a:t>
            </a:r>
            <a:r>
              <a:rPr lang="en-US" altLang="en-US" b="1" dirty="0"/>
              <a:t> </a:t>
            </a:r>
            <a:r>
              <a:rPr lang="en-US" altLang="en-US" b="1" dirty="0" err="1"/>
              <a:t>polinom</a:t>
            </a:r>
            <a:r>
              <a:rPr lang="en-US" altLang="en-US" b="1" i="1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 startAt="9"/>
            </a:pPr>
            <a:endParaRPr lang="en-US" altLang="en-US" b="1" i="1" dirty="0"/>
          </a:p>
          <a:p>
            <a:pPr marL="609600" indent="-609600"/>
            <a:r>
              <a:rPr lang="en-US" altLang="en-US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Hitung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 </a:t>
            </a:r>
          </a:p>
          <a:p>
            <a:pPr marL="609600" indent="-60960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altLang="en-US" dirty="0"/>
              <a:t>		</a:t>
            </a:r>
            <a:r>
              <a:rPr lang="en-US" altLang="en-US" i="1" dirty="0"/>
              <a:t>p</a:t>
            </a:r>
            <a:r>
              <a:rPr lang="en-US" altLang="en-US" dirty="0"/>
              <a:t>(</a:t>
            </a:r>
            <a:r>
              <a:rPr lang="en-US" altLang="en-US" i="1" dirty="0"/>
              <a:t>x</a:t>
            </a:r>
            <a:r>
              <a:rPr lang="en-US" altLang="en-US" dirty="0"/>
              <a:t>) =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n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n</a:t>
            </a:r>
            <a:r>
              <a:rPr lang="en-US" altLang="en-US" dirty="0"/>
              <a:t> +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 </a:t>
            </a:r>
            <a:r>
              <a:rPr lang="en-US" altLang="en-US" baseline="-25000" dirty="0"/>
              <a:t>– 1</a:t>
            </a:r>
            <a:r>
              <a:rPr lang="en-US" altLang="en-US" i="1" dirty="0"/>
              <a:t>x</a:t>
            </a:r>
            <a:r>
              <a:rPr lang="en-US" altLang="en-US" i="1" baseline="30000" dirty="0"/>
              <a:t>n </a:t>
            </a:r>
            <a:r>
              <a:rPr lang="en-US" altLang="en-US" baseline="30000" dirty="0"/>
              <a:t>– 1</a:t>
            </a:r>
            <a:r>
              <a:rPr lang="en-US" altLang="en-US" dirty="0"/>
              <a:t>  + … + 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i="1" dirty="0"/>
              <a:t>x</a:t>
            </a:r>
            <a:r>
              <a:rPr lang="en-US" altLang="en-US" dirty="0"/>
              <a:t>  + </a:t>
            </a:r>
            <a:r>
              <a:rPr lang="en-US" altLang="en-US" i="1" dirty="0"/>
              <a:t>a</a:t>
            </a:r>
            <a:r>
              <a:rPr lang="en-US" altLang="en-US" baseline="-25000" dirty="0"/>
              <a:t>0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 pada </a:t>
            </a:r>
            <a:r>
              <a:rPr lang="en-US" altLang="en-US" i="1" dirty="0"/>
              <a:t>x</a:t>
            </a:r>
            <a:r>
              <a:rPr lang="en-US" altLang="en-US" dirty="0"/>
              <a:t> = </a:t>
            </a:r>
            <a:r>
              <a:rPr lang="en-US" altLang="en-US" i="1" dirty="0"/>
              <a:t>t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/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(</a:t>
            </a:r>
            <a:r>
              <a:rPr lang="en-US" altLang="en-US" dirty="0" err="1"/>
              <a:t>seperti</a:t>
            </a:r>
            <a:r>
              <a:rPr lang="en-US" altLang="en-US" dirty="0"/>
              <a:t> pada  </a:t>
            </a:r>
            <a:r>
              <a:rPr lang="en-US" altLang="en-US" dirty="0" err="1"/>
              <a:t>perhitungan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i="1" baseline="30000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i="1" dirty="0" err="1"/>
              <a:t>x</a:t>
            </a:r>
            <a:r>
              <a:rPr lang="en-US" altLang="en-US" i="1" baseline="30000" dirty="0" err="1"/>
              <a:t>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 err="1"/>
              <a:t>a</a:t>
            </a:r>
            <a:r>
              <a:rPr lang="en-US" altLang="en-US" i="1" baseline="-25000" dirty="0" err="1"/>
              <a:t>k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jumlahkan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suku-suku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13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D06B11FC-9940-49E1-8283-6D500925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46477C-7895-42EE-92D5-10664A2714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595F217-9AF0-440D-9090-1A88702D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5830887"/>
            <a:ext cx="6696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perkalian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>
                <a:latin typeface="Arial" panose="020B0604020202020204" pitchFamily="34" charset="0"/>
              </a:rPr>
              <a:t>n</a:t>
            </a:r>
            <a:r>
              <a:rPr lang="en-US" altLang="en-US" sz="2000">
                <a:latin typeface="Arial" panose="020B0604020202020204" pitchFamily="34" charset="0"/>
              </a:rPr>
              <a:t> + </a:t>
            </a:r>
            <a:r>
              <a:rPr lang="en-US" altLang="en-US" sz="2000" dirty="0">
                <a:latin typeface="Arial" panose="020B0604020202020204" pitchFamily="34" charset="0"/>
              </a:rPr>
              <a:t>1)/2 + (</a:t>
            </a:r>
            <a:r>
              <a:rPr lang="en-US" altLang="en-US" sz="2000" i="1" dirty="0">
                <a:latin typeface="Arial" panose="020B0604020202020204" pitchFamily="34" charset="0"/>
              </a:rPr>
              <a:t>n </a:t>
            </a:r>
            <a:r>
              <a:rPr lang="en-US" altLang="en-US" sz="2000" dirty="0">
                <a:latin typeface="Arial" panose="020B0604020202020204" pitchFamily="34" charset="0"/>
              </a:rPr>
              <a:t>+ 1)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baseline="30000" dirty="0">
                <a:latin typeface="Arial" panose="020B0604020202020204" pitchFamily="34" charset="0"/>
              </a:rPr>
              <a:t>2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1006D92-0C28-4F9B-B413-FDD55A01C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395617"/>
            <a:ext cx="8848068" cy="50629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polinom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p(x) pada x = t.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Koefisien-koefisein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sudah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disimpan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dalam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a[0..n].   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Masukan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t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Keluaran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pada x = t.  }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0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downto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0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for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US" altLang="en-US" sz="1700" i="1" baseline="30000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*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6C0C39-5F58-4D2E-A211-56DBF871DD7F}"/>
              </a:ext>
            </a:extLst>
          </p:cNvPr>
          <p:cNvSpPr/>
          <p:nvPr/>
        </p:nvSpPr>
        <p:spPr>
          <a:xfrm>
            <a:off x="1733106" y="319088"/>
            <a:ext cx="9166122" cy="52513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16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6">
            <a:extLst>
              <a:ext uri="{FF2B5EF4-FFF2-40B4-BE49-F238E27FC236}">
                <a16:creationId xmlns:a16="http://schemas.microsoft.com/office/drawing/2014/main" id="{D426006A-2DDD-4EB3-BC09-6852170D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2BBD1-BD79-4576-9840-AAD474F167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BE0EAC5-8D4A-474D-982A-5FC42ABED0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11025" y="286187"/>
            <a:ext cx="10029333" cy="59241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2400" dirty="0" err="1"/>
              <a:t>Perbaikan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improve</a:t>
            </a:r>
            <a:r>
              <a:rPr lang="en-US" altLang="en-US" sz="2400" dirty="0"/>
              <a:t>): Nilai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 (</a:t>
            </a:r>
            <a:r>
              <a:rPr lang="en-US" altLang="en-US" sz="2400" i="1" dirty="0" err="1"/>
              <a:t>x</a:t>
            </a:r>
            <a:r>
              <a:rPr lang="en-US" altLang="en-US" sz="2400" i="1" baseline="30000" dirty="0" err="1"/>
              <a:t>n</a:t>
            </a:r>
            <a:r>
              <a:rPr lang="en-US" altLang="en-US" sz="2400" baseline="30000" dirty="0"/>
              <a:t> – 1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digunakan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perhitungan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pangkat</a:t>
            </a:r>
            <a:r>
              <a:rPr lang="en-US" altLang="en-US" sz="2400" dirty="0"/>
              <a:t> pada </a:t>
            </a:r>
            <a:r>
              <a:rPr lang="en-US" altLang="en-US" sz="2400" dirty="0" err="1"/>
              <a:t>suku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sekarang</a:t>
            </a:r>
            <a:r>
              <a:rPr lang="en-US" altLang="en-US" sz="2400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5A82B4A7-A712-4C2F-A0EE-F6A9E63F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306" y="5615582"/>
            <a:ext cx="95773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Jumlah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operasi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perkalian</a:t>
            </a:r>
            <a:r>
              <a:rPr lang="en-US" altLang="en-US" sz="1800" dirty="0">
                <a:latin typeface="Arial" panose="020B0604020202020204" pitchFamily="34" charset="0"/>
              </a:rPr>
              <a:t>: 2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Kompleksitas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O</a:t>
            </a:r>
            <a:r>
              <a:rPr lang="en-US" altLang="en-US" sz="1800" dirty="0">
                <a:latin typeface="Arial" panose="020B0604020202020204" pitchFamily="34" charset="0"/>
              </a:rPr>
              <a:t>(</a:t>
            </a:r>
            <a:r>
              <a:rPr lang="en-US" altLang="en-US" sz="1800" i="1" dirty="0">
                <a:latin typeface="Arial" panose="020B0604020202020204" pitchFamily="34" charset="0"/>
              </a:rPr>
              <a:t>n</a:t>
            </a:r>
            <a:r>
              <a:rPr lang="en-US" altLang="en-US" sz="1800" dirty="0">
                <a:latin typeface="Arial" panose="020B0604020202020204" pitchFamily="34" charset="0"/>
              </a:rPr>
              <a:t>).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latin typeface="Arial" panose="020B0604020202020204" pitchFamily="34" charset="0"/>
              </a:rPr>
              <a:t>Adakah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algoritma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perhitungan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polinom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mangkus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brute force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FA6DAF2-2124-43FF-B742-6E381ECEC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109" y="1051471"/>
            <a:ext cx="8848068" cy="45397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function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polinom2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</a:rPr>
              <a:t>real</a:t>
            </a:r>
            <a:endParaRPr lang="en-US" altLang="en-US" sz="1700" b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p(x) pada x = t.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Koefisien-koefisein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sudah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disimpan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di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dalam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a[0..n].   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Masukan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t 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Keluaran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nilai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polinom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pada x = t.  }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: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Algoritma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0]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 1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for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1700" b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pangkat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*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t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 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1700" i="1" dirty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1700" i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pangkat</a:t>
            </a:r>
            <a:endParaRPr lang="en-US" altLang="en-US" sz="1700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700" b="1" dirty="0" err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endParaRPr lang="en-US" altLang="en-US" sz="1700" i="1" dirty="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1700" dirty="0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en-US" alt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B47C4-35F3-4AA4-A99C-E66A6586D573}"/>
              </a:ext>
            </a:extLst>
          </p:cNvPr>
          <p:cNvSpPr/>
          <p:nvPr/>
        </p:nvSpPr>
        <p:spPr>
          <a:xfrm>
            <a:off x="1512939" y="973164"/>
            <a:ext cx="9166122" cy="4373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43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322E5376-D1ED-4C63-B63F-3AE9199A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6A66D3-ABAE-4573-BD3F-3A6593BA9AB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EA92459C-8E70-4760-AA65-DC41A7385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4294" y="1027906"/>
            <a:ext cx="10765221" cy="4802187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Clr>
                <a:schemeClr val="folHlink"/>
              </a:buClr>
              <a:buNone/>
            </a:pPr>
            <a:r>
              <a:rPr lang="en-US" altLang="en-US" sz="3000" b="1" dirty="0"/>
              <a:t>7.  </a:t>
            </a:r>
            <a:r>
              <a:rPr lang="en-US" altLang="en-US" sz="3000" b="1" dirty="0" err="1"/>
              <a:t>Pencocokan</a:t>
            </a:r>
            <a:r>
              <a:rPr lang="en-US" altLang="en-US" sz="3000" b="1" dirty="0"/>
              <a:t> String</a:t>
            </a:r>
            <a:r>
              <a:rPr lang="en-US" altLang="en-US" sz="3000" b="1" i="1" dirty="0"/>
              <a:t> (String Matching/Pattern Matching)</a:t>
            </a:r>
          </a:p>
          <a:p>
            <a:pPr marL="461963" indent="-461963">
              <a:buNone/>
            </a:pPr>
            <a:r>
              <a:rPr lang="en-US" altLang="en-US" i="1" dirty="0"/>
              <a:t>	</a:t>
            </a:r>
          </a:p>
          <a:p>
            <a:pPr marL="461963" indent="-461963">
              <a:buNone/>
            </a:pPr>
            <a:r>
              <a:rPr lang="en-US" altLang="en-US" dirty="0"/>
              <a:t>    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- </a:t>
            </a:r>
            <a:r>
              <a:rPr lang="en-US" altLang="en-US" dirty="0" err="1"/>
              <a:t>teks</a:t>
            </a:r>
            <a:r>
              <a:rPr lang="en-US" altLang="en-US" dirty="0"/>
              <a:t> (</a:t>
            </a:r>
            <a:r>
              <a:rPr lang="en-US" altLang="en-US" i="1" dirty="0"/>
              <a:t>text</a:t>
            </a:r>
            <a:r>
              <a:rPr lang="en-US" altLang="en-US" dirty="0"/>
              <a:t>), </a:t>
            </a:r>
            <a:r>
              <a:rPr lang="en-US" altLang="en-US" dirty="0" err="1"/>
              <a:t>yaitu</a:t>
            </a:r>
            <a:r>
              <a:rPr lang="en-US" altLang="en-US" dirty="0"/>
              <a:t> (</a:t>
            </a:r>
            <a:r>
              <a:rPr lang="en-US" altLang="en-US" i="1" dirty="0"/>
              <a:t>long</a:t>
            </a:r>
            <a:r>
              <a:rPr lang="en-US" altLang="en-US" dirty="0"/>
              <a:t>) </a:t>
            </a:r>
            <a:r>
              <a:rPr lang="en-US" altLang="en-US" i="1" dirty="0"/>
              <a:t>string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-  </a:t>
            </a:r>
            <a:r>
              <a:rPr lang="en-US" altLang="en-US" i="1" dirty="0"/>
              <a:t>pattern</a:t>
            </a:r>
            <a:r>
              <a:rPr lang="en-US" altLang="en-US" dirty="0"/>
              <a:t>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i="1" dirty="0"/>
              <a:t>string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panjang</a:t>
            </a:r>
            <a:r>
              <a:rPr lang="en-US" altLang="en-US" dirty="0"/>
              <a:t> </a:t>
            </a:r>
            <a:r>
              <a:rPr lang="en-US" altLang="en-US" i="1" dirty="0"/>
              <a:t>m </a:t>
            </a:r>
            <a:r>
              <a:rPr lang="en-US" altLang="en-US" dirty="0" err="1"/>
              <a:t>karakter</a:t>
            </a:r>
            <a:r>
              <a:rPr lang="en-US" altLang="en-US" dirty="0"/>
              <a:t> (</a:t>
            </a:r>
            <a:r>
              <a:rPr lang="en-US" altLang="en-US" dirty="0" err="1"/>
              <a:t>asumsi</a:t>
            </a:r>
            <a:r>
              <a:rPr lang="en-US" altLang="en-US" dirty="0"/>
              <a:t>: </a:t>
            </a:r>
            <a:r>
              <a:rPr lang="en-US" altLang="en-US" i="1" dirty="0"/>
              <a:t>m</a:t>
            </a:r>
            <a:r>
              <a:rPr lang="en-US" altLang="en-US" dirty="0"/>
              <a:t> &lt; 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marL="514350" indent="-514350">
              <a:spcBef>
                <a:spcPts val="1800"/>
              </a:spcBef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Carilah</a:t>
            </a:r>
            <a:r>
              <a:rPr lang="en-US" altLang="en-US" dirty="0"/>
              <a:t> </a:t>
            </a:r>
            <a:r>
              <a:rPr lang="en-US" altLang="en-US" dirty="0" err="1"/>
              <a:t>lokasi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yang </a:t>
            </a:r>
            <a:r>
              <a:rPr lang="en-US" altLang="en-US" dirty="0" err="1"/>
              <a:t>cocok</a:t>
            </a:r>
            <a:r>
              <a:rPr lang="en-US" altLang="en-US" dirty="0"/>
              <a:t> (</a:t>
            </a:r>
            <a:r>
              <a:rPr lang="en-US" altLang="en-US" i="1" dirty="0"/>
              <a:t>match</a:t>
            </a:r>
            <a:r>
              <a:rPr lang="en-US" altLang="en-US" dirty="0"/>
              <a:t>)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. </a:t>
            </a:r>
          </a:p>
          <a:p>
            <a:pPr marL="609600" indent="-609600">
              <a:buNone/>
            </a:pPr>
            <a:r>
              <a:rPr lang="en-US" altLang="en-US" dirty="0"/>
              <a:t>       </a:t>
            </a:r>
          </a:p>
          <a:p>
            <a:pPr marL="609600" indent="-609600">
              <a:buNone/>
            </a:pPr>
            <a:r>
              <a:rPr lang="en-US" altLang="en-US" dirty="0"/>
              <a:t>      </a:t>
            </a:r>
            <a:r>
              <a:rPr lang="en-US" altLang="en-US" dirty="0" err="1"/>
              <a:t>Contoh</a:t>
            </a:r>
            <a:r>
              <a:rPr lang="en-US" altLang="en-US" dirty="0"/>
              <a:t>:  </a:t>
            </a:r>
          </a:p>
          <a:p>
            <a:pPr marL="609600" indent="-609600">
              <a:buNone/>
            </a:pPr>
            <a:r>
              <a:rPr lang="en-US" altLang="en-US" dirty="0"/>
              <a:t>             Teks:       </a:t>
            </a:r>
            <a:r>
              <a:rPr lang="en-US" altLang="en-US" dirty="0">
                <a:solidFill>
                  <a:srgbClr val="FF0000"/>
                </a:solidFill>
              </a:rPr>
              <a:t>Di pasar </a:t>
            </a:r>
            <a:r>
              <a:rPr lang="en-US" altLang="en-US" dirty="0" err="1">
                <a:solidFill>
                  <a:srgbClr val="FF0000"/>
                </a:solidFill>
              </a:rPr>
              <a:t>baru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mudah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ditemukan</a:t>
            </a:r>
            <a:r>
              <a:rPr lang="en-US" altLang="en-US" dirty="0">
                <a:solidFill>
                  <a:srgbClr val="FF0000"/>
                </a:solidFill>
              </a:rPr>
              <a:t> orang </a:t>
            </a:r>
            <a:r>
              <a:rPr lang="en-US" altLang="en-US" dirty="0" err="1">
                <a:solidFill>
                  <a:srgbClr val="FF0000"/>
                </a:solidFill>
              </a:rPr>
              <a:t>ber</a:t>
            </a:r>
            <a:r>
              <a:rPr lang="en-US" altLang="en-US" b="1" dirty="0" err="1">
                <a:solidFill>
                  <a:srgbClr val="FF0000"/>
                </a:solidFill>
              </a:rPr>
              <a:t>jual</a:t>
            </a:r>
            <a:r>
              <a:rPr lang="en-US" altLang="en-US" dirty="0" err="1">
                <a:solidFill>
                  <a:srgbClr val="FF0000"/>
                </a:solidFill>
              </a:rPr>
              <a:t>an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bakso</a:t>
            </a:r>
            <a:endParaRPr lang="en-US" altLang="en-US" dirty="0">
              <a:solidFill>
                <a:srgbClr val="FF0000"/>
              </a:solidFill>
            </a:endParaRPr>
          </a:p>
          <a:p>
            <a:pPr marL="609600" indent="-609600">
              <a:buNone/>
            </a:pPr>
            <a:r>
              <a:rPr lang="en-US" altLang="en-US" dirty="0"/>
              <a:t>             Pattern:  </a:t>
            </a:r>
            <a:r>
              <a:rPr lang="en-US" altLang="en-US" b="1" dirty="0" err="1">
                <a:solidFill>
                  <a:srgbClr val="FF0000"/>
                </a:solidFill>
              </a:rPr>
              <a:t>jual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240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>
            <a:extLst>
              <a:ext uri="{FF2B5EF4-FFF2-40B4-BE49-F238E27FC236}">
                <a16:creationId xmlns:a16="http://schemas.microsoft.com/office/drawing/2014/main" id="{D1AFB560-7D2B-4471-9585-73D667577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4D959B-8FD0-444D-986E-49451A861E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532F5B75-66FE-4E36-8C72-47B05F2F9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234" y="889000"/>
            <a:ext cx="10424686" cy="518597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None/>
            </a:pPr>
            <a:r>
              <a:rPr lang="en-US" altLang="en-US" b="1" dirty="0" err="1"/>
              <a:t>Algoritma</a:t>
            </a:r>
            <a:r>
              <a:rPr lang="en-US" altLang="en-US" b="1" dirty="0"/>
              <a:t> </a:t>
            </a:r>
            <a:r>
              <a:rPr lang="en-US" altLang="en-US" b="1" i="1" dirty="0"/>
              <a:t>brute force </a:t>
            </a:r>
            <a:r>
              <a:rPr lang="en-US" altLang="en-US" i="1" dirty="0" err="1"/>
              <a:t>pencocokan</a:t>
            </a:r>
            <a:r>
              <a:rPr lang="en-US" altLang="en-US" i="1" dirty="0"/>
              <a:t> string</a:t>
            </a:r>
            <a:endParaRPr lang="en-US" altLang="en-US" dirty="0"/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b="1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Mula-mula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disejajarkan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alignment</a:t>
            </a:r>
            <a:r>
              <a:rPr lang="en-US" altLang="en-US" sz="2400" dirty="0"/>
              <a:t>) pada </a:t>
            </a:r>
            <a:r>
              <a:rPr lang="en-US" altLang="en-US" sz="2400" dirty="0" err="1"/>
              <a:t>awal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.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menelusuri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pada 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bandingkan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pada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bersesuaian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:</a:t>
            </a:r>
          </a:p>
          <a:p>
            <a:pPr marL="457200" indent="-457200">
              <a:lnSpc>
                <a:spcPct val="80000"/>
              </a:lnSpc>
              <a:buNone/>
            </a:pPr>
            <a:endParaRPr lang="en-US" altLang="en-US" sz="2400" dirty="0"/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yang </a:t>
            </a:r>
            <a:r>
              <a:rPr lang="en-US" altLang="en-US" dirty="0" err="1"/>
              <a:t>dibandingkan</a:t>
            </a:r>
            <a:r>
              <a:rPr lang="en-US" altLang="en-US" dirty="0"/>
              <a:t>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(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),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</a:p>
          <a:p>
            <a:pPr marL="838200" lvl="1" indent="-381000">
              <a:lnSpc>
                <a:spcPct val="80000"/>
              </a:lnSpc>
            </a:pPr>
            <a:r>
              <a:rPr lang="en-US" altLang="en-US" dirty="0" err="1"/>
              <a:t>dijumpai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ketidakcocokan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(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berhasil</a:t>
            </a:r>
            <a:r>
              <a:rPr lang="en-US" altLang="en-US" dirty="0"/>
              <a:t>)</a:t>
            </a:r>
          </a:p>
          <a:p>
            <a:pPr marL="838200" lvl="1" indent="-381000">
              <a:lnSpc>
                <a:spcPct val="80000"/>
              </a:lnSpc>
            </a:pPr>
            <a:endParaRPr lang="en-US" altLang="en-US" dirty="0"/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kecocokannya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teks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belum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habis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geser</a:t>
            </a:r>
            <a:r>
              <a:rPr lang="en-US" altLang="en-US" sz="2400" dirty="0"/>
              <a:t> </a:t>
            </a:r>
            <a:r>
              <a:rPr lang="en-US" altLang="en-US" sz="2400" i="1" dirty="0"/>
              <a:t>pattern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karakter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kanan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ulangi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1864500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FCBA363-0958-43C3-ADEF-A997ED04C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FD79-54E3-435C-932F-29EE339A398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A56D295-9022-44EC-9B74-75DB82126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0731" y="549276"/>
            <a:ext cx="9511862" cy="5470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1:</a:t>
            </a:r>
            <a:endParaRPr lang="en-US" altLang="en-US" sz="2400" i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err="1"/>
              <a:t>Teks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Courier New" panose="02070309020205020404" pitchFamily="49" charset="0"/>
              </a:rPr>
              <a:t>NOBODY NOTICED HIM</a:t>
            </a:r>
          </a:p>
          <a:p>
            <a:pPr>
              <a:buNone/>
            </a:pPr>
            <a:r>
              <a:rPr lang="en-US" altLang="en-US" sz="2400" i="1" dirty="0"/>
              <a:t>Pattern</a:t>
            </a:r>
            <a:r>
              <a:rPr lang="en-US" altLang="en-US" sz="2400" dirty="0"/>
              <a:t>: </a:t>
            </a:r>
            <a:r>
              <a:rPr lang="en-US" altLang="en-US" sz="2400" dirty="0">
                <a:latin typeface="Courier New" panose="02070309020205020404" pitchFamily="49" charset="0"/>
              </a:rPr>
              <a:t>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NOBODY </a:t>
            </a:r>
            <a:r>
              <a:rPr lang="en-US" altLang="en-US" sz="2400" b="1" dirty="0">
                <a:latin typeface="Courier New" panose="02070309020205020404" pitchFamily="49" charset="0"/>
              </a:rPr>
              <a:t>NOT</a:t>
            </a:r>
            <a:r>
              <a:rPr lang="en-US" altLang="en-US" sz="2400" dirty="0">
                <a:latin typeface="Courier New" panose="02070309020205020404" pitchFamily="49" charset="0"/>
              </a:rPr>
              <a:t>ICED HIM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 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      NOT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       NOT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      </a:t>
            </a:r>
            <a:r>
              <a:rPr lang="en-US" altLang="en-US" sz="2400" b="1" dirty="0">
                <a:latin typeface="Courier New" panose="02070309020205020404" pitchFamily="49" charset="0"/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93698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3865AAEE-D09E-41F4-8972-06758C0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CD855E-1BF4-4828-AB68-DE5312D807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7A74DD1-36D2-4B51-9190-B557C96700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040" y="600075"/>
            <a:ext cx="7772400" cy="755650"/>
          </a:xfrm>
        </p:spPr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Definisi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Algoritma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i="1" dirty="0">
                <a:latin typeface="+mn-lt"/>
              </a:rPr>
              <a:t>Brute Force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2225CF6-3A9E-40E2-ACAF-E46A9F29F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040" y="1668780"/>
            <a:ext cx="10368280" cy="4961890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Algoritma</a:t>
            </a:r>
            <a:r>
              <a:rPr lang="en-US" altLang="en-US" sz="2400" i="1" dirty="0"/>
              <a:t> Brute force</a:t>
            </a:r>
            <a:r>
              <a:rPr lang="en-US" altLang="en-US" sz="2400" dirty="0"/>
              <a:t> : </a:t>
            </a:r>
            <a:r>
              <a:rPr lang="en-US" altLang="en-US" sz="2400" dirty="0" err="1"/>
              <a:t>pendekatan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lurus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lempang</a:t>
            </a:r>
            <a:r>
              <a:rPr lang="en-US" altLang="en-US" sz="2400" dirty="0"/>
              <a:t> (</a:t>
            </a:r>
            <a:r>
              <a:rPr lang="en-US" altLang="en-US" sz="2400" i="1" dirty="0"/>
              <a:t>straightforward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secara</a:t>
            </a:r>
            <a:r>
              <a:rPr lang="en-US" altLang="en-US" sz="2400" dirty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sangat </a:t>
            </a:r>
            <a:r>
              <a:rPr lang="en-US" altLang="en-US" dirty="0" err="1"/>
              <a:t>sederhana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langsung</a:t>
            </a:r>
            <a:r>
              <a:rPr lang="en-US" altLang="en-US" dirty="0"/>
              <a:t>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caranya</a:t>
            </a:r>
            <a:r>
              <a:rPr lang="en-US" altLang="en-US" dirty="0"/>
              <a:t> (</a:t>
            </a:r>
            <a:r>
              <a:rPr lang="en-US" altLang="en-US" i="1" dirty="0"/>
              <a:t>obvious way</a:t>
            </a:r>
            <a:r>
              <a:rPr lang="en-US" altLang="en-US" dirty="0"/>
              <a:t>),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dipahami</a:t>
            </a:r>
            <a:r>
              <a:rPr lang="en-US" altLang="en-US" dirty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i="1" dirty="0"/>
              <a:t>Just do it!  </a:t>
            </a:r>
            <a:r>
              <a:rPr lang="en-US" altLang="en-US" sz="2400" dirty="0" err="1"/>
              <a:t>atau</a:t>
            </a:r>
            <a:r>
              <a:rPr lang="en-US" altLang="en-US" sz="2400" i="1" dirty="0"/>
              <a:t> Just Solve it!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Biasanya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langsung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menulis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 </a:t>
            </a:r>
            <a:r>
              <a:rPr lang="en-US" altLang="en-US" sz="2400" dirty="0" err="1"/>
              <a:t>didasarkan</a:t>
            </a:r>
            <a:r>
              <a:rPr lang="en-US" altLang="en-US" sz="2400" dirty="0"/>
              <a:t> pada: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pernyataan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(</a:t>
            </a:r>
            <a:r>
              <a:rPr lang="en-US" altLang="en-US" i="1" dirty="0"/>
              <a:t>problem statement</a:t>
            </a:r>
            <a:r>
              <a:rPr lang="en-US" alt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/>
              <a:t>Definisi</a:t>
            </a:r>
            <a:r>
              <a:rPr lang="en-US" altLang="en-US" dirty="0"/>
              <a:t>/</a:t>
            </a:r>
            <a:r>
              <a:rPr lang="en-US" altLang="en-US" dirty="0" err="1"/>
              <a:t>konsep</a:t>
            </a:r>
            <a:r>
              <a:rPr lang="en-US" altLang="en-US" dirty="0"/>
              <a:t> yang </a:t>
            </a:r>
            <a:r>
              <a:rPr lang="en-US" altLang="en-US" dirty="0" err="1"/>
              <a:t>dilibatkan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24B88D44-3216-4524-829B-33E004946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D4296B-1811-4699-83AA-FC97FC1D1C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0D4E72FA-EF97-40DB-B7C5-3AC97948A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840" y="421017"/>
            <a:ext cx="8823435" cy="593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 err="1"/>
              <a:t>Contoh</a:t>
            </a:r>
            <a:r>
              <a:rPr lang="en-US" altLang="en-US" sz="2400" b="1" dirty="0"/>
              <a:t> 2 (string </a:t>
            </a:r>
            <a:r>
              <a:rPr lang="en-US" altLang="en-US" sz="2400" b="1" dirty="0" err="1"/>
              <a:t>biner</a:t>
            </a:r>
            <a:r>
              <a:rPr lang="en-US" altLang="en-US" sz="2400" b="1" dirty="0"/>
              <a:t>):</a:t>
            </a:r>
            <a:endParaRPr lang="en-US" altLang="en-US" sz="2400" i="1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err="1"/>
              <a:t>Teks</a:t>
            </a:r>
            <a:r>
              <a:rPr lang="en-US" altLang="en-US" sz="2400" dirty="0"/>
              <a:t>: 10010101</a:t>
            </a:r>
            <a:r>
              <a:rPr lang="en-US" altLang="en-US" sz="2400" b="1" dirty="0"/>
              <a:t>001011</a:t>
            </a:r>
            <a:r>
              <a:rPr lang="en-US" altLang="en-US" sz="2400" dirty="0"/>
              <a:t>110101010001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i="1" dirty="0"/>
              <a:t>Pattern</a:t>
            </a:r>
            <a:r>
              <a:rPr lang="en-US" altLang="en-US" sz="2400" dirty="0"/>
              <a:t>: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  10010101</a:t>
            </a:r>
            <a:r>
              <a:rPr lang="en-US" altLang="en-US" sz="2400" b="1" dirty="0">
                <a:latin typeface="Courier New" panose="02070309020205020404" pitchFamily="49" charset="0"/>
              </a:rPr>
              <a:t>001011</a:t>
            </a:r>
            <a:r>
              <a:rPr lang="en-US" altLang="en-US" sz="2400" dirty="0">
                <a:latin typeface="Courier New" panose="02070309020205020404" pitchFamily="49" charset="0"/>
              </a:rPr>
              <a:t>110101010001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1 001011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2  001011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3   001011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4    001011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5     001011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6      001011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7       001011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8        001011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latin typeface="Courier New" panose="02070309020205020404" pitchFamily="49" charset="0"/>
              </a:rPr>
              <a:t>9         </a:t>
            </a:r>
            <a:r>
              <a:rPr lang="en-US" altLang="en-US" sz="2400" b="1" dirty="0">
                <a:latin typeface="Courier New" panose="02070309020205020404" pitchFamily="49" charset="0"/>
              </a:rPr>
              <a:t>001011</a:t>
            </a:r>
            <a:r>
              <a:rPr lang="en-US" altLang="en-US" sz="2400" dirty="0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75766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E130A412-B623-4C29-997B-E95545CA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44809-ED8A-44BD-97EF-D1767F59C7A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ADA483-A63F-4E05-A01F-321CCF974518}"/>
              </a:ext>
            </a:extLst>
          </p:cNvPr>
          <p:cNvSpPr/>
          <p:nvPr/>
        </p:nvSpPr>
        <p:spPr>
          <a:xfrm>
            <a:off x="561604" y="511234"/>
            <a:ext cx="1061544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PencocokanString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  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boolean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j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j &gt; m 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i+j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kecocokan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string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pattern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&gt; n – m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ketemu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 return  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5C752-D11B-4BC4-8350-5DD34373F50F}"/>
              </a:ext>
            </a:extLst>
          </p:cNvPr>
          <p:cNvSpPr/>
          <p:nvPr/>
        </p:nvSpPr>
        <p:spPr>
          <a:xfrm>
            <a:off x="466458" y="314643"/>
            <a:ext cx="10008502" cy="6269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4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0">
            <a:extLst>
              <a:ext uri="{FF2B5EF4-FFF2-40B4-BE49-F238E27FC236}">
                <a16:creationId xmlns:a16="http://schemas.microsoft.com/office/drawing/2014/main" id="{366092E1-4A87-489E-9C48-FF3525D33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dirty="0"/>
              <a:t>Brute Force </a:t>
            </a:r>
            <a:r>
              <a:rPr lang="en-US" altLang="en-US" dirty="0"/>
              <a:t>string matching </a:t>
            </a:r>
            <a:r>
              <a:rPr lang="th-TH" altLang="en-US" dirty="0"/>
              <a:t>in Java</a:t>
            </a:r>
          </a:p>
        </p:txBody>
      </p:sp>
      <p:sp>
        <p:nvSpPr>
          <p:cNvPr id="36867" name="Rectangle 2051">
            <a:extLst>
              <a:ext uri="{FF2B5EF4-FFF2-40B4-BE49-F238E27FC236}">
                <a16:creationId xmlns:a16="http://schemas.microsoft.com/office/drawing/2014/main" id="{02FD4E67-00A4-4C5C-9833-EF13C8610D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0160" y="1793239"/>
            <a:ext cx="10607040" cy="4567555"/>
          </a:xfrm>
        </p:spPr>
        <p:txBody>
          <a:bodyPr>
            <a:normAutofit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  <a:t>	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public static int </a:t>
            </a:r>
            <a:r>
              <a:rPr lang="th-TH" alt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rdia New" panose="020B0304020202020204" pitchFamily="34" charset="-34"/>
              </a:rPr>
              <a:t>brute</a:t>
            </a:r>
            <a:r>
              <a:rPr lang="en-US" altLang="en-US" sz="1800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tring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T,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String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P)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{ int n 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T.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length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// n is length of text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int m 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length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; // m is length of pattern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int j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buFont typeface="Monotype Sorts" pitchFamily="2" charset="2"/>
              <a:buNone/>
            </a:pP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for(int i=0; i &lt;= (n-m); i++) {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j = 0;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while ((j &lt; m) &amp;&amp;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(T.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charAt(i+j)==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P.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charAt(j))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 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j++;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if (j == m)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  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return i;   // match at i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}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 return -1;   // no match</a:t>
            </a:r>
            <a:b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} </a:t>
            </a:r>
            <a:endParaRPr lang="en-US" alt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//</a:t>
            </a:r>
            <a:r>
              <a:rPr lang="th-TH" altLang="en-US" sz="1800" dirty="0">
                <a:latin typeface="Courier New" panose="02070309020205020404" pitchFamily="49" charset="0"/>
                <a:cs typeface="Cordia New" panose="020B0304020202020204" pitchFamily="34" charset="-34"/>
              </a:rPr>
              <a:t> end of brute</a:t>
            </a:r>
            <a:r>
              <a:rPr lang="en-US" alt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match()</a:t>
            </a:r>
            <a:br>
              <a:rPr lang="th-TH" altLang="en-US" sz="2000" dirty="0">
                <a:latin typeface="Courier New" panose="02070309020205020404" pitchFamily="49" charset="0"/>
                <a:cs typeface="Cordia New" panose="020B0304020202020204" pitchFamily="34" charset="-34"/>
              </a:rPr>
            </a:br>
            <a:endParaRPr lang="th-TH" altLang="en-US" sz="2000" dirty="0">
              <a:latin typeface="Courier New" panose="02070309020205020404" pitchFamily="49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3AF4C5-ACD6-4E57-AA73-8704D50477E7}"/>
              </a:ext>
            </a:extLst>
          </p:cNvPr>
          <p:cNvSpPr/>
          <p:nvPr/>
        </p:nvSpPr>
        <p:spPr>
          <a:xfrm>
            <a:off x="1280160" y="1574800"/>
            <a:ext cx="10008502" cy="4358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EB14F-9C04-40C1-D465-270129F92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955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A2972C74-48AD-45C8-BB6C-43FC98F94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886440" cy="1325563"/>
          </a:xfrm>
        </p:spPr>
        <p:txBody>
          <a:bodyPr/>
          <a:lstStyle/>
          <a:p>
            <a:r>
              <a:rPr lang="th-TH" altLang="en-US" dirty="0"/>
              <a:t>Anal</a:t>
            </a:r>
            <a:r>
              <a:rPr lang="en-US" altLang="en-US" dirty="0" err="1"/>
              <a:t>isis</a:t>
            </a:r>
            <a:r>
              <a:rPr lang="en-US" altLang="en-US" dirty="0"/>
              <a:t> </a:t>
            </a:r>
            <a:r>
              <a:rPr lang="en-US" altLang="en-US" dirty="0" err="1"/>
              <a:t>Pencocokan</a:t>
            </a:r>
            <a:r>
              <a:rPr lang="en-US" altLang="en-US" dirty="0"/>
              <a:t> String </a:t>
            </a:r>
            <a:r>
              <a:rPr lang="en-US" altLang="en-US" dirty="0" err="1"/>
              <a:t>dengan</a:t>
            </a:r>
            <a:r>
              <a:rPr lang="en-US" altLang="en-US" dirty="0"/>
              <a:t> Brute Force </a:t>
            </a:r>
            <a:endParaRPr lang="th-TH" altLang="en-US" dirty="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C17B832-EDB1-4545-B93C-E531BFD7F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1120120" cy="4933633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b="1" dirty="0"/>
              <a:t>Worst Case</a:t>
            </a:r>
            <a:r>
              <a:rPr lang="th-TH" altLang="en-US" dirty="0"/>
              <a:t>.</a:t>
            </a:r>
            <a:endParaRPr lang="en-US" altLang="en-US" dirty="0"/>
          </a:p>
          <a:p>
            <a:r>
              <a:rPr lang="en-US" altLang="en-US" sz="2700" dirty="0"/>
              <a:t>Pada </a:t>
            </a:r>
            <a:r>
              <a:rPr lang="en-US" altLang="en-US" sz="2700" dirty="0" err="1"/>
              <a:t>setiap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pencocokan</a:t>
            </a:r>
            <a:r>
              <a:rPr lang="en-US" altLang="en-US" sz="2700" dirty="0"/>
              <a:t>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, </a:t>
            </a:r>
            <a:r>
              <a:rPr lang="en-US" altLang="en-US" sz="2700" dirty="0" err="1"/>
              <a:t>semua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di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dibandingkan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dengan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di text pada </a:t>
            </a:r>
            <a:r>
              <a:rPr lang="en-US" altLang="en-US" sz="2700" dirty="0" err="1"/>
              <a:t>posisi</a:t>
            </a:r>
            <a:r>
              <a:rPr lang="en-US" altLang="en-US" sz="2700" dirty="0"/>
              <a:t> yang </a:t>
            </a:r>
            <a:r>
              <a:rPr lang="en-US" altLang="en-US" sz="2700" dirty="0" err="1"/>
              <a:t>bersesuaian</a:t>
            </a:r>
            <a:r>
              <a:rPr lang="en-US" altLang="en-US" sz="2700" dirty="0"/>
              <a:t>.</a:t>
            </a:r>
          </a:p>
          <a:p>
            <a:r>
              <a:rPr lang="en-US" altLang="en-US" sz="2700" dirty="0"/>
              <a:t>Jadi, </a:t>
            </a:r>
            <a:r>
              <a:rPr lang="en-US" altLang="en-US" sz="2700" dirty="0" err="1"/>
              <a:t>setiap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pencocokan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dilakukan</a:t>
            </a:r>
            <a:r>
              <a:rPr lang="en-US" altLang="en-US" sz="2700" dirty="0"/>
              <a:t> </a:t>
            </a:r>
            <a:r>
              <a:rPr lang="en-US" altLang="en-US" sz="2700" i="1" dirty="0"/>
              <a:t>m</a:t>
            </a:r>
            <a:r>
              <a:rPr lang="en-US" altLang="en-US" sz="2700" dirty="0"/>
              <a:t> kali </a:t>
            </a:r>
            <a:r>
              <a:rPr lang="en-US" altLang="en-US" sz="2700" dirty="0" err="1"/>
              <a:t>perbandingan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endParaRPr lang="en-US" altLang="en-US" sz="2700" dirty="0"/>
          </a:p>
          <a:p>
            <a:r>
              <a:rPr lang="en-US" altLang="en-US" sz="2700" dirty="0" err="1"/>
              <a:t>Jumlah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pergeseran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sampai</a:t>
            </a:r>
            <a:r>
              <a:rPr lang="en-US" altLang="en-US" sz="2700" dirty="0"/>
              <a:t> </a:t>
            </a:r>
            <a:r>
              <a:rPr lang="en-US" altLang="en-US" sz="2700" i="1" dirty="0"/>
              <a:t>pattern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mencapai</a:t>
            </a:r>
            <a:r>
              <a:rPr lang="en-US" altLang="en-US" sz="2700" dirty="0"/>
              <a:t> </a:t>
            </a:r>
            <a:r>
              <a:rPr lang="en-US" altLang="en-US" sz="2700" dirty="0" err="1"/>
              <a:t>ujung</a:t>
            </a:r>
            <a:r>
              <a:rPr lang="en-US" altLang="en-US" sz="2700" dirty="0"/>
              <a:t> </a:t>
            </a:r>
            <a:r>
              <a:rPr lang="en-US" altLang="en-US" sz="2700" dirty="0" err="1"/>
              <a:t>teks</a:t>
            </a:r>
            <a:r>
              <a:rPr lang="en-US" altLang="en-US" sz="2700" dirty="0"/>
              <a:t> = (</a:t>
            </a:r>
            <a:r>
              <a:rPr lang="en-US" altLang="en-US" sz="2700" i="1" dirty="0"/>
              <a:t>n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dirty="0"/>
              <a:t> + 1)</a:t>
            </a:r>
          </a:p>
          <a:p>
            <a:r>
              <a:rPr lang="en-US" altLang="en-US" sz="2700" dirty="0"/>
              <a:t>Total </a:t>
            </a:r>
            <a:r>
              <a:rPr lang="en-US" altLang="en-US" sz="2700" dirty="0" err="1"/>
              <a:t>jumlah</a:t>
            </a:r>
            <a:r>
              <a:rPr lang="en-US" altLang="en-US" sz="2700" dirty="0"/>
              <a:t> </a:t>
            </a:r>
            <a:r>
              <a:rPr lang="en-US" altLang="en-US" sz="2700" dirty="0" err="1"/>
              <a:t>perbandingan</a:t>
            </a:r>
            <a:r>
              <a:rPr lang="en-US" altLang="en-US" sz="2700" dirty="0"/>
              <a:t> </a:t>
            </a:r>
            <a:r>
              <a:rPr lang="en-US" altLang="en-US" sz="2700" dirty="0" err="1"/>
              <a:t>karakter</a:t>
            </a:r>
            <a:r>
              <a:rPr lang="en-US" altLang="en-US" sz="2700" dirty="0"/>
              <a:t> = </a:t>
            </a:r>
            <a:r>
              <a:rPr lang="en-US" altLang="en-US" sz="2700" i="1" dirty="0"/>
              <a:t>m</a:t>
            </a:r>
            <a:r>
              <a:rPr lang="en-US" altLang="en-US" sz="2700" dirty="0"/>
              <a:t>(</a:t>
            </a:r>
            <a:r>
              <a:rPr lang="en-US" altLang="en-US" sz="2700" i="1" dirty="0"/>
              <a:t>n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dirty="0"/>
              <a:t> + 1) = </a:t>
            </a:r>
            <a:r>
              <a:rPr lang="en-US" altLang="en-US" sz="2700" i="1" dirty="0"/>
              <a:t>nm</a:t>
            </a:r>
            <a:r>
              <a:rPr lang="en-US" altLang="en-US" sz="2700" dirty="0"/>
              <a:t> – </a:t>
            </a:r>
            <a:r>
              <a:rPr lang="en-US" altLang="en-US" sz="2700" i="1" dirty="0"/>
              <a:t>m</a:t>
            </a:r>
            <a:r>
              <a:rPr lang="en-US" altLang="en-US" sz="2700" baseline="30000" dirty="0"/>
              <a:t>2 </a:t>
            </a:r>
            <a:r>
              <a:rPr lang="en-US" altLang="en-US" sz="2700" dirty="0"/>
              <a:t>+ </a:t>
            </a:r>
            <a:r>
              <a:rPr lang="en-US" altLang="en-US" sz="2700" i="1" dirty="0"/>
              <a:t>m</a:t>
            </a:r>
            <a:r>
              <a:rPr lang="en-US" altLang="en-US" sz="2700" dirty="0"/>
              <a:t> =  </a:t>
            </a:r>
            <a:r>
              <a:rPr lang="en-US" altLang="en-US" sz="2700" i="1" dirty="0"/>
              <a:t>O</a:t>
            </a:r>
            <a:r>
              <a:rPr lang="en-US" altLang="en-US" sz="2700" dirty="0"/>
              <a:t>(</a:t>
            </a:r>
            <a:r>
              <a:rPr lang="en-US" altLang="en-US" sz="2700" i="1" dirty="0" err="1"/>
              <a:t>mn</a:t>
            </a:r>
            <a:r>
              <a:rPr lang="en-US" altLang="en-US" sz="2700" dirty="0"/>
              <a:t>)</a:t>
            </a:r>
          </a:p>
          <a:p>
            <a:r>
              <a:rPr lang="en-US" altLang="en-US" sz="2700" dirty="0" err="1"/>
              <a:t>Contoh</a:t>
            </a:r>
            <a:r>
              <a:rPr lang="th-TH" altLang="en-US" sz="2700" dirty="0"/>
              <a:t>:</a:t>
            </a:r>
          </a:p>
          <a:p>
            <a:pPr lvl="1"/>
            <a:r>
              <a:rPr lang="th-TH" altLang="en-US" sz="2700" dirty="0"/>
              <a:t>T: aaaaaaaaaaaaaaaaaaaaaaaaaa</a:t>
            </a:r>
            <a:r>
              <a:rPr lang="en-US" altLang="en-US" sz="2700" dirty="0"/>
              <a:t>a</a:t>
            </a:r>
            <a:endParaRPr lang="th-TH" altLang="en-US" sz="2700" dirty="0"/>
          </a:p>
          <a:p>
            <a:pPr lvl="1"/>
            <a:r>
              <a:rPr lang="th-TH" altLang="en-US" sz="2700" dirty="0"/>
              <a:t>P: aaah</a:t>
            </a:r>
            <a:endParaRPr lang="en-US" altLang="en-US" sz="2700" dirty="0"/>
          </a:p>
          <a:p>
            <a:pPr marL="457200" lvl="1" indent="0">
              <a:buNone/>
            </a:pPr>
            <a:r>
              <a:rPr lang="en-US" altLang="en-US" sz="2700" dirty="0"/>
              <a:t>          </a:t>
            </a:r>
            <a:r>
              <a:rPr lang="en-US" altLang="en-US" sz="2700" dirty="0" err="1"/>
              <a:t>aaah</a:t>
            </a:r>
            <a:endParaRPr lang="th-TH" altLang="en-US" sz="2700" dirty="0"/>
          </a:p>
          <a:p>
            <a:pPr marL="0" indent="0">
              <a:buNone/>
            </a:pPr>
            <a:r>
              <a:rPr lang="en-US" altLang="en-US" sz="2700" dirty="0"/>
              <a:t>                 ….</a:t>
            </a:r>
          </a:p>
          <a:p>
            <a:pPr marL="0" indent="0">
              <a:buNone/>
            </a:pPr>
            <a:r>
              <a:rPr lang="en-US" altLang="en-US" sz="2700" dirty="0"/>
              <a:t>                      …                                     </a:t>
            </a:r>
            <a:r>
              <a:rPr lang="en-US" altLang="en-US" sz="2700" dirty="0" err="1"/>
              <a:t>aaah</a:t>
            </a:r>
            <a:r>
              <a:rPr lang="en-US" altLang="en-US" sz="2700" dirty="0"/>
              <a:t>     </a:t>
            </a:r>
            <a:endParaRPr lang="th-TH" altLang="en-US" sz="27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1EFB7A-6245-403E-B418-E3013EB39E5B}"/>
              </a:ext>
            </a:extLst>
          </p:cNvPr>
          <p:cNvCxnSpPr/>
          <p:nvPr/>
        </p:nvCxnSpPr>
        <p:spPr>
          <a:xfrm>
            <a:off x="6004560" y="4592320"/>
            <a:ext cx="0" cy="181864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673F4A-2A9A-8218-F114-588EEF7F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78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>
            <a:extLst>
              <a:ext uri="{FF2B5EF4-FFF2-40B4-BE49-F238E27FC236}">
                <a16:creationId xmlns:a16="http://schemas.microsoft.com/office/drawing/2014/main" id="{C54065CC-CE81-4181-9512-F890F2EEE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685801"/>
            <a:ext cx="10835640" cy="5613399"/>
          </a:xfrm>
        </p:spPr>
        <p:txBody>
          <a:bodyPr>
            <a:normAutofit fontScale="92500" lnSpcReduction="10000"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3000" b="1" dirty="0"/>
              <a:t>Best Case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i="1" dirty="0"/>
              <a:t>Best case </a:t>
            </a:r>
            <a:r>
              <a:rPr lang="en-US" altLang="en-US" dirty="0" err="1"/>
              <a:t>terjadi</a:t>
            </a:r>
            <a:r>
              <a:rPr lang="en-US" altLang="en-US" dirty="0"/>
              <a:t> </a:t>
            </a:r>
            <a:r>
              <a:rPr lang="en-US" altLang="en-US" dirty="0" err="1"/>
              <a:t>bila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pertama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 </a:t>
            </a:r>
            <a:r>
              <a:rPr lang="en-US" altLang="en-US" i="1" dirty="0"/>
              <a:t>P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i="1" dirty="0"/>
              <a:t>T</a:t>
            </a:r>
            <a:r>
              <a:rPr lang="en-US" altLang="en-US" dirty="0"/>
              <a:t> yang </a:t>
            </a:r>
            <a:r>
              <a:rPr lang="en-US" altLang="en-US" dirty="0" err="1"/>
              <a:t>dicocokkan</a:t>
            </a:r>
            <a:r>
              <a:rPr lang="en-US" altLang="en-US" dirty="0"/>
              <a:t>. 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  <a:r>
              <a:rPr lang="en-US" altLang="en-US" dirty="0"/>
              <a:t> = (</a:t>
            </a:r>
            <a:r>
              <a:rPr lang="en-US" altLang="en-US" i="1" dirty="0"/>
              <a:t>n</a:t>
            </a:r>
            <a:r>
              <a:rPr lang="en-US" altLang="en-US" dirty="0"/>
              <a:t> – </a:t>
            </a:r>
            <a:r>
              <a:rPr lang="en-US" altLang="en-US" i="1" dirty="0"/>
              <a:t>m</a:t>
            </a:r>
            <a:r>
              <a:rPr lang="en-US" altLang="en-US" dirty="0"/>
              <a:t> + 1)  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  <a:r>
              <a:rPr lang="en-US" altLang="en-US" dirty="0" err="1"/>
              <a:t>karakter</a:t>
            </a:r>
            <a:r>
              <a:rPr lang="en-US" altLang="en-US" dirty="0"/>
              <a:t> </a:t>
            </a:r>
            <a:r>
              <a:rPr lang="en-US" altLang="en-US" dirty="0" err="1"/>
              <a:t>sebanding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pergeseran</a:t>
            </a:r>
            <a:r>
              <a:rPr lang="en-US" altLang="en-US" dirty="0"/>
              <a:t> </a:t>
            </a:r>
            <a:r>
              <a:rPr lang="en-US" altLang="en-US" i="1" dirty="0"/>
              <a:t>pattern</a:t>
            </a:r>
          </a:p>
          <a:p>
            <a:pPr eaLnBrk="1" hangingPunct="1"/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perbandingan</a:t>
            </a:r>
            <a:r>
              <a:rPr lang="en-US" altLang="en-US" dirty="0"/>
              <a:t> </a:t>
            </a:r>
            <a:r>
              <a:rPr lang="en-US" altLang="en-US" dirty="0" err="1"/>
              <a:t>maksimal</a:t>
            </a:r>
            <a:r>
              <a:rPr lang="en-US" altLang="en-US" dirty="0"/>
              <a:t>  </a:t>
            </a:r>
            <a:r>
              <a:rPr lang="en-US" altLang="en-US" i="1" dirty="0"/>
              <a:t>n</a:t>
            </a:r>
            <a:r>
              <a:rPr lang="en-US" altLang="en-US" dirty="0"/>
              <a:t> kali: </a:t>
            </a:r>
          </a:p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kasus</a:t>
            </a:r>
            <a:r>
              <a:rPr lang="en-US" altLang="en-US" dirty="0"/>
              <a:t> </a:t>
            </a:r>
            <a:r>
              <a:rPr lang="en-US" altLang="en-US" dirty="0" err="1"/>
              <a:t>terbaik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Contoh</a:t>
            </a:r>
            <a:r>
              <a:rPr lang="en-US" altLang="en-US" dirty="0"/>
              <a:t>: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	   T:  String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berakhir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zzzz</a:t>
            </a:r>
            <a:endParaRPr lang="en-US" altLang="en-US" i="1" dirty="0"/>
          </a:p>
          <a:p>
            <a:pPr eaLnBrk="1" hangingPunct="1">
              <a:buFont typeface="Monotype Sorts" pitchFamily="2" charset="2"/>
              <a:buNone/>
            </a:pPr>
            <a:r>
              <a:rPr lang="en-US" altLang="en-US" i="1" dirty="0"/>
              <a:t>	   </a:t>
            </a:r>
            <a:r>
              <a:rPr lang="en-US" altLang="en-US" dirty="0"/>
              <a:t>P:  zzzz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3FA2E5-4C17-325C-6B75-C3B8AAA8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752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9F9F3A38-DFD6-48E5-A105-A8E9BD88B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720" y="1112520"/>
            <a:ext cx="9357360" cy="4114800"/>
          </a:xfrm>
        </p:spPr>
        <p:txBody>
          <a:bodyPr>
            <a:norm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b="1" dirty="0"/>
              <a:t>Average Case</a:t>
            </a:r>
          </a:p>
          <a:p>
            <a:endParaRPr lang="en-US" altLang="en-US" dirty="0"/>
          </a:p>
          <a:p>
            <a:r>
              <a:rPr lang="en-US" altLang="en-US" dirty="0" err="1"/>
              <a:t>Pencarian</a:t>
            </a:r>
            <a:r>
              <a:rPr lang="en-US" altLang="en-US" dirty="0"/>
              <a:t> pada </a:t>
            </a:r>
            <a:r>
              <a:rPr lang="en-US" altLang="en-US" dirty="0" err="1"/>
              <a:t>teks</a:t>
            </a:r>
            <a:r>
              <a:rPr lang="en-US" altLang="en-US" dirty="0"/>
              <a:t> normal (</a:t>
            </a:r>
            <a:r>
              <a:rPr lang="en-US" altLang="en-US" dirty="0" err="1"/>
              <a:t>teks</a:t>
            </a:r>
            <a:r>
              <a:rPr lang="en-US" altLang="en-US" dirty="0"/>
              <a:t> </a:t>
            </a:r>
            <a:r>
              <a:rPr lang="en-US" altLang="en-US" dirty="0" err="1"/>
              <a:t>biasa</a:t>
            </a:r>
            <a:r>
              <a:rPr lang="en-US" altLang="en-US" dirty="0"/>
              <a:t>)</a:t>
            </a:r>
          </a:p>
          <a:p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th-TH" altLang="en-US" dirty="0"/>
              <a:t>O(</a:t>
            </a:r>
            <a:r>
              <a:rPr lang="th-TH" altLang="en-US" i="1" dirty="0"/>
              <a:t>m</a:t>
            </a:r>
            <a:r>
              <a:rPr lang="en-US" altLang="en-US" i="1" dirty="0"/>
              <a:t> </a:t>
            </a:r>
            <a:r>
              <a:rPr lang="en-US" altLang="en-US" dirty="0"/>
              <a:t>+</a:t>
            </a:r>
            <a:r>
              <a:rPr lang="en-US" altLang="en-US" i="1" dirty="0"/>
              <a:t> n</a:t>
            </a:r>
            <a:r>
              <a:rPr lang="en-US" altLang="en-US" dirty="0"/>
              <a:t>)</a:t>
            </a:r>
            <a:r>
              <a:rPr lang="th-TH" altLang="en-US" dirty="0"/>
              <a:t>  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 err="1"/>
              <a:t>Contoh</a:t>
            </a:r>
            <a:r>
              <a:rPr lang="th-TH" altLang="en-US" dirty="0"/>
              <a:t>:</a:t>
            </a:r>
          </a:p>
          <a:p>
            <a:pPr lvl="1"/>
            <a:r>
              <a:rPr lang="th-TH" altLang="en-US" sz="2800" dirty="0"/>
              <a:t>T: </a:t>
            </a:r>
            <a:r>
              <a:rPr lang="en-US" altLang="en-US" sz="2800" dirty="0"/>
              <a:t> Pada </a:t>
            </a:r>
            <a:r>
              <a:rPr lang="en-US" altLang="en-US" sz="2800" dirty="0" err="1"/>
              <a:t>bulan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Januari</a:t>
            </a:r>
            <a:r>
              <a:rPr lang="en-US" altLang="en-US" sz="2800" dirty="0"/>
              <a:t>, </a:t>
            </a:r>
            <a:r>
              <a:rPr lang="en-US" altLang="en-US" sz="2800" dirty="0" err="1"/>
              <a:t>hujan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hampir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turun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setiap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hari</a:t>
            </a:r>
            <a:endParaRPr lang="th-TH" altLang="en-US" sz="2800" dirty="0"/>
          </a:p>
          <a:p>
            <a:pPr lvl="1"/>
            <a:r>
              <a:rPr lang="th-TH" altLang="en-US" sz="2800" dirty="0"/>
              <a:t>P: </a:t>
            </a:r>
            <a:r>
              <a:rPr lang="en-US" altLang="en-US" sz="2800" dirty="0"/>
              <a:t> </a:t>
            </a:r>
            <a:r>
              <a:rPr lang="en-US" altLang="en-US" sz="2800" dirty="0" err="1"/>
              <a:t>hujan</a:t>
            </a:r>
            <a:endParaRPr lang="th-TH" altLang="en-US" sz="2800" dirty="0"/>
          </a:p>
          <a:p>
            <a:endParaRPr lang="th-TH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D266BC-02F5-2D64-B07F-A4C18C668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51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6">
            <a:extLst>
              <a:ext uri="{FF2B5EF4-FFF2-40B4-BE49-F238E27FC236}">
                <a16:creationId xmlns:a16="http://schemas.microsoft.com/office/drawing/2014/main" id="{83A99F99-BA06-4169-BEAB-7A9955D8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C6BA01-087E-4F20-A732-4A7B1D675F5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CD3D146-4CD6-4051-91F5-21C328EEBD9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01040" y="709612"/>
            <a:ext cx="11206480" cy="5438775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b="1" dirty="0"/>
              <a:t>8.   </a:t>
            </a:r>
            <a:r>
              <a:rPr lang="en-US" altLang="en-US" b="1" dirty="0" err="1"/>
              <a:t>Mencari</a:t>
            </a:r>
            <a:r>
              <a:rPr lang="en-US" altLang="en-US" b="1" dirty="0"/>
              <a:t> </a:t>
            </a:r>
            <a:r>
              <a:rPr lang="en-US" altLang="en-US" b="1" dirty="0" err="1"/>
              <a:t>Pasangan</a:t>
            </a:r>
            <a:r>
              <a:rPr lang="en-US" altLang="en-US" b="1" dirty="0"/>
              <a:t> </a:t>
            </a:r>
            <a:r>
              <a:rPr lang="en-US" altLang="en-US" b="1" dirty="0" err="1"/>
              <a:t>Titik</a:t>
            </a:r>
            <a:r>
              <a:rPr lang="en-US" altLang="en-US" b="1" dirty="0"/>
              <a:t> yang </a:t>
            </a:r>
            <a:r>
              <a:rPr lang="en-US" altLang="en-US" b="1" dirty="0" err="1"/>
              <a:t>Jaraknya</a:t>
            </a:r>
            <a:r>
              <a:rPr lang="en-US" altLang="en-US" b="1" dirty="0"/>
              <a:t> </a:t>
            </a:r>
            <a:r>
              <a:rPr lang="en-US" altLang="en-US" b="1" dirty="0" err="1"/>
              <a:t>Terdekat</a:t>
            </a:r>
            <a:r>
              <a:rPr lang="en-US" altLang="en-US" dirty="0"/>
              <a:t> (</a:t>
            </a:r>
            <a:r>
              <a:rPr lang="en-US" altLang="en-US" i="1" dirty="0"/>
              <a:t>Closest Pairs Problem</a:t>
            </a:r>
            <a:r>
              <a:rPr lang="en-US" altLang="en-US" dirty="0"/>
              <a:t>)</a:t>
            </a:r>
          </a:p>
          <a:p>
            <a:pPr marL="609600" indent="-609600">
              <a:buNone/>
            </a:pPr>
            <a:endParaRPr lang="en-US" altLang="en-US" b="1" dirty="0"/>
          </a:p>
          <a:p>
            <a:pPr marL="609600" indent="-609600">
              <a:buNone/>
            </a:pPr>
            <a:r>
              <a:rPr lang="en-US" altLang="en-US" b="1" dirty="0"/>
              <a:t>       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(pada 2-D </a:t>
            </a:r>
            <a:r>
              <a:rPr lang="en-US" altLang="en-US" dirty="0" err="1"/>
              <a:t>atau</a:t>
            </a:r>
            <a:r>
              <a:rPr lang="en-US" altLang="en-US" dirty="0"/>
              <a:t> 3-D), </a:t>
            </a:r>
            <a:r>
              <a:rPr lang="en-US" altLang="en-US" dirty="0" err="1"/>
              <a:t>tentukan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titik</a:t>
            </a:r>
            <a:r>
              <a:rPr lang="en-US" altLang="en-US" dirty="0"/>
              <a:t> yang </a:t>
            </a:r>
            <a:r>
              <a:rPr lang="en-US" altLang="en-US" dirty="0" err="1"/>
              <a:t>terdekat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sama</a:t>
            </a:r>
            <a:r>
              <a:rPr lang="en-US" altLang="en-US" dirty="0"/>
              <a:t> lain. </a:t>
            </a:r>
          </a:p>
          <a:p>
            <a:pPr marL="609600" indent="-609600"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D9C808-48B5-4F4E-B46B-53A60025A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80" y="2829560"/>
            <a:ext cx="38608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99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>
            <a:extLst>
              <a:ext uri="{FF2B5EF4-FFF2-40B4-BE49-F238E27FC236}">
                <a16:creationId xmlns:a16="http://schemas.microsoft.com/office/drawing/2014/main" id="{96D22453-FB31-42FB-9813-49194E68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657035-0FA8-4BD1-A630-A0EAD60B5E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Rectangle 2">
                <a:extLst>
                  <a:ext uri="{FF2B5EF4-FFF2-40B4-BE49-F238E27FC236}">
                    <a16:creationId xmlns:a16="http://schemas.microsoft.com/office/drawing/2014/main" id="{1A32B553-0DF2-4174-BBDE-F93A5713B93F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792480" y="584200"/>
                <a:ext cx="10901680" cy="5689600"/>
              </a:xfrm>
            </p:spPr>
            <p:txBody>
              <a:bodyPr>
                <a:normAutofit fontScale="92500" lnSpcReduction="10000"/>
              </a:bodyPr>
              <a:lstStyle/>
              <a:p>
                <a:pPr marL="346075" indent="-346075"/>
                <a:r>
                  <a:rPr lang="en-US" altLang="en-US" sz="2400" dirty="0"/>
                  <a:t>Jarak </a:t>
                </a:r>
                <a:r>
                  <a:rPr lang="en-US" altLang="en-US" sz="2400" dirty="0" err="1"/>
                  <a:t>dua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buah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p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(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) dan </a:t>
                </a:r>
                <a:r>
                  <a:rPr lang="en-US" altLang="en-US" sz="2400" i="1" dirty="0"/>
                  <a:t>p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 = (</a:t>
                </a:r>
                <a:r>
                  <a:rPr lang="en-US" altLang="en-US" sz="2400" i="1" dirty="0"/>
                  <a:t>x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, </a:t>
                </a:r>
                <a:r>
                  <a:rPr lang="en-US" altLang="en-US" sz="2400" i="1" dirty="0"/>
                  <a:t>y</a:t>
                </a:r>
                <a:r>
                  <a:rPr lang="en-US" altLang="en-US" sz="2400" baseline="-25000" dirty="0"/>
                  <a:t>2</a:t>
                </a:r>
                <a:r>
                  <a:rPr lang="en-US" altLang="en-US" sz="2400" dirty="0"/>
                  <a:t>)  </a:t>
                </a:r>
                <a:r>
                  <a:rPr lang="en-US" altLang="en-US" sz="2400" dirty="0" err="1"/>
                  <a:t>dihitung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Euclidean:</a:t>
                </a:r>
              </a:p>
              <a:p>
                <a:pPr marL="457200" indent="-457200">
                  <a:buNone/>
                </a:pPr>
                <a:r>
                  <a:rPr lang="en-US" altLang="en-US" sz="2400" dirty="0"/>
                  <a:t>			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 )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en-US" sz="2400" dirty="0"/>
              </a:p>
              <a:p>
                <a:pPr marL="457200" indent="-457200">
                  <a:buNone/>
                </a:pPr>
                <a:endParaRPr lang="en-US" altLang="en-US" sz="2400" dirty="0"/>
              </a:p>
              <a:p>
                <a:r>
                  <a:rPr lang="en-US" altLang="en-US" sz="2400" b="1" dirty="0" err="1"/>
                  <a:t>Algoritma</a:t>
                </a:r>
                <a:r>
                  <a:rPr lang="en-US" altLang="en-US" sz="2400" b="1" dirty="0"/>
                  <a:t> </a:t>
                </a:r>
                <a:r>
                  <a:rPr lang="en-US" altLang="en-US" sz="2400" b="1" i="1" dirty="0"/>
                  <a:t>brute force</a:t>
                </a:r>
                <a:r>
                  <a:rPr lang="en-US" altLang="en-US" sz="2400" b="1" dirty="0"/>
                  <a:t>:</a:t>
                </a:r>
              </a:p>
              <a:p>
                <a:pPr marL="568325" indent="-334963">
                  <a:buFont typeface="Wingdings" panose="05000000000000000000" pitchFamily="2" charset="2"/>
                  <a:buAutoNum type="arabicPeriod"/>
                </a:pPr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k</a:t>
                </a:r>
                <a:r>
                  <a:rPr lang="en-US" altLang="en-US" sz="2400" dirty="0"/>
                  <a:t>,  </a:t>
                </a:r>
                <a:r>
                  <a:rPr lang="en-US" altLang="en-US" sz="2400" i="1" dirty="0"/>
                  <a:t>k</a:t>
                </a:r>
                <a:r>
                  <a:rPr lang="en-US" altLang="en-US" sz="2400" dirty="0"/>
                  <a:t> = 1, 2, …,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titik-titik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lainnya</a:t>
                </a:r>
                <a:endParaRPr lang="en-US" altLang="en-US" sz="2400" dirty="0"/>
              </a:p>
              <a:p>
                <a:pPr marL="568325" indent="-334963">
                  <a:buFont typeface="Wingdings" panose="05000000000000000000" pitchFamily="2" charset="2"/>
                  <a:buAutoNum type="arabicPeriod"/>
                </a:pPr>
                <a:r>
                  <a:rPr lang="en-US" altLang="en-US" sz="2400" dirty="0" err="1"/>
                  <a:t>Pasangan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yang </a:t>
                </a:r>
                <a:r>
                  <a:rPr lang="en-US" altLang="en-US" sz="2400" dirty="0" err="1"/>
                  <a:t>mempunyai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terpendek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itulah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jawabannya</a:t>
                </a:r>
                <a:r>
                  <a:rPr lang="en-US" altLang="en-US" sz="2400" dirty="0"/>
                  <a:t>. </a:t>
                </a:r>
              </a:p>
              <a:p>
                <a:pPr marL="457200" indent="-457200">
                  <a:buNone/>
                </a:pPr>
                <a:endParaRPr lang="en-US" altLang="en-US" sz="2400" dirty="0"/>
              </a:p>
              <a:p>
                <a:pPr marL="457200" indent="-457200"/>
                <a:r>
                  <a:rPr lang="en-US" altLang="en-US" sz="2400" dirty="0"/>
                  <a:t>Ada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buah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maka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dihitung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– 1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lainnya</a:t>
                </a:r>
                <a:r>
                  <a:rPr lang="en-US" altLang="en-US" sz="2400" dirty="0"/>
                  <a:t>. </a:t>
                </a:r>
                <a:r>
                  <a:rPr lang="en-US" altLang="en-US" sz="2400" dirty="0" err="1"/>
                  <a:t>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ada</a:t>
                </a:r>
                <a:r>
                  <a:rPr lang="en-US" altLang="en-US" sz="2400" dirty="0"/>
                  <a:t> n(n – 1)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Euclidean.</a:t>
                </a:r>
              </a:p>
              <a:p>
                <a:pPr marL="457200" indent="-457200"/>
                <a:endParaRPr lang="en-US" altLang="en-US" sz="2400" dirty="0"/>
              </a:p>
              <a:p>
                <a:pPr marL="457200" indent="-457200"/>
                <a:r>
                  <a:rPr lang="en-US" altLang="en-US" sz="2400" dirty="0" err="1"/>
                  <a:t>Untuk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setiap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titik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akan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terhitung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dua</a:t>
                </a:r>
                <a:r>
                  <a:rPr lang="en-US" altLang="en-US" sz="2400" dirty="0"/>
                  <a:t> kali </a:t>
                </a:r>
                <a:r>
                  <a:rPr lang="en-US" altLang="en-US" sz="2400" dirty="0" err="1"/>
                  <a:t>dalam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, </a:t>
                </a:r>
                <a:r>
                  <a:rPr lang="en-US" altLang="en-US" sz="2400" dirty="0" err="1"/>
                  <a:t>jadi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sebenarnya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hanya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terdapat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sebanyak</a:t>
                </a:r>
                <a:r>
                  <a:rPr lang="en-US" altLang="en-US" sz="2400" dirty="0"/>
                  <a:t>  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n</a:t>
                </a:r>
                <a:r>
                  <a:rPr lang="en-US" altLang="en-US" sz="2400" dirty="0"/>
                  <a:t> – 1)/2 </a:t>
                </a:r>
                <a:r>
                  <a:rPr lang="en-US" altLang="en-US" sz="2400" dirty="0" err="1"/>
                  <a:t>perhitungan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jarak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dengan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rumus</a:t>
                </a:r>
                <a:r>
                  <a:rPr lang="en-US" altLang="en-US" sz="2400" dirty="0"/>
                  <a:t> Euclidean. </a:t>
                </a:r>
              </a:p>
              <a:p>
                <a:pPr marL="457200" indent="-457200"/>
                <a:endParaRPr lang="en-US" altLang="en-US" sz="2400" dirty="0"/>
              </a:p>
              <a:p>
                <a:pPr marL="457200" indent="-457200"/>
                <a:r>
                  <a:rPr lang="en-US" altLang="en-US" sz="2400" dirty="0" err="1"/>
                  <a:t>Kompleksitas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algoritma</a:t>
                </a:r>
                <a:r>
                  <a:rPr lang="en-US" altLang="en-US" sz="2400" dirty="0"/>
                  <a:t> </a:t>
                </a:r>
                <a:r>
                  <a:rPr lang="en-US" altLang="en-US" sz="2400" dirty="0" err="1"/>
                  <a:t>adalah</a:t>
                </a:r>
                <a:r>
                  <a:rPr lang="en-US" altLang="en-US" sz="2400" dirty="0"/>
                  <a:t> </a:t>
                </a:r>
                <a:r>
                  <a:rPr lang="en-US" altLang="en-US" sz="2400" i="1" dirty="0"/>
                  <a:t>O</a:t>
                </a:r>
                <a:r>
                  <a:rPr lang="en-US" altLang="en-US" sz="2400" dirty="0"/>
                  <a:t>(</a:t>
                </a:r>
                <a:r>
                  <a:rPr lang="en-US" altLang="en-US" sz="2400" i="1" dirty="0"/>
                  <a:t>n</a:t>
                </a:r>
                <a:r>
                  <a:rPr lang="en-US" altLang="en-US" sz="2400" baseline="30000" dirty="0"/>
                  <a:t>2</a:t>
                </a:r>
                <a:r>
                  <a:rPr lang="en-US" altLang="en-US" sz="2400" dirty="0"/>
                  <a:t>). </a:t>
                </a:r>
              </a:p>
            </p:txBody>
          </p:sp>
        </mc:Choice>
        <mc:Fallback xmlns="">
          <p:sp>
            <p:nvSpPr>
              <p:cNvPr id="41987" name="Rectangle 2">
                <a:extLst>
                  <a:ext uri="{FF2B5EF4-FFF2-40B4-BE49-F238E27FC236}">
                    <a16:creationId xmlns:a16="http://schemas.microsoft.com/office/drawing/2014/main" id="{1A32B553-0DF2-4174-BBDE-F93A5713B9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792480" y="584200"/>
                <a:ext cx="10901680" cy="5689600"/>
              </a:xfrm>
              <a:blipFill>
                <a:blip r:embed="rId4"/>
                <a:stretch>
                  <a:fillRect l="-615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736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>
            <a:extLst>
              <a:ext uri="{FF2B5EF4-FFF2-40B4-BE49-F238E27FC236}">
                <a16:creationId xmlns:a16="http://schemas.microsoft.com/office/drawing/2014/main" id="{F143CEA7-9624-43D9-9D95-2780E105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E4E0F-FE80-47ED-BBCC-CB0124C88A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/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C8E639B8-9702-417C-BCA1-077095919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6237288"/>
            <a:ext cx="3775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Verdana" panose="020B0604030504040204" pitchFamily="34" charset="0"/>
              </a:rPr>
              <a:t>Kompleksitas algoritma: </a:t>
            </a:r>
            <a:r>
              <a:rPr lang="en-US" altLang="en-US" sz="1800" i="1">
                <a:latin typeface="Verdana" panose="020B0604030504040204" pitchFamily="34" charset="0"/>
              </a:rPr>
              <a:t>O</a:t>
            </a:r>
            <a:r>
              <a:rPr lang="en-US" altLang="en-US" sz="1800">
                <a:latin typeface="Verdana" panose="020B0604030504040204" pitchFamily="34" charset="0"/>
              </a:rPr>
              <a:t>(</a:t>
            </a:r>
            <a:r>
              <a:rPr lang="en-US" altLang="en-US" sz="1800" i="1">
                <a:latin typeface="Verdana" panose="020B0604030504040204" pitchFamily="34" charset="0"/>
              </a:rPr>
              <a:t>n</a:t>
            </a:r>
            <a:r>
              <a:rPr lang="en-US" altLang="en-US" sz="1800" baseline="30000">
                <a:latin typeface="Verdana" panose="020B0604030504040204" pitchFamily="34" charset="0"/>
              </a:rPr>
              <a:t>2</a:t>
            </a:r>
            <a:r>
              <a:rPr lang="en-US" altLang="en-US" sz="1800">
                <a:latin typeface="Verdana" panose="020B060403050404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C7CEC-F314-4532-8B48-DA1C334FE208}"/>
              </a:ext>
            </a:extLst>
          </p:cNvPr>
          <p:cNvSpPr/>
          <p:nvPr/>
        </p:nvSpPr>
        <p:spPr>
          <a:xfrm>
            <a:off x="965200" y="254000"/>
            <a:ext cx="1151128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CariDuaTitikTerdekat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jaraknya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 =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himpunan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struktur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berikut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type Point = record(x : real, y : real)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type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SetOfPoint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array [1..n] of Point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buah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titik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P1 dan P2 yang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jaraknya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</a:p>
          <a:p>
            <a:pPr algn="just"/>
            <a:r>
              <a:rPr lang="en-US" sz="16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1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 to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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((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.y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perbarui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terdekat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dmin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1600" i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  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endfor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49E4C-ADB4-4DDA-AD4A-70A7D52D863E}"/>
              </a:ext>
            </a:extLst>
          </p:cNvPr>
          <p:cNvSpPr/>
          <p:nvPr/>
        </p:nvSpPr>
        <p:spPr>
          <a:xfrm>
            <a:off x="906013" y="136524"/>
            <a:ext cx="10008502" cy="58728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911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9DCA5928-DCE1-46D5-8C9C-118F089D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5BEA22-A76D-4552-9FF4-61FE3B18BB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141674A-CB03-437B-BC31-9AF6AB166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49264"/>
            <a:ext cx="7772400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 dirty="0" err="1">
                <a:latin typeface="+mn-lt"/>
              </a:rPr>
              <a:t>Karakteristik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Algoritma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Brute Force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B9F4F6B-9609-49BD-97DE-9D39367FBA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482134"/>
            <a:ext cx="7428186" cy="4724400"/>
          </a:xfrm>
          <a:noFill/>
        </p:spPr>
        <p:txBody>
          <a:bodyPr>
            <a:normAutofit fontScale="92500" lnSpcReduction="10000"/>
          </a:bodyPr>
          <a:lstStyle/>
          <a:p>
            <a:pPr marL="533400" indent="-533400">
              <a:buFontTx/>
              <a:buAutoNum type="arabicPeriod"/>
            </a:pPr>
            <a:r>
              <a:rPr lang="en-US" altLang="en-US" sz="3000" dirty="0" err="1"/>
              <a:t>Algoritma</a:t>
            </a:r>
            <a:r>
              <a:rPr lang="en-US" altLang="en-US" sz="3000" dirty="0"/>
              <a:t> </a:t>
            </a:r>
            <a:r>
              <a:rPr lang="en-US" altLang="en-US" sz="3000" i="1" dirty="0"/>
              <a:t>brute force</a:t>
            </a:r>
            <a:r>
              <a:rPr lang="en-US" altLang="en-US" sz="3000" dirty="0"/>
              <a:t> </a:t>
            </a:r>
            <a:r>
              <a:rPr lang="en-US" altLang="en-US" sz="3000" dirty="0" err="1"/>
              <a:t>umumnya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“</a:t>
            </a:r>
            <a:r>
              <a:rPr lang="en-US" altLang="en-US" sz="3000" dirty="0" err="1"/>
              <a:t>cerdas</a:t>
            </a:r>
            <a:r>
              <a:rPr lang="en-US" altLang="en-US" sz="3000" dirty="0"/>
              <a:t>” dan </a:t>
            </a:r>
            <a:r>
              <a:rPr lang="en-US" altLang="en-US" sz="3000" dirty="0" err="1"/>
              <a:t>tidak</a:t>
            </a:r>
            <a:r>
              <a:rPr lang="en-US" altLang="en-US" sz="3000" dirty="0"/>
              <a:t> </a:t>
            </a:r>
            <a:r>
              <a:rPr lang="en-US" altLang="en-US" sz="3000" dirty="0" err="1"/>
              <a:t>sangkil</a:t>
            </a:r>
            <a:r>
              <a:rPr lang="en-US" altLang="en-US" sz="3000" dirty="0"/>
              <a:t>, </a:t>
            </a:r>
            <a:r>
              <a:rPr lang="en-US" altLang="en-US" sz="3000" dirty="0" err="1"/>
              <a:t>karena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ia</a:t>
            </a:r>
            <a:r>
              <a:rPr lang="en-US" altLang="en-US" sz="3000" dirty="0"/>
              <a:t> </a:t>
            </a:r>
            <a:r>
              <a:rPr lang="en-US" altLang="en-US" sz="3000" dirty="0" err="1"/>
              <a:t>membutuhkan</a:t>
            </a:r>
            <a:r>
              <a:rPr lang="en-US" altLang="en-US" sz="3000" dirty="0"/>
              <a:t> </a:t>
            </a:r>
            <a:r>
              <a:rPr lang="en-US" altLang="en-US" sz="3000" i="1" dirty="0"/>
              <a:t>cost</a:t>
            </a:r>
            <a:r>
              <a:rPr lang="en-US" altLang="en-US" sz="3000" dirty="0"/>
              <a:t> </a:t>
            </a:r>
            <a:r>
              <a:rPr lang="en-US" altLang="en-US" sz="3000" dirty="0" err="1"/>
              <a:t>komputasi</a:t>
            </a:r>
            <a:r>
              <a:rPr lang="en-US" altLang="en-US" sz="3000" dirty="0"/>
              <a:t> yang </a:t>
            </a:r>
            <a:r>
              <a:rPr lang="en-US" altLang="en-US" sz="3000" dirty="0" err="1"/>
              <a:t>besar</a:t>
            </a:r>
            <a:r>
              <a:rPr lang="en-US" altLang="en-US" sz="3000" dirty="0"/>
              <a:t> dan </a:t>
            </a:r>
            <a:r>
              <a:rPr lang="en-US" altLang="en-US" sz="3000" dirty="0" err="1"/>
              <a:t>waktu</a:t>
            </a:r>
            <a:r>
              <a:rPr lang="en-US" altLang="en-US" sz="3000" dirty="0"/>
              <a:t> yang lama </a:t>
            </a:r>
            <a:r>
              <a:rPr lang="en-US" altLang="en-US" sz="3000" dirty="0" err="1"/>
              <a:t>dalam</a:t>
            </a:r>
            <a:r>
              <a:rPr lang="en-US" altLang="en-US" sz="3000" dirty="0"/>
              <a:t> </a:t>
            </a:r>
            <a:r>
              <a:rPr lang="en-US" altLang="en-US" sz="3000" dirty="0" err="1"/>
              <a:t>penyelesaiannya</a:t>
            </a:r>
            <a:r>
              <a:rPr lang="en-US" altLang="en-US" sz="3000" dirty="0"/>
              <a:t>. </a:t>
            </a:r>
          </a:p>
          <a:p>
            <a:pPr marL="533400" indent="-533400">
              <a:buFontTx/>
              <a:buAutoNum type="arabicPeriod"/>
            </a:pPr>
            <a:endParaRPr lang="en-US" altLang="en-US" sz="2400" dirty="0"/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endParaRPr lang="en-US" altLang="en-US" sz="2400" dirty="0"/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  <a:p>
            <a:pPr marL="533400" indent="-533400">
              <a:buNone/>
            </a:pPr>
            <a:r>
              <a:rPr lang="en-US" altLang="en-US" sz="2400" dirty="0"/>
              <a:t>	</a:t>
            </a: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204EA602-15B3-40CB-B14B-F927DC853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982550"/>
            <a:ext cx="3024352" cy="35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5">
            <a:extLst>
              <a:ext uri="{FF2B5EF4-FFF2-40B4-BE49-F238E27FC236}">
                <a16:creationId xmlns:a16="http://schemas.microsoft.com/office/drawing/2014/main" id="{78EE3274-DDAD-4CFE-96FC-40C4AF6F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159824"/>
            <a:ext cx="63906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Kata “force”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mengindikasikan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tenaga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” 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ketimbang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 “</a:t>
            </a:r>
            <a:r>
              <a:rPr lang="en-US" altLang="en-US" sz="2800" dirty="0" err="1">
                <a:solidFill>
                  <a:srgbClr val="FF0000"/>
                </a:solidFill>
                <a:latin typeface="+mn-lt"/>
              </a:rPr>
              <a:t>otak</a:t>
            </a:r>
            <a:r>
              <a:rPr lang="en-US" altLang="en-US" sz="2800" dirty="0">
                <a:solidFill>
                  <a:srgbClr val="FF0000"/>
                </a:solidFill>
                <a:latin typeface="+mn-lt"/>
              </a:rPr>
              <a:t>”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2045B6A8-4ED4-4D9A-9575-C2ABB9806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9407" y="4596546"/>
            <a:ext cx="68947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Kadang-kadang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algoritma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disebut</a:t>
            </a:r>
            <a:r>
              <a:rPr lang="en-US" altLang="en-US" sz="2800" dirty="0">
                <a:latin typeface="+mn-lt"/>
              </a:rPr>
              <a:t> juga </a:t>
            </a:r>
            <a:r>
              <a:rPr lang="en-US" altLang="en-US" sz="2800" b="1" dirty="0" err="1">
                <a:latin typeface="+mn-lt"/>
              </a:rPr>
              <a:t>algoritma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b="1" dirty="0" err="1">
                <a:latin typeface="+mn-lt"/>
              </a:rPr>
              <a:t>naif</a:t>
            </a:r>
            <a:r>
              <a:rPr lang="en-US" altLang="en-US" sz="2800" b="1" dirty="0">
                <a:latin typeface="+mn-lt"/>
              </a:rPr>
              <a:t> </a:t>
            </a:r>
            <a:r>
              <a:rPr lang="en-US" altLang="en-US" sz="2800" dirty="0">
                <a:latin typeface="+mn-lt"/>
              </a:rPr>
              <a:t>(</a:t>
            </a:r>
            <a:r>
              <a:rPr lang="en-US" altLang="en-US" sz="2800" i="1" dirty="0">
                <a:latin typeface="+mn-lt"/>
              </a:rPr>
              <a:t>naïve algorithm</a:t>
            </a:r>
            <a:r>
              <a:rPr lang="en-US" altLang="en-US" sz="2800" dirty="0">
                <a:latin typeface="+mn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61241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402FCD36-FB0B-46F9-8130-F33C112B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9A0B29E-A148-45C3-AA58-9E76117C99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C4C68F27-F837-4700-8C29-A45F0515A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latin typeface="+mn-lt"/>
              </a:rPr>
              <a:t>Contoh-contoh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algoritma</a:t>
            </a:r>
            <a:r>
              <a:rPr lang="en-US" altLang="en-US" b="1" dirty="0">
                <a:latin typeface="+mn-lt"/>
              </a:rPr>
              <a:t> brute force</a:t>
            </a:r>
            <a:br>
              <a:rPr lang="en-US" altLang="en-US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pernyataan</a:t>
            </a:r>
            <a:r>
              <a:rPr lang="en-US" altLang="en-US" sz="3200" dirty="0"/>
              <a:t> di </a:t>
            </a:r>
            <a:r>
              <a:rPr lang="en-US" altLang="en-US" sz="3200" dirty="0" err="1"/>
              <a:t>dalam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persoalan</a:t>
            </a:r>
            <a:r>
              <a:rPr lang="en-US" altLang="en-US" sz="3200" dirty="0"/>
              <a:t>)</a:t>
            </a:r>
            <a:endParaRPr lang="en-US" altLang="en-US" dirty="0"/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FB4E34B-A683-4F9D-B1FC-5A5D3CE991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1880" y="1838960"/>
            <a:ext cx="7341236" cy="41148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b="1" dirty="0" err="1"/>
              <a:t>Mencari</a:t>
            </a:r>
            <a:r>
              <a:rPr lang="en-US" altLang="en-US" b="1" dirty="0"/>
              <a:t> </a:t>
            </a:r>
            <a:r>
              <a:rPr lang="en-US" altLang="en-US" b="1" dirty="0" err="1"/>
              <a:t>elemen</a:t>
            </a:r>
            <a:r>
              <a:rPr lang="en-US" altLang="en-US" b="1" dirty="0"/>
              <a:t> </a:t>
            </a:r>
            <a:r>
              <a:rPr lang="en-US" altLang="en-US" b="1" dirty="0" err="1"/>
              <a:t>terbesar</a:t>
            </a:r>
            <a:r>
              <a:rPr lang="en-US" altLang="en-US" b="1" dirty="0"/>
              <a:t> (</a:t>
            </a:r>
            <a:r>
              <a:rPr lang="en-US" altLang="en-US" b="1" dirty="0" err="1"/>
              <a:t>terkecil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</a:p>
          <a:p>
            <a:pPr marL="609600" indent="-609600">
              <a:buNone/>
            </a:pPr>
            <a:r>
              <a:rPr lang="en-US" altLang="en-US" sz="2400" b="1" dirty="0"/>
              <a:t>	</a:t>
            </a:r>
            <a:r>
              <a:rPr lang="en-US" altLang="en-US" b="1" dirty="0" err="1"/>
              <a:t>Persoalan</a:t>
            </a:r>
            <a:r>
              <a:rPr lang="en-US" altLang="en-US" dirty="0"/>
              <a:t>: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senarai</a:t>
            </a:r>
            <a:r>
              <a:rPr lang="en-US" altLang="en-US" dirty="0"/>
              <a:t> yang </a:t>
            </a:r>
            <a:r>
              <a:rPr lang="en-US" altLang="en-US" dirty="0" err="1"/>
              <a:t>berisi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bilangan</a:t>
            </a:r>
            <a:r>
              <a:rPr lang="en-US" altLang="en-US" dirty="0"/>
              <a:t> </a:t>
            </a:r>
            <a:r>
              <a:rPr lang="en-US" altLang="en-US" dirty="0" err="1"/>
              <a:t>bulat</a:t>
            </a:r>
            <a:r>
              <a:rPr lang="en-US" altLang="en-US" dirty="0"/>
              <a:t> (</a:t>
            </a:r>
            <a:r>
              <a:rPr lang="en-US" altLang="en-US" i="1" dirty="0"/>
              <a:t>a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a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/>
              <a:t>a</a:t>
            </a:r>
            <a:r>
              <a:rPr lang="en-US" altLang="en-US" i="1" baseline="-25000" dirty="0"/>
              <a:t>n</a:t>
            </a:r>
            <a:r>
              <a:rPr lang="en-US" altLang="en-US" dirty="0"/>
              <a:t>). </a:t>
            </a:r>
            <a:r>
              <a:rPr lang="en-US" altLang="en-US" dirty="0" err="1"/>
              <a:t>Carilah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senarai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6149" name="AutoShape 6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76356AE6-F978-47C2-B3E0-D95A9DE79E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0" name="AutoShape 8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63707066-C4FE-4B58-850C-1FA749E307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1" name="AutoShape 10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D37ACB92-1669-48FA-BCE1-7A923E3663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52" name="AutoShape 12" descr="data:image/jpeg;base64,/9j/4AAQSkZJRgABAQAAAQABAAD/2wCEAAkGBhQQEBQUEBQUFRQUFhUVFRQUFBQUFBUUFBUVFBQUFRQXHCYfGBkkGRQUHy8gIycpLCwsFR4xNTAqNSYrLCkBCQoKDgwOGg8PGikfHx8pKSwpLCwpLCw1LCwpKSkpLCkpLCksKSksLCkpKSkpLCkpKSwpKSkpNSw1KSksKSksNP/AABEIAOAA4QMBIgACEQEDEQH/xAAcAAEAAQUBAQAAAAAAAAAAAAAABQECAwYHBAj/xABCEAABAgMDBwgHBwQCAwAAAAABAAIDBBEhMVEFBgcSQWFxEyKBkaGx0fAjJDJScrLBFDNCYoKi4WNzwvFDkhU0U//EABoBAQACAwEAAAAAAAAAAAAAAAADBAECBQb/xAAwEQACAgEDAQcBBwUAAAAAAAAAAQIDEQQhMRIiMjNBUXGB8BMUIzRDkbEFFUJh8f/aAAwDAQACEQMRAD8A7iiIgCIiAIiIAiIgCIiAIiIAiIgCIiAIiIAiIgC1XO3SFAye9kIgxYrrTDYQCxlK6zibq7Bt4KN0i6SmyDTBlyHzThxbBBuc/F2Dek2X8Ql474sZz4ji579ZznONXOcRaSelX9Ppetdc+COU8bI+ppWPykNjwCA9rXUN41gDQ9ayrDJs1YbBg1o6gFmVFkgREWAEREAREQBERAEREAREQBERAEREAREQBERAEREAREQBc80kaTRJB0vKkOmSKOdYWwQccX4DZedgPn0laTxLa0tJuBj3RIgtEHFrcYny8buJPeSSSSSSSSTUkm0knaV0tLpOrtz49CKc8bIuixnPcXPJc5xJc4kkkm0kk3lezIjKxgOA63ALwKazRha03CGMSEOuI0Lqz2iyFcn080KqIvMFsIiIAiIgCIiAIiIAiIgCIiAIiIAiIgCIiAIiIAiIgC5ZpK0pclrSsi70lrYsZv8Ax7CyGffxd+HZbdumeOTpuYg8lJRYcHXqIkRxfr6vus1RZXab8MVyPLOiCPKQIkeLMS4ZDaXH7ypwaObeSQBvKuaWNWczfsiObfkaESqIi7xXC2XR7C1p+AP60HsfrfRa0tv0XQq5Rgf3Af8Aqx5UNzxW/YzHk+ikRF5sthERAEREAREQBERAEREAREQBERAEREAREQBERAEREAXH9N+c9XQ5KGbG0ixqYn7th6Ku6WrqWXMrslJeJHi+zDaXHEn8LRvJoBxXy9lTKL5mNEjRTV8Rxe7iTcNwuG4K/oauqfW+F/JFZLCweVEWWVlzEeGjbgu03ggMZC3nRDDrlGFuMQ9UJy2yc0Th2SQ1rfXG+mGNafcVw1bPitWvaGYPrwqLWsim28WNb9VRnfGyqWPIkUcSR3RERcQsBERAEREAREQBFSqVQFUVKogKoqIgKorUQF1VSqKiArVKqiICqKiICqKiis6M4GSMrEjvt1BzW++82MYOJ7KnYspNvCBzLTbnTrvZJQzYykSNT3yPRsPAHW/U3BcqWednHxoj4kQ6z4ji9xxc41KwL0VNargolSTy8hdT0Q5m8pE+0xRzYZGqD+KJeOht/EjBaRmjm6+dmWQ2C82nYALS47gLeobV9JZMyayXgshQhRrBQYnEneTUniqmtv6V0Llklcc7nqUNk/NKBAmokzCaWxIutrCvMq4tLiG0sJLQek4qZVFyE2uCcrVVqrUWAXVSqoiAqioiAqioiAoiIgCIiAIiIAiIgCIiAIiIAiIgC4Ppczv+1zPIQjWDLkg0ufGue7eG+yP1YromlDPP7BLcnCd6xGBayl7GXOi9Fw3ncV8+ldPQ0/qP4IbJeQWSWlzEcGtvKxgVuXYdFGYeqBNTDd8Jp2kfj4DZibdgV+65VRyyOMcs2nR5meJCXBePTRAC7FrbwzjtO/gFs07NthQ3RH11Wippaabgsyic63Uk43wgdbmhcHLsn2vNk030QbXkmR0TPqEfYFPjr3AfVXw882G/U/7U71z5Krrfc6zg/wBwuOjOzxhi8H9JDlOS8bXY1wsDgHUN9oquVQ/ZHBdTlGUhsGDWjqAVDUVRrxg6mkunbnqMqIiqF4qqIiAqioiAIiIAiIgCIiAIiIAiIgCIiAKOy/l2FJS748Y0awWAXucfZY3Ek+bF6p+eZAhuixnBjGDWc43ADzdtXzzn7nu/Kceoq2BDqIUM9sR/5z2CzEmzp6HbL/XmaSlhERnDl6JPTD48Y855sAuY0eyxu4D6nao1Cug6O9Gz5twjTALYINQLi8jYPHZxXanONUd+EQJOTMmjPR6Zl4jzAIgtNgNmufdH1Oy682dwYwNAAAAAoALAALgFZLy7YbQxgDWtFABcAFkXCuudssssRjhBQueLqSUTfqD97VNKAz3dSTdvcwfuWKfEj7oi1HhS9mc4REXoDypIwW1oMaBdUAXMJJlYjBi5o7QuoLj6t7o7+gWz+AiIqR0giIgCIiAIiIAiIgCInnFAEREARPOCecUAXiyvliFKQnRZh4Yxu03k7GtF7nHALV87NKctJVZCIjxxZqMdzGn88S4cBU8FxXOLOePPxeUmX61K6rBYxgOxjdnG87SrdOllZu9kaSmkS2fekCJlKJqisOXYash1tJ9+JS9264dp1RjCSAASTYALSTuUtm7mpMT79WXhkgHnPNkNnxO+l67ZmbozgSFHvpGj++4c1vwDZxNq6M7q9PHpX7ESi5PJqOYOiYu1Y88KCwtg7TgXYeeK67DhBrQ1oAAFAAKAAXABXqAzvyy+WhsMKgL3FpJFTSlbFy5TnfPDN5yjVByfkTkSM1vtECt1SBXgrga3W9y5VEywXmsTWccSa96qct8mKtc8HBpLVM9G0uSkv6hFvZHVVrmfjvVOMRn1P0XgzFy7FmYsURXEtaxpaDbQl1K1vK9ekF3qzN8UfI8qKuDjcov1JrrFPTykvQ5+qhWq6HeOIXbPNonMjtrMQh/UZ8wXSgudZutrNQvir1NJ+i6KuNqn2keh0K7D9wiJwVQvhOKIgFfNiJXj1IgCJ5sRAAidq1fPbPJ2ThD1YDovKa1oJo0t1bCAK26264raMXJ4RhvBtHm1PNi5aNNLh7Uq7rP1WKLpsf8AglDXe51OwKb7tZ6GOtHV6q1zgBU2AXkmwLjcxpSynHsl5fVrdqQIkV3RWzsURNZCyzlA+mZMuB2RSIUMfocWgdS3Wlf+UkjHX6HS84dKslK1a1/2iIPwQqFoP5onsjoqdy5XnPpMm56rdbkYRs5KESKjB773cLBuU1kzQlMvoY8WFCGDaxXdlG9q3XI2iKRl6GI10dw2xTVtf7baDrqpovT1brtM1fUziuRc3Jicdqy0J78XAUY34nnmjrXUM2NCjGUfPv5Q38lDJEMfE+xzuinSugjKMvBIhB8JlLmAtaBuoLBwXta8EVFo3WjsUdurslxshGMfcxykpDgsDITWsY25rWhrR0BYDluAHapisBw1h33LSc7csRRMxIeueTGqAy4WsaTWl9pN9VCfbQBbUU6VmGkcl1N8lKzXKMulLg66yIHCrSCMRb2hanpEPooPxu+VaE/L7wfREs3gkO7FvGf59DL194/IEhT9nbHcW3/a0S2x/wBNKXnmtizrzzRuXTlwcarvG46MBz45/KwdrlKaQ3ehhD+oT1NPio/RePvz/bHzr1aRXc2CPzPPY3xXMX5hfXkdme2kf15mkq+D7Q4rGskv7QXVfBwlybLmo2s0zcHH9p8V0BaJmc31muDHfQfVb1RcXU989Ho1+H8jzgq1wVKpWirFwrciAKhKAuRW6o8kqiAuTzaqcO1UMSl6Au6V45vLEKEaRHtacK1PSBaFAZ9ZRfDhQzDcW1eQ6hpUapIrTgufzuXSwCjQSd9it06dTXU2Ub9U65dKR12NlmAyHyjorAz3i8U4cdygpnSBC/4GmKNrhzB2itegLmErlF0V51zUUsFLBaEnHcm3Wh801ANMDuU8dLBcvJWlrZ8JYOpjPyBqEuD2uAsYaEuODTWnXRatlLSTHc4hrORh+8Oe/iSRTqC0iXjExWlxJNbyaqZDlJDT1rfBHZq7Htk2CXz+iwQNaI2INgcKu620PWsWXM6o001hhxHwWObXUaRaQ5zTrOoCRzbq0tWkPNqm5d3oYXBw/e7xWyqh1ZwaSus6MZPSJwNbV94voL1ik84IjYrBCcYYL2g0JqQXCoK882eYejvXglXekZ8Te8KSaWCOtvk3HPL/AN2L+j5GqDinmngVN55H1yJwZ8oUFFPNPArNXhr2I7vFfuR1bV0vP8+igcT8oXMgbV0nP8+jgcXfK1QPxI/Jb/Rn8fyacvPMm5ZqrBMm1Wp8FGrvG86MRzI5/NDHUH+KyaRXfcD4z8qpo0HoYx/O3sb/ACsWkR3Pgj8rz2tXOh+Y+vQ6122l+vU1FZZYc4dKw1WeU9roXTlwcWPKNvzJb6Z5wh97m+C3OtVqGY7OfFO5g6y7wW3kri6jvs9HpfDRUmn8IFQBC7BVyyVO5VCoAqE1+vghkrygxCJ1IgMbuPnisL4nnYshNN/erCarJggc48miNDo/YQcMQtIn8zy6lHmldot6CunRYQ829i8Exk4HcN383dqnhY4rCK1lMZPLObTORmS7Ki+oFTeoqfdWGejvC6fNSkN0NwZqm6u03rWp7NeG8G9vw2disV3YW5Ut07byjRZZ3PbTEd6mw9Sv/hGwmnUbsPEqDL6WGw4GwqeuzqKt1bjgjIx5x4nvUxJv9DD/AF/NVQsd3PPEqWlmObCaHClriBusW6faNZLsl80eYfO0KOgu5w4jvXtmDzDwUaw2rMjFZu2eDvW38GfKoOKeaeBUtnU+sy4/lb3KGinmngVmvuL2NbvFfueAG1dGz9fzYPF/c1c2abV0PPqLUQeL/wDFQvxI/Jafgz+DVarBMG1ZarBHNqsz4KNS7R0DRwaS8TfF7mMXi0gP9NCB/wDme1x8F7dHtkq7fEd8rVF59vrMN3Qh2ueqFXjnU1H5b9jXar0yV54Lyr0yV5XRlwciHeRvGZHsxTvaOxy2gLW8ym0gvOL+5o8VsReuLd32ej0+1aLy7BVAVjaKpcoScuLtgVQrW2IXebkBeix0OIRAW642dSsc2vn6q91FYQfN/WsgxuFPNqxRWawINlbN6z1CtcKrJggZjJhYai0Y7elYYsM0K2As8lR81J+5YcNnQVumRyjkg3S2tYBavJM5Ia/2gD52KZgRzDNHCo2iloVj4eHUtkyKUF5mtNzehsJLW24m09ajsswS0NoDQa1TSweytsiwzt7FhfK1HT4KSM2nkinWpR6TQoz+aeC8UvDc91GivcOJW8zObsN9ainCwlWMyO1gowU4KaV+eCCGna5PBnDErHr+VvcoyI7mngV7c4TSPb7rfqox77DwKnrfYRUtX4j9zyNNq3zPONXkv1/4rQoFXOAAqVuOdUWvJfr/AMVHn8RFh+FL4IXWWGObVeHLBHdarEnsVKl2joeYr6SvGI+3qUPnm+szZsY36n6qSzNi0lW/E89qhc7IlZp3wsH7QqdPjMv6nwEvYiqr1yO3o+q8VV7JE2Hir0uDmQXaN/zSsl95e7uaPopxtihM1wBLN3lx/cVMA71xrO8z0VO0EZS+iMx2rE11bT0eKyBwUZKZaqjXVt6vFYzbZ1+CvBKGS+vmiK3W4qqwCwml/X4qla3K+iscML/N4WQULMVjdZdb5xVxPvWcLukq6iGDDff1eb1RwV7rfNis1Kb+P0KyDxTcjr3WHv6F4jD1bCKdqmC4fxt/lYJiW1xgdh29K2TNJRyRERttio6UoKm8nzYskVjmuwIw82rI+Y123Wi+i2yadOx4XsovM9lfDapIw+lYXwsVk0I7KckHm0AigvUHMZsB3sEt7QtumoNowoL/ADYvO5nR3LaMmuDSUFJ7mty2QRCu68elYs5TRzAcHf4rZHMXly5k1sQjWFttospwW0J4llmtsOqDSNND1gjxLVLTGQHD2DXcbD1rzQchPc6r2kAbMf4VuVsWijCmSlwbbmnE9WZTF3zFQmcTvWX/AKR+0KZyeww2Aeb1rmV42tHiHf8AQBQ0d9ssaratIw6y90keb0qNDlISZ5nSVck9jnwW50LII9Xh8CetxUi11eHefBRWSR6GGBZzG1I3ivWpJlR5ouPPlnoId1HpD1cYn+lia/Gzir2Ctp6OC0NzKxtFcCVYAjnG7HDDaUMl/K+bPFFZyTfd7CiAvLjts3+OCuAVznUWIsOyzd5u6EMlXOWPkv8AWxZAdlxw83o4oYMZdjZ3daoTh1+b1eWVv6tnTirdSl3Ubv4WQWGHjbxVrm0/nxV/KbNuH8pqYoYPHMQNfcdmP+l4WQdUkXKZcyq8kzLl3s3jHuqtkzDR4ojOvdesHInju83rOH0sNa77165ShFl+1ZbNOk8cwy0cAvO5mH+l75tmsbLsfDxWDkqXeelZRq1ueH7Ngsk7AtFR1L0BtuHFZZuHUjDv/hMjGxDiADdcqOl1IOgqx0KiMwjB9l5g4LSsrZMiNivIFQSTZaepdGhwqgVsssHnao2Yk6uPEreubi8o0urU1hnOg/FSMiwvo1vScBW9bRMZChxPbbXDHoK9OT832Qm0bbjU29anlqMoqQ0rUs+RJZMOqxrcAB1BSjF54MuAvUG0uvPmqpM6aLw2vDb4LIIfQjIdFkAPHsWpsUAPmxUhnabK3Vw2eKudaaddcMOnxWXVQyWoq8mMB1KqA//Z">
            <a:extLst>
              <a:ext uri="{FF2B5EF4-FFF2-40B4-BE49-F238E27FC236}">
                <a16:creationId xmlns:a16="http://schemas.microsoft.com/office/drawing/2014/main" id="{D0E12E7E-9B94-4CE2-A6E3-23B5A2D326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6" y="-1576388"/>
            <a:ext cx="3305175" cy="32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153" name="Picture 13">
            <a:extLst>
              <a:ext uri="{FF2B5EF4-FFF2-40B4-BE49-F238E27FC236}">
                <a16:creationId xmlns:a16="http://schemas.microsoft.com/office/drawing/2014/main" id="{422A7923-85B0-4056-9ED3-244056191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68353"/>
            <a:ext cx="2828924" cy="281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9">
            <a:extLst>
              <a:ext uri="{FF2B5EF4-FFF2-40B4-BE49-F238E27FC236}">
                <a16:creationId xmlns:a16="http://schemas.microsoft.com/office/drawing/2014/main" id="{75E6E490-AA08-460F-A11E-8C32C17C3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80" y="4877911"/>
            <a:ext cx="798576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Algoritma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brute force</a:t>
            </a:r>
            <a:r>
              <a:rPr lang="en-US" altLang="en-US" sz="2800" dirty="0">
                <a:latin typeface="+mn-lt"/>
              </a:rPr>
              <a:t>: </a:t>
            </a:r>
            <a:r>
              <a:rPr lang="en-US" altLang="en-US" sz="2800" dirty="0" err="1">
                <a:latin typeface="+mn-lt"/>
              </a:rPr>
              <a:t>bandingkan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setiap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senarai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mulai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dari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baseline="-25000" dirty="0">
                <a:latin typeface="+mn-lt"/>
              </a:rPr>
              <a:t>1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sampai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a</a:t>
            </a:r>
            <a:r>
              <a:rPr lang="en-US" altLang="en-US" sz="2800" i="1" baseline="-25000" dirty="0">
                <a:latin typeface="+mn-lt"/>
              </a:rPr>
              <a:t>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menemukan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terbesar</a:t>
            </a:r>
            <a:endParaRPr lang="en-US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8BB2DB4D-6083-495F-A9D2-0880A9CC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9E44BC-8C55-4115-942E-94C537DC33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2A5A9CFA-86B9-442E-B497-C4F6F5CC5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080" y="711993"/>
            <a:ext cx="9712960" cy="5434013"/>
          </a:xfrm>
        </p:spPr>
        <p:txBody>
          <a:bodyPr>
            <a:normAutofit/>
          </a:bodyPr>
          <a:lstStyle/>
          <a:p>
            <a:pPr marL="609600" indent="-609600">
              <a:buFont typeface="Times New Roman" panose="02020603050405020304" pitchFamily="18" charset="0"/>
              <a:buAutoNum type="arabicPeriod" startAt="2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cocok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 </a:t>
            </a:r>
            <a:r>
              <a:rPr lang="en-US" altLang="en-US" dirty="0" err="1"/>
              <a:t>persoalan</a:t>
            </a:r>
            <a:r>
              <a:rPr lang="en-US" altLang="en-US" dirty="0"/>
              <a:t> yang </a:t>
            </a:r>
            <a:r>
              <a:rPr lang="en-US" altLang="en-US" dirty="0" err="1"/>
              <a:t>ukuran</a:t>
            </a:r>
            <a:r>
              <a:rPr lang="en-US" altLang="en-US" dirty="0"/>
              <a:t> </a:t>
            </a:r>
            <a:r>
              <a:rPr lang="en-US" altLang="en-US" dirty="0" err="1"/>
              <a:t>masukannya</a:t>
            </a:r>
            <a:r>
              <a:rPr lang="en-US" altLang="en-US" dirty="0"/>
              <a:t> (n) </a:t>
            </a:r>
            <a:r>
              <a:rPr lang="en-US" altLang="en-US" dirty="0" err="1"/>
              <a:t>kecil</a:t>
            </a:r>
            <a:r>
              <a:rPr lang="en-US" altLang="en-US" dirty="0"/>
              <a:t>. </a:t>
            </a:r>
          </a:p>
          <a:p>
            <a:pPr marL="609600" indent="-609600">
              <a:buFontTx/>
              <a:buAutoNum type="arabicPeriod" startAt="2"/>
            </a:pPr>
            <a:endParaRPr lang="en-US" altLang="en-US" dirty="0"/>
          </a:p>
          <a:p>
            <a:pPr marL="990600" lvl="1" indent="-422275">
              <a:buNone/>
            </a:pPr>
            <a:r>
              <a:rPr lang="en-US" altLang="en-US" sz="2800" dirty="0" err="1"/>
              <a:t>Pertimbangannya</a:t>
            </a:r>
            <a:r>
              <a:rPr lang="en-US" altLang="en-US" sz="2800" dirty="0"/>
              <a:t>: </a:t>
            </a:r>
          </a:p>
          <a:p>
            <a:pPr marL="854075" lvl="1" indent="-285750">
              <a:buFontTx/>
              <a:buChar char="-"/>
            </a:pPr>
            <a:r>
              <a:rPr lang="en-US" altLang="en-US" sz="2800" dirty="0" err="1"/>
              <a:t>sederhana</a:t>
            </a:r>
            <a:r>
              <a:rPr lang="en-US" altLang="en-US" sz="2800" dirty="0"/>
              <a:t>,</a:t>
            </a:r>
          </a:p>
          <a:p>
            <a:pPr marL="854075" lvl="1" indent="-285750">
              <a:buFontTx/>
              <a:buChar char="-"/>
            </a:pPr>
            <a:r>
              <a:rPr lang="en-US" altLang="en-US" sz="2800" dirty="0" err="1"/>
              <a:t>implementasinya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mudah</a:t>
            </a:r>
            <a:r>
              <a:rPr lang="en-US" altLang="en-US" sz="2800" dirty="0"/>
              <a:t> 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sering</a:t>
            </a:r>
            <a:r>
              <a:rPr lang="en-US" altLang="en-US" dirty="0"/>
              <a:t> </a:t>
            </a:r>
            <a:r>
              <a:rPr lang="en-US" altLang="en-US" dirty="0" err="1"/>
              <a:t>digunakan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basis </a:t>
            </a:r>
            <a:r>
              <a:rPr lang="en-US" altLang="en-US" dirty="0" err="1"/>
              <a:t>pembanding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 </a:t>
            </a:r>
            <a:r>
              <a:rPr lang="en-US" altLang="en-US" dirty="0" err="1"/>
              <a:t>algoritma</a:t>
            </a:r>
            <a:r>
              <a:rPr lang="en-US" altLang="en-US" dirty="0"/>
              <a:t> lain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mangkus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48933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>
            <a:extLst>
              <a:ext uri="{FF2B5EF4-FFF2-40B4-BE49-F238E27FC236}">
                <a16:creationId xmlns:a16="http://schemas.microsoft.com/office/drawing/2014/main" id="{EA9546E7-A7D1-4350-9AA3-E54660FE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654CCA-0307-4DBA-9635-BEA9E73B21C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4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6E8A738-012D-4755-81FE-438CA05ADD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473395"/>
            <a:ext cx="10866120" cy="5882956"/>
          </a:xfrm>
        </p:spPr>
        <p:txBody>
          <a:bodyPr>
            <a:noAutofit/>
          </a:bodyPr>
          <a:lstStyle/>
          <a:p>
            <a:pPr marL="609600" indent="-609600">
              <a:buFont typeface="+mj-lt"/>
              <a:buAutoNum type="arabicPeriod" startAt="3"/>
              <a:defRPr/>
            </a:pPr>
            <a:r>
              <a:rPr lang="en-US" sz="2600" dirty="0" err="1"/>
              <a:t>Meskipun</a:t>
            </a:r>
            <a:r>
              <a:rPr lang="en-US" sz="2600" dirty="0"/>
              <a:t> </a:t>
            </a:r>
            <a:r>
              <a:rPr lang="en-US" sz="2600" dirty="0" err="1"/>
              <a:t>bukan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problem solving </a:t>
            </a:r>
            <a:r>
              <a:rPr lang="en-US" sz="2600" dirty="0"/>
              <a:t>yang </a:t>
            </a:r>
            <a:r>
              <a:rPr lang="en-US" sz="2600" dirty="0" err="1"/>
              <a:t>mangkus</a:t>
            </a:r>
            <a:r>
              <a:rPr lang="en-US" sz="2600" dirty="0"/>
              <a:t>, </a:t>
            </a:r>
            <a:r>
              <a:rPr lang="en-US" sz="2600" dirty="0" err="1"/>
              <a:t>hampir</a:t>
            </a:r>
            <a:r>
              <a:rPr lang="en-US" sz="2600" dirty="0"/>
              <a:t> </a:t>
            </a:r>
            <a:r>
              <a:rPr lang="en-US" sz="2600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i="1" dirty="0"/>
              <a:t>brute force. </a:t>
            </a:r>
            <a:r>
              <a:rPr lang="en-US" sz="2600" dirty="0" err="1"/>
              <a:t>Ini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kelebihan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</a:p>
          <a:p>
            <a:pPr marL="609600" indent="-609600">
              <a:buFont typeface="Wingdings" pitchFamily="2" charset="2"/>
              <a:buAutoNum type="arabicPeriod" startAt="3"/>
              <a:defRPr/>
            </a:pPr>
            <a:endParaRPr lang="en-US" sz="2600" i="1" dirty="0"/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Sukar</a:t>
            </a:r>
            <a:r>
              <a:rPr lang="en-US" sz="2600" dirty="0"/>
              <a:t> </a:t>
            </a:r>
            <a:r>
              <a:rPr lang="en-US" sz="2600" dirty="0" err="1"/>
              <a:t>menunjukkan</a:t>
            </a:r>
            <a:r>
              <a:rPr lang="en-US" sz="2600" dirty="0"/>
              <a:t>  </a:t>
            </a:r>
            <a:r>
              <a:rPr lang="en-US" sz="2600" dirty="0" err="1"/>
              <a:t>persoalan</a:t>
            </a:r>
            <a:r>
              <a:rPr lang="en-US" sz="2600" dirty="0"/>
              <a:t> yang </a:t>
            </a:r>
            <a:r>
              <a:rPr lang="en-US" sz="2600" dirty="0" err="1"/>
              <a:t>tidak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metode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endParaRPr lang="en-US" sz="2600" dirty="0"/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Bahkan</a:t>
            </a:r>
            <a:r>
              <a:rPr lang="en-US" sz="2600" dirty="0"/>
              <a:t>, </a:t>
            </a: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yang </a:t>
            </a:r>
            <a:r>
              <a:rPr lang="en-US" sz="2600" dirty="0" err="1"/>
              <a:t>hanya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diselesaikan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i="1" dirty="0"/>
              <a:t>brute force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Contoh</a:t>
            </a:r>
            <a:r>
              <a:rPr lang="en-US" sz="2600" dirty="0"/>
              <a:t>: </a:t>
            </a:r>
            <a:r>
              <a:rPr lang="en-US" sz="2600" dirty="0" err="1"/>
              <a:t>mencari</a:t>
            </a:r>
            <a:r>
              <a:rPr lang="en-US" sz="2600" dirty="0"/>
              <a:t> </a:t>
            </a:r>
            <a:r>
              <a:rPr lang="en-US" sz="2600" dirty="0" err="1"/>
              <a:t>elemen</a:t>
            </a:r>
            <a:r>
              <a:rPr lang="en-US" sz="2600" dirty="0"/>
              <a:t> </a:t>
            </a:r>
            <a:r>
              <a:rPr lang="en-US" sz="2600" dirty="0" err="1"/>
              <a:t>terbesar</a:t>
            </a:r>
            <a:r>
              <a:rPr lang="en-US" sz="2600" dirty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senarai</a:t>
            </a:r>
            <a:r>
              <a:rPr lang="en-US" sz="2600" dirty="0"/>
              <a:t>.</a:t>
            </a:r>
          </a:p>
          <a:p>
            <a:pPr marL="609600" indent="-609600">
              <a:buNone/>
              <a:defRPr/>
            </a:pPr>
            <a:r>
              <a:rPr lang="en-US" sz="2600" dirty="0"/>
              <a:t>	</a:t>
            </a:r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lainnya</a:t>
            </a:r>
            <a:r>
              <a:rPr lang="en-US" sz="2600" dirty="0"/>
              <a:t>?</a:t>
            </a:r>
          </a:p>
          <a:p>
            <a:pPr marL="609600" indent="-609600">
              <a:buNone/>
              <a:defRPr/>
            </a:pPr>
            <a:endParaRPr lang="en-US" sz="2600" dirty="0"/>
          </a:p>
          <a:p>
            <a:pPr marL="630238" indent="-630238" eaLnBrk="1" hangingPunct="1">
              <a:buFontTx/>
              <a:buNone/>
              <a:defRPr/>
            </a:pPr>
            <a:r>
              <a:rPr lang="en-US" sz="2600" dirty="0">
                <a:latin typeface="Verdana" pitchFamily="34" charset="0"/>
              </a:rPr>
              <a:t>	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“</a:t>
            </a:r>
            <a:r>
              <a:rPr lang="en-US" sz="2600" i="1" dirty="0">
                <a:solidFill>
                  <a:srgbClr val="FF0000"/>
                </a:solidFill>
                <a:cs typeface="Times New Roman" pitchFamily="18" charset="0"/>
              </a:rPr>
              <a:t>When in doubt, use brute force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” </a:t>
            </a:r>
            <a:r>
              <a:rPr lang="en-US" sz="2600" dirty="0">
                <a:cs typeface="Times New Roman" pitchFamily="18" charset="0"/>
              </a:rPr>
              <a:t>(Ken Thompson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dirty="0" err="1">
                <a:cs typeface="Times New Roman" pitchFamily="18" charset="0"/>
              </a:rPr>
              <a:t>penemu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sistem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operasi</a:t>
            </a:r>
            <a:r>
              <a:rPr lang="en-US" dirty="0">
                <a:cs typeface="Times New Roman" pitchFamily="18" charset="0"/>
              </a:rPr>
              <a:t> UNIX) </a:t>
            </a:r>
          </a:p>
          <a:p>
            <a:pPr marL="609600" indent="-609600">
              <a:buNone/>
              <a:defRPr/>
            </a:pPr>
            <a:endParaRPr lang="en-US" dirty="0"/>
          </a:p>
          <a:p>
            <a:pPr marL="609600" indent="-609600">
              <a:buNone/>
              <a:defRPr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368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D893A97A-AA65-4A53-A92C-5EED6E5D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973A26-7741-496D-AEC9-314593B99EB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60CAA218-85BA-4B47-8A17-A89853F4B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b="1" dirty="0" err="1">
                <a:latin typeface="+mn-lt"/>
              </a:rPr>
              <a:t>Kelebihan</a:t>
            </a:r>
            <a:r>
              <a:rPr lang="en-US" altLang="en-US" sz="4000" b="1" dirty="0">
                <a:latin typeface="+mn-lt"/>
              </a:rPr>
              <a:t> dan </a:t>
            </a:r>
            <a:r>
              <a:rPr lang="en-US" altLang="en-US" sz="4000" b="1" dirty="0" err="1">
                <a:latin typeface="+mn-lt"/>
              </a:rPr>
              <a:t>Kelemahan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dirty="0" err="1">
                <a:latin typeface="+mn-lt"/>
              </a:rPr>
              <a:t>Algoritma</a:t>
            </a:r>
            <a:r>
              <a:rPr lang="en-US" altLang="en-US" sz="4000" b="1" dirty="0">
                <a:latin typeface="+mn-lt"/>
              </a:rPr>
              <a:t> </a:t>
            </a:r>
            <a:r>
              <a:rPr lang="en-US" altLang="en-US" sz="4000" b="1" i="1" dirty="0">
                <a:latin typeface="+mn-lt"/>
              </a:rPr>
              <a:t>Brute Force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07B8D59F-CEE6-4181-9B70-A2561242FC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12669" cy="46672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000" b="1" dirty="0" err="1"/>
              <a:t>Kelebihan</a:t>
            </a:r>
            <a:r>
              <a:rPr lang="en-US" altLang="en-US" sz="3000" b="1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800" b="1" dirty="0"/>
          </a:p>
          <a:p>
            <a:pPr marL="346075" indent="-346075" eaLnBrk="1" hangingPunct="1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diterapkan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memecahkan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hampir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besar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(</a:t>
            </a:r>
            <a:r>
              <a:rPr lang="en-US" altLang="en-US" sz="2400" i="1" dirty="0"/>
              <a:t>wide applicability</a:t>
            </a:r>
            <a:r>
              <a:rPr lang="en-US" altLang="en-US" sz="2400" dirty="0"/>
              <a:t>).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/>
              <a:t> 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mudah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dimengerti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400050" indent="-400050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layak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beberapa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masalah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penting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pengurutan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pencocokan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string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perkalian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matriks</a:t>
            </a:r>
            <a:r>
              <a:rPr lang="en-US" altLang="en-US" sz="2400" dirty="0"/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endParaRPr lang="en-US" altLang="en-US" sz="2400" dirty="0"/>
          </a:p>
          <a:p>
            <a:pPr marL="346075" indent="-346075" eaLnBrk="1" hangingPunct="1">
              <a:lnSpc>
                <a:spcPct val="80000"/>
              </a:lnSpc>
              <a:buFont typeface="Wingdings" panose="05000000000000000000" pitchFamily="2" charset="2"/>
              <a:buAutoNum type="arabicPeriod" startAt="2"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baku</a:t>
            </a:r>
            <a:r>
              <a:rPr lang="en-US" altLang="en-US" sz="2400" dirty="0"/>
              <a:t> (standard)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tugas-tugas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komputasi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seperti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penjumlahan</a:t>
            </a:r>
            <a:r>
              <a:rPr lang="en-US" altLang="en-US" sz="2400" dirty="0"/>
              <a:t>/</a:t>
            </a:r>
            <a:r>
              <a:rPr lang="en-US" altLang="en-US" sz="2400" dirty="0" err="1"/>
              <a:t>perkalian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menentukan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minimum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maksimum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senarai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684055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>
            <a:extLst>
              <a:ext uri="{FF2B5EF4-FFF2-40B4-BE49-F238E27FC236}">
                <a16:creationId xmlns:a16="http://schemas.microsoft.com/office/drawing/2014/main" id="{16B61E51-5BC2-4F13-BF4A-8353A7363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ECBF2-FAC1-4EFA-A489-E0C4C70BBC9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4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EB64FABB-7571-46C0-BD11-AEB75DBFCA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4152" y="668338"/>
            <a:ext cx="9601200" cy="568801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r>
              <a:rPr lang="en-US" altLang="en-US" b="1" dirty="0" err="1"/>
              <a:t>Kelemahan</a:t>
            </a:r>
            <a:r>
              <a:rPr lang="en-US" altLang="en-US" b="1" dirty="0"/>
              <a:t>:</a:t>
            </a:r>
          </a:p>
          <a:p>
            <a:pPr marL="990600" lvl="1" indent="-533400">
              <a:lnSpc>
                <a:spcPct val="80000"/>
              </a:lnSpc>
              <a:buNone/>
            </a:pP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jarang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umumnya</a:t>
            </a:r>
            <a:r>
              <a:rPr lang="en-US" altLang="en-US" dirty="0"/>
              <a:t> </a:t>
            </a:r>
            <a:r>
              <a:rPr lang="en-US" altLang="en-US" dirty="0" err="1"/>
              <a:t>lambat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masukan</a:t>
            </a:r>
            <a:r>
              <a:rPr lang="en-US" altLang="en-US" dirty="0"/>
              <a:t> </a:t>
            </a:r>
            <a:r>
              <a:rPr lang="en-US" altLang="en-US" dirty="0" err="1"/>
              <a:t>berukuran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diterima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dirty="0"/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 startAt="3"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sekontruktif</a:t>
            </a:r>
            <a:r>
              <a:rPr lang="en-US" altLang="en-US" dirty="0"/>
              <a:t>/</a:t>
            </a:r>
            <a:r>
              <a:rPr lang="en-US" altLang="en-US" dirty="0" err="1"/>
              <a:t>sekreatif</a:t>
            </a:r>
            <a:r>
              <a:rPr lang="en-US" altLang="en-US" dirty="0"/>
              <a:t> 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dirty="0" err="1"/>
              <a:t>pemecahan</a:t>
            </a:r>
            <a:r>
              <a:rPr lang="en-US" altLang="en-US" dirty="0"/>
              <a:t> </a:t>
            </a:r>
            <a:r>
              <a:rPr lang="en-US" altLang="en-US" dirty="0" err="1"/>
              <a:t>masalah</a:t>
            </a:r>
            <a:r>
              <a:rPr lang="en-US" altLang="en-US" dirty="0"/>
              <a:t> </a:t>
            </a:r>
            <a:r>
              <a:rPr lang="en-US" altLang="en-US" dirty="0" err="1"/>
              <a:t>lainnya</a:t>
            </a:r>
            <a:r>
              <a:rPr lang="en-US" altLang="en-US" dirty="0"/>
              <a:t>.</a:t>
            </a:r>
          </a:p>
          <a:p>
            <a:pPr marL="609600" indent="-609600">
              <a:lnSpc>
                <a:spcPct val="80000"/>
              </a:lnSpc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024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0F5D44CE-7D11-4124-BEA6-578F2BB45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11" y="381000"/>
            <a:ext cx="7772400" cy="914400"/>
          </a:xfrm>
        </p:spPr>
        <p:txBody>
          <a:bodyPr/>
          <a:lstStyle/>
          <a:p>
            <a:r>
              <a:rPr lang="en-US" altLang="en-US" sz="3600" b="1" dirty="0" err="1">
                <a:latin typeface="+mn-lt"/>
              </a:rPr>
              <a:t>Algoritma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i="1" dirty="0">
                <a:latin typeface="+mn-lt"/>
              </a:rPr>
              <a:t>Brute Force </a:t>
            </a:r>
            <a:r>
              <a:rPr lang="en-US" altLang="en-US" sz="3600" b="1" dirty="0" err="1">
                <a:latin typeface="+mn-lt"/>
              </a:rPr>
              <a:t>dalam</a:t>
            </a:r>
            <a:r>
              <a:rPr lang="en-US" altLang="en-US" sz="3600" b="1" dirty="0">
                <a:latin typeface="+mn-lt"/>
              </a:rPr>
              <a:t> </a:t>
            </a:r>
            <a:r>
              <a:rPr lang="en-US" altLang="en-US" sz="3600" b="1" i="1" dirty="0">
                <a:latin typeface="+mn-lt"/>
              </a:rPr>
              <a:t>Sudoku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A3EE2FDA-1285-4117-993F-359949F2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247586" cy="4572000"/>
          </a:xfrm>
        </p:spPr>
        <p:txBody>
          <a:bodyPr/>
          <a:lstStyle/>
          <a:p>
            <a:r>
              <a:rPr lang="en-US" altLang="en-US" b="1" dirty="0"/>
              <a:t>Sudoku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dirty="0" err="1"/>
              <a:t>teka-teki</a:t>
            </a:r>
            <a:r>
              <a:rPr lang="en-US" altLang="en-US" dirty="0"/>
              <a:t> (</a:t>
            </a:r>
            <a:r>
              <a:rPr lang="en-US" altLang="en-US" i="1" dirty="0"/>
              <a:t>puzzle</a:t>
            </a:r>
            <a:r>
              <a:rPr lang="en-US" altLang="en-US" dirty="0"/>
              <a:t>) </a:t>
            </a:r>
            <a:r>
              <a:rPr lang="en-US" altLang="en-US" dirty="0" err="1"/>
              <a:t>logik</a:t>
            </a:r>
            <a:r>
              <a:rPr lang="en-US" altLang="en-US" dirty="0"/>
              <a:t> yang </a:t>
            </a:r>
            <a:r>
              <a:rPr lang="en-US" altLang="en-US" dirty="0" err="1"/>
              <a:t>berasal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Jepang</a:t>
            </a:r>
            <a:r>
              <a:rPr lang="en-US" altLang="en-US" dirty="0"/>
              <a:t>. </a:t>
            </a:r>
            <a:r>
              <a:rPr lang="en-US" altLang="en-US" dirty="0" err="1"/>
              <a:t>Permainan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populer</a:t>
            </a:r>
            <a:r>
              <a:rPr lang="en-US" altLang="en-US" dirty="0"/>
              <a:t> di </a:t>
            </a:r>
            <a:r>
              <a:rPr lang="en-US" altLang="en-US" dirty="0" err="1"/>
              <a:t>seluruh</a:t>
            </a:r>
            <a:r>
              <a:rPr lang="en-US" altLang="en-US" dirty="0"/>
              <a:t> dunia. </a:t>
            </a:r>
          </a:p>
          <a:p>
            <a:endParaRPr lang="en-US" altLang="en-US" dirty="0"/>
          </a:p>
          <a:p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Sudoku:</a:t>
            </a:r>
          </a:p>
          <a:p>
            <a:endParaRPr lang="en-US" altLang="en-US" dirty="0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0B85EEE6-6652-4A43-AFC0-25EED226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8A0A99-6240-4F37-A10D-9980F7BA649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400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07F0121F-28F7-4E4F-9662-102E55B4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6" y="3113690"/>
            <a:ext cx="3631324" cy="333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42986-E4F5-41CC-ABB9-0FEB462D8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4" y="495300"/>
            <a:ext cx="10421006" cy="54102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Kotak-kotak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Sudoku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 </a:t>
            </a:r>
            <a:r>
              <a:rPr lang="en-US" dirty="0" err="1"/>
              <a:t>sampai</a:t>
            </a:r>
            <a:r>
              <a:rPr lang="en-US" dirty="0"/>
              <a:t> 9 </a:t>
            </a:r>
            <a:r>
              <a:rPr lang="en-US" dirty="0" err="1"/>
              <a:t>sedemikian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: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baris</a:t>
            </a:r>
            <a:r>
              <a:rPr lang="en-US" sz="2400" dirty="0"/>
              <a:t>;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kolom</a:t>
            </a:r>
            <a:r>
              <a:rPr lang="en-US" sz="2400" dirty="0"/>
              <a:t>;</a:t>
            </a:r>
          </a:p>
          <a:p>
            <a:pPr marL="915987" indent="-514350">
              <a:buFont typeface="+mj-lt"/>
              <a:buAutoNum type="arabicPeriod"/>
              <a:defRPr/>
            </a:pP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angka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(</a:t>
            </a:r>
            <a:r>
              <a:rPr lang="en-US" sz="2400" dirty="0" err="1"/>
              <a:t>berulang</a:t>
            </a:r>
            <a:r>
              <a:rPr lang="en-US" sz="2400" dirty="0"/>
              <a:t>) 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bujursangkar</a:t>
            </a:r>
            <a:r>
              <a:rPr lang="en-US" sz="2400" dirty="0"/>
              <a:t> (</a:t>
            </a:r>
            <a:r>
              <a:rPr lang="en-US" sz="2400" dirty="0" err="1"/>
              <a:t>persegi</a:t>
            </a:r>
            <a:r>
              <a:rPr lang="en-US" sz="2400" dirty="0"/>
              <a:t>)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</a:t>
            </a:r>
          </a:p>
          <a:p>
            <a:pPr>
              <a:defRPr/>
            </a:pPr>
            <a:endParaRPr lang="en-US" sz="2400" dirty="0"/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BD96FFE0-096B-4DEC-AC26-2E72583B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88EE7-BD5E-4874-8050-A4E96E9BDF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9C10EF4A-4616-4EB9-BCB9-B9737FC87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8BB8D685-0A23-49A4-983B-0D14AFD3C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800A4B-022B-4027-84B3-E88631F24E97}"/>
              </a:ext>
            </a:extLst>
          </p:cNvPr>
          <p:cNvCxnSpPr/>
          <p:nvPr/>
        </p:nvCxnSpPr>
        <p:spPr>
          <a:xfrm>
            <a:off x="5562600" y="5029200"/>
            <a:ext cx="8382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>
            <a:extLst>
              <a:ext uri="{FF2B5EF4-FFF2-40B4-BE49-F238E27FC236}">
                <a16:creationId xmlns:a16="http://schemas.microsoft.com/office/drawing/2014/main" id="{9E292678-4E4C-498F-8004-7FD36A14A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8800" y="515664"/>
            <a:ext cx="8158480" cy="5826672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i="1" dirty="0"/>
              <a:t>Brute Force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Sudoku: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Tempatkan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“1” pada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pertama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Periksa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“1” </a:t>
            </a:r>
            <a:r>
              <a:rPr lang="en-US" altLang="en-US" sz="2400" dirty="0" err="1"/>
              <a:t>dibolehkan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baris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kolom</a:t>
            </a:r>
            <a:r>
              <a:rPr lang="en-US" altLang="en-US" sz="2400" dirty="0"/>
              <a:t>, dan </a:t>
            </a:r>
            <a:r>
              <a:rPr lang="en-US" altLang="en-US" sz="2400" dirty="0" err="1"/>
              <a:t>kotak</a:t>
            </a:r>
            <a:r>
              <a:rPr lang="en-US" altLang="en-US" sz="2400" dirty="0"/>
              <a:t>).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maju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berikutnya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Tempatkan</a:t>
            </a:r>
            <a:r>
              <a:rPr lang="en-US" altLang="en-US" sz="2400" dirty="0"/>
              <a:t> “1” pada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dan </a:t>
            </a:r>
            <a:r>
              <a:rPr lang="en-US" altLang="en-US" sz="2400" dirty="0" err="1"/>
              <a:t>periksa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Jika pada </a:t>
            </a:r>
            <a:r>
              <a:rPr lang="en-US" altLang="en-US" sz="2400" dirty="0" err="1"/>
              <a:t>pemeriksaan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pelanggaran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“1”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dibolehkan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coba</a:t>
            </a:r>
            <a:r>
              <a:rPr lang="en-US" altLang="en-US" sz="2400" dirty="0"/>
              <a:t> </a:t>
            </a:r>
            <a:r>
              <a:rPr lang="en-US" altLang="en-US" sz="2400" i="1" dirty="0"/>
              <a:t>increment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menempatkan</a:t>
            </a:r>
            <a:r>
              <a:rPr lang="en-US" altLang="en-US" sz="2400" dirty="0"/>
              <a:t> “2”.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Jika pada proses </a:t>
            </a:r>
            <a:r>
              <a:rPr lang="en-US" altLang="en-US" sz="2400" dirty="0" err="1"/>
              <a:t>penempatan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satupun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9 </a:t>
            </a:r>
            <a:r>
              <a:rPr lang="en-US" altLang="en-US" sz="2400" dirty="0" err="1"/>
              <a:t>angka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diperbolehkan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tinggalkan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keadaan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kosong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lalu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mundur</a:t>
            </a:r>
            <a:r>
              <a:rPr lang="en-US" altLang="en-US" sz="2400" dirty="0"/>
              <a:t> (</a:t>
            </a:r>
            <a:r>
              <a:rPr lang="en-US" altLang="en-US" sz="2400" i="1" dirty="0"/>
              <a:t>backtrack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sebelumnya</a:t>
            </a:r>
            <a:r>
              <a:rPr lang="en-US" altLang="en-US" sz="2400" dirty="0"/>
              <a:t>. Nilai di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dinaikkan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increment</a:t>
            </a:r>
            <a:r>
              <a:rPr lang="en-US" altLang="en-US" sz="2400" dirty="0"/>
              <a:t>) 1. 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2400" dirty="0" err="1"/>
              <a:t>Ulangi</a:t>
            </a:r>
            <a:r>
              <a:rPr lang="en-US" altLang="en-US" sz="2400" dirty="0"/>
              <a:t> Langkah 1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81 </a:t>
            </a:r>
            <a:r>
              <a:rPr lang="en-US" altLang="en-US" sz="2400" dirty="0" err="1"/>
              <a:t>sel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terisi</a:t>
            </a:r>
            <a:r>
              <a:rPr lang="en-US" altLang="en-US" sz="2400" dirty="0"/>
              <a:t> solusi yang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.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7552EA72-5859-4A30-9826-D42B5A8AB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59000"/>
            <a:ext cx="2819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C0A31B-7DAF-61EA-8B9F-53085522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D1B-1EB4-4E67-BD18-B6B0CBDE2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Contoh-contoh</a:t>
            </a:r>
            <a:r>
              <a:rPr lang="en-US" b="1" dirty="0"/>
              <a:t> </a:t>
            </a:r>
            <a:r>
              <a:rPr lang="en-US" b="1" dirty="0" err="1"/>
              <a:t>persoalan</a:t>
            </a:r>
            <a:r>
              <a:rPr lang="en-US" b="1" dirty="0"/>
              <a:t> </a:t>
            </a:r>
            <a:r>
              <a:rPr lang="en-US" b="1" i="1" dirty="0"/>
              <a:t>brute force </a:t>
            </a:r>
            <a:r>
              <a:rPr lang="en-US" b="1" dirty="0" err="1"/>
              <a:t>lainnya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E025D-8616-4EE4-B590-A65C6939E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1. Cryptarithmetic</a:t>
            </a:r>
          </a:p>
        </p:txBody>
      </p:sp>
      <p:pic>
        <p:nvPicPr>
          <p:cNvPr id="4" name="Picture 3" descr="Hasil gambar untuk cryptarithm">
            <a:extLst>
              <a:ext uri="{FF2B5EF4-FFF2-40B4-BE49-F238E27FC236}">
                <a16:creationId xmlns:a16="http://schemas.microsoft.com/office/drawing/2014/main" id="{BAA2D395-A26A-4267-B753-38FEF2537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5252906"/>
            <a:ext cx="2692943" cy="1190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C652A7-876E-4242-9AEE-5A24CDCC2A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05" y="5208626"/>
            <a:ext cx="6521393" cy="14629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56B6D2-F9FF-4A41-89B7-B83867374029}"/>
              </a:ext>
            </a:extLst>
          </p:cNvPr>
          <p:cNvSpPr txBox="1"/>
          <p:nvPr/>
        </p:nvSpPr>
        <p:spPr>
          <a:xfrm>
            <a:off x="1209040" y="2431982"/>
            <a:ext cx="10144760" cy="1549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sebuah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penjumlahan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huruf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carilah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angka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merepresentasikan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huruf-huruf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Contoh</a:t>
            </a: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D5BDA-D6FD-4FFC-BD49-273CC84D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22" y="3650615"/>
            <a:ext cx="1930583" cy="132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43D25-7CCF-4051-A7F4-9EEE2389D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960" y="3724556"/>
            <a:ext cx="2805430" cy="117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975EE4-7558-45F5-AEFF-FB6826319FBA}"/>
              </a:ext>
            </a:extLst>
          </p:cNvPr>
          <p:cNvSpPr txBox="1"/>
          <p:nvPr/>
        </p:nvSpPr>
        <p:spPr>
          <a:xfrm>
            <a:off x="4153194" y="4053496"/>
            <a:ext cx="25881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Calibri" panose="020F0502020204030204" pitchFamily="34" charset="0"/>
              </a:rPr>
              <a:t>Solusinya</a:t>
            </a:r>
            <a:r>
              <a:rPr lang="en-US" sz="2400" dirty="0">
                <a:effectLst/>
                <a:ea typeface="Calibri" panose="020F0502020204030204" pitchFamily="34" charset="0"/>
              </a:rPr>
              <a:t>: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D2092-7EA6-4F37-AD89-5875EA86F80A}"/>
              </a:ext>
            </a:extLst>
          </p:cNvPr>
          <p:cNvSpPr txBox="1"/>
          <p:nvPr/>
        </p:nvSpPr>
        <p:spPr>
          <a:xfrm>
            <a:off x="8444390" y="4011624"/>
            <a:ext cx="3747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effectLst/>
                <a:ea typeface="Calibri" panose="020F0502020204030204" pitchFamily="34" charset="0"/>
              </a:rPr>
              <a:t>Jadi, S = 9, E = 5, N = 6, </a:t>
            </a: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D = 7, M = 1, O = 0, R = 8, Y = 2</a:t>
            </a:r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9408-2DCB-D261-1BC8-B6DEC2FDE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786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3442-670A-49DF-932D-E9195A89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9920"/>
            <a:ext cx="10515600" cy="55470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  </a:t>
            </a:r>
            <a:r>
              <a:rPr lang="en-US" b="1" dirty="0" err="1"/>
              <a:t>Permainan</a:t>
            </a:r>
            <a:r>
              <a:rPr lang="en-US" b="1" dirty="0"/>
              <a:t> 24  (24 Game)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A8DCA8-5A5F-4EF8-86F9-340A3C32774A}"/>
              </a:ext>
            </a:extLst>
          </p:cNvPr>
          <p:cNvSpPr txBox="1"/>
          <p:nvPr/>
        </p:nvSpPr>
        <p:spPr>
          <a:xfrm>
            <a:off x="838200" y="1178560"/>
            <a:ext cx="111472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Diberikan</a:t>
            </a:r>
            <a:r>
              <a:rPr lang="en-US" sz="2800" dirty="0"/>
              <a:t> 4 </a:t>
            </a:r>
            <a:r>
              <a:rPr lang="en-US" sz="2800" dirty="0" err="1"/>
              <a:t>buah</a:t>
            </a:r>
            <a:r>
              <a:rPr lang="en-US" sz="2800" dirty="0"/>
              <a:t> </a:t>
            </a:r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. </a:t>
            </a:r>
            <a:r>
              <a:rPr lang="en-US" sz="2800" dirty="0" err="1"/>
              <a:t>Bagaimana</a:t>
            </a:r>
            <a:r>
              <a:rPr lang="en-US" sz="2800" dirty="0"/>
              <a:t> </a:t>
            </a:r>
            <a:r>
              <a:rPr lang="en-US" sz="2800" dirty="0" err="1"/>
              <a:t>mengkombinasikan</a:t>
            </a:r>
            <a:r>
              <a:rPr lang="en-US" sz="2800" dirty="0"/>
              <a:t> </a:t>
            </a:r>
            <a:r>
              <a:rPr lang="en-US" sz="2800" dirty="0" err="1"/>
              <a:t>keempat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bilangan</a:t>
            </a:r>
            <a:r>
              <a:rPr lang="en-US" sz="2800" dirty="0"/>
              <a:t> </a:t>
            </a:r>
            <a:r>
              <a:rPr lang="en-US" sz="2800" dirty="0" err="1"/>
              <a:t>bulat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 </a:t>
            </a:r>
            <a:r>
              <a:rPr lang="en-US" sz="2800" dirty="0" err="1"/>
              <a:t>dengan</a:t>
            </a:r>
            <a:r>
              <a:rPr lang="en-US" sz="2800" dirty="0"/>
              <a:t>  operator </a:t>
            </a:r>
            <a:r>
              <a:rPr lang="en-US" sz="2800" dirty="0" err="1"/>
              <a:t>aritmetika</a:t>
            </a:r>
            <a:r>
              <a:rPr lang="en-US" sz="2800" dirty="0"/>
              <a:t> </a:t>
            </a:r>
            <a:r>
              <a:rPr lang="en-US" sz="2800" dirty="0" err="1"/>
              <a:t>sehingga</a:t>
            </a:r>
            <a:r>
              <a:rPr lang="en-US" sz="2800" dirty="0"/>
              <a:t> </a:t>
            </a:r>
            <a:r>
              <a:rPr lang="en-US" sz="2800" dirty="0" err="1"/>
              <a:t>hasilnya</a:t>
            </a:r>
            <a:r>
              <a:rPr lang="en-US" sz="2800" dirty="0"/>
              <a:t> = 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56A429-B95D-4A25-830A-77C3F8015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603" y="2265064"/>
            <a:ext cx="7707685" cy="45929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E77EFC-9C87-0692-8DCA-CA3D16EE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98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76837-843A-4464-87D3-C9EB30D9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3. Crossword Puzzle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B981C-7D9D-417D-A62E-C22267A124AF}"/>
              </a:ext>
            </a:extLst>
          </p:cNvPr>
          <p:cNvSpPr txBox="1"/>
          <p:nvPr/>
        </p:nvSpPr>
        <p:spPr>
          <a:xfrm>
            <a:off x="1036320" y="1166336"/>
            <a:ext cx="1069848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/>
              <a:t>Crossword puzzle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permainan</a:t>
            </a:r>
            <a:r>
              <a:rPr lang="en-US" sz="2800" dirty="0"/>
              <a:t> </a:t>
            </a:r>
            <a:r>
              <a:rPr lang="en-US" sz="2800" dirty="0" err="1"/>
              <a:t>teka-teki</a:t>
            </a:r>
            <a:r>
              <a:rPr lang="en-US" sz="2800" dirty="0"/>
              <a:t> </a:t>
            </a:r>
            <a:r>
              <a:rPr lang="en-US" sz="2800" dirty="0" err="1"/>
              <a:t>silang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pemainan</a:t>
            </a:r>
            <a:r>
              <a:rPr lang="en-US" sz="2800" dirty="0"/>
              <a:t> yang </a:t>
            </a:r>
            <a:r>
              <a:rPr lang="en-US" sz="2800" dirty="0" err="1"/>
              <a:t>memasangkan</a:t>
            </a:r>
            <a:r>
              <a:rPr lang="en-US" sz="2800" dirty="0"/>
              <a:t> </a:t>
            </a:r>
            <a:r>
              <a:rPr lang="en-US" sz="2800" dirty="0" err="1"/>
              <a:t>semua</a:t>
            </a:r>
            <a:r>
              <a:rPr lang="en-US" sz="2800" dirty="0"/>
              <a:t> kata yang </a:t>
            </a:r>
            <a:r>
              <a:rPr lang="en-US" sz="2800" dirty="0" err="1"/>
              <a:t>tersedia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kotak-kotak</a:t>
            </a:r>
            <a:r>
              <a:rPr lang="en-US" sz="2800" dirty="0"/>
              <a:t> yang </a:t>
            </a:r>
            <a:r>
              <a:rPr lang="en-US" sz="2800" dirty="0" err="1"/>
              <a:t>bersesuaian</a:t>
            </a:r>
            <a:r>
              <a:rPr lang="en-US" sz="2800" dirty="0"/>
              <a:t>, </a:t>
            </a:r>
            <a:r>
              <a:rPr lang="en-US" sz="2800" dirty="0" err="1"/>
              <a:t>baik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mendatar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</a:t>
            </a:r>
            <a:r>
              <a:rPr lang="en-US" sz="2800" dirty="0" err="1"/>
              <a:t>menurun</a:t>
            </a:r>
            <a:r>
              <a:rPr lang="en-US" sz="2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0B363-E854-4230-BD51-34048E56D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6" y="2684811"/>
            <a:ext cx="4083934" cy="409184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36F52E-60AA-1B09-ECFC-BE97371CF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0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>
            <a:extLst>
              <a:ext uri="{FF2B5EF4-FFF2-40B4-BE49-F238E27FC236}">
                <a16:creationId xmlns:a16="http://schemas.microsoft.com/office/drawing/2014/main" id="{950FCC6E-DCF0-4657-94FE-A3916ED1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3831E3-AC67-404C-9C42-B2DDD258E3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40C445D-64F9-4FF8-A4CF-B61E31F00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811" y="5493177"/>
            <a:ext cx="857662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Jumlah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operasi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perbandingan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elemen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senarai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– 1 kali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Kompleksitas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AA907-3D3E-4AC4-B187-E8D11A45FEEA}"/>
              </a:ext>
            </a:extLst>
          </p:cNvPr>
          <p:cNvSpPr/>
          <p:nvPr/>
        </p:nvSpPr>
        <p:spPr>
          <a:xfrm>
            <a:off x="1630205" y="533826"/>
            <a:ext cx="837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procedure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CariElemenTerbesar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output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{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Mencari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Elemen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disimpan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Masukan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..., a</a:t>
            </a:r>
            <a:r>
              <a:rPr lang="en-US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Luaran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}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Deklarasi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integer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Algoritma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&gt;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maks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endParaRPr lang="en-US" sz="12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endif</a:t>
            </a:r>
            <a:endParaRPr lang="en-US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endfor</a:t>
            </a:r>
            <a:endParaRPr lang="en-US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062B8E-32E5-4BF8-948A-8B74B175493C}"/>
              </a:ext>
            </a:extLst>
          </p:cNvPr>
          <p:cNvSpPr/>
          <p:nvPr/>
        </p:nvSpPr>
        <p:spPr>
          <a:xfrm>
            <a:off x="1630205" y="533826"/>
            <a:ext cx="8371840" cy="46579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62022-9336-47D3-8829-2817D0A07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960"/>
            <a:ext cx="10515600" cy="55064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dirty="0" err="1"/>
              <a:t>Kakurasu</a:t>
            </a:r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75C0F6-713C-4C59-B28D-1B97181B928F}"/>
              </a:ext>
            </a:extLst>
          </p:cNvPr>
          <p:cNvSpPr txBox="1"/>
          <p:nvPr/>
        </p:nvSpPr>
        <p:spPr>
          <a:xfrm>
            <a:off x="975360" y="899537"/>
            <a:ext cx="10515600" cy="2615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Kakurasu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teka-teki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Jepang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Teka-teki dimainkan pada grid persegi,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4, 5 x 5, 6 x 6,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dst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pinggir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angka-angka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permainan</a:t>
            </a:r>
            <a:r>
              <a:rPr lang="id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nya adalah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memilih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kotak-kotak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grid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jumlah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nilainya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angka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ditunjukkan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kanan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kotak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paling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bawah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horizontal dan </a:t>
            </a:r>
            <a:r>
              <a:rPr lang="en-US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vertikal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9E1AB0-3D22-4EED-9A21-E77F84E0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490" y="3515318"/>
            <a:ext cx="2831372" cy="2615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6CEB70-5BE7-4B28-86C7-57D8AF8C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159" y="3400550"/>
            <a:ext cx="2994343" cy="28453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CF285E-D885-4B4E-9B7C-4A1CF80F13B7}"/>
              </a:ext>
            </a:extLst>
          </p:cNvPr>
          <p:cNvSpPr txBox="1"/>
          <p:nvPr/>
        </p:nvSpPr>
        <p:spPr>
          <a:xfrm>
            <a:off x="2001520" y="6245866"/>
            <a:ext cx="73419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Times New Roman" panose="02020603050405020304" pitchFamily="18" charset="0"/>
              </a:rPr>
              <a:t>Keadaan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awal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	                                                   Solusi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D6923-AFFB-30D6-C369-C5B3F98A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56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172D2-A845-4881-BEB8-BBA45C29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Futoshiki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ACEA3-2C00-425E-9AF0-F8BEC81B9E0C}"/>
              </a:ext>
            </a:extLst>
          </p:cNvPr>
          <p:cNvSpPr txBox="1"/>
          <p:nvPr/>
        </p:nvSpPr>
        <p:spPr>
          <a:xfrm>
            <a:off x="1026160" y="843677"/>
            <a:ext cx="10668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ea typeface="Calibri" panose="020F0502020204030204" pitchFamily="34" charset="0"/>
              </a:rPr>
              <a:t>Fotoshiki</a:t>
            </a:r>
            <a:r>
              <a:rPr lang="en-US" sz="2400" dirty="0">
                <a:effectLst/>
                <a:ea typeface="Calibri" panose="020F0502020204030204" pitchFamily="34" charset="0"/>
              </a:rPr>
              <a:t> (</a:t>
            </a:r>
            <a:r>
              <a:rPr lang="ja-JP" sz="2400" dirty="0">
                <a:effectLst/>
                <a:ea typeface="MS Mincho" panose="02020609040205080304" pitchFamily="49" charset="-128"/>
                <a:cs typeface="MS Mincho" panose="02020609040205080304" pitchFamily="49" charset="-128"/>
              </a:rPr>
              <a:t>不等式</a:t>
            </a:r>
            <a:r>
              <a:rPr lang="en-US" sz="2400" dirty="0">
                <a:effectLst/>
                <a:ea typeface="Calibri" panose="020F0502020204030204" pitchFamily="34" charset="0"/>
              </a:rPr>
              <a:t>)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adalah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permainan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teka-teki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logika</a:t>
            </a:r>
            <a:r>
              <a:rPr lang="en-US" sz="2400" dirty="0">
                <a:effectLst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berasal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dari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Jepang</a:t>
            </a:r>
            <a:r>
              <a:rPr lang="en-US" sz="2400" dirty="0">
                <a:effectLst/>
                <a:ea typeface="Calibri" panose="020F0502020204030204" pitchFamily="34" charset="0"/>
              </a:rPr>
              <a:t>.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Teka-teki dimainkan pada grid persegi,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misalnya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5 x 5 . Tujuannya adalah untuk menempatkan angka 1 sampai 5 ( atau dimensi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lainnya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 ) sehingga setiap baris dan kolom berisi masing-masing angka 1 sampai 5 . Beberapa angka diberikan di awal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panduan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. Selain itu,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beberapa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tanda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ketidaksamaan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(&lt;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atau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&gt;)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diberikan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antara beberapa kotak,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sedemikian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sehingga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satu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harus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lebih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lebih tinggi atau lebih rendah dari tetangganya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Sumber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Wikipedia)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D04736-F247-4515-8808-2A7883A0FC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634" y="3679685"/>
            <a:ext cx="271716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B8A1B0-8372-4F9E-979A-A2BBF36FB40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8653" y="3679684"/>
            <a:ext cx="2717165" cy="27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9C3C96-A667-48CE-80A3-F60C7403A8DE}"/>
              </a:ext>
            </a:extLst>
          </p:cNvPr>
          <p:cNvSpPr txBox="1"/>
          <p:nvPr/>
        </p:nvSpPr>
        <p:spPr>
          <a:xfrm>
            <a:off x="2021840" y="6443841"/>
            <a:ext cx="840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Awal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Futoshiki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Solusi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47874D-C31B-28E4-71F0-436EDE08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51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D141-3A84-4D48-A741-CDFF0D4CB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992" y="410666"/>
            <a:ext cx="10515600" cy="554704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6.  Kakuro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1AC86-228C-4B6D-90F6-D38BEC78321E}"/>
              </a:ext>
            </a:extLst>
          </p:cNvPr>
          <p:cNvSpPr txBox="1"/>
          <p:nvPr/>
        </p:nvSpPr>
        <p:spPr>
          <a:xfrm>
            <a:off x="791992" y="963037"/>
            <a:ext cx="103987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ea typeface="Times New Roman" panose="02020603050405020304" pitchFamily="18" charset="0"/>
              </a:rPr>
              <a:t>T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ujuan permainan adalah untuk mengisi semua kotak kosong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dalam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id-ID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 dengan hanya 1-9 angka sehingga angka-angka yang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a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nda masukkan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jumlahnya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sama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dengan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clue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penunjuk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 yang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terletak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pada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kiri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dan 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grid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sebelah</a:t>
            </a:r>
            <a:r>
              <a:rPr lang="id-ID" sz="24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J</a:t>
            </a:r>
            <a:r>
              <a:rPr lang="id-ID" sz="2400" dirty="0">
                <a:effectLst/>
                <a:ea typeface="Calibri" panose="020F0502020204030204" pitchFamily="34" charset="0"/>
              </a:rPr>
              <a:t>umlah dari setiap blok horisontal sama dengan petunjuk di sebelah kiri, dan jumlah dari setiap blok vertikal sama dengan petunjuk di atasnya. Selain itu, tidak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boleh</a:t>
            </a:r>
            <a:r>
              <a:rPr lang="en-US" sz="2400" dirty="0">
                <a:effectLst/>
                <a:ea typeface="Calibri" panose="020F0502020204030204" pitchFamily="34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</a:rPr>
              <a:t>sama</a:t>
            </a:r>
            <a:r>
              <a:rPr lang="en-US" sz="2400" dirty="0">
                <a:effectLst/>
                <a:ea typeface="Calibri" panose="020F0502020204030204" pitchFamily="34" charset="0"/>
              </a:rPr>
              <a:t> </a:t>
            </a:r>
            <a:r>
              <a:rPr lang="id-ID" sz="2400" dirty="0">
                <a:effectLst/>
                <a:ea typeface="Calibri" panose="020F0502020204030204" pitchFamily="34" charset="0"/>
              </a:rPr>
              <a:t>digunakan </a:t>
            </a:r>
            <a:r>
              <a:rPr lang="en-US" sz="2400" dirty="0">
                <a:effectLst/>
                <a:ea typeface="Calibri" panose="020F0502020204030204" pitchFamily="34" charset="0"/>
              </a:rPr>
              <a:t>di </a:t>
            </a:r>
            <a:r>
              <a:rPr lang="id-ID" sz="2400" dirty="0">
                <a:effectLst/>
                <a:ea typeface="Calibri" panose="020F0502020204030204" pitchFamily="34" charset="0"/>
              </a:rPr>
              <a:t>dalam blok yang sama lebih dari sekali</a:t>
            </a:r>
            <a:endParaRPr lang="en-US" sz="2400" dirty="0"/>
          </a:p>
        </p:txBody>
      </p:sp>
      <p:pic>
        <p:nvPicPr>
          <p:cNvPr id="6" name="Picture 5" descr="Classic Kakuro puzzle">
            <a:extLst>
              <a:ext uri="{FF2B5EF4-FFF2-40B4-BE49-F238E27FC236}">
                <a16:creationId xmlns:a16="http://schemas.microsoft.com/office/drawing/2014/main" id="{29828D8C-5B97-41F4-8A05-24879C62EC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099" y="3673812"/>
            <a:ext cx="2686347" cy="26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lassic Kakuro solution">
            <a:extLst>
              <a:ext uri="{FF2B5EF4-FFF2-40B4-BE49-F238E27FC236}">
                <a16:creationId xmlns:a16="http://schemas.microsoft.com/office/drawing/2014/main" id="{1FFBFA2B-D3F1-40E8-B9D0-75684B5580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179" y="3673811"/>
            <a:ext cx="2686347" cy="26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16C3EC-3A63-44EB-B860-3B1C23BEE5BF}"/>
              </a:ext>
            </a:extLst>
          </p:cNvPr>
          <p:cNvSpPr txBox="1"/>
          <p:nvPr/>
        </p:nvSpPr>
        <p:spPr>
          <a:xfrm>
            <a:off x="2021840" y="6443841"/>
            <a:ext cx="8402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Keadaan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Awal Kakuro                                                                     Solusi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205683-07C5-02F5-8704-CABD03FC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99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>
            <a:extLst>
              <a:ext uri="{FF2B5EF4-FFF2-40B4-BE49-F238E27FC236}">
                <a16:creationId xmlns:a16="http://schemas.microsoft.com/office/drawing/2014/main" id="{D414E7FE-B1BE-4A4A-8E66-9D644EF4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254BF0-3816-4391-B084-040122A2730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B9DDB8F-C5D4-40F6-A3A1-F5A616939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b="1" i="1" dirty="0">
                <a:latin typeface="+mn-lt"/>
              </a:rPr>
              <a:t>Exhaustive Search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3937D5E-E946-4E3C-BA26-CBAB70E50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262" y="1806302"/>
            <a:ext cx="10452538" cy="38100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i="1" dirty="0"/>
              <a:t>Exhaustive search</a:t>
            </a:r>
            <a:r>
              <a:rPr lang="en-US" altLang="en-US" dirty="0"/>
              <a:t>: </a:t>
            </a:r>
          </a:p>
          <a:p>
            <a:pPr eaLnBrk="1" hangingPunct="1"/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</a:t>
            </a:r>
            <a:r>
              <a:rPr lang="en-US" altLang="en-US" dirty="0" err="1"/>
              <a:t>pencarian</a:t>
            </a:r>
            <a:r>
              <a:rPr lang="en-US" altLang="en-US" dirty="0"/>
              <a:t> solusi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persoalan-persoalan</a:t>
            </a:r>
            <a:r>
              <a:rPr lang="en-US" altLang="en-US" dirty="0"/>
              <a:t> </a:t>
            </a:r>
            <a:r>
              <a:rPr lang="en-US" altLang="en-US" dirty="0" err="1"/>
              <a:t>kombinatorik</a:t>
            </a:r>
            <a:r>
              <a:rPr lang="en-US" altLang="en-US" dirty="0"/>
              <a:t>;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di </a:t>
            </a:r>
            <a:r>
              <a:rPr lang="en-US" altLang="en-US" dirty="0" err="1"/>
              <a:t>antara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</a:t>
            </a:r>
            <a:r>
              <a:rPr lang="en-US" altLang="en-US" dirty="0" err="1"/>
              <a:t>kombinatorik</a:t>
            </a:r>
            <a:r>
              <a:rPr lang="en-US" altLang="en-US" dirty="0"/>
              <a:t> </a:t>
            </a:r>
            <a:r>
              <a:rPr lang="en-US" altLang="en-US" dirty="0" err="1"/>
              <a:t>seperti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, </a:t>
            </a:r>
            <a:r>
              <a:rPr lang="en-US" altLang="en-US" dirty="0" err="1"/>
              <a:t>kombinasi</a:t>
            </a:r>
            <a:r>
              <a:rPr lang="en-US" altLang="en-US" dirty="0"/>
              <a:t>,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61CE4DBA-BC68-4CB5-8DBB-14C90029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C1BD38-1971-4BA0-A258-04C1DC89A24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0648886-512C-444C-8D53-242A6D43D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82650"/>
            <a:ext cx="10628586" cy="59753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 err="1"/>
              <a:t>Langkah-langkah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Enumerasi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list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cara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sistematis</a:t>
            </a:r>
            <a:r>
              <a:rPr lang="en-US" altLang="en-US" sz="2400" dirty="0"/>
              <a:t>.</a:t>
            </a:r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en-US" altLang="en-US" sz="2400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Evaluasi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kemungkinan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 per </a:t>
            </a:r>
            <a:r>
              <a:rPr lang="en-US" altLang="en-US" sz="2400" dirty="0" err="1"/>
              <a:t>satu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simpan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sampai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sejauh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(</a:t>
            </a:r>
            <a:r>
              <a:rPr lang="en-US" altLang="en-US" sz="2400" i="1" dirty="0"/>
              <a:t>the best solution found so far</a:t>
            </a:r>
            <a:r>
              <a:rPr lang="en-US" altLang="en-US" sz="2400" dirty="0"/>
              <a:t>).</a:t>
            </a:r>
          </a:p>
          <a:p>
            <a:pPr marL="715963" indent="-357188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715963" indent="-357188">
              <a:lnSpc>
                <a:spcPct val="8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/>
              <a:t>Bila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pencarian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berakhir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umumkan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terbaik</a:t>
            </a:r>
            <a:r>
              <a:rPr lang="en-US" altLang="en-US" sz="2400" dirty="0"/>
              <a:t> (</a:t>
            </a:r>
            <a:r>
              <a:rPr lang="en-US" altLang="en-US" sz="2400" i="1" dirty="0"/>
              <a:t>the winner</a:t>
            </a:r>
            <a:r>
              <a:rPr lang="en-US" altLang="en-US" sz="2400" dirty="0"/>
              <a:t>)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dirty="0" err="1"/>
              <a:t>Meskipun</a:t>
            </a:r>
            <a:r>
              <a:rPr lang="en-US" altLang="en-US" dirty="0"/>
              <a:t> </a:t>
            </a:r>
            <a:r>
              <a:rPr lang="en-US" altLang="en-US" i="1" dirty="0"/>
              <a:t>exhaustive</a:t>
            </a:r>
            <a:r>
              <a:rPr lang="en-US" altLang="en-US" dirty="0"/>
              <a:t> </a:t>
            </a:r>
            <a:r>
              <a:rPr lang="en-US" altLang="en-US" i="1" dirty="0"/>
              <a:t>search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teoritis</a:t>
            </a:r>
            <a:r>
              <a:rPr lang="en-US" altLang="en-US" dirty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solusi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dirty="0" err="1"/>
              <a:t>sumberdaya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pencarian</a:t>
            </a:r>
            <a:r>
              <a:rPr lang="en-US" altLang="en-US" dirty="0"/>
              <a:t> </a:t>
            </a:r>
            <a:r>
              <a:rPr lang="en-US" altLang="en-US" dirty="0" err="1"/>
              <a:t>solusinya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besar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7F1B796B-A1A3-4E11-A295-62844B4E6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2BD4DE-BC80-463C-9F21-807DD548CB4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E41B7CF-29A7-4DAC-9D36-6F0C876D9C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499187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dirty="0" err="1">
                <a:latin typeface="+mn-lt"/>
              </a:rPr>
              <a:t>Contoh-contoh</a:t>
            </a:r>
            <a:r>
              <a:rPr lang="en-US" altLang="en-US" sz="4000" dirty="0">
                <a:latin typeface="+mn-lt"/>
              </a:rPr>
              <a:t> </a:t>
            </a:r>
            <a:r>
              <a:rPr lang="en-US" altLang="en-US" sz="4000" i="1" dirty="0">
                <a:latin typeface="+mn-lt"/>
              </a:rPr>
              <a:t>exhaustive search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B4BC5F1-64E1-4CEE-B289-6E3388C54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1110" y="2370083"/>
            <a:ext cx="10654862" cy="381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lain. </a:t>
            </a:r>
            <a:r>
              <a:rPr lang="en-US" dirty="0" err="1"/>
              <a:t>Temukan</a:t>
            </a:r>
            <a:r>
              <a:rPr lang="en-US" dirty="0"/>
              <a:t> </a:t>
            </a:r>
            <a:r>
              <a:rPr lang="en-US" dirty="0" err="1"/>
              <a:t>perjalanan</a:t>
            </a:r>
            <a:r>
              <a:rPr lang="en-US" dirty="0"/>
              <a:t> (</a:t>
            </a:r>
            <a:r>
              <a:rPr lang="en-US" i="1" dirty="0"/>
              <a:t>tour</a:t>
            </a:r>
            <a:r>
              <a:rPr lang="en-US" dirty="0"/>
              <a:t>)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u="sng" dirty="0" err="1"/>
              <a:t>terpendek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 oleh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pedagang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dan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kota</a:t>
            </a:r>
            <a:r>
              <a:rPr lang="en-US" dirty="0"/>
              <a:t> </a:t>
            </a:r>
            <a:r>
              <a:rPr lang="en-US" dirty="0" err="1"/>
              <a:t>asal</a:t>
            </a:r>
            <a:r>
              <a:rPr lang="en-US" dirty="0"/>
              <a:t> </a:t>
            </a:r>
            <a:r>
              <a:rPr lang="en-US" dirty="0" err="1"/>
              <a:t>keberangkatan</a:t>
            </a:r>
            <a:r>
              <a:rPr lang="en-US" dirty="0"/>
              <a:t>. </a:t>
            </a:r>
          </a:p>
          <a:p>
            <a:pPr marL="609600" indent="-609600">
              <a:defRPr/>
            </a:pPr>
            <a:endParaRPr lang="en-US" dirty="0"/>
          </a:p>
          <a:p>
            <a:pPr marL="609600" indent="-609600">
              <a:buNone/>
              <a:defRPr/>
            </a:pPr>
            <a:endParaRPr lang="en-US" sz="2400" dirty="0">
              <a:latin typeface="Verdana" pitchFamily="34" charset="0"/>
            </a:endParaRPr>
          </a:p>
        </p:txBody>
      </p:sp>
      <p:pic>
        <p:nvPicPr>
          <p:cNvPr id="51205" name="Picture 7" descr="http://cdn.dogomedia.com/system/ckeditor_assets/pictures/50688b791860e0275b000f45/content_bbeeTSP2.jpg">
            <a:extLst>
              <a:ext uri="{FF2B5EF4-FFF2-40B4-BE49-F238E27FC236}">
                <a16:creationId xmlns:a16="http://schemas.microsoft.com/office/drawing/2014/main" id="{DA50702C-6E09-45BD-A5F3-804BFA93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39" y="4054475"/>
            <a:ext cx="42275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>
            <a:extLst>
              <a:ext uri="{FF2B5EF4-FFF2-40B4-BE49-F238E27FC236}">
                <a16:creationId xmlns:a16="http://schemas.microsoft.com/office/drawing/2014/main" id="{72D92758-C6FC-4023-853C-41BC26D7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52" y="1505525"/>
            <a:ext cx="8588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latin typeface="+mn-lt"/>
              </a:rPr>
              <a:t>1.  Travelling Salesperson Problem (TSP)</a:t>
            </a:r>
            <a:endParaRPr lang="en-US" alt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3523E4E6-502B-4F0B-8D05-696AA006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E00329-3C38-4B0D-B42A-3E02595D77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11A8A2EC-0F1B-47F8-9254-8AFF23991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082" y="751490"/>
            <a:ext cx="10652235" cy="5604860"/>
          </a:xfrm>
        </p:spPr>
        <p:txBody>
          <a:bodyPr>
            <a:noAutofit/>
          </a:bodyPr>
          <a:lstStyle/>
          <a:p>
            <a:pPr marL="533400" indent="-533400">
              <a:defRPr/>
            </a:pP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TSP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lain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minimum.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altLang="en-US" dirty="0"/>
          </a:p>
          <a:p>
            <a:pPr marL="533400" indent="-533400">
              <a:lnSpc>
                <a:spcPct val="80000"/>
              </a:lnSpc>
              <a:defRPr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 </a:t>
            </a:r>
            <a:r>
              <a:rPr lang="en-US" altLang="en-US" dirty="0" err="1"/>
              <a:t>untuk</a:t>
            </a:r>
            <a:r>
              <a:rPr lang="en-US" altLang="en-US" dirty="0"/>
              <a:t> TSP:</a:t>
            </a:r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en-US" altLang="en-US" sz="2400" dirty="0" err="1"/>
              <a:t>Enumerasikan</a:t>
            </a:r>
            <a:r>
              <a:rPr lang="en-US" altLang="en-US" sz="2400" dirty="0"/>
              <a:t> (</a:t>
            </a:r>
            <a:r>
              <a:rPr lang="en-US" altLang="en-US" sz="2400" i="1" dirty="0"/>
              <a:t>list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lengkap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i="1" dirty="0"/>
              <a:t>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simpul</a:t>
            </a:r>
            <a:r>
              <a:rPr lang="en-US" altLang="en-US" sz="2400" dirty="0"/>
              <a:t>.</a:t>
            </a:r>
          </a:p>
          <a:p>
            <a:pPr marL="990600" indent="-454025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 startAt="2"/>
              <a:defRPr/>
            </a:pPr>
            <a:r>
              <a:rPr lang="en-US" altLang="en-US" sz="2400" dirty="0" err="1"/>
              <a:t>Hitung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evaluasi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bobot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yang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langkah</a:t>
            </a:r>
            <a:r>
              <a:rPr lang="en-US" altLang="en-US" sz="2400" dirty="0"/>
              <a:t> 1.</a:t>
            </a:r>
          </a:p>
          <a:p>
            <a:pPr marL="990600" indent="-454025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990600" indent="-454025">
              <a:lnSpc>
                <a:spcPct val="80000"/>
              </a:lnSpc>
              <a:buFont typeface="Wingdings" panose="05000000000000000000" pitchFamily="2" charset="2"/>
              <a:buAutoNum type="arabicPeriod" startAt="3"/>
              <a:defRPr/>
            </a:pP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yang </a:t>
            </a:r>
            <a:r>
              <a:rPr lang="en-US" altLang="en-US" sz="2400" dirty="0" err="1"/>
              <a:t>mempunyai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bobot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terkecil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Itulah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7">
            <a:extLst>
              <a:ext uri="{FF2B5EF4-FFF2-40B4-BE49-F238E27FC236}">
                <a16:creationId xmlns:a16="http://schemas.microsoft.com/office/drawing/2014/main" id="{35606621-2169-4D10-AAAD-5BBFCC3C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71C1D-4374-456A-AC36-D98E46C079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84E38169-C19D-4E51-8C3A-366057E2AE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182414" y="433332"/>
            <a:ext cx="8435975" cy="5438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dirty="0" err="1"/>
              <a:t>Contoh</a:t>
            </a:r>
            <a:r>
              <a:rPr lang="en-US" altLang="en-US" b="1" dirty="0"/>
              <a:t> 3</a:t>
            </a:r>
            <a:r>
              <a:rPr lang="en-US" altLang="en-US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dirty="0"/>
              <a:t>TSP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4,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awal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</a:p>
        </p:txBody>
      </p:sp>
      <p:sp>
        <p:nvSpPr>
          <p:cNvPr id="53253" name="Rectangle 4">
            <a:extLst>
              <a:ext uri="{FF2B5EF4-FFF2-40B4-BE49-F238E27FC236}">
                <a16:creationId xmlns:a16="http://schemas.microsoft.com/office/drawing/2014/main" id="{0A3EF800-9B81-4770-8FD4-CB319C359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101" y="4348108"/>
            <a:ext cx="7848600" cy="220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</a:rPr>
              <a:t>Rute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perjalananan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terpendek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adalah</a:t>
            </a:r>
            <a:endParaRPr lang="en-US" altLang="en-US" sz="2800" dirty="0">
              <a:latin typeface="+mn-lt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en-US" altLang="en-US" sz="2800" dirty="0">
                <a:latin typeface="+mn-lt"/>
              </a:rPr>
              <a:t>      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c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b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d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 </a:t>
            </a:r>
          </a:p>
          <a:p>
            <a:pPr algn="just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     </a:t>
            </a:r>
            <a:r>
              <a:rPr lang="en-US" altLang="en-US" sz="2800" i="1" dirty="0" err="1">
                <a:latin typeface="+mn-lt"/>
                <a:sym typeface="Symbol" panose="05050102010706020507" pitchFamily="18" charset="2"/>
              </a:rPr>
              <a:t>a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d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b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c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</a:t>
            </a:r>
            <a:r>
              <a:rPr lang="en-US" altLang="en-US" sz="2800" i="1" dirty="0" err="1">
                <a:latin typeface="+mn-lt"/>
              </a:rPr>
              <a:t>a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dengan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2800" dirty="0" err="1">
                <a:latin typeface="+mn-lt"/>
                <a:sym typeface="Symbol" panose="05050102010706020507" pitchFamily="18" charset="2"/>
              </a:rPr>
              <a:t>bobot</a:t>
            </a:r>
            <a:r>
              <a:rPr lang="en-US" altLang="en-US" sz="2800" dirty="0">
                <a:latin typeface="+mn-lt"/>
                <a:sym typeface="Symbol" panose="05050102010706020507" pitchFamily="18" charset="2"/>
              </a:rPr>
              <a:t> = 32. </a:t>
            </a:r>
          </a:p>
        </p:txBody>
      </p:sp>
      <p:graphicFrame>
        <p:nvGraphicFramePr>
          <p:cNvPr id="53254" name="Object 3">
            <a:extLst>
              <a:ext uri="{FF2B5EF4-FFF2-40B4-BE49-F238E27FC236}">
                <a16:creationId xmlns:a16="http://schemas.microsoft.com/office/drawing/2014/main" id="{8EA9080E-3900-4E55-824A-362217913C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7661" y="1819219"/>
          <a:ext cx="651192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6856" imgH="2300453" progId="Word.Document.8">
                  <p:embed/>
                </p:oleObj>
              </mc:Choice>
              <mc:Fallback>
                <p:oleObj name="Document" r:id="rId2" imgW="5626856" imgH="2300453" progId="Word.Document.8">
                  <p:embed/>
                  <p:pic>
                    <p:nvPicPr>
                      <p:cNvPr id="53254" name="Object 3">
                        <a:extLst>
                          <a:ext uri="{FF2B5EF4-FFF2-40B4-BE49-F238E27FC236}">
                            <a16:creationId xmlns:a16="http://schemas.microsoft.com/office/drawing/2014/main" id="{8EA9080E-3900-4E55-824A-362217913C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661" y="1819219"/>
                        <a:ext cx="651192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D99A603B-80B6-45F2-9516-539E19ED1A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64277" y="1754870"/>
          <a:ext cx="3432132" cy="2200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2288286" imgH="1522476" progId="Visio.Drawing.5">
                  <p:embed/>
                </p:oleObj>
              </mc:Choice>
              <mc:Fallback>
                <p:oleObj name="VISIO" r:id="rId4" imgW="2288286" imgH="1522476" progId="Visio.Drawing.5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D99A603B-80B6-45F2-9516-539E19ED1A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277" y="1754870"/>
                        <a:ext cx="3432132" cy="2200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F34DC3C-F1D3-4733-84FE-26146F0B946E}"/>
              </a:ext>
            </a:extLst>
          </p:cNvPr>
          <p:cNvSpPr txBox="1"/>
          <p:nvPr/>
        </p:nvSpPr>
        <p:spPr>
          <a:xfrm>
            <a:off x="10537391" y="2670505"/>
            <a:ext cx="120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085B7-B2A9-4B68-86FF-F702CB092221}"/>
              </a:ext>
            </a:extLst>
          </p:cNvPr>
          <p:cNvSpPr txBox="1"/>
          <p:nvPr/>
        </p:nvSpPr>
        <p:spPr>
          <a:xfrm>
            <a:off x="10483590" y="3339414"/>
            <a:ext cx="120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b="1" dirty="0">
                <a:solidFill>
                  <a:srgbClr val="FF0000"/>
                </a:solidFill>
              </a:rPr>
              <a:t>optimal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D15402F3-859A-47FB-97D4-5144D397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CE400-AB75-436F-B169-7A418580386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2E4FABCB-9E31-4F89-BB3D-975AF8F4F7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6191" y="606862"/>
            <a:ext cx="10634289" cy="56442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</a:t>
            </a: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</a:t>
            </a:r>
            <a:r>
              <a:rPr lang="en-US" altLang="en-US" dirty="0" err="1"/>
              <a:t>perjalanan</a:t>
            </a:r>
            <a:r>
              <a:rPr lang="en-US" altLang="en-US" dirty="0"/>
              <a:t> </a:t>
            </a:r>
            <a:r>
              <a:rPr lang="en-US" altLang="en-US" dirty="0" err="1"/>
              <a:t>dibangkitkan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Permutasi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– 1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  		(</a:t>
            </a:r>
            <a:r>
              <a:rPr lang="en-US" altLang="en-US" i="1" dirty="0"/>
              <a:t>n</a:t>
            </a:r>
            <a:r>
              <a:rPr lang="en-US" altLang="en-US" dirty="0"/>
              <a:t> – 1)!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contoh</a:t>
            </a:r>
            <a:r>
              <a:rPr lang="en-US" altLang="en-US" dirty="0"/>
              <a:t> di </a:t>
            </a:r>
            <a:r>
              <a:rPr lang="en-US" altLang="en-US" dirty="0" err="1"/>
              <a:t>atas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4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endParaRPr lang="en-US" altLang="en-US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	            (4 – 1)! = 3! = 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/>
              <a:t> 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rute</a:t>
            </a:r>
            <a:r>
              <a:rPr lang="en-US" altLang="en-US" dirty="0"/>
              <a:t> </a:t>
            </a:r>
            <a:r>
              <a:rPr lang="en-US" altLang="en-US" dirty="0" err="1"/>
              <a:t>perjalanan</a:t>
            </a:r>
            <a:r>
              <a:rPr lang="en-US" altLang="en-US" dirty="0"/>
              <a:t>.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22BCD70B-750B-4F74-9AC8-4807E0988F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28174" y="1541338"/>
          <a:ext cx="4832306" cy="1979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26856" imgH="2300453" progId="Word.Document.8">
                  <p:embed/>
                </p:oleObj>
              </mc:Choice>
              <mc:Fallback>
                <p:oleObj name="Document" r:id="rId2" imgW="5626856" imgH="2300453" progId="Word.Document.8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22BCD70B-750B-4F74-9AC8-4807E0988F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8174" y="1541338"/>
                        <a:ext cx="4832306" cy="1979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>
            <a:extLst>
              <a:ext uri="{FF2B5EF4-FFF2-40B4-BE49-F238E27FC236}">
                <a16:creationId xmlns:a16="http://schemas.microsoft.com/office/drawing/2014/main" id="{4848A003-F177-4198-99F6-D9A1C36B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C720AE-1710-4CE1-87B0-8DEAD34565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81C17ED-EE8D-4DC9-8CDF-4E8085403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1034" y="762000"/>
            <a:ext cx="10302766" cy="5475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Jika TSP </a:t>
            </a:r>
            <a:r>
              <a:rPr lang="en-US" altLang="en-US" dirty="0" err="1"/>
              <a:t>diselesaikan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mengenumerasi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 Hamilton,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sirkuitnya</a:t>
            </a:r>
            <a:r>
              <a:rPr lang="en-US" altLang="en-US" dirty="0"/>
              <a:t>, </a:t>
            </a:r>
            <a:r>
              <a:rPr lang="en-US" altLang="en-US" dirty="0" err="1"/>
              <a:t>lalu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terkecil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sebanding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 </a:t>
            </a:r>
            <a:r>
              <a:rPr lang="en-US" altLang="en-US" dirty="0" err="1"/>
              <a:t>dikali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Menghitung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membutuhkan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),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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!).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7D288615-9420-48DF-877F-809A4D21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F73540-CE55-4BE2-A455-D950ED33E0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C9DDDF90-CEB5-49E3-9161-B3FD80E32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8214" y="549594"/>
            <a:ext cx="6793546" cy="5475287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dirty="0"/>
              <a:t>2.  </a:t>
            </a:r>
            <a:r>
              <a:rPr lang="en-US" b="1" dirty="0" err="1"/>
              <a:t>Pencarian</a:t>
            </a:r>
            <a:r>
              <a:rPr lang="en-US" b="1" dirty="0"/>
              <a:t> </a:t>
            </a:r>
            <a:r>
              <a:rPr lang="en-US" b="1" dirty="0" err="1"/>
              <a:t>beruntun</a:t>
            </a:r>
            <a:r>
              <a:rPr lang="en-US" b="1" dirty="0"/>
              <a:t> </a:t>
            </a:r>
            <a:r>
              <a:rPr lang="en-US" b="1" i="1" dirty="0"/>
              <a:t>(Sequential Search)</a:t>
            </a:r>
          </a:p>
          <a:p>
            <a:pPr marL="609600" indent="-609600">
              <a:buFont typeface="Wingdings" pitchFamily="2" charset="2"/>
              <a:buAutoNum type="arabicPeriod" startAt="2"/>
              <a:defRPr/>
            </a:pPr>
            <a:endParaRPr lang="en-US" b="1" i="1" dirty="0"/>
          </a:p>
          <a:p>
            <a:pPr marL="0" indent="0">
              <a:buNone/>
              <a:defRPr/>
            </a:pPr>
            <a:r>
              <a:rPr lang="en-US" b="1" dirty="0" err="1"/>
              <a:t>Persoalan</a:t>
            </a:r>
            <a:r>
              <a:rPr lang="en-US" dirty="0"/>
              <a:t>: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bulat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).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indeks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luarannya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-1. </a:t>
            </a:r>
          </a:p>
          <a:p>
            <a:pPr marL="609600" indent="-60960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brute force:</a:t>
            </a:r>
            <a:r>
              <a:rPr lang="en-US" dirty="0"/>
              <a:t> </a:t>
            </a:r>
            <a:r>
              <a:rPr lang="en-US" dirty="0" err="1"/>
              <a:t>bandingkan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i="1" dirty="0"/>
              <a:t>x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senarai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diperiksa</a:t>
            </a:r>
            <a:r>
              <a:rPr lang="en-US" dirty="0"/>
              <a:t>.</a:t>
            </a:r>
          </a:p>
        </p:txBody>
      </p:sp>
      <p:sp>
        <p:nvSpPr>
          <p:cNvPr id="8196" name="AutoShape 5" descr="data:image/jpeg;base64,/9j/4AAQSkZJRgABAQAAAQABAAD/2wCEAAkGBxQSEhQUEhQWFhQVGBcWGBYXGBgdFxwXGhYcHBcYFx4YHCgiHB8mHhUZITEiKSk3LjAuGB8zOTMsNygtLiwBCgoKDg0OGxAQGzQkHyQ3LCwvLCw0LCw3MC0sLCwsLyw3LDIsLCwsLywsLCwsNCwsLCwsLCwsLCwsLCwsLDQsLP/AABEIAJwAwAMBIgACEQEDEQH/xAAcAAEAAgIDAQAAAAAAAAAAAAAABgcFCAEDBAL/xABEEAACAQMCBAMFBQYEAgsBAAABAgMABBEFIQYSMUEHE1EiMmFxgRRCkaGxFSMzUmJykqLB0QgkFzRDRFRjgsLT8PEW/8QAGQEBAAMBAQAAAAAAAAAAAAAAAAIDBAEF/8QAJhEAAwACAgICAQQDAAAAAAAAAAECAxESIQQxQVFxExQigTKhsf/aAAwDAQACEQMRAD8AvGlKUApSlAK8GtamlrBLPKcJEpc+uw6D4np9a9juACScAbknYY+NUx4n8SrqciadZvzQqwe5mXdfZPsop6Hff5gehrjaS2zsp09Igt7d3+uStJLIUgDeyhJ8pfQKo94juaytjq+paKQ6Sm5tRjmjfm5QPgCSU+Y29RUmtrdY0VEGFUYAHp/9718392kMbSSHCKN8/oB39MV537unfS6+j0/2UKO/f2TRfE2yOnm+D7L7JhJHmeaRkRY9Tg79MAmq10XxJ1SNmvZkEto7bw7Aon80e2cD1PXH1qJ8NcPLeTPcNH5dvzZWMdGPoPhtv+FWSAMYwMYxjtj0x6Vfm8rg9L+yjB4nNNv+i09C1iG8gSe3cPG4yD3HqrDsR0IrIiqL4O1H9kX6pnFlesFx2jm+6fgD0+X9tXoK0xaqU0ZbhxTlilKVIgKUpQClKUApSlAKUpQClKUApSlAKUpQGv3itG9xrS2s8snkFFZEDeyDynoDtkkHfGayWmabFbpyRKFXv6k+pPeu3/iBszDNY3yj3GMT/MHnQfUCQfQViZNRlu28rT8H+e4P8OMHsNvab4dqxeVN01r0b/EuIlt+z0a5r0NquZW9o9EX3j/sPiaiNqZtXkHmDy7aI5Krnc+me7Y79s/Gux9Kjnla1tWLqpBurxt3dv5E64Gx27/TecWdqkSLHGoVVGABVNccK6/yL4553uup+vs+4YgihVACqMADoBX3WO1jW4bYZlcA9kG7H5CoBrXGc9yfLgUxqcjC5MjD4kdPpVWPBeTv/Zdl8iMa18/RI+OtbtxC8B/eSNsFX7rdix7H4davPgfUJJ7G2kmUrK0a84YENkbcxB33xn61RngVrdtb3bQ3MUYeT+FOw9pHA3Qk9AQOu2CD67dF9xzdyalLqturNBbssXLkhTAScKdtubBbpsSOtenixrHOkeRmyvLW2bMUrx6TqMdzDHNE3NHIodT8D6/HtXsq0qFKUoBSlKAUpSgFKUoBSlKAUpSgFKUoCI+Kuj/atLuUAyyL5q/OP2v0BqjNO4gkns4LC1HJIVYTSdAsYPUY7sDufp32uvxR4w+wW4SIc91cZjhTr12ZyPQZG3cn51T+mMmnqtvChuL2XGUj3PN2BI6AenzNU5n0klt/Bfhnbbb0iQWsEFjAF5gka9WbqzdyfUn0qNXvEd3dLJ+z7eQxp70oUs30A6evc14NBkl1C4y9s95ODhICeS3iXu0h6nfbl26dT0q4dP4Hv5UVbm++zRgYEFigQL8pDv8AgKqjx9PddsuyeVtcZ6RTP/8AEvcWTX1vcCcKMyoykSqwGXB3Ocdc53FZPw4vmgsNRltsC6TyjzEZKwZPOyjvjcn5LUm8M9IiGpaiYMyW0f7pZGJPMzH2t+jZw+/oR61IvD7gRNNEjs3PNJlebsI8+yo9SdiTU7yJbTKoxt6aIFx21tc2BuPNWe5EyxJIIjFM22WWZM7nG4b4j6zDhrh9LezW3dQeZT5o9WYe1/t9KxvEOmx3GtoFXaBBPKevNKcBM/IKn4VL6z58nSlfknE9tswHhBqbWV3PpMzZTeW2Y9wd2H1GD8w3rVx1rd4ja5DFdWs1vIGubd8sFO3KCCFZh3yCMejGry0PjOxu8CC5jZiAeTmAfftg75+FbcdOpTZmtJVpGfpXFc1MiKUpQClKUApSlAKUpQEJ8QvEa30xeTaW5YZWEHp6NIfuj8zUG0jxmuX5SYrWQnrCJHikHoAXBU17/Dnh+G9g1RLtQ16080E8p3YZ91kz7q5zgD+WorofAVveQy27g29/aMYpSu6t15HKnqp9Rg7V2Z30iNUpW2XFwrx1a3xMaFop1963mHJKPXY9fpUorWnWLhLWIWuoQMk8PKYJ4WPNygj24WP8uM8hOPQrVjeHniKXZLS+ZfMcA29yNknXJGCMey+2MdzkYHc1o6nsw/E3A2o6lq00vN9mgQCKOY7tyY38tQc5JLb5HWsjeyWughLTTofP1G4AALYL/wB8p7LnJCjA2+tWXrF+tvBLM+6xIzkevKM4+vSqq8K7RpxNqdwea4umYA42SNTjlX0Bx+Cj41XdcVssiXb0YuDgi9tIpIx5N9Dc8r3ELlo280HPNG4Oep6/lUluxqt9H5Mnl2FvgK5RzLOydCoY4AyNs/HvUvrXnxjv5n1CSJ3JjjC+WgPsgFQSSP5sk71TjyVfRfkxxC2XxomjxWkKwwLyxr09ST1YnuT6165ZAqlmOFUFifQAZJrWDhXiK8tZB9kdz6xAFkb1yg/Ub1cPHHFBbRfO5Gie5CxBGyGBbPOBkZOytj4VC8TT/JOMyc+vR5OBMyrcXrjD3cpcZ6iNciNfpv8AlWJ8ROJZA62NpkzSYDlfeAboi+hPUnsKlSFbGzGfdgiGR6lV6fU/rVb8FazbW5lvbyXmuJmIVVBZlGfaY+mTsPgPjVcLlTvW/ohT0lJLOGOALe3TM6rNK3vFh7K/0qP9e9d+q+H9lMNo/Kb+aM4/EHY1mND1uK7jMkJJAPKwIIYHrgisjVVZMirbZYonRDLLXdV0X32+3Wa9ck86D5nJX65Hyq3eFOKbfUYfNtn5gMBlOzofRx2/Q1Far7XdNm0mcahp3soP40P3eUnfYfcP5HetWHyOXVFGTFrtGw1KpiLxmuZMyxWKGBd2UzZm5R77AAdB8qtvR9SjuYY54jzRyKGU/A9j6HtWsoPZSlKAUpSgFKUoCrtTn/ZWurM21tqaiNz2WdMBST0HvD/EfjTxFt2sruPVrUc5ixHeRDq0Wdn+Y6Z/t9DUw474XTUrOS3bAY+1Gx+7IPdPy7H4E1BOAdeaZHtrpcXVtmKaNx769OY/zAjY/j3FTidshb0iWcTcP2usWQIIKuvmRSAbqSNmHx9R33FVVp1pB9kuNL1CNYpbYNMkqDJIxvNH3Y4UZX7wA7is/pOoro8zRc/maXLKVViT/wAtPjmaGX4EMCCeo39azvifwgmo24lhAE8W6dN87mM+qt+uPjUktog3pmO4T1+S7gn0i+ZftJhIhmzlJ4mX2HB7noc9xnuDWE8NeLYrOF7G/P2ea3dgPM2BBJJHzB+hBBFZK6sI9W0uG6sR5F9YZ5UTZkdd3ixjoSMqMfqal/Clxaa1aRXMsELyAckgZVYrIPeXJGcdCPgRVFwqWmaIty9ojd/xybgmDSY2urgjdwMQxjszMep9B0269qou10q6vLl41jeS59tnU+/lcl+YN3z29dq3EtLNIl5IkVFH3UUKPwFY+54at3uY7sxgXEecSKSpIIxh8e+N+9ciFPo7dun2a++Feu2WnvKbvzY7hsICYzyqncbe0GJxnI6AVIPETWob6fTIreVZUaZnflOdwUABHbbn/Gru1HS4Z15Z4o5B6OoP4Z6Vr74t6Fb2N9bLpoKXDhi0aHPKWwsfKPukgv8AgDXKxpvkdWR64nfx5rjXT/s6zXndz+9YHZcHJX6dz9KzfCvBMFmAxAln7yMNgf6Aenz613cFcMLYw42MzgGR/wD2j4D86kNefeTS4R6/6aZnb5Uckk1xUV8SL9o7VUiJEs0iRpjrnIJ/QD61KyKrc6lP7Jb70cV8yRhgVYAqQQQehB6g18NdoHWMuokYZVCQGIHUgVDOK9YvrASOOSeF8hH5eVomPuhgOo329a7EOnpCqSRgOCdHEWsTRxnmjhEgz8DgBT69cH5GpZwpO+n6zHaW0h+yzq0kkLEckezHmTPToPx77V0+H2npa2RuJHBaYedJJnOFGcDPfGST8TWF4Z0VNVluL27QmNmCxJzEbL1zjsBgfMmtiyat0/S6/Jn4blL5Zdmo8dadBtJdwgjsGDH/AC5rAv4y6UGx5zkeoifH6VHn0zTrQe1Hbx/38uf829Q/9nQaprVvDByGBVVpDGAFKplnGwHXZfrVuPNzekiFY+K9myEUgYBlOQwBB9QRkV91wBXNXFYpSlAKrjxQ4IlnIvdPYx3sQI9nYyp/L/cO3r0PYix64oDVHgu/unup4yFmE4P2qGckBwp7nGVcEnBAyKsPTNVk0crFM5n05yFjnG7wE7iKcD8umcZG2wl/HXh4t1ILq0YQXq782PYk/pkH5c3457UjrevajZXjG5jWNynlvEyZhljyThh0cZJwQdvhU5rS38kKnl0/RYt3qK6VqcV6hBstQwk5UjkDjdZc9O5P+OvfwuBpuv3VoNob1RPGOwcZJC/i/T4elVhD9nvo2htZmsy/ttaTFntuZd+eKUbx/EMO+MnFZnTNUv765hvIreJl0qMo0nOwjkEanPtnqxGTt6/GuU9vZ2E0tGxtKq7Q/Gq1nceZDLBFhQ0ze1GsrZ9g8o2Gxwx64OwrJcT+LFhbQGSGVLmQ7LFG3fHVj2Xbc1EkfHih4kx6anlRYku3Gy9owejv/oveoRwJw3IjNe3hL3U3te37yg9Sf6j+Q2qMcM2JttTUakh86ZVlid25gXfdWJOck7j4GrcrH5WRr+KL8MJ9nFc1xUL441iSR106z9q4nyGwQOVcZ5c+pGfkPnWOI5PRoquK2YDWZrrUrzzbEAx2h5UckcvOdyw5uucfkKlnDnD9ysgmvblppB7sak+WpPUnGAx+lRbhnjGSCAW0OnyPJDkScrH3skEuAhIJIOxPau3TL+51gvG9wttGpw0MYPmsvfqRt2P6Vrua1r0kUS179s7+P9ShunjtrVTNeK2UkjP8LBGfaHy+QxmsxwnrP2yOa1vE/fxApKp++vTm/wB/oe9ZjSNHtrGI+UqxqBl3Y7kDu7GoLHqrXWqpcWULtHHyxyyDoyE4LH0wO3U8tQWqnSXS+ST2nt/PwYi40S6iuBpYlIt5nDqxGxQAnI+O26juBVvWFmkMaRRjCIAoHwHr8a78flXNVZMrvROIUkL4s8P4LnnliPlTbsT9xj1PMO3zFZLwF1NLlpc2cMckCKPtMa8pYMSORx6nlzkehrA8f8UFj9hs8yTS+w5TcjO3lrjqx7+n6W14bcKjTbJITjzW/eSkd5D1Ge4AwPpW7x+XD+Rny8d9EqpSlXlQpSlAKUpQCsfrWiwXcZjuYklT0YZwfVT1B+VZClAVBrHgVCRIbS5liLA4RsMnwUkYbHzz9arXiXR9U0yB4ZFaG1uGAcRtzRMyDG5+7zbbbc2O+K2pqlvG+Wa5vbPTkfy45RznPus5JC83qBy7fFqAhnhFxPb27TW13yiGflIZwCgdcjD57EHr/SKncNrpWqG4toIE/dqCZ44wqhmJC8hG5OxPocGo1w/4NkfvL6ZVRd2jj9B15nOyjbsPwq2NIs4YolW2VFiIyvJjlOfvZHXPrWTJUp7k144rWqKyXTft8P7IviseoWgP2SY+7LH2XPcEKPwB6g188JcXMrmy1AGK5jPJzPtzEdm9G6YPRs1LvEvRYJ7N5ZSUkt1Mkcy++rDcAYxkEgbZ+NVZxDf3d9DaxXdiz3kvILa7HsmSMn3XAGHPxyMZJNWaWaOyqk8VdFgcZ8RLYwF9jI2VjU927k/Adf8A9qrjMsUBeWO4j1ASectwV9kkNkYOehG+cYzjtU54F8OLie8kj1ZXeG1TkQMWKMXJx5bbZAAJ+G1dPidw7+yDaLYXV1CLh3Xy/Oby1A5dxgg/9oOuaY8PCdHKycmebV9ZEM1pq6IyxXiGO5QDGJVxkjOM56g/0msPxdr1vdyW8lgrfbPM94Lyt09kHs2SevwOetc8QyoR5V5rElygOfLjjLnI6bl+UHeuZOO7NGiaGwy8QCpI7qrYAxvyqcnHeoTOtNLbG/gy9/wlqF+Aby5SJeoiQEqPiQCAT9ay2g8I3FsFRb9/LU58tYUAO++SWPX1qJz+K859yCJfmWP+1Yi98Rb6TYSLH/YoH5nNR/Tyta6SJ8oXZdGo38UCF5nWNfVjj8PWoIeIrrV5/semDy1IJeZiQeToW29wb/M57VXenWVzqNykSF5ppDgFmJwO5Ynoo61tJwBwZDpdv5ceGlbBllxguw/RRk4HzqePxpnt9sjeZvpHh4A8OLbTBzj97cEYaZhjHqIx90fmamwrgVzWkpFKUoBSlKAUpSgFKUoBUR8QeBYdTjXmZo54smKVeoJ3wR3GQO/1qXVwaA184L06TVom+36hKywtyPa55G26GRiQSNj2zkHfarC0viG2NwLG2HP5UeWaPBijC4CoT6n4elffGfhVZXxklCmG5cE+Yh9kv2Lr0Px71D+G/DrWbZWgiubeCJjkyKOZz/lz8sn8KpvFyLoy8Tv8ZtcjWBLPzAsk7pznP8OINuzY+ONu4Bq29JjjEMSxENEqIEYYIKhQFII+FUJrPgpfG6wkyzRvu1xISGB+9zjJJPpg71enDGjLZWsNsjFliULzHqT3Pw37VOI4rRC75vZk8VTX/ERqdqI4IHQyXI5nTDYEatgFmx1zyjA+BPwNzVQH/EFwrKs4v1y0Lqsb7fw2XZc/Bs9fX5ipkCnBWf4b4Nvb/wD6tAzJnHmHaMf+o7H5Deo/V3eFHitDDHHZXirEiDljmUYT5Sjsf6vxxQHdwz4DgEPfT5/8qEY+jOf9B9apXU0VZpVT3A7hf7Qxx+VbrRuCAQQQdwQcgjsRWqnGHh1e2k8uLeSSHmYpJGpcFM7E8u4OCM5oDjwu4tj0y6eaYSsrRlOSIIckkH2ixGAMdqtX/p7sf/D3X4Rf/JWvDD1rgUBt/wAE8Yw6pE8sCyKqNyESAA82AduUkdCKkdau+HHidJpSGHyVlhd+dsErICQASDuDso2I+orY7hzXob6BLi3bmjb1GCCOqkeooDKUpSgFKUoBSlKAUpSgFKUoBSlKAUpSgFdN1brIjJIoZHBVlYZBB6gg1EPFTjVtKtkkjjV5JX5FDE8o9kkscdeg2+NUXqPi3qkv/ePLHpGij9QTQHT4rcKx6bemKHm8p1EiBgdgScqD94DHWoYK9F9fSTOXmkeRz1Z2LH8TXottGke3luAAIoiqkk9WJAwvr1H4igLK8EuIrsNJCsqtbIAxRyeZck4MX1G46dKtmTWm9TWvfhbOVvgAdmRwf1/0q4eetOKU0U5KaZ4+Lda05sre+S7DsQDIP8PtZqj+ImtDL/yQlEe/8Ug/4cb4+ZzU61Hw2Mkkkn2nBd2cgxd2YnGz/GsbL4YzD3Z4z8ww/wB6jUU/g7NSvkwnCPC5vzMqyBGjUMMjIJJxg46d96vvhwLZ28cEXuxjGfVurMfmcmoTwPww1iJC7hnk5R7PQKucdepOfyFSkPVmPFpd+yNZO+iUQ623rXvg1vPWoUJDXfHMa68SOLIyfwX6t8K9QNQO2uTUj0m6YnBqi8ei2b2ZqlKVUTFKUoBSlKAUpSgFKUoDgjPWvjyV/lH4CuylAY270pW6AfgKwd5oZ6coI9MDFS6lTm2iLlMryXRwG5uReb15Rn8cV0taGrFeFT1ArofT4z2q1ZiDxlem3NfP2c1O30yP0rqOmR+lTWUj+kQkW5r7Fsami6ZH6V3x6ZH6Vx5h+kQiOzJr2waYx7VM0skH3a7lQDoKg8xJY0R2z0Q96zlrahOleilVVbZYpSP/2Q==">
            <a:extLst>
              <a:ext uri="{FF2B5EF4-FFF2-40B4-BE49-F238E27FC236}">
                <a16:creationId xmlns:a16="http://schemas.microsoft.com/office/drawing/2014/main" id="{AA662351-86A2-46AD-89A7-586876D39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890588"/>
            <a:ext cx="2286000" cy="185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197" name="Picture 7" descr="http://1.bp.blogspot.com/-IGE8a3zPFVM/UM_BfWWKYtI/AAAAAAAAHPs/HUHxifKrR7c/s1600/Searching.jpg">
            <a:extLst>
              <a:ext uri="{FF2B5EF4-FFF2-40B4-BE49-F238E27FC236}">
                <a16:creationId xmlns:a16="http://schemas.microsoft.com/office/drawing/2014/main" id="{BCD9340D-6EC8-404B-AB3A-7F2D83452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514" y="1476353"/>
            <a:ext cx="3538805" cy="2875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://interactivepython.org/courselib/static/pythonds/_images/seqsearch2.png">
            <a:extLst>
              <a:ext uri="{FF2B5EF4-FFF2-40B4-BE49-F238E27FC236}">
                <a16:creationId xmlns:a16="http://schemas.microsoft.com/office/drawing/2014/main" id="{09D51E1C-6ACD-4E5A-B199-FD8A1E852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68" y="5381647"/>
            <a:ext cx="5656452" cy="115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6">
            <a:extLst>
              <a:ext uri="{FF2B5EF4-FFF2-40B4-BE49-F238E27FC236}">
                <a16:creationId xmlns:a16="http://schemas.microsoft.com/office/drawing/2014/main" id="{3EE9CA6D-CDE9-40EF-BB8E-CFDD69FE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B96ED50-773E-4F13-9F6F-995B771E0CC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0A625CAF-9ED2-40EA-A9D9-73E96FFDFC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5312" y="457201"/>
            <a:ext cx="10505967" cy="529431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600" b="1" dirty="0" err="1"/>
              <a:t>Perbaikan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perjalanan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hasil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pencerminan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yang lain, </a:t>
            </a:r>
            <a:r>
              <a:rPr lang="en-US" altLang="en-US" sz="2600" dirty="0" err="1"/>
              <a:t>yakni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mengubah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arah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rute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perjalanan</a:t>
            </a:r>
            <a:endParaRPr lang="en-US" altLang="en-US" sz="2600" dirty="0"/>
          </a:p>
          <a:p>
            <a:pPr eaLnBrk="1" hangingPunct="1">
              <a:buFontTx/>
              <a:buNone/>
            </a:pPr>
            <a:r>
              <a:rPr lang="en-US" altLang="en-US" sz="2600" dirty="0"/>
              <a:t>		1 dan 6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	2 dan 4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	3 dan 5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2600" dirty="0" err="1"/>
              <a:t>maka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dihilangkan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setengah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jumlah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permutasi</a:t>
            </a:r>
            <a:r>
              <a:rPr lang="en-US" altLang="en-US" sz="2600" dirty="0"/>
              <a:t> (</a:t>
            </a:r>
            <a:r>
              <a:rPr lang="en-US" altLang="en-US" sz="2600" dirty="0" err="1"/>
              <a:t>dari</a:t>
            </a:r>
            <a:r>
              <a:rPr lang="en-US" altLang="en-US" sz="2600" dirty="0"/>
              <a:t> 6 </a:t>
            </a:r>
            <a:r>
              <a:rPr lang="en-US" altLang="en-US" sz="2600" dirty="0" err="1"/>
              <a:t>menjadi</a:t>
            </a:r>
            <a:r>
              <a:rPr lang="en-US" altLang="en-US" sz="2600" dirty="0"/>
              <a:t> 3). 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Ketiga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sirkuit</a:t>
            </a:r>
            <a:r>
              <a:rPr lang="en-US" altLang="en-US" sz="2600" dirty="0"/>
              <a:t> Hamilton yang </a:t>
            </a:r>
            <a:r>
              <a:rPr lang="en-US" altLang="en-US" sz="2600" dirty="0" err="1"/>
              <a:t>dihasilkan</a:t>
            </a:r>
            <a:r>
              <a:rPr lang="en-US" altLang="en-US" sz="2600" dirty="0"/>
              <a:t>:</a:t>
            </a:r>
          </a:p>
          <a:p>
            <a:pPr eaLnBrk="1" hangingPunct="1"/>
            <a:endParaRPr lang="en-US" altLang="en-US" sz="2400" dirty="0">
              <a:latin typeface="Verdana" panose="020B0604030504040204" pitchFamily="34" charset="0"/>
            </a:endParaRPr>
          </a:p>
        </p:txBody>
      </p:sp>
      <p:graphicFrame>
        <p:nvGraphicFramePr>
          <p:cNvPr id="56324" name="Object 2">
            <a:extLst>
              <a:ext uri="{FF2B5EF4-FFF2-40B4-BE49-F238E27FC236}">
                <a16:creationId xmlns:a16="http://schemas.microsoft.com/office/drawing/2014/main" id="{4BF62921-11D2-41A7-9254-20B47A77D606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295558" y="4345939"/>
          <a:ext cx="9302172" cy="2010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148834" imgH="1151382" progId="Visio.Drawing.5">
                  <p:embed/>
                </p:oleObj>
              </mc:Choice>
              <mc:Fallback>
                <p:oleObj name="VISIO" r:id="rId2" imgW="5148834" imgH="1151382" progId="Visio.Drawing.5">
                  <p:embed/>
                  <p:pic>
                    <p:nvPicPr>
                      <p:cNvPr id="56324" name="Object 2">
                        <a:extLst>
                          <a:ext uri="{FF2B5EF4-FFF2-40B4-BE49-F238E27FC236}">
                            <a16:creationId xmlns:a16="http://schemas.microsoft.com/office/drawing/2014/main" id="{4BF62921-11D2-41A7-9254-20B47A77D6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558" y="4345939"/>
                        <a:ext cx="9302172" cy="20104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CD3FDC3D-8AF7-47AD-9536-0EC663252A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6520" y="1331732"/>
          <a:ext cx="4328160" cy="177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626856" imgH="2300453" progId="Word.Document.8">
                  <p:embed/>
                </p:oleObj>
              </mc:Choice>
              <mc:Fallback>
                <p:oleObj name="Document" r:id="rId4" imgW="5626856" imgH="2300453" progId="Word.Document.8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CD3FDC3D-8AF7-47AD-9536-0EC663252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6520" y="1331732"/>
                        <a:ext cx="4328160" cy="177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8EB96C2-FBE6-4937-8470-0ED62BA53E57}"/>
              </a:ext>
            </a:extLst>
          </p:cNvPr>
          <p:cNvSpPr txBox="1"/>
          <p:nvPr/>
        </p:nvSpPr>
        <p:spPr>
          <a:xfrm>
            <a:off x="2374018" y="63521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45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AB04C4-25BC-4B47-B6DA-1F8BF496A1B7}"/>
              </a:ext>
            </a:extLst>
          </p:cNvPr>
          <p:cNvSpPr txBox="1"/>
          <p:nvPr/>
        </p:nvSpPr>
        <p:spPr>
          <a:xfrm>
            <a:off x="8610600" y="624514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3F4010-C9F4-45A4-A7CA-71837ECAEB2B}"/>
              </a:ext>
            </a:extLst>
          </p:cNvPr>
          <p:cNvSpPr txBox="1"/>
          <p:nvPr/>
        </p:nvSpPr>
        <p:spPr>
          <a:xfrm>
            <a:off x="5644709" y="650454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Bobot</a:t>
            </a:r>
            <a:r>
              <a:rPr lang="en-US" dirty="0">
                <a:solidFill>
                  <a:srgbClr val="FF0000"/>
                </a:solidFill>
              </a:rPr>
              <a:t> = 41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5">
            <a:extLst>
              <a:ext uri="{FF2B5EF4-FFF2-40B4-BE49-F238E27FC236}">
                <a16:creationId xmlns:a16="http://schemas.microsoft.com/office/drawing/2014/main" id="{88DB191B-0FA4-488E-8552-DD9E513A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065285-08DE-49F3-B673-211E631FE01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53490D6-6729-4EBE-AF07-58C78020E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3120" y="727075"/>
            <a:ext cx="10027920" cy="54038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graf</a:t>
            </a:r>
            <a:r>
              <a:rPr lang="en-US" altLang="en-US" dirty="0"/>
              <a:t> </a:t>
            </a:r>
            <a:r>
              <a:rPr lang="en-US" altLang="en-US" dirty="0" err="1"/>
              <a:t>lengkap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simpul</a:t>
            </a:r>
            <a:r>
              <a:rPr lang="en-US" altLang="en-US" dirty="0"/>
              <a:t>,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(</a:t>
            </a:r>
            <a:r>
              <a:rPr lang="en-US" altLang="en-US" i="1" dirty="0"/>
              <a:t>n</a:t>
            </a:r>
            <a:r>
              <a:rPr lang="en-US" altLang="en-US" dirty="0"/>
              <a:t> – 1)!/2 </a:t>
            </a:r>
            <a:r>
              <a:rPr lang="en-US" altLang="en-US" dirty="0" err="1"/>
              <a:t>sirkuit</a:t>
            </a:r>
            <a:r>
              <a:rPr lang="en-US" altLang="en-US" dirty="0"/>
              <a:t> Hamilton.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Untuk</a:t>
            </a:r>
            <a:r>
              <a:rPr lang="en-US" altLang="en-US" dirty="0"/>
              <a:t> TSP </a:t>
            </a:r>
            <a:r>
              <a:rPr lang="en-US" altLang="en-US" dirty="0" err="1"/>
              <a:t>dengan</a:t>
            </a:r>
            <a:r>
              <a:rPr lang="en-US" altLang="en-US" dirty="0"/>
              <a:t> n yang </a:t>
            </a:r>
            <a:r>
              <a:rPr lang="en-US" altLang="en-US" dirty="0" err="1"/>
              <a:t>besar</a:t>
            </a:r>
            <a:r>
              <a:rPr lang="en-US" altLang="en-US" dirty="0"/>
              <a:t>, </a:t>
            </a:r>
            <a:r>
              <a:rPr lang="en-US" altLang="en-US" dirty="0" err="1"/>
              <a:t>jelas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mangkus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Pada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TSP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20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terdapat</a:t>
            </a:r>
            <a:r>
              <a:rPr lang="en-US" altLang="en-US" dirty="0"/>
              <a:t> (19!)/2 = 6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16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yang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dievaluasi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per </a:t>
            </a:r>
            <a:r>
              <a:rPr lang="en-US" altLang="en-US" dirty="0" err="1"/>
              <a:t>satu</a:t>
            </a:r>
            <a:r>
              <a:rPr lang="en-US" altLang="en-US" dirty="0"/>
              <a:t>.  </a:t>
            </a:r>
          </a:p>
          <a:p>
            <a:pPr eaLnBrk="1" hangingPunct="1">
              <a:lnSpc>
                <a:spcPct val="8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</a:t>
            </a:r>
            <a:r>
              <a:rPr lang="en-US" altLang="en-US" dirty="0" err="1"/>
              <a:t>satu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1 </a:t>
            </a:r>
            <a:r>
              <a:rPr lang="en-US" altLang="en-US" dirty="0" err="1"/>
              <a:t>detik</a:t>
            </a:r>
            <a:r>
              <a:rPr lang="en-US" altLang="en-US" dirty="0"/>
              <a:t>, </a:t>
            </a:r>
            <a:r>
              <a:rPr lang="en-US" altLang="en-US" dirty="0" err="1"/>
              <a:t>maka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yang </a:t>
            </a:r>
            <a:r>
              <a:rPr lang="en-US" altLang="en-US" dirty="0" err="1"/>
              <a:t>dibutuhkan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mengevaluasi</a:t>
            </a:r>
            <a:r>
              <a:rPr lang="en-US" altLang="en-US" dirty="0"/>
              <a:t> 6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10</a:t>
            </a:r>
            <a:r>
              <a:rPr lang="en-US" altLang="en-US" baseline="30000" dirty="0"/>
              <a:t>16</a:t>
            </a:r>
            <a:r>
              <a:rPr lang="en-US" altLang="en-US" dirty="0"/>
              <a:t> </a:t>
            </a:r>
            <a:r>
              <a:rPr lang="en-US" altLang="en-US" dirty="0" err="1"/>
              <a:t>sirkuit</a:t>
            </a:r>
            <a:r>
              <a:rPr lang="en-US" altLang="en-US" dirty="0"/>
              <a:t> Hamilton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sekitar</a:t>
            </a:r>
            <a:r>
              <a:rPr lang="en-US" altLang="en-US" dirty="0"/>
              <a:t> 190 </a:t>
            </a:r>
            <a:r>
              <a:rPr lang="en-US" altLang="en-US" dirty="0" err="1"/>
              <a:t>juta</a:t>
            </a:r>
            <a:r>
              <a:rPr lang="en-US" altLang="en-US" dirty="0"/>
              <a:t> </a:t>
            </a:r>
            <a:r>
              <a:rPr lang="en-US" altLang="en-US" dirty="0" err="1"/>
              <a:t>tahun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6C17B2C7-F4DD-4D9A-8D38-EE211FC65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7459FD-8411-407F-AA13-3B90CBA20ED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AD782B9-7B6C-4A48-B05F-F85B8B7CD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45833"/>
            <a:ext cx="10251440" cy="551021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Sayangnya</a:t>
            </a:r>
            <a:r>
              <a:rPr lang="en-US" altLang="en-US" dirty="0"/>
              <a:t>,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TSP </a:t>
            </a:r>
            <a:r>
              <a:rPr lang="en-US" altLang="en-US" dirty="0" err="1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lain yang </a:t>
            </a:r>
            <a:r>
              <a:rPr lang="en-US" altLang="en-US" dirty="0" err="1"/>
              <a:t>lebih</a:t>
            </a:r>
            <a:r>
              <a:rPr lang="en-US" altLang="en-US" dirty="0"/>
              <a:t>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daripada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TSP,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menjadi</a:t>
            </a:r>
            <a:r>
              <a:rPr lang="en-US" altLang="en-US" dirty="0"/>
              <a:t> </a:t>
            </a:r>
            <a:r>
              <a:rPr lang="en-US" altLang="en-US" dirty="0" err="1"/>
              <a:t>terkenal</a:t>
            </a:r>
            <a:r>
              <a:rPr lang="en-US" altLang="en-US" dirty="0"/>
              <a:t> dan kaya!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Algoritma</a:t>
            </a:r>
            <a:r>
              <a:rPr lang="en-US" altLang="en-US" dirty="0"/>
              <a:t> yang </a:t>
            </a:r>
            <a:r>
              <a:rPr lang="en-US" altLang="en-US" dirty="0" err="1"/>
              <a:t>mangkus</a:t>
            </a:r>
            <a:r>
              <a:rPr lang="en-US" altLang="en-US" dirty="0"/>
              <a:t> </a:t>
            </a:r>
            <a:r>
              <a:rPr lang="en-US" altLang="en-US" dirty="0" err="1"/>
              <a:t>selalu</a:t>
            </a:r>
            <a:r>
              <a:rPr lang="en-US" altLang="en-US" dirty="0"/>
              <a:t> </a:t>
            </a:r>
            <a:r>
              <a:rPr lang="en-US" altLang="en-US" dirty="0" err="1"/>
              <a:t>mempunyai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orde</a:t>
            </a:r>
            <a:r>
              <a:rPr lang="en-US" altLang="en-US" dirty="0"/>
              <a:t> </a:t>
            </a:r>
            <a:r>
              <a:rPr lang="en-US" altLang="en-US" dirty="0" err="1"/>
              <a:t>polinomial</a:t>
            </a:r>
            <a:r>
              <a:rPr lang="en-US" altLang="en-US" dirty="0"/>
              <a:t>.</a:t>
            </a:r>
          </a:p>
          <a:p>
            <a:pPr eaLnBrk="1" hangingPunct="1">
              <a:buFontTx/>
              <a:buNone/>
            </a:pPr>
            <a:endParaRPr lang="en-US" altLang="en-US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5">
            <a:extLst>
              <a:ext uri="{FF2B5EF4-FFF2-40B4-BE49-F238E27FC236}">
                <a16:creationId xmlns:a16="http://schemas.microsoft.com/office/drawing/2014/main" id="{2D90A223-E47F-41E7-AF79-B88DE5539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4081A0-2008-44D2-B306-6E453A9ECAA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06A6BE7E-FC67-41C9-BDCB-740D7BE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828" y="797560"/>
            <a:ext cx="77724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3600" b="1" i="1" dirty="0"/>
              <a:t>2.  1/0 Knapsack Problem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i="1" dirty="0">
              <a:latin typeface="Verdana" panose="020B0604030504040204" pitchFamily="34" charset="0"/>
            </a:endParaRPr>
          </a:p>
        </p:txBody>
      </p:sp>
      <p:pic>
        <p:nvPicPr>
          <p:cNvPr id="59396" name="Picture 4" descr="A burglar with sack">
            <a:extLst>
              <a:ext uri="{FF2B5EF4-FFF2-40B4-BE49-F238E27FC236}">
                <a16:creationId xmlns:a16="http://schemas.microsoft.com/office/drawing/2014/main" id="{C6867552-219E-4AC2-8732-FE654D51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102" y="2625724"/>
            <a:ext cx="4289070" cy="310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AE507BF-6A59-42CD-999D-7B9333263978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" y="1793875"/>
            <a:ext cx="7000240" cy="4927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dirty="0" err="1"/>
              <a:t>Persoalan</a:t>
            </a:r>
            <a:r>
              <a:rPr lang="en-US" altLang="en-US" b="1" dirty="0"/>
              <a:t>:</a:t>
            </a:r>
            <a:r>
              <a:rPr lang="en-US" altLang="en-US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dan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i="1" dirty="0"/>
              <a:t>K</a:t>
            </a:r>
            <a:r>
              <a:rPr lang="en-US" altLang="en-US" dirty="0"/>
              <a:t>.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 </a:t>
            </a:r>
            <a:r>
              <a:rPr lang="en-US" altLang="en-US" dirty="0" err="1"/>
              <a:t>memiliki</a:t>
            </a:r>
            <a:r>
              <a:rPr lang="en-US" altLang="en-US" dirty="0"/>
              <a:t> </a:t>
            </a:r>
            <a:r>
              <a:rPr lang="en-US" altLang="en-US" dirty="0" err="1"/>
              <a:t>properti</a:t>
            </a:r>
            <a:r>
              <a:rPr lang="en-US" altLang="en-US" dirty="0"/>
              <a:t> </a:t>
            </a:r>
            <a:r>
              <a:rPr lang="en-US" altLang="en-US" dirty="0" err="1"/>
              <a:t>bobot</a:t>
            </a:r>
            <a:r>
              <a:rPr lang="en-US" altLang="en-US" dirty="0"/>
              <a:t> (</a:t>
            </a:r>
            <a:r>
              <a:rPr lang="en-US" altLang="en-US" i="1" dirty="0" err="1"/>
              <a:t>weigth</a:t>
            </a:r>
            <a:r>
              <a:rPr lang="en-US" altLang="en-US" dirty="0"/>
              <a:t>) </a:t>
            </a:r>
            <a:r>
              <a:rPr lang="en-US" altLang="en-US" i="1" dirty="0" err="1"/>
              <a:t>w</a:t>
            </a:r>
            <a:r>
              <a:rPr lang="en-US" altLang="en-US" i="1" baseline="-25000" dirty="0" err="1"/>
              <a:t>i</a:t>
            </a:r>
            <a:r>
              <a:rPr lang="en-US" altLang="en-US" i="1" dirty="0"/>
              <a:t> </a:t>
            </a:r>
            <a:r>
              <a:rPr lang="en-US" altLang="en-US" dirty="0"/>
              <a:t>dan </a:t>
            </a:r>
            <a:r>
              <a:rPr lang="en-US" altLang="en-US" dirty="0" err="1"/>
              <a:t>keuntungan</a:t>
            </a:r>
            <a:r>
              <a:rPr lang="en-US" altLang="en-US" dirty="0"/>
              <a:t>(</a:t>
            </a:r>
            <a:r>
              <a:rPr lang="en-US" altLang="en-US" i="1" dirty="0"/>
              <a:t>profit</a:t>
            </a:r>
            <a:r>
              <a:rPr lang="en-US" altLang="en-US" dirty="0"/>
              <a:t>) 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Bagaimana</a:t>
            </a:r>
            <a:r>
              <a:rPr lang="en-US" altLang="en-US" dirty="0"/>
              <a:t> </a:t>
            </a:r>
            <a:r>
              <a:rPr lang="en-US" altLang="en-US" dirty="0" err="1"/>
              <a:t>cara</a:t>
            </a:r>
            <a:r>
              <a:rPr lang="en-US" altLang="en-US" dirty="0"/>
              <a:t> </a:t>
            </a:r>
            <a:r>
              <a:rPr lang="en-US" altLang="en-US" dirty="0" err="1"/>
              <a:t>memilih</a:t>
            </a:r>
            <a:r>
              <a:rPr lang="en-US" altLang="en-US" dirty="0"/>
              <a:t> </a:t>
            </a:r>
            <a:r>
              <a:rPr lang="en-US" altLang="en-US" dirty="0" err="1"/>
              <a:t>objek-objek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 </a:t>
            </a:r>
            <a:r>
              <a:rPr lang="en-US" altLang="en-US" dirty="0" err="1"/>
              <a:t>sedemikian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diperoleh</a:t>
            </a:r>
            <a:r>
              <a:rPr lang="en-US" altLang="en-US" dirty="0"/>
              <a:t>  total </a:t>
            </a:r>
            <a:r>
              <a:rPr lang="en-US" altLang="en-US" dirty="0" err="1"/>
              <a:t>keuntungan</a:t>
            </a:r>
            <a:r>
              <a:rPr lang="en-US" altLang="en-US" dirty="0"/>
              <a:t> yang </a:t>
            </a:r>
            <a:r>
              <a:rPr lang="en-US" altLang="en-US" dirty="0" err="1"/>
              <a:t>maksimal</a:t>
            </a:r>
            <a:r>
              <a:rPr lang="en-US" altLang="en-US" dirty="0"/>
              <a:t>. Total </a:t>
            </a:r>
            <a:r>
              <a:rPr lang="en-US" altLang="en-US" dirty="0" err="1"/>
              <a:t>bobot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400" dirty="0" err="1">
                <a:latin typeface="Verdana" panose="020B0604030504040204" pitchFamily="34" charset="0"/>
              </a:rPr>
              <a:t>Disebut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1/0 knapsack </a:t>
            </a:r>
            <a:r>
              <a:rPr lang="en-US" altLang="en-US" sz="2400" dirty="0">
                <a:latin typeface="Verdana" panose="020B0604030504040204" pitchFamily="34" charset="0"/>
              </a:rPr>
              <a:t>problem </a:t>
            </a:r>
            <a:r>
              <a:rPr lang="en-US" altLang="en-US" sz="2400" dirty="0" err="1">
                <a:latin typeface="Verdana" panose="020B0604030504040204" pitchFamily="34" charset="0"/>
              </a:rPr>
              <a:t>karena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suatu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objek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dapat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ke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dalam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i="1" dirty="0">
                <a:latin typeface="Verdana" panose="020B0604030504040204" pitchFamily="34" charset="0"/>
              </a:rPr>
              <a:t>knapsack </a:t>
            </a:r>
            <a:r>
              <a:rPr lang="en-US" altLang="en-US" sz="2400" dirty="0">
                <a:latin typeface="Verdana" panose="020B0604030504040204" pitchFamily="34" charset="0"/>
              </a:rPr>
              <a:t>(1) </a:t>
            </a:r>
            <a:r>
              <a:rPr lang="en-US" altLang="en-US" sz="2400" dirty="0" err="1">
                <a:latin typeface="Verdana" panose="020B0604030504040204" pitchFamily="34" charset="0"/>
              </a:rPr>
              <a:t>atau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tidak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dimasukkan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sama</a:t>
            </a:r>
            <a:r>
              <a:rPr lang="en-US" altLang="en-US" sz="2400" dirty="0">
                <a:latin typeface="Verdana" panose="020B0604030504040204" pitchFamily="34" charset="0"/>
              </a:rPr>
              <a:t> </a:t>
            </a:r>
            <a:r>
              <a:rPr lang="en-US" altLang="en-US" sz="2400" dirty="0" err="1">
                <a:latin typeface="Verdana" panose="020B0604030504040204" pitchFamily="34" charset="0"/>
              </a:rPr>
              <a:t>sekali</a:t>
            </a:r>
            <a:r>
              <a:rPr lang="en-US" altLang="en-US" sz="2400" dirty="0">
                <a:latin typeface="Verdana" panose="020B0604030504040204" pitchFamily="34" charset="0"/>
              </a:rPr>
              <a:t> (0)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5">
            <a:extLst>
              <a:ext uri="{FF2B5EF4-FFF2-40B4-BE49-F238E27FC236}">
                <a16:creationId xmlns:a16="http://schemas.microsoft.com/office/drawing/2014/main" id="{745DEC61-97A6-44CF-BF7D-BCD2FC1E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D0A8A4-56D2-4FE5-A80C-B9BC8001F6E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400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6C25007-F410-424E-B24C-40F1FDC829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609600"/>
            <a:ext cx="10490200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 err="1"/>
              <a:t>Persoalan</a:t>
            </a:r>
            <a:r>
              <a:rPr lang="en-US" altLang="en-US" dirty="0"/>
              <a:t> 0/1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pandang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dirty="0" err="1"/>
              <a:t>mencari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(</a:t>
            </a:r>
            <a:r>
              <a:rPr lang="en-US" altLang="en-US" i="1" dirty="0"/>
              <a:t>subset</a:t>
            </a:r>
            <a:r>
              <a:rPr lang="en-US" altLang="en-US" dirty="0"/>
              <a:t>)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 yang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dimuat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dan </a:t>
            </a:r>
            <a:r>
              <a:rPr lang="en-US" altLang="en-US" dirty="0" err="1"/>
              <a:t>memberikan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dirty="0"/>
          </a:p>
        </p:txBody>
      </p:sp>
      <p:pic>
        <p:nvPicPr>
          <p:cNvPr id="61444" name="Picture 5" descr="http://upload.wikimedia.org/wikipedia/commons/thumb/f/fd/Knapsack.svg/486px-Knapsack.svg.png">
            <a:extLst>
              <a:ext uri="{FF2B5EF4-FFF2-40B4-BE49-F238E27FC236}">
                <a16:creationId xmlns:a16="http://schemas.microsoft.com/office/drawing/2014/main" id="{60C21100-2B87-47EE-B662-06C7200AE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20" y="2354262"/>
            <a:ext cx="4495800" cy="389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78DA4208-14A4-4703-8A46-2BE0A77D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F10F4C-4A3E-492F-BF8F-E202D5D07BE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F6469C5-3C12-456E-9B03-DE74F17577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760" y="774700"/>
            <a:ext cx="9712960" cy="5581650"/>
          </a:xfrm>
        </p:spPr>
        <p:txBody>
          <a:bodyPr/>
          <a:lstStyle/>
          <a:p>
            <a:pPr eaLnBrk="1" hangingPunct="1"/>
            <a:r>
              <a:rPr lang="en-US" altLang="en-US" dirty="0"/>
              <a:t>Solusi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</a:t>
            </a:r>
            <a:r>
              <a:rPr lang="en-US" altLang="en-US" i="1" dirty="0"/>
              <a:t> X</a:t>
            </a:r>
            <a:r>
              <a:rPr lang="en-US" altLang="en-US" dirty="0"/>
              <a:t> = {</a:t>
            </a:r>
            <a:r>
              <a:rPr lang="en-US" altLang="en-US" i="1" dirty="0"/>
              <a:t>x</a:t>
            </a:r>
            <a:r>
              <a:rPr lang="en-US" altLang="en-US" baseline="-25000" dirty="0"/>
              <a:t>1</a:t>
            </a:r>
            <a:r>
              <a:rPr lang="en-US" altLang="en-US" dirty="0"/>
              <a:t>, </a:t>
            </a:r>
            <a:r>
              <a:rPr lang="en-US" altLang="en-US" i="1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, …, </a:t>
            </a:r>
            <a:r>
              <a:rPr lang="en-US" altLang="en-US" i="1" dirty="0" err="1"/>
              <a:t>x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}</a:t>
            </a: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i="1" dirty="0"/>
              <a:t>		</a:t>
            </a:r>
            <a:r>
              <a:rPr lang="en-US" altLang="en-US" sz="2400" i="1" dirty="0"/>
              <a:t>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1,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ke-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, </a:t>
            </a:r>
          </a:p>
          <a:p>
            <a:pPr eaLnBrk="1" hangingPunct="1">
              <a:buFontTx/>
              <a:buNone/>
            </a:pPr>
            <a:r>
              <a:rPr lang="en-US" altLang="en-US" sz="2400" i="1" dirty="0"/>
              <a:t>	          x</a:t>
            </a:r>
            <a:r>
              <a:rPr lang="en-US" altLang="en-US" sz="2400" i="1" baseline="-25000" dirty="0"/>
              <a:t>i</a:t>
            </a:r>
            <a:r>
              <a:rPr lang="en-US" altLang="en-US" sz="2400" dirty="0"/>
              <a:t> = 0,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objek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ke-</a:t>
            </a:r>
            <a:r>
              <a:rPr lang="en-US" altLang="en-US" sz="2400" i="1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dipilih</a:t>
            </a:r>
            <a:r>
              <a:rPr lang="en-US" altLang="en-US" sz="2400" dirty="0"/>
              <a:t>.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r>
              <a:rPr lang="en-US" altLang="en-US" dirty="0"/>
              <a:t> </a:t>
            </a:r>
            <a:r>
              <a:rPr lang="en-US" altLang="en-US" dirty="0" err="1"/>
              <a:t>Formulasi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matematis</a:t>
            </a:r>
            <a:r>
              <a:rPr lang="en-US" altLang="en-US" dirty="0"/>
              <a:t>: </a:t>
            </a:r>
          </a:p>
          <a:p>
            <a:pPr>
              <a:buNone/>
            </a:pPr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635087FD-5A18-4EDD-9ECB-9F7776ADA9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1352" y="3639097"/>
          <a:ext cx="7346730" cy="2570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491445" imgH="1751702" progId="Word.Document.8">
                  <p:embed/>
                </p:oleObj>
              </mc:Choice>
              <mc:Fallback>
                <p:oleObj name="Document" r:id="rId2" imgW="5491445" imgH="1751702" progId="Word.Document.8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635087FD-5A18-4EDD-9ECB-9F7776ADA9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352" y="3639097"/>
                        <a:ext cx="7346730" cy="257098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2B9C016C-1786-463B-9B13-6F68A943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02D56D-5286-4658-B175-83C7D60C14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18E7F350-01F9-49E5-9B77-EAA7CE849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0827" y="836613"/>
            <a:ext cx="10512973" cy="5294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/>
              <a:t>1/0 Knapsack</a:t>
            </a:r>
            <a:r>
              <a:rPr lang="en-US" altLang="en-US" dirty="0"/>
              <a:t>:</a:t>
            </a:r>
            <a:endParaRPr lang="en-US" altLang="en-US" i="1" dirty="0"/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400050" indent="-400050" eaLnBrk="1" hangingPunct="1">
              <a:buFontTx/>
              <a:buNone/>
            </a:pPr>
            <a:r>
              <a:rPr lang="en-US" altLang="en-US" dirty="0"/>
              <a:t>1.  </a:t>
            </a:r>
            <a:r>
              <a:rPr lang="en-US" altLang="en-US" dirty="0" err="1"/>
              <a:t>Enumerasikan</a:t>
            </a:r>
            <a:r>
              <a:rPr lang="en-US" altLang="en-US" dirty="0"/>
              <a:t> (</a:t>
            </a:r>
            <a:r>
              <a:rPr lang="en-US" altLang="en-US" i="1" dirty="0"/>
              <a:t>list</a:t>
            </a:r>
            <a:r>
              <a:rPr lang="en-US" altLang="en-US" dirty="0"/>
              <a:t>) </a:t>
            </a:r>
            <a:r>
              <a:rPr lang="en-US" altLang="en-US" dirty="0" err="1"/>
              <a:t>semua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objek</a:t>
            </a:r>
            <a:r>
              <a:rPr lang="en-US" altLang="en-US" dirty="0"/>
              <a:t>. 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400050" indent="-400050" eaLnBrk="1" hangingPunct="1">
              <a:buFontTx/>
              <a:buNone/>
            </a:pPr>
            <a:r>
              <a:rPr lang="en-US" altLang="en-US" dirty="0"/>
              <a:t>2.  </a:t>
            </a:r>
            <a:r>
              <a:rPr lang="en-US" altLang="en-US" dirty="0" err="1"/>
              <a:t>Hitung</a:t>
            </a:r>
            <a:r>
              <a:rPr lang="en-US" altLang="en-US" dirty="0"/>
              <a:t> (</a:t>
            </a:r>
            <a:r>
              <a:rPr lang="en-US" altLang="en-US" dirty="0" err="1"/>
              <a:t>evaluasi</a:t>
            </a:r>
            <a:r>
              <a:rPr lang="en-US" altLang="en-US" dirty="0"/>
              <a:t>)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setiap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langkah</a:t>
            </a:r>
            <a:r>
              <a:rPr lang="en-US" altLang="en-US" dirty="0"/>
              <a:t> 1.</a:t>
            </a:r>
          </a:p>
          <a:p>
            <a:pPr eaLnBrk="1" hangingPunct="1">
              <a:buFontTx/>
              <a:buNone/>
            </a:pPr>
            <a:endParaRPr lang="en-US" altLang="en-US" dirty="0"/>
          </a:p>
          <a:p>
            <a:pPr marL="396875" indent="-396875" eaLnBrk="1" hangingPunct="1">
              <a:buFontTx/>
              <a:buNone/>
            </a:pPr>
            <a:r>
              <a:rPr lang="en-US" altLang="en-US" dirty="0"/>
              <a:t>3.  </a:t>
            </a:r>
            <a:r>
              <a:rPr lang="en-US" altLang="en-US" dirty="0" err="1"/>
              <a:t>Pilih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yang </a:t>
            </a:r>
            <a:r>
              <a:rPr lang="en-US" altLang="en-US" dirty="0" err="1"/>
              <a:t>memberikan</a:t>
            </a:r>
            <a:r>
              <a:rPr lang="en-US" altLang="en-US" dirty="0"/>
              <a:t> total </a:t>
            </a:r>
            <a:r>
              <a:rPr lang="en-US" altLang="en-US" dirty="0" err="1"/>
              <a:t>keuntungan</a:t>
            </a:r>
            <a:r>
              <a:rPr lang="en-US" altLang="en-US" dirty="0"/>
              <a:t> </a:t>
            </a:r>
            <a:r>
              <a:rPr lang="en-US" altLang="en-US" dirty="0" err="1"/>
              <a:t>terbesar</a:t>
            </a:r>
            <a:r>
              <a:rPr lang="en-US" altLang="en-US" dirty="0"/>
              <a:t> </a:t>
            </a:r>
            <a:r>
              <a:rPr lang="en-US" altLang="en-US" dirty="0" err="1"/>
              <a:t>namun</a:t>
            </a:r>
            <a:r>
              <a:rPr lang="en-US" altLang="en-US" dirty="0"/>
              <a:t> total </a:t>
            </a:r>
            <a:r>
              <a:rPr lang="en-US" altLang="en-US" dirty="0" err="1"/>
              <a:t>bobotnya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melebihi</a:t>
            </a:r>
            <a:r>
              <a:rPr lang="en-US" altLang="en-US" dirty="0"/>
              <a:t> </a:t>
            </a:r>
            <a:r>
              <a:rPr lang="en-US" altLang="en-US" dirty="0" err="1"/>
              <a:t>kapasitas</a:t>
            </a:r>
            <a:r>
              <a:rPr lang="en-US" altLang="en-US" dirty="0"/>
              <a:t> </a:t>
            </a:r>
            <a:r>
              <a:rPr lang="en-US" altLang="en-US" i="1" dirty="0"/>
              <a:t>knapsack</a:t>
            </a:r>
            <a:r>
              <a:rPr lang="en-US" altLang="en-US" dirty="0"/>
              <a:t>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>
            <a:extLst>
              <a:ext uri="{FF2B5EF4-FFF2-40B4-BE49-F238E27FC236}">
                <a16:creationId xmlns:a16="http://schemas.microsoft.com/office/drawing/2014/main" id="{757F4EC7-B502-4C86-B408-CB64310B1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2A53CA-A71E-454C-9F98-95C7B9F5FCC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2163C244-4657-4A05-80DB-AE9C4749B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441" y="549275"/>
            <a:ext cx="10397358" cy="55816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b="1" dirty="0" err="1"/>
              <a:t>Contoh</a:t>
            </a:r>
            <a:r>
              <a:rPr lang="en-US" b="1" dirty="0"/>
              <a:t> 4:</a:t>
            </a:r>
            <a:r>
              <a:rPr lang="en-US" dirty="0"/>
              <a:t>  </a:t>
            </a:r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4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dan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i="1" dirty="0"/>
              <a:t>knapsack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i="1" dirty="0"/>
              <a:t>K</a:t>
            </a:r>
            <a:r>
              <a:rPr lang="en-US" dirty="0"/>
              <a:t> = 16. </a:t>
            </a:r>
            <a:r>
              <a:rPr lang="en-US" dirty="0" err="1"/>
              <a:t>Properti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sbb</a:t>
            </a:r>
            <a:endParaRPr 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dirty="0"/>
              <a:t>		</a:t>
            </a:r>
          </a:p>
          <a:p>
            <a:pPr marL="457200" indent="-457200">
              <a:buNone/>
              <a:defRPr/>
            </a:pPr>
            <a:r>
              <a:rPr lang="en-US" dirty="0"/>
              <a:t>		</a:t>
            </a:r>
            <a:r>
              <a:rPr lang="en-US" b="1" u="sng" dirty="0"/>
              <a:t> </a:t>
            </a:r>
            <a:r>
              <a:rPr lang="en-US" b="1" u="sng" dirty="0" err="1"/>
              <a:t>Objek</a:t>
            </a:r>
            <a:r>
              <a:rPr lang="en-US" b="1" u="sng" dirty="0"/>
              <a:t>   </a:t>
            </a:r>
            <a:r>
              <a:rPr lang="en-US" b="1" u="sng" dirty="0" err="1"/>
              <a:t>Bobot</a:t>
            </a:r>
            <a:r>
              <a:rPr lang="en-US" b="1" u="sng" dirty="0"/>
              <a:t>       Profit ($)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2              20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5              30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10             50</a:t>
            </a:r>
          </a:p>
          <a:p>
            <a:pPr marL="1379538" indent="-180975">
              <a:buFont typeface="Monotype Sorts" pitchFamily="2" charset="2"/>
              <a:buAutoNum type="arabicPlain"/>
              <a:defRPr/>
            </a:pPr>
            <a:r>
              <a:rPr lang="en-US" b="1" dirty="0"/>
              <a:t>           5              10</a:t>
            </a:r>
            <a:endParaRPr lang="en-US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		</a:t>
            </a:r>
          </a:p>
          <a:p>
            <a:pPr eaLnBrk="1" hangingPunct="1">
              <a:buFontTx/>
              <a:buNone/>
              <a:defRPr/>
            </a:pPr>
            <a:r>
              <a:rPr lang="en-US" dirty="0"/>
              <a:t>   </a:t>
            </a:r>
            <a:r>
              <a:rPr lang="en-US" dirty="0" err="1"/>
              <a:t>Langkah-langkah</a:t>
            </a:r>
            <a:r>
              <a:rPr lang="en-US" dirty="0"/>
              <a:t> </a:t>
            </a:r>
            <a:r>
              <a:rPr lang="en-US" dirty="0" err="1"/>
              <a:t>pencarian</a:t>
            </a:r>
            <a:r>
              <a:rPr lang="en-US" dirty="0"/>
              <a:t> </a:t>
            </a:r>
            <a:r>
              <a:rPr lang="en-US" dirty="0" err="1"/>
              <a:t>solusi</a:t>
            </a:r>
            <a:r>
              <a:rPr lang="en-US" dirty="0"/>
              <a:t> 0/1 </a:t>
            </a:r>
            <a:r>
              <a:rPr lang="en-US" i="1" dirty="0"/>
              <a:t>Knapsack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i="1" dirty="0"/>
              <a:t>exhaustive search</a:t>
            </a:r>
            <a:r>
              <a:rPr lang="en-US" dirty="0"/>
              <a:t> </a:t>
            </a:r>
            <a:r>
              <a:rPr lang="en-US" dirty="0" err="1"/>
              <a:t>dirangkum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: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>
            <a:extLst>
              <a:ext uri="{FF2B5EF4-FFF2-40B4-BE49-F238E27FC236}">
                <a16:creationId xmlns:a16="http://schemas.microsoft.com/office/drawing/2014/main" id="{8F2BAD03-1243-4EE5-86BE-DB2BBBEE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8EAB38-AFC0-4BAC-8090-E8E35FE5734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400"/>
          </a:p>
        </p:txBody>
      </p:sp>
      <p:graphicFrame>
        <p:nvGraphicFramePr>
          <p:cNvPr id="66563" name="Object 2">
            <a:extLst>
              <a:ext uri="{FF2B5EF4-FFF2-40B4-BE49-F238E27FC236}">
                <a16:creationId xmlns:a16="http://schemas.microsoft.com/office/drawing/2014/main" id="{2DBDA38B-40D9-4BE7-B755-F829B7700862}"/>
              </a:ext>
            </a:extLst>
          </p:cNvPr>
          <p:cNvGraphicFramePr>
            <a:graphicFrameLocks noGrp="1" noChangeAspect="1"/>
          </p:cNvGraphicFramePr>
          <p:nvPr>
            <p:ph/>
          </p:nvPr>
        </p:nvGraphicFramePr>
        <p:xfrm>
          <a:off x="2492376" y="188118"/>
          <a:ext cx="6118224" cy="5176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635226" imgH="4803784" progId="Word.Document.8">
                  <p:embed/>
                </p:oleObj>
              </mc:Choice>
              <mc:Fallback>
                <p:oleObj name="Document" r:id="rId2" imgW="5635226" imgH="4803784" progId="Word.Document.8">
                  <p:embed/>
                  <p:pic>
                    <p:nvPicPr>
                      <p:cNvPr id="66563" name="Object 2">
                        <a:extLst>
                          <a:ext uri="{FF2B5EF4-FFF2-40B4-BE49-F238E27FC236}">
                            <a16:creationId xmlns:a16="http://schemas.microsoft.com/office/drawing/2014/main" id="{2DBDA38B-40D9-4BE7-B755-F829B770086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76" y="188118"/>
                        <a:ext cx="6118224" cy="5176826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Rectangle 3">
            <a:extLst>
              <a:ext uri="{FF2B5EF4-FFF2-40B4-BE49-F238E27FC236}">
                <a16:creationId xmlns:a16="http://schemas.microsoft.com/office/drawing/2014/main" id="{AA92B59F-8542-4B94-9B05-A915118B3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003" y="5622924"/>
            <a:ext cx="9065994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   </a:t>
            </a:r>
            <a:r>
              <a:rPr lang="en-US" altLang="en-US" sz="1800" dirty="0" err="1">
                <a:latin typeface="Verdana" panose="020B0604030504040204" pitchFamily="34" charset="0"/>
              </a:rPr>
              <a:t>Himpunan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bagian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objek</a:t>
            </a:r>
            <a:r>
              <a:rPr lang="en-US" altLang="en-US" sz="1800" dirty="0">
                <a:latin typeface="Verdana" panose="020B0604030504040204" pitchFamily="34" charset="0"/>
              </a:rPr>
              <a:t> yang </a:t>
            </a:r>
            <a:r>
              <a:rPr lang="en-US" altLang="en-US" sz="1800" dirty="0" err="1">
                <a:latin typeface="Verdana" panose="020B0604030504040204" pitchFamily="34" charset="0"/>
              </a:rPr>
              <a:t>memberikan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keuntungan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maksimum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Verdana" panose="020B0604030504040204" pitchFamily="34" charset="0"/>
              </a:rPr>
              <a:t>     </a:t>
            </a:r>
            <a:r>
              <a:rPr lang="en-US" altLang="en-US" sz="1800" dirty="0" err="1">
                <a:latin typeface="Verdana" panose="020B0604030504040204" pitchFamily="34" charset="0"/>
              </a:rPr>
              <a:t>adalah</a:t>
            </a:r>
            <a:r>
              <a:rPr lang="en-US" altLang="en-US" sz="1800" dirty="0">
                <a:latin typeface="Verdana" panose="020B0604030504040204" pitchFamily="34" charset="0"/>
              </a:rPr>
              <a:t> {2, 3} </a:t>
            </a:r>
            <a:r>
              <a:rPr lang="en-US" altLang="en-US" sz="1800" dirty="0" err="1">
                <a:latin typeface="Verdana" panose="020B0604030504040204" pitchFamily="34" charset="0"/>
              </a:rPr>
              <a:t>dengan</a:t>
            </a:r>
            <a:r>
              <a:rPr lang="en-US" altLang="en-US" sz="1800" dirty="0">
                <a:latin typeface="Verdana" panose="020B0604030504040204" pitchFamily="34" charset="0"/>
              </a:rPr>
              <a:t> total </a:t>
            </a:r>
            <a:r>
              <a:rPr lang="en-US" altLang="en-US" sz="1800" dirty="0" err="1">
                <a:latin typeface="Verdana" panose="020B0604030504040204" pitchFamily="34" charset="0"/>
              </a:rPr>
              <a:t>keuntungan</a:t>
            </a:r>
            <a:r>
              <a:rPr lang="en-US" altLang="en-US" sz="1800" dirty="0">
                <a:latin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</a:rPr>
              <a:t>adalah</a:t>
            </a:r>
            <a:r>
              <a:rPr lang="en-US" altLang="en-US" sz="1800" dirty="0">
                <a:latin typeface="Verdana" panose="020B0604030504040204" pitchFamily="34" charset="0"/>
              </a:rPr>
              <a:t> 80. </a:t>
            </a:r>
          </a:p>
          <a:p>
            <a:pPr>
              <a:spcBef>
                <a:spcPct val="0"/>
              </a:spcBef>
            </a:pPr>
            <a:r>
              <a:rPr lang="en-US" altLang="en-US" sz="1800" dirty="0">
                <a:latin typeface="Verdana" panose="020B0604030504040204" pitchFamily="34" charset="0"/>
              </a:rPr>
              <a:t>   Solusi: </a:t>
            </a:r>
            <a:r>
              <a:rPr lang="en-US" altLang="en-US" sz="1800" i="1" dirty="0">
                <a:latin typeface="Verdana" panose="020B0604030504040204" pitchFamily="34" charset="0"/>
              </a:rPr>
              <a:t>X</a:t>
            </a:r>
            <a:r>
              <a:rPr lang="en-US" altLang="en-US" sz="1800" dirty="0">
                <a:latin typeface="Verdana" panose="020B0604030504040204" pitchFamily="34" charset="0"/>
              </a:rPr>
              <a:t> = {0, 1, 1, 0}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243A9-2F94-4E64-B670-BCD09BD07426}"/>
              </a:ext>
            </a:extLst>
          </p:cNvPr>
          <p:cNvSpPr txBox="1"/>
          <p:nvPr/>
        </p:nvSpPr>
        <p:spPr>
          <a:xfrm>
            <a:off x="6807200" y="2880360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  </a:t>
            </a:r>
            <a:r>
              <a:rPr lang="en-US" b="1" dirty="0">
                <a:sym typeface="Symbol" panose="05050102010706020507" pitchFamily="18" charset="2"/>
              </a:rPr>
              <a:t> </a:t>
            </a:r>
            <a:r>
              <a:rPr lang="en-US" b="1" dirty="0"/>
              <a:t>optimal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9FEB3B06-3424-49A9-83D0-59A54592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FD7540-EE4E-4B13-8C2F-B8FC03DE075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4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1C69F88-841F-418C-9963-13AE73BB0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634" y="993228"/>
            <a:ext cx="10394732" cy="5064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Banyaknya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2</a:t>
            </a:r>
            <a:r>
              <a:rPr lang="en-US" altLang="en-US" i="1" baseline="30000" dirty="0"/>
              <a:t>n</a:t>
            </a:r>
            <a:r>
              <a:rPr lang="en-US" altLang="en-US" dirty="0"/>
              <a:t>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Waktu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menghitung</a:t>
            </a:r>
            <a:r>
              <a:rPr lang="en-US" altLang="en-US" dirty="0"/>
              <a:t> total </a:t>
            </a:r>
            <a:r>
              <a:rPr lang="en-US" altLang="en-US" dirty="0" err="1"/>
              <a:t>bobot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himpunan</a:t>
            </a:r>
            <a:r>
              <a:rPr lang="en-US" altLang="en-US" dirty="0"/>
              <a:t> </a:t>
            </a:r>
            <a:r>
              <a:rPr lang="en-US" altLang="en-US" dirty="0" err="1"/>
              <a:t>bagian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dirty="0"/>
              <a:t>   </a:t>
            </a:r>
            <a:r>
              <a:rPr lang="en-US" altLang="en-US" dirty="0" err="1"/>
              <a:t>Sehingga</a:t>
            </a:r>
            <a:r>
              <a:rPr lang="en-US" altLang="en-US" dirty="0"/>
              <a:t>,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exhaustive search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0/1 </a:t>
            </a:r>
            <a:r>
              <a:rPr lang="en-US" altLang="en-US" i="1" dirty="0"/>
              <a:t>Knapsack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i="1" dirty="0"/>
              <a:t>O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. 2</a:t>
            </a:r>
            <a:r>
              <a:rPr lang="en-US" altLang="en-US" i="1" baseline="30000" dirty="0"/>
              <a:t>n</a:t>
            </a:r>
            <a:r>
              <a:rPr lang="en-US" altLang="en-US" dirty="0"/>
              <a:t>). 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TSP dan 0/1 </a:t>
            </a:r>
            <a:r>
              <a:rPr lang="en-US" altLang="en-US" i="1" dirty="0"/>
              <a:t>Knapsack</a:t>
            </a:r>
            <a:r>
              <a:rPr lang="en-US" altLang="en-US" dirty="0"/>
              <a:t>,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dirty="0" err="1"/>
              <a:t>contoh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kompleksitas</a:t>
            </a:r>
            <a:r>
              <a:rPr lang="en-US" altLang="en-US" dirty="0"/>
              <a:t> </a:t>
            </a:r>
            <a:r>
              <a:rPr lang="en-US" altLang="en-US" dirty="0" err="1"/>
              <a:t>eksponensial</a:t>
            </a:r>
            <a:r>
              <a:rPr lang="en-US" altLang="en-US" dirty="0"/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E5C00EA7-6855-4A32-A563-FEE963033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3567DA-E7FF-42C7-A6FA-9C0167B1E03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5936E27-1110-4261-A46C-6C0966391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5705475"/>
            <a:ext cx="90598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Jumlah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operasi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perbandingan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senarai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maksimal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sebanyak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n </a:t>
            </a:r>
            <a:r>
              <a:rPr lang="en-US" altLang="en-US" sz="2000" dirty="0">
                <a:latin typeface="Arial" panose="020B0604020202020204" pitchFamily="34" charset="0"/>
              </a:rPr>
              <a:t> kali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Kompleksitas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waktu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: </a:t>
            </a:r>
            <a:r>
              <a:rPr lang="en-US" altLang="en-US" sz="2000" i="1" dirty="0">
                <a:latin typeface="Arial" panose="020B0604020202020204" pitchFamily="34" charset="0"/>
              </a:rPr>
              <a:t>O</a:t>
            </a:r>
            <a:r>
              <a:rPr lang="en-US" altLang="en-US" sz="2000" dirty="0">
                <a:latin typeface="Arial" panose="020B0604020202020204" pitchFamily="34" charset="0"/>
              </a:rPr>
              <a:t>(</a:t>
            </a:r>
            <a:r>
              <a:rPr lang="en-US" altLang="en-US" sz="2000" i="1" dirty="0">
                <a:latin typeface="Arial" panose="020B0604020202020204" pitchFamily="34" charset="0"/>
              </a:rPr>
              <a:t>n</a:t>
            </a:r>
            <a:r>
              <a:rPr lang="en-US" altLang="en-US" sz="20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latin typeface="Arial" panose="020B0604020202020204" pitchFamily="34" charset="0"/>
              </a:rPr>
              <a:t>Adakah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algoritma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pencarian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elemen</a:t>
            </a:r>
            <a:r>
              <a:rPr lang="en-US" altLang="en-US" sz="2000" dirty="0">
                <a:latin typeface="Arial" panose="020B0604020202020204" pitchFamily="34" charset="0"/>
              </a:rPr>
              <a:t> yang </a:t>
            </a:r>
            <a:r>
              <a:rPr lang="en-US" altLang="en-US" sz="2000" dirty="0" err="1">
                <a:latin typeface="Arial" panose="020B0604020202020204" pitchFamily="34" charset="0"/>
              </a:rPr>
              <a:t>lebih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mangkus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dirty="0" err="1">
                <a:latin typeface="Arial" panose="020B0604020202020204" pitchFamily="34" charset="0"/>
              </a:rPr>
              <a:t>daripada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  <a:r>
              <a:rPr lang="en-US" altLang="en-US" sz="2000" i="1" dirty="0">
                <a:latin typeface="Arial" panose="020B0604020202020204" pitchFamily="34" charset="0"/>
              </a:rPr>
              <a:t>brute force</a:t>
            </a:r>
            <a:r>
              <a:rPr lang="en-US" altLang="en-US" sz="20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89E3A6-3A35-44E9-A5AB-7F55F93F1210}"/>
              </a:ext>
            </a:extLst>
          </p:cNvPr>
          <p:cNvSpPr/>
          <p:nvPr/>
        </p:nvSpPr>
        <p:spPr>
          <a:xfrm>
            <a:off x="922338" y="345631"/>
            <a:ext cx="80475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PencarianBeruntun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integer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Mencari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bernilai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di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senarai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Lokasi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indeks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elemen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diisi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  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..., a</a:t>
            </a:r>
            <a:r>
              <a:rPr lang="en-US" sz="16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Luaran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Deklarasi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k : integer</a:t>
            </a: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endwhile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k = n or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x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if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i="1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idx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–1        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{ x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ditemukan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}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C05C0B-3FF8-4DA1-A78C-7CD18F5526A7}"/>
              </a:ext>
            </a:extLst>
          </p:cNvPr>
          <p:cNvSpPr/>
          <p:nvPr/>
        </p:nvSpPr>
        <p:spPr>
          <a:xfrm>
            <a:off x="760175" y="248766"/>
            <a:ext cx="8371840" cy="53598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D4ACE-4024-175F-2346-5184E7CDD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8286"/>
            <a:ext cx="10515600" cy="5378677"/>
          </a:xfrm>
        </p:spPr>
        <p:txBody>
          <a:bodyPr/>
          <a:lstStyle/>
          <a:p>
            <a:r>
              <a:rPr lang="en-US" dirty="0" err="1"/>
              <a:t>Persoalan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-  sum of subset</a:t>
            </a:r>
          </a:p>
          <a:p>
            <a:pPr marL="0" indent="0">
              <a:buNone/>
            </a:pPr>
            <a:r>
              <a:rPr lang="en-US" dirty="0"/>
              <a:t>	-  assignment problem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sirkuit</a:t>
            </a:r>
            <a:r>
              <a:rPr lang="en-US" dirty="0"/>
              <a:t> Hamilton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permainan</a:t>
            </a:r>
            <a:r>
              <a:rPr lang="en-US" dirty="0"/>
              <a:t> Sudoku</a:t>
            </a:r>
          </a:p>
          <a:p>
            <a:pPr marL="0" indent="0">
              <a:buNone/>
            </a:pPr>
            <a:r>
              <a:rPr lang="en-US" dirty="0"/>
              <a:t>	-  </a:t>
            </a:r>
            <a:r>
              <a:rPr lang="en-US" dirty="0" err="1"/>
              <a:t>dsb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231775" indent="-231775">
              <a:buNone/>
            </a:pPr>
            <a:r>
              <a:rPr lang="en-US" dirty="0"/>
              <a:t>   juga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yang </a:t>
            </a:r>
            <a:r>
              <a:rPr lang="en-US" dirty="0" err="1"/>
              <a:t>diselesaikan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exhaustive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F0F31-1911-6DE6-0A85-E568CFC94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343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207B-CDE3-429D-816E-261B3A710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A2394-A7AD-4186-940B-747207A3A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F25F2-E1A2-258B-BFB7-BA03C14B3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F54DA-F425-4D7C-AAD6-A08F975715F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2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5D3F6B6B-AF88-4998-8BB2-F281C503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1EFEC-687F-45EC-8B1A-AA4E09C328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865A3A5-A3B2-4CC5-8392-0732026255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Contoh-contoh</a:t>
            </a:r>
            <a:r>
              <a:rPr lang="en-US" altLang="en-US" b="1" dirty="0"/>
              <a:t> </a:t>
            </a:r>
            <a:r>
              <a:rPr lang="en-US" altLang="en-US" b="1" dirty="0" err="1"/>
              <a:t>algoritma</a:t>
            </a:r>
            <a:r>
              <a:rPr lang="en-US" altLang="en-US" b="1" dirty="0"/>
              <a:t> brute force</a:t>
            </a:r>
            <a:br>
              <a:rPr lang="en-US" altLang="en-US" dirty="0"/>
            </a:br>
            <a:r>
              <a:rPr lang="en-US" altLang="en-US" sz="3200" dirty="0"/>
              <a:t>(</a:t>
            </a:r>
            <a:r>
              <a:rPr lang="en-US" altLang="en-US" sz="3200" dirty="0" err="1"/>
              <a:t>Berdasarkan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definisi</a:t>
            </a:r>
            <a:r>
              <a:rPr lang="en-US" altLang="en-US" sz="3200" dirty="0"/>
              <a:t>/</a:t>
            </a:r>
            <a:r>
              <a:rPr lang="en-US" altLang="en-US" sz="3200" dirty="0" err="1"/>
              <a:t>konsep</a:t>
            </a:r>
            <a:r>
              <a:rPr lang="en-US" altLang="en-US" sz="3200" dirty="0"/>
              <a:t> yang </a:t>
            </a:r>
            <a:r>
              <a:rPr lang="en-US" altLang="en-US" sz="3200" dirty="0" err="1"/>
              <a:t>terlibat</a:t>
            </a:r>
            <a:r>
              <a:rPr lang="en-US" altLang="en-US" sz="3200" dirty="0"/>
              <a:t>)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C92E7B1-FBE7-4CAC-8B9E-0DF6D0D8F7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b="1" dirty="0" err="1"/>
              <a:t>Menghitung</a:t>
            </a:r>
            <a:r>
              <a:rPr lang="en-US" altLang="en-US" b="1" dirty="0"/>
              <a:t> </a:t>
            </a:r>
            <a:r>
              <a:rPr lang="en-US" altLang="en-US" b="1" i="1" dirty="0"/>
              <a:t>a</a:t>
            </a:r>
            <a:r>
              <a:rPr lang="en-US" altLang="en-US" b="1" i="1" baseline="30000" dirty="0"/>
              <a:t>n</a:t>
            </a:r>
            <a:r>
              <a:rPr lang="en-US" altLang="en-US" b="1" dirty="0"/>
              <a:t> (</a:t>
            </a:r>
            <a:r>
              <a:rPr lang="en-US" altLang="en-US" b="1" i="1" dirty="0"/>
              <a:t>a</a:t>
            </a:r>
            <a:r>
              <a:rPr lang="en-US" altLang="en-US" b="1" dirty="0"/>
              <a:t> &gt; 0, </a:t>
            </a:r>
            <a:r>
              <a:rPr lang="en-US" altLang="en-US" b="1" i="1" dirty="0"/>
              <a:t>n</a:t>
            </a:r>
            <a:r>
              <a:rPr lang="en-US" altLang="en-US" b="1" dirty="0"/>
              <a:t> </a:t>
            </a:r>
            <a:r>
              <a:rPr lang="en-US" altLang="en-US" b="1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bilangan</a:t>
            </a:r>
            <a:r>
              <a:rPr lang="en-US" altLang="en-US" b="1" dirty="0"/>
              <a:t> </a:t>
            </a:r>
            <a:r>
              <a:rPr lang="en-US" altLang="en-US" b="1" dirty="0" err="1"/>
              <a:t>bulat</a:t>
            </a:r>
            <a:r>
              <a:rPr lang="en-US" altLang="en-US" b="1" dirty="0"/>
              <a:t> </a:t>
            </a:r>
            <a:r>
              <a:rPr lang="en-US" altLang="en-US" b="1" dirty="0" err="1"/>
              <a:t>tak-negatif</a:t>
            </a:r>
            <a:r>
              <a:rPr lang="en-US" altLang="en-US" b="1" dirty="0"/>
              <a:t>)</a:t>
            </a:r>
          </a:p>
          <a:p>
            <a:pPr marL="609600" indent="-609600">
              <a:buNone/>
            </a:pPr>
            <a:r>
              <a:rPr lang="en-US" altLang="en-US" i="1" dirty="0"/>
              <a:t>	</a:t>
            </a:r>
          </a:p>
          <a:p>
            <a:pPr marL="609600" indent="-609600">
              <a:buNone/>
            </a:pPr>
            <a:r>
              <a:rPr lang="en-US" altLang="en-US" i="1" dirty="0"/>
              <a:t>	</a:t>
            </a:r>
            <a:r>
              <a:rPr lang="en-US" altLang="en-US" dirty="0" err="1"/>
              <a:t>Definisi</a:t>
            </a:r>
            <a:r>
              <a:rPr lang="en-US" altLang="en-US" dirty="0"/>
              <a:t>:  </a:t>
            </a:r>
          </a:p>
          <a:p>
            <a:pPr marL="609600" indent="-609600">
              <a:buNone/>
            </a:pPr>
            <a:r>
              <a:rPr lang="en-US" altLang="en-US" i="1" dirty="0"/>
              <a:t>	  a</a:t>
            </a:r>
            <a:r>
              <a:rPr lang="en-US" altLang="en-US" i="1" baseline="30000" dirty="0"/>
              <a:t>n</a:t>
            </a:r>
            <a:r>
              <a:rPr lang="en-US" altLang="en-US" dirty="0"/>
              <a:t> =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… </a:t>
            </a:r>
            <a:r>
              <a:rPr lang="en-US" altLang="en-US" dirty="0">
                <a:sym typeface="Symbol" panose="05050102010706020507" pitchFamily="18" charset="2"/>
              </a:rPr>
              <a:t>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  (</a:t>
            </a:r>
            <a:r>
              <a:rPr lang="en-US" altLang="en-US" i="1" dirty="0"/>
              <a:t>n</a:t>
            </a:r>
            <a:r>
              <a:rPr lang="en-US" altLang="en-US" dirty="0"/>
              <a:t> kali) 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&gt; 0</a:t>
            </a:r>
          </a:p>
          <a:p>
            <a:pPr marL="609600" indent="-609600">
              <a:buNone/>
            </a:pPr>
            <a:r>
              <a:rPr lang="en-US" altLang="en-US" dirty="0"/>
              <a:t>	      = 1          			, </a:t>
            </a:r>
            <a:r>
              <a:rPr lang="en-US" altLang="en-US" dirty="0" err="1"/>
              <a:t>jika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= 0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</a:p>
          <a:p>
            <a:pPr marL="609600" indent="-609600">
              <a:buNone/>
            </a:pPr>
            <a:r>
              <a:rPr lang="en-US" altLang="en-US" dirty="0"/>
              <a:t>	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i="1" dirty="0"/>
              <a:t>brute force</a:t>
            </a:r>
            <a:r>
              <a:rPr lang="en-US" altLang="en-US" dirty="0"/>
              <a:t>: </a:t>
            </a:r>
            <a:r>
              <a:rPr lang="en-US" altLang="en-US" dirty="0" err="1"/>
              <a:t>kalikan</a:t>
            </a:r>
            <a:r>
              <a:rPr lang="en-US" altLang="en-US" dirty="0"/>
              <a:t> </a:t>
            </a:r>
            <a:r>
              <a:rPr lang="en-US" altLang="en-US" i="1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sebanyak</a:t>
            </a:r>
            <a:r>
              <a:rPr lang="en-US" altLang="en-US" dirty="0"/>
              <a:t> </a:t>
            </a:r>
            <a:r>
              <a:rPr lang="en-US" altLang="en-US" i="1" dirty="0"/>
              <a:t>n</a:t>
            </a:r>
            <a:r>
              <a:rPr lang="en-US" altLang="en-US" dirty="0"/>
              <a:t> kali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00A1B2C-5113-4A0B-80F4-CB1679C1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A4325-D049-422C-8A0C-766D6B5CAA7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2D19A571-301B-428E-8018-99013EFBB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305" y="578077"/>
            <a:ext cx="7488215" cy="407520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pangkat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integer)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real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{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Menghitung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</a:t>
            </a:r>
            <a:r>
              <a:rPr lang="en-US" altLang="en-US" sz="2000" i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}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Deklarasi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integer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real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Algoritma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for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 1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do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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* </a:t>
            </a:r>
            <a:r>
              <a:rPr lang="en-US" altLang="en-US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endfor</a:t>
            </a: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return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hasil</a:t>
            </a:r>
            <a:endParaRPr lang="en-US" altLang="en-US" sz="20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96BA75EA-7E47-432E-885E-3690CAAB2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018" y="5079593"/>
            <a:ext cx="1047210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Jumlah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operasi</a:t>
            </a:r>
            <a:r>
              <a:rPr lang="en-US" altLang="en-US" sz="2400" dirty="0">
                <a:latin typeface="Arial" panose="020B0604020202020204" pitchFamily="34" charset="0"/>
              </a:rPr>
              <a:t> kali: 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Kompleksitas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waktu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  <a:r>
              <a:rPr lang="en-US" altLang="en-US" sz="2400" i="1" dirty="0">
                <a:latin typeface="Arial" panose="020B0604020202020204" pitchFamily="34" charset="0"/>
              </a:rPr>
              <a:t>O</a:t>
            </a:r>
            <a:r>
              <a:rPr lang="en-US" altLang="en-US" sz="2400" dirty="0">
                <a:latin typeface="Arial" panose="020B0604020202020204" pitchFamily="34" charset="0"/>
              </a:rPr>
              <a:t>(</a:t>
            </a:r>
            <a:r>
              <a:rPr lang="en-US" altLang="en-US" sz="2400" i="1" dirty="0">
                <a:latin typeface="Arial" panose="020B0604020202020204" pitchFamily="34" charset="0"/>
              </a:rPr>
              <a:t>n</a:t>
            </a:r>
            <a:r>
              <a:rPr lang="en-US" altLang="en-US" sz="2400" dirty="0">
                <a:latin typeface="Arial" panose="020B0604020202020204" pitchFamily="34" charset="0"/>
              </a:rPr>
              <a:t>).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Arial" panose="020B0604020202020204" pitchFamily="34" charset="0"/>
              </a:rPr>
              <a:t>Adakah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algoritma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perpangkatan</a:t>
            </a:r>
            <a:r>
              <a:rPr lang="en-US" altLang="en-US" sz="2400" dirty="0">
                <a:latin typeface="Arial" panose="020B0604020202020204" pitchFamily="34" charset="0"/>
              </a:rPr>
              <a:t> yang </a:t>
            </a:r>
            <a:r>
              <a:rPr lang="en-US" altLang="en-US" sz="2400" dirty="0" err="1">
                <a:latin typeface="Arial" panose="020B0604020202020204" pitchFamily="34" charset="0"/>
              </a:rPr>
              <a:t>lebih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mangkus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daripada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i="1" dirty="0">
                <a:latin typeface="Arial" panose="020B0604020202020204" pitchFamily="34" charset="0"/>
              </a:rPr>
              <a:t>brute force</a:t>
            </a:r>
            <a:r>
              <a:rPr lang="en-US" altLang="en-US" sz="2400" dirty="0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49DD14-6814-4701-AC94-44A3A95B56F5}"/>
              </a:ext>
            </a:extLst>
          </p:cNvPr>
          <p:cNvSpPr/>
          <p:nvPr/>
        </p:nvSpPr>
        <p:spPr>
          <a:xfrm>
            <a:off x="1283017" y="436879"/>
            <a:ext cx="7779703" cy="4425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5501</Words>
  <Application>Microsoft Office PowerPoint</Application>
  <PresentationFormat>Widescreen</PresentationFormat>
  <Paragraphs>757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7" baseType="lpstr">
      <vt:lpstr>MS Mincho</vt:lpstr>
      <vt:lpstr>Aptos</vt:lpstr>
      <vt:lpstr>Arial</vt:lpstr>
      <vt:lpstr>Calibri</vt:lpstr>
      <vt:lpstr>Calibri Light</vt:lpstr>
      <vt:lpstr>Cambria Math</vt:lpstr>
      <vt:lpstr>Courier New</vt:lpstr>
      <vt:lpstr>Monotype Sorts</vt:lpstr>
      <vt:lpstr>Symbol</vt:lpstr>
      <vt:lpstr>Times New Roman</vt:lpstr>
      <vt:lpstr>Verdana</vt:lpstr>
      <vt:lpstr>Wingdings</vt:lpstr>
      <vt:lpstr>Office Theme</vt:lpstr>
      <vt:lpstr>Equation</vt:lpstr>
      <vt:lpstr>Document</vt:lpstr>
      <vt:lpstr>VISIO</vt:lpstr>
      <vt:lpstr>PowerPoint Presentation</vt:lpstr>
      <vt:lpstr>PowerPoint Presentation</vt:lpstr>
      <vt:lpstr>Definisi Algoritma Brute Force</vt:lpstr>
      <vt:lpstr>Contoh-contoh algoritma brute force (Berdasarkan pernyataan di dalam persoalan)</vt:lpstr>
      <vt:lpstr>PowerPoint Presentation</vt:lpstr>
      <vt:lpstr>PowerPoint Presentation</vt:lpstr>
      <vt:lpstr>PowerPoint Presentation</vt:lpstr>
      <vt:lpstr>Contoh-contoh algoritma brute force (Berdasarkan definisi/konsep yang terlibat)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Contoh-contoh algoritma brute force lainnya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Brute Force string matching in Java</vt:lpstr>
      <vt:lpstr>Analisis Pencocokan String dengan Brute Force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Karakteristik Algoritma Brute Force</vt:lpstr>
      <vt:lpstr>PowerPoint Presentation</vt:lpstr>
      <vt:lpstr>PowerPoint Presentation</vt:lpstr>
      <vt:lpstr>Kelebihan dan Kelemahan Algoritma Brute Force</vt:lpstr>
      <vt:lpstr>PowerPoint Presentation</vt:lpstr>
      <vt:lpstr>Algoritma Brute Force dalam Sudoku</vt:lpstr>
      <vt:lpstr>PowerPoint Presentation</vt:lpstr>
      <vt:lpstr>PowerPoint Presentation</vt:lpstr>
      <vt:lpstr>Contoh-contoh persoalan brute force lainnya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Exhaustive Search</vt:lpstr>
      <vt:lpstr>PowerPoint Presentation</vt:lpstr>
      <vt:lpstr>Contoh-contoh exhaustive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Bersambung ke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Rinaldi Munir</dc:creator>
  <cp:lastModifiedBy>Dr. Ir. Rinaldi, M.T.</cp:lastModifiedBy>
  <cp:revision>54</cp:revision>
  <dcterms:created xsi:type="dcterms:W3CDTF">2021-01-07T10:15:34Z</dcterms:created>
  <dcterms:modified xsi:type="dcterms:W3CDTF">2025-02-16T13:12:09Z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2025-02-14T04:01:00Z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f5dff4bd-eb4c-4296-b63c-c08543cb5c7f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