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86" r:id="rId5"/>
    <p:sldId id="287" r:id="rId6"/>
    <p:sldId id="288" r:id="rId7"/>
    <p:sldId id="290" r:id="rId8"/>
    <p:sldId id="291" r:id="rId9"/>
    <p:sldId id="292" r:id="rId10"/>
    <p:sldId id="296" r:id="rId11"/>
    <p:sldId id="297" r:id="rId12"/>
    <p:sldId id="306" r:id="rId13"/>
    <p:sldId id="307" r:id="rId14"/>
    <p:sldId id="299" r:id="rId15"/>
    <p:sldId id="300" r:id="rId16"/>
    <p:sldId id="301" r:id="rId17"/>
    <p:sldId id="302" r:id="rId18"/>
    <p:sldId id="303" r:id="rId19"/>
    <p:sldId id="308" r:id="rId20"/>
    <p:sldId id="311" r:id="rId21"/>
    <p:sldId id="377" r:id="rId22"/>
    <p:sldId id="293" r:id="rId23"/>
    <p:sldId id="294" r:id="rId24"/>
    <p:sldId id="268" r:id="rId25"/>
    <p:sldId id="309" r:id="rId26"/>
    <p:sldId id="273" r:id="rId27"/>
    <p:sldId id="274" r:id="rId28"/>
    <p:sldId id="275" r:id="rId29"/>
    <p:sldId id="310" r:id="rId30"/>
    <p:sldId id="312" r:id="rId31"/>
    <p:sldId id="313" r:id="rId32"/>
    <p:sldId id="314" r:id="rId33"/>
    <p:sldId id="379" r:id="rId34"/>
    <p:sldId id="270" r:id="rId35"/>
    <p:sldId id="271" r:id="rId36"/>
    <p:sldId id="262" r:id="rId37"/>
    <p:sldId id="380" r:id="rId38"/>
    <p:sldId id="381" r:id="rId39"/>
    <p:sldId id="281" r:id="rId40"/>
    <p:sldId id="315" r:id="rId41"/>
  </p:sldIdLst>
  <p:sldSz cx="9144000" cy="6858000" type="screen4x3"/>
  <p:notesSz cx="6858000" cy="9144000"/>
  <p:defaultTextStyle>
    <a:defPPr>
      <a:defRPr lang="id-ID"/>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169FB2"/>
    <a:srgbClr val="24CDE4"/>
    <a:srgbClr val="532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E0E1CBB1-367F-479F-AE7B-48DF6375F0E5}"/>
              </a:ext>
            </a:extLst>
          </p:cNvPr>
          <p:cNvSpPr>
            <a:spLocks noGrp="1"/>
          </p:cNvSpPr>
          <p:nvPr>
            <p:ph type="dt" sz="half" idx="10"/>
          </p:nvPr>
        </p:nvSpPr>
        <p:spPr/>
        <p:txBody>
          <a:bodyPr/>
          <a:lstStyle>
            <a:lvl1pPr>
              <a:defRPr/>
            </a:lvl1pPr>
          </a:lstStyle>
          <a:p>
            <a:pPr>
              <a:defRPr/>
            </a:pPr>
            <a:fld id="{C41B0E19-A2DB-434F-8975-FE386AFD3FE0}" type="datetimeFigureOut">
              <a:rPr lang="id-ID"/>
              <a:pPr>
                <a:defRPr/>
              </a:pPr>
              <a:t>03/02/2024</a:t>
            </a:fld>
            <a:endParaRPr lang="id-ID"/>
          </a:p>
        </p:txBody>
      </p:sp>
      <p:sp>
        <p:nvSpPr>
          <p:cNvPr id="5" name="Footer Placeholder 4">
            <a:extLst>
              <a:ext uri="{FF2B5EF4-FFF2-40B4-BE49-F238E27FC236}">
                <a16:creationId xmlns:a16="http://schemas.microsoft.com/office/drawing/2014/main" id="{37A0BEE6-585D-4B8E-9F5B-EA7CD411480E}"/>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0F722F33-279F-4D46-88C4-4D0DD94F4B0A}"/>
              </a:ext>
            </a:extLst>
          </p:cNvPr>
          <p:cNvSpPr>
            <a:spLocks noGrp="1"/>
          </p:cNvSpPr>
          <p:nvPr>
            <p:ph type="sldNum" sz="quarter" idx="12"/>
          </p:nvPr>
        </p:nvSpPr>
        <p:spPr/>
        <p:txBody>
          <a:bodyPr/>
          <a:lstStyle>
            <a:lvl1pPr>
              <a:defRPr/>
            </a:lvl1pPr>
          </a:lstStyle>
          <a:p>
            <a:pPr>
              <a:defRPr/>
            </a:pPr>
            <a:fld id="{D87FEA7D-C7BA-469F-AB74-53222F1D391F}" type="slidenum">
              <a:rPr lang="id-ID" altLang="en-US"/>
              <a:pPr>
                <a:defRPr/>
              </a:pPr>
              <a:t>‹#›</a:t>
            </a:fld>
            <a:endParaRPr lang="id-ID" altLang="en-US"/>
          </a:p>
        </p:txBody>
      </p:sp>
    </p:spTree>
    <p:extLst>
      <p:ext uri="{BB962C8B-B14F-4D97-AF65-F5344CB8AC3E}">
        <p14:creationId xmlns:p14="http://schemas.microsoft.com/office/powerpoint/2010/main" val="402350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F29667C2-8FB8-4D2C-AE73-6EEC8E2EB576}"/>
              </a:ext>
            </a:extLst>
          </p:cNvPr>
          <p:cNvSpPr>
            <a:spLocks noGrp="1"/>
          </p:cNvSpPr>
          <p:nvPr>
            <p:ph type="dt" sz="half" idx="10"/>
          </p:nvPr>
        </p:nvSpPr>
        <p:spPr/>
        <p:txBody>
          <a:bodyPr/>
          <a:lstStyle>
            <a:lvl1pPr>
              <a:defRPr/>
            </a:lvl1pPr>
          </a:lstStyle>
          <a:p>
            <a:pPr>
              <a:defRPr/>
            </a:pPr>
            <a:fld id="{78593673-4383-4C79-A3ED-B37E1972EDEE}" type="datetimeFigureOut">
              <a:rPr lang="id-ID"/>
              <a:pPr>
                <a:defRPr/>
              </a:pPr>
              <a:t>03/02/2024</a:t>
            </a:fld>
            <a:endParaRPr lang="id-ID"/>
          </a:p>
        </p:txBody>
      </p:sp>
      <p:sp>
        <p:nvSpPr>
          <p:cNvPr id="5" name="Footer Placeholder 4">
            <a:extLst>
              <a:ext uri="{FF2B5EF4-FFF2-40B4-BE49-F238E27FC236}">
                <a16:creationId xmlns:a16="http://schemas.microsoft.com/office/drawing/2014/main" id="{F8C6A4FC-EF67-43D8-8241-20C0A793059D}"/>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8EDA7A63-B532-4D9D-88FD-A26F789D1082}"/>
              </a:ext>
            </a:extLst>
          </p:cNvPr>
          <p:cNvSpPr>
            <a:spLocks noGrp="1"/>
          </p:cNvSpPr>
          <p:nvPr>
            <p:ph type="sldNum" sz="quarter" idx="12"/>
          </p:nvPr>
        </p:nvSpPr>
        <p:spPr/>
        <p:txBody>
          <a:bodyPr/>
          <a:lstStyle>
            <a:lvl1pPr>
              <a:defRPr/>
            </a:lvl1pPr>
          </a:lstStyle>
          <a:p>
            <a:pPr>
              <a:defRPr/>
            </a:pPr>
            <a:fld id="{F6538EDE-7C79-49DF-A822-69F67DBB8121}" type="slidenum">
              <a:rPr lang="id-ID" altLang="en-US"/>
              <a:pPr>
                <a:defRPr/>
              </a:pPr>
              <a:t>‹#›</a:t>
            </a:fld>
            <a:endParaRPr lang="id-ID" altLang="en-US"/>
          </a:p>
        </p:txBody>
      </p:sp>
    </p:spTree>
    <p:extLst>
      <p:ext uri="{BB962C8B-B14F-4D97-AF65-F5344CB8AC3E}">
        <p14:creationId xmlns:p14="http://schemas.microsoft.com/office/powerpoint/2010/main" val="14726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A8B1243-1D8E-49BD-83A0-41A536E1E30F}"/>
              </a:ext>
            </a:extLst>
          </p:cNvPr>
          <p:cNvSpPr>
            <a:spLocks noGrp="1"/>
          </p:cNvSpPr>
          <p:nvPr>
            <p:ph type="dt" sz="half" idx="10"/>
          </p:nvPr>
        </p:nvSpPr>
        <p:spPr/>
        <p:txBody>
          <a:bodyPr/>
          <a:lstStyle>
            <a:lvl1pPr>
              <a:defRPr/>
            </a:lvl1pPr>
          </a:lstStyle>
          <a:p>
            <a:pPr>
              <a:defRPr/>
            </a:pPr>
            <a:fld id="{A7C12AE1-39A2-4C0C-B6DB-51137AC983FF}" type="datetimeFigureOut">
              <a:rPr lang="id-ID"/>
              <a:pPr>
                <a:defRPr/>
              </a:pPr>
              <a:t>03/02/2024</a:t>
            </a:fld>
            <a:endParaRPr lang="id-ID"/>
          </a:p>
        </p:txBody>
      </p:sp>
      <p:sp>
        <p:nvSpPr>
          <p:cNvPr id="5" name="Footer Placeholder 4">
            <a:extLst>
              <a:ext uri="{FF2B5EF4-FFF2-40B4-BE49-F238E27FC236}">
                <a16:creationId xmlns:a16="http://schemas.microsoft.com/office/drawing/2014/main" id="{B55F3620-AF5E-4F1C-980B-2E3BD111DA6B}"/>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C33D1717-DA09-4D8F-99EE-896416EBAEAE}"/>
              </a:ext>
            </a:extLst>
          </p:cNvPr>
          <p:cNvSpPr>
            <a:spLocks noGrp="1"/>
          </p:cNvSpPr>
          <p:nvPr>
            <p:ph type="sldNum" sz="quarter" idx="12"/>
          </p:nvPr>
        </p:nvSpPr>
        <p:spPr/>
        <p:txBody>
          <a:bodyPr/>
          <a:lstStyle>
            <a:lvl1pPr>
              <a:defRPr/>
            </a:lvl1pPr>
          </a:lstStyle>
          <a:p>
            <a:pPr>
              <a:defRPr/>
            </a:pPr>
            <a:fld id="{9EAE919D-F7E0-40C1-A30D-5C551F4D4EC1}" type="slidenum">
              <a:rPr lang="id-ID" altLang="en-US"/>
              <a:pPr>
                <a:defRPr/>
              </a:pPr>
              <a:t>‹#›</a:t>
            </a:fld>
            <a:endParaRPr lang="id-ID" altLang="en-US"/>
          </a:p>
        </p:txBody>
      </p:sp>
    </p:spTree>
    <p:extLst>
      <p:ext uri="{BB962C8B-B14F-4D97-AF65-F5344CB8AC3E}">
        <p14:creationId xmlns:p14="http://schemas.microsoft.com/office/powerpoint/2010/main" val="288755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829E33-5F19-46D9-A1F5-641BEA827C2B}"/>
              </a:ext>
            </a:extLst>
          </p:cNvPr>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869ECD9-BC33-459F-A5C5-366E13B8C77F}"/>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AF34D24-E8B0-4E8B-8CA7-7EBB2D432870}"/>
              </a:ext>
            </a:extLst>
          </p:cNvPr>
          <p:cNvSpPr>
            <a:spLocks noGrp="1"/>
          </p:cNvSpPr>
          <p:nvPr>
            <p:ph type="sldNum" sz="quarter" idx="12"/>
          </p:nvPr>
        </p:nvSpPr>
        <p:spPr>
          <a:xfrm>
            <a:off x="6553200" y="6248400"/>
            <a:ext cx="1905000" cy="457200"/>
          </a:xfrm>
        </p:spPr>
        <p:txBody>
          <a:bodyPr/>
          <a:lstStyle>
            <a:lvl1pPr>
              <a:defRPr/>
            </a:lvl1pPr>
          </a:lstStyle>
          <a:p>
            <a:pPr>
              <a:defRPr/>
            </a:pPr>
            <a:fld id="{3340DE52-2D10-4ED2-BB52-DA10B08FB5A5}" type="slidenum">
              <a:rPr lang="en-US" altLang="en-US"/>
              <a:pPr>
                <a:defRPr/>
              </a:pPr>
              <a:t>‹#›</a:t>
            </a:fld>
            <a:endParaRPr lang="en-US" altLang="en-US"/>
          </a:p>
        </p:txBody>
      </p:sp>
    </p:spTree>
    <p:extLst>
      <p:ext uri="{BB962C8B-B14F-4D97-AF65-F5344CB8AC3E}">
        <p14:creationId xmlns:p14="http://schemas.microsoft.com/office/powerpoint/2010/main" val="19712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B68C530-84A6-4C05-B994-A4EE60BC89E2}"/>
              </a:ext>
            </a:extLst>
          </p:cNvPr>
          <p:cNvSpPr>
            <a:spLocks noGrp="1"/>
          </p:cNvSpPr>
          <p:nvPr>
            <p:ph type="dt" sz="half" idx="10"/>
          </p:nvPr>
        </p:nvSpPr>
        <p:spPr/>
        <p:txBody>
          <a:bodyPr/>
          <a:lstStyle>
            <a:lvl1pPr>
              <a:defRPr/>
            </a:lvl1pPr>
          </a:lstStyle>
          <a:p>
            <a:pPr>
              <a:defRPr/>
            </a:pPr>
            <a:fld id="{F4A60E49-94F1-4034-9C08-C6EF7B75A098}" type="datetimeFigureOut">
              <a:rPr lang="id-ID"/>
              <a:pPr>
                <a:defRPr/>
              </a:pPr>
              <a:t>03/02/2024</a:t>
            </a:fld>
            <a:endParaRPr lang="id-ID"/>
          </a:p>
        </p:txBody>
      </p:sp>
      <p:sp>
        <p:nvSpPr>
          <p:cNvPr id="5" name="Footer Placeholder 4">
            <a:extLst>
              <a:ext uri="{FF2B5EF4-FFF2-40B4-BE49-F238E27FC236}">
                <a16:creationId xmlns:a16="http://schemas.microsoft.com/office/drawing/2014/main" id="{0E593F3B-BAB5-4A7E-A01B-8F617DF90D08}"/>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1E4F3661-3E93-4737-A16E-826F9B1C0381}"/>
              </a:ext>
            </a:extLst>
          </p:cNvPr>
          <p:cNvSpPr>
            <a:spLocks noGrp="1"/>
          </p:cNvSpPr>
          <p:nvPr>
            <p:ph type="sldNum" sz="quarter" idx="12"/>
          </p:nvPr>
        </p:nvSpPr>
        <p:spPr/>
        <p:txBody>
          <a:bodyPr/>
          <a:lstStyle>
            <a:lvl1pPr>
              <a:defRPr/>
            </a:lvl1pPr>
          </a:lstStyle>
          <a:p>
            <a:pPr>
              <a:defRPr/>
            </a:pPr>
            <a:fld id="{F5683C7B-E1A6-4F4B-BCCF-7A7D23E21710}" type="slidenum">
              <a:rPr lang="id-ID" altLang="en-US"/>
              <a:pPr>
                <a:defRPr/>
              </a:pPr>
              <a:t>‹#›</a:t>
            </a:fld>
            <a:endParaRPr lang="id-ID" altLang="en-US"/>
          </a:p>
        </p:txBody>
      </p:sp>
    </p:spTree>
    <p:extLst>
      <p:ext uri="{BB962C8B-B14F-4D97-AF65-F5344CB8AC3E}">
        <p14:creationId xmlns:p14="http://schemas.microsoft.com/office/powerpoint/2010/main" val="412989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152960-C8A2-499E-9E34-6AEFA6B19EDD}"/>
              </a:ext>
            </a:extLst>
          </p:cNvPr>
          <p:cNvSpPr>
            <a:spLocks noGrp="1"/>
          </p:cNvSpPr>
          <p:nvPr>
            <p:ph type="dt" sz="half" idx="10"/>
          </p:nvPr>
        </p:nvSpPr>
        <p:spPr/>
        <p:txBody>
          <a:bodyPr/>
          <a:lstStyle>
            <a:lvl1pPr>
              <a:defRPr/>
            </a:lvl1pPr>
          </a:lstStyle>
          <a:p>
            <a:pPr>
              <a:defRPr/>
            </a:pPr>
            <a:fld id="{F78B7BE4-EDC9-47F4-BBEC-78FC7183A3F5}" type="datetimeFigureOut">
              <a:rPr lang="id-ID"/>
              <a:pPr>
                <a:defRPr/>
              </a:pPr>
              <a:t>03/02/2024</a:t>
            </a:fld>
            <a:endParaRPr lang="id-ID"/>
          </a:p>
        </p:txBody>
      </p:sp>
      <p:sp>
        <p:nvSpPr>
          <p:cNvPr id="5" name="Footer Placeholder 4">
            <a:extLst>
              <a:ext uri="{FF2B5EF4-FFF2-40B4-BE49-F238E27FC236}">
                <a16:creationId xmlns:a16="http://schemas.microsoft.com/office/drawing/2014/main" id="{534B2493-796C-4B96-A809-CAA479BE4B8D}"/>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A68B3418-0E15-46E1-9C0F-A633136EE683}"/>
              </a:ext>
            </a:extLst>
          </p:cNvPr>
          <p:cNvSpPr>
            <a:spLocks noGrp="1"/>
          </p:cNvSpPr>
          <p:nvPr>
            <p:ph type="sldNum" sz="quarter" idx="12"/>
          </p:nvPr>
        </p:nvSpPr>
        <p:spPr/>
        <p:txBody>
          <a:bodyPr/>
          <a:lstStyle>
            <a:lvl1pPr>
              <a:defRPr/>
            </a:lvl1pPr>
          </a:lstStyle>
          <a:p>
            <a:pPr>
              <a:defRPr/>
            </a:pPr>
            <a:fld id="{C60B934D-5D9F-4F27-AA0C-B239347D115C}" type="slidenum">
              <a:rPr lang="id-ID" altLang="en-US"/>
              <a:pPr>
                <a:defRPr/>
              </a:pPr>
              <a:t>‹#›</a:t>
            </a:fld>
            <a:endParaRPr lang="id-ID" altLang="en-US"/>
          </a:p>
        </p:txBody>
      </p:sp>
    </p:spTree>
    <p:extLst>
      <p:ext uri="{BB962C8B-B14F-4D97-AF65-F5344CB8AC3E}">
        <p14:creationId xmlns:p14="http://schemas.microsoft.com/office/powerpoint/2010/main" val="41340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a:extLst>
              <a:ext uri="{FF2B5EF4-FFF2-40B4-BE49-F238E27FC236}">
                <a16:creationId xmlns:a16="http://schemas.microsoft.com/office/drawing/2014/main" id="{41804E8B-3CE4-4EBB-9A82-E4EBB37F8640}"/>
              </a:ext>
            </a:extLst>
          </p:cNvPr>
          <p:cNvSpPr>
            <a:spLocks noGrp="1"/>
          </p:cNvSpPr>
          <p:nvPr>
            <p:ph type="dt" sz="half" idx="10"/>
          </p:nvPr>
        </p:nvSpPr>
        <p:spPr/>
        <p:txBody>
          <a:bodyPr/>
          <a:lstStyle>
            <a:lvl1pPr>
              <a:defRPr/>
            </a:lvl1pPr>
          </a:lstStyle>
          <a:p>
            <a:pPr>
              <a:defRPr/>
            </a:pPr>
            <a:fld id="{94CBEEC2-46B4-484D-BA9C-7AA4F366E2D6}" type="datetimeFigureOut">
              <a:rPr lang="id-ID"/>
              <a:pPr>
                <a:defRPr/>
              </a:pPr>
              <a:t>03/02/2024</a:t>
            </a:fld>
            <a:endParaRPr lang="id-ID"/>
          </a:p>
        </p:txBody>
      </p:sp>
      <p:sp>
        <p:nvSpPr>
          <p:cNvPr id="6" name="Footer Placeholder 4">
            <a:extLst>
              <a:ext uri="{FF2B5EF4-FFF2-40B4-BE49-F238E27FC236}">
                <a16:creationId xmlns:a16="http://schemas.microsoft.com/office/drawing/2014/main" id="{3441A747-87BB-479B-A933-9D361724D0A5}"/>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4297BB7B-BA08-454D-A994-7898C71F23C0}"/>
              </a:ext>
            </a:extLst>
          </p:cNvPr>
          <p:cNvSpPr>
            <a:spLocks noGrp="1"/>
          </p:cNvSpPr>
          <p:nvPr>
            <p:ph type="sldNum" sz="quarter" idx="12"/>
          </p:nvPr>
        </p:nvSpPr>
        <p:spPr/>
        <p:txBody>
          <a:bodyPr/>
          <a:lstStyle>
            <a:lvl1pPr>
              <a:defRPr/>
            </a:lvl1pPr>
          </a:lstStyle>
          <a:p>
            <a:pPr>
              <a:defRPr/>
            </a:pPr>
            <a:fld id="{056FDAE0-56BB-4FF0-822F-AD4E984BE78A}" type="slidenum">
              <a:rPr lang="id-ID" altLang="en-US"/>
              <a:pPr>
                <a:defRPr/>
              </a:pPr>
              <a:t>‹#›</a:t>
            </a:fld>
            <a:endParaRPr lang="id-ID" altLang="en-US"/>
          </a:p>
        </p:txBody>
      </p:sp>
    </p:spTree>
    <p:extLst>
      <p:ext uri="{BB962C8B-B14F-4D97-AF65-F5344CB8AC3E}">
        <p14:creationId xmlns:p14="http://schemas.microsoft.com/office/powerpoint/2010/main" val="279157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a:extLst>
              <a:ext uri="{FF2B5EF4-FFF2-40B4-BE49-F238E27FC236}">
                <a16:creationId xmlns:a16="http://schemas.microsoft.com/office/drawing/2014/main" id="{39E4E06B-FED0-4B28-AB37-F6E76245B6C9}"/>
              </a:ext>
            </a:extLst>
          </p:cNvPr>
          <p:cNvSpPr>
            <a:spLocks noGrp="1"/>
          </p:cNvSpPr>
          <p:nvPr>
            <p:ph type="dt" sz="half" idx="10"/>
          </p:nvPr>
        </p:nvSpPr>
        <p:spPr/>
        <p:txBody>
          <a:bodyPr/>
          <a:lstStyle>
            <a:lvl1pPr>
              <a:defRPr/>
            </a:lvl1pPr>
          </a:lstStyle>
          <a:p>
            <a:pPr>
              <a:defRPr/>
            </a:pPr>
            <a:fld id="{863E2156-86CB-4BFC-86E8-ACF83A7C94BE}" type="datetimeFigureOut">
              <a:rPr lang="id-ID"/>
              <a:pPr>
                <a:defRPr/>
              </a:pPr>
              <a:t>03/02/2024</a:t>
            </a:fld>
            <a:endParaRPr lang="id-ID"/>
          </a:p>
        </p:txBody>
      </p:sp>
      <p:sp>
        <p:nvSpPr>
          <p:cNvPr id="8" name="Footer Placeholder 4">
            <a:extLst>
              <a:ext uri="{FF2B5EF4-FFF2-40B4-BE49-F238E27FC236}">
                <a16:creationId xmlns:a16="http://schemas.microsoft.com/office/drawing/2014/main" id="{F1B654A2-F6B7-4AE4-9C16-09C592388CE3}"/>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D86D8F0A-4BCC-4F7E-862C-04CA895503E4}"/>
              </a:ext>
            </a:extLst>
          </p:cNvPr>
          <p:cNvSpPr>
            <a:spLocks noGrp="1"/>
          </p:cNvSpPr>
          <p:nvPr>
            <p:ph type="sldNum" sz="quarter" idx="12"/>
          </p:nvPr>
        </p:nvSpPr>
        <p:spPr/>
        <p:txBody>
          <a:bodyPr/>
          <a:lstStyle>
            <a:lvl1pPr>
              <a:defRPr/>
            </a:lvl1pPr>
          </a:lstStyle>
          <a:p>
            <a:pPr>
              <a:defRPr/>
            </a:pPr>
            <a:fld id="{DA43C850-2E15-45F4-8203-79B266017836}" type="slidenum">
              <a:rPr lang="id-ID" altLang="en-US"/>
              <a:pPr>
                <a:defRPr/>
              </a:pPr>
              <a:t>‹#›</a:t>
            </a:fld>
            <a:endParaRPr lang="id-ID" altLang="en-US"/>
          </a:p>
        </p:txBody>
      </p:sp>
    </p:spTree>
    <p:extLst>
      <p:ext uri="{BB962C8B-B14F-4D97-AF65-F5344CB8AC3E}">
        <p14:creationId xmlns:p14="http://schemas.microsoft.com/office/powerpoint/2010/main" val="389608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3">
            <a:extLst>
              <a:ext uri="{FF2B5EF4-FFF2-40B4-BE49-F238E27FC236}">
                <a16:creationId xmlns:a16="http://schemas.microsoft.com/office/drawing/2014/main" id="{64424B58-A677-43B5-B621-D2A2B5CA5A10}"/>
              </a:ext>
            </a:extLst>
          </p:cNvPr>
          <p:cNvSpPr>
            <a:spLocks noGrp="1"/>
          </p:cNvSpPr>
          <p:nvPr>
            <p:ph type="dt" sz="half" idx="10"/>
          </p:nvPr>
        </p:nvSpPr>
        <p:spPr/>
        <p:txBody>
          <a:bodyPr/>
          <a:lstStyle>
            <a:lvl1pPr>
              <a:defRPr/>
            </a:lvl1pPr>
          </a:lstStyle>
          <a:p>
            <a:pPr>
              <a:defRPr/>
            </a:pPr>
            <a:fld id="{32518370-6BC1-4AEB-BF6E-0D2C4DF41DAF}" type="datetimeFigureOut">
              <a:rPr lang="id-ID"/>
              <a:pPr>
                <a:defRPr/>
              </a:pPr>
              <a:t>03/02/2024</a:t>
            </a:fld>
            <a:endParaRPr lang="id-ID"/>
          </a:p>
        </p:txBody>
      </p:sp>
      <p:sp>
        <p:nvSpPr>
          <p:cNvPr id="4" name="Footer Placeholder 4">
            <a:extLst>
              <a:ext uri="{FF2B5EF4-FFF2-40B4-BE49-F238E27FC236}">
                <a16:creationId xmlns:a16="http://schemas.microsoft.com/office/drawing/2014/main" id="{941406F7-D7B0-451A-9D2F-B1E630978094}"/>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5">
            <a:extLst>
              <a:ext uri="{FF2B5EF4-FFF2-40B4-BE49-F238E27FC236}">
                <a16:creationId xmlns:a16="http://schemas.microsoft.com/office/drawing/2014/main" id="{64339CE4-9518-4227-ADB1-EFAE92ACC644}"/>
              </a:ext>
            </a:extLst>
          </p:cNvPr>
          <p:cNvSpPr>
            <a:spLocks noGrp="1"/>
          </p:cNvSpPr>
          <p:nvPr>
            <p:ph type="sldNum" sz="quarter" idx="12"/>
          </p:nvPr>
        </p:nvSpPr>
        <p:spPr/>
        <p:txBody>
          <a:bodyPr/>
          <a:lstStyle>
            <a:lvl1pPr>
              <a:defRPr/>
            </a:lvl1pPr>
          </a:lstStyle>
          <a:p>
            <a:pPr>
              <a:defRPr/>
            </a:pPr>
            <a:fld id="{739129B8-4171-4B88-8521-C75B8C77DA9E}" type="slidenum">
              <a:rPr lang="id-ID" altLang="en-US"/>
              <a:pPr>
                <a:defRPr/>
              </a:pPr>
              <a:t>‹#›</a:t>
            </a:fld>
            <a:endParaRPr lang="id-ID" altLang="en-US"/>
          </a:p>
        </p:txBody>
      </p:sp>
    </p:spTree>
    <p:extLst>
      <p:ext uri="{BB962C8B-B14F-4D97-AF65-F5344CB8AC3E}">
        <p14:creationId xmlns:p14="http://schemas.microsoft.com/office/powerpoint/2010/main" val="290376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432BD0-526D-481E-90E3-E58EA5BC64D0}"/>
              </a:ext>
            </a:extLst>
          </p:cNvPr>
          <p:cNvSpPr>
            <a:spLocks noGrp="1"/>
          </p:cNvSpPr>
          <p:nvPr>
            <p:ph type="dt" sz="half" idx="10"/>
          </p:nvPr>
        </p:nvSpPr>
        <p:spPr/>
        <p:txBody>
          <a:bodyPr/>
          <a:lstStyle>
            <a:lvl1pPr>
              <a:defRPr/>
            </a:lvl1pPr>
          </a:lstStyle>
          <a:p>
            <a:pPr>
              <a:defRPr/>
            </a:pPr>
            <a:fld id="{F9269DA2-98E3-4F55-932A-153A9DC94EE3}" type="datetimeFigureOut">
              <a:rPr lang="id-ID"/>
              <a:pPr>
                <a:defRPr/>
              </a:pPr>
              <a:t>03/02/2024</a:t>
            </a:fld>
            <a:endParaRPr lang="id-ID"/>
          </a:p>
        </p:txBody>
      </p:sp>
      <p:sp>
        <p:nvSpPr>
          <p:cNvPr id="3" name="Footer Placeholder 4">
            <a:extLst>
              <a:ext uri="{FF2B5EF4-FFF2-40B4-BE49-F238E27FC236}">
                <a16:creationId xmlns:a16="http://schemas.microsoft.com/office/drawing/2014/main" id="{978E61CC-9D58-413C-BC0F-D74429174222}"/>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5">
            <a:extLst>
              <a:ext uri="{FF2B5EF4-FFF2-40B4-BE49-F238E27FC236}">
                <a16:creationId xmlns:a16="http://schemas.microsoft.com/office/drawing/2014/main" id="{7D77FE15-5C31-40E7-8E20-C0339649B646}"/>
              </a:ext>
            </a:extLst>
          </p:cNvPr>
          <p:cNvSpPr>
            <a:spLocks noGrp="1"/>
          </p:cNvSpPr>
          <p:nvPr>
            <p:ph type="sldNum" sz="quarter" idx="12"/>
          </p:nvPr>
        </p:nvSpPr>
        <p:spPr/>
        <p:txBody>
          <a:bodyPr/>
          <a:lstStyle>
            <a:lvl1pPr>
              <a:defRPr/>
            </a:lvl1pPr>
          </a:lstStyle>
          <a:p>
            <a:pPr>
              <a:defRPr/>
            </a:pPr>
            <a:fld id="{2E87BB61-67BC-4E1C-B606-B929D588B398}" type="slidenum">
              <a:rPr lang="id-ID" altLang="en-US"/>
              <a:pPr>
                <a:defRPr/>
              </a:pPr>
              <a:t>‹#›</a:t>
            </a:fld>
            <a:endParaRPr lang="id-ID" altLang="en-US"/>
          </a:p>
        </p:txBody>
      </p:sp>
    </p:spTree>
    <p:extLst>
      <p:ext uri="{BB962C8B-B14F-4D97-AF65-F5344CB8AC3E}">
        <p14:creationId xmlns:p14="http://schemas.microsoft.com/office/powerpoint/2010/main" val="49708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D328B3A-498C-4F15-88FB-688562E6398E}"/>
              </a:ext>
            </a:extLst>
          </p:cNvPr>
          <p:cNvSpPr>
            <a:spLocks noGrp="1"/>
          </p:cNvSpPr>
          <p:nvPr>
            <p:ph type="dt" sz="half" idx="10"/>
          </p:nvPr>
        </p:nvSpPr>
        <p:spPr/>
        <p:txBody>
          <a:bodyPr/>
          <a:lstStyle>
            <a:lvl1pPr>
              <a:defRPr/>
            </a:lvl1pPr>
          </a:lstStyle>
          <a:p>
            <a:pPr>
              <a:defRPr/>
            </a:pPr>
            <a:fld id="{AFCFD38A-1D4D-4FE2-83CE-0B53EA89D122}" type="datetimeFigureOut">
              <a:rPr lang="id-ID"/>
              <a:pPr>
                <a:defRPr/>
              </a:pPr>
              <a:t>03/02/2024</a:t>
            </a:fld>
            <a:endParaRPr lang="id-ID"/>
          </a:p>
        </p:txBody>
      </p:sp>
      <p:sp>
        <p:nvSpPr>
          <p:cNvPr id="6" name="Footer Placeholder 4">
            <a:extLst>
              <a:ext uri="{FF2B5EF4-FFF2-40B4-BE49-F238E27FC236}">
                <a16:creationId xmlns:a16="http://schemas.microsoft.com/office/drawing/2014/main" id="{E37889A5-DFD6-48FC-BCDB-D88B04702D88}"/>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6C5B7A85-5300-430E-A0DF-A63CA63A6E7F}"/>
              </a:ext>
            </a:extLst>
          </p:cNvPr>
          <p:cNvSpPr>
            <a:spLocks noGrp="1"/>
          </p:cNvSpPr>
          <p:nvPr>
            <p:ph type="sldNum" sz="quarter" idx="12"/>
          </p:nvPr>
        </p:nvSpPr>
        <p:spPr/>
        <p:txBody>
          <a:bodyPr/>
          <a:lstStyle>
            <a:lvl1pPr>
              <a:defRPr/>
            </a:lvl1pPr>
          </a:lstStyle>
          <a:p>
            <a:pPr>
              <a:defRPr/>
            </a:pPr>
            <a:fld id="{73332752-BDCF-4CAF-8D3F-882500CA845E}" type="slidenum">
              <a:rPr lang="id-ID" altLang="en-US"/>
              <a:pPr>
                <a:defRPr/>
              </a:pPr>
              <a:t>‹#›</a:t>
            </a:fld>
            <a:endParaRPr lang="id-ID" altLang="en-US"/>
          </a:p>
        </p:txBody>
      </p:sp>
    </p:spTree>
    <p:extLst>
      <p:ext uri="{BB962C8B-B14F-4D97-AF65-F5344CB8AC3E}">
        <p14:creationId xmlns:p14="http://schemas.microsoft.com/office/powerpoint/2010/main" val="263619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94AAC0-06DE-4485-84A4-B8501F64F082}"/>
              </a:ext>
            </a:extLst>
          </p:cNvPr>
          <p:cNvSpPr>
            <a:spLocks noGrp="1"/>
          </p:cNvSpPr>
          <p:nvPr>
            <p:ph type="dt" sz="half" idx="10"/>
          </p:nvPr>
        </p:nvSpPr>
        <p:spPr/>
        <p:txBody>
          <a:bodyPr/>
          <a:lstStyle>
            <a:lvl1pPr>
              <a:defRPr/>
            </a:lvl1pPr>
          </a:lstStyle>
          <a:p>
            <a:pPr>
              <a:defRPr/>
            </a:pPr>
            <a:fld id="{24AEA7A4-52DD-48FD-83DE-DD08A7F1D473}" type="datetimeFigureOut">
              <a:rPr lang="id-ID"/>
              <a:pPr>
                <a:defRPr/>
              </a:pPr>
              <a:t>03/02/2024</a:t>
            </a:fld>
            <a:endParaRPr lang="id-ID"/>
          </a:p>
        </p:txBody>
      </p:sp>
      <p:sp>
        <p:nvSpPr>
          <p:cNvPr id="6" name="Footer Placeholder 4">
            <a:extLst>
              <a:ext uri="{FF2B5EF4-FFF2-40B4-BE49-F238E27FC236}">
                <a16:creationId xmlns:a16="http://schemas.microsoft.com/office/drawing/2014/main" id="{25FC74A5-3A0A-4806-BB0E-AFE817718242}"/>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5934BD04-0A5A-4153-AABC-C2C61DCAA77F}"/>
              </a:ext>
            </a:extLst>
          </p:cNvPr>
          <p:cNvSpPr>
            <a:spLocks noGrp="1"/>
          </p:cNvSpPr>
          <p:nvPr>
            <p:ph type="sldNum" sz="quarter" idx="12"/>
          </p:nvPr>
        </p:nvSpPr>
        <p:spPr/>
        <p:txBody>
          <a:bodyPr/>
          <a:lstStyle>
            <a:lvl1pPr>
              <a:defRPr/>
            </a:lvl1pPr>
          </a:lstStyle>
          <a:p>
            <a:pPr>
              <a:defRPr/>
            </a:pPr>
            <a:fld id="{F8D60A90-83DB-46B0-8BE3-6DF9AF260B45}" type="slidenum">
              <a:rPr lang="id-ID" altLang="en-US"/>
              <a:pPr>
                <a:defRPr/>
              </a:pPr>
              <a:t>‹#›</a:t>
            </a:fld>
            <a:endParaRPr lang="id-ID" altLang="en-US"/>
          </a:p>
        </p:txBody>
      </p:sp>
    </p:spTree>
    <p:extLst>
      <p:ext uri="{BB962C8B-B14F-4D97-AF65-F5344CB8AC3E}">
        <p14:creationId xmlns:p14="http://schemas.microsoft.com/office/powerpoint/2010/main" val="317788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04AD49-AA03-4F29-8AE1-4863FAB0E51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id-ID" altLang="en-US"/>
          </a:p>
        </p:txBody>
      </p:sp>
      <p:sp>
        <p:nvSpPr>
          <p:cNvPr id="1027" name="Text Placeholder 2">
            <a:extLst>
              <a:ext uri="{FF2B5EF4-FFF2-40B4-BE49-F238E27FC236}">
                <a16:creationId xmlns:a16="http://schemas.microsoft.com/office/drawing/2014/main" id="{5258F3F8-C356-4D88-9D78-FB6F725FFC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id-ID" altLang="en-US"/>
          </a:p>
        </p:txBody>
      </p:sp>
      <p:sp>
        <p:nvSpPr>
          <p:cNvPr id="4" name="Date Placeholder 3">
            <a:extLst>
              <a:ext uri="{FF2B5EF4-FFF2-40B4-BE49-F238E27FC236}">
                <a16:creationId xmlns:a16="http://schemas.microsoft.com/office/drawing/2014/main" id="{001268B9-45F3-4C85-A80D-BF02A805CCB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E1B3AB03-09CE-48FE-83B6-7C71D12063ED}" type="datetimeFigureOut">
              <a:rPr lang="id-ID"/>
              <a:pPr>
                <a:defRPr/>
              </a:pPr>
              <a:t>03/02/2024</a:t>
            </a:fld>
            <a:endParaRPr lang="id-ID"/>
          </a:p>
        </p:txBody>
      </p:sp>
      <p:sp>
        <p:nvSpPr>
          <p:cNvPr id="5" name="Footer Placeholder 4">
            <a:extLst>
              <a:ext uri="{FF2B5EF4-FFF2-40B4-BE49-F238E27FC236}">
                <a16:creationId xmlns:a16="http://schemas.microsoft.com/office/drawing/2014/main" id="{945F261D-BB6F-4A16-8D98-056FD9D8658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id-ID"/>
          </a:p>
        </p:txBody>
      </p:sp>
      <p:sp>
        <p:nvSpPr>
          <p:cNvPr id="6" name="Slide Number Placeholder 5">
            <a:extLst>
              <a:ext uri="{FF2B5EF4-FFF2-40B4-BE49-F238E27FC236}">
                <a16:creationId xmlns:a16="http://schemas.microsoft.com/office/drawing/2014/main" id="{4E00CE6D-CF3D-416B-A3F4-4136EDD377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4D3192B-32DD-4527-B589-5D967268AB42}" type="slidenum">
              <a:rPr lang="id-ID" altLang="en-US"/>
              <a:pPr>
                <a:defRPr/>
              </a:pPr>
              <a:t>‹#›</a:t>
            </a:fld>
            <a:endParaRPr lang="id-ID" alt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ib.itb.ac.id/" TargetMode="External"/><Relationship Id="rId2" Type="http://schemas.openxmlformats.org/officeDocument/2006/relationships/hyperlink" Target="http://portal.igpublish.com/iglibrary/obj/APSB0000252?dtbs=&amp;amp;searchid=1573133164973plapRvm7MQJMAwkcwThUs" TargetMode="External"/><Relationship Id="rId1" Type="http://schemas.openxmlformats.org/officeDocument/2006/relationships/slideLayout" Target="../slideLayouts/slideLayout2.xml"/><Relationship Id="rId5" Type="http://schemas.openxmlformats.org/officeDocument/2006/relationships/hyperlink" Target="https://www.coursera.org/learn/algorithmic-toolbox?specialization=data-structures-algorithms" TargetMode="External"/><Relationship Id="rId4" Type="http://schemas.openxmlformats.org/officeDocument/2006/relationships/hyperlink" Target="https://www.khanacademy.org/computing/computer-science/algorithm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ev.to/brandonskerritt/all-you-need-to-know-about-big-o-notation-python-examples-2k4o" TargetMode="External"/><Relationship Id="rId2" Type="http://schemas.openxmlformats.org/officeDocument/2006/relationships/hyperlink" Target="http://aima.cs.berkeley.edu/" TargetMode="External"/><Relationship Id="rId1" Type="http://schemas.openxmlformats.org/officeDocument/2006/relationships/slideLayout" Target="../slideLayouts/slideLayout2.xml"/><Relationship Id="rId4" Type="http://schemas.openxmlformats.org/officeDocument/2006/relationships/hyperlink" Target="https://www.coursera.org/lecture/ml-clustering-and-retrieval/complexity-of-brute-force-search-5R6q3"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tu.edu.sg/home/ehchua/programming/howto/Regexe.html" TargetMode="External"/><Relationship Id="rId2" Type="http://schemas.openxmlformats.org/officeDocument/2006/relationships/hyperlink" Target="https://towardsdatascience.com/the-branch-and-bound-algorithm-a7ae4d227a6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nformatika.stei.itb.ac.id/~rinaldi.munir" TargetMode="External"/><Relationship Id="rId7" Type="http://schemas.openxmlformats.org/officeDocument/2006/relationships/hyperlink" Target="https://www.itb.ac.id/staf/profil/rinaldi" TargetMode="External"/><Relationship Id="rId2" Type="http://schemas.openxmlformats.org/officeDocument/2006/relationships/hyperlink" Target="mailto:rinaldi@informatika.org" TargetMode="External"/><Relationship Id="rId1" Type="http://schemas.openxmlformats.org/officeDocument/2006/relationships/slideLayout" Target="../slideLayouts/slideLayout2.xml"/><Relationship Id="rId6" Type="http://schemas.openxmlformats.org/officeDocument/2006/relationships/hyperlink" Target="http://www.facebook.com/rinaldi.munir" TargetMode="External"/><Relationship Id="rId5" Type="http://schemas.openxmlformats.org/officeDocument/2006/relationships/hyperlink" Target="http://catatankriptografi.wordpress.com/" TargetMode="External"/><Relationship Id="rId4" Type="http://schemas.openxmlformats.org/officeDocument/2006/relationships/hyperlink" Target="http://rinaldimunir.wordpress.com/"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ulfa@stei.itb.ac.id" TargetMode="External"/><Relationship Id="rId2" Type="http://schemas.openxmlformats.org/officeDocument/2006/relationships/hyperlink" Target="mailto:ulfa@informatika.org" TargetMode="External"/><Relationship Id="rId1" Type="http://schemas.openxmlformats.org/officeDocument/2006/relationships/slideLayout" Target="../slideLayouts/slideLayout2.xml"/><Relationship Id="rId4" Type="http://schemas.openxmlformats.org/officeDocument/2006/relationships/hyperlink" Target="https://www.itb.ac.id/staf/profil/nur-ulfa-maulidevi"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ulfa@stei.itb.ac.id" TargetMode="External"/><Relationship Id="rId2" Type="http://schemas.openxmlformats.org/officeDocument/2006/relationships/hyperlink" Target="mailto:rila@informatika.org" TargetMode="External"/><Relationship Id="rId1" Type="http://schemas.openxmlformats.org/officeDocument/2006/relationships/slideLayout" Target="../slideLayouts/slideLayout2.xml"/><Relationship Id="rId4" Type="http://schemas.openxmlformats.org/officeDocument/2006/relationships/hyperlink" Target="https://www.itb.ac.id/staf/profil/nur-ulfa-maulidevi"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B019880-91FE-40B2-AB87-83369DBD60E6}"/>
              </a:ext>
            </a:extLst>
          </p:cNvPr>
          <p:cNvSpPr>
            <a:spLocks noGrp="1"/>
          </p:cNvSpPr>
          <p:nvPr>
            <p:ph type="ctrTitle"/>
          </p:nvPr>
        </p:nvSpPr>
        <p:spPr>
          <a:xfrm>
            <a:off x="714375" y="2500313"/>
            <a:ext cx="7715250" cy="785812"/>
          </a:xfrm>
        </p:spPr>
        <p:txBody>
          <a:bodyPr/>
          <a:lstStyle/>
          <a:p>
            <a:pPr algn="r"/>
            <a:r>
              <a:rPr lang="en-AU" altLang="en-US" sz="4800" b="1" dirty="0" err="1">
                <a:solidFill>
                  <a:srgbClr val="00B050"/>
                </a:solidFill>
              </a:rPr>
              <a:t>Pengantar</a:t>
            </a:r>
            <a:r>
              <a:rPr lang="en-AU" altLang="en-US" sz="4800" b="1" dirty="0">
                <a:solidFill>
                  <a:srgbClr val="00B050"/>
                </a:solidFill>
              </a:rPr>
              <a:t> Strategi </a:t>
            </a:r>
            <a:r>
              <a:rPr lang="en-AU" altLang="en-US" sz="4800" b="1" dirty="0" err="1">
                <a:solidFill>
                  <a:srgbClr val="00B050"/>
                </a:solidFill>
              </a:rPr>
              <a:t>Algoritma</a:t>
            </a:r>
            <a:endParaRPr lang="en-AU" altLang="en-US" sz="3500" dirty="0">
              <a:solidFill>
                <a:srgbClr val="00B050"/>
              </a:solidFill>
            </a:endParaRPr>
          </a:p>
        </p:txBody>
      </p:sp>
      <p:sp>
        <p:nvSpPr>
          <p:cNvPr id="6" name="Title 1">
            <a:extLst>
              <a:ext uri="{FF2B5EF4-FFF2-40B4-BE49-F238E27FC236}">
                <a16:creationId xmlns:a16="http://schemas.microsoft.com/office/drawing/2014/main" id="{04CB0EA0-0C9F-4656-AEA2-2B1A4ADA2B3F}"/>
              </a:ext>
            </a:extLst>
          </p:cNvPr>
          <p:cNvSpPr txBox="1">
            <a:spLocks/>
          </p:cNvSpPr>
          <p:nvPr/>
        </p:nvSpPr>
        <p:spPr bwMode="auto">
          <a:xfrm>
            <a:off x="4929868" y="4794770"/>
            <a:ext cx="4387270" cy="1460662"/>
          </a:xfrm>
          <a:prstGeom prst="rect">
            <a:avLst/>
          </a:prstGeom>
          <a:noFill/>
          <a:ln w="9525">
            <a:noFill/>
            <a:miter lim="800000"/>
            <a:headEnd/>
            <a:tailEnd/>
          </a:ln>
        </p:spPr>
        <p:txBody>
          <a:bodyPr anchor="ctr"/>
          <a:lstStyle/>
          <a:p>
            <a:pPr>
              <a:defRPr/>
            </a:pPr>
            <a:r>
              <a:rPr lang="en-US" b="1" dirty="0">
                <a:latin typeface="+mj-lt"/>
                <a:ea typeface="+mj-ea"/>
                <a:cs typeface="+mj-cs"/>
              </a:rPr>
              <a:t>RINALDI MUNIR</a:t>
            </a:r>
            <a:endParaRPr lang="id-ID" b="1" dirty="0">
              <a:latin typeface="+mj-lt"/>
              <a:ea typeface="+mj-ea"/>
              <a:cs typeface="+mj-cs"/>
            </a:endParaRPr>
          </a:p>
          <a:p>
            <a:pPr>
              <a:defRPr/>
            </a:pPr>
            <a:r>
              <a:rPr lang="id-ID" sz="1400" b="1" dirty="0">
                <a:solidFill>
                  <a:srgbClr val="0070C0"/>
                </a:solidFill>
                <a:latin typeface="+mj-lt"/>
                <a:ea typeface="+mj-ea"/>
                <a:cs typeface="+mj-cs"/>
              </a:rPr>
              <a:t> </a:t>
            </a:r>
            <a:br>
              <a:rPr lang="id-ID" sz="1400" b="1" dirty="0">
                <a:solidFill>
                  <a:srgbClr val="0070C0"/>
                </a:solidFill>
                <a:latin typeface="+mj-lt"/>
                <a:ea typeface="+mj-ea"/>
                <a:cs typeface="+mj-cs"/>
              </a:rPr>
            </a:br>
            <a:r>
              <a:rPr lang="en-US" sz="1400" b="1" dirty="0">
                <a:latin typeface="+mj-lt"/>
                <a:ea typeface="+mj-ea"/>
                <a:cs typeface="+mj-cs"/>
              </a:rPr>
              <a:t>Lab </a:t>
            </a:r>
            <a:r>
              <a:rPr lang="en-US" sz="1400" b="1" dirty="0" err="1">
                <a:latin typeface="+mj-lt"/>
                <a:ea typeface="+mj-ea"/>
                <a:cs typeface="+mj-cs"/>
              </a:rPr>
              <a:t>Ilmu</a:t>
            </a:r>
            <a:r>
              <a:rPr lang="en-US" sz="1400" b="1" dirty="0">
                <a:latin typeface="+mj-lt"/>
                <a:ea typeface="+mj-ea"/>
                <a:cs typeface="+mj-cs"/>
              </a:rPr>
              <a:t> </a:t>
            </a:r>
            <a:r>
              <a:rPr lang="en-US" sz="1400" b="1" dirty="0" err="1">
                <a:latin typeface="+mj-lt"/>
                <a:ea typeface="+mj-ea"/>
                <a:cs typeface="+mj-cs"/>
              </a:rPr>
              <a:t>dan</a:t>
            </a:r>
            <a:r>
              <a:rPr lang="en-US" sz="1400" b="1" dirty="0">
                <a:latin typeface="+mj-lt"/>
                <a:ea typeface="+mj-ea"/>
                <a:cs typeface="+mj-cs"/>
              </a:rPr>
              <a:t> </a:t>
            </a:r>
            <a:r>
              <a:rPr lang="en-US" sz="1400" b="1" dirty="0" err="1">
                <a:latin typeface="+mj-lt"/>
                <a:ea typeface="+mj-ea"/>
                <a:cs typeface="+mj-cs"/>
              </a:rPr>
              <a:t>Rekayasa</a:t>
            </a:r>
            <a:r>
              <a:rPr lang="en-US" sz="1400" b="1" dirty="0">
                <a:latin typeface="+mj-lt"/>
                <a:ea typeface="+mj-ea"/>
                <a:cs typeface="+mj-cs"/>
              </a:rPr>
              <a:t> </a:t>
            </a:r>
            <a:r>
              <a:rPr lang="en-US" sz="1400" b="1" dirty="0" err="1">
                <a:latin typeface="+mj-lt"/>
                <a:ea typeface="+mj-ea"/>
                <a:cs typeface="+mj-cs"/>
              </a:rPr>
              <a:t>Komputasi</a:t>
            </a:r>
            <a:r>
              <a:rPr lang="id-ID" sz="1400" b="1" dirty="0">
                <a:latin typeface="+mj-lt"/>
                <a:ea typeface="+mj-ea"/>
                <a:cs typeface="+mj-cs"/>
              </a:rPr>
              <a:t> </a:t>
            </a:r>
          </a:p>
          <a:p>
            <a:pPr>
              <a:defRPr/>
            </a:pPr>
            <a:r>
              <a:rPr lang="en-US" sz="1400" b="1" dirty="0" err="1">
                <a:latin typeface="+mj-lt"/>
                <a:ea typeface="+mj-ea"/>
                <a:cs typeface="+mj-cs"/>
              </a:rPr>
              <a:t>Kelompok</a:t>
            </a:r>
            <a:r>
              <a:rPr lang="en-US" sz="1400" b="1" dirty="0">
                <a:latin typeface="+mj-lt"/>
                <a:ea typeface="+mj-ea"/>
                <a:cs typeface="+mj-cs"/>
              </a:rPr>
              <a:t> </a:t>
            </a:r>
            <a:r>
              <a:rPr lang="en-US" sz="1400" b="1" dirty="0" err="1">
                <a:latin typeface="+mj-lt"/>
                <a:ea typeface="+mj-ea"/>
                <a:cs typeface="+mj-cs"/>
              </a:rPr>
              <a:t>Keahlian</a:t>
            </a:r>
            <a:r>
              <a:rPr lang="en-US" sz="1400" b="1" dirty="0">
                <a:latin typeface="+mj-lt"/>
                <a:ea typeface="+mj-ea"/>
                <a:cs typeface="+mj-cs"/>
              </a:rPr>
              <a:t> </a:t>
            </a:r>
            <a:r>
              <a:rPr lang="en-US" sz="1400" b="1" dirty="0" err="1">
                <a:latin typeface="+mj-lt"/>
                <a:ea typeface="+mj-ea"/>
                <a:cs typeface="+mj-cs"/>
              </a:rPr>
              <a:t>Informatika</a:t>
            </a:r>
            <a:r>
              <a:rPr lang="id-ID" sz="1400" b="1" dirty="0">
                <a:latin typeface="+mj-lt"/>
                <a:ea typeface="+mj-ea"/>
                <a:cs typeface="+mj-cs"/>
              </a:rPr>
              <a:t> </a:t>
            </a:r>
          </a:p>
          <a:p>
            <a:pPr>
              <a:defRPr/>
            </a:pPr>
            <a:endParaRPr lang="id-ID" sz="1400" b="1" dirty="0">
              <a:latin typeface="+mj-lt"/>
              <a:ea typeface="+mj-ea"/>
              <a:cs typeface="+mj-cs"/>
            </a:endParaRPr>
          </a:p>
          <a:p>
            <a:pPr>
              <a:defRPr/>
            </a:pPr>
            <a:r>
              <a:rPr lang="id-ID" sz="1400" b="1" dirty="0">
                <a:latin typeface="+mj-lt"/>
                <a:ea typeface="+mj-ea"/>
                <a:cs typeface="+mj-cs"/>
              </a:rPr>
              <a:t>Institut Teknologi Bandung</a:t>
            </a:r>
            <a:endParaRPr lang="en-US" sz="1400" b="1" dirty="0">
              <a:latin typeface="+mj-lt"/>
              <a:ea typeface="+mj-ea"/>
              <a:cs typeface="+mj-cs"/>
            </a:endParaRPr>
          </a:p>
          <a:p>
            <a:pPr>
              <a:defRPr/>
            </a:pPr>
            <a:r>
              <a:rPr lang="en-US" sz="1400" b="1" dirty="0">
                <a:latin typeface="+mj-lt"/>
                <a:ea typeface="+mj-ea"/>
                <a:cs typeface="+mj-cs"/>
              </a:rPr>
              <a:t>2023</a:t>
            </a:r>
            <a:endParaRPr lang="id-ID" sz="1400" b="1" dirty="0">
              <a:latin typeface="+mj-lt"/>
              <a:ea typeface="+mj-ea"/>
              <a:cs typeface="+mj-cs"/>
            </a:endParaRPr>
          </a:p>
          <a:p>
            <a:pPr>
              <a:defRPr/>
            </a:pPr>
            <a:endParaRPr lang="id-ID" sz="1000" b="1" dirty="0">
              <a:latin typeface="+mj-lt"/>
              <a:ea typeface="+mj-ea"/>
              <a:cs typeface="+mj-cs"/>
            </a:endParaRPr>
          </a:p>
        </p:txBody>
      </p:sp>
      <p:sp>
        <p:nvSpPr>
          <p:cNvPr id="10" name="Title 1">
            <a:extLst>
              <a:ext uri="{FF2B5EF4-FFF2-40B4-BE49-F238E27FC236}">
                <a16:creationId xmlns:a16="http://schemas.microsoft.com/office/drawing/2014/main" id="{2467C017-3946-417C-BDF5-D11AB0814CDD}"/>
              </a:ext>
            </a:extLst>
          </p:cNvPr>
          <p:cNvSpPr txBox="1">
            <a:spLocks/>
          </p:cNvSpPr>
          <p:nvPr/>
        </p:nvSpPr>
        <p:spPr bwMode="auto">
          <a:xfrm>
            <a:off x="6072188" y="1285875"/>
            <a:ext cx="2714625" cy="285750"/>
          </a:xfrm>
          <a:prstGeom prst="rect">
            <a:avLst/>
          </a:prstGeom>
          <a:noFill/>
          <a:ln w="9525">
            <a:noFill/>
            <a:miter lim="800000"/>
            <a:headEnd/>
            <a:tailEnd/>
          </a:ln>
        </p:spPr>
        <p:txBody>
          <a:bodyPr anchor="ctr"/>
          <a:lstStyle/>
          <a:p>
            <a:pPr>
              <a:defRPr/>
            </a:pPr>
            <a:endParaRPr lang="id-ID" sz="1400" dirty="0">
              <a:latin typeface="+mj-lt"/>
              <a:ea typeface="+mj-ea"/>
              <a:cs typeface="+mj-cs"/>
            </a:endParaRPr>
          </a:p>
          <a:p>
            <a:pPr>
              <a:defRPr/>
            </a:pPr>
            <a:r>
              <a:rPr lang="id-ID" sz="1100" dirty="0">
                <a:latin typeface="+mj-lt"/>
                <a:ea typeface="+mj-ea"/>
                <a:cs typeface="+mj-cs"/>
              </a:rPr>
              <a:t>INSTITUT TEKNOLOGI BANDUNG </a:t>
            </a:r>
          </a:p>
          <a:p>
            <a:pPr>
              <a:defRPr/>
            </a:pPr>
            <a:endParaRPr lang="id-ID" sz="1000" b="1" dirty="0">
              <a:latin typeface="+mj-lt"/>
              <a:ea typeface="+mj-ea"/>
              <a:cs typeface="+mj-cs"/>
            </a:endParaRPr>
          </a:p>
        </p:txBody>
      </p:sp>
      <p:sp>
        <p:nvSpPr>
          <p:cNvPr id="11" name="Title 1">
            <a:extLst>
              <a:ext uri="{FF2B5EF4-FFF2-40B4-BE49-F238E27FC236}">
                <a16:creationId xmlns:a16="http://schemas.microsoft.com/office/drawing/2014/main" id="{AA7367FB-BEE8-4129-B99B-48D0F229982E}"/>
              </a:ext>
            </a:extLst>
          </p:cNvPr>
          <p:cNvSpPr txBox="1">
            <a:spLocks/>
          </p:cNvSpPr>
          <p:nvPr/>
        </p:nvSpPr>
        <p:spPr bwMode="auto">
          <a:xfrm>
            <a:off x="6072188" y="785813"/>
            <a:ext cx="2357437" cy="500062"/>
          </a:xfrm>
          <a:prstGeom prst="rect">
            <a:avLst/>
          </a:prstGeom>
          <a:noFill/>
          <a:ln w="9525">
            <a:noFill/>
            <a:miter lim="800000"/>
            <a:headEnd/>
            <a:tailEnd/>
          </a:ln>
        </p:spPr>
        <p:txBody>
          <a:bodyPr anchor="ctr"/>
          <a:lstStyle/>
          <a:p>
            <a:pPr>
              <a:defRPr/>
            </a:pPr>
            <a:r>
              <a:rPr lang="en-US" sz="1050" dirty="0">
                <a:latin typeface="+mj-lt"/>
                <a:ea typeface="+mj-ea"/>
                <a:cs typeface="+mj-cs"/>
              </a:rPr>
              <a:t>PROGRAM STUDI TEKNIK INFORMATIKA</a:t>
            </a:r>
          </a:p>
          <a:p>
            <a:pPr>
              <a:defRPr/>
            </a:pPr>
            <a:r>
              <a:rPr lang="en-US" sz="1050" dirty="0" err="1">
                <a:latin typeface="+mj-lt"/>
                <a:ea typeface="+mj-ea"/>
                <a:cs typeface="+mj-cs"/>
              </a:rPr>
              <a:t>Sekolah</a:t>
            </a:r>
            <a:r>
              <a:rPr lang="en-US" sz="1050" dirty="0">
                <a:latin typeface="+mj-lt"/>
                <a:ea typeface="+mj-ea"/>
                <a:cs typeface="+mj-cs"/>
              </a:rPr>
              <a:t> </a:t>
            </a:r>
            <a:r>
              <a:rPr lang="en-US" sz="1050" dirty="0" err="1">
                <a:latin typeface="+mj-lt"/>
                <a:ea typeface="+mj-ea"/>
                <a:cs typeface="+mj-cs"/>
              </a:rPr>
              <a:t>Teknik</a:t>
            </a:r>
            <a:r>
              <a:rPr lang="en-US" sz="1050" dirty="0">
                <a:latin typeface="+mj-lt"/>
                <a:ea typeface="+mj-ea"/>
                <a:cs typeface="+mj-cs"/>
              </a:rPr>
              <a:t> </a:t>
            </a:r>
            <a:r>
              <a:rPr lang="en-US" sz="1050" dirty="0" err="1">
                <a:latin typeface="+mj-lt"/>
                <a:ea typeface="+mj-ea"/>
                <a:cs typeface="+mj-cs"/>
              </a:rPr>
              <a:t>Elrektro</a:t>
            </a:r>
            <a:r>
              <a:rPr lang="en-US" sz="1050" dirty="0">
                <a:latin typeface="+mj-lt"/>
                <a:ea typeface="+mj-ea"/>
                <a:cs typeface="+mj-cs"/>
              </a:rPr>
              <a:t> </a:t>
            </a:r>
            <a:r>
              <a:rPr lang="en-US" sz="1050" dirty="0" err="1">
                <a:latin typeface="+mj-lt"/>
                <a:ea typeface="+mj-ea"/>
                <a:cs typeface="+mj-cs"/>
              </a:rPr>
              <a:t>dan</a:t>
            </a:r>
            <a:r>
              <a:rPr lang="en-US" sz="1050" dirty="0">
                <a:latin typeface="+mj-lt"/>
                <a:ea typeface="+mj-ea"/>
                <a:cs typeface="+mj-cs"/>
              </a:rPr>
              <a:t> </a:t>
            </a:r>
            <a:r>
              <a:rPr lang="en-US" sz="1050" dirty="0" err="1">
                <a:latin typeface="+mj-lt"/>
                <a:ea typeface="+mj-ea"/>
                <a:cs typeface="+mj-cs"/>
              </a:rPr>
              <a:t>Informatika</a:t>
            </a:r>
            <a:endParaRPr lang="id-ID" sz="1050" dirty="0">
              <a:latin typeface="+mj-lt"/>
              <a:ea typeface="+mj-ea"/>
              <a:cs typeface="+mj-cs"/>
            </a:endParaRPr>
          </a:p>
        </p:txBody>
      </p:sp>
      <p:sp>
        <p:nvSpPr>
          <p:cNvPr id="12" name="Oval 11">
            <a:hlinkClick r:id="" action="ppaction://hlinkshowjump?jump=previousslide"/>
            <a:extLst>
              <a:ext uri="{FF2B5EF4-FFF2-40B4-BE49-F238E27FC236}">
                <a16:creationId xmlns:a16="http://schemas.microsoft.com/office/drawing/2014/main" id="{4190A39F-2638-4BA2-AD33-169AE3FA37DB}"/>
              </a:ext>
            </a:extLst>
          </p:cNvPr>
          <p:cNvSpPr/>
          <p:nvPr/>
        </p:nvSpPr>
        <p:spPr>
          <a:xfrm>
            <a:off x="8215313" y="6357938"/>
            <a:ext cx="142875" cy="14287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13" name="Oval 12">
            <a:hlinkClick r:id="" action="ppaction://hlinkshowjump?jump=nextslide"/>
            <a:extLst>
              <a:ext uri="{FF2B5EF4-FFF2-40B4-BE49-F238E27FC236}">
                <a16:creationId xmlns:a16="http://schemas.microsoft.com/office/drawing/2014/main" id="{982919C4-DE22-4550-A072-49EC385C3F96}"/>
              </a:ext>
            </a:extLst>
          </p:cNvPr>
          <p:cNvSpPr/>
          <p:nvPr/>
        </p:nvSpPr>
        <p:spPr>
          <a:xfrm>
            <a:off x="8501063" y="6357938"/>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cxnSp>
        <p:nvCxnSpPr>
          <p:cNvPr id="49" name="Straight Connector 48">
            <a:extLst>
              <a:ext uri="{FF2B5EF4-FFF2-40B4-BE49-F238E27FC236}">
                <a16:creationId xmlns:a16="http://schemas.microsoft.com/office/drawing/2014/main" id="{43B2F3E8-E24E-4787-AF0F-BF438DC38E0B}"/>
              </a:ext>
            </a:extLst>
          </p:cNvPr>
          <p:cNvCxnSpPr/>
          <p:nvPr/>
        </p:nvCxnSpPr>
        <p:spPr>
          <a:xfrm>
            <a:off x="1428750" y="3143250"/>
            <a:ext cx="6000750"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A8D0E204-25DF-4E84-A03F-3B76819CF004}"/>
              </a:ext>
            </a:extLst>
          </p:cNvPr>
          <p:cNvSpPr/>
          <p:nvPr/>
        </p:nvSpPr>
        <p:spPr>
          <a:xfrm>
            <a:off x="2357438" y="3143250"/>
            <a:ext cx="2500312" cy="7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dirty="0">
              <a:solidFill>
                <a:schemeClr val="bg1">
                  <a:lumMod val="50000"/>
                </a:schemeClr>
              </a:solidFill>
            </a:endParaRPr>
          </a:p>
        </p:txBody>
      </p:sp>
      <p:cxnSp>
        <p:nvCxnSpPr>
          <p:cNvPr id="61" name="Straight Connector 60">
            <a:extLst>
              <a:ext uri="{FF2B5EF4-FFF2-40B4-BE49-F238E27FC236}">
                <a16:creationId xmlns:a16="http://schemas.microsoft.com/office/drawing/2014/main" id="{661275C8-8A21-44B8-8DA0-8B2346B56D33}"/>
              </a:ext>
            </a:extLst>
          </p:cNvPr>
          <p:cNvCxnSpPr/>
          <p:nvPr/>
        </p:nvCxnSpPr>
        <p:spPr>
          <a:xfrm>
            <a:off x="5000625" y="5072063"/>
            <a:ext cx="2428875"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83" name="TextBox 13">
            <a:extLst>
              <a:ext uri="{FF2B5EF4-FFF2-40B4-BE49-F238E27FC236}">
                <a16:creationId xmlns:a16="http://schemas.microsoft.com/office/drawing/2014/main" id="{A08D2789-E6B3-44BC-9812-1E664EFC0D63}"/>
              </a:ext>
            </a:extLst>
          </p:cNvPr>
          <p:cNvSpPr txBox="1">
            <a:spLocks noChangeArrowheads="1"/>
          </p:cNvSpPr>
          <p:nvPr/>
        </p:nvSpPr>
        <p:spPr bwMode="auto">
          <a:xfrm>
            <a:off x="2214563" y="30718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084" name="Rectangle 14">
            <a:extLst>
              <a:ext uri="{FF2B5EF4-FFF2-40B4-BE49-F238E27FC236}">
                <a16:creationId xmlns:a16="http://schemas.microsoft.com/office/drawing/2014/main" id="{253CAD54-19BA-4B15-93F7-E9161DDE4EC8}"/>
              </a:ext>
            </a:extLst>
          </p:cNvPr>
          <p:cNvSpPr>
            <a:spLocks noChangeArrowheads="1"/>
          </p:cNvSpPr>
          <p:nvPr/>
        </p:nvSpPr>
        <p:spPr bwMode="auto">
          <a:xfrm>
            <a:off x="1750218" y="3571876"/>
            <a:ext cx="6215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latin typeface="Arial" panose="020B0604020202020204" pitchFamily="34" charset="0"/>
              </a:rPr>
              <a:t>Bahan</a:t>
            </a:r>
            <a:r>
              <a:rPr lang="en-US" altLang="en-US" sz="2400" b="1" dirty="0">
                <a:latin typeface="Arial" panose="020B0604020202020204" pitchFamily="34" charset="0"/>
              </a:rPr>
              <a:t> </a:t>
            </a:r>
            <a:r>
              <a:rPr lang="en-US" altLang="en-US" sz="2400" b="1" dirty="0" err="1">
                <a:latin typeface="Arial" panose="020B0604020202020204" pitchFamily="34" charset="0"/>
              </a:rPr>
              <a:t>Kuliah</a:t>
            </a:r>
            <a:r>
              <a:rPr lang="en-US" altLang="en-US" sz="2400" b="1" dirty="0">
                <a:latin typeface="Arial" panose="020B0604020202020204" pitchFamily="34" charset="0"/>
              </a:rPr>
              <a:t> IF2211 Strategi </a:t>
            </a:r>
            <a:r>
              <a:rPr lang="en-US" altLang="en-US" sz="2400" b="1" dirty="0" err="1">
                <a:latin typeface="Arial" panose="020B0604020202020204" pitchFamily="34" charset="0"/>
              </a:rPr>
              <a:t>Algoritma</a:t>
            </a:r>
            <a:endParaRPr lang="en-US" altLang="en-US" sz="2400" b="1" dirty="0">
              <a:latin typeface="Arial" panose="020B060402020202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a:extLst>
              <a:ext uri="{FF2B5EF4-FFF2-40B4-BE49-F238E27FC236}">
                <a16:creationId xmlns:a16="http://schemas.microsoft.com/office/drawing/2014/main" id="{60C9AF13-8457-4977-A283-2A49B83D81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976EE0-D907-4811-BC82-E687B33FFF4E}"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
        <p:nvSpPr>
          <p:cNvPr id="12291" name="Rectangle 2">
            <a:extLst>
              <a:ext uri="{FF2B5EF4-FFF2-40B4-BE49-F238E27FC236}">
                <a16:creationId xmlns:a16="http://schemas.microsoft.com/office/drawing/2014/main" id="{BF9DBA5C-431E-4DD4-BABC-7A2141C59812}"/>
              </a:ext>
            </a:extLst>
          </p:cNvPr>
          <p:cNvSpPr>
            <a:spLocks noGrp="1"/>
          </p:cNvSpPr>
          <p:nvPr>
            <p:ph type="title"/>
          </p:nvPr>
        </p:nvSpPr>
        <p:spPr/>
        <p:txBody>
          <a:bodyPr/>
          <a:lstStyle/>
          <a:p>
            <a:r>
              <a:rPr lang="en-US" altLang="en-US" sz="4000" b="1"/>
              <a:t>Beberapa Contoh Persoalan Klasik</a:t>
            </a:r>
          </a:p>
        </p:txBody>
      </p:sp>
      <p:sp>
        <p:nvSpPr>
          <p:cNvPr id="12292" name="Rectangle 3">
            <a:extLst>
              <a:ext uri="{FF2B5EF4-FFF2-40B4-BE49-F238E27FC236}">
                <a16:creationId xmlns:a16="http://schemas.microsoft.com/office/drawing/2014/main" id="{0E4DA7AC-1D71-43DB-89A5-CD3A8A607AEC}"/>
              </a:ext>
            </a:extLst>
          </p:cNvPr>
          <p:cNvSpPr>
            <a:spLocks noGrp="1"/>
          </p:cNvSpPr>
          <p:nvPr>
            <p:ph type="body" sz="half" idx="1"/>
          </p:nvPr>
        </p:nvSpPr>
        <p:spPr>
          <a:xfrm>
            <a:off x="714375" y="1643063"/>
            <a:ext cx="7761288" cy="4114800"/>
          </a:xfrm>
        </p:spPr>
        <p:txBody>
          <a:bodyPr/>
          <a:lstStyle/>
          <a:p>
            <a:pPr marL="609600" indent="-609600">
              <a:buFontTx/>
              <a:buAutoNum type="arabicPeriod"/>
            </a:pPr>
            <a:r>
              <a:rPr lang="en-US" altLang="en-US" sz="2800" b="1" i="1"/>
              <a:t>Travelling Salesperson Problem</a:t>
            </a:r>
            <a:r>
              <a:rPr lang="en-US" altLang="en-US" sz="2800"/>
              <a:t> (</a:t>
            </a:r>
            <a:r>
              <a:rPr lang="en-US" altLang="en-US" sz="2800" i="1"/>
              <a:t>TSP</a:t>
            </a:r>
            <a:r>
              <a:rPr lang="en-US" altLang="en-US" sz="2800"/>
              <a:t>)</a:t>
            </a:r>
          </a:p>
          <a:p>
            <a:pPr marL="609600" indent="-609600">
              <a:spcBef>
                <a:spcPts val="600"/>
              </a:spcBef>
              <a:buFontTx/>
              <a:buNone/>
            </a:pPr>
            <a:r>
              <a:rPr lang="en-US" altLang="en-US" sz="1800" b="1"/>
              <a:t>	</a:t>
            </a:r>
            <a:r>
              <a:rPr lang="en-US" altLang="en-US" sz="2400" b="1"/>
              <a:t>Persoalan</a:t>
            </a:r>
            <a:r>
              <a:rPr lang="en-US" altLang="en-US" sz="2400"/>
              <a:t>: Diberikan </a:t>
            </a:r>
            <a:r>
              <a:rPr lang="en-US" altLang="en-US" sz="2400" i="1"/>
              <a:t>n</a:t>
            </a:r>
            <a:r>
              <a:rPr lang="en-US" altLang="en-US" sz="2400"/>
              <a:t> buah kota serta diketahui jarak antara setiap kota satu sama lain. Temukan perjalanan (</a:t>
            </a:r>
            <a:r>
              <a:rPr lang="en-US" altLang="en-US" sz="2400" i="1"/>
              <a:t>tour</a:t>
            </a:r>
            <a:r>
              <a:rPr lang="en-US" altLang="en-US" sz="2400"/>
              <a:t>) terpendek yang dimulai dari sebuah kota dan melalui setiap kota lainnya hanya sekali dan kembali lagi ke kota asal keberangkatan. </a:t>
            </a:r>
          </a:p>
          <a:p>
            <a:pPr marL="609600" indent="-609600">
              <a:buFontTx/>
              <a:buNone/>
            </a:pPr>
            <a:endParaRPr lang="en-US" altLang="en-US" sz="2000"/>
          </a:p>
        </p:txBody>
      </p:sp>
      <p:pic>
        <p:nvPicPr>
          <p:cNvPr id="12293" name="Picture 8" descr="https://encrypted-tbn0.gstatic.com/images?q=tbn:ANd9GcRHb1-aViHRpWV09ibox8ZjhHOQM_Fg_JfaUFUY8VPhAMpWSD26">
            <a:extLst>
              <a:ext uri="{FF2B5EF4-FFF2-40B4-BE49-F238E27FC236}">
                <a16:creationId xmlns:a16="http://schemas.microsoft.com/office/drawing/2014/main" id="{6F5FA830-0B1B-4349-AC8D-55D687F53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4406900"/>
            <a:ext cx="41148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Audio 27">
            <a:hlinkClick r:id="" action="ppaction://media"/>
            <a:extLst>
              <a:ext uri="{FF2B5EF4-FFF2-40B4-BE49-F238E27FC236}">
                <a16:creationId xmlns:a16="http://schemas.microsoft.com/office/drawing/2014/main" id="{4A661AA1-6434-41EA-A288-53C817E6D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AB794842-3B00-407E-803C-61E27E3D8B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B1AA33-C82B-4DD5-B31F-160EA3CCB8DE}"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
        <p:nvSpPr>
          <p:cNvPr id="13315" name="Rectangle 2">
            <a:extLst>
              <a:ext uri="{FF2B5EF4-FFF2-40B4-BE49-F238E27FC236}">
                <a16:creationId xmlns:a16="http://schemas.microsoft.com/office/drawing/2014/main" id="{93CCF4B6-98AB-4C85-A8AD-B96D092385B8}"/>
              </a:ext>
            </a:extLst>
          </p:cNvPr>
          <p:cNvSpPr>
            <a:spLocks noGrp="1"/>
          </p:cNvSpPr>
          <p:nvPr>
            <p:ph type="body" sz="half" idx="1"/>
          </p:nvPr>
        </p:nvSpPr>
        <p:spPr>
          <a:xfrm>
            <a:off x="684213" y="692150"/>
            <a:ext cx="4762500" cy="5434013"/>
          </a:xfrm>
        </p:spPr>
        <p:txBody>
          <a:bodyPr/>
          <a:lstStyle/>
          <a:p>
            <a:pPr marL="609600" indent="-609600">
              <a:lnSpc>
                <a:spcPct val="90000"/>
              </a:lnSpc>
              <a:buFontTx/>
              <a:buNone/>
            </a:pPr>
            <a:r>
              <a:rPr lang="en-US" altLang="en-US" sz="2800"/>
              <a:t>2.   </a:t>
            </a:r>
            <a:r>
              <a:rPr lang="en-US" altLang="en-US" sz="2800" b="1" i="1"/>
              <a:t>Integer Knapsack Problem</a:t>
            </a:r>
          </a:p>
          <a:p>
            <a:pPr marL="609600" indent="-609600">
              <a:lnSpc>
                <a:spcPct val="90000"/>
              </a:lnSpc>
              <a:buFontTx/>
              <a:buNone/>
            </a:pPr>
            <a:r>
              <a:rPr lang="en-US" altLang="en-US" sz="1800"/>
              <a:t>	</a:t>
            </a:r>
          </a:p>
          <a:p>
            <a:pPr marL="609600" indent="-609600">
              <a:lnSpc>
                <a:spcPct val="90000"/>
              </a:lnSpc>
              <a:buFontTx/>
              <a:buNone/>
            </a:pPr>
            <a:r>
              <a:rPr lang="en-US" altLang="en-US" sz="2000" b="1"/>
              <a:t>	</a:t>
            </a:r>
            <a:r>
              <a:rPr lang="en-US" altLang="en-US" sz="2400" b="1"/>
              <a:t>Persoalan</a:t>
            </a:r>
            <a:r>
              <a:rPr lang="en-US" altLang="en-US" sz="2400"/>
              <a:t>: Diberikan </a:t>
            </a:r>
            <a:r>
              <a:rPr lang="en-US" altLang="en-US" sz="2400" i="1"/>
              <a:t>n </a:t>
            </a:r>
            <a:r>
              <a:rPr lang="en-US" altLang="en-US" sz="2400"/>
              <a:t>buah objek dan sebuah </a:t>
            </a:r>
            <a:r>
              <a:rPr lang="en-US" altLang="en-US" sz="2400" i="1"/>
              <a:t>knapsack</a:t>
            </a:r>
            <a:r>
              <a:rPr lang="en-US" altLang="en-US" sz="2400"/>
              <a:t> (karung, tas, ransel, dsb) dengan kapasitas bobot </a:t>
            </a:r>
            <a:r>
              <a:rPr lang="en-US" altLang="en-US" sz="2400" i="1"/>
              <a:t>K</a:t>
            </a:r>
            <a:r>
              <a:rPr lang="en-US" altLang="en-US" sz="2400"/>
              <a:t>. Setiap objek memiliki properti bobot (</a:t>
            </a:r>
            <a:r>
              <a:rPr lang="en-US" altLang="en-US" sz="2400" i="1"/>
              <a:t>weigth</a:t>
            </a:r>
            <a:r>
              <a:rPr lang="en-US" altLang="en-US" sz="2400"/>
              <a:t>) </a:t>
            </a:r>
            <a:r>
              <a:rPr lang="en-US" altLang="en-US" sz="2400" i="1"/>
              <a:t>w</a:t>
            </a:r>
            <a:r>
              <a:rPr lang="en-US" altLang="en-US" sz="2400" i="1" baseline="-25000"/>
              <a:t>i</a:t>
            </a:r>
            <a:r>
              <a:rPr lang="en-US" altLang="en-US" sz="2400" i="1"/>
              <a:t> </a:t>
            </a:r>
            <a:r>
              <a:rPr lang="en-US" altLang="en-US" sz="2400"/>
              <a:t>dan keuntungan (</a:t>
            </a:r>
            <a:r>
              <a:rPr lang="en-US" altLang="en-US" sz="2400" i="1"/>
              <a:t>profit</a:t>
            </a:r>
            <a:r>
              <a:rPr lang="en-US" altLang="en-US" sz="2400"/>
              <a:t>) </a:t>
            </a:r>
            <a:r>
              <a:rPr lang="en-US" altLang="en-US" sz="2400" i="1"/>
              <a:t>p</a:t>
            </a:r>
            <a:r>
              <a:rPr lang="en-US" altLang="en-US" sz="2400" i="1" baseline="-25000"/>
              <a:t>i</a:t>
            </a:r>
            <a:r>
              <a:rPr lang="en-US" altLang="en-US" sz="2400"/>
              <a:t>.  </a:t>
            </a:r>
          </a:p>
          <a:p>
            <a:pPr marL="609600" indent="-609600">
              <a:lnSpc>
                <a:spcPct val="90000"/>
              </a:lnSpc>
              <a:buFontTx/>
              <a:buNone/>
            </a:pPr>
            <a:endParaRPr lang="en-US" altLang="en-US" sz="2400"/>
          </a:p>
          <a:p>
            <a:pPr marL="609600" indent="-609600">
              <a:lnSpc>
                <a:spcPct val="90000"/>
              </a:lnSpc>
              <a:buFontTx/>
              <a:buNone/>
            </a:pPr>
            <a:r>
              <a:rPr lang="en-US" altLang="en-US" sz="2400"/>
              <a:t>	Bagaimana cara memilih objek-objek yang dimasukkan ke dalam </a:t>
            </a:r>
            <a:r>
              <a:rPr lang="en-US" altLang="en-US" sz="2400" i="1"/>
              <a:t>knapsack</a:t>
            </a:r>
            <a:r>
              <a:rPr lang="en-US" altLang="en-US" sz="2400"/>
              <a:t> sedemikian sehingga tidak melebihi kapasitas </a:t>
            </a:r>
            <a:r>
              <a:rPr lang="en-US" altLang="en-US" sz="2400" i="1"/>
              <a:t>knapsack</a:t>
            </a:r>
            <a:r>
              <a:rPr lang="en-US" altLang="en-US" sz="2400"/>
              <a:t> namun memberikan keuntungan maksimal? </a:t>
            </a:r>
          </a:p>
        </p:txBody>
      </p:sp>
      <p:pic>
        <p:nvPicPr>
          <p:cNvPr id="13316" name="Picture 2">
            <a:extLst>
              <a:ext uri="{FF2B5EF4-FFF2-40B4-BE49-F238E27FC236}">
                <a16:creationId xmlns:a16="http://schemas.microsoft.com/office/drawing/2014/main" id="{9F971C3F-3E32-4811-848A-D839D15867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57813" y="2428875"/>
            <a:ext cx="3286125" cy="2867025"/>
          </a:xfrm>
          <a:noFill/>
        </p:spPr>
      </p:pic>
      <p:pic>
        <p:nvPicPr>
          <p:cNvPr id="13330" name="Audio 13329">
            <a:hlinkClick r:id="" action="ppaction://media"/>
            <a:extLst>
              <a:ext uri="{FF2B5EF4-FFF2-40B4-BE49-F238E27FC236}">
                <a16:creationId xmlns:a16="http://schemas.microsoft.com/office/drawing/2014/main" id="{EEE78D31-380F-44A5-ACA4-F88770BE6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a:extLst>
              <a:ext uri="{FF2B5EF4-FFF2-40B4-BE49-F238E27FC236}">
                <a16:creationId xmlns:a16="http://schemas.microsoft.com/office/drawing/2014/main" id="{9FA44597-C1CF-48FE-B6C2-11A6B440E961}"/>
              </a:ext>
            </a:extLst>
          </p:cNvPr>
          <p:cNvSpPr>
            <a:spLocks noGrp="1"/>
          </p:cNvSpPr>
          <p:nvPr>
            <p:ph type="body" sz="half" idx="1"/>
          </p:nvPr>
        </p:nvSpPr>
        <p:spPr>
          <a:xfrm>
            <a:off x="685800" y="1071563"/>
            <a:ext cx="7600950" cy="5214937"/>
          </a:xfrm>
        </p:spPr>
        <p:txBody>
          <a:bodyPr/>
          <a:lstStyle/>
          <a:p>
            <a:pPr>
              <a:buFont typeface="Arial" panose="020B0604020202020204" pitchFamily="34" charset="0"/>
              <a:buNone/>
            </a:pPr>
            <a:r>
              <a:rPr lang="en-US" altLang="en-US" sz="2800" b="1"/>
              <a:t>3. Persoalan penugasan (</a:t>
            </a:r>
            <a:r>
              <a:rPr lang="en-US" altLang="en-US" sz="2800" b="1" i="1"/>
              <a:t>assignment problem</a:t>
            </a:r>
            <a:r>
              <a:rPr lang="en-US" altLang="en-US" sz="2800" b="1"/>
              <a:t>)</a:t>
            </a:r>
          </a:p>
          <a:p>
            <a:pPr>
              <a:buFont typeface="Arial" panose="020B0604020202020204" pitchFamily="34" charset="0"/>
              <a:buNone/>
            </a:pPr>
            <a:r>
              <a:rPr lang="en-US" altLang="en-US"/>
              <a:t>	</a:t>
            </a:r>
            <a:r>
              <a:rPr lang="en-US" altLang="en-US" sz="2400"/>
              <a:t>Misalkan terdapat </a:t>
            </a:r>
            <a:r>
              <a:rPr lang="en-US" altLang="en-US" sz="2400" i="1"/>
              <a:t>n</a:t>
            </a:r>
            <a:r>
              <a:rPr lang="en-US" altLang="en-US" sz="2400"/>
              <a:t> orang dan </a:t>
            </a:r>
            <a:r>
              <a:rPr lang="en-US" altLang="en-US" sz="2400" i="1"/>
              <a:t>n</a:t>
            </a:r>
            <a:r>
              <a:rPr lang="en-US" altLang="en-US" sz="2400"/>
              <a:t> buah pekerjaan (</a:t>
            </a:r>
            <a:r>
              <a:rPr lang="en-US" altLang="en-US" sz="2400" i="1"/>
              <a:t>job</a:t>
            </a:r>
            <a:r>
              <a:rPr lang="en-US" altLang="en-US" sz="2400"/>
              <a:t>). Setiap orang akan di-</a:t>
            </a:r>
            <a:r>
              <a:rPr lang="en-US" altLang="en-US" sz="2400" i="1"/>
              <a:t>assign</a:t>
            </a:r>
            <a:r>
              <a:rPr lang="en-US" altLang="en-US" sz="2400"/>
              <a:t> dengan sebuah pekerjaan. Penugasan orang ke-</a:t>
            </a:r>
            <a:r>
              <a:rPr lang="en-US" altLang="en-US" sz="2400" i="1"/>
              <a:t>i</a:t>
            </a:r>
            <a:r>
              <a:rPr lang="en-US" altLang="en-US" sz="2400"/>
              <a:t> dengan pekerjaan ke-</a:t>
            </a:r>
            <a:r>
              <a:rPr lang="en-US" altLang="en-US" sz="2400" i="1"/>
              <a:t>j</a:t>
            </a:r>
            <a:r>
              <a:rPr lang="en-US" altLang="en-US" sz="2400"/>
              <a:t> membutuhkan biaya sebesar </a:t>
            </a:r>
            <a:r>
              <a:rPr lang="en-US" altLang="en-US" sz="2400" i="1"/>
              <a:t>c</a:t>
            </a:r>
            <a:r>
              <a:rPr lang="en-US" altLang="en-US" sz="2400"/>
              <a:t>(</a:t>
            </a:r>
            <a:r>
              <a:rPr lang="en-US" altLang="en-US" sz="2400" i="1"/>
              <a:t>i</a:t>
            </a:r>
            <a:r>
              <a:rPr lang="en-US" altLang="en-US" sz="2400"/>
              <a:t>, </a:t>
            </a:r>
            <a:r>
              <a:rPr lang="en-US" altLang="en-US" sz="2400" i="1"/>
              <a:t>j</a:t>
            </a:r>
            <a:r>
              <a:rPr lang="en-US" altLang="en-US" sz="2400"/>
              <a:t>). Bagaimana melakukan penugasan sehingga total biaya penugasan adalah seminimal mungkin? </a:t>
            </a:r>
          </a:p>
        </p:txBody>
      </p:sp>
      <p:pic>
        <p:nvPicPr>
          <p:cNvPr id="14339" name="Picture 2">
            <a:extLst>
              <a:ext uri="{FF2B5EF4-FFF2-40B4-BE49-F238E27FC236}">
                <a16:creationId xmlns:a16="http://schemas.microsoft.com/office/drawing/2014/main" id="{50CAB812-00A0-42D8-ADBD-691FBF75C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000500"/>
            <a:ext cx="304641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63B015AF-8057-44C9-B598-6EE5E5CCA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a:extLst>
              <a:ext uri="{FF2B5EF4-FFF2-40B4-BE49-F238E27FC236}">
                <a16:creationId xmlns:a16="http://schemas.microsoft.com/office/drawing/2014/main" id="{8D5B3478-E635-48D2-B1C9-3FC8B2A24E4D}"/>
              </a:ext>
            </a:extLst>
          </p:cNvPr>
          <p:cNvSpPr>
            <a:spLocks noGrp="1"/>
          </p:cNvSpPr>
          <p:nvPr>
            <p:ph type="body" sz="half" idx="1"/>
          </p:nvPr>
        </p:nvSpPr>
        <p:spPr>
          <a:xfrm>
            <a:off x="685800" y="1000125"/>
            <a:ext cx="7600950" cy="5095875"/>
          </a:xfrm>
        </p:spPr>
        <p:txBody>
          <a:bodyPr/>
          <a:lstStyle/>
          <a:p>
            <a:pPr>
              <a:buFont typeface="Arial" panose="020B0604020202020204" pitchFamily="34" charset="0"/>
              <a:buNone/>
            </a:pPr>
            <a:r>
              <a:rPr lang="en-US" altLang="en-US" sz="2800"/>
              <a:t>Contoh instansiasi persoalan:</a:t>
            </a:r>
          </a:p>
        </p:txBody>
      </p:sp>
      <p:sp>
        <p:nvSpPr>
          <p:cNvPr id="15363" name="Rectangle 2">
            <a:extLst>
              <a:ext uri="{FF2B5EF4-FFF2-40B4-BE49-F238E27FC236}">
                <a16:creationId xmlns:a16="http://schemas.microsoft.com/office/drawing/2014/main" id="{F7B2BC68-FF9D-4D02-B62C-0510C21BFBF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15364" name="Object 1">
            <a:extLst>
              <a:ext uri="{FF2B5EF4-FFF2-40B4-BE49-F238E27FC236}">
                <a16:creationId xmlns:a16="http://schemas.microsoft.com/office/drawing/2014/main" id="{9ADA93B3-943F-4FD8-9CE7-0CDEBDD644DA}"/>
              </a:ext>
            </a:extLst>
          </p:cNvPr>
          <p:cNvGraphicFramePr>
            <a:graphicFrameLocks noChangeAspect="1"/>
          </p:cNvGraphicFramePr>
          <p:nvPr/>
        </p:nvGraphicFramePr>
        <p:xfrm>
          <a:off x="1071563" y="2143125"/>
          <a:ext cx="6276975" cy="2643188"/>
        </p:xfrm>
        <a:graphic>
          <a:graphicData uri="http://schemas.openxmlformats.org/presentationml/2006/ole">
            <mc:AlternateContent xmlns:mc="http://schemas.openxmlformats.org/markup-compatibility/2006">
              <mc:Choice xmlns:v="urn:schemas-microsoft-com:vml" Requires="v">
                <p:oleObj name="Equation" r:id="rId2" imgW="2717800" imgH="1143000" progId="Equation.3">
                  <p:embed/>
                </p:oleObj>
              </mc:Choice>
              <mc:Fallback>
                <p:oleObj name="Equation" r:id="rId2" imgW="2717800" imgH="11430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143125"/>
                        <a:ext cx="627697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Audio 13">
            <a:hlinkClick r:id="" action="ppaction://media"/>
            <a:extLst>
              <a:ext uri="{FF2B5EF4-FFF2-40B4-BE49-F238E27FC236}">
                <a16:creationId xmlns:a16="http://schemas.microsoft.com/office/drawing/2014/main" id="{058533B4-73EF-47EF-8CED-68798227A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a:extLst>
              <a:ext uri="{FF2B5EF4-FFF2-40B4-BE49-F238E27FC236}">
                <a16:creationId xmlns:a16="http://schemas.microsoft.com/office/drawing/2014/main" id="{C7EEF312-FD9C-44D1-BF74-BAB755A1C7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D07A06-96C7-45FB-A108-3BBDED618D15}" type="slidenum">
              <a:rPr lang="en-US" altLang="en-US" sz="1200" smtClean="0">
                <a:solidFill>
                  <a:srgbClr val="898989"/>
                </a:solidFill>
              </a:rPr>
              <a:pPr>
                <a:spcBef>
                  <a:spcPct val="0"/>
                </a:spcBef>
                <a:buFontTx/>
                <a:buNone/>
              </a:pPr>
              <a:t>14</a:t>
            </a:fld>
            <a:endParaRPr lang="en-US" altLang="en-US" sz="1200">
              <a:solidFill>
                <a:srgbClr val="898989"/>
              </a:solidFill>
            </a:endParaRPr>
          </a:p>
        </p:txBody>
      </p:sp>
      <p:sp>
        <p:nvSpPr>
          <p:cNvPr id="16387" name="Rectangle 2">
            <a:extLst>
              <a:ext uri="{FF2B5EF4-FFF2-40B4-BE49-F238E27FC236}">
                <a16:creationId xmlns:a16="http://schemas.microsoft.com/office/drawing/2014/main" id="{854F56DB-E371-4BB7-ADBA-CF55A23B09AB}"/>
              </a:ext>
            </a:extLst>
          </p:cNvPr>
          <p:cNvSpPr>
            <a:spLocks noGrp="1"/>
          </p:cNvSpPr>
          <p:nvPr>
            <p:ph type="body" sz="half" idx="1"/>
          </p:nvPr>
        </p:nvSpPr>
        <p:spPr>
          <a:xfrm>
            <a:off x="457200" y="1125538"/>
            <a:ext cx="4114800" cy="5199062"/>
          </a:xfrm>
        </p:spPr>
        <p:txBody>
          <a:bodyPr/>
          <a:lstStyle/>
          <a:p>
            <a:pPr>
              <a:lnSpc>
                <a:spcPct val="80000"/>
              </a:lnSpc>
              <a:buFontTx/>
              <a:buNone/>
            </a:pPr>
            <a:r>
              <a:rPr lang="en-US" altLang="en-US" sz="2800" b="1"/>
              <a:t>4</a:t>
            </a:r>
            <a:r>
              <a:rPr lang="en-US" altLang="en-US" sz="2800" b="1" i="1"/>
              <a:t>. </a:t>
            </a:r>
            <a:r>
              <a:rPr lang="en-US" altLang="en-US" sz="2800" b="1"/>
              <a:t>Persoalan N-Ratu</a:t>
            </a:r>
            <a:r>
              <a:rPr lang="en-US" altLang="en-US" sz="2800" b="1" i="1"/>
              <a:t> (The N-Queens Problem)</a:t>
            </a:r>
          </a:p>
          <a:p>
            <a:pPr>
              <a:lnSpc>
                <a:spcPct val="80000"/>
              </a:lnSpc>
              <a:buFontTx/>
              <a:buNone/>
            </a:pPr>
            <a:r>
              <a:rPr lang="en-US" altLang="en-US" sz="2400"/>
              <a:t>	</a:t>
            </a:r>
          </a:p>
          <a:p>
            <a:pPr>
              <a:lnSpc>
                <a:spcPct val="80000"/>
              </a:lnSpc>
              <a:buFontTx/>
              <a:buNone/>
            </a:pPr>
            <a:r>
              <a:rPr lang="en-US" altLang="en-US" sz="1400" b="1"/>
              <a:t>	</a:t>
            </a:r>
            <a:r>
              <a:rPr lang="en-US" altLang="en-US" sz="2400" b="1"/>
              <a:t>Persoalan</a:t>
            </a:r>
            <a:r>
              <a:rPr lang="en-US" altLang="en-US" sz="2400"/>
              <a:t>: Diberikan sebuah papan catur yang berukuran </a:t>
            </a:r>
            <a:r>
              <a:rPr lang="en-US" altLang="en-US" sz="2400" i="1"/>
              <a:t>N</a:t>
            </a:r>
            <a:r>
              <a:rPr lang="en-US" altLang="en-US" sz="2400"/>
              <a:t> </a:t>
            </a:r>
            <a:r>
              <a:rPr lang="en-US" altLang="en-US" sz="2400">
                <a:sym typeface="Symbol" panose="05050102010706020507" pitchFamily="18" charset="2"/>
              </a:rPr>
              <a:t></a:t>
            </a:r>
            <a:r>
              <a:rPr lang="en-US" altLang="en-US" sz="2400"/>
              <a:t> </a:t>
            </a:r>
            <a:r>
              <a:rPr lang="en-US" altLang="en-US" sz="2400" i="1"/>
              <a:t>N</a:t>
            </a:r>
            <a:r>
              <a:rPr lang="en-US" altLang="en-US" sz="2400"/>
              <a:t> dan </a:t>
            </a:r>
            <a:r>
              <a:rPr lang="en-US" altLang="en-US" sz="2400" i="1"/>
              <a:t>N</a:t>
            </a:r>
            <a:r>
              <a:rPr lang="en-US" altLang="en-US" sz="2400"/>
              <a:t> buah bidak ratu. Bagaimana menempatkan </a:t>
            </a:r>
            <a:r>
              <a:rPr lang="en-US" altLang="en-US" sz="2400" i="1"/>
              <a:t>N</a:t>
            </a:r>
            <a:r>
              <a:rPr lang="en-US" altLang="en-US" sz="2400"/>
              <a:t> buah ratu (</a:t>
            </a:r>
            <a:r>
              <a:rPr lang="en-US" altLang="en-US" sz="2400" i="1"/>
              <a:t>Q</a:t>
            </a:r>
            <a:r>
              <a:rPr lang="en-US" altLang="en-US" sz="2400"/>
              <a:t>) itu pada petak-petak papan catur sedemikian sehingga tidak ada dua ratu atau lebih yang terletak pada satu baris yang sama, atau pada satu kolom yang sama, atau pada satu diagonal yang sama ?</a:t>
            </a:r>
          </a:p>
          <a:p>
            <a:pPr>
              <a:lnSpc>
                <a:spcPct val="80000"/>
              </a:lnSpc>
              <a:buFontTx/>
              <a:buNone/>
            </a:pPr>
            <a:r>
              <a:rPr lang="en-US" altLang="en-US" sz="1200"/>
              <a:t> </a:t>
            </a:r>
          </a:p>
        </p:txBody>
      </p:sp>
      <p:pic>
        <p:nvPicPr>
          <p:cNvPr id="16388" name="Picture 3">
            <a:extLst>
              <a:ext uri="{FF2B5EF4-FFF2-40B4-BE49-F238E27FC236}">
                <a16:creationId xmlns:a16="http://schemas.microsoft.com/office/drawing/2014/main" id="{28F3DD44-A2F4-4333-9DC8-D2DB78A2A6F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875" y="2357438"/>
            <a:ext cx="4038600" cy="3030537"/>
          </a:xfrm>
          <a:noFill/>
        </p:spPr>
      </p:pic>
      <p:pic>
        <p:nvPicPr>
          <p:cNvPr id="6" name="Audio 5">
            <a:hlinkClick r:id="" action="ppaction://media"/>
            <a:extLst>
              <a:ext uri="{FF2B5EF4-FFF2-40B4-BE49-F238E27FC236}">
                <a16:creationId xmlns:a16="http://schemas.microsoft.com/office/drawing/2014/main" id="{CCEBDF89-EBE5-4DDB-B312-73C5BBD32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B5BE8778-8DAA-4FAC-8D96-135E082233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C28C9D-D8F2-4E79-A691-ED5BDB3B2971}"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sp>
        <p:nvSpPr>
          <p:cNvPr id="17411" name="Rectangle 2">
            <a:extLst>
              <a:ext uri="{FF2B5EF4-FFF2-40B4-BE49-F238E27FC236}">
                <a16:creationId xmlns:a16="http://schemas.microsoft.com/office/drawing/2014/main" id="{C80B0AC3-72AF-47D8-849C-8E02E5E137E3}"/>
              </a:ext>
            </a:extLst>
          </p:cNvPr>
          <p:cNvSpPr>
            <a:spLocks noGrp="1"/>
          </p:cNvSpPr>
          <p:nvPr>
            <p:ph type="body" sz="half" idx="1"/>
          </p:nvPr>
        </p:nvSpPr>
        <p:spPr>
          <a:xfrm>
            <a:off x="457200" y="1066800"/>
            <a:ext cx="7715250" cy="5059363"/>
          </a:xfrm>
        </p:spPr>
        <p:txBody>
          <a:bodyPr/>
          <a:lstStyle/>
          <a:p>
            <a:pPr marL="609600" indent="-609600">
              <a:buFont typeface="Calibri" panose="020F0502020204030204" pitchFamily="34" charset="0"/>
              <a:buAutoNum type="arabicPeriod" startAt="5"/>
            </a:pPr>
            <a:r>
              <a:rPr lang="en-US" altLang="en-US" sz="2800" b="1"/>
              <a:t>Mencari Pasangan Titik Terdekat</a:t>
            </a:r>
            <a:r>
              <a:rPr lang="en-US" altLang="en-US" sz="2800" b="1" i="1"/>
              <a:t> (Closest Pair)</a:t>
            </a:r>
          </a:p>
          <a:p>
            <a:pPr marL="609600" indent="-609600">
              <a:buFontTx/>
              <a:buNone/>
            </a:pPr>
            <a:r>
              <a:rPr lang="en-US" altLang="en-US" sz="1800"/>
              <a:t>	</a:t>
            </a:r>
          </a:p>
          <a:p>
            <a:pPr marL="609600" indent="-609600">
              <a:buFontTx/>
              <a:buNone/>
            </a:pPr>
            <a:r>
              <a:rPr lang="en-US" altLang="en-US" sz="1800"/>
              <a:t>	</a:t>
            </a:r>
            <a:r>
              <a:rPr lang="en-US" altLang="en-US" sz="2400" b="1"/>
              <a:t>Persoalan</a:t>
            </a:r>
            <a:r>
              <a:rPr lang="en-US" altLang="en-US" sz="2400"/>
              <a:t>: Diberikan </a:t>
            </a:r>
            <a:r>
              <a:rPr lang="en-US" altLang="en-US" sz="2400" i="1"/>
              <a:t>n</a:t>
            </a:r>
            <a:r>
              <a:rPr lang="en-US" altLang="en-US" sz="2400"/>
              <a:t> buah titik, tentukan dua buah titik yang terdekat satu sama lain. </a:t>
            </a:r>
          </a:p>
          <a:p>
            <a:pPr marL="609600" indent="-609600">
              <a:buFontTx/>
              <a:buNone/>
            </a:pPr>
            <a:endParaRPr lang="en-US" altLang="en-US" sz="2400"/>
          </a:p>
          <a:p>
            <a:pPr marL="609600" indent="-609600">
              <a:buFontTx/>
              <a:buNone/>
            </a:pPr>
            <a:r>
              <a:rPr lang="en-US" altLang="en-US" sz="1800"/>
              <a:t>	</a:t>
            </a:r>
          </a:p>
          <a:p>
            <a:pPr marL="609600" indent="-609600">
              <a:buFontTx/>
              <a:buNone/>
            </a:pPr>
            <a:endParaRPr lang="en-US" altLang="en-US" sz="1800"/>
          </a:p>
        </p:txBody>
      </p:sp>
      <p:sp>
        <p:nvSpPr>
          <p:cNvPr id="17412" name="Rectangle 3">
            <a:extLst>
              <a:ext uri="{FF2B5EF4-FFF2-40B4-BE49-F238E27FC236}">
                <a16:creationId xmlns:a16="http://schemas.microsoft.com/office/drawing/2014/main" id="{EA13381E-99E0-4792-A114-525FC19992E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7413" name="Picture 3">
            <a:extLst>
              <a:ext uri="{FF2B5EF4-FFF2-40B4-BE49-F238E27FC236}">
                <a16:creationId xmlns:a16="http://schemas.microsoft.com/office/drawing/2014/main" id="{7A9B1D5E-4197-42DB-AEA2-3E339EB71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286125"/>
            <a:ext cx="300037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udio 12">
            <a:hlinkClick r:id="" action="ppaction://media"/>
            <a:extLst>
              <a:ext uri="{FF2B5EF4-FFF2-40B4-BE49-F238E27FC236}">
                <a16:creationId xmlns:a16="http://schemas.microsoft.com/office/drawing/2014/main" id="{59BA2C35-16CA-4CC4-90AF-A490E90C2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E3371A4B-38B1-4DD6-9288-F4D6C01A8B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ABB549-BA2E-4DB5-9E61-CFDE256C589C}"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sp>
        <p:nvSpPr>
          <p:cNvPr id="18435" name="Rectangle 2">
            <a:extLst>
              <a:ext uri="{FF2B5EF4-FFF2-40B4-BE49-F238E27FC236}">
                <a16:creationId xmlns:a16="http://schemas.microsoft.com/office/drawing/2014/main" id="{1B8B5796-2903-4F52-B90E-077607D78943}"/>
              </a:ext>
            </a:extLst>
          </p:cNvPr>
          <p:cNvSpPr>
            <a:spLocks noGrp="1"/>
          </p:cNvSpPr>
          <p:nvPr>
            <p:ph type="body" idx="1"/>
          </p:nvPr>
        </p:nvSpPr>
        <p:spPr>
          <a:xfrm>
            <a:off x="468313" y="476250"/>
            <a:ext cx="8229600" cy="5761038"/>
          </a:xfrm>
        </p:spPr>
        <p:txBody>
          <a:bodyPr/>
          <a:lstStyle/>
          <a:p>
            <a:pPr marL="609600" indent="-609600">
              <a:buFont typeface="Calibri" panose="020F0502020204030204" pitchFamily="34" charset="0"/>
              <a:buAutoNum type="arabicPeriod" startAt="6"/>
            </a:pPr>
            <a:r>
              <a:rPr lang="en-US" altLang="en-US" sz="2800" b="1"/>
              <a:t>Permainan </a:t>
            </a:r>
            <a:r>
              <a:rPr lang="en-US" altLang="en-US" sz="2800" b="1" i="1"/>
              <a:t>15-Puzzle</a:t>
            </a:r>
          </a:p>
          <a:p>
            <a:pPr marL="609600" indent="-609600">
              <a:spcBef>
                <a:spcPct val="0"/>
              </a:spcBef>
              <a:buFontTx/>
              <a:buNone/>
            </a:pPr>
            <a:r>
              <a:rPr lang="en-US" altLang="en-US" sz="2000"/>
              <a:t>	</a:t>
            </a:r>
          </a:p>
          <a:p>
            <a:pPr marL="609600" indent="-609600">
              <a:spcBef>
                <a:spcPct val="0"/>
              </a:spcBef>
              <a:buFontTx/>
              <a:buNone/>
            </a:pPr>
            <a:r>
              <a:rPr lang="en-US" altLang="en-US" sz="2000"/>
              <a:t>	</a:t>
            </a:r>
            <a:r>
              <a:rPr lang="en-US" altLang="en-US" sz="2400" b="1"/>
              <a:t>Persoalan</a:t>
            </a:r>
            <a:r>
              <a:rPr lang="en-US" altLang="en-US" sz="2400"/>
              <a:t>: Diberikan sebuah 15-</a:t>
            </a:r>
            <a:r>
              <a:rPr lang="en-US" altLang="en-US" sz="2400" i="1"/>
              <a:t>puzzle</a:t>
            </a:r>
            <a:r>
              <a:rPr lang="en-US" altLang="en-US" sz="2400"/>
              <a:t> yang memuat 15 buah ubin (</a:t>
            </a:r>
            <a:r>
              <a:rPr lang="en-US" altLang="en-US" sz="2400" i="1"/>
              <a:t>tile</a:t>
            </a:r>
            <a:r>
              <a:rPr lang="en-US" altLang="en-US" sz="2400"/>
              <a:t>) yang diberi nomor 1 sampai 15, dan satu buah slot kosong yang digunakan untuk menggerakkan ubin ke atas, ke bawah, ke kiri, dan ke kanan. Misalkan diberikan keadaan awal dan keadaaan akhir susunan ubin. Bagaimana langkah-langkah untuk mentransformasikan susunan awal menjadi susunan akhir? </a:t>
            </a:r>
            <a:endParaRPr lang="en-US" altLang="en-US" sz="2400" b="1" i="1"/>
          </a:p>
          <a:p>
            <a:pPr marL="609600" indent="-609600">
              <a:buFontTx/>
              <a:buNone/>
            </a:pPr>
            <a:endParaRPr lang="en-US" altLang="en-US" sz="2400" b="1" i="1"/>
          </a:p>
          <a:p>
            <a:pPr marL="609600" indent="-609600">
              <a:buFontTx/>
              <a:buNone/>
            </a:pPr>
            <a:endParaRPr lang="en-US" altLang="en-US" b="1" i="1"/>
          </a:p>
        </p:txBody>
      </p:sp>
      <p:sp>
        <p:nvSpPr>
          <p:cNvPr id="18436" name="Rectangle 3">
            <a:extLst>
              <a:ext uri="{FF2B5EF4-FFF2-40B4-BE49-F238E27FC236}">
                <a16:creationId xmlns:a16="http://schemas.microsoft.com/office/drawing/2014/main" id="{456BB429-F929-47B2-B9D0-9EBDE8069A3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8437" name="Rectangle 5">
            <a:extLst>
              <a:ext uri="{FF2B5EF4-FFF2-40B4-BE49-F238E27FC236}">
                <a16:creationId xmlns:a16="http://schemas.microsoft.com/office/drawing/2014/main" id="{D7FFD2AF-3C1A-485C-830B-A2F132F288EC}"/>
              </a:ext>
            </a:extLst>
          </p:cNvPr>
          <p:cNvSpPr>
            <a:spLocks noChangeArrowheads="1"/>
          </p:cNvSpPr>
          <p:nvPr/>
        </p:nvSpPr>
        <p:spPr bwMode="auto">
          <a:xfrm>
            <a:off x="755650" y="6327775"/>
            <a:ext cx="7273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             (a) Susunan awal	         	              (b) Susunan akhir	 </a:t>
            </a:r>
          </a:p>
        </p:txBody>
      </p:sp>
      <p:pic>
        <p:nvPicPr>
          <p:cNvPr id="18438" name="Picture 3">
            <a:extLst>
              <a:ext uri="{FF2B5EF4-FFF2-40B4-BE49-F238E27FC236}">
                <a16:creationId xmlns:a16="http://schemas.microsoft.com/office/drawing/2014/main" id="{9FDEE50E-153A-41CF-862C-8CB5CCEF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39655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a:extLst>
              <a:ext uri="{FF2B5EF4-FFF2-40B4-BE49-F238E27FC236}">
                <a16:creationId xmlns:a16="http://schemas.microsoft.com/office/drawing/2014/main" id="{E26D74EF-ABCF-4AC7-B1A7-9F68E5F12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4043363"/>
            <a:ext cx="22383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Audio 17">
            <a:hlinkClick r:id="" action="ppaction://media"/>
            <a:extLst>
              <a:ext uri="{FF2B5EF4-FFF2-40B4-BE49-F238E27FC236}">
                <a16:creationId xmlns:a16="http://schemas.microsoft.com/office/drawing/2014/main" id="{3613EB89-C0EC-41FD-8628-7C8CA1B1C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865FEF83-762D-4BE8-AC59-F1EEAA2D43C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A57232-91BE-4A22-A618-8331D6BF0D3E}"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sp>
        <p:nvSpPr>
          <p:cNvPr id="19459" name="Rectangle 2">
            <a:extLst>
              <a:ext uri="{FF2B5EF4-FFF2-40B4-BE49-F238E27FC236}">
                <a16:creationId xmlns:a16="http://schemas.microsoft.com/office/drawing/2014/main" id="{E49E13DE-34B4-4127-847C-C2C8A8123C0C}"/>
              </a:ext>
            </a:extLst>
          </p:cNvPr>
          <p:cNvSpPr>
            <a:spLocks noGrp="1"/>
          </p:cNvSpPr>
          <p:nvPr>
            <p:ph type="body" sz="half" idx="1"/>
          </p:nvPr>
        </p:nvSpPr>
        <p:spPr>
          <a:xfrm>
            <a:off x="457200" y="765175"/>
            <a:ext cx="4546600" cy="5178425"/>
          </a:xfrm>
        </p:spPr>
        <p:txBody>
          <a:bodyPr/>
          <a:lstStyle/>
          <a:p>
            <a:pPr marL="609600" indent="-609600">
              <a:buFont typeface="Calibri" panose="020F0502020204030204" pitchFamily="34" charset="0"/>
              <a:buAutoNum type="arabicPeriod" startAt="7"/>
            </a:pPr>
            <a:r>
              <a:rPr lang="en-US" altLang="en-US" sz="2800" b="1" i="1"/>
              <a:t>Menemukan jalan keluar dari labirin (Maze Problem)</a:t>
            </a:r>
          </a:p>
          <a:p>
            <a:pPr marL="609600" indent="-609600">
              <a:buFontTx/>
              <a:buNone/>
            </a:pPr>
            <a:r>
              <a:rPr lang="en-US" altLang="en-US" sz="1600"/>
              <a:t>	</a:t>
            </a:r>
          </a:p>
          <a:p>
            <a:pPr marL="609600" indent="-609600">
              <a:buFontTx/>
              <a:buNone/>
            </a:pPr>
            <a:r>
              <a:rPr lang="en-US" altLang="en-US" sz="1600"/>
              <a:t>	</a:t>
            </a:r>
            <a:r>
              <a:rPr lang="en-US" altLang="en-US" sz="2400" b="1"/>
              <a:t>Persoalan</a:t>
            </a:r>
            <a:r>
              <a:rPr lang="en-US" altLang="en-US" sz="2400"/>
              <a:t>: Diberikan sebuah labirin dengan satu atau lebih pintu masuk dan satu atau lebih pintu keluar. Temukan jalan yang harus dilalui sehingga seseorang dapat keluar dengan selamat dari labirin tersebut (tidak tersesat di dalamnya). </a:t>
            </a:r>
            <a:endParaRPr lang="en-US" altLang="en-US" sz="2800" b="1" i="1"/>
          </a:p>
        </p:txBody>
      </p:sp>
      <p:pic>
        <p:nvPicPr>
          <p:cNvPr id="19460" name="Picture 3">
            <a:extLst>
              <a:ext uri="{FF2B5EF4-FFF2-40B4-BE49-F238E27FC236}">
                <a16:creationId xmlns:a16="http://schemas.microsoft.com/office/drawing/2014/main" id="{1D4051A8-97F4-4E8C-ADE2-6A4DEAEA0E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2428875"/>
            <a:ext cx="3657600" cy="3335338"/>
          </a:xfrm>
          <a:solidFill>
            <a:schemeClr val="bg1"/>
          </a:solidFill>
        </p:spPr>
      </p:pic>
      <p:pic>
        <p:nvPicPr>
          <p:cNvPr id="5" name="Audio 4">
            <a:hlinkClick r:id="" action="ppaction://media"/>
            <a:extLst>
              <a:ext uri="{FF2B5EF4-FFF2-40B4-BE49-F238E27FC236}">
                <a16:creationId xmlns:a16="http://schemas.microsoft.com/office/drawing/2014/main" id="{27BF15CB-52BE-4406-8C73-FC2DEC7FB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E3C18D8D-5ACF-4AB3-BD8C-2BE394BFF6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FB8D94-8B24-41DD-99B8-D1DC1259AE03}"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
        <p:nvSpPr>
          <p:cNvPr id="20483" name="Rectangle 2">
            <a:extLst>
              <a:ext uri="{FF2B5EF4-FFF2-40B4-BE49-F238E27FC236}">
                <a16:creationId xmlns:a16="http://schemas.microsoft.com/office/drawing/2014/main" id="{E4FE80F9-6F15-439D-A6A3-CB6A414C6776}"/>
              </a:ext>
            </a:extLst>
          </p:cNvPr>
          <p:cNvSpPr>
            <a:spLocks noGrp="1"/>
          </p:cNvSpPr>
          <p:nvPr>
            <p:ph type="body" sz="half" idx="1"/>
          </p:nvPr>
        </p:nvSpPr>
        <p:spPr>
          <a:xfrm>
            <a:off x="457200" y="692150"/>
            <a:ext cx="8218488" cy="5434013"/>
          </a:xfrm>
        </p:spPr>
        <p:txBody>
          <a:bodyPr/>
          <a:lstStyle/>
          <a:p>
            <a:pPr marL="609600" indent="-609600">
              <a:buFont typeface="Calibri" panose="020F0502020204030204" pitchFamily="34" charset="0"/>
              <a:buAutoNum type="arabicPeriod" startAt="8"/>
            </a:pPr>
            <a:r>
              <a:rPr lang="en-US" altLang="en-US" sz="2800" b="1"/>
              <a:t>Pewarnaan Graf</a:t>
            </a:r>
            <a:r>
              <a:rPr lang="en-US" altLang="en-US" sz="2800" b="1" i="1"/>
              <a:t> (Graph Colouring)</a:t>
            </a:r>
          </a:p>
          <a:p>
            <a:pPr marL="609600" indent="-609600">
              <a:buFontTx/>
              <a:buNone/>
            </a:pPr>
            <a:endParaRPr lang="en-US" altLang="en-US" sz="1600"/>
          </a:p>
          <a:p>
            <a:pPr marL="609600" indent="-609600">
              <a:buFontTx/>
              <a:buNone/>
            </a:pPr>
            <a:r>
              <a:rPr lang="en-US" altLang="en-US" sz="1600"/>
              <a:t>	</a:t>
            </a:r>
            <a:r>
              <a:rPr lang="en-US" altLang="en-US" sz="2400" b="1"/>
              <a:t>Persoalan</a:t>
            </a:r>
            <a:r>
              <a:rPr lang="en-US" altLang="en-US" sz="2400"/>
              <a:t>: Diberikan sebuah graf </a:t>
            </a:r>
            <a:r>
              <a:rPr lang="en-US" altLang="en-US" sz="2400" i="1"/>
              <a:t>G</a:t>
            </a:r>
            <a:r>
              <a:rPr lang="en-US" altLang="en-US" sz="2400"/>
              <a:t> dengan </a:t>
            </a:r>
            <a:r>
              <a:rPr lang="en-US" altLang="en-US" sz="2400" i="1"/>
              <a:t>n</a:t>
            </a:r>
            <a:r>
              <a:rPr lang="en-US" altLang="en-US" sz="2400"/>
              <a:t> buah simpul dan disediakan m buah warna. Bagaimana mewarnai  seluruh simpul graf </a:t>
            </a:r>
            <a:r>
              <a:rPr lang="en-US" altLang="en-US" sz="2400" i="1"/>
              <a:t>G</a:t>
            </a:r>
            <a:r>
              <a:rPr lang="en-US" altLang="en-US" sz="2400"/>
              <a:t> sedemikian sehingga tidak ada dua buah simpul bertetangga yang mempunyai warna sama? (Perhatikan juga bahwa tidak seluruh warna harus dipakai)</a:t>
            </a:r>
          </a:p>
          <a:p>
            <a:pPr marL="609600" indent="-609600">
              <a:buFontTx/>
              <a:buNone/>
            </a:pPr>
            <a:endParaRPr lang="en-US" altLang="en-US" sz="2400"/>
          </a:p>
          <a:p>
            <a:pPr marL="609600" indent="-609600">
              <a:buFontTx/>
              <a:buNone/>
            </a:pPr>
            <a:endParaRPr lang="en-US" altLang="en-US" sz="1600"/>
          </a:p>
        </p:txBody>
      </p:sp>
      <p:pic>
        <p:nvPicPr>
          <p:cNvPr id="20484" name="Picture 3">
            <a:extLst>
              <a:ext uri="{FF2B5EF4-FFF2-40B4-BE49-F238E27FC236}">
                <a16:creationId xmlns:a16="http://schemas.microsoft.com/office/drawing/2014/main" id="{A36A5456-AFF3-4161-B09D-C54A9DCE0D7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0" y="3886200"/>
            <a:ext cx="4895850" cy="1982788"/>
          </a:xfrm>
          <a:noFill/>
        </p:spPr>
      </p:pic>
      <p:pic>
        <p:nvPicPr>
          <p:cNvPr id="14" name="Audio 13">
            <a:hlinkClick r:id="" action="ppaction://media"/>
            <a:extLst>
              <a:ext uri="{FF2B5EF4-FFF2-40B4-BE49-F238E27FC236}">
                <a16:creationId xmlns:a16="http://schemas.microsoft.com/office/drawing/2014/main" id="{A81DBF12-56F1-4EB4-B635-3A0084969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2FFA1307-5750-44B6-B27D-A3380462010E}"/>
              </a:ext>
            </a:extLst>
          </p:cNvPr>
          <p:cNvSpPr>
            <a:spLocks noGrp="1"/>
          </p:cNvSpPr>
          <p:nvPr>
            <p:ph idx="1"/>
          </p:nvPr>
        </p:nvSpPr>
        <p:spPr>
          <a:xfrm>
            <a:off x="457200" y="571500"/>
            <a:ext cx="8229600" cy="5554663"/>
          </a:xfrm>
        </p:spPr>
        <p:txBody>
          <a:bodyPr/>
          <a:lstStyle/>
          <a:p>
            <a:pPr marL="514350" indent="-514350">
              <a:buFont typeface="Calibri" panose="020F0502020204030204" pitchFamily="34" charset="0"/>
              <a:buAutoNum type="arabicPeriod" startAt="9"/>
            </a:pPr>
            <a:r>
              <a:rPr lang="en-US" altLang="en-US" sz="2800" b="1"/>
              <a:t>Lintasan terpendek (</a:t>
            </a:r>
            <a:r>
              <a:rPr lang="en-US" altLang="en-US" sz="2800" b="1" i="1"/>
              <a:t>shortest path</a:t>
            </a:r>
            <a:r>
              <a:rPr lang="en-US" altLang="en-US" sz="2800" b="1"/>
              <a:t>)</a:t>
            </a:r>
          </a:p>
          <a:p>
            <a:pPr marL="514350" indent="-514350">
              <a:buFont typeface="Calibri" panose="020F0502020204030204" pitchFamily="34" charset="0"/>
              <a:buAutoNum type="arabicPeriod" startAt="9"/>
            </a:pPr>
            <a:endParaRPr lang="en-US" altLang="en-US" sz="2800" b="1"/>
          </a:p>
          <a:p>
            <a:pPr marL="514350" indent="-514350">
              <a:buFont typeface="Arial" panose="020B0604020202020204" pitchFamily="34" charset="0"/>
              <a:buNone/>
            </a:pPr>
            <a:r>
              <a:rPr lang="en-US" altLang="en-US" sz="2800"/>
              <a:t>	</a:t>
            </a:r>
            <a:r>
              <a:rPr lang="en-US" altLang="en-US" sz="2400" b="1"/>
              <a:t>Persoalan</a:t>
            </a:r>
            <a:r>
              <a:rPr lang="en-US" altLang="en-US" sz="2400"/>
              <a:t>: Diketahui </a:t>
            </a:r>
            <a:r>
              <a:rPr lang="en-US" altLang="en-US" sz="2400" i="1"/>
              <a:t>n</a:t>
            </a:r>
            <a:r>
              <a:rPr lang="en-US" altLang="en-US" sz="2400"/>
              <a:t> buah kota dan diberikan jarak antara dua buah kota yang bertetangga. Tentukan lintasan terpendek dari sebuah kota asal ke sebuah kota tujuan.</a:t>
            </a:r>
          </a:p>
          <a:p>
            <a:pPr marL="514350" indent="-514350">
              <a:buFont typeface="Arial" panose="020B0604020202020204" pitchFamily="34" charset="0"/>
              <a:buNone/>
            </a:pPr>
            <a:r>
              <a:rPr lang="en-US" altLang="en-US" sz="2800" b="1"/>
              <a:t>	</a:t>
            </a:r>
          </a:p>
        </p:txBody>
      </p:sp>
      <p:pic>
        <p:nvPicPr>
          <p:cNvPr id="21507" name="Picture 2">
            <a:extLst>
              <a:ext uri="{FF2B5EF4-FFF2-40B4-BE49-F238E27FC236}">
                <a16:creationId xmlns:a16="http://schemas.microsoft.com/office/drawing/2014/main" id="{CFCC2F14-83D5-436F-B2F0-C1A4B3114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071813"/>
            <a:ext cx="4357688"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A448F126-1084-46BF-AB3A-A976E1900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999625E-04EC-43BF-8183-09C5C7884122}"/>
              </a:ext>
            </a:extLst>
          </p:cNvPr>
          <p:cNvSpPr>
            <a:spLocks noGrp="1"/>
          </p:cNvSpPr>
          <p:nvPr>
            <p:ph type="title"/>
          </p:nvPr>
        </p:nvSpPr>
        <p:spPr/>
        <p:txBody>
          <a:bodyPr/>
          <a:lstStyle/>
          <a:p>
            <a:pPr algn="l"/>
            <a:r>
              <a:rPr lang="en-US" altLang="en-US"/>
              <a:t>Kampus ITB yang indah…</a:t>
            </a:r>
          </a:p>
        </p:txBody>
      </p:sp>
      <p:pic>
        <p:nvPicPr>
          <p:cNvPr id="4099" name="Picture 3" descr="Aula Timur.jpg">
            <a:extLst>
              <a:ext uri="{FF2B5EF4-FFF2-40B4-BE49-F238E27FC236}">
                <a16:creationId xmlns:a16="http://schemas.microsoft.com/office/drawing/2014/main" id="{43A5639A-DD23-45FD-854C-A6A47159A8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404938"/>
            <a:ext cx="707231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4">
            <a:extLst>
              <a:ext uri="{FF2B5EF4-FFF2-40B4-BE49-F238E27FC236}">
                <a16:creationId xmlns:a16="http://schemas.microsoft.com/office/drawing/2014/main" id="{8A4C25C6-A376-4D68-ADFB-BCB16D74AAF8}"/>
              </a:ext>
            </a:extLst>
          </p:cNvPr>
          <p:cNvSpPr txBox="1">
            <a:spLocks noChangeArrowheads="1"/>
          </p:cNvSpPr>
          <p:nvPr/>
        </p:nvSpPr>
        <p:spPr bwMode="auto">
          <a:xfrm>
            <a:off x="5715000" y="6215063"/>
            <a:ext cx="242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Foto oleh Eko Purwono (AR ITB)</a:t>
            </a:r>
          </a:p>
        </p:txBody>
      </p:sp>
      <p:pic>
        <p:nvPicPr>
          <p:cNvPr id="2" name="Audio 1">
            <a:hlinkClick r:id="" action="ppaction://media"/>
            <a:extLst>
              <a:ext uri="{FF2B5EF4-FFF2-40B4-BE49-F238E27FC236}">
                <a16:creationId xmlns:a16="http://schemas.microsoft.com/office/drawing/2014/main" id="{99D33D92-380A-452E-BD98-D7CD7E0EC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A76BF901-4308-4979-B675-024FD64211A0}"/>
              </a:ext>
            </a:extLst>
          </p:cNvPr>
          <p:cNvSpPr>
            <a:spLocks noGrp="1"/>
          </p:cNvSpPr>
          <p:nvPr>
            <p:ph idx="1"/>
          </p:nvPr>
        </p:nvSpPr>
        <p:spPr>
          <a:xfrm>
            <a:off x="349250" y="476250"/>
            <a:ext cx="8229600" cy="5362575"/>
          </a:xfrm>
        </p:spPr>
        <p:txBody>
          <a:bodyPr/>
          <a:lstStyle/>
          <a:p>
            <a:pPr marL="0" indent="0">
              <a:buFont typeface="Arial" panose="020B0604020202020204" pitchFamily="34" charset="0"/>
              <a:buNone/>
            </a:pPr>
            <a:r>
              <a:rPr lang="en-US" altLang="en-US" b="1" dirty="0"/>
              <a:t>10.  </a:t>
            </a:r>
            <a:r>
              <a:rPr lang="en-US" altLang="en-US" b="1" i="1" dirty="0"/>
              <a:t>Partition Problem  </a:t>
            </a:r>
          </a:p>
          <a:p>
            <a:pPr marL="0" indent="0">
              <a:buFont typeface="Arial" panose="020B0604020202020204" pitchFamily="34" charset="0"/>
              <a:buNone/>
            </a:pPr>
            <a:endParaRPr lang="en-US" altLang="en-US" i="1" dirty="0"/>
          </a:p>
          <a:p>
            <a:pPr marL="0" indent="0">
              <a:buFont typeface="Arial" panose="020B0604020202020204" pitchFamily="34" charset="0"/>
              <a:buNone/>
            </a:pPr>
            <a:r>
              <a:rPr lang="en-US" altLang="en-US" sz="2400" b="1" dirty="0" err="1"/>
              <a:t>Persoalan</a:t>
            </a:r>
            <a:r>
              <a:rPr lang="en-US" altLang="en-US" sz="2400" dirty="0"/>
              <a:t>: </a:t>
            </a:r>
            <a:r>
              <a:rPr lang="en-US" altLang="en-US" sz="2400" dirty="0" err="1"/>
              <a:t>Diberikan</a:t>
            </a:r>
            <a:r>
              <a:rPr lang="en-US" altLang="en-US" sz="2400" dirty="0"/>
              <a:t>  </a:t>
            </a:r>
            <a:r>
              <a:rPr lang="en-US" altLang="en-US" sz="2400" i="1" dirty="0"/>
              <a:t>n</a:t>
            </a:r>
            <a:r>
              <a:rPr lang="en-US" altLang="en-US" sz="2400" dirty="0"/>
              <a:t> </a:t>
            </a:r>
            <a:r>
              <a:rPr lang="en-US" altLang="en-US" sz="2400" dirty="0" err="1"/>
              <a:t>buah</a:t>
            </a:r>
            <a:r>
              <a:rPr lang="en-US" altLang="en-US" sz="2400" dirty="0"/>
              <a:t> </a:t>
            </a:r>
            <a:r>
              <a:rPr lang="en-US" altLang="en-US" sz="2400" dirty="0" err="1"/>
              <a:t>bilangan</a:t>
            </a:r>
            <a:r>
              <a:rPr lang="en-US" altLang="en-US" sz="2400" dirty="0"/>
              <a:t> </a:t>
            </a:r>
            <a:r>
              <a:rPr lang="en-US" altLang="en-US" sz="2400" dirty="0" err="1"/>
              <a:t>bulat</a:t>
            </a:r>
            <a:r>
              <a:rPr lang="en-US" altLang="en-US" sz="2400" dirty="0"/>
              <a:t> </a:t>
            </a:r>
            <a:r>
              <a:rPr lang="en-US" altLang="en-US" sz="2400" dirty="0" err="1"/>
              <a:t>sembarang</a:t>
            </a:r>
            <a:r>
              <a:rPr lang="en-US" altLang="en-US" sz="2400" dirty="0"/>
              <a:t> (</a:t>
            </a:r>
            <a:r>
              <a:rPr lang="en-US" altLang="en-US" sz="2400" dirty="0" err="1"/>
              <a:t>mungkin</a:t>
            </a:r>
            <a:r>
              <a:rPr lang="en-US" altLang="en-US" sz="2400" dirty="0"/>
              <a:t> </a:t>
            </a:r>
            <a:r>
              <a:rPr lang="en-US" altLang="en-US" sz="2400" dirty="0" err="1"/>
              <a:t>ada</a:t>
            </a:r>
            <a:r>
              <a:rPr lang="en-US" altLang="en-US" sz="2400" dirty="0"/>
              <a:t> </a:t>
            </a:r>
            <a:r>
              <a:rPr lang="en-US" altLang="en-US" sz="2400" dirty="0" err="1"/>
              <a:t>elemen</a:t>
            </a:r>
            <a:r>
              <a:rPr lang="en-US" altLang="en-US" sz="2400" dirty="0"/>
              <a:t> </a:t>
            </a:r>
            <a:r>
              <a:rPr lang="en-US" altLang="en-US" sz="2400" dirty="0" err="1"/>
              <a:t>berulang</a:t>
            </a:r>
            <a:r>
              <a:rPr lang="en-US" altLang="en-US" sz="2400" dirty="0"/>
              <a:t>). </a:t>
            </a:r>
            <a:r>
              <a:rPr lang="en-US" altLang="en-US" sz="2400" dirty="0" err="1"/>
              <a:t>Bagaimana</a:t>
            </a:r>
            <a:r>
              <a:rPr lang="en-US" altLang="en-US" sz="2400" dirty="0"/>
              <a:t> </a:t>
            </a:r>
            <a:r>
              <a:rPr lang="en-US" altLang="en-US" sz="2400" dirty="0" err="1"/>
              <a:t>cara</a:t>
            </a:r>
            <a:r>
              <a:rPr lang="en-US" altLang="en-US" sz="2400" dirty="0"/>
              <a:t> </a:t>
            </a:r>
            <a:r>
              <a:rPr lang="en-US" altLang="en-US" sz="2400" dirty="0" err="1"/>
              <a:t>membaginya</a:t>
            </a:r>
            <a:r>
              <a:rPr lang="en-US" altLang="en-US" sz="2400" dirty="0"/>
              <a:t> (mem-</a:t>
            </a:r>
            <a:r>
              <a:rPr lang="en-US" altLang="en-US" sz="2400" dirty="0" err="1"/>
              <a:t>partisi</a:t>
            </a:r>
            <a:r>
              <a:rPr lang="en-US" altLang="en-US" sz="2400" dirty="0"/>
              <a:t>) </a:t>
            </a:r>
            <a:r>
              <a:rPr lang="en-US" altLang="en-US" sz="2400" dirty="0" err="1"/>
              <a:t>menjadi</a:t>
            </a:r>
            <a:r>
              <a:rPr lang="en-US" altLang="en-US" sz="2400" dirty="0"/>
              <a:t> </a:t>
            </a:r>
            <a:r>
              <a:rPr lang="en-US" altLang="en-US" sz="2400" dirty="0" err="1"/>
              <a:t>beberapa</a:t>
            </a:r>
            <a:r>
              <a:rPr lang="en-US" altLang="en-US" sz="2400" dirty="0"/>
              <a:t> </a:t>
            </a:r>
            <a:r>
              <a:rPr lang="en-US" altLang="en-US" sz="2400" dirty="0" err="1"/>
              <a:t>buah</a:t>
            </a:r>
            <a:r>
              <a:rPr lang="en-US" altLang="en-US" sz="2400" dirty="0"/>
              <a:t> </a:t>
            </a:r>
            <a:r>
              <a:rPr lang="en-US" altLang="en-US" sz="2400" dirty="0" err="1"/>
              <a:t>upa-himpunan</a:t>
            </a:r>
            <a:r>
              <a:rPr lang="en-US" altLang="en-US" sz="2400" dirty="0"/>
              <a:t> (</a:t>
            </a:r>
            <a:r>
              <a:rPr lang="en-US" altLang="en-US" sz="2400" i="1" dirty="0"/>
              <a:t>subset</a:t>
            </a:r>
            <a:r>
              <a:rPr lang="en-US" altLang="en-US" sz="2400" dirty="0"/>
              <a:t>) </a:t>
            </a:r>
            <a:r>
              <a:rPr lang="en-US" altLang="en-US" sz="2400" dirty="0" err="1"/>
              <a:t>sehingga</a:t>
            </a:r>
            <a:r>
              <a:rPr lang="en-US" altLang="en-US" sz="2400" dirty="0"/>
              <a:t> </a:t>
            </a:r>
            <a:r>
              <a:rPr lang="en-US" altLang="en-US" sz="2400" dirty="0" err="1"/>
              <a:t>jumlah</a:t>
            </a:r>
            <a:r>
              <a:rPr lang="en-US" altLang="en-US" sz="2400" dirty="0"/>
              <a:t> </a:t>
            </a:r>
            <a:r>
              <a:rPr lang="en-US" altLang="en-US" sz="2400" dirty="0" err="1"/>
              <a:t>seluruh</a:t>
            </a:r>
            <a:r>
              <a:rPr lang="en-US" altLang="en-US" sz="2400" dirty="0"/>
              <a:t> </a:t>
            </a:r>
            <a:r>
              <a:rPr lang="en-US" altLang="en-US" sz="2400" dirty="0" err="1"/>
              <a:t>nilai</a:t>
            </a:r>
            <a:r>
              <a:rPr lang="en-US" altLang="en-US" sz="2400" dirty="0"/>
              <a:t> di </a:t>
            </a:r>
            <a:r>
              <a:rPr lang="en-US" altLang="en-US" sz="2400" dirty="0" err="1"/>
              <a:t>dalam</a:t>
            </a:r>
            <a:r>
              <a:rPr lang="en-US" altLang="en-US" sz="2400" dirty="0"/>
              <a:t> </a:t>
            </a:r>
            <a:r>
              <a:rPr lang="en-US" altLang="en-US" sz="2400" dirty="0" err="1"/>
              <a:t>setiap</a:t>
            </a:r>
            <a:r>
              <a:rPr lang="en-US" altLang="en-US" sz="2400" dirty="0"/>
              <a:t> </a:t>
            </a:r>
            <a:r>
              <a:rPr lang="en-US" altLang="en-US" sz="2400" dirty="0" err="1"/>
              <a:t>upa-himpunan</a:t>
            </a:r>
            <a:r>
              <a:rPr lang="en-US" altLang="en-US" sz="2400" dirty="0"/>
              <a:t> </a:t>
            </a:r>
            <a:r>
              <a:rPr lang="en-US" altLang="en-US" sz="2400" dirty="0" err="1"/>
              <a:t>sama</a:t>
            </a:r>
            <a:r>
              <a:rPr lang="en-US" altLang="en-US" sz="2400" dirty="0"/>
              <a:t>?</a:t>
            </a:r>
          </a:p>
        </p:txBody>
      </p:sp>
      <p:pic>
        <p:nvPicPr>
          <p:cNvPr id="22531" name="Picture 4">
            <a:extLst>
              <a:ext uri="{FF2B5EF4-FFF2-40B4-BE49-F238E27FC236}">
                <a16:creationId xmlns:a16="http://schemas.microsoft.com/office/drawing/2014/main" id="{CF73CA50-3CFA-4881-92DA-023E34D2E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3403600"/>
            <a:ext cx="7164387"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udio 8">
            <a:hlinkClick r:id="" action="ppaction://media"/>
            <a:extLst>
              <a:ext uri="{FF2B5EF4-FFF2-40B4-BE49-F238E27FC236}">
                <a16:creationId xmlns:a16="http://schemas.microsoft.com/office/drawing/2014/main" id="{E765487A-0FA6-4429-AD7E-F9E2CCAC1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0E85-F8BE-4AA6-9D87-7F64CA83310D}"/>
              </a:ext>
            </a:extLst>
          </p:cNvPr>
          <p:cNvSpPr>
            <a:spLocks noGrp="1"/>
          </p:cNvSpPr>
          <p:nvPr>
            <p:ph type="title"/>
          </p:nvPr>
        </p:nvSpPr>
        <p:spPr/>
        <p:txBody>
          <a:bodyPr/>
          <a:lstStyle/>
          <a:p>
            <a:pPr algn="l"/>
            <a:r>
              <a:rPr lang="en-US" sz="3200" b="1" dirty="0">
                <a:latin typeface="+mn-lt"/>
              </a:rPr>
              <a:t>11. Sum of Subsets Problem </a:t>
            </a:r>
          </a:p>
        </p:txBody>
      </p:sp>
      <p:sp>
        <p:nvSpPr>
          <p:cNvPr id="3" name="Content Placeholder 2">
            <a:extLst>
              <a:ext uri="{FF2B5EF4-FFF2-40B4-BE49-F238E27FC236}">
                <a16:creationId xmlns:a16="http://schemas.microsoft.com/office/drawing/2014/main" id="{75F6F0C1-3DCF-4003-B032-39A08FA281C7}"/>
              </a:ext>
            </a:extLst>
          </p:cNvPr>
          <p:cNvSpPr>
            <a:spLocks noGrp="1"/>
          </p:cNvSpPr>
          <p:nvPr>
            <p:ph idx="1"/>
          </p:nvPr>
        </p:nvSpPr>
        <p:spPr>
          <a:xfrm>
            <a:off x="554749" y="1452053"/>
            <a:ext cx="8034502" cy="3263504"/>
          </a:xfrm>
        </p:spPr>
        <p:txBody>
          <a:bodyPr>
            <a:noAutofit/>
          </a:bodyPr>
          <a:lstStyle/>
          <a:p>
            <a:r>
              <a:rPr lang="en-US" altLang="en-US" sz="2400" b="1" dirty="0" err="1"/>
              <a:t>Persoalan</a:t>
            </a:r>
            <a:r>
              <a:rPr lang="en-US" altLang="en-US" sz="2400" dirty="0"/>
              <a:t>:  </a:t>
            </a:r>
            <a:r>
              <a:rPr lang="en-US" altLang="en-US" sz="2400" dirty="0" err="1"/>
              <a:t>Diberikan</a:t>
            </a:r>
            <a:r>
              <a:rPr lang="en-US" altLang="en-US" sz="2400" dirty="0"/>
              <a:t> </a:t>
            </a:r>
            <a:r>
              <a:rPr lang="en-US" altLang="en-US" sz="2400" i="1" dirty="0"/>
              <a:t>n</a:t>
            </a:r>
            <a:r>
              <a:rPr lang="en-US" altLang="en-US" sz="2400" dirty="0"/>
              <a:t> </a:t>
            </a:r>
            <a:r>
              <a:rPr lang="en-US" altLang="en-US" sz="2400" dirty="0" err="1"/>
              <a:t>buah</a:t>
            </a:r>
            <a:r>
              <a:rPr lang="en-US" altLang="en-US" sz="2400" dirty="0"/>
              <a:t> </a:t>
            </a:r>
            <a:r>
              <a:rPr lang="en-US" altLang="en-US" sz="2400" dirty="0" err="1"/>
              <a:t>bobot</a:t>
            </a:r>
            <a:r>
              <a:rPr lang="en-US" altLang="en-US" sz="2400" dirty="0"/>
              <a:t> (</a:t>
            </a:r>
            <a:r>
              <a:rPr lang="en-US" altLang="en-US" sz="2400" i="1" dirty="0"/>
              <a:t>weight</a:t>
            </a:r>
            <a:r>
              <a:rPr lang="en-US" altLang="en-US" sz="2400" dirty="0"/>
              <a:t>) </a:t>
            </a:r>
            <a:r>
              <a:rPr lang="en-US" altLang="en-US" sz="2400" dirty="0" err="1"/>
              <a:t>berupa</a:t>
            </a:r>
            <a:r>
              <a:rPr lang="en-US" altLang="en-US" sz="2400" dirty="0"/>
              <a:t> </a:t>
            </a:r>
            <a:r>
              <a:rPr lang="en-US" altLang="en-US" sz="2400" dirty="0" err="1"/>
              <a:t>bilangan-bilangan</a:t>
            </a:r>
            <a:r>
              <a:rPr lang="en-US" altLang="en-US" sz="2400" dirty="0"/>
              <a:t> </a:t>
            </a:r>
            <a:r>
              <a:rPr lang="en-US" altLang="en-US" sz="2400" dirty="0" err="1"/>
              <a:t>positif</a:t>
            </a:r>
            <a:r>
              <a:rPr lang="en-US" altLang="en-US" sz="2400" dirty="0"/>
              <a:t>  (</a:t>
            </a:r>
            <a:r>
              <a:rPr lang="en-US" altLang="en-US" sz="2400" i="1" dirty="0"/>
              <a:t>integer</a:t>
            </a:r>
            <a:r>
              <a:rPr lang="en-US" altLang="en-US" sz="2400" dirty="0"/>
              <a:t>) yang </a:t>
            </a:r>
            <a:r>
              <a:rPr lang="en-US" altLang="en-US" sz="2400" dirty="0" err="1"/>
              <a:t>berbeda</a:t>
            </a:r>
            <a:r>
              <a:rPr lang="en-US" altLang="en-US" sz="2400" dirty="0"/>
              <a:t> </a:t>
            </a:r>
            <a:r>
              <a:rPr lang="en-US" altLang="en-US" sz="2400" i="1" dirty="0"/>
              <a:t>w</a:t>
            </a:r>
            <a:r>
              <a:rPr lang="en-US" altLang="en-US" sz="2400" baseline="-25000" dirty="0"/>
              <a:t>1</a:t>
            </a:r>
            <a:r>
              <a:rPr lang="en-US" altLang="en-US" sz="2400" dirty="0"/>
              <a:t>, </a:t>
            </a:r>
            <a:r>
              <a:rPr lang="en-US" altLang="en-US" sz="2400" i="1" dirty="0"/>
              <a:t>w</a:t>
            </a:r>
            <a:r>
              <a:rPr lang="en-US" altLang="en-US" sz="2400" baseline="-25000" dirty="0"/>
              <a:t>2</a:t>
            </a:r>
            <a:r>
              <a:rPr lang="en-US" altLang="en-US" sz="2400" dirty="0"/>
              <a:t>, …, </a:t>
            </a:r>
            <a:r>
              <a:rPr lang="en-US" altLang="en-US" sz="2400" i="1" dirty="0" err="1"/>
              <a:t>w</a:t>
            </a:r>
            <a:r>
              <a:rPr lang="en-US" altLang="en-US" sz="2400" i="1" baseline="-25000" dirty="0" err="1"/>
              <a:t>n</a:t>
            </a:r>
            <a:r>
              <a:rPr lang="en-US" altLang="en-US" sz="2400" dirty="0"/>
              <a:t> dan </a:t>
            </a:r>
            <a:r>
              <a:rPr lang="en-US" altLang="en-US" sz="2400" dirty="0" err="1"/>
              <a:t>sebuah</a:t>
            </a:r>
            <a:r>
              <a:rPr lang="en-US" altLang="en-US" sz="2400" dirty="0"/>
              <a:t> </a:t>
            </a:r>
            <a:r>
              <a:rPr lang="en-US" altLang="en-US" sz="2400" dirty="0" err="1"/>
              <a:t>bilangan</a:t>
            </a:r>
            <a:r>
              <a:rPr lang="en-US" altLang="en-US" sz="2400" dirty="0"/>
              <a:t> </a:t>
            </a:r>
            <a:r>
              <a:rPr lang="en-US" altLang="en-US" sz="2400" dirty="0" err="1"/>
              <a:t>bulat</a:t>
            </a:r>
            <a:r>
              <a:rPr lang="en-US" altLang="en-US" sz="2400" dirty="0"/>
              <a:t> </a:t>
            </a:r>
            <a:r>
              <a:rPr lang="en-US" altLang="en-US" sz="2400" dirty="0" err="1"/>
              <a:t>positif</a:t>
            </a:r>
            <a:r>
              <a:rPr lang="en-US" altLang="en-US" sz="2400" dirty="0"/>
              <a:t> </a:t>
            </a:r>
            <a:r>
              <a:rPr lang="en-US" altLang="en-US" sz="2400" i="1" dirty="0"/>
              <a:t>m</a:t>
            </a:r>
            <a:r>
              <a:rPr lang="en-US" altLang="en-US" sz="2400" dirty="0"/>
              <a:t>.  </a:t>
            </a:r>
            <a:r>
              <a:rPr lang="en-US" altLang="en-US" sz="2400" dirty="0" err="1"/>
              <a:t>Tentukan</a:t>
            </a:r>
            <a:r>
              <a:rPr lang="en-US" altLang="en-US" sz="2400" dirty="0"/>
              <a:t> </a:t>
            </a:r>
            <a:r>
              <a:rPr lang="en-US" altLang="en-US" sz="2400" dirty="0" err="1"/>
              <a:t>semua</a:t>
            </a:r>
            <a:r>
              <a:rPr lang="en-US" altLang="en-US" sz="2400" dirty="0"/>
              <a:t> </a:t>
            </a:r>
            <a:r>
              <a:rPr lang="en-US" altLang="en-US" sz="2400" dirty="0" err="1"/>
              <a:t>himpunan</a:t>
            </a:r>
            <a:r>
              <a:rPr lang="en-US" altLang="en-US" sz="2400" dirty="0"/>
              <a:t> </a:t>
            </a:r>
            <a:r>
              <a:rPr lang="en-US" altLang="en-US" sz="2400" dirty="0" err="1"/>
              <a:t>bagian</a:t>
            </a:r>
            <a:r>
              <a:rPr lang="en-US" altLang="en-US" sz="2400" dirty="0"/>
              <a:t> </a:t>
            </a:r>
            <a:r>
              <a:rPr lang="en-US" altLang="en-US" sz="2400" dirty="0" err="1"/>
              <a:t>dari</a:t>
            </a:r>
            <a:r>
              <a:rPr lang="en-US" altLang="en-US" sz="2400" dirty="0"/>
              <a:t> </a:t>
            </a:r>
            <a:r>
              <a:rPr lang="en-US" altLang="en-US" sz="2400" i="1" dirty="0"/>
              <a:t>n</a:t>
            </a:r>
            <a:r>
              <a:rPr lang="en-US" altLang="en-US" sz="2400" dirty="0"/>
              <a:t> </a:t>
            </a:r>
            <a:r>
              <a:rPr lang="en-US" altLang="en-US" sz="2400" dirty="0" err="1"/>
              <a:t>bobot</a:t>
            </a:r>
            <a:r>
              <a:rPr lang="en-US" altLang="en-US" sz="2400" dirty="0"/>
              <a:t> </a:t>
            </a:r>
            <a:r>
              <a:rPr lang="en-US" altLang="en-US" sz="2400" dirty="0" err="1"/>
              <a:t>tersebut</a:t>
            </a:r>
            <a:r>
              <a:rPr lang="en-US" altLang="en-US" sz="2400" dirty="0"/>
              <a:t> yang </a:t>
            </a:r>
            <a:r>
              <a:rPr lang="en-US" altLang="en-US" sz="2400" dirty="0" err="1"/>
              <a:t>jumlahnya</a:t>
            </a:r>
            <a:r>
              <a:rPr lang="en-US" altLang="en-US" sz="2400" dirty="0"/>
              <a:t> </a:t>
            </a:r>
            <a:r>
              <a:rPr lang="en-US" altLang="en-US" sz="2400" dirty="0" err="1"/>
              <a:t>sama</a:t>
            </a:r>
            <a:r>
              <a:rPr lang="en-US" altLang="en-US" sz="2400" dirty="0"/>
              <a:t> </a:t>
            </a:r>
            <a:r>
              <a:rPr lang="en-US" altLang="en-US" sz="2400" dirty="0" err="1"/>
              <a:t>dengan</a:t>
            </a:r>
            <a:r>
              <a:rPr lang="en-US" altLang="en-US" sz="2400" dirty="0"/>
              <a:t> </a:t>
            </a:r>
            <a:r>
              <a:rPr lang="en-US" altLang="en-US" sz="2400" i="1" dirty="0"/>
              <a:t>m</a:t>
            </a:r>
            <a:r>
              <a:rPr lang="en-US" altLang="en-US" sz="2400" dirty="0"/>
              <a:t>.</a:t>
            </a:r>
          </a:p>
          <a:p>
            <a:pPr>
              <a:buFontTx/>
              <a:buNone/>
            </a:pPr>
            <a:r>
              <a:rPr lang="en-US" altLang="en-US" sz="2400" dirty="0"/>
              <a:t>     </a:t>
            </a:r>
            <a:r>
              <a:rPr lang="en-US" altLang="en-US" sz="2400" dirty="0" err="1"/>
              <a:t>Contoh</a:t>
            </a:r>
            <a:r>
              <a:rPr lang="en-US" altLang="en-US" sz="2400" dirty="0"/>
              <a:t>:  </a:t>
            </a:r>
            <a:r>
              <a:rPr lang="en-US" altLang="en-US" sz="2400" i="1" dirty="0"/>
              <a:t>n</a:t>
            </a:r>
            <a:r>
              <a:rPr lang="en-US" altLang="en-US" sz="2400" dirty="0"/>
              <a:t> = 4; (</a:t>
            </a:r>
            <a:r>
              <a:rPr lang="en-US" altLang="en-US" sz="2400" i="1" dirty="0"/>
              <a:t>w</a:t>
            </a:r>
            <a:r>
              <a:rPr lang="en-US" altLang="en-US" sz="2400" baseline="-25000" dirty="0"/>
              <a:t>1</a:t>
            </a:r>
            <a:r>
              <a:rPr lang="en-US" altLang="en-US" sz="2400" dirty="0"/>
              <a:t>, </a:t>
            </a:r>
            <a:r>
              <a:rPr lang="en-US" altLang="en-US" sz="2400" i="1" dirty="0"/>
              <a:t>w</a:t>
            </a:r>
            <a:r>
              <a:rPr lang="en-US" altLang="en-US" sz="2400" baseline="-25000" dirty="0"/>
              <a:t>2</a:t>
            </a:r>
            <a:r>
              <a:rPr lang="en-US" altLang="en-US" sz="2400" dirty="0"/>
              <a:t>, </a:t>
            </a:r>
            <a:r>
              <a:rPr lang="en-US" altLang="en-US" sz="2400" i="1" dirty="0"/>
              <a:t>w</a:t>
            </a:r>
            <a:r>
              <a:rPr lang="en-US" altLang="en-US" sz="2400" baseline="-25000" dirty="0"/>
              <a:t>3</a:t>
            </a:r>
            <a:r>
              <a:rPr lang="en-US" altLang="en-US" sz="2400" dirty="0"/>
              <a:t>, </a:t>
            </a:r>
            <a:r>
              <a:rPr lang="en-US" altLang="en-US" sz="2400" i="1" dirty="0"/>
              <a:t>w</a:t>
            </a:r>
            <a:r>
              <a:rPr lang="en-US" altLang="en-US" sz="2400" baseline="-25000" dirty="0"/>
              <a:t>4</a:t>
            </a:r>
            <a:r>
              <a:rPr lang="en-US" altLang="en-US" sz="2400" dirty="0"/>
              <a:t>) = (11, 13, 24, 7), </a:t>
            </a:r>
            <a:r>
              <a:rPr lang="en-US" altLang="en-US" sz="2400" i="1" dirty="0"/>
              <a:t>m </a:t>
            </a:r>
            <a:r>
              <a:rPr lang="en-US" altLang="en-US" sz="2400" dirty="0"/>
              <a:t>= 31. </a:t>
            </a:r>
          </a:p>
          <a:p>
            <a:pPr>
              <a:buFontTx/>
              <a:buNone/>
            </a:pPr>
            <a:r>
              <a:rPr lang="en-US" altLang="en-US" sz="2400" dirty="0"/>
              <a:t>     Solusi:  {11, 13, 7} dan {24, 7} .</a:t>
            </a:r>
          </a:p>
          <a:p>
            <a:pPr>
              <a:buFontTx/>
              <a:buNone/>
            </a:pPr>
            <a:endParaRPr lang="en-US" altLang="en-US" sz="2400" dirty="0"/>
          </a:p>
        </p:txBody>
      </p:sp>
      <p:sp>
        <p:nvSpPr>
          <p:cNvPr id="4" name="Slide Number Placeholder 3">
            <a:extLst>
              <a:ext uri="{FF2B5EF4-FFF2-40B4-BE49-F238E27FC236}">
                <a16:creationId xmlns:a16="http://schemas.microsoft.com/office/drawing/2014/main" id="{22AA25F6-604A-4C40-A6C0-6556A92A5D3F}"/>
              </a:ext>
            </a:extLst>
          </p:cNvPr>
          <p:cNvSpPr>
            <a:spLocks noGrp="1"/>
          </p:cNvSpPr>
          <p:nvPr>
            <p:ph type="sldNum" sz="quarter" idx="12"/>
          </p:nvPr>
        </p:nvSpPr>
        <p:spPr/>
        <p:txBody>
          <a:bodyPr/>
          <a:lstStyle/>
          <a:p>
            <a:fld id="{0B53D37A-8CBA-4E5E-8293-337FCF8CC9A1}" type="slidenum">
              <a:rPr lang="en-US" smtClean="0"/>
              <a:t>21</a:t>
            </a:fld>
            <a:endParaRPr lang="en-US"/>
          </a:p>
        </p:txBody>
      </p:sp>
      <p:sp>
        <p:nvSpPr>
          <p:cNvPr id="7" name="Oval 6">
            <a:extLst>
              <a:ext uri="{FF2B5EF4-FFF2-40B4-BE49-F238E27FC236}">
                <a16:creationId xmlns:a16="http://schemas.microsoft.com/office/drawing/2014/main" id="{29638F6D-76D3-4D57-9D53-3293E68E67BE}"/>
              </a:ext>
            </a:extLst>
          </p:cNvPr>
          <p:cNvSpPr/>
          <p:nvPr/>
        </p:nvSpPr>
        <p:spPr>
          <a:xfrm>
            <a:off x="5400092" y="3996119"/>
            <a:ext cx="2952328" cy="23622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8FF7E8-D37B-4ECA-AEAF-6889A5AD3D7C}"/>
              </a:ext>
            </a:extLst>
          </p:cNvPr>
          <p:cNvSpPr txBox="1"/>
          <p:nvPr/>
        </p:nvSpPr>
        <p:spPr>
          <a:xfrm>
            <a:off x="5796136" y="4981955"/>
            <a:ext cx="428387" cy="369332"/>
          </a:xfrm>
          <a:prstGeom prst="rect">
            <a:avLst/>
          </a:prstGeom>
          <a:noFill/>
        </p:spPr>
        <p:txBody>
          <a:bodyPr wrap="none" rtlCol="0">
            <a:spAutoFit/>
          </a:bodyPr>
          <a:lstStyle/>
          <a:p>
            <a:r>
              <a:rPr lang="en-US" b="1" dirty="0"/>
              <a:t>11</a:t>
            </a:r>
          </a:p>
        </p:txBody>
      </p:sp>
      <p:sp>
        <p:nvSpPr>
          <p:cNvPr id="9" name="TextBox 8">
            <a:extLst>
              <a:ext uri="{FF2B5EF4-FFF2-40B4-BE49-F238E27FC236}">
                <a16:creationId xmlns:a16="http://schemas.microsoft.com/office/drawing/2014/main" id="{3B950066-09F0-4690-9F61-1746B7C76E65}"/>
              </a:ext>
            </a:extLst>
          </p:cNvPr>
          <p:cNvSpPr txBox="1"/>
          <p:nvPr/>
        </p:nvSpPr>
        <p:spPr>
          <a:xfrm>
            <a:off x="6447869" y="5351287"/>
            <a:ext cx="441146" cy="369332"/>
          </a:xfrm>
          <a:prstGeom prst="rect">
            <a:avLst/>
          </a:prstGeom>
          <a:noFill/>
        </p:spPr>
        <p:txBody>
          <a:bodyPr wrap="none" rtlCol="0">
            <a:spAutoFit/>
          </a:bodyPr>
          <a:lstStyle/>
          <a:p>
            <a:r>
              <a:rPr lang="en-US" b="1" dirty="0"/>
              <a:t>13</a:t>
            </a:r>
          </a:p>
        </p:txBody>
      </p:sp>
      <p:sp>
        <p:nvSpPr>
          <p:cNvPr id="10" name="TextBox 9">
            <a:extLst>
              <a:ext uri="{FF2B5EF4-FFF2-40B4-BE49-F238E27FC236}">
                <a16:creationId xmlns:a16="http://schemas.microsoft.com/office/drawing/2014/main" id="{916CBE6E-B09B-4A61-A35B-185C9C7C2924}"/>
              </a:ext>
            </a:extLst>
          </p:cNvPr>
          <p:cNvSpPr txBox="1"/>
          <p:nvPr/>
        </p:nvSpPr>
        <p:spPr>
          <a:xfrm>
            <a:off x="6830608" y="4836488"/>
            <a:ext cx="312906" cy="369332"/>
          </a:xfrm>
          <a:prstGeom prst="rect">
            <a:avLst/>
          </a:prstGeom>
          <a:noFill/>
        </p:spPr>
        <p:txBody>
          <a:bodyPr wrap="none" rtlCol="0">
            <a:spAutoFit/>
          </a:bodyPr>
          <a:lstStyle/>
          <a:p>
            <a:r>
              <a:rPr lang="en-US" b="1" dirty="0"/>
              <a:t>7</a:t>
            </a:r>
          </a:p>
        </p:txBody>
      </p:sp>
      <p:sp>
        <p:nvSpPr>
          <p:cNvPr id="11" name="TextBox 10">
            <a:extLst>
              <a:ext uri="{FF2B5EF4-FFF2-40B4-BE49-F238E27FC236}">
                <a16:creationId xmlns:a16="http://schemas.microsoft.com/office/drawing/2014/main" id="{5F5A38DE-47FD-4DE2-A0A0-4B5DB2086423}"/>
              </a:ext>
            </a:extLst>
          </p:cNvPr>
          <p:cNvSpPr txBox="1"/>
          <p:nvPr/>
        </p:nvSpPr>
        <p:spPr>
          <a:xfrm>
            <a:off x="7405806" y="4565306"/>
            <a:ext cx="441146" cy="369332"/>
          </a:xfrm>
          <a:prstGeom prst="rect">
            <a:avLst/>
          </a:prstGeom>
          <a:noFill/>
        </p:spPr>
        <p:txBody>
          <a:bodyPr wrap="none" rtlCol="0">
            <a:spAutoFit/>
          </a:bodyPr>
          <a:lstStyle/>
          <a:p>
            <a:r>
              <a:rPr lang="en-US" b="1" dirty="0"/>
              <a:t>24</a:t>
            </a:r>
          </a:p>
        </p:txBody>
      </p:sp>
      <p:sp>
        <p:nvSpPr>
          <p:cNvPr id="12" name="Oval 11">
            <a:extLst>
              <a:ext uri="{FF2B5EF4-FFF2-40B4-BE49-F238E27FC236}">
                <a16:creationId xmlns:a16="http://schemas.microsoft.com/office/drawing/2014/main" id="{AF014AEF-C437-4319-B3C3-3E92786A1EDD}"/>
              </a:ext>
            </a:extLst>
          </p:cNvPr>
          <p:cNvSpPr/>
          <p:nvPr/>
        </p:nvSpPr>
        <p:spPr>
          <a:xfrm>
            <a:off x="5621702" y="4565306"/>
            <a:ext cx="1686602" cy="13007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9B3228-1FCD-444A-B29F-BAF60E5BD5B5}"/>
              </a:ext>
            </a:extLst>
          </p:cNvPr>
          <p:cNvSpPr/>
          <p:nvPr/>
        </p:nvSpPr>
        <p:spPr>
          <a:xfrm>
            <a:off x="6686613" y="4370764"/>
            <a:ext cx="1447858" cy="1035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358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2040D9DC-B5E8-4B17-B880-20261C1754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F46A0C-C440-45C0-BF01-39F2B74DFE09}"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sp>
        <p:nvSpPr>
          <p:cNvPr id="23555" name="Rectangle 2">
            <a:extLst>
              <a:ext uri="{FF2B5EF4-FFF2-40B4-BE49-F238E27FC236}">
                <a16:creationId xmlns:a16="http://schemas.microsoft.com/office/drawing/2014/main" id="{DEAB9987-4D46-4013-8955-009A7F21DE8E}"/>
              </a:ext>
            </a:extLst>
          </p:cNvPr>
          <p:cNvSpPr>
            <a:spLocks noGrp="1"/>
          </p:cNvSpPr>
          <p:nvPr>
            <p:ph type="title"/>
          </p:nvPr>
        </p:nvSpPr>
        <p:spPr/>
        <p:txBody>
          <a:bodyPr/>
          <a:lstStyle/>
          <a:p>
            <a:r>
              <a:rPr lang="en-US" altLang="en-US" sz="4000" b="1"/>
              <a:t>Algoritma</a:t>
            </a:r>
          </a:p>
        </p:txBody>
      </p:sp>
      <p:sp>
        <p:nvSpPr>
          <p:cNvPr id="23556" name="Rectangle 3">
            <a:extLst>
              <a:ext uri="{FF2B5EF4-FFF2-40B4-BE49-F238E27FC236}">
                <a16:creationId xmlns:a16="http://schemas.microsoft.com/office/drawing/2014/main" id="{6F69E404-2419-4827-940D-8AF3D3FC545B}"/>
              </a:ext>
            </a:extLst>
          </p:cNvPr>
          <p:cNvSpPr>
            <a:spLocks noGrp="1"/>
          </p:cNvSpPr>
          <p:nvPr>
            <p:ph type="body" idx="1"/>
          </p:nvPr>
        </p:nvSpPr>
        <p:spPr/>
        <p:txBody>
          <a:bodyPr/>
          <a:lstStyle/>
          <a:p>
            <a:r>
              <a:rPr lang="en-US" altLang="en-US" sz="2800"/>
              <a:t>Untuk persoalan dengan instansiasi yang besar, solusinya menjadi lebih sulit ditentukan.</a:t>
            </a:r>
          </a:p>
          <a:p>
            <a:endParaRPr lang="en-US" altLang="en-US" sz="2800"/>
          </a:p>
          <a:p>
            <a:r>
              <a:rPr lang="en-US" altLang="en-US" sz="2800"/>
              <a:t>Perlu sebuah prosedur umum yang berisi langkah-langkah penyelesaian persoalan </a:t>
            </a:r>
            <a:r>
              <a:rPr lang="en-US" altLang="en-US" sz="2800">
                <a:sym typeface="Wingdings" panose="05000000000000000000" pitchFamily="2" charset="2"/>
              </a:rPr>
              <a:t> </a:t>
            </a:r>
            <a:r>
              <a:rPr lang="en-US" altLang="en-US" sz="2800" b="1">
                <a:sym typeface="Wingdings" panose="05000000000000000000" pitchFamily="2" charset="2"/>
              </a:rPr>
              <a:t>algoritma</a:t>
            </a:r>
          </a:p>
          <a:p>
            <a:endParaRPr lang="en-US" altLang="en-US" sz="2800" b="1">
              <a:cs typeface="Times New Roman" panose="02020603050405020304" pitchFamily="18" charset="0"/>
              <a:sym typeface="Wingdings" panose="05000000000000000000" pitchFamily="2" charset="2"/>
            </a:endParaRPr>
          </a:p>
          <a:p>
            <a:r>
              <a:rPr lang="en-US" altLang="en-US" sz="2800" b="1">
                <a:cs typeface="Times New Roman" panose="02020603050405020304" pitchFamily="18" charset="0"/>
                <a:sym typeface="Wingdings" panose="05000000000000000000" pitchFamily="2" charset="2"/>
              </a:rPr>
              <a:t>Algoritma</a:t>
            </a:r>
            <a:r>
              <a:rPr lang="en-US" altLang="en-US" sz="2800">
                <a:cs typeface="Times New Roman" panose="02020603050405020304" pitchFamily="18" charset="0"/>
                <a:sym typeface="Wingdings" panose="05000000000000000000" pitchFamily="2" charset="2"/>
              </a:rPr>
              <a:t>: urutan langkah-langkah untuk memecahkan suatu persoalan, dengan memproses masukan menjadi luaran.</a:t>
            </a:r>
            <a:r>
              <a:rPr lang="en-US" altLang="en-US" sz="2800">
                <a:sym typeface="Wingdings" panose="05000000000000000000" pitchFamily="2" charset="2"/>
              </a:rPr>
              <a:t> </a:t>
            </a:r>
          </a:p>
        </p:txBody>
      </p:sp>
      <p:pic>
        <p:nvPicPr>
          <p:cNvPr id="22" name="Audio 21">
            <a:hlinkClick r:id="" action="ppaction://media"/>
            <a:extLst>
              <a:ext uri="{FF2B5EF4-FFF2-40B4-BE49-F238E27FC236}">
                <a16:creationId xmlns:a16="http://schemas.microsoft.com/office/drawing/2014/main" id="{09E53AC7-6082-4069-8719-893D3169D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109C6983-E120-4539-8F4A-3B0A267C727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0A17DE-1095-4345-84D0-596E52C11F17}"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sp>
        <p:nvSpPr>
          <p:cNvPr id="24579" name="Rectangle 2">
            <a:extLst>
              <a:ext uri="{FF2B5EF4-FFF2-40B4-BE49-F238E27FC236}">
                <a16:creationId xmlns:a16="http://schemas.microsoft.com/office/drawing/2014/main" id="{BF4FB928-D0DC-4402-B461-F572D699135C}"/>
              </a:ext>
            </a:extLst>
          </p:cNvPr>
          <p:cNvSpPr>
            <a:spLocks noGrp="1"/>
          </p:cNvSpPr>
          <p:nvPr>
            <p:ph type="title"/>
          </p:nvPr>
        </p:nvSpPr>
        <p:spPr/>
        <p:txBody>
          <a:bodyPr/>
          <a:lstStyle/>
          <a:p>
            <a:r>
              <a:rPr lang="en-US" altLang="en-US" sz="4000" b="1"/>
              <a:t>Analisis Algoritma</a:t>
            </a:r>
          </a:p>
        </p:txBody>
      </p:sp>
      <p:sp>
        <p:nvSpPr>
          <p:cNvPr id="23556" name="Rectangle 3">
            <a:extLst>
              <a:ext uri="{FF2B5EF4-FFF2-40B4-BE49-F238E27FC236}">
                <a16:creationId xmlns:a16="http://schemas.microsoft.com/office/drawing/2014/main" id="{AA4B99B7-F38D-4698-9347-3661111F3F3C}"/>
              </a:ext>
            </a:extLst>
          </p:cNvPr>
          <p:cNvSpPr>
            <a:spLocks noGrp="1" noChangeArrowheads="1"/>
          </p:cNvSpPr>
          <p:nvPr>
            <p:ph type="body" idx="1"/>
          </p:nvPr>
        </p:nvSpPr>
        <p:spPr/>
        <p:txBody>
          <a:bodyPr/>
          <a:lstStyle/>
          <a:p>
            <a:pPr>
              <a:defRPr/>
            </a:pPr>
            <a:r>
              <a:rPr lang="en-US" altLang="en-US" sz="2800" dirty="0" err="1"/>
              <a:t>Tujuan</a:t>
            </a:r>
            <a:r>
              <a:rPr lang="en-US" altLang="en-US" sz="2800" dirty="0"/>
              <a:t> </a:t>
            </a:r>
            <a:r>
              <a:rPr lang="en-US" altLang="en-US" sz="2800" dirty="0" err="1"/>
              <a:t>analis</a:t>
            </a:r>
            <a:r>
              <a:rPr lang="en-US" altLang="en-US" sz="2800" dirty="0"/>
              <a:t> </a:t>
            </a:r>
            <a:r>
              <a:rPr lang="en-US" altLang="en-US" sz="2800" dirty="0" err="1"/>
              <a:t>algoritma</a:t>
            </a:r>
            <a:r>
              <a:rPr lang="en-US" altLang="en-US" sz="2800" dirty="0"/>
              <a:t>: </a:t>
            </a:r>
            <a:r>
              <a:rPr lang="en-US" altLang="en-US" sz="2800" dirty="0" err="1"/>
              <a:t>mengukur</a:t>
            </a:r>
            <a:r>
              <a:rPr lang="en-US" altLang="en-US" sz="2800" dirty="0"/>
              <a:t> </a:t>
            </a:r>
            <a:r>
              <a:rPr lang="en-US" altLang="en-US" sz="2800" dirty="0" err="1"/>
              <a:t>kinerja</a:t>
            </a:r>
            <a:r>
              <a:rPr lang="en-US" altLang="en-US" sz="2800" dirty="0"/>
              <a:t> (</a:t>
            </a:r>
            <a:r>
              <a:rPr lang="en-US" altLang="en-US" sz="2800" i="1" dirty="0"/>
              <a:t>performance</a:t>
            </a:r>
            <a:r>
              <a:rPr lang="en-US" altLang="en-US" sz="2800" dirty="0"/>
              <a:t>) </a:t>
            </a:r>
            <a:r>
              <a:rPr lang="en-US" altLang="en-US" sz="2800" dirty="0" err="1"/>
              <a:t>algoritma</a:t>
            </a:r>
            <a:r>
              <a:rPr lang="en-US" altLang="en-US" sz="2800" dirty="0"/>
              <a:t> </a:t>
            </a:r>
            <a:r>
              <a:rPr lang="en-US" altLang="en-US" sz="2800" dirty="0" err="1"/>
              <a:t>dari</a:t>
            </a:r>
            <a:r>
              <a:rPr lang="en-US" altLang="en-US" sz="2800" dirty="0"/>
              <a:t> </a:t>
            </a:r>
            <a:r>
              <a:rPr lang="en-US" altLang="en-US" sz="2800" dirty="0" err="1"/>
              <a:t>segi</a:t>
            </a:r>
            <a:r>
              <a:rPr lang="en-US" altLang="en-US" sz="2800" dirty="0"/>
              <a:t> </a:t>
            </a:r>
            <a:r>
              <a:rPr lang="en-US" altLang="en-US" sz="2800" dirty="0" err="1"/>
              <a:t>kemangkusannya</a:t>
            </a:r>
            <a:r>
              <a:rPr lang="en-US" altLang="en-US" sz="2800" dirty="0"/>
              <a:t> (</a:t>
            </a:r>
            <a:r>
              <a:rPr lang="en-US" altLang="en-US" sz="2800" i="1" dirty="0"/>
              <a:t>efficient</a:t>
            </a:r>
            <a:r>
              <a:rPr lang="en-US" altLang="en-US" sz="2800" dirty="0"/>
              <a:t>)</a:t>
            </a:r>
          </a:p>
          <a:p>
            <a:pPr>
              <a:defRPr/>
            </a:pPr>
            <a:endParaRPr lang="en-US" altLang="en-US" sz="2800" dirty="0"/>
          </a:p>
          <a:p>
            <a:pPr>
              <a:lnSpc>
                <a:spcPct val="90000"/>
              </a:lnSpc>
              <a:defRPr/>
            </a:pPr>
            <a:r>
              <a:rPr lang="en-US" altLang="en-US" sz="2800" dirty="0"/>
              <a:t>Parameter </a:t>
            </a:r>
            <a:r>
              <a:rPr lang="en-US" altLang="en-US" sz="2800" dirty="0" err="1"/>
              <a:t>untuk</a:t>
            </a:r>
            <a:r>
              <a:rPr lang="en-US" altLang="en-US" sz="2800" dirty="0"/>
              <a:t> </a:t>
            </a:r>
            <a:r>
              <a:rPr lang="en-US" altLang="en-US" sz="2800" dirty="0" err="1"/>
              <a:t>kemangkusan</a:t>
            </a:r>
            <a:r>
              <a:rPr lang="en-US" altLang="en-US" sz="2800" dirty="0"/>
              <a:t> </a:t>
            </a:r>
            <a:r>
              <a:rPr lang="en-US" altLang="en-US" sz="2800" dirty="0" err="1"/>
              <a:t>algoritma</a:t>
            </a:r>
            <a:r>
              <a:rPr lang="en-US" altLang="en-US" sz="2800" dirty="0"/>
              <a:t>:</a:t>
            </a:r>
          </a:p>
          <a:p>
            <a:pPr>
              <a:lnSpc>
                <a:spcPct val="90000"/>
              </a:lnSpc>
              <a:buFontTx/>
              <a:buNone/>
              <a:defRPr/>
            </a:pPr>
            <a:r>
              <a:rPr lang="en-US" altLang="en-US" sz="2800" dirty="0"/>
              <a:t>	1.  </a:t>
            </a:r>
            <a:r>
              <a:rPr lang="en-US" altLang="en-US" sz="2800" dirty="0" err="1"/>
              <a:t>Kompleksitas</a:t>
            </a:r>
            <a:r>
              <a:rPr lang="en-US" altLang="en-US" sz="2800" dirty="0"/>
              <a:t> </a:t>
            </a:r>
            <a:r>
              <a:rPr lang="en-US" altLang="en-US" sz="2800" dirty="0" err="1"/>
              <a:t>waktu</a:t>
            </a:r>
            <a:r>
              <a:rPr lang="en-US" altLang="en-US" sz="2800" dirty="0"/>
              <a:t>, </a:t>
            </a:r>
            <a:r>
              <a:rPr lang="en-US" altLang="en-US" sz="2800" i="1" dirty="0"/>
              <a:t>T</a:t>
            </a:r>
            <a:r>
              <a:rPr lang="en-US" altLang="en-US" sz="2800" dirty="0"/>
              <a:t>(</a:t>
            </a:r>
            <a:r>
              <a:rPr lang="en-US" altLang="en-US" sz="2800" i="1" dirty="0"/>
              <a:t>n</a:t>
            </a:r>
            <a:r>
              <a:rPr lang="en-US" altLang="en-US" sz="2800" dirty="0"/>
              <a:t>)</a:t>
            </a:r>
          </a:p>
          <a:p>
            <a:pPr>
              <a:lnSpc>
                <a:spcPct val="90000"/>
              </a:lnSpc>
              <a:buFontTx/>
              <a:buNone/>
              <a:defRPr/>
            </a:pPr>
            <a:r>
              <a:rPr lang="en-US" altLang="en-US" sz="2800" dirty="0"/>
              <a:t>	2.  </a:t>
            </a:r>
            <a:r>
              <a:rPr lang="en-US" altLang="en-US" sz="2800" dirty="0" err="1"/>
              <a:t>Kompleksitas</a:t>
            </a:r>
            <a:r>
              <a:rPr lang="en-US" altLang="en-US" sz="2800" dirty="0"/>
              <a:t> </a:t>
            </a:r>
            <a:r>
              <a:rPr lang="en-US" altLang="en-US" sz="2800" dirty="0" err="1"/>
              <a:t>ruang</a:t>
            </a:r>
            <a:r>
              <a:rPr lang="en-US" altLang="en-US" sz="2800" dirty="0"/>
              <a:t>, </a:t>
            </a:r>
            <a:r>
              <a:rPr lang="en-US" altLang="en-US" sz="2800" i="1" dirty="0"/>
              <a:t>S</a:t>
            </a:r>
            <a:r>
              <a:rPr lang="en-US" altLang="en-US" sz="2800" dirty="0"/>
              <a:t>(</a:t>
            </a:r>
            <a:r>
              <a:rPr lang="en-US" altLang="en-US" sz="2800" i="1" dirty="0"/>
              <a:t>n</a:t>
            </a:r>
            <a:r>
              <a:rPr lang="en-US" altLang="en-US" sz="2800" dirty="0"/>
              <a:t>)</a:t>
            </a:r>
          </a:p>
          <a:p>
            <a:pPr>
              <a:defRPr/>
            </a:pPr>
            <a:endParaRPr lang="en-US" altLang="en-US" sz="2800" dirty="0"/>
          </a:p>
          <a:p>
            <a:pPr marL="0" indent="0">
              <a:buFont typeface="Arial" panose="020B0604020202020204" pitchFamily="34" charset="0"/>
              <a:buNone/>
              <a:defRPr/>
            </a:pPr>
            <a:r>
              <a:rPr lang="en-US" altLang="en-US" sz="2800" dirty="0"/>
              <a:t>    </a:t>
            </a:r>
            <a:r>
              <a:rPr lang="en-US" altLang="en-US" sz="2800" i="1" dirty="0"/>
              <a:t>n</a:t>
            </a:r>
            <a:r>
              <a:rPr lang="en-US" altLang="en-US" sz="2800" dirty="0"/>
              <a:t> = </a:t>
            </a:r>
            <a:r>
              <a:rPr lang="en-US" altLang="en-US" sz="2800" dirty="0" err="1"/>
              <a:t>ukuran</a:t>
            </a:r>
            <a:r>
              <a:rPr lang="en-US" altLang="en-US" sz="2800" dirty="0"/>
              <a:t> </a:t>
            </a:r>
            <a:r>
              <a:rPr lang="en-US" altLang="en-US" sz="2800" dirty="0" err="1"/>
              <a:t>masukan</a:t>
            </a:r>
            <a:r>
              <a:rPr lang="en-US" altLang="en-US" sz="2800" dirty="0"/>
              <a:t> yang </a:t>
            </a:r>
            <a:r>
              <a:rPr lang="en-US" altLang="en-US" sz="2800" dirty="0" err="1"/>
              <a:t>diproses</a:t>
            </a:r>
            <a:r>
              <a:rPr lang="en-US" altLang="en-US" sz="2800" dirty="0"/>
              <a:t> oleh </a:t>
            </a:r>
            <a:r>
              <a:rPr lang="en-US" altLang="en-US" sz="2800" dirty="0" err="1"/>
              <a:t>algoritma</a:t>
            </a:r>
            <a:endParaRPr lang="en-US" altLang="en-US" sz="2800" dirty="0"/>
          </a:p>
          <a:p>
            <a:pPr>
              <a:defRPr/>
            </a:pPr>
            <a:endParaRPr lang="en-US" altLang="en-US" sz="2400" dirty="0"/>
          </a:p>
        </p:txBody>
      </p:sp>
      <p:pic>
        <p:nvPicPr>
          <p:cNvPr id="15" name="Audio 14">
            <a:hlinkClick r:id="" action="ppaction://media"/>
            <a:extLst>
              <a:ext uri="{FF2B5EF4-FFF2-40B4-BE49-F238E27FC236}">
                <a16:creationId xmlns:a16="http://schemas.microsoft.com/office/drawing/2014/main" id="{B5E9924A-FA17-4E1E-B8AD-85104D928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45A5FC87-8C44-443A-BE0F-37C7B18F21E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2F5946-7C4A-4C8B-9BE3-7C013AC68172}"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sp>
        <p:nvSpPr>
          <p:cNvPr id="11266" name="Rectangle 2">
            <a:extLst>
              <a:ext uri="{FF2B5EF4-FFF2-40B4-BE49-F238E27FC236}">
                <a16:creationId xmlns:a16="http://schemas.microsoft.com/office/drawing/2014/main" id="{06435AC1-BC3F-45FF-A7FC-B8BD731825E8}"/>
              </a:ext>
            </a:extLst>
          </p:cNvPr>
          <p:cNvSpPr>
            <a:spLocks noGrp="1" noChangeArrowheads="1"/>
          </p:cNvSpPr>
          <p:nvPr>
            <p:ph type="body" idx="1"/>
          </p:nvPr>
        </p:nvSpPr>
        <p:spPr>
          <a:xfrm>
            <a:off x="611188" y="404813"/>
            <a:ext cx="7921625" cy="5334000"/>
          </a:xfrm>
        </p:spPr>
        <p:txBody>
          <a:bodyPr/>
          <a:lstStyle/>
          <a:p>
            <a:pPr marL="280988" indent="-280988">
              <a:lnSpc>
                <a:spcPct val="90000"/>
              </a:lnSpc>
              <a:buFont typeface="Arial" charset="0"/>
              <a:buChar char="•"/>
              <a:tabLst>
                <a:tab pos="1195388" algn="l"/>
              </a:tabLst>
              <a:defRPr/>
            </a:pPr>
            <a:r>
              <a:rPr lang="en-US" sz="2800" i="1" dirty="0"/>
              <a:t>T</a:t>
            </a:r>
            <a:r>
              <a:rPr lang="en-US" sz="2800" dirty="0"/>
              <a:t>(</a:t>
            </a:r>
            <a:r>
              <a:rPr lang="en-US" sz="2800" i="1" dirty="0"/>
              <a:t>n</a:t>
            </a:r>
            <a:r>
              <a:rPr lang="en-US" sz="2800" dirty="0"/>
              <a:t>)</a:t>
            </a:r>
            <a:r>
              <a:rPr lang="en-US" sz="2800" dirty="0">
                <a:cs typeface="Times New Roman" pitchFamily="18" charset="0"/>
              </a:rPr>
              <a:t>  : </a:t>
            </a:r>
            <a:r>
              <a:rPr lang="en-US" sz="2800" dirty="0" err="1">
                <a:cs typeface="Times New Roman" pitchFamily="18" charset="0"/>
              </a:rPr>
              <a:t>jumlah</a:t>
            </a:r>
            <a:r>
              <a:rPr lang="en-US" sz="2800" dirty="0">
                <a:cs typeface="Times New Roman" pitchFamily="18" charset="0"/>
              </a:rPr>
              <a:t> </a:t>
            </a:r>
            <a:r>
              <a:rPr lang="en-US" sz="2800" dirty="0" err="1">
                <a:cs typeface="Times New Roman" pitchFamily="18" charset="0"/>
              </a:rPr>
              <a:t>tahapan</a:t>
            </a:r>
            <a:r>
              <a:rPr lang="en-US" sz="2800" dirty="0">
                <a:cs typeface="Times New Roman" pitchFamily="18" charset="0"/>
              </a:rPr>
              <a:t> </a:t>
            </a:r>
            <a:r>
              <a:rPr lang="en-US" sz="2800" dirty="0" err="1">
                <a:cs typeface="Times New Roman" pitchFamily="18" charset="0"/>
              </a:rPr>
              <a:t>komputasi</a:t>
            </a:r>
            <a:r>
              <a:rPr lang="en-US" sz="2800" dirty="0">
                <a:cs typeface="Times New Roman" pitchFamily="18" charset="0"/>
              </a:rPr>
              <a:t> yang </a:t>
            </a:r>
            <a:r>
              <a:rPr lang="en-US" sz="2800" dirty="0" err="1">
                <a:cs typeface="Times New Roman" pitchFamily="18" charset="0"/>
              </a:rPr>
              <a:t>dilakukan</a:t>
            </a:r>
            <a:r>
              <a:rPr lang="en-US" sz="2800" dirty="0">
                <a:cs typeface="Times New Roman" pitchFamily="18" charset="0"/>
              </a:rPr>
              <a:t> di </a:t>
            </a:r>
            <a:r>
              <a:rPr lang="en-US" sz="2800" dirty="0" err="1">
                <a:cs typeface="Times New Roman" pitchFamily="18" charset="0"/>
              </a:rPr>
              <a:t>dalam</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sebagai</a:t>
            </a:r>
            <a:r>
              <a:rPr lang="en-US" sz="2800" dirty="0">
                <a:cs typeface="Times New Roman" pitchFamily="18" charset="0"/>
              </a:rPr>
              <a:t> </a:t>
            </a:r>
            <a:r>
              <a:rPr lang="en-US" sz="2800" dirty="0" err="1">
                <a:cs typeface="Times New Roman" pitchFamily="18" charset="0"/>
              </a:rPr>
              <a:t>fungsi</a:t>
            </a:r>
            <a:r>
              <a:rPr lang="en-US" sz="2800" dirty="0">
                <a:cs typeface="Times New Roman" pitchFamily="18" charset="0"/>
              </a:rPr>
              <a:t> </a:t>
            </a:r>
            <a:r>
              <a:rPr lang="en-US" sz="2800" dirty="0" err="1">
                <a:cs typeface="Times New Roman" pitchFamily="18" charset="0"/>
              </a:rPr>
              <a:t>dari</a:t>
            </a:r>
            <a:r>
              <a:rPr lang="en-US" sz="2800" dirty="0">
                <a:cs typeface="Times New Roman" pitchFamily="18" charset="0"/>
              </a:rPr>
              <a:t> </a:t>
            </a:r>
            <a:r>
              <a:rPr lang="en-US" sz="2800" dirty="0" err="1">
                <a:cs typeface="Times New Roman" pitchFamily="18" charset="0"/>
              </a:rPr>
              <a:t>ukuran</a:t>
            </a:r>
            <a:r>
              <a:rPr lang="en-US" sz="2800" dirty="0">
                <a:cs typeface="Times New Roman" pitchFamily="18" charset="0"/>
              </a:rPr>
              <a:t> </a:t>
            </a:r>
            <a:r>
              <a:rPr lang="en-US" sz="2800" dirty="0" err="1">
                <a:cs typeface="Times New Roman" pitchFamily="18" charset="0"/>
              </a:rPr>
              <a:t>masukan</a:t>
            </a:r>
            <a:r>
              <a:rPr lang="en-US" sz="2800" dirty="0">
                <a:cs typeface="Times New Roman" pitchFamily="18" charset="0"/>
              </a:rPr>
              <a:t>  </a:t>
            </a:r>
            <a:r>
              <a:rPr lang="en-US" sz="2800" i="1" dirty="0">
                <a:cs typeface="Times New Roman" pitchFamily="18" charset="0"/>
              </a:rPr>
              <a:t>n</a:t>
            </a:r>
            <a:r>
              <a:rPr lang="en-US" sz="2800" dirty="0">
                <a:cs typeface="Times New Roman" pitchFamily="18" charset="0"/>
              </a:rPr>
              <a:t>. </a:t>
            </a:r>
          </a:p>
          <a:p>
            <a:pPr marL="282575" indent="-282575">
              <a:lnSpc>
                <a:spcPct val="90000"/>
              </a:lnSpc>
              <a:buFont typeface="Arial" panose="020B0604020202020204" pitchFamily="34" charset="0"/>
              <a:buNone/>
              <a:defRPr/>
            </a:pPr>
            <a:r>
              <a:rPr lang="en-US" sz="2800" dirty="0">
                <a:cs typeface="Times New Roman" pitchFamily="18" charset="0"/>
              </a:rPr>
              <a:t>    </a:t>
            </a:r>
            <a:r>
              <a:rPr lang="en-US" sz="2400" dirty="0" err="1">
                <a:cs typeface="Times New Roman" pitchFamily="18" charset="0"/>
              </a:rPr>
              <a:t>Tahapan</a:t>
            </a:r>
            <a:r>
              <a:rPr lang="en-US" sz="2400" dirty="0">
                <a:cs typeface="Times New Roman" pitchFamily="18" charset="0"/>
              </a:rPr>
              <a:t> </a:t>
            </a:r>
            <a:r>
              <a:rPr lang="en-US" sz="2400" dirty="0" err="1">
                <a:cs typeface="Times New Roman" pitchFamily="18" charset="0"/>
              </a:rPr>
              <a:t>komputasi</a:t>
            </a:r>
            <a:r>
              <a:rPr lang="en-US" sz="2400" dirty="0">
                <a:cs typeface="Times New Roman" pitchFamily="18" charset="0"/>
              </a:rPr>
              <a:t>: </a:t>
            </a:r>
            <a:r>
              <a:rPr lang="en-US" sz="2400" dirty="0" err="1">
                <a:cs typeface="Times New Roman" pitchFamily="18" charset="0"/>
              </a:rPr>
              <a:t>operasi-operasi</a:t>
            </a:r>
            <a:r>
              <a:rPr lang="en-US" sz="2400" dirty="0">
                <a:cs typeface="Times New Roman" pitchFamily="18" charset="0"/>
              </a:rPr>
              <a:t> yang </a:t>
            </a:r>
            <a:r>
              <a:rPr lang="en-US" sz="2400" dirty="0" err="1">
                <a:cs typeface="Times New Roman" pitchFamily="18" charset="0"/>
              </a:rPr>
              <a:t>terdapat</a:t>
            </a:r>
            <a:r>
              <a:rPr lang="en-US" sz="2400" dirty="0">
                <a:cs typeface="Times New Roman" pitchFamily="18" charset="0"/>
              </a:rPr>
              <a:t> di </a:t>
            </a:r>
            <a:r>
              <a:rPr lang="en-US" sz="2400" dirty="0" err="1">
                <a:cs typeface="Times New Roman" pitchFamily="18" charset="0"/>
              </a:rPr>
              <a:t>dalam</a:t>
            </a:r>
            <a:r>
              <a:rPr lang="en-US" sz="2400" dirty="0">
                <a:cs typeface="Times New Roman" pitchFamily="18" charset="0"/>
              </a:rPr>
              <a:t> </a:t>
            </a:r>
            <a:r>
              <a:rPr lang="en-US" sz="2400" dirty="0" err="1">
                <a:cs typeface="Times New Roman" pitchFamily="18" charset="0"/>
              </a:rPr>
              <a:t>algoritma</a:t>
            </a:r>
            <a:r>
              <a:rPr lang="en-US" sz="2400" dirty="0">
                <a:cs typeface="Times New Roman" pitchFamily="18" charset="0"/>
              </a:rPr>
              <a:t> (</a:t>
            </a:r>
            <a:r>
              <a:rPr lang="en-US" sz="2400" dirty="0" err="1">
                <a:cs typeface="Times New Roman" pitchFamily="18" charset="0"/>
              </a:rPr>
              <a:t>operasi</a:t>
            </a:r>
            <a:r>
              <a:rPr lang="en-US" sz="2400" dirty="0">
                <a:cs typeface="Times New Roman" pitchFamily="18" charset="0"/>
              </a:rPr>
              <a:t> </a:t>
            </a:r>
            <a:r>
              <a:rPr lang="en-US" sz="2400" dirty="0" err="1">
                <a:cs typeface="Times New Roman" pitchFamily="18" charset="0"/>
              </a:rPr>
              <a:t>perbandingan</a:t>
            </a:r>
            <a:r>
              <a:rPr lang="en-US" sz="2400" dirty="0">
                <a:cs typeface="Times New Roman" pitchFamily="18" charset="0"/>
              </a:rPr>
              <a:t>, </a:t>
            </a:r>
            <a:r>
              <a:rPr lang="en-US" sz="2400" dirty="0" err="1">
                <a:cs typeface="Times New Roman" pitchFamily="18" charset="0"/>
              </a:rPr>
              <a:t>operasi</a:t>
            </a:r>
            <a:r>
              <a:rPr lang="en-US" sz="2400" dirty="0">
                <a:cs typeface="Times New Roman" pitchFamily="18" charset="0"/>
              </a:rPr>
              <a:t> </a:t>
            </a:r>
            <a:r>
              <a:rPr lang="en-US" sz="2400" dirty="0" err="1">
                <a:cs typeface="Times New Roman" pitchFamily="18" charset="0"/>
              </a:rPr>
              <a:t>aritmetika</a:t>
            </a:r>
            <a:r>
              <a:rPr lang="en-US" sz="2400" dirty="0">
                <a:cs typeface="Times New Roman" pitchFamily="18" charset="0"/>
              </a:rPr>
              <a:t>, </a:t>
            </a:r>
            <a:r>
              <a:rPr lang="en-US" sz="2400" dirty="0" err="1">
                <a:cs typeface="Times New Roman" pitchFamily="18" charset="0"/>
              </a:rPr>
              <a:t>pengaksesan</a:t>
            </a:r>
            <a:r>
              <a:rPr lang="en-US" sz="2400" dirty="0">
                <a:cs typeface="Times New Roman" pitchFamily="18" charset="0"/>
              </a:rPr>
              <a:t> </a:t>
            </a:r>
            <a:r>
              <a:rPr lang="en-US" sz="2400" dirty="0" err="1">
                <a:cs typeface="Times New Roman" pitchFamily="18" charset="0"/>
              </a:rPr>
              <a:t>larik</a:t>
            </a:r>
            <a:r>
              <a:rPr lang="en-US" sz="2400" dirty="0">
                <a:cs typeface="Times New Roman" pitchFamily="18" charset="0"/>
              </a:rPr>
              <a:t>, </a:t>
            </a:r>
            <a:r>
              <a:rPr lang="en-US" sz="2400" dirty="0" err="1">
                <a:cs typeface="Times New Roman" pitchFamily="18" charset="0"/>
              </a:rPr>
              <a:t>dll</a:t>
            </a:r>
            <a:r>
              <a:rPr lang="en-US" sz="2400" dirty="0">
                <a:cs typeface="Times New Roman" pitchFamily="18" charset="0"/>
              </a:rPr>
              <a:t>)</a:t>
            </a:r>
          </a:p>
          <a:p>
            <a:pPr>
              <a:lnSpc>
                <a:spcPct val="90000"/>
              </a:lnSpc>
              <a:buFont typeface="Arial" charset="0"/>
              <a:buChar char="•"/>
              <a:defRPr/>
            </a:pPr>
            <a:endParaRPr lang="en-US" sz="2800" i="1" dirty="0">
              <a:cs typeface="Times New Roman" pitchFamily="18" charset="0"/>
            </a:endParaRPr>
          </a:p>
          <a:p>
            <a:pPr>
              <a:lnSpc>
                <a:spcPct val="90000"/>
              </a:lnSpc>
              <a:buFont typeface="Arial" charset="0"/>
              <a:buChar char="•"/>
              <a:defRPr/>
            </a:pPr>
            <a:r>
              <a:rPr lang="en-US" sz="2800" i="1" dirty="0">
                <a:cs typeface="Times New Roman" pitchFamily="18" charset="0"/>
              </a:rPr>
              <a:t>S</a:t>
            </a:r>
            <a:r>
              <a:rPr lang="en-US" sz="2800" dirty="0">
                <a:cs typeface="Times New Roman" pitchFamily="18" charset="0"/>
              </a:rPr>
              <a:t>(</a:t>
            </a:r>
            <a:r>
              <a:rPr lang="en-US" sz="2800" i="1" dirty="0">
                <a:cs typeface="Times New Roman" pitchFamily="18" charset="0"/>
              </a:rPr>
              <a:t>n</a:t>
            </a:r>
            <a:r>
              <a:rPr lang="en-US" sz="2800" dirty="0">
                <a:cs typeface="Times New Roman" pitchFamily="18" charset="0"/>
              </a:rPr>
              <a:t>): </a:t>
            </a:r>
            <a:r>
              <a:rPr lang="en-US" sz="2800" dirty="0" err="1">
                <a:cs typeface="Times New Roman" pitchFamily="18" charset="0"/>
              </a:rPr>
              <a:t>ruang</a:t>
            </a:r>
            <a:r>
              <a:rPr lang="en-US" sz="2800" dirty="0">
                <a:cs typeface="Times New Roman" pitchFamily="18" charset="0"/>
              </a:rPr>
              <a:t> </a:t>
            </a:r>
            <a:r>
              <a:rPr lang="en-US" sz="2800" dirty="0" err="1">
                <a:cs typeface="Times New Roman" pitchFamily="18" charset="0"/>
              </a:rPr>
              <a:t>memori</a:t>
            </a:r>
            <a:r>
              <a:rPr lang="en-US" sz="2800" dirty="0">
                <a:cs typeface="Times New Roman" pitchFamily="18" charset="0"/>
              </a:rPr>
              <a:t> yang </a:t>
            </a:r>
            <a:r>
              <a:rPr lang="en-US" sz="2800" dirty="0" err="1">
                <a:cs typeface="Times New Roman" pitchFamily="18" charset="0"/>
              </a:rPr>
              <a:t>dibutuhkan</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sebagai</a:t>
            </a:r>
            <a:r>
              <a:rPr lang="en-US" sz="2800" dirty="0">
                <a:cs typeface="Times New Roman" pitchFamily="18" charset="0"/>
              </a:rPr>
              <a:t> </a:t>
            </a:r>
            <a:r>
              <a:rPr lang="en-US" sz="2800" dirty="0" err="1">
                <a:cs typeface="Times New Roman" pitchFamily="18" charset="0"/>
              </a:rPr>
              <a:t>fungsi</a:t>
            </a:r>
            <a:r>
              <a:rPr lang="en-US" sz="2800" dirty="0">
                <a:cs typeface="Times New Roman" pitchFamily="18" charset="0"/>
              </a:rPr>
              <a:t> </a:t>
            </a:r>
            <a:r>
              <a:rPr lang="en-US" sz="2800" dirty="0" err="1">
                <a:cs typeface="Times New Roman" pitchFamily="18" charset="0"/>
              </a:rPr>
              <a:t>dari</a:t>
            </a:r>
            <a:r>
              <a:rPr lang="en-US" sz="2800" dirty="0">
                <a:cs typeface="Times New Roman" pitchFamily="18" charset="0"/>
              </a:rPr>
              <a:t> </a:t>
            </a:r>
            <a:r>
              <a:rPr lang="en-US" sz="2800" dirty="0" err="1">
                <a:cs typeface="Times New Roman" pitchFamily="18" charset="0"/>
              </a:rPr>
              <a:t>ukuran</a:t>
            </a:r>
            <a:r>
              <a:rPr lang="en-US" sz="2800" dirty="0">
                <a:cs typeface="Times New Roman" pitchFamily="18" charset="0"/>
              </a:rPr>
              <a:t> </a:t>
            </a:r>
            <a:r>
              <a:rPr lang="en-US" sz="2800" dirty="0" err="1">
                <a:cs typeface="Times New Roman" pitchFamily="18" charset="0"/>
              </a:rPr>
              <a:t>masukan</a:t>
            </a:r>
            <a:r>
              <a:rPr lang="en-US" sz="2800" dirty="0">
                <a:cs typeface="Times New Roman" pitchFamily="18" charset="0"/>
              </a:rPr>
              <a:t> </a:t>
            </a:r>
            <a:r>
              <a:rPr lang="en-US" sz="2800" i="1" dirty="0">
                <a:cs typeface="Times New Roman" pitchFamily="18" charset="0"/>
              </a:rPr>
              <a:t>n</a:t>
            </a:r>
            <a:r>
              <a:rPr lang="en-US" sz="2800" dirty="0">
                <a:cs typeface="Times New Roman" pitchFamily="18" charset="0"/>
              </a:rPr>
              <a:t> .</a:t>
            </a:r>
          </a:p>
          <a:p>
            <a:pPr>
              <a:lnSpc>
                <a:spcPct val="90000"/>
              </a:lnSpc>
              <a:buFont typeface="Arial" charset="0"/>
              <a:buChar char="•"/>
              <a:defRPr/>
            </a:pPr>
            <a:endParaRPr lang="en-US" sz="2400" dirty="0">
              <a:cs typeface="Times New Roman" pitchFamily="18" charset="0"/>
            </a:endParaRPr>
          </a:p>
          <a:p>
            <a:pPr>
              <a:buFont typeface="Arial" charset="0"/>
              <a:buChar char="•"/>
              <a:defRPr/>
            </a:pPr>
            <a:r>
              <a:rPr lang="en-US" sz="2800" dirty="0" err="1"/>
              <a:t>Tiga</a:t>
            </a:r>
            <a:r>
              <a:rPr lang="en-US" sz="2800" dirty="0"/>
              <a:t> </a:t>
            </a:r>
            <a:r>
              <a:rPr lang="en-US" sz="2800" dirty="0" err="1"/>
              <a:t>notasi</a:t>
            </a:r>
            <a:r>
              <a:rPr lang="en-US" sz="2800" dirty="0"/>
              <a:t> </a:t>
            </a:r>
            <a:r>
              <a:rPr lang="en-US" sz="2800" dirty="0" err="1"/>
              <a:t>asimptotik</a:t>
            </a:r>
            <a:r>
              <a:rPr lang="en-US" sz="2800" dirty="0"/>
              <a:t> </a:t>
            </a:r>
            <a:r>
              <a:rPr lang="en-US" sz="2800" dirty="0" err="1"/>
              <a:t>kebutuhan</a:t>
            </a:r>
            <a:r>
              <a:rPr lang="en-US" sz="2800" dirty="0"/>
              <a:t> </a:t>
            </a:r>
            <a:r>
              <a:rPr lang="en-US" sz="2800" dirty="0" err="1"/>
              <a:t>waktu</a:t>
            </a:r>
            <a:r>
              <a:rPr lang="en-US" sz="2800" dirty="0"/>
              <a:t> </a:t>
            </a:r>
            <a:r>
              <a:rPr lang="en-US" sz="2800" dirty="0" err="1"/>
              <a:t>algoritma</a:t>
            </a:r>
            <a:r>
              <a:rPr lang="en-US" sz="2800" dirty="0"/>
              <a:t>:</a:t>
            </a:r>
          </a:p>
          <a:p>
            <a:pPr>
              <a:buFontTx/>
              <a:buNone/>
              <a:defRPr/>
            </a:pPr>
            <a:r>
              <a:rPr lang="en-US" sz="2800" dirty="0"/>
              <a:t>	</a:t>
            </a:r>
            <a:r>
              <a:rPr lang="en-US" sz="2400" dirty="0"/>
              <a:t>1. </a:t>
            </a:r>
            <a:r>
              <a:rPr lang="en-US" sz="2400" i="1" dirty="0"/>
              <a:t>O</a:t>
            </a:r>
            <a:r>
              <a:rPr lang="en-US" sz="2400" dirty="0"/>
              <a:t>(</a:t>
            </a:r>
            <a:r>
              <a:rPr lang="en-US" sz="2400" i="1" dirty="0"/>
              <a:t>f</a:t>
            </a:r>
            <a:r>
              <a:rPr lang="en-US" sz="2400" dirty="0"/>
              <a:t>(</a:t>
            </a:r>
            <a:r>
              <a:rPr lang="en-US" sz="2400" i="1" dirty="0"/>
              <a:t>n</a:t>
            </a:r>
            <a:r>
              <a:rPr lang="en-US" sz="2400" dirty="0"/>
              <a:t>)):  </a:t>
            </a:r>
            <a:r>
              <a:rPr lang="en-US" sz="2400" dirty="0" err="1"/>
              <a:t>batas</a:t>
            </a:r>
            <a:r>
              <a:rPr lang="en-US" sz="2400" dirty="0"/>
              <a:t> </a:t>
            </a:r>
            <a:r>
              <a:rPr lang="en-US" sz="2400" dirty="0" err="1"/>
              <a:t>lebih</a:t>
            </a:r>
            <a:r>
              <a:rPr lang="en-US" sz="2400" dirty="0"/>
              <a:t> </a:t>
            </a:r>
            <a:r>
              <a:rPr lang="en-US" sz="2400" dirty="0" err="1"/>
              <a:t>atas</a:t>
            </a:r>
            <a:r>
              <a:rPr lang="en-US" sz="2400" dirty="0"/>
              <a:t> </a:t>
            </a:r>
            <a:r>
              <a:rPr lang="en-US" sz="2400" dirty="0" err="1"/>
              <a:t>kebutuhan</a:t>
            </a:r>
            <a:r>
              <a:rPr lang="en-US" sz="2400" dirty="0"/>
              <a:t> </a:t>
            </a:r>
            <a:r>
              <a:rPr lang="en-US" sz="2400" dirty="0" err="1"/>
              <a:t>waktu</a:t>
            </a:r>
            <a:r>
              <a:rPr lang="en-US" sz="2400" dirty="0"/>
              <a:t> </a:t>
            </a:r>
            <a:r>
              <a:rPr lang="en-US" sz="2400" dirty="0" err="1"/>
              <a:t>algoritma</a:t>
            </a:r>
            <a:endParaRPr lang="en-US" sz="2400" dirty="0"/>
          </a:p>
          <a:p>
            <a:pPr>
              <a:buFontTx/>
              <a:buNone/>
              <a:defRPr/>
            </a:pPr>
            <a:r>
              <a:rPr lang="en-US" sz="2400" dirty="0"/>
              <a:t>	2. </a:t>
            </a:r>
            <a:r>
              <a:rPr lang="en-US" sz="2400" dirty="0">
                <a:sym typeface="Symbol" pitchFamily="18" charset="2"/>
              </a:rPr>
              <a:t>(</a:t>
            </a:r>
            <a:r>
              <a:rPr lang="en-US" sz="2400" i="1" dirty="0">
                <a:sym typeface="Symbol" pitchFamily="18" charset="2"/>
              </a:rPr>
              <a:t>g</a:t>
            </a:r>
            <a:r>
              <a:rPr lang="en-US" sz="2400" dirty="0">
                <a:sym typeface="Symbol" pitchFamily="18" charset="2"/>
              </a:rPr>
              <a:t>(</a:t>
            </a:r>
            <a:r>
              <a:rPr lang="en-US" sz="2400" i="1" dirty="0">
                <a:sym typeface="Symbol" pitchFamily="18" charset="2"/>
              </a:rPr>
              <a:t>n</a:t>
            </a:r>
            <a:r>
              <a:rPr lang="en-US" sz="2400" dirty="0">
                <a:sym typeface="Symbol" pitchFamily="18" charset="2"/>
              </a:rPr>
              <a:t>)):  </a:t>
            </a:r>
            <a:r>
              <a:rPr lang="en-US" sz="2400" dirty="0" err="1">
                <a:sym typeface="Symbol" pitchFamily="18" charset="2"/>
              </a:rPr>
              <a:t>batas</a:t>
            </a:r>
            <a:r>
              <a:rPr lang="en-US" sz="2400" dirty="0">
                <a:sym typeface="Symbol" pitchFamily="18" charset="2"/>
              </a:rPr>
              <a:t> </a:t>
            </a:r>
            <a:r>
              <a:rPr lang="en-US" sz="2400" dirty="0" err="1">
                <a:sym typeface="Symbol" pitchFamily="18" charset="2"/>
              </a:rPr>
              <a:t>lebih</a:t>
            </a:r>
            <a:r>
              <a:rPr lang="en-US" sz="2400" dirty="0">
                <a:sym typeface="Symbol" pitchFamily="18" charset="2"/>
              </a:rPr>
              <a:t> </a:t>
            </a:r>
            <a:r>
              <a:rPr lang="en-US" sz="2400" dirty="0" err="1">
                <a:sym typeface="Symbol" pitchFamily="18" charset="2"/>
              </a:rPr>
              <a:t>bawah</a:t>
            </a:r>
            <a:r>
              <a:rPr lang="en-US" sz="2400" dirty="0">
                <a:sym typeface="Symbol" pitchFamily="18" charset="2"/>
              </a:rPr>
              <a:t> </a:t>
            </a:r>
            <a:r>
              <a:rPr lang="en-US" sz="2400" dirty="0" err="1">
                <a:sym typeface="Symbol" pitchFamily="18" charset="2"/>
              </a:rPr>
              <a:t>kebutuhan</a:t>
            </a:r>
            <a:r>
              <a:rPr lang="en-US" sz="2400" dirty="0">
                <a:sym typeface="Symbol" pitchFamily="18" charset="2"/>
              </a:rPr>
              <a:t> </a:t>
            </a:r>
            <a:r>
              <a:rPr lang="en-US" sz="2400" dirty="0" err="1">
                <a:sym typeface="Symbol" pitchFamily="18" charset="2"/>
              </a:rPr>
              <a:t>waktu</a:t>
            </a:r>
            <a:r>
              <a:rPr lang="en-US" sz="2400" dirty="0">
                <a:sym typeface="Symbol" pitchFamily="18" charset="2"/>
              </a:rPr>
              <a:t> </a:t>
            </a:r>
            <a:r>
              <a:rPr lang="en-US" sz="2400" dirty="0" err="1">
                <a:sym typeface="Symbol" pitchFamily="18" charset="2"/>
              </a:rPr>
              <a:t>algoritma</a:t>
            </a:r>
            <a:endParaRPr lang="en-US" sz="2400" dirty="0">
              <a:sym typeface="Symbol" pitchFamily="18" charset="2"/>
            </a:endParaRPr>
          </a:p>
          <a:p>
            <a:pPr>
              <a:buFontTx/>
              <a:buNone/>
              <a:defRPr/>
            </a:pPr>
            <a:r>
              <a:rPr lang="en-US" sz="2400" dirty="0">
                <a:sym typeface="Symbol" pitchFamily="18" charset="2"/>
              </a:rPr>
              <a:t>	3. </a:t>
            </a:r>
            <a:r>
              <a:rPr lang="en-US" sz="2400" dirty="0">
                <a:cs typeface="Times New Roman" pitchFamily="18" charset="0"/>
                <a:sym typeface="Symbol" pitchFamily="18" charset="2"/>
              </a:rPr>
              <a:t></a:t>
            </a:r>
            <a:r>
              <a:rPr lang="en-US" sz="2400" dirty="0">
                <a:sym typeface="Symbol" pitchFamily="18" charset="2"/>
              </a:rPr>
              <a:t>(</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 : </a:t>
            </a:r>
            <a:r>
              <a:rPr lang="en-US" sz="2400" dirty="0" err="1">
                <a:sym typeface="Symbol" pitchFamily="18" charset="2"/>
              </a:rPr>
              <a:t>jika</a:t>
            </a:r>
            <a:r>
              <a:rPr lang="en-US" sz="2400" dirty="0">
                <a:sym typeface="Symbol" pitchFamily="18" charset="2"/>
              </a:rPr>
              <a:t> dan </a:t>
            </a:r>
            <a:r>
              <a:rPr lang="en-US" sz="2400" dirty="0" err="1">
                <a:sym typeface="Symbol" pitchFamily="18" charset="2"/>
              </a:rPr>
              <a:t>hanya</a:t>
            </a:r>
            <a:r>
              <a:rPr lang="en-US" sz="2400" dirty="0">
                <a:sym typeface="Symbol" pitchFamily="18" charset="2"/>
              </a:rPr>
              <a:t> </a:t>
            </a:r>
            <a:r>
              <a:rPr lang="en-US" sz="2400" dirty="0" err="1">
                <a:sym typeface="Symbol" pitchFamily="18" charset="2"/>
              </a:rPr>
              <a:t>jika</a:t>
            </a:r>
            <a:r>
              <a:rPr lang="en-US" sz="2400" dirty="0">
                <a:sym typeface="Symbol" pitchFamily="18" charset="2"/>
              </a:rPr>
              <a:t> O(</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 = </a:t>
            </a:r>
            <a:r>
              <a:rPr lang="en-US" sz="2400" dirty="0">
                <a:sym typeface="Symbol"/>
              </a:rPr>
              <a:t>(</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a:t>
            </a:r>
          </a:p>
          <a:p>
            <a:pPr>
              <a:lnSpc>
                <a:spcPct val="90000"/>
              </a:lnSpc>
              <a:buFont typeface="Arial" charset="0"/>
              <a:buNone/>
              <a:defRPr/>
            </a:pPr>
            <a:r>
              <a:rPr lang="en-US" sz="2400" dirty="0"/>
              <a:t>	</a:t>
            </a:r>
            <a:r>
              <a:rPr lang="en-US" sz="2800" dirty="0"/>
              <a:t> </a:t>
            </a:r>
          </a:p>
        </p:txBody>
      </p:sp>
      <p:pic>
        <p:nvPicPr>
          <p:cNvPr id="6" name="Audio 5">
            <a:hlinkClick r:id="" action="ppaction://media"/>
            <a:extLst>
              <a:ext uri="{FF2B5EF4-FFF2-40B4-BE49-F238E27FC236}">
                <a16:creationId xmlns:a16="http://schemas.microsoft.com/office/drawing/2014/main" id="{86F0047A-CE21-46C0-8C5B-40631EDBC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8131019-3B91-458A-A721-E2D1BCCCB9C5}"/>
              </a:ext>
            </a:extLst>
          </p:cNvPr>
          <p:cNvSpPr>
            <a:spLocks noGrp="1"/>
          </p:cNvSpPr>
          <p:nvPr>
            <p:ph type="title"/>
          </p:nvPr>
        </p:nvSpPr>
        <p:spPr/>
        <p:txBody>
          <a:bodyPr/>
          <a:lstStyle/>
          <a:p>
            <a:r>
              <a:rPr lang="en-US" altLang="en-US" b="1"/>
              <a:t>Strategi Algoritma</a:t>
            </a:r>
          </a:p>
        </p:txBody>
      </p:sp>
      <p:sp>
        <p:nvSpPr>
          <p:cNvPr id="26627" name="Content Placeholder 2">
            <a:extLst>
              <a:ext uri="{FF2B5EF4-FFF2-40B4-BE49-F238E27FC236}">
                <a16:creationId xmlns:a16="http://schemas.microsoft.com/office/drawing/2014/main" id="{6974D34C-C185-41CE-9F6A-AE04E1FE284F}"/>
              </a:ext>
            </a:extLst>
          </p:cNvPr>
          <p:cNvSpPr>
            <a:spLocks noGrp="1"/>
          </p:cNvSpPr>
          <p:nvPr>
            <p:ph idx="1"/>
          </p:nvPr>
        </p:nvSpPr>
        <p:spPr/>
        <p:txBody>
          <a:bodyPr/>
          <a:lstStyle/>
          <a:p>
            <a:pPr marL="514350" indent="-514350">
              <a:buFont typeface="Calibri" panose="020F0502020204030204" pitchFamily="34" charset="0"/>
              <a:buAutoNum type="arabicPeriod"/>
            </a:pPr>
            <a:r>
              <a:rPr lang="en-US" altLang="en-US" sz="2800"/>
              <a:t>Algoritma </a:t>
            </a:r>
            <a:r>
              <a:rPr lang="en-US" altLang="en-US" sz="2800" i="1"/>
              <a:t>Brute-Force</a:t>
            </a:r>
          </a:p>
          <a:p>
            <a:pPr marL="514350" indent="-514350">
              <a:buFont typeface="Calibri" panose="020F0502020204030204" pitchFamily="34" charset="0"/>
              <a:buAutoNum type="arabicPeriod"/>
            </a:pPr>
            <a:r>
              <a:rPr lang="en-US" altLang="en-US" sz="2800"/>
              <a:t>Algoritma </a:t>
            </a:r>
            <a:r>
              <a:rPr lang="en-US" altLang="en-US" sz="2800" i="1"/>
              <a:t>Greedy</a:t>
            </a:r>
          </a:p>
          <a:p>
            <a:pPr marL="514350" indent="-514350">
              <a:buFont typeface="Calibri" panose="020F0502020204030204" pitchFamily="34" charset="0"/>
              <a:buAutoNum type="arabicPeriod"/>
            </a:pPr>
            <a:r>
              <a:rPr lang="en-US" altLang="en-US" sz="2800"/>
              <a:t>Algoritma </a:t>
            </a:r>
            <a:r>
              <a:rPr lang="en-US" altLang="en-US" sz="2800" i="1"/>
              <a:t>Divide and Conquer</a:t>
            </a:r>
          </a:p>
          <a:p>
            <a:pPr marL="514350" indent="-514350">
              <a:buFont typeface="Calibri" panose="020F0502020204030204" pitchFamily="34" charset="0"/>
              <a:buAutoNum type="arabicPeriod"/>
            </a:pPr>
            <a:r>
              <a:rPr lang="en-US" altLang="en-US" sz="2800"/>
              <a:t>Algoritma </a:t>
            </a:r>
            <a:r>
              <a:rPr lang="en-US" altLang="en-US" sz="2800" i="1"/>
              <a:t>Decrease and Conquer</a:t>
            </a:r>
          </a:p>
          <a:p>
            <a:pPr marL="514350" indent="-514350">
              <a:buFont typeface="Calibri" panose="020F0502020204030204" pitchFamily="34" charset="0"/>
              <a:buAutoNum type="arabicPeriod"/>
            </a:pPr>
            <a:r>
              <a:rPr lang="en-US" altLang="en-US" sz="2800"/>
              <a:t>Algoritma </a:t>
            </a:r>
            <a:r>
              <a:rPr lang="en-US" altLang="en-US" sz="2800" i="1"/>
              <a:t>Bactracking</a:t>
            </a:r>
          </a:p>
          <a:p>
            <a:pPr marL="514350" indent="-514350">
              <a:buFont typeface="Calibri" panose="020F0502020204030204" pitchFamily="34" charset="0"/>
              <a:buAutoNum type="arabicPeriod"/>
            </a:pPr>
            <a:r>
              <a:rPr lang="en-US" altLang="en-US" sz="2800"/>
              <a:t>Algoritma </a:t>
            </a:r>
            <a:r>
              <a:rPr lang="en-US" altLang="en-US" sz="2800" i="1"/>
              <a:t>Branch and Bound</a:t>
            </a:r>
          </a:p>
          <a:p>
            <a:pPr marL="514350" indent="-514350">
              <a:buFont typeface="Calibri" panose="020F0502020204030204" pitchFamily="34" charset="0"/>
              <a:buAutoNum type="arabicPeriod"/>
            </a:pPr>
            <a:r>
              <a:rPr lang="en-US" altLang="en-US" sz="2800" i="1"/>
              <a:t>Dynamic programming</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59B7CDB8-38A3-461D-9DA4-7EEFEECFD3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A5B9A3-2209-42B7-A2D9-A51BEE40480A}" type="slidenum">
              <a:rPr lang="en-US" altLang="en-US" sz="1200" smtClean="0">
                <a:solidFill>
                  <a:srgbClr val="898989"/>
                </a:solidFill>
              </a:rPr>
              <a:pPr>
                <a:spcBef>
                  <a:spcPct val="0"/>
                </a:spcBef>
                <a:buFontTx/>
                <a:buNone/>
              </a:pPr>
              <a:t>26</a:t>
            </a:fld>
            <a:endParaRPr lang="en-US" altLang="en-US" sz="1200">
              <a:solidFill>
                <a:srgbClr val="898989"/>
              </a:solidFill>
            </a:endParaRPr>
          </a:p>
        </p:txBody>
      </p:sp>
      <p:sp>
        <p:nvSpPr>
          <p:cNvPr id="19459" name="Rectangle 3">
            <a:extLst>
              <a:ext uri="{FF2B5EF4-FFF2-40B4-BE49-F238E27FC236}">
                <a16:creationId xmlns:a16="http://schemas.microsoft.com/office/drawing/2014/main" id="{B3989AC3-0D21-404D-8DDE-C7339B6790B5}"/>
              </a:ext>
            </a:extLst>
          </p:cNvPr>
          <p:cNvSpPr>
            <a:spLocks noGrp="1" noChangeArrowheads="1"/>
          </p:cNvSpPr>
          <p:nvPr>
            <p:ph type="body" idx="1"/>
          </p:nvPr>
        </p:nvSpPr>
        <p:spPr>
          <a:xfrm>
            <a:off x="357188" y="857250"/>
            <a:ext cx="8229600" cy="5214938"/>
          </a:xfrm>
        </p:spPr>
        <p:txBody>
          <a:bodyPr/>
          <a:lstStyle/>
          <a:p>
            <a:pPr algn="ctr">
              <a:buFont typeface="Arial" charset="0"/>
              <a:buNone/>
              <a:defRPr/>
            </a:pPr>
            <a:r>
              <a:rPr lang="en-US" sz="4000" b="1" dirty="0" err="1"/>
              <a:t>Mengapa</a:t>
            </a:r>
            <a:r>
              <a:rPr lang="en-US" sz="4000" b="1" dirty="0"/>
              <a:t> </a:t>
            </a:r>
            <a:r>
              <a:rPr lang="en-US" sz="4000" b="1" dirty="0" err="1"/>
              <a:t>Perlu</a:t>
            </a:r>
            <a:r>
              <a:rPr lang="en-US" sz="4000" b="1" dirty="0"/>
              <a:t> </a:t>
            </a:r>
            <a:r>
              <a:rPr lang="en-US" sz="4000" b="1" dirty="0" err="1"/>
              <a:t>Mempelajari</a:t>
            </a:r>
            <a:r>
              <a:rPr lang="en-US" sz="4000" b="1" dirty="0"/>
              <a:t> </a:t>
            </a:r>
          </a:p>
          <a:p>
            <a:pPr algn="ctr">
              <a:buFont typeface="Arial" charset="0"/>
              <a:buNone/>
              <a:defRPr/>
            </a:pPr>
            <a:r>
              <a:rPr lang="en-US" sz="4000" b="1" dirty="0" err="1"/>
              <a:t>Strategi</a:t>
            </a:r>
            <a:r>
              <a:rPr lang="en-US" sz="4000" b="1" dirty="0"/>
              <a:t> </a:t>
            </a:r>
            <a:r>
              <a:rPr lang="en-US" sz="4000" b="1" dirty="0" err="1"/>
              <a:t>Algoritma</a:t>
            </a:r>
            <a:r>
              <a:rPr lang="en-US" sz="4000" b="1" dirty="0"/>
              <a:t>?</a:t>
            </a:r>
          </a:p>
          <a:p>
            <a:pPr>
              <a:buFont typeface="Arial" charset="0"/>
              <a:buChar char="•"/>
              <a:defRPr/>
            </a:pPr>
            <a:endParaRPr lang="en-US" sz="2800" dirty="0"/>
          </a:p>
          <a:p>
            <a:pPr>
              <a:buFont typeface="Arial" charset="0"/>
              <a:buChar char="•"/>
              <a:defRPr/>
            </a:pPr>
            <a:r>
              <a:rPr lang="en-US" sz="2800" dirty="0" err="1"/>
              <a:t>Ada</a:t>
            </a:r>
            <a:r>
              <a:rPr lang="en-US" sz="2800" dirty="0"/>
              <a:t> </a:t>
            </a:r>
            <a:r>
              <a:rPr lang="en-US" sz="2800" dirty="0" err="1"/>
              <a:t>dua</a:t>
            </a:r>
            <a:r>
              <a:rPr lang="en-US" sz="2800" dirty="0"/>
              <a:t> </a:t>
            </a:r>
            <a:r>
              <a:rPr lang="en-US" sz="2800" dirty="0" err="1"/>
              <a:t>alasan</a:t>
            </a:r>
            <a:r>
              <a:rPr lang="en-US" sz="2800" dirty="0"/>
              <a:t> (</a:t>
            </a:r>
            <a:r>
              <a:rPr lang="en-US" sz="2800" dirty="0" err="1"/>
              <a:t>Levitin</a:t>
            </a:r>
            <a:r>
              <a:rPr lang="en-US" sz="2800" dirty="0"/>
              <a:t>, 2003):</a:t>
            </a:r>
          </a:p>
          <a:p>
            <a:pPr marL="746125" indent="-746125">
              <a:buFontTx/>
              <a:buNone/>
              <a:defRPr/>
            </a:pPr>
            <a:r>
              <a:rPr lang="en-US" sz="2800" dirty="0"/>
              <a:t>    1.  </a:t>
            </a:r>
            <a:r>
              <a:rPr lang="en-US" sz="2800" dirty="0" err="1"/>
              <a:t>M</a:t>
            </a:r>
            <a:r>
              <a:rPr lang="en-US" sz="2800" dirty="0" err="1">
                <a:cs typeface="Times New Roman" pitchFamily="18" charset="0"/>
              </a:rPr>
              <a:t>emberikan</a:t>
            </a:r>
            <a:r>
              <a:rPr lang="en-US" sz="2800" dirty="0">
                <a:cs typeface="Times New Roman" pitchFamily="18" charset="0"/>
              </a:rPr>
              <a:t> </a:t>
            </a:r>
            <a:r>
              <a:rPr lang="en-US" sz="2800" dirty="0" err="1">
                <a:cs typeface="Times New Roman" pitchFamily="18" charset="0"/>
              </a:rPr>
              <a:t>panduan</a:t>
            </a:r>
            <a:r>
              <a:rPr lang="en-US" sz="2800" dirty="0">
                <a:cs typeface="Times New Roman" pitchFamily="18" charset="0"/>
              </a:rPr>
              <a:t> (</a:t>
            </a:r>
            <a:r>
              <a:rPr lang="en-US" sz="2800" i="1" dirty="0">
                <a:cs typeface="Times New Roman" pitchFamily="18" charset="0"/>
              </a:rPr>
              <a:t>guidance</a:t>
            </a:r>
            <a:r>
              <a:rPr lang="en-US" sz="2800" dirty="0">
                <a:cs typeface="Times New Roman" pitchFamily="18" charset="0"/>
              </a:rPr>
              <a:t>) </a:t>
            </a:r>
            <a:r>
              <a:rPr lang="en-US" sz="2800" dirty="0" err="1">
                <a:cs typeface="Times New Roman" pitchFamily="18" charset="0"/>
              </a:rPr>
              <a:t>untuk</a:t>
            </a:r>
            <a:r>
              <a:rPr lang="en-US" sz="2800" dirty="0">
                <a:cs typeface="Times New Roman" pitchFamily="18" charset="0"/>
              </a:rPr>
              <a:t> </a:t>
            </a:r>
            <a:r>
              <a:rPr lang="en-US" sz="2800" dirty="0" err="1">
                <a:cs typeface="Times New Roman" pitchFamily="18" charset="0"/>
              </a:rPr>
              <a:t>merancang</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bagi</a:t>
            </a:r>
            <a:r>
              <a:rPr lang="en-US" sz="2800" dirty="0">
                <a:cs typeface="Times New Roman" pitchFamily="18" charset="0"/>
              </a:rPr>
              <a:t> </a:t>
            </a:r>
            <a:r>
              <a:rPr lang="en-US" sz="2800" dirty="0" err="1">
                <a:cs typeface="Times New Roman" pitchFamily="18" charset="0"/>
              </a:rPr>
              <a:t>persoalan</a:t>
            </a:r>
            <a:r>
              <a:rPr lang="en-US" sz="2800" dirty="0">
                <a:cs typeface="Times New Roman" pitchFamily="18" charset="0"/>
              </a:rPr>
              <a:t> </a:t>
            </a:r>
            <a:r>
              <a:rPr lang="en-US" sz="2800" dirty="0" err="1">
                <a:cs typeface="Times New Roman" pitchFamily="18" charset="0"/>
              </a:rPr>
              <a:t>baru</a:t>
            </a:r>
            <a:r>
              <a:rPr lang="en-US" sz="2800" dirty="0">
                <a:cs typeface="Times New Roman" pitchFamily="18" charset="0"/>
              </a:rPr>
              <a:t>.</a:t>
            </a:r>
          </a:p>
          <a:p>
            <a:pPr>
              <a:buFontTx/>
              <a:buNone/>
              <a:defRPr/>
            </a:pPr>
            <a:endParaRPr lang="en-US" sz="2800" dirty="0">
              <a:cs typeface="Times New Roman" pitchFamily="18" charset="0"/>
            </a:endParaRPr>
          </a:p>
          <a:p>
            <a:pPr>
              <a:buFontTx/>
              <a:buNone/>
              <a:defRPr/>
            </a:pPr>
            <a:r>
              <a:rPr lang="en-US" sz="2800" dirty="0">
                <a:cs typeface="Times New Roman" pitchFamily="18" charset="0"/>
              </a:rPr>
              <a:t>	2. </a:t>
            </a:r>
            <a:r>
              <a:rPr lang="en-US" sz="2800" dirty="0" err="1">
                <a:cs typeface="Times New Roman" pitchFamily="18" charset="0"/>
              </a:rPr>
              <a:t>Dapat</a:t>
            </a:r>
            <a:r>
              <a:rPr lang="en-US" sz="2800" dirty="0">
                <a:cs typeface="Times New Roman" pitchFamily="18" charset="0"/>
              </a:rPr>
              <a:t> </a:t>
            </a:r>
            <a:r>
              <a:rPr lang="en-US" sz="2800" dirty="0" err="1">
                <a:cs typeface="Times New Roman" pitchFamily="18" charset="0"/>
              </a:rPr>
              <a:t>mengklasifikasikan</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berdasarkan</a:t>
            </a:r>
            <a:endParaRPr lang="en-US" sz="2800" dirty="0">
              <a:cs typeface="Times New Roman" pitchFamily="18" charset="0"/>
            </a:endParaRPr>
          </a:p>
          <a:p>
            <a:pPr>
              <a:buFontTx/>
              <a:buNone/>
              <a:defRPr/>
            </a:pPr>
            <a:r>
              <a:rPr lang="en-US" sz="2800" dirty="0">
                <a:cs typeface="Times New Roman" pitchFamily="18" charset="0"/>
              </a:rPr>
              <a:t>	    </a:t>
            </a:r>
            <a:r>
              <a:rPr lang="en-US" sz="2800" dirty="0" err="1">
                <a:cs typeface="Times New Roman" pitchFamily="18" charset="0"/>
              </a:rPr>
              <a:t>gagasan</a:t>
            </a:r>
            <a:r>
              <a:rPr lang="en-US" sz="2800" dirty="0">
                <a:cs typeface="Times New Roman" pitchFamily="18" charset="0"/>
              </a:rPr>
              <a:t> </a:t>
            </a:r>
            <a:r>
              <a:rPr lang="en-US" sz="2800" dirty="0" err="1">
                <a:cs typeface="Times New Roman" pitchFamily="18" charset="0"/>
              </a:rPr>
              <a:t>perancangan</a:t>
            </a:r>
            <a:r>
              <a:rPr lang="en-US" sz="2800" dirty="0">
                <a:cs typeface="Times New Roman" pitchFamily="18" charset="0"/>
              </a:rPr>
              <a:t> yang </a:t>
            </a:r>
            <a:r>
              <a:rPr lang="en-US" sz="2800" dirty="0" err="1">
                <a:cs typeface="Times New Roman" pitchFamily="18" charset="0"/>
              </a:rPr>
              <a:t>mendasarinya</a:t>
            </a:r>
            <a:r>
              <a:rPr lang="en-US" sz="2800" dirty="0">
                <a:cs typeface="Times New Roman" pitchFamily="18" charset="0"/>
              </a:rPr>
              <a:t>. </a:t>
            </a:r>
            <a:r>
              <a:rPr lang="en-US" sz="2800" dirty="0"/>
              <a:t>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3C3662F6-7CF3-46A0-A09D-29F3CF811A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5B1858-5BB0-47AB-8564-C97E09D1B921}" type="slidenum">
              <a:rPr lang="en-US" altLang="en-US" sz="1200" smtClean="0">
                <a:solidFill>
                  <a:srgbClr val="898989"/>
                </a:solidFill>
              </a:rPr>
              <a:pPr>
                <a:spcBef>
                  <a:spcPct val="0"/>
                </a:spcBef>
                <a:buFontTx/>
                <a:buNone/>
              </a:pPr>
              <a:t>27</a:t>
            </a:fld>
            <a:endParaRPr lang="en-US" altLang="en-US" sz="1200">
              <a:solidFill>
                <a:srgbClr val="898989"/>
              </a:solidFill>
            </a:endParaRPr>
          </a:p>
        </p:txBody>
      </p:sp>
      <p:sp>
        <p:nvSpPr>
          <p:cNvPr id="28675" name="Rectangle 2">
            <a:extLst>
              <a:ext uri="{FF2B5EF4-FFF2-40B4-BE49-F238E27FC236}">
                <a16:creationId xmlns:a16="http://schemas.microsoft.com/office/drawing/2014/main" id="{9914AF25-81FA-401F-B330-5E98624B451E}"/>
              </a:ext>
            </a:extLst>
          </p:cNvPr>
          <p:cNvSpPr>
            <a:spLocks noGrp="1"/>
          </p:cNvSpPr>
          <p:nvPr>
            <p:ph type="body" idx="1"/>
          </p:nvPr>
        </p:nvSpPr>
        <p:spPr>
          <a:xfrm>
            <a:off x="568325" y="857250"/>
            <a:ext cx="8134350" cy="5143500"/>
          </a:xfrm>
          <a:noFill/>
        </p:spPr>
        <p:txBody>
          <a:bodyPr/>
          <a:lstStyle/>
          <a:p>
            <a:pPr marL="609600" indent="-609600">
              <a:buFontTx/>
              <a:buNone/>
            </a:pPr>
            <a:r>
              <a:rPr lang="en-US" altLang="en-US" sz="2800" b="1"/>
              <a:t>Klasifikasi Strategi Algoritma:</a:t>
            </a:r>
          </a:p>
          <a:p>
            <a:pPr marL="609600" indent="-609600">
              <a:buFontTx/>
              <a:buAutoNum type="arabicPeriod"/>
            </a:pPr>
            <a:r>
              <a:rPr lang="en-US" altLang="en-US" sz="2800"/>
              <a:t>Strategi solusi langsung (</a:t>
            </a:r>
            <a:r>
              <a:rPr lang="en-US" altLang="en-US" sz="2800" i="1"/>
              <a:t>direct solution strategies</a:t>
            </a:r>
            <a:r>
              <a:rPr lang="en-US" altLang="en-US" sz="2800"/>
              <a:t>)</a:t>
            </a:r>
          </a:p>
          <a:p>
            <a:pPr marL="609600" indent="-609600">
              <a:buFontTx/>
              <a:buNone/>
            </a:pPr>
            <a:r>
              <a:rPr lang="en-US" altLang="en-US" sz="2800"/>
              <a:t>         -  Algoritma </a:t>
            </a:r>
            <a:r>
              <a:rPr lang="en-US" altLang="en-US" sz="2800" i="1"/>
              <a:t>Brute Force </a:t>
            </a:r>
            <a:endParaRPr lang="en-US" altLang="en-US" sz="2800"/>
          </a:p>
          <a:p>
            <a:pPr marL="990600" lvl="1" indent="-533400">
              <a:buFontTx/>
              <a:buNone/>
            </a:pPr>
            <a:r>
              <a:rPr lang="en-US" altLang="en-US"/>
              <a:t>   -  Algoritma </a:t>
            </a:r>
            <a:r>
              <a:rPr lang="en-US" altLang="en-US" i="1"/>
              <a:t>Greedy</a:t>
            </a:r>
            <a:endParaRPr lang="en-US" altLang="en-US"/>
          </a:p>
          <a:p>
            <a:pPr marL="609600" indent="-609600"/>
            <a:endParaRPr lang="en-US" altLang="en-US" sz="2800"/>
          </a:p>
          <a:p>
            <a:pPr marL="609600" indent="-609600">
              <a:buFontTx/>
              <a:buNone/>
            </a:pPr>
            <a:r>
              <a:rPr lang="en-US" altLang="en-US" sz="2800"/>
              <a:t>2.    Strategi berbasis pencarian pada ruang status (</a:t>
            </a:r>
            <a:r>
              <a:rPr lang="en-US" altLang="en-US" sz="2800" i="1"/>
              <a:t>state-space base strategies</a:t>
            </a:r>
            <a:r>
              <a:rPr lang="en-US" altLang="en-US" sz="2800"/>
              <a:t>)</a:t>
            </a:r>
          </a:p>
          <a:p>
            <a:pPr marL="609600" indent="-609600">
              <a:buFontTx/>
              <a:buNone/>
            </a:pPr>
            <a:r>
              <a:rPr lang="en-US" altLang="en-US" sz="2800"/>
              <a:t>	-  Algoritma </a:t>
            </a:r>
            <a:r>
              <a:rPr lang="en-US" altLang="en-US" sz="2800" i="1"/>
              <a:t>Backtracking </a:t>
            </a:r>
            <a:endParaRPr lang="en-US" altLang="en-US" sz="2800"/>
          </a:p>
          <a:p>
            <a:pPr marL="609600" indent="-609600">
              <a:buFontTx/>
              <a:buNone/>
            </a:pPr>
            <a:r>
              <a:rPr lang="en-US" altLang="en-US" sz="2800"/>
              <a:t>	-  Algoritma </a:t>
            </a:r>
            <a:r>
              <a:rPr lang="en-US" altLang="en-US" sz="2800" i="1"/>
              <a:t>Branch and Bound</a:t>
            </a:r>
            <a:r>
              <a:rPr lang="en-US" altLang="en-US" sz="2800"/>
              <a:t>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AE34C38D-51E7-46CB-9EF7-B0A9C97D13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CBA809-1FFD-4941-A122-F275DB3C2114}" type="slidenum">
              <a:rPr lang="en-US" altLang="en-US" sz="1200" smtClean="0">
                <a:solidFill>
                  <a:srgbClr val="898989"/>
                </a:solidFill>
              </a:rPr>
              <a:pPr>
                <a:spcBef>
                  <a:spcPct val="0"/>
                </a:spcBef>
                <a:buFontTx/>
                <a:buNone/>
              </a:pPr>
              <a:t>28</a:t>
            </a:fld>
            <a:endParaRPr lang="en-US" altLang="en-US" sz="1200">
              <a:solidFill>
                <a:srgbClr val="898989"/>
              </a:solidFill>
            </a:endParaRPr>
          </a:p>
        </p:txBody>
      </p:sp>
      <p:sp>
        <p:nvSpPr>
          <p:cNvPr id="29699" name="Rectangle 2">
            <a:extLst>
              <a:ext uri="{FF2B5EF4-FFF2-40B4-BE49-F238E27FC236}">
                <a16:creationId xmlns:a16="http://schemas.microsoft.com/office/drawing/2014/main" id="{92A5A58F-03EC-4147-B508-F55472D22EEC}"/>
              </a:ext>
            </a:extLst>
          </p:cNvPr>
          <p:cNvSpPr>
            <a:spLocks noGrp="1"/>
          </p:cNvSpPr>
          <p:nvPr>
            <p:ph type="body" idx="1"/>
          </p:nvPr>
        </p:nvSpPr>
        <p:spPr>
          <a:xfrm>
            <a:off x="457200" y="1125538"/>
            <a:ext cx="8229600" cy="4895850"/>
          </a:xfrm>
          <a:noFill/>
        </p:spPr>
        <p:txBody>
          <a:bodyPr/>
          <a:lstStyle/>
          <a:p>
            <a:pPr marL="609600" indent="-609600">
              <a:buFontTx/>
              <a:buAutoNum type="arabicPeriod" startAt="3"/>
            </a:pPr>
            <a:r>
              <a:rPr lang="en-US" altLang="en-US" sz="2800"/>
              <a:t>Strategi solusi atas-bawah (</a:t>
            </a:r>
            <a:r>
              <a:rPr lang="en-US" altLang="en-US" sz="2800" i="1"/>
              <a:t>top-down solution strategies</a:t>
            </a:r>
            <a:r>
              <a:rPr lang="en-US" altLang="en-US" sz="2800"/>
              <a:t>)</a:t>
            </a:r>
          </a:p>
          <a:p>
            <a:pPr marL="609600" indent="-609600">
              <a:buFontTx/>
              <a:buNone/>
            </a:pPr>
            <a:r>
              <a:rPr lang="en-US" altLang="en-US" sz="2800"/>
              <a:t>	- Algoritma </a:t>
            </a:r>
            <a:r>
              <a:rPr lang="en-US" altLang="en-US" sz="2800" i="1"/>
              <a:t>Divide and Conquer</a:t>
            </a:r>
            <a:r>
              <a:rPr lang="en-US" altLang="en-US" sz="2800"/>
              <a:t>.</a:t>
            </a:r>
          </a:p>
          <a:p>
            <a:pPr marL="609600" indent="-609600">
              <a:buFontTx/>
              <a:buNone/>
            </a:pPr>
            <a:r>
              <a:rPr lang="en-US" altLang="en-US" sz="2800"/>
              <a:t>	- Algoritma </a:t>
            </a:r>
            <a:r>
              <a:rPr lang="en-US" altLang="en-US" sz="2800" i="1"/>
              <a:t>Decrease and Conquer</a:t>
            </a:r>
          </a:p>
          <a:p>
            <a:pPr marL="609600" indent="-609600">
              <a:buFont typeface="Arial" panose="020B0604020202020204" pitchFamily="34" charset="0"/>
              <a:buNone/>
            </a:pPr>
            <a:r>
              <a:rPr lang="en-US" altLang="en-US" sz="2800" i="1"/>
              <a:t>       </a:t>
            </a:r>
            <a:r>
              <a:rPr lang="en-US" altLang="en-US" sz="2800"/>
              <a:t>- </a:t>
            </a:r>
            <a:r>
              <a:rPr lang="en-US" altLang="en-US" sz="2800" i="1"/>
              <a:t>Dynamic Programming</a:t>
            </a:r>
            <a:r>
              <a:rPr lang="en-US" altLang="en-US" sz="2800"/>
              <a:t>.</a:t>
            </a:r>
          </a:p>
          <a:p>
            <a:pPr marL="609600" indent="-609600"/>
            <a:endParaRPr lang="en-US" altLang="en-US" sz="2800"/>
          </a:p>
          <a:p>
            <a:pPr marL="609600" indent="-609600">
              <a:buFontTx/>
              <a:buNone/>
            </a:pPr>
            <a:r>
              <a:rPr lang="en-US" altLang="en-US" sz="2800"/>
              <a:t>4.    Strategi solusi bawah-atas (</a:t>
            </a:r>
            <a:r>
              <a:rPr lang="en-US" altLang="en-US" sz="2800" i="1"/>
              <a:t>bottom-up solution strategies</a:t>
            </a:r>
            <a:r>
              <a:rPr lang="en-US" altLang="en-US" sz="2800"/>
              <a:t>)</a:t>
            </a:r>
          </a:p>
          <a:p>
            <a:pPr marL="609600" indent="-609600">
              <a:buFontTx/>
              <a:buNone/>
            </a:pPr>
            <a:r>
              <a:rPr lang="en-US" altLang="en-US" sz="2800"/>
              <a:t>	-  </a:t>
            </a:r>
            <a:r>
              <a:rPr lang="en-US" altLang="en-US" sz="2800" i="1"/>
              <a:t>Dynamic Programming</a:t>
            </a:r>
            <a:r>
              <a:rPr lang="en-US" altLang="en-US" sz="2800"/>
              <a:t>.</a:t>
            </a:r>
          </a:p>
          <a:p>
            <a:pPr marL="609600" indent="-609600"/>
            <a:endParaRPr lang="en-US" altLang="en-US" sz="2400" b="1"/>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3D28F30-4B63-47A7-8838-184F1E5E71AF}"/>
              </a:ext>
            </a:extLst>
          </p:cNvPr>
          <p:cNvSpPr>
            <a:spLocks noGrp="1"/>
          </p:cNvSpPr>
          <p:nvPr>
            <p:ph type="title"/>
          </p:nvPr>
        </p:nvSpPr>
        <p:spPr>
          <a:xfrm>
            <a:off x="323850" y="404813"/>
            <a:ext cx="8229600" cy="1143000"/>
          </a:xfrm>
        </p:spPr>
        <p:txBody>
          <a:bodyPr/>
          <a:lstStyle/>
          <a:p>
            <a:r>
              <a:rPr lang="en-US" altLang="en-US"/>
              <a:t>Pokok Bahasan Kuliah</a:t>
            </a:r>
          </a:p>
        </p:txBody>
      </p:sp>
      <p:sp>
        <p:nvSpPr>
          <p:cNvPr id="3" name="Content Placeholder 2">
            <a:extLst>
              <a:ext uri="{FF2B5EF4-FFF2-40B4-BE49-F238E27FC236}">
                <a16:creationId xmlns:a16="http://schemas.microsoft.com/office/drawing/2014/main" id="{AE0B1A1B-7699-45B4-A111-DA0B4C36AD15}"/>
              </a:ext>
            </a:extLst>
          </p:cNvPr>
          <p:cNvSpPr>
            <a:spLocks noGrp="1"/>
          </p:cNvSpPr>
          <p:nvPr>
            <p:ph idx="1"/>
          </p:nvPr>
        </p:nvSpPr>
        <p:spPr>
          <a:xfrm>
            <a:off x="466725" y="1700213"/>
            <a:ext cx="8229600" cy="4968875"/>
          </a:xfrm>
        </p:spPr>
        <p:txBody>
          <a:bodyPr/>
          <a:lstStyle/>
          <a:p>
            <a:pPr marL="514350" indent="-514350">
              <a:buFont typeface="+mj-lt"/>
              <a:buAutoNum type="arabicPeriod"/>
              <a:defRPr/>
            </a:pPr>
            <a:r>
              <a:rPr lang="it-IT" sz="2400" dirty="0"/>
              <a:t>Algoritma </a:t>
            </a:r>
            <a:r>
              <a:rPr lang="it-IT" sz="2400" i="1" dirty="0"/>
              <a:t>brute force </a:t>
            </a:r>
            <a:endParaRPr lang="en-US" sz="2400" dirty="0"/>
          </a:p>
          <a:p>
            <a:pPr marL="514350" indent="-514350">
              <a:buFont typeface="+mj-lt"/>
              <a:buAutoNum type="arabicPeriod"/>
              <a:defRPr/>
            </a:pPr>
            <a:r>
              <a:rPr lang="it-IT" sz="2400" dirty="0"/>
              <a:t>Algoritma </a:t>
            </a:r>
            <a:r>
              <a:rPr lang="it-IT" sz="2400" i="1" dirty="0"/>
              <a:t>greedy </a:t>
            </a:r>
            <a:endParaRPr lang="en-US" sz="2400" dirty="0"/>
          </a:p>
          <a:p>
            <a:pPr marL="514350" indent="-514350">
              <a:buFont typeface="+mj-lt"/>
              <a:buAutoNum type="arabicPeriod"/>
              <a:defRPr/>
            </a:pPr>
            <a:r>
              <a:rPr lang="en-US" sz="2400" dirty="0" err="1"/>
              <a:t>Algoritma</a:t>
            </a:r>
            <a:r>
              <a:rPr lang="en-US" sz="2400" dirty="0"/>
              <a:t> </a:t>
            </a:r>
            <a:r>
              <a:rPr lang="en-US" sz="2400" i="1" dirty="0"/>
              <a:t>divide and conquer </a:t>
            </a:r>
            <a:endParaRPr lang="en-US" sz="2400" dirty="0"/>
          </a:p>
          <a:p>
            <a:pPr marL="514350" indent="-514350">
              <a:buFont typeface="+mj-lt"/>
              <a:buAutoNum type="arabicPeriod"/>
              <a:defRPr/>
            </a:pPr>
            <a:r>
              <a:rPr lang="en-US" sz="2400" dirty="0" err="1"/>
              <a:t>Algoritma</a:t>
            </a:r>
            <a:r>
              <a:rPr lang="en-US" sz="2400" dirty="0"/>
              <a:t> </a:t>
            </a:r>
            <a:r>
              <a:rPr lang="en-US" sz="2400" i="1" dirty="0"/>
              <a:t>decrease and conquer </a:t>
            </a:r>
            <a:endParaRPr lang="en-US" sz="2400" dirty="0"/>
          </a:p>
          <a:p>
            <a:pPr marL="514350" indent="-514350">
              <a:buFont typeface="+mj-lt"/>
              <a:buAutoNum type="arabicPeriod"/>
              <a:defRPr/>
            </a:pPr>
            <a:r>
              <a:rPr lang="en-US" sz="2400" i="1" dirty="0"/>
              <a:t>DFS</a:t>
            </a:r>
            <a:r>
              <a:rPr lang="en-US" sz="2400" dirty="0"/>
              <a:t> dan  </a:t>
            </a:r>
            <a:r>
              <a:rPr lang="en-US" sz="2400" i="1" dirty="0"/>
              <a:t>BFS</a:t>
            </a:r>
            <a:r>
              <a:rPr lang="en-US" sz="2400" dirty="0"/>
              <a:t> </a:t>
            </a:r>
          </a:p>
          <a:p>
            <a:pPr marL="514350" indent="-514350">
              <a:buFont typeface="+mj-lt"/>
              <a:buAutoNum type="arabicPeriod" startAt="6"/>
              <a:defRPr/>
            </a:pPr>
            <a:r>
              <a:rPr lang="en-US" sz="2400" dirty="0" err="1"/>
              <a:t>Algoritma</a:t>
            </a:r>
            <a:r>
              <a:rPr lang="en-US" sz="2400" dirty="0"/>
              <a:t> </a:t>
            </a:r>
            <a:r>
              <a:rPr lang="en-US" sz="2400" i="1" dirty="0"/>
              <a:t>backtracking </a:t>
            </a:r>
            <a:endParaRPr lang="en-US" sz="2400" dirty="0"/>
          </a:p>
          <a:p>
            <a:pPr marL="514350" indent="-514350">
              <a:buFont typeface="+mj-lt"/>
              <a:buAutoNum type="arabicPeriod" startAt="6"/>
              <a:defRPr/>
            </a:pPr>
            <a:r>
              <a:rPr lang="en-US" sz="2400" dirty="0" err="1"/>
              <a:t>Algoritma</a:t>
            </a:r>
            <a:r>
              <a:rPr lang="en-US" sz="2400" dirty="0"/>
              <a:t> </a:t>
            </a:r>
            <a:r>
              <a:rPr lang="en-US" sz="2400" i="1" dirty="0"/>
              <a:t>branch and bound </a:t>
            </a:r>
            <a:endParaRPr lang="en-US" sz="2400" dirty="0"/>
          </a:p>
          <a:p>
            <a:pPr marL="514350" indent="-514350">
              <a:buFont typeface="+mj-lt"/>
              <a:buAutoNum type="arabicPeriod" startAt="6"/>
              <a:defRPr/>
            </a:pPr>
            <a:r>
              <a:rPr lang="en-US" sz="2400" dirty="0" err="1"/>
              <a:t>Algoritma</a:t>
            </a:r>
            <a:r>
              <a:rPr lang="en-US" sz="2400" dirty="0"/>
              <a:t> </a:t>
            </a:r>
            <a:r>
              <a:rPr lang="en-US" sz="2400" i="1" dirty="0"/>
              <a:t>A*</a:t>
            </a:r>
            <a:r>
              <a:rPr lang="en-US" sz="2400" dirty="0"/>
              <a:t>, </a:t>
            </a:r>
            <a:r>
              <a:rPr lang="en-US" sz="2400" i="1" dirty="0"/>
              <a:t>Best First Search</a:t>
            </a:r>
            <a:r>
              <a:rPr lang="en-US" sz="2400" dirty="0"/>
              <a:t>, dan </a:t>
            </a:r>
            <a:r>
              <a:rPr lang="en-US" sz="2400" i="1" dirty="0"/>
              <a:t>UCS</a:t>
            </a:r>
            <a:endParaRPr lang="en-US" sz="2400" dirty="0"/>
          </a:p>
          <a:p>
            <a:pPr marL="514350" indent="-514350">
              <a:buFont typeface="+mj-lt"/>
              <a:buAutoNum type="arabicPeriod" startAt="6"/>
              <a:defRPr/>
            </a:pPr>
            <a:r>
              <a:rPr lang="en-US" sz="2400" dirty="0"/>
              <a:t>Program </a:t>
            </a:r>
            <a:r>
              <a:rPr lang="en-US" sz="2400" dirty="0" err="1"/>
              <a:t>dinamis</a:t>
            </a:r>
            <a:r>
              <a:rPr lang="en-US" sz="2400" dirty="0"/>
              <a:t> (</a:t>
            </a:r>
            <a:r>
              <a:rPr lang="en-US" sz="2400" i="1" dirty="0"/>
              <a:t>dynamic programming</a:t>
            </a:r>
            <a:r>
              <a:rPr lang="en-US" sz="2400" dirty="0"/>
              <a:t>)</a:t>
            </a:r>
          </a:p>
          <a:p>
            <a:pPr marL="514350" indent="-514350">
              <a:buFont typeface="+mj-lt"/>
              <a:buAutoNum type="arabicPeriod" startAt="6"/>
              <a:defRPr/>
            </a:pPr>
            <a:r>
              <a:rPr lang="en-US" sz="2400" i="1" dirty="0"/>
              <a:t> String matching + regular expression (regex) </a:t>
            </a:r>
            <a:endParaRPr lang="en-US" sz="2400" dirty="0"/>
          </a:p>
          <a:p>
            <a:pPr marL="514350" indent="-514350">
              <a:buFont typeface="+mj-lt"/>
              <a:buAutoNum type="arabicPeriod" startAt="6"/>
              <a:defRPr/>
            </a:pPr>
            <a:r>
              <a:rPr lang="en-US" sz="2400" dirty="0"/>
              <a:t> </a:t>
            </a:r>
            <a:r>
              <a:rPr lang="en-US" sz="2400" dirty="0" err="1"/>
              <a:t>Teori</a:t>
            </a:r>
            <a:r>
              <a:rPr lang="en-US" sz="2400" dirty="0"/>
              <a:t> P, NP, dan NP-</a:t>
            </a:r>
            <a:r>
              <a:rPr lang="en-US" sz="2400" i="1" dirty="0"/>
              <a:t>Completes </a:t>
            </a:r>
            <a:endParaRPr lang="en-US" sz="2400" dirty="0"/>
          </a:p>
          <a:p>
            <a:pPr marL="514350" indent="-514350">
              <a:buFont typeface="+mj-lt"/>
              <a:buAutoNum type="arabicPeriod"/>
              <a:defRPr/>
            </a:pPr>
            <a:endParaRPr lang="en-US" sz="2400" dirty="0"/>
          </a:p>
          <a:p>
            <a:pPr>
              <a:defRPr/>
            </a:pPr>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14E9471-2333-44E3-B70F-69F58CABB19B}"/>
              </a:ext>
            </a:extLst>
          </p:cNvPr>
          <p:cNvSpPr>
            <a:spLocks noGrp="1"/>
          </p:cNvSpPr>
          <p:nvPr>
            <p:ph type="title"/>
          </p:nvPr>
        </p:nvSpPr>
        <p:spPr/>
        <p:txBody>
          <a:bodyPr/>
          <a:lstStyle/>
          <a:p>
            <a:pPr algn="l"/>
            <a:r>
              <a:rPr lang="en-US" altLang="en-US"/>
              <a:t>Inilah STEI-ITB…</a:t>
            </a:r>
          </a:p>
        </p:txBody>
      </p:sp>
      <p:pic>
        <p:nvPicPr>
          <p:cNvPr id="5123" name="Picture 4" descr="A picture containing building, grass, outdoor, sky&#10;&#10;Description automatically generated">
            <a:extLst>
              <a:ext uri="{FF2B5EF4-FFF2-40B4-BE49-F238E27FC236}">
                <a16:creationId xmlns:a16="http://schemas.microsoft.com/office/drawing/2014/main" id="{3FCC2D58-4D07-48CC-81A5-448AB3932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500188"/>
            <a:ext cx="6731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udio 14">
            <a:hlinkClick r:id="" action="ppaction://media"/>
            <a:extLst>
              <a:ext uri="{FF2B5EF4-FFF2-40B4-BE49-F238E27FC236}">
                <a16:creationId xmlns:a16="http://schemas.microsoft.com/office/drawing/2014/main" id="{4BD0DE34-93FB-4160-B756-B3F429E06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66974A9-163D-400D-A199-7EBC0C079C70}"/>
              </a:ext>
            </a:extLst>
          </p:cNvPr>
          <p:cNvSpPr>
            <a:spLocks noGrp="1"/>
          </p:cNvSpPr>
          <p:nvPr>
            <p:ph type="title"/>
          </p:nvPr>
        </p:nvSpPr>
        <p:spPr/>
        <p:txBody>
          <a:bodyPr/>
          <a:lstStyle/>
          <a:p>
            <a:r>
              <a:rPr lang="en-US" altLang="en-US"/>
              <a:t>Buku Referensi Kuliah</a:t>
            </a:r>
          </a:p>
        </p:txBody>
      </p:sp>
      <p:sp>
        <p:nvSpPr>
          <p:cNvPr id="3" name="Content Placeholder 2">
            <a:extLst>
              <a:ext uri="{FF2B5EF4-FFF2-40B4-BE49-F238E27FC236}">
                <a16:creationId xmlns:a16="http://schemas.microsoft.com/office/drawing/2014/main" id="{4DCB806B-1730-4AFC-B52F-02ADB7FCF0B3}"/>
              </a:ext>
            </a:extLst>
          </p:cNvPr>
          <p:cNvSpPr>
            <a:spLocks noGrp="1"/>
          </p:cNvSpPr>
          <p:nvPr>
            <p:ph idx="1"/>
          </p:nvPr>
        </p:nvSpPr>
        <p:spPr/>
        <p:txBody>
          <a:bodyPr/>
          <a:lstStyle/>
          <a:p>
            <a:pPr marL="457200" indent="-457200">
              <a:buFont typeface="+mj-lt"/>
              <a:buAutoNum type="arabicPeriod"/>
              <a:defRPr/>
            </a:pPr>
            <a:r>
              <a:rPr lang="en-GB" sz="2000" dirty="0" err="1"/>
              <a:t>Anany</a:t>
            </a:r>
            <a:r>
              <a:rPr lang="en-GB" sz="2000" dirty="0"/>
              <a:t> Levitin, </a:t>
            </a:r>
            <a:r>
              <a:rPr lang="en-GB" sz="2000" i="1" dirty="0"/>
              <a:t>Introduction to the Design &amp; Analysis of Algorithms</a:t>
            </a:r>
            <a:r>
              <a:rPr lang="en-GB" sz="2000" dirty="0"/>
              <a:t>, Addison-Wesley, 2003.</a:t>
            </a:r>
            <a:endParaRPr lang="en-US" sz="2000" dirty="0"/>
          </a:p>
          <a:p>
            <a:pPr marL="457200" indent="-457200">
              <a:buFont typeface="+mj-lt"/>
              <a:buAutoNum type="arabicPeriod"/>
              <a:defRPr/>
            </a:pPr>
            <a:endParaRPr lang="en-US" sz="2000" dirty="0"/>
          </a:p>
          <a:p>
            <a:pPr marL="457200" indent="-457200">
              <a:buFont typeface="+mj-lt"/>
              <a:buAutoNum type="arabicPeriod"/>
              <a:defRPr/>
            </a:pPr>
            <a:r>
              <a:rPr lang="en-US" sz="2000" dirty="0"/>
              <a:t>Bhardwaj, Anuj; Verma, Parag, </a:t>
            </a:r>
            <a:r>
              <a:rPr lang="en-US" sz="2000" i="1" dirty="0"/>
              <a:t>Design and Analysis of Algorithm</a:t>
            </a:r>
            <a:r>
              <a:rPr lang="en-US" sz="2000" dirty="0"/>
              <a:t>, Alpha Science International Ltd., 2017, can be accessed at:  </a:t>
            </a:r>
            <a:r>
              <a:rPr lang="en-US" sz="2000" dirty="0">
                <a:hlinkClick r:id="rId2"/>
              </a:rPr>
              <a:t>http://portal.igpublish.com/iglibrary/obj/APSB0000252?dtbs=&amp;amp;searchid=1573133164973plapRvm7MQJMAwkcwThUs</a:t>
            </a:r>
            <a:r>
              <a:rPr lang="en-US" sz="2000" dirty="0"/>
              <a:t> from </a:t>
            </a:r>
            <a:r>
              <a:rPr lang="en-US" sz="2000" dirty="0">
                <a:hlinkClick r:id="rId3"/>
              </a:rPr>
              <a:t>https://lib.itb.ac.id/</a:t>
            </a:r>
            <a:r>
              <a:rPr lang="en-US" sz="2000" dirty="0"/>
              <a:t> </a:t>
            </a:r>
          </a:p>
          <a:p>
            <a:pPr marL="457200" indent="-457200">
              <a:buFont typeface="+mj-lt"/>
              <a:buAutoNum type="arabicPeriod"/>
              <a:defRPr/>
            </a:pPr>
            <a:endParaRPr lang="en-US" sz="2000" dirty="0"/>
          </a:p>
          <a:p>
            <a:pPr marL="457200" indent="-457200">
              <a:buFont typeface="+mj-lt"/>
              <a:buAutoNum type="arabicPeriod"/>
              <a:defRPr/>
            </a:pPr>
            <a:r>
              <a:rPr lang="en-US" sz="2000" dirty="0"/>
              <a:t>Khan Academy, </a:t>
            </a:r>
            <a:r>
              <a:rPr lang="en-US" sz="2000" i="1" dirty="0"/>
              <a:t>Computer Science: Algorithm</a:t>
            </a:r>
            <a:r>
              <a:rPr lang="en-US" sz="2000" dirty="0"/>
              <a:t>, can be accessed at </a:t>
            </a:r>
            <a:r>
              <a:rPr lang="en-US" sz="2000" dirty="0">
                <a:hlinkClick r:id="rId4"/>
              </a:rPr>
              <a:t>https://www.khanacademy.org/computing/computer-science/algorithms</a:t>
            </a:r>
            <a:r>
              <a:rPr lang="en-US" sz="2000" dirty="0"/>
              <a:t> </a:t>
            </a:r>
          </a:p>
          <a:p>
            <a:pPr marL="457200" indent="-457200">
              <a:buFont typeface="+mj-lt"/>
              <a:buAutoNum type="arabicPeriod"/>
              <a:defRPr/>
            </a:pPr>
            <a:endParaRPr lang="en-US" sz="2000" dirty="0"/>
          </a:p>
          <a:p>
            <a:pPr marL="457200" indent="-457200">
              <a:buFont typeface="+mj-lt"/>
              <a:buAutoNum type="arabicPeriod"/>
              <a:defRPr/>
            </a:pPr>
            <a:r>
              <a:rPr lang="en-US" sz="2000" dirty="0"/>
              <a:t>Coursera,  </a:t>
            </a:r>
            <a:r>
              <a:rPr lang="en-US" sz="2000" i="1" dirty="0"/>
              <a:t>Data Structures and Algorithms Specialization</a:t>
            </a:r>
            <a:r>
              <a:rPr lang="en-US" sz="2000" dirty="0"/>
              <a:t>, 2019, can be accessed at:  </a:t>
            </a:r>
            <a:r>
              <a:rPr lang="en-US" sz="2000" dirty="0">
                <a:hlinkClick r:id="rId5"/>
              </a:rPr>
              <a:t>https://www.coursera.org/learn/algorithmic-toolbox?specialization=data-structures-algorithms</a:t>
            </a:r>
            <a:r>
              <a:rPr lang="en-US" sz="2000" dirty="0"/>
              <a:t> </a:t>
            </a:r>
          </a:p>
          <a:p>
            <a:pPr marL="0" indent="0">
              <a:buFont typeface="Arial" panose="020B0604020202020204" pitchFamily="34" charset="0"/>
              <a:buNone/>
              <a:defRPr/>
            </a:pPr>
            <a:endParaRPr lang="en-US"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3FAA1F-B6BE-4ED3-9180-F40F5D69C716}"/>
              </a:ext>
            </a:extLst>
          </p:cNvPr>
          <p:cNvSpPr>
            <a:spLocks noGrp="1"/>
          </p:cNvSpPr>
          <p:nvPr>
            <p:ph idx="1"/>
          </p:nvPr>
        </p:nvSpPr>
        <p:spPr>
          <a:xfrm>
            <a:off x="457200" y="620713"/>
            <a:ext cx="8229600" cy="5505450"/>
          </a:xfrm>
        </p:spPr>
        <p:txBody>
          <a:bodyPr/>
          <a:lstStyle/>
          <a:p>
            <a:pPr marL="457200" indent="-457200">
              <a:buFont typeface="+mj-lt"/>
              <a:buAutoNum type="arabicPeriod" startAt="5"/>
              <a:defRPr/>
            </a:pPr>
            <a:r>
              <a:rPr lang="en-US" sz="2000" dirty="0"/>
              <a:t>Stuart J Russell &amp; Peter </a:t>
            </a:r>
            <a:r>
              <a:rPr lang="en-US" sz="2000" dirty="0" err="1"/>
              <a:t>Norvig</a:t>
            </a:r>
            <a:r>
              <a:rPr lang="en-US" sz="2000" dirty="0"/>
              <a:t>, </a:t>
            </a:r>
            <a:r>
              <a:rPr lang="en-US" sz="2000" i="1" dirty="0"/>
              <a:t>Resources of topics in Artificial Intelligence: A Modern Approach</a:t>
            </a:r>
            <a:r>
              <a:rPr lang="en-US" sz="2000" dirty="0"/>
              <a:t>, 3rd Edition, Global Edition Paperback, Pearson, 2016, </a:t>
            </a:r>
            <a:r>
              <a:rPr lang="en-US" sz="2000" dirty="0">
                <a:hlinkClick r:id="rId2"/>
              </a:rPr>
              <a:t>http://aima.cs.berkeley.edu/</a:t>
            </a:r>
            <a:r>
              <a:rPr lang="en-US" sz="2000" dirty="0"/>
              <a:t>  </a:t>
            </a:r>
          </a:p>
          <a:p>
            <a:pPr marL="457200" indent="-457200">
              <a:buFont typeface="+mj-lt"/>
              <a:buAutoNum type="arabicPeriod" startAt="5"/>
              <a:defRPr/>
            </a:pPr>
            <a:endParaRPr lang="en-US" sz="2000" dirty="0"/>
          </a:p>
          <a:p>
            <a:pPr marL="457200" indent="-457200">
              <a:buFont typeface="+mj-lt"/>
              <a:buAutoNum type="arabicPeriod" startAt="5"/>
              <a:defRPr/>
            </a:pPr>
            <a:r>
              <a:rPr lang="en-US" sz="2000" dirty="0" err="1"/>
              <a:t>Brandons</a:t>
            </a:r>
            <a:r>
              <a:rPr lang="en-US" sz="2000" dirty="0"/>
              <a:t> </a:t>
            </a:r>
            <a:r>
              <a:rPr lang="en-US" sz="2000" dirty="0" err="1"/>
              <a:t>Kerritt</a:t>
            </a:r>
            <a:r>
              <a:rPr lang="en-US" sz="2000" dirty="0"/>
              <a:t>, </a:t>
            </a:r>
            <a:r>
              <a:rPr lang="en-US" sz="2000" i="1" dirty="0"/>
              <a:t>All You Need to Know About Big O Notation</a:t>
            </a:r>
            <a:r>
              <a:rPr lang="en-US" sz="2000" dirty="0"/>
              <a:t> [Python Examples], 2019, can be accessed at </a:t>
            </a:r>
            <a:r>
              <a:rPr lang="en-US" sz="2000" dirty="0">
                <a:hlinkClick r:id="rId3"/>
              </a:rPr>
              <a:t>https://dev.to/brandonskerritt/all-you-need-to-know-about-big-o-notation-python-examples-2k4o</a:t>
            </a:r>
            <a:r>
              <a:rPr lang="en-US" sz="2000" dirty="0"/>
              <a:t> </a:t>
            </a:r>
          </a:p>
          <a:p>
            <a:pPr marL="457200" indent="-457200">
              <a:buFont typeface="+mj-lt"/>
              <a:buAutoNum type="arabicPeriod" startAt="5"/>
              <a:defRPr/>
            </a:pPr>
            <a:endParaRPr lang="en-US" sz="2000" dirty="0"/>
          </a:p>
          <a:p>
            <a:pPr marL="457200" indent="-457200">
              <a:buFont typeface="+mj-lt"/>
              <a:buAutoNum type="arabicPeriod" startAt="5"/>
              <a:defRPr/>
            </a:pPr>
            <a:r>
              <a:rPr lang="en-US" sz="2000" dirty="0"/>
              <a:t>Coursera, </a:t>
            </a:r>
            <a:r>
              <a:rPr lang="en-US" sz="2000" i="1" dirty="0"/>
              <a:t>Machine Learning Clustering and Retrieval: Complexity of Brute Force Algorithm</a:t>
            </a:r>
            <a:r>
              <a:rPr lang="en-US" sz="2000" dirty="0"/>
              <a:t>, 2019, can be accessed at </a:t>
            </a:r>
            <a:r>
              <a:rPr lang="en-US" sz="2000" dirty="0">
                <a:hlinkClick r:id="rId4"/>
              </a:rPr>
              <a:t>https://www.coursera.org/lecture/ml-clustering-and-retrieval/complexity-of-brute-force-search-5R6q3</a:t>
            </a:r>
            <a:r>
              <a:rPr lang="en-US" sz="2000" dirty="0"/>
              <a:t> </a:t>
            </a:r>
          </a:p>
          <a:p>
            <a:pPr marL="457200" indent="-457200">
              <a:buFont typeface="+mj-lt"/>
              <a:buAutoNum type="arabicPeriod" startAt="5"/>
              <a:defRPr/>
            </a:pPr>
            <a:endParaRPr lang="en-US" sz="2000" dirty="0"/>
          </a:p>
          <a:p>
            <a:pPr marL="514350" indent="-514350">
              <a:buFont typeface="+mj-lt"/>
              <a:buAutoNum type="arabicPeriod" startAt="8"/>
              <a:defRPr/>
            </a:pPr>
            <a:r>
              <a:rPr lang="en-US" sz="2000" dirty="0"/>
              <a:t>Rinaldi Munir, Diktat </a:t>
            </a:r>
            <a:r>
              <a:rPr lang="en-US" sz="2000" dirty="0" err="1"/>
              <a:t>kuliah</a:t>
            </a:r>
            <a:r>
              <a:rPr lang="en-US" sz="2000" dirty="0"/>
              <a:t> IF2251 </a:t>
            </a:r>
            <a:r>
              <a:rPr lang="en-US" sz="2000" dirty="0" err="1"/>
              <a:t>Strategi</a:t>
            </a:r>
            <a:r>
              <a:rPr lang="en-US" sz="2000" dirty="0"/>
              <a:t> </a:t>
            </a:r>
            <a:r>
              <a:rPr lang="en-US" sz="2000" dirty="0" err="1"/>
              <a:t>Algoritmik</a:t>
            </a:r>
            <a:r>
              <a:rPr lang="en-US" sz="2000" dirty="0"/>
              <a:t>, Teknik </a:t>
            </a:r>
            <a:r>
              <a:rPr lang="en-US" sz="2000" dirty="0" err="1"/>
              <a:t>Informatika</a:t>
            </a:r>
            <a:r>
              <a:rPr lang="en-US" sz="2000" dirty="0"/>
              <a:t> ITB </a:t>
            </a:r>
          </a:p>
          <a:p>
            <a:pPr marL="0" indent="0">
              <a:buFont typeface="Arial" panose="020B0604020202020204" pitchFamily="34" charset="0"/>
              <a:buNone/>
              <a:defRPr/>
            </a:pPr>
            <a:endParaRPr lang="en-US"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E07CE-6AD2-440E-B46C-CA8D24D406D6}"/>
              </a:ext>
            </a:extLst>
          </p:cNvPr>
          <p:cNvSpPr>
            <a:spLocks noGrp="1"/>
          </p:cNvSpPr>
          <p:nvPr>
            <p:ph idx="1"/>
          </p:nvPr>
        </p:nvSpPr>
        <p:spPr>
          <a:xfrm>
            <a:off x="457200" y="404813"/>
            <a:ext cx="8229600" cy="5216525"/>
          </a:xfrm>
        </p:spPr>
        <p:txBody>
          <a:bodyPr/>
          <a:lstStyle/>
          <a:p>
            <a:pPr marL="457200" indent="-457200">
              <a:buFont typeface="+mj-lt"/>
              <a:buAutoNum type="arabicPeriod" startAt="9"/>
              <a:defRPr/>
            </a:pPr>
            <a:r>
              <a:rPr lang="en-US" sz="2000" dirty="0"/>
              <a:t>Marin </a:t>
            </a:r>
            <a:r>
              <a:rPr lang="en-US" sz="2000" dirty="0" err="1"/>
              <a:t>Vlastelica</a:t>
            </a:r>
            <a:r>
              <a:rPr lang="en-US" sz="2000" dirty="0"/>
              <a:t> </a:t>
            </a:r>
            <a:r>
              <a:rPr lang="en-US" sz="2000" dirty="0" err="1"/>
              <a:t>Pogančić</a:t>
            </a:r>
            <a:r>
              <a:rPr lang="en-US" sz="2000" dirty="0"/>
              <a:t>, The Branch and Bound Algorithm, 2019, can be accessed at </a:t>
            </a:r>
            <a:r>
              <a:rPr lang="en-US" sz="2000" dirty="0">
                <a:hlinkClick r:id="rId2"/>
              </a:rPr>
              <a:t>https://towardsdatascience.com/the-branch-and-bound-algorithm-a7ae4d227a69</a:t>
            </a:r>
            <a:r>
              <a:rPr lang="en-US" sz="2000" dirty="0"/>
              <a:t>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err="1"/>
              <a:t>Jurafsky</a:t>
            </a:r>
            <a:r>
              <a:rPr lang="en-US" sz="2000" dirty="0"/>
              <a:t> and James H. Martin, </a:t>
            </a:r>
            <a:r>
              <a:rPr lang="en-US" sz="2000" i="1" dirty="0"/>
              <a:t>Speech and Language Processing</a:t>
            </a:r>
            <a:r>
              <a:rPr lang="en-US" sz="2000" dirty="0"/>
              <a:t>, 2019, can be accessed at https://web.stanford.edu/~jurafsky/slp3/</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Chua Hock-</a:t>
            </a:r>
            <a:r>
              <a:rPr lang="en-US" sz="2000" dirty="0" err="1"/>
              <a:t>Chuan</a:t>
            </a:r>
            <a:r>
              <a:rPr lang="en-US" sz="2000" dirty="0"/>
              <a:t>, Regular Expressions (Regex), 2018, can be accessed at </a:t>
            </a:r>
            <a:r>
              <a:rPr lang="en-US" sz="2000" dirty="0">
                <a:hlinkClick r:id="rId3"/>
              </a:rPr>
              <a:t>https://www.ntu.edu.sg/home/ehchua/programming/howto/Regexe.html</a:t>
            </a:r>
            <a:r>
              <a:rPr lang="en-US" sz="2000" dirty="0"/>
              <a:t>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Ellis </a:t>
            </a:r>
            <a:r>
              <a:rPr lang="en-US" sz="2000" dirty="0" err="1"/>
              <a:t>Horrowitz</a:t>
            </a:r>
            <a:r>
              <a:rPr lang="en-US" sz="2000" dirty="0"/>
              <a:t> &amp; Sartaj </a:t>
            </a:r>
            <a:r>
              <a:rPr lang="en-US" sz="2000" dirty="0" err="1"/>
              <a:t>Sahni</a:t>
            </a:r>
            <a:r>
              <a:rPr lang="en-US" sz="2000" dirty="0"/>
              <a:t>, </a:t>
            </a:r>
            <a:r>
              <a:rPr lang="en-US" sz="2000" i="1" dirty="0"/>
              <a:t>Computer Algorithms</a:t>
            </a:r>
            <a:r>
              <a:rPr lang="en-US" sz="2000" dirty="0"/>
              <a:t>, Computer Science Press, 1998.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Richard E. Neapolitan, </a:t>
            </a:r>
            <a:r>
              <a:rPr lang="en-US" sz="2000" i="1" dirty="0"/>
              <a:t>Foundations of Algorithms</a:t>
            </a:r>
            <a:r>
              <a:rPr lang="en-US" sz="2000" dirty="0"/>
              <a:t>, D.C. Heath and Company, 1996</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Thomas H. </a:t>
            </a:r>
            <a:r>
              <a:rPr lang="en-US" sz="2000" dirty="0" err="1"/>
              <a:t>Cormen</a:t>
            </a:r>
            <a:r>
              <a:rPr lang="en-US" sz="2000" dirty="0"/>
              <a:t>, Introduction to Algorithms, The MIT Press, 1992.</a:t>
            </a:r>
          </a:p>
          <a:p>
            <a:pPr marL="0" indent="0">
              <a:buFont typeface="Arial" panose="020B0604020202020204" pitchFamily="34" charset="0"/>
              <a:buNone/>
              <a:defRPr/>
            </a:pPr>
            <a:endParaRPr lang="en-U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71800" y="5049348"/>
            <a:ext cx="4004045" cy="523220"/>
          </a:xfrm>
          <a:prstGeom prst="rect">
            <a:avLst/>
          </a:prstGeom>
          <a:noFill/>
        </p:spPr>
        <p:txBody>
          <a:bodyPr wrap="none" rtlCol="0">
            <a:spAutoFit/>
          </a:bodyPr>
          <a:lstStyle/>
          <a:p>
            <a:r>
              <a:rPr lang="en-US" sz="2800" dirty="0"/>
              <a:t>Nama: Dr. Rinaldi Munir</a:t>
            </a:r>
          </a:p>
        </p:txBody>
      </p:sp>
      <p:sp>
        <p:nvSpPr>
          <p:cNvPr id="6" name="TextBox 5"/>
          <p:cNvSpPr txBox="1"/>
          <p:nvPr/>
        </p:nvSpPr>
        <p:spPr>
          <a:xfrm>
            <a:off x="2427604" y="5847655"/>
            <a:ext cx="4079643" cy="461665"/>
          </a:xfrm>
          <a:prstGeom prst="rect">
            <a:avLst/>
          </a:prstGeom>
          <a:noFill/>
        </p:spPr>
        <p:txBody>
          <a:bodyPr wrap="none" rtlCol="0">
            <a:spAutoFit/>
          </a:bodyPr>
          <a:lstStyle/>
          <a:p>
            <a:r>
              <a:rPr lang="en-US" sz="2400" dirty="0" err="1"/>
              <a:t>Kelompok</a:t>
            </a:r>
            <a:r>
              <a:rPr lang="en-US" sz="2400" dirty="0"/>
              <a:t> </a:t>
            </a:r>
            <a:r>
              <a:rPr lang="en-US" sz="2400" dirty="0" err="1"/>
              <a:t>Keahlian</a:t>
            </a:r>
            <a:r>
              <a:rPr lang="en-US" sz="2400" dirty="0"/>
              <a:t> </a:t>
            </a:r>
            <a:r>
              <a:rPr lang="en-US" sz="2400" dirty="0" err="1"/>
              <a:t>Informatika</a:t>
            </a:r>
            <a:endParaRPr lang="en-US" sz="2400" dirty="0"/>
          </a:p>
        </p:txBody>
      </p:sp>
      <p:sp>
        <p:nvSpPr>
          <p:cNvPr id="7" name="TextBox 6"/>
          <p:cNvSpPr txBox="1"/>
          <p:nvPr/>
        </p:nvSpPr>
        <p:spPr>
          <a:xfrm>
            <a:off x="1265364" y="6309320"/>
            <a:ext cx="6404125" cy="461665"/>
          </a:xfrm>
          <a:prstGeom prst="rect">
            <a:avLst/>
          </a:prstGeom>
          <a:noFill/>
        </p:spPr>
        <p:txBody>
          <a:bodyPr wrap="none" rtlCol="0">
            <a:spAutoFit/>
          </a:bodyPr>
          <a:lstStyle/>
          <a:p>
            <a:r>
              <a:rPr lang="en-US" sz="2400" dirty="0" err="1"/>
              <a:t>Sekolah</a:t>
            </a:r>
            <a:r>
              <a:rPr lang="en-US" sz="2400" dirty="0"/>
              <a:t> </a:t>
            </a:r>
            <a:r>
              <a:rPr lang="en-US" sz="2400" dirty="0" err="1"/>
              <a:t>Teknik</a:t>
            </a:r>
            <a:r>
              <a:rPr lang="en-US" sz="2400" dirty="0"/>
              <a:t> </a:t>
            </a:r>
            <a:r>
              <a:rPr lang="en-US" sz="2400" dirty="0" err="1"/>
              <a:t>Elektro</a:t>
            </a:r>
            <a:r>
              <a:rPr lang="en-US" sz="2400" dirty="0"/>
              <a:t> </a:t>
            </a:r>
            <a:r>
              <a:rPr lang="en-US" sz="2400" dirty="0" err="1"/>
              <a:t>dan</a:t>
            </a:r>
            <a:r>
              <a:rPr lang="en-US" sz="2400" dirty="0"/>
              <a:t> </a:t>
            </a:r>
            <a:r>
              <a:rPr lang="en-US" sz="2400" dirty="0" err="1"/>
              <a:t>Informatika</a:t>
            </a:r>
            <a:r>
              <a:rPr lang="en-US" sz="2400" dirty="0"/>
              <a:t> (STEI) - ITB</a:t>
            </a:r>
          </a:p>
        </p:txBody>
      </p:sp>
      <p:sp>
        <p:nvSpPr>
          <p:cNvPr id="8" name="TextBox 7"/>
          <p:cNvSpPr txBox="1"/>
          <p:nvPr/>
        </p:nvSpPr>
        <p:spPr>
          <a:xfrm>
            <a:off x="827583" y="1113776"/>
            <a:ext cx="875561" cy="769441"/>
          </a:xfrm>
          <a:prstGeom prst="rect">
            <a:avLst/>
          </a:prstGeom>
          <a:noFill/>
        </p:spPr>
        <p:txBody>
          <a:bodyPr wrap="none" rtlCol="0">
            <a:spAutoFit/>
          </a:bodyPr>
          <a:lstStyle/>
          <a:p>
            <a:r>
              <a:rPr lang="en-US" sz="4400" dirty="0">
                <a:solidFill>
                  <a:srgbClr val="FF0000"/>
                </a:solidFill>
              </a:rPr>
              <a:t>K1</a:t>
            </a:r>
          </a:p>
        </p:txBody>
      </p:sp>
      <p:sp>
        <p:nvSpPr>
          <p:cNvPr id="9" name="Title 1">
            <a:extLst>
              <a:ext uri="{FF2B5EF4-FFF2-40B4-BE49-F238E27FC236}">
                <a16:creationId xmlns:a16="http://schemas.microsoft.com/office/drawing/2014/main" id="{E3E20A9B-4BA5-450B-85E3-F6811344B849}"/>
              </a:ext>
            </a:extLst>
          </p:cNvPr>
          <p:cNvSpPr>
            <a:spLocks noGrp="1"/>
          </p:cNvSpPr>
          <p:nvPr>
            <p:ph type="title"/>
          </p:nvPr>
        </p:nvSpPr>
        <p:spPr>
          <a:xfrm>
            <a:off x="457200" y="78497"/>
            <a:ext cx="8229600" cy="769441"/>
          </a:xfrm>
        </p:spPr>
        <p:txBody>
          <a:bodyPr/>
          <a:lstStyle/>
          <a:p>
            <a:r>
              <a:rPr lang="en-US" dirty="0" err="1"/>
              <a:t>Dosen</a:t>
            </a:r>
            <a:r>
              <a:rPr lang="en-US" dirty="0"/>
              <a:t> </a:t>
            </a:r>
            <a:r>
              <a:rPr lang="en-US" dirty="0" err="1"/>
              <a:t>Pengampu</a:t>
            </a:r>
            <a:r>
              <a:rPr lang="en-US" dirty="0"/>
              <a:t> </a:t>
            </a:r>
          </a:p>
        </p:txBody>
      </p:sp>
      <p:pic>
        <p:nvPicPr>
          <p:cNvPr id="2" name="Picture 2">
            <a:extLst>
              <a:ext uri="{FF2B5EF4-FFF2-40B4-BE49-F238E27FC236}">
                <a16:creationId xmlns:a16="http://schemas.microsoft.com/office/drawing/2014/main" id="{C29D28B8-B0E8-CDD5-6B71-0A6897A33B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25798"/>
            <a:ext cx="3364334" cy="378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127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t>
            </a:r>
            <a:r>
              <a:rPr lang="en-US" dirty="0" err="1"/>
              <a:t>Komunikasi</a:t>
            </a:r>
            <a:endParaRPr lang="en-US" dirty="0"/>
          </a:p>
        </p:txBody>
      </p:sp>
      <p:sp>
        <p:nvSpPr>
          <p:cNvPr id="3" name="Content Placeholder 2"/>
          <p:cNvSpPr>
            <a:spLocks noGrp="1"/>
          </p:cNvSpPr>
          <p:nvPr>
            <p:ph idx="1"/>
          </p:nvPr>
        </p:nvSpPr>
        <p:spPr>
          <a:xfrm>
            <a:off x="457200" y="1600200"/>
            <a:ext cx="8458200" cy="4983162"/>
          </a:xfrm>
        </p:spPr>
        <p:txBody>
          <a:bodyPr>
            <a:normAutofit fontScale="85000" lnSpcReduction="20000"/>
          </a:bodyPr>
          <a:lstStyle/>
          <a:p>
            <a:r>
              <a:rPr lang="en-US" dirty="0"/>
              <a:t>E-mail: </a:t>
            </a:r>
            <a:r>
              <a:rPr lang="en-US" dirty="0">
                <a:hlinkClick r:id="rId2"/>
              </a:rPr>
              <a:t>rinaldi@informatika.org</a:t>
            </a:r>
            <a:r>
              <a:rPr lang="en-US" dirty="0"/>
              <a:t> </a:t>
            </a:r>
          </a:p>
          <a:p>
            <a:pPr marL="0" indent="0">
              <a:buNone/>
            </a:pPr>
            <a:r>
              <a:rPr lang="en-US" dirty="0"/>
              <a:t>                  </a:t>
            </a:r>
            <a:r>
              <a:rPr lang="en-US" dirty="0">
                <a:hlinkClick r:id="rId2"/>
              </a:rPr>
              <a:t>rinaldi@staff.stei.itb.ac.id</a:t>
            </a:r>
            <a:endParaRPr lang="en-US" dirty="0"/>
          </a:p>
          <a:p>
            <a:pPr>
              <a:buNone/>
            </a:pPr>
            <a:r>
              <a:rPr lang="en-US" dirty="0"/>
              <a:t>		</a:t>
            </a:r>
          </a:p>
          <a:p>
            <a:r>
              <a:rPr lang="en-US" sz="2800" dirty="0"/>
              <a:t>Web: </a:t>
            </a:r>
            <a:r>
              <a:rPr lang="en-US" sz="2800" dirty="0">
                <a:hlinkClick r:id="rId3"/>
              </a:rPr>
              <a:t>http://informatika.stei.itb.ac.id/~rinaldi.munir</a:t>
            </a:r>
            <a:endParaRPr lang="en-US" sz="2800" dirty="0"/>
          </a:p>
          <a:p>
            <a:r>
              <a:rPr lang="en-US" sz="2800" dirty="0"/>
              <a:t>Blog: </a:t>
            </a:r>
            <a:r>
              <a:rPr lang="en-US" sz="2800" dirty="0">
                <a:hlinkClick r:id="rId4"/>
              </a:rPr>
              <a:t>http://rinaldimunir.wordpress.com</a:t>
            </a:r>
            <a:endParaRPr lang="en-US" sz="2800" dirty="0"/>
          </a:p>
          <a:p>
            <a:pPr marL="0" indent="0">
              <a:buNone/>
            </a:pPr>
            <a:r>
              <a:rPr lang="en-US" sz="2800" dirty="0"/>
              <a:t>               </a:t>
            </a:r>
            <a:r>
              <a:rPr lang="en-US" sz="2800" dirty="0">
                <a:hlinkClick r:id="rId5"/>
              </a:rPr>
              <a:t>http://catatankriptografi.wordpress.com</a:t>
            </a:r>
            <a:r>
              <a:rPr lang="en-US" sz="2800" dirty="0"/>
              <a:t> </a:t>
            </a:r>
          </a:p>
          <a:p>
            <a:r>
              <a:rPr lang="en-US" sz="2800" dirty="0" err="1"/>
              <a:t>Facebook</a:t>
            </a:r>
            <a:r>
              <a:rPr lang="en-US" sz="2800" dirty="0"/>
              <a:t>: </a:t>
            </a:r>
            <a:r>
              <a:rPr lang="en-US" sz="2800" dirty="0">
                <a:hlinkClick r:id="rId6"/>
              </a:rPr>
              <a:t>http://www.facebook.com/rinaldi.munir</a:t>
            </a:r>
            <a:endParaRPr lang="en-US" sz="2800" dirty="0"/>
          </a:p>
          <a:p>
            <a:r>
              <a:rPr lang="en-US" dirty="0"/>
              <a:t>Instagram: @rinaldimunir </a:t>
            </a:r>
          </a:p>
          <a:p>
            <a:r>
              <a:rPr lang="en-US" dirty="0" err="1"/>
              <a:t>Youtube</a:t>
            </a:r>
            <a:r>
              <a:rPr lang="en-US" dirty="0"/>
              <a:t>: </a:t>
            </a:r>
            <a:r>
              <a:rPr lang="en-US" dirty="0" err="1"/>
              <a:t>kanal</a:t>
            </a:r>
            <a:r>
              <a:rPr lang="en-US" dirty="0"/>
              <a:t> Rinaldi Munir</a:t>
            </a:r>
          </a:p>
          <a:p>
            <a:r>
              <a:rPr lang="en-US" dirty="0" err="1"/>
              <a:t>Profil</a:t>
            </a:r>
            <a:r>
              <a:rPr lang="en-US" dirty="0"/>
              <a:t>: </a:t>
            </a:r>
            <a:r>
              <a:rPr lang="en-US" dirty="0">
                <a:hlinkClick r:id="rId7"/>
              </a:rPr>
              <a:t>https://www.itb.ac.id/staf/profil/rinaldi</a:t>
            </a:r>
            <a:r>
              <a:rPr lang="en-US" dirty="0"/>
              <a:t> </a:t>
            </a:r>
          </a:p>
          <a:p>
            <a:r>
              <a:rPr lang="en-US" dirty="0"/>
              <a:t>Kantor: Lab </a:t>
            </a:r>
            <a:r>
              <a:rPr lang="en-US" dirty="0" err="1"/>
              <a:t>Ilmu</a:t>
            </a:r>
            <a:r>
              <a:rPr lang="en-US" dirty="0"/>
              <a:t> dan </a:t>
            </a:r>
            <a:r>
              <a:rPr lang="en-US" dirty="0" err="1"/>
              <a:t>Rekayasa</a:t>
            </a:r>
            <a:r>
              <a:rPr lang="en-US" dirty="0"/>
              <a:t> </a:t>
            </a:r>
            <a:r>
              <a:rPr lang="en-US" dirty="0" err="1"/>
              <a:t>Komputasi</a:t>
            </a:r>
            <a:r>
              <a:rPr lang="en-US" dirty="0"/>
              <a:t> (IRK)</a:t>
            </a:r>
          </a:p>
          <a:p>
            <a:pPr>
              <a:buNone/>
            </a:pPr>
            <a:r>
              <a:rPr lang="en-US" dirty="0"/>
              <a:t>		       </a:t>
            </a:r>
            <a:r>
              <a:rPr lang="en-US" dirty="0" err="1"/>
              <a:t>LabTek</a:t>
            </a:r>
            <a:r>
              <a:rPr lang="en-US" dirty="0"/>
              <a:t> V (</a:t>
            </a:r>
            <a:r>
              <a:rPr lang="en-US" dirty="0" err="1"/>
              <a:t>Lantai</a:t>
            </a:r>
            <a:r>
              <a:rPr lang="en-US" dirty="0"/>
              <a:t> 4), Jl. </a:t>
            </a:r>
            <a:r>
              <a:rPr lang="en-US" dirty="0" err="1"/>
              <a:t>Ganesha</a:t>
            </a:r>
            <a:r>
              <a:rPr lang="en-US" dirty="0"/>
              <a:t> 10 </a:t>
            </a:r>
            <a:r>
              <a:rPr lang="en-US" dirty="0" err="1"/>
              <a:t>Bdg</a:t>
            </a:r>
            <a:endParaRPr lang="en-US" dirty="0"/>
          </a:p>
        </p:txBody>
      </p:sp>
    </p:spTree>
    <p:extLst>
      <p:ext uri="{BB962C8B-B14F-4D97-AF65-F5344CB8AC3E}">
        <p14:creationId xmlns:p14="http://schemas.microsoft.com/office/powerpoint/2010/main" val="3656704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4876800"/>
            <a:ext cx="4941802" cy="523220"/>
          </a:xfrm>
          <a:prstGeom prst="rect">
            <a:avLst/>
          </a:prstGeom>
          <a:noFill/>
        </p:spPr>
        <p:txBody>
          <a:bodyPr wrap="none" rtlCol="0">
            <a:spAutoFit/>
          </a:bodyPr>
          <a:lstStyle/>
          <a:p>
            <a:r>
              <a:rPr lang="en-US" sz="2800" dirty="0"/>
              <a:t>Nama: Dr. Nur </a:t>
            </a:r>
            <a:r>
              <a:rPr lang="en-US" sz="2800" dirty="0" err="1"/>
              <a:t>Ulfa</a:t>
            </a:r>
            <a:r>
              <a:rPr lang="en-US" sz="2800" dirty="0"/>
              <a:t> </a:t>
            </a:r>
            <a:r>
              <a:rPr lang="en-US" sz="2800" dirty="0" err="1"/>
              <a:t>Maulidevi</a:t>
            </a:r>
            <a:r>
              <a:rPr lang="en-US" sz="2800" dirty="0"/>
              <a:t> </a:t>
            </a:r>
          </a:p>
        </p:txBody>
      </p:sp>
      <p:sp>
        <p:nvSpPr>
          <p:cNvPr id="6" name="TextBox 5"/>
          <p:cNvSpPr txBox="1"/>
          <p:nvPr/>
        </p:nvSpPr>
        <p:spPr>
          <a:xfrm>
            <a:off x="2514600" y="5562600"/>
            <a:ext cx="4079643" cy="461665"/>
          </a:xfrm>
          <a:prstGeom prst="rect">
            <a:avLst/>
          </a:prstGeom>
          <a:noFill/>
        </p:spPr>
        <p:txBody>
          <a:bodyPr wrap="none" rtlCol="0">
            <a:spAutoFit/>
          </a:bodyPr>
          <a:lstStyle/>
          <a:p>
            <a:r>
              <a:rPr lang="en-US" sz="2400" dirty="0" err="1"/>
              <a:t>Kelompok</a:t>
            </a:r>
            <a:r>
              <a:rPr lang="en-US" sz="2400" dirty="0"/>
              <a:t> </a:t>
            </a:r>
            <a:r>
              <a:rPr lang="en-US" sz="2400" dirty="0" err="1"/>
              <a:t>Keahlian</a:t>
            </a:r>
            <a:r>
              <a:rPr lang="en-US" sz="2400" dirty="0"/>
              <a:t> </a:t>
            </a:r>
            <a:r>
              <a:rPr lang="en-US" sz="2400" dirty="0" err="1"/>
              <a:t>Informatika</a:t>
            </a:r>
            <a:endParaRPr lang="en-US" sz="2400" dirty="0"/>
          </a:p>
        </p:txBody>
      </p:sp>
      <p:sp>
        <p:nvSpPr>
          <p:cNvPr id="7" name="TextBox 6"/>
          <p:cNvSpPr txBox="1"/>
          <p:nvPr/>
        </p:nvSpPr>
        <p:spPr>
          <a:xfrm>
            <a:off x="1524000" y="6096000"/>
            <a:ext cx="6404125" cy="461665"/>
          </a:xfrm>
          <a:prstGeom prst="rect">
            <a:avLst/>
          </a:prstGeom>
          <a:noFill/>
        </p:spPr>
        <p:txBody>
          <a:bodyPr wrap="none" rtlCol="0">
            <a:spAutoFit/>
          </a:bodyPr>
          <a:lstStyle/>
          <a:p>
            <a:r>
              <a:rPr lang="en-US" sz="2400" dirty="0" err="1"/>
              <a:t>Sekolah</a:t>
            </a:r>
            <a:r>
              <a:rPr lang="en-US" sz="2400" dirty="0"/>
              <a:t> </a:t>
            </a:r>
            <a:r>
              <a:rPr lang="en-US" sz="2400" dirty="0" err="1"/>
              <a:t>Teknik</a:t>
            </a:r>
            <a:r>
              <a:rPr lang="en-US" sz="2400" dirty="0"/>
              <a:t> </a:t>
            </a:r>
            <a:r>
              <a:rPr lang="en-US" sz="2400" dirty="0" err="1"/>
              <a:t>Elektro</a:t>
            </a:r>
            <a:r>
              <a:rPr lang="en-US" sz="2400" dirty="0"/>
              <a:t> </a:t>
            </a:r>
            <a:r>
              <a:rPr lang="en-US" sz="2400" dirty="0" err="1"/>
              <a:t>dan</a:t>
            </a:r>
            <a:r>
              <a:rPr lang="en-US" sz="2400" dirty="0"/>
              <a:t> </a:t>
            </a:r>
            <a:r>
              <a:rPr lang="en-US" sz="2400" dirty="0" err="1"/>
              <a:t>Informatika</a:t>
            </a:r>
            <a:r>
              <a:rPr lang="en-US" sz="2400" dirty="0"/>
              <a:t> (STEI) - ITB</a:t>
            </a:r>
          </a:p>
        </p:txBody>
      </p:sp>
      <p:sp>
        <p:nvSpPr>
          <p:cNvPr id="8" name="TextBox 7"/>
          <p:cNvSpPr txBox="1"/>
          <p:nvPr/>
        </p:nvSpPr>
        <p:spPr>
          <a:xfrm>
            <a:off x="914400" y="381000"/>
            <a:ext cx="875561" cy="769441"/>
          </a:xfrm>
          <a:prstGeom prst="rect">
            <a:avLst/>
          </a:prstGeom>
          <a:noFill/>
        </p:spPr>
        <p:txBody>
          <a:bodyPr wrap="none" rtlCol="0">
            <a:spAutoFit/>
          </a:bodyPr>
          <a:lstStyle/>
          <a:p>
            <a:r>
              <a:rPr lang="en-US" sz="4400" dirty="0">
                <a:solidFill>
                  <a:srgbClr val="FF0000"/>
                </a:solidFill>
              </a:rPr>
              <a:t>K2</a:t>
            </a:r>
          </a:p>
        </p:txBody>
      </p:sp>
      <p:pic>
        <p:nvPicPr>
          <p:cNvPr id="3" name="Picture 2" descr="A person sitting on a table&#10;&#10;Description automatically generated">
            <a:extLst>
              <a:ext uri="{FF2B5EF4-FFF2-40B4-BE49-F238E27FC236}">
                <a16:creationId xmlns:a16="http://schemas.microsoft.com/office/drawing/2014/main" id="{BDAAC1A1-D9E3-4889-91A1-061DDDDA4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9" y="561928"/>
            <a:ext cx="4152292" cy="4152292"/>
          </a:xfrm>
          <a:prstGeom prst="rect">
            <a:avLst/>
          </a:prstGeom>
        </p:spPr>
      </p:pic>
    </p:spTree>
    <p:extLst>
      <p:ext uri="{BB962C8B-B14F-4D97-AF65-F5344CB8AC3E}">
        <p14:creationId xmlns:p14="http://schemas.microsoft.com/office/powerpoint/2010/main" val="4173252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t>
            </a:r>
            <a:r>
              <a:rPr lang="en-US" dirty="0" err="1"/>
              <a:t>Komunikasi</a:t>
            </a:r>
            <a:endParaRPr lang="en-US" dirty="0"/>
          </a:p>
        </p:txBody>
      </p:sp>
      <p:sp>
        <p:nvSpPr>
          <p:cNvPr id="3" name="Content Placeholder 2"/>
          <p:cNvSpPr>
            <a:spLocks noGrp="1"/>
          </p:cNvSpPr>
          <p:nvPr>
            <p:ph idx="1"/>
          </p:nvPr>
        </p:nvSpPr>
        <p:spPr>
          <a:xfrm>
            <a:off x="457200" y="1600200"/>
            <a:ext cx="8458200" cy="4525963"/>
          </a:xfrm>
        </p:spPr>
        <p:txBody>
          <a:bodyPr>
            <a:normAutofit fontScale="92500"/>
          </a:bodyPr>
          <a:lstStyle/>
          <a:p>
            <a:r>
              <a:rPr lang="en-US" dirty="0"/>
              <a:t>E-mail: </a:t>
            </a:r>
            <a:r>
              <a:rPr lang="en-US" dirty="0">
                <a:hlinkClick r:id="rId2"/>
              </a:rPr>
              <a:t>ulfa@informatika.org</a:t>
            </a:r>
            <a:endParaRPr lang="en-US" dirty="0"/>
          </a:p>
          <a:p>
            <a:pPr>
              <a:buNone/>
            </a:pPr>
            <a:r>
              <a:rPr lang="en-US" dirty="0"/>
              <a:t>		       </a:t>
            </a:r>
            <a:r>
              <a:rPr lang="en-US" dirty="0">
                <a:hlinkClick r:id="rId3"/>
              </a:rPr>
              <a:t>ulfa@staff.stei.itb.ac.id</a:t>
            </a:r>
            <a:endParaRPr lang="en-US" dirty="0"/>
          </a:p>
          <a:p>
            <a:endParaRPr lang="en-US" dirty="0"/>
          </a:p>
          <a:p>
            <a:r>
              <a:rPr lang="en-US" dirty="0" err="1"/>
              <a:t>Profil</a:t>
            </a:r>
            <a:r>
              <a:rPr lang="en-US" dirty="0"/>
              <a:t>: </a:t>
            </a:r>
            <a:r>
              <a:rPr lang="en-US" dirty="0">
                <a:hlinkClick r:id="rId4"/>
              </a:rPr>
              <a:t>https://www.itb.ac.id/staf/profil/nur-ulfa-maulidevi</a:t>
            </a:r>
            <a:r>
              <a:rPr lang="en-US" dirty="0"/>
              <a:t> </a:t>
            </a:r>
          </a:p>
          <a:p>
            <a:endParaRPr lang="en-US" dirty="0"/>
          </a:p>
          <a:p>
            <a:r>
              <a:rPr lang="en-US" dirty="0"/>
              <a:t>Kantor: Lab </a:t>
            </a:r>
            <a:r>
              <a:rPr lang="en-US" dirty="0" err="1"/>
              <a:t>Grafik</a:t>
            </a:r>
            <a:r>
              <a:rPr lang="en-US" dirty="0"/>
              <a:t> dan </a:t>
            </a:r>
            <a:r>
              <a:rPr lang="en-US" dirty="0" err="1"/>
              <a:t>Intelegensia</a:t>
            </a:r>
            <a:r>
              <a:rPr lang="en-US" dirty="0"/>
              <a:t> </a:t>
            </a:r>
            <a:r>
              <a:rPr lang="en-US" dirty="0" err="1"/>
              <a:t>Buatan</a:t>
            </a:r>
            <a:r>
              <a:rPr lang="en-US" dirty="0"/>
              <a:t> (GAIB)</a:t>
            </a:r>
          </a:p>
          <a:p>
            <a:pPr>
              <a:buNone/>
            </a:pPr>
            <a:r>
              <a:rPr lang="en-US" dirty="0"/>
              <a:t>		        </a:t>
            </a:r>
            <a:r>
              <a:rPr lang="en-US" dirty="0" err="1"/>
              <a:t>LabTek</a:t>
            </a:r>
            <a:r>
              <a:rPr lang="en-US" dirty="0"/>
              <a:t> V (</a:t>
            </a:r>
            <a:r>
              <a:rPr lang="en-US" dirty="0" err="1"/>
              <a:t>Lantai</a:t>
            </a:r>
            <a:r>
              <a:rPr lang="en-US" dirty="0"/>
              <a:t> 4), Jl. </a:t>
            </a:r>
            <a:r>
              <a:rPr lang="en-US" dirty="0" err="1"/>
              <a:t>Ganesha</a:t>
            </a:r>
            <a:r>
              <a:rPr lang="en-US" dirty="0"/>
              <a:t> 10 </a:t>
            </a:r>
            <a:r>
              <a:rPr lang="en-US" dirty="0" err="1"/>
              <a:t>Bdg</a:t>
            </a:r>
            <a:endParaRPr lang="en-US" dirty="0"/>
          </a:p>
        </p:txBody>
      </p:sp>
    </p:spTree>
    <p:extLst>
      <p:ext uri="{BB962C8B-B14F-4D97-AF65-F5344CB8AC3E}">
        <p14:creationId xmlns:p14="http://schemas.microsoft.com/office/powerpoint/2010/main" val="460071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4876800"/>
            <a:ext cx="4183581" cy="523220"/>
          </a:xfrm>
          <a:prstGeom prst="rect">
            <a:avLst/>
          </a:prstGeom>
          <a:noFill/>
        </p:spPr>
        <p:txBody>
          <a:bodyPr wrap="none" rtlCol="0">
            <a:spAutoFit/>
          </a:bodyPr>
          <a:lstStyle/>
          <a:p>
            <a:r>
              <a:rPr lang="en-US" sz="2800" dirty="0"/>
              <a:t>Nama: Dr. </a:t>
            </a:r>
            <a:r>
              <a:rPr lang="en-US" sz="2800" dirty="0" err="1"/>
              <a:t>Rila</a:t>
            </a:r>
            <a:r>
              <a:rPr lang="en-US" sz="2800" dirty="0"/>
              <a:t> Mandala </a:t>
            </a:r>
          </a:p>
        </p:txBody>
      </p:sp>
      <p:sp>
        <p:nvSpPr>
          <p:cNvPr id="6" name="TextBox 5"/>
          <p:cNvSpPr txBox="1"/>
          <p:nvPr/>
        </p:nvSpPr>
        <p:spPr>
          <a:xfrm>
            <a:off x="2514600" y="5562600"/>
            <a:ext cx="4079643" cy="461665"/>
          </a:xfrm>
          <a:prstGeom prst="rect">
            <a:avLst/>
          </a:prstGeom>
          <a:noFill/>
        </p:spPr>
        <p:txBody>
          <a:bodyPr wrap="none" rtlCol="0">
            <a:spAutoFit/>
          </a:bodyPr>
          <a:lstStyle/>
          <a:p>
            <a:r>
              <a:rPr lang="en-US" sz="2400" dirty="0" err="1"/>
              <a:t>Kelompok</a:t>
            </a:r>
            <a:r>
              <a:rPr lang="en-US" sz="2400" dirty="0"/>
              <a:t> </a:t>
            </a:r>
            <a:r>
              <a:rPr lang="en-US" sz="2400" dirty="0" err="1"/>
              <a:t>Keahlian</a:t>
            </a:r>
            <a:r>
              <a:rPr lang="en-US" sz="2400" dirty="0"/>
              <a:t> </a:t>
            </a:r>
            <a:r>
              <a:rPr lang="en-US" sz="2400" dirty="0" err="1"/>
              <a:t>Informatika</a:t>
            </a:r>
            <a:endParaRPr lang="en-US" sz="2400" dirty="0"/>
          </a:p>
        </p:txBody>
      </p:sp>
      <p:sp>
        <p:nvSpPr>
          <p:cNvPr id="7" name="TextBox 6"/>
          <p:cNvSpPr txBox="1"/>
          <p:nvPr/>
        </p:nvSpPr>
        <p:spPr>
          <a:xfrm>
            <a:off x="1524000" y="6096000"/>
            <a:ext cx="6404125" cy="461665"/>
          </a:xfrm>
          <a:prstGeom prst="rect">
            <a:avLst/>
          </a:prstGeom>
          <a:noFill/>
        </p:spPr>
        <p:txBody>
          <a:bodyPr wrap="none" rtlCol="0">
            <a:spAutoFit/>
          </a:bodyPr>
          <a:lstStyle/>
          <a:p>
            <a:r>
              <a:rPr lang="en-US" sz="2400" dirty="0" err="1"/>
              <a:t>Sekolah</a:t>
            </a:r>
            <a:r>
              <a:rPr lang="en-US" sz="2400" dirty="0"/>
              <a:t> </a:t>
            </a:r>
            <a:r>
              <a:rPr lang="en-US" sz="2400" dirty="0" err="1"/>
              <a:t>Teknik</a:t>
            </a:r>
            <a:r>
              <a:rPr lang="en-US" sz="2400" dirty="0"/>
              <a:t> </a:t>
            </a:r>
            <a:r>
              <a:rPr lang="en-US" sz="2400" dirty="0" err="1"/>
              <a:t>Elektro</a:t>
            </a:r>
            <a:r>
              <a:rPr lang="en-US" sz="2400" dirty="0"/>
              <a:t> </a:t>
            </a:r>
            <a:r>
              <a:rPr lang="en-US" sz="2400" dirty="0" err="1"/>
              <a:t>dan</a:t>
            </a:r>
            <a:r>
              <a:rPr lang="en-US" sz="2400" dirty="0"/>
              <a:t> </a:t>
            </a:r>
            <a:r>
              <a:rPr lang="en-US" sz="2400" dirty="0" err="1"/>
              <a:t>Informatika</a:t>
            </a:r>
            <a:r>
              <a:rPr lang="en-US" sz="2400" dirty="0"/>
              <a:t> (STEI) - ITB</a:t>
            </a:r>
          </a:p>
        </p:txBody>
      </p:sp>
      <p:sp>
        <p:nvSpPr>
          <p:cNvPr id="8" name="TextBox 7"/>
          <p:cNvSpPr txBox="1"/>
          <p:nvPr/>
        </p:nvSpPr>
        <p:spPr>
          <a:xfrm>
            <a:off x="914400" y="381000"/>
            <a:ext cx="875561" cy="769441"/>
          </a:xfrm>
          <a:prstGeom prst="rect">
            <a:avLst/>
          </a:prstGeom>
          <a:noFill/>
        </p:spPr>
        <p:txBody>
          <a:bodyPr wrap="none" rtlCol="0">
            <a:spAutoFit/>
          </a:bodyPr>
          <a:lstStyle/>
          <a:p>
            <a:r>
              <a:rPr lang="en-US" sz="4400" dirty="0">
                <a:solidFill>
                  <a:srgbClr val="FF0000"/>
                </a:solidFill>
              </a:rPr>
              <a:t>K3</a:t>
            </a:r>
          </a:p>
        </p:txBody>
      </p:sp>
      <p:pic>
        <p:nvPicPr>
          <p:cNvPr id="4" name="Picture 3" descr="A person in a suit&#10;&#10;Description automatically generated with low confidence">
            <a:extLst>
              <a:ext uri="{FF2B5EF4-FFF2-40B4-BE49-F238E27FC236}">
                <a16:creationId xmlns:a16="http://schemas.microsoft.com/office/drawing/2014/main" id="{53A31099-D1EA-6591-34F9-EBB636FD8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172" y="305473"/>
            <a:ext cx="4361656" cy="4361656"/>
          </a:xfrm>
          <a:prstGeom prst="rect">
            <a:avLst/>
          </a:prstGeom>
        </p:spPr>
      </p:pic>
    </p:spTree>
    <p:extLst>
      <p:ext uri="{BB962C8B-B14F-4D97-AF65-F5344CB8AC3E}">
        <p14:creationId xmlns:p14="http://schemas.microsoft.com/office/powerpoint/2010/main" val="1195053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t>
            </a:r>
            <a:r>
              <a:rPr lang="en-US" dirty="0" err="1"/>
              <a:t>Komunikasi</a:t>
            </a:r>
            <a:endParaRPr lang="en-US" dirty="0"/>
          </a:p>
        </p:txBody>
      </p:sp>
      <p:sp>
        <p:nvSpPr>
          <p:cNvPr id="3" name="Content Placeholder 2"/>
          <p:cNvSpPr>
            <a:spLocks noGrp="1"/>
          </p:cNvSpPr>
          <p:nvPr>
            <p:ph idx="1"/>
          </p:nvPr>
        </p:nvSpPr>
        <p:spPr>
          <a:xfrm>
            <a:off x="457200" y="1600200"/>
            <a:ext cx="8458200" cy="4525963"/>
          </a:xfrm>
        </p:spPr>
        <p:txBody>
          <a:bodyPr>
            <a:normAutofit fontScale="92500"/>
          </a:bodyPr>
          <a:lstStyle/>
          <a:p>
            <a:r>
              <a:rPr lang="en-US" dirty="0"/>
              <a:t>E-mail: </a:t>
            </a:r>
            <a:r>
              <a:rPr lang="en-US" dirty="0">
                <a:hlinkClick r:id="rId2"/>
              </a:rPr>
              <a:t>rila@informatika.org</a:t>
            </a:r>
            <a:endParaRPr lang="en-US" dirty="0"/>
          </a:p>
          <a:p>
            <a:pPr>
              <a:buNone/>
            </a:pPr>
            <a:r>
              <a:rPr lang="en-US" dirty="0"/>
              <a:t>		       </a:t>
            </a:r>
            <a:r>
              <a:rPr lang="en-US" dirty="0">
                <a:hlinkClick r:id="rId3"/>
              </a:rPr>
              <a:t>rila@staff.stei.itb.ac.id</a:t>
            </a:r>
            <a:endParaRPr lang="en-US" dirty="0"/>
          </a:p>
          <a:p>
            <a:endParaRPr lang="en-US" dirty="0"/>
          </a:p>
          <a:p>
            <a:r>
              <a:rPr lang="en-US" dirty="0" err="1"/>
              <a:t>Profil</a:t>
            </a:r>
            <a:r>
              <a:rPr lang="en-US" dirty="0"/>
              <a:t>: </a:t>
            </a:r>
            <a:r>
              <a:rPr lang="en-US" dirty="0">
                <a:hlinkClick r:id="rId4"/>
              </a:rPr>
              <a:t>https://www.itb.ac.id/staf/profil/nur-ulfa-maulidevi</a:t>
            </a:r>
            <a:r>
              <a:rPr lang="en-US" dirty="0"/>
              <a:t> </a:t>
            </a:r>
          </a:p>
          <a:p>
            <a:endParaRPr lang="en-US" dirty="0"/>
          </a:p>
          <a:p>
            <a:r>
              <a:rPr lang="en-US" dirty="0"/>
              <a:t>Kantor: Lab </a:t>
            </a:r>
            <a:r>
              <a:rPr lang="en-US" dirty="0" err="1"/>
              <a:t>Grafik</a:t>
            </a:r>
            <a:r>
              <a:rPr lang="en-US" dirty="0"/>
              <a:t> dan </a:t>
            </a:r>
            <a:r>
              <a:rPr lang="en-US" dirty="0" err="1"/>
              <a:t>Intelegensia</a:t>
            </a:r>
            <a:r>
              <a:rPr lang="en-US" dirty="0"/>
              <a:t> </a:t>
            </a:r>
            <a:r>
              <a:rPr lang="en-US" dirty="0" err="1"/>
              <a:t>Buatan</a:t>
            </a:r>
            <a:r>
              <a:rPr lang="en-US" dirty="0"/>
              <a:t> (GAIB)</a:t>
            </a:r>
          </a:p>
          <a:p>
            <a:pPr>
              <a:buNone/>
            </a:pPr>
            <a:r>
              <a:rPr lang="en-US" dirty="0"/>
              <a:t>		        </a:t>
            </a:r>
            <a:r>
              <a:rPr lang="en-US" dirty="0" err="1"/>
              <a:t>LabTek</a:t>
            </a:r>
            <a:r>
              <a:rPr lang="en-US" dirty="0"/>
              <a:t> V (</a:t>
            </a:r>
            <a:r>
              <a:rPr lang="en-US" dirty="0" err="1"/>
              <a:t>Lantai</a:t>
            </a:r>
            <a:r>
              <a:rPr lang="en-US" dirty="0"/>
              <a:t> 4), Jl. </a:t>
            </a:r>
            <a:r>
              <a:rPr lang="en-US" dirty="0" err="1"/>
              <a:t>Ganesha</a:t>
            </a:r>
            <a:r>
              <a:rPr lang="en-US" dirty="0"/>
              <a:t> 10 </a:t>
            </a:r>
            <a:r>
              <a:rPr lang="en-US" dirty="0" err="1"/>
              <a:t>Bdg</a:t>
            </a:r>
            <a:endParaRPr lang="en-US" dirty="0"/>
          </a:p>
        </p:txBody>
      </p:sp>
    </p:spTree>
    <p:extLst>
      <p:ext uri="{BB962C8B-B14F-4D97-AF65-F5344CB8AC3E}">
        <p14:creationId xmlns:p14="http://schemas.microsoft.com/office/powerpoint/2010/main" val="2911050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81770" y="4582984"/>
            <a:ext cx="4224362" cy="415498"/>
          </a:xfrm>
          <a:prstGeom prst="rect">
            <a:avLst/>
          </a:prstGeom>
          <a:noFill/>
        </p:spPr>
        <p:txBody>
          <a:bodyPr wrap="none" rtlCol="0">
            <a:spAutoFit/>
          </a:bodyPr>
          <a:lstStyle/>
          <a:p>
            <a:r>
              <a:rPr lang="en-US" sz="2100" dirty="0"/>
              <a:t>Nama: </a:t>
            </a:r>
            <a:r>
              <a:rPr lang="en-US" sz="2100" dirty="0" err="1"/>
              <a:t>Menterico</a:t>
            </a:r>
            <a:r>
              <a:rPr lang="en-US" sz="2100" dirty="0"/>
              <a:t> Adrian, S.T, M.T</a:t>
            </a:r>
          </a:p>
        </p:txBody>
      </p:sp>
      <p:sp>
        <p:nvSpPr>
          <p:cNvPr id="6" name="TextBox 5"/>
          <p:cNvSpPr txBox="1"/>
          <p:nvPr/>
        </p:nvSpPr>
        <p:spPr>
          <a:xfrm>
            <a:off x="3028951" y="5029201"/>
            <a:ext cx="3377848" cy="369332"/>
          </a:xfrm>
          <a:prstGeom prst="rect">
            <a:avLst/>
          </a:prstGeom>
          <a:noFill/>
        </p:spPr>
        <p:txBody>
          <a:bodyPr wrap="none" rtlCol="0">
            <a:spAutoFit/>
          </a:bodyPr>
          <a:lstStyle/>
          <a:p>
            <a:r>
              <a:rPr lang="en-US" dirty="0" err="1"/>
              <a:t>Kelompok</a:t>
            </a:r>
            <a:r>
              <a:rPr lang="en-US" dirty="0"/>
              <a:t> </a:t>
            </a:r>
            <a:r>
              <a:rPr lang="en-US" dirty="0" err="1"/>
              <a:t>Keahlian</a:t>
            </a:r>
            <a:r>
              <a:rPr lang="en-US" dirty="0"/>
              <a:t> </a:t>
            </a:r>
            <a:r>
              <a:rPr lang="en-US" dirty="0" err="1"/>
              <a:t>Informatika</a:t>
            </a:r>
            <a:endParaRPr lang="en-US" dirty="0"/>
          </a:p>
        </p:txBody>
      </p:sp>
      <p:sp>
        <p:nvSpPr>
          <p:cNvPr id="7" name="TextBox 6"/>
          <p:cNvSpPr txBox="1"/>
          <p:nvPr/>
        </p:nvSpPr>
        <p:spPr>
          <a:xfrm>
            <a:off x="2286001" y="5429251"/>
            <a:ext cx="5464060" cy="369332"/>
          </a:xfrm>
          <a:prstGeom prst="rect">
            <a:avLst/>
          </a:prstGeom>
          <a:noFill/>
        </p:spPr>
        <p:txBody>
          <a:bodyPr wrap="none" rtlCol="0">
            <a:spAutoFit/>
          </a:bodyPr>
          <a:lstStyle/>
          <a:p>
            <a:r>
              <a:rPr lang="en-US" dirty="0" err="1"/>
              <a:t>Sekolah</a:t>
            </a:r>
            <a:r>
              <a:rPr lang="en-US" dirty="0"/>
              <a:t> </a:t>
            </a:r>
            <a:r>
              <a:rPr lang="en-US" dirty="0" err="1"/>
              <a:t>Teknik</a:t>
            </a:r>
            <a:r>
              <a:rPr lang="en-US" dirty="0"/>
              <a:t> </a:t>
            </a:r>
            <a:r>
              <a:rPr lang="en-US" dirty="0" err="1"/>
              <a:t>Elektro</a:t>
            </a:r>
            <a:r>
              <a:rPr lang="en-US" dirty="0"/>
              <a:t> </a:t>
            </a:r>
            <a:r>
              <a:rPr lang="en-US" dirty="0" err="1"/>
              <a:t>dan</a:t>
            </a:r>
            <a:r>
              <a:rPr lang="en-US" dirty="0"/>
              <a:t> </a:t>
            </a:r>
            <a:r>
              <a:rPr lang="en-US" dirty="0" err="1"/>
              <a:t>Informatika</a:t>
            </a:r>
            <a:r>
              <a:rPr lang="en-US" dirty="0"/>
              <a:t> (STEI) - ITB</a:t>
            </a:r>
          </a:p>
        </p:txBody>
      </p:sp>
      <p:sp>
        <p:nvSpPr>
          <p:cNvPr id="2" name="TextBox 1"/>
          <p:cNvSpPr txBox="1"/>
          <p:nvPr/>
        </p:nvSpPr>
        <p:spPr>
          <a:xfrm>
            <a:off x="1828801" y="1143001"/>
            <a:ext cx="702436" cy="600164"/>
          </a:xfrm>
          <a:prstGeom prst="rect">
            <a:avLst/>
          </a:prstGeom>
          <a:noFill/>
        </p:spPr>
        <p:txBody>
          <a:bodyPr wrap="none" rtlCol="0">
            <a:spAutoFit/>
          </a:bodyPr>
          <a:lstStyle/>
          <a:p>
            <a:r>
              <a:rPr lang="en-US" sz="3300" dirty="0">
                <a:solidFill>
                  <a:srgbClr val="FF0000"/>
                </a:solidFill>
              </a:rPr>
              <a:t>K3</a:t>
            </a:r>
          </a:p>
        </p:txBody>
      </p:sp>
      <p:pic>
        <p:nvPicPr>
          <p:cNvPr id="4" name="Picture 3">
            <a:extLst>
              <a:ext uri="{FF2B5EF4-FFF2-40B4-BE49-F238E27FC236}">
                <a16:creationId xmlns:a16="http://schemas.microsoft.com/office/drawing/2014/main" id="{20803FC1-0CA1-5C3D-07BE-61AB8C6B7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1" y="1431541"/>
            <a:ext cx="2873087" cy="2873087"/>
          </a:xfrm>
          <a:prstGeom prst="rect">
            <a:avLst/>
          </a:prstGeom>
        </p:spPr>
      </p:pic>
    </p:spTree>
    <p:extLst>
      <p:ext uri="{BB962C8B-B14F-4D97-AF65-F5344CB8AC3E}">
        <p14:creationId xmlns:p14="http://schemas.microsoft.com/office/powerpoint/2010/main" val="400564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25AEC5F-689E-483F-96EC-F83C092AB4A3}"/>
              </a:ext>
            </a:extLst>
          </p:cNvPr>
          <p:cNvSpPr>
            <a:spLocks noGrp="1"/>
          </p:cNvSpPr>
          <p:nvPr>
            <p:ph type="title"/>
          </p:nvPr>
        </p:nvSpPr>
        <p:spPr>
          <a:xfrm>
            <a:off x="214313" y="214313"/>
            <a:ext cx="8229600" cy="1143000"/>
          </a:xfrm>
        </p:spPr>
        <p:txBody>
          <a:bodyPr/>
          <a:lstStyle/>
          <a:p>
            <a:pPr algn="l"/>
            <a:r>
              <a:rPr lang="en-US" altLang="en-US" sz="4000"/>
              <a:t>LabTek V, di sini Informatika ITB berada</a:t>
            </a:r>
          </a:p>
        </p:txBody>
      </p:sp>
      <p:pic>
        <p:nvPicPr>
          <p:cNvPr id="6147" name="Picture 3" descr="labTek V.jpg">
            <a:extLst>
              <a:ext uri="{FF2B5EF4-FFF2-40B4-BE49-F238E27FC236}">
                <a16:creationId xmlns:a16="http://schemas.microsoft.com/office/drawing/2014/main" id="{F362B3F4-2A61-41B7-9469-AA92D602CC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357313"/>
            <a:ext cx="78803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4">
            <a:extLst>
              <a:ext uri="{FF2B5EF4-FFF2-40B4-BE49-F238E27FC236}">
                <a16:creationId xmlns:a16="http://schemas.microsoft.com/office/drawing/2014/main" id="{214664C0-68D7-4B37-A149-7A801C9B7353}"/>
              </a:ext>
            </a:extLst>
          </p:cNvPr>
          <p:cNvSpPr txBox="1">
            <a:spLocks noChangeArrowheads="1"/>
          </p:cNvSpPr>
          <p:nvPr/>
        </p:nvSpPr>
        <p:spPr bwMode="auto">
          <a:xfrm>
            <a:off x="5929313" y="5929313"/>
            <a:ext cx="254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Foto oleh  Budi Rahardjo (EL ITB)</a:t>
            </a:r>
          </a:p>
        </p:txBody>
      </p:sp>
      <p:pic>
        <p:nvPicPr>
          <p:cNvPr id="6" name="Audio 5">
            <a:hlinkClick r:id="" action="ppaction://media"/>
            <a:extLst>
              <a:ext uri="{FF2B5EF4-FFF2-40B4-BE49-F238E27FC236}">
                <a16:creationId xmlns:a16="http://schemas.microsoft.com/office/drawing/2014/main" id="{BDD5C16A-09F5-4FB4-B650-CDFE30B6F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FA0E-0B75-48CC-B2BD-29D8942F050F}"/>
              </a:ext>
            </a:extLst>
          </p:cNvPr>
          <p:cNvSpPr>
            <a:spLocks noGrp="1"/>
          </p:cNvSpPr>
          <p:nvPr>
            <p:ph type="title"/>
          </p:nvPr>
        </p:nvSpPr>
        <p:spPr>
          <a:xfrm>
            <a:off x="755576" y="3426633"/>
            <a:ext cx="8229600" cy="1143000"/>
          </a:xfrm>
        </p:spPr>
        <p:txBody>
          <a:bodyPr/>
          <a:lstStyle/>
          <a:p>
            <a:r>
              <a:rPr lang="en-US" dirty="0"/>
              <a:t>SELAMAT BELAJAR</a:t>
            </a:r>
          </a:p>
        </p:txBody>
      </p:sp>
    </p:spTree>
    <p:extLst>
      <p:ext uri="{BB962C8B-B14F-4D97-AF65-F5344CB8AC3E}">
        <p14:creationId xmlns:p14="http://schemas.microsoft.com/office/powerpoint/2010/main" val="151298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2060325-8EE2-41A2-A49D-3F6F8E47B9DC}"/>
              </a:ext>
            </a:extLst>
          </p:cNvPr>
          <p:cNvSpPr>
            <a:spLocks noGrp="1"/>
          </p:cNvSpPr>
          <p:nvPr>
            <p:ph type="title"/>
          </p:nvPr>
        </p:nvSpPr>
        <p:spPr/>
        <p:txBody>
          <a:bodyPr/>
          <a:lstStyle/>
          <a:p>
            <a:pPr algn="l"/>
            <a:r>
              <a:rPr lang="en-US" altLang="en-US"/>
              <a:t>Salah satu mata kuliahnya….</a:t>
            </a:r>
          </a:p>
        </p:txBody>
      </p:sp>
      <p:sp>
        <p:nvSpPr>
          <p:cNvPr id="7171" name="Content Placeholder 2">
            <a:extLst>
              <a:ext uri="{FF2B5EF4-FFF2-40B4-BE49-F238E27FC236}">
                <a16:creationId xmlns:a16="http://schemas.microsoft.com/office/drawing/2014/main" id="{EC47F1CA-79F9-45C9-AF8E-E35D236F24CA}"/>
              </a:ext>
            </a:extLst>
          </p:cNvPr>
          <p:cNvSpPr>
            <a:spLocks noGrp="1"/>
          </p:cNvSpPr>
          <p:nvPr>
            <p:ph idx="1"/>
          </p:nvPr>
        </p:nvSpPr>
        <p:spPr>
          <a:xfrm>
            <a:off x="457200" y="1617663"/>
            <a:ext cx="8229600" cy="4525962"/>
          </a:xfrm>
        </p:spPr>
        <p:txBody>
          <a:bodyPr/>
          <a:lstStyle/>
          <a:p>
            <a:pPr algn="ctr">
              <a:buFont typeface="Arial" panose="020B0604020202020204" pitchFamily="34" charset="0"/>
              <a:buNone/>
            </a:pPr>
            <a:r>
              <a:rPr lang="en-US" altLang="en-US" sz="4800" b="1">
                <a:solidFill>
                  <a:srgbClr val="FF0000"/>
                </a:solidFill>
              </a:rPr>
              <a:t>IF2211 Strategi Algoritma</a:t>
            </a:r>
          </a:p>
        </p:txBody>
      </p:sp>
      <p:pic>
        <p:nvPicPr>
          <p:cNvPr id="7172" name="Picture 3">
            <a:extLst>
              <a:ext uri="{FF2B5EF4-FFF2-40B4-BE49-F238E27FC236}">
                <a16:creationId xmlns:a16="http://schemas.microsoft.com/office/drawing/2014/main" id="{4128BAB2-775C-4569-BCF7-7557CDA76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643188"/>
            <a:ext cx="44577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a:extLst>
              <a:ext uri="{FF2B5EF4-FFF2-40B4-BE49-F238E27FC236}">
                <a16:creationId xmlns:a16="http://schemas.microsoft.com/office/drawing/2014/main" id="{16C78E09-96DB-4E3B-B228-A719FA9D1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42A0A08-095B-4176-B31B-C660B10F0D70}"/>
              </a:ext>
            </a:extLst>
          </p:cNvPr>
          <p:cNvSpPr>
            <a:spLocks noGrp="1"/>
          </p:cNvSpPr>
          <p:nvPr>
            <p:ph type="title"/>
          </p:nvPr>
        </p:nvSpPr>
        <p:spPr/>
        <p:txBody>
          <a:bodyPr/>
          <a:lstStyle/>
          <a:p>
            <a:pPr algn="l"/>
            <a:r>
              <a:rPr lang="en-US" altLang="en-US"/>
              <a:t>Apakah Strategi Algoritma itu?</a:t>
            </a:r>
          </a:p>
        </p:txBody>
      </p:sp>
      <p:sp>
        <p:nvSpPr>
          <p:cNvPr id="3" name="Content Placeholder 2">
            <a:extLst>
              <a:ext uri="{FF2B5EF4-FFF2-40B4-BE49-F238E27FC236}">
                <a16:creationId xmlns:a16="http://schemas.microsoft.com/office/drawing/2014/main" id="{3ED48E33-4795-4B6F-8841-6EA298E1F2C8}"/>
              </a:ext>
            </a:extLst>
          </p:cNvPr>
          <p:cNvSpPr>
            <a:spLocks noGrp="1"/>
          </p:cNvSpPr>
          <p:nvPr>
            <p:ph idx="1"/>
          </p:nvPr>
        </p:nvSpPr>
        <p:spPr/>
        <p:txBody>
          <a:bodyPr/>
          <a:lstStyle/>
          <a:p>
            <a:pPr>
              <a:buFont typeface="Arial" charset="0"/>
              <a:buNone/>
              <a:defRPr/>
            </a:pPr>
            <a:r>
              <a:rPr lang="en-US" sz="2800" dirty="0" err="1">
                <a:solidFill>
                  <a:srgbClr val="FF0000"/>
                </a:solidFill>
              </a:rPr>
              <a:t>Strategi</a:t>
            </a:r>
            <a:r>
              <a:rPr lang="en-US" sz="2800" dirty="0">
                <a:solidFill>
                  <a:srgbClr val="FF0000"/>
                </a:solidFill>
              </a:rPr>
              <a:t> </a:t>
            </a:r>
            <a:r>
              <a:rPr lang="en-US" sz="2800" dirty="0" err="1">
                <a:solidFill>
                  <a:srgbClr val="FF0000"/>
                </a:solidFill>
              </a:rPr>
              <a:t>algoritma</a:t>
            </a:r>
            <a:r>
              <a:rPr lang="en-US" sz="2800" dirty="0">
                <a:solidFill>
                  <a:srgbClr val="FF0000"/>
                </a:solidFill>
              </a:rPr>
              <a:t> (</a:t>
            </a:r>
            <a:r>
              <a:rPr lang="en-US" sz="2800" i="1" dirty="0">
                <a:solidFill>
                  <a:srgbClr val="FF0000"/>
                </a:solidFill>
              </a:rPr>
              <a:t>algorithm strategies</a:t>
            </a:r>
            <a:r>
              <a:rPr lang="en-US" sz="2800" dirty="0">
                <a:solidFill>
                  <a:srgbClr val="FF0000"/>
                </a:solidFill>
              </a:rPr>
              <a:t>) </a:t>
            </a:r>
            <a:r>
              <a:rPr lang="en-US" sz="2800" dirty="0" err="1"/>
              <a:t>adalah</a:t>
            </a:r>
            <a:r>
              <a:rPr lang="en-US" sz="2800" dirty="0"/>
              <a:t>:</a:t>
            </a:r>
          </a:p>
          <a:p>
            <a:pPr indent="50800">
              <a:buFont typeface="Arial" charset="0"/>
              <a:buChar char="•"/>
              <a:defRPr/>
            </a:pPr>
            <a:r>
              <a:rPr lang="en-US" sz="2800" dirty="0"/>
              <a:t>  </a:t>
            </a:r>
            <a:r>
              <a:rPr lang="en-US" sz="2400" dirty="0" err="1"/>
              <a:t>pendekatan</a:t>
            </a:r>
            <a:r>
              <a:rPr lang="en-US" sz="2400" dirty="0"/>
              <a:t> </a:t>
            </a:r>
            <a:r>
              <a:rPr lang="en-US" sz="2400" dirty="0" err="1"/>
              <a:t>umum</a:t>
            </a:r>
            <a:r>
              <a:rPr lang="en-US" sz="2400" dirty="0"/>
              <a:t> </a:t>
            </a:r>
          </a:p>
          <a:p>
            <a:pPr indent="50800">
              <a:buFont typeface="Arial" charset="0"/>
              <a:buChar char="•"/>
              <a:defRPr/>
            </a:pPr>
            <a:r>
              <a:rPr lang="en-US" sz="2400" dirty="0"/>
              <a:t>  </a:t>
            </a:r>
            <a:r>
              <a:rPr lang="en-US" sz="2400" dirty="0" err="1"/>
              <a:t>untuk</a:t>
            </a:r>
            <a:r>
              <a:rPr lang="en-US" sz="2400" dirty="0"/>
              <a:t> </a:t>
            </a:r>
            <a:r>
              <a:rPr lang="en-US" sz="2400" dirty="0" err="1"/>
              <a:t>memecahkan</a:t>
            </a:r>
            <a:r>
              <a:rPr lang="en-US" sz="2400" dirty="0"/>
              <a:t> </a:t>
            </a:r>
            <a:r>
              <a:rPr lang="en-US" sz="2400" dirty="0" err="1">
                <a:solidFill>
                  <a:srgbClr val="0070C0"/>
                </a:solidFill>
              </a:rPr>
              <a:t>persoalan</a:t>
            </a:r>
            <a:r>
              <a:rPr lang="en-US" sz="2400" dirty="0"/>
              <a:t> </a:t>
            </a:r>
            <a:r>
              <a:rPr lang="en-US" sz="2400" dirty="0" err="1"/>
              <a:t>secara</a:t>
            </a:r>
            <a:r>
              <a:rPr lang="en-US" sz="2400" dirty="0"/>
              <a:t> </a:t>
            </a:r>
            <a:r>
              <a:rPr lang="en-US" sz="2400" dirty="0" err="1">
                <a:solidFill>
                  <a:srgbClr val="0070C0"/>
                </a:solidFill>
              </a:rPr>
              <a:t>algoritmis</a:t>
            </a:r>
            <a:r>
              <a:rPr lang="en-US" sz="2400" dirty="0">
                <a:solidFill>
                  <a:srgbClr val="0070C0"/>
                </a:solidFill>
              </a:rPr>
              <a:t> </a:t>
            </a:r>
          </a:p>
          <a:p>
            <a:pPr marL="576263" indent="-238125">
              <a:buFont typeface="Arial" charset="0"/>
              <a:buChar char="•"/>
              <a:defRPr/>
            </a:pPr>
            <a:r>
              <a:rPr lang="en-US" sz="2400" dirty="0" err="1"/>
              <a:t>sehingga</a:t>
            </a:r>
            <a:r>
              <a:rPr lang="en-US" sz="2400" dirty="0"/>
              <a:t> </a:t>
            </a:r>
            <a:r>
              <a:rPr lang="en-US" sz="2400" dirty="0" err="1"/>
              <a:t>dapat</a:t>
            </a:r>
            <a:r>
              <a:rPr lang="en-US" sz="2400" dirty="0"/>
              <a:t> </a:t>
            </a:r>
            <a:r>
              <a:rPr lang="en-US" sz="2400" dirty="0" err="1"/>
              <a:t>diterapkan</a:t>
            </a:r>
            <a:r>
              <a:rPr lang="en-US" sz="2400" dirty="0"/>
              <a:t> pada </a:t>
            </a:r>
            <a:r>
              <a:rPr lang="en-US" sz="2400" dirty="0" err="1"/>
              <a:t>bermacam-macam</a:t>
            </a:r>
            <a:r>
              <a:rPr lang="en-US" sz="2400" dirty="0"/>
              <a:t>  </a:t>
            </a:r>
            <a:r>
              <a:rPr lang="en-US" sz="2400" dirty="0" err="1"/>
              <a:t>persoalan</a:t>
            </a:r>
            <a:r>
              <a:rPr lang="en-US" sz="2400" dirty="0"/>
              <a:t>  </a:t>
            </a:r>
          </a:p>
          <a:p>
            <a:pPr indent="50800">
              <a:buFont typeface="Arial" charset="0"/>
              <a:buChar char="•"/>
              <a:defRPr/>
            </a:pPr>
            <a:r>
              <a:rPr lang="en-US" sz="2400" dirty="0"/>
              <a:t>  </a:t>
            </a:r>
            <a:r>
              <a:rPr lang="en-US" sz="2400" dirty="0" err="1"/>
              <a:t>dari</a:t>
            </a:r>
            <a:r>
              <a:rPr lang="en-US" sz="2400" dirty="0"/>
              <a:t> </a:t>
            </a:r>
            <a:r>
              <a:rPr lang="en-US" sz="2400" dirty="0" err="1"/>
              <a:t>berbagai</a:t>
            </a:r>
            <a:r>
              <a:rPr lang="en-US" sz="2400" dirty="0"/>
              <a:t> </a:t>
            </a:r>
            <a:r>
              <a:rPr lang="en-US" sz="2400" dirty="0" err="1"/>
              <a:t>bidang</a:t>
            </a:r>
            <a:r>
              <a:rPr lang="en-US" sz="2400" dirty="0"/>
              <a:t> </a:t>
            </a:r>
            <a:r>
              <a:rPr lang="en-US" sz="2400" dirty="0" err="1"/>
              <a:t>komputasi</a:t>
            </a:r>
            <a:r>
              <a:rPr lang="en-US" sz="2400" dirty="0"/>
              <a:t>  [</a:t>
            </a:r>
            <a:r>
              <a:rPr lang="en-US" sz="2400" dirty="0" err="1"/>
              <a:t>Levitin</a:t>
            </a:r>
            <a:r>
              <a:rPr lang="en-US" sz="2400" dirty="0"/>
              <a:t>, 2003]</a:t>
            </a:r>
          </a:p>
          <a:p>
            <a:pPr indent="50800">
              <a:buFont typeface="Arial" charset="0"/>
              <a:buChar char="•"/>
              <a:defRPr/>
            </a:pPr>
            <a:endParaRPr lang="en-US" sz="2800" dirty="0"/>
          </a:p>
          <a:p>
            <a:pPr>
              <a:buFont typeface="Arial" charset="0"/>
              <a:buChar char="•"/>
              <a:defRPr/>
            </a:pPr>
            <a:r>
              <a:rPr lang="en-US" sz="2800" dirty="0" err="1"/>
              <a:t>Nama</a:t>
            </a:r>
            <a:r>
              <a:rPr lang="en-US" sz="2800" dirty="0"/>
              <a:t> lain: </a:t>
            </a:r>
            <a:r>
              <a:rPr lang="en-US" sz="2800" i="1" dirty="0">
                <a:solidFill>
                  <a:srgbClr val="FF0000"/>
                </a:solidFill>
              </a:rPr>
              <a:t>algorithm design technique</a:t>
            </a:r>
          </a:p>
        </p:txBody>
      </p:sp>
      <p:pic>
        <p:nvPicPr>
          <p:cNvPr id="9" name="Audio 8">
            <a:hlinkClick r:id="" action="ppaction://media"/>
            <a:extLst>
              <a:ext uri="{FF2B5EF4-FFF2-40B4-BE49-F238E27FC236}">
                <a16:creationId xmlns:a16="http://schemas.microsoft.com/office/drawing/2014/main" id="{F0456CBD-AFFC-4B97-BFE5-8FCC03531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F0A84F95-145C-4344-8972-0163177119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54C09D-18B6-47A9-B81B-7242D3C56597}"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
        <p:nvSpPr>
          <p:cNvPr id="9219" name="Rectangle 2">
            <a:extLst>
              <a:ext uri="{FF2B5EF4-FFF2-40B4-BE49-F238E27FC236}">
                <a16:creationId xmlns:a16="http://schemas.microsoft.com/office/drawing/2014/main" id="{F6DC2515-D30B-4666-B3D4-D40E8CF893C9}"/>
              </a:ext>
            </a:extLst>
          </p:cNvPr>
          <p:cNvSpPr>
            <a:spLocks noGrp="1"/>
          </p:cNvSpPr>
          <p:nvPr>
            <p:ph type="title"/>
          </p:nvPr>
        </p:nvSpPr>
        <p:spPr>
          <a:xfrm>
            <a:off x="457200" y="609600"/>
            <a:ext cx="8229600" cy="615950"/>
          </a:xfrm>
        </p:spPr>
        <p:txBody>
          <a:bodyPr/>
          <a:lstStyle/>
          <a:p>
            <a:r>
              <a:rPr lang="en-US" altLang="en-US" sz="4000" b="1"/>
              <a:t>Persoalan (</a:t>
            </a:r>
            <a:r>
              <a:rPr lang="en-US" altLang="en-US" sz="4000" b="1" i="1"/>
              <a:t>Problem</a:t>
            </a:r>
            <a:r>
              <a:rPr lang="en-US" altLang="en-US" sz="4000" b="1"/>
              <a:t>)</a:t>
            </a:r>
          </a:p>
        </p:txBody>
      </p:sp>
      <p:sp>
        <p:nvSpPr>
          <p:cNvPr id="9220" name="Rectangle 3">
            <a:extLst>
              <a:ext uri="{FF2B5EF4-FFF2-40B4-BE49-F238E27FC236}">
                <a16:creationId xmlns:a16="http://schemas.microsoft.com/office/drawing/2014/main" id="{6563B426-5974-4973-BF56-62B39CFFD22F}"/>
              </a:ext>
            </a:extLst>
          </p:cNvPr>
          <p:cNvSpPr>
            <a:spLocks noGrp="1"/>
          </p:cNvSpPr>
          <p:nvPr>
            <p:ph type="body" idx="1"/>
          </p:nvPr>
        </p:nvSpPr>
        <p:spPr>
          <a:xfrm>
            <a:off x="838200" y="1524000"/>
            <a:ext cx="7772400" cy="4691063"/>
          </a:xfrm>
          <a:noFill/>
        </p:spPr>
        <p:txBody>
          <a:bodyPr/>
          <a:lstStyle/>
          <a:p>
            <a:pPr marL="533400" indent="-533400">
              <a:lnSpc>
                <a:spcPct val="90000"/>
              </a:lnSpc>
            </a:pPr>
            <a:r>
              <a:rPr lang="en-US" altLang="en-US" sz="2800" b="1" dirty="0" err="1"/>
              <a:t>Persoalan</a:t>
            </a:r>
            <a:r>
              <a:rPr lang="en-US" altLang="en-US" sz="2800" b="1" dirty="0"/>
              <a:t>:</a:t>
            </a:r>
            <a:r>
              <a:rPr lang="en-US" altLang="en-US" sz="2800" dirty="0"/>
              <a:t> </a:t>
            </a:r>
            <a:r>
              <a:rPr lang="en-US" altLang="en-US" sz="2800" dirty="0" err="1">
                <a:solidFill>
                  <a:srgbClr val="FF0000"/>
                </a:solidFill>
                <a:cs typeface="Times New Roman" panose="02020603050405020304" pitchFamily="18" charset="0"/>
              </a:rPr>
              <a:t>pertanyaan</a:t>
            </a:r>
            <a:r>
              <a:rPr lang="en-US" altLang="en-US" sz="2800" dirty="0">
                <a:cs typeface="Times New Roman" panose="02020603050405020304" pitchFamily="18" charset="0"/>
              </a:rPr>
              <a:t> </a:t>
            </a:r>
            <a:r>
              <a:rPr lang="en-US" altLang="en-US" sz="2800" dirty="0" err="1">
                <a:cs typeface="Times New Roman" panose="02020603050405020304" pitchFamily="18" charset="0"/>
              </a:rPr>
              <a:t>atau</a:t>
            </a:r>
            <a:r>
              <a:rPr lang="en-US" altLang="en-US" sz="2800" dirty="0">
                <a:cs typeface="Times New Roman" panose="02020603050405020304" pitchFamily="18" charset="0"/>
              </a:rPr>
              <a:t> </a:t>
            </a:r>
            <a:r>
              <a:rPr lang="en-US" altLang="en-US" sz="2800" dirty="0" err="1">
                <a:solidFill>
                  <a:srgbClr val="FF0000"/>
                </a:solidFill>
                <a:cs typeface="Times New Roman" panose="02020603050405020304" pitchFamily="18" charset="0"/>
              </a:rPr>
              <a:t>tugas</a:t>
            </a:r>
            <a:r>
              <a:rPr lang="en-US" altLang="en-US" sz="2800" dirty="0">
                <a:cs typeface="Times New Roman" panose="02020603050405020304" pitchFamily="18" charset="0"/>
              </a:rPr>
              <a:t> (</a:t>
            </a:r>
            <a:r>
              <a:rPr lang="en-US" altLang="en-US" sz="2800" i="1" dirty="0">
                <a:cs typeface="Times New Roman" panose="02020603050405020304" pitchFamily="18" charset="0"/>
              </a:rPr>
              <a:t>task</a:t>
            </a:r>
            <a:r>
              <a:rPr lang="en-US" altLang="en-US" sz="2800" dirty="0">
                <a:cs typeface="Times New Roman" panose="02020603050405020304" pitchFamily="18" charset="0"/>
              </a:rPr>
              <a:t>) yang </a:t>
            </a:r>
            <a:r>
              <a:rPr lang="en-US" altLang="en-US" sz="2800" dirty="0" err="1">
                <a:cs typeface="Times New Roman" panose="02020603050405020304" pitchFamily="18" charset="0"/>
              </a:rPr>
              <a:t>ingin</a:t>
            </a:r>
            <a:r>
              <a:rPr lang="en-US" altLang="en-US" sz="2800" dirty="0">
                <a:cs typeface="Times New Roman" panose="02020603050405020304" pitchFamily="18" charset="0"/>
              </a:rPr>
              <a:t> </a:t>
            </a:r>
            <a:r>
              <a:rPr lang="en-US" altLang="en-US" sz="2800" dirty="0" err="1">
                <a:cs typeface="Times New Roman" panose="02020603050405020304" pitchFamily="18" charset="0"/>
              </a:rPr>
              <a:t>kita</a:t>
            </a:r>
            <a:r>
              <a:rPr lang="en-US" altLang="en-US" sz="2800" dirty="0">
                <a:cs typeface="Times New Roman" panose="02020603050405020304" pitchFamily="18" charset="0"/>
              </a:rPr>
              <a:t> </a:t>
            </a:r>
            <a:r>
              <a:rPr lang="en-US" altLang="en-US" sz="2800" dirty="0" err="1">
                <a:cs typeface="Times New Roman" panose="02020603050405020304" pitchFamily="18" charset="0"/>
              </a:rPr>
              <a:t>cari</a:t>
            </a:r>
            <a:r>
              <a:rPr lang="en-US" altLang="en-US" sz="2800" dirty="0">
                <a:cs typeface="Times New Roman" panose="02020603050405020304" pitchFamily="18" charset="0"/>
              </a:rPr>
              <a:t> </a:t>
            </a:r>
            <a:r>
              <a:rPr lang="en-US" altLang="en-US" sz="2800" u="sng" dirty="0" err="1">
                <a:cs typeface="Times New Roman" panose="02020603050405020304" pitchFamily="18" charset="0"/>
              </a:rPr>
              <a:t>jawabannya</a:t>
            </a:r>
            <a:r>
              <a:rPr lang="en-US" altLang="en-US" sz="2800" dirty="0">
                <a:cs typeface="Times New Roman" panose="02020603050405020304" pitchFamily="18" charset="0"/>
              </a:rPr>
              <a:t>.</a:t>
            </a:r>
          </a:p>
          <a:p>
            <a:pPr marL="533400" indent="-533400">
              <a:lnSpc>
                <a:spcPct val="90000"/>
              </a:lnSpc>
            </a:pPr>
            <a:endParaRPr lang="en-US" altLang="en-US" sz="2800" dirty="0">
              <a:cs typeface="Times New Roman" panose="02020603050405020304" pitchFamily="18" charset="0"/>
            </a:endParaRPr>
          </a:p>
          <a:p>
            <a:pPr marL="533400" indent="-533400">
              <a:lnSpc>
                <a:spcPct val="90000"/>
              </a:lnSpc>
            </a:pPr>
            <a:r>
              <a:rPr lang="en-US" altLang="en-US" sz="2400" dirty="0" err="1">
                <a:cs typeface="Times New Roman" panose="02020603050405020304" pitchFamily="18" charset="0"/>
              </a:rPr>
              <a:t>Contoh-contoh</a:t>
            </a:r>
            <a:r>
              <a:rPr lang="en-US" altLang="en-US" sz="2400" dirty="0">
                <a:cs typeface="Times New Roman" panose="02020603050405020304" pitchFamily="18" charset="0"/>
              </a:rPr>
              <a:t> </a:t>
            </a:r>
            <a:r>
              <a:rPr lang="en-US" altLang="en-US" sz="2400" dirty="0" err="1">
                <a:cs typeface="Times New Roman" panose="02020603050405020304" pitchFamily="18" charset="0"/>
              </a:rPr>
              <a:t>persoalan</a:t>
            </a:r>
            <a:r>
              <a:rPr lang="en-US" altLang="en-US" sz="2400" dirty="0">
                <a:cs typeface="Times New Roman" panose="02020603050405020304" pitchFamily="18" charset="0"/>
              </a:rPr>
              <a:t>:</a:t>
            </a:r>
            <a:r>
              <a:rPr lang="en-US" altLang="en-US" sz="2400" dirty="0"/>
              <a:t> </a:t>
            </a:r>
          </a:p>
          <a:p>
            <a:pPr marL="533400" indent="-533400">
              <a:lnSpc>
                <a:spcPct val="90000"/>
              </a:lnSpc>
              <a:buFontTx/>
              <a:buNone/>
            </a:pPr>
            <a:endParaRPr lang="en-US" altLang="en-US" sz="2400" dirty="0"/>
          </a:p>
          <a:p>
            <a:pPr marL="533400" indent="-533400">
              <a:lnSpc>
                <a:spcPct val="90000"/>
              </a:lnSpc>
              <a:buFontTx/>
              <a:buNone/>
            </a:pPr>
            <a:r>
              <a:rPr lang="en-US" altLang="en-US" sz="2400" dirty="0"/>
              <a:t>1.	</a:t>
            </a:r>
            <a:r>
              <a:rPr lang="en-US" altLang="en-US" sz="2400" dirty="0">
                <a:cs typeface="Times New Roman" panose="02020603050405020304" pitchFamily="18" charset="0"/>
              </a:rPr>
              <a:t>[</a:t>
            </a:r>
            <a:r>
              <a:rPr lang="en-US" altLang="en-US" sz="2400" b="1" dirty="0" err="1">
                <a:cs typeface="Times New Roman" panose="02020603050405020304" pitchFamily="18" charset="0"/>
              </a:rPr>
              <a:t>Persoalan</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pengurutan</a:t>
            </a:r>
            <a:r>
              <a:rPr lang="en-US" altLang="en-US" sz="2400" dirty="0">
                <a:cs typeface="Times New Roman" panose="02020603050405020304" pitchFamily="18" charset="0"/>
              </a:rPr>
              <a:t>] </a:t>
            </a:r>
            <a:r>
              <a:rPr lang="en-US" altLang="en-US" sz="2400" dirty="0" err="1">
                <a:cs typeface="Times New Roman" panose="02020603050405020304" pitchFamily="18" charset="0"/>
              </a:rPr>
              <a:t>Diberikan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senarai</a:t>
            </a:r>
            <a:r>
              <a:rPr lang="en-US" altLang="en-US" sz="2400" dirty="0">
                <a:cs typeface="Times New Roman" panose="02020603050405020304" pitchFamily="18" charset="0"/>
              </a:rPr>
              <a:t> (</a:t>
            </a:r>
            <a:r>
              <a:rPr lang="en-US" altLang="en-US" sz="2400" i="1" dirty="0">
                <a:cs typeface="Times New Roman" panose="02020603050405020304" pitchFamily="18" charset="0"/>
              </a:rPr>
              <a:t>list</a:t>
            </a:r>
            <a:r>
              <a:rPr lang="en-US" altLang="en-US" sz="2400" dirty="0">
                <a:cs typeface="Times New Roman" panose="02020603050405020304" pitchFamily="18" charset="0"/>
              </a:rPr>
              <a:t>) </a:t>
            </a:r>
            <a:r>
              <a:rPr lang="en-US" altLang="en-US" sz="2400" i="1" dirty="0">
                <a:cs typeface="Times New Roman" panose="02020603050405020304" pitchFamily="18" charset="0"/>
              </a:rPr>
              <a:t>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terdiri</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n</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i="1" dirty="0">
                <a:cs typeface="Times New Roman" panose="02020603050405020304" pitchFamily="18" charset="0"/>
              </a:rPr>
              <a:t>integer</a:t>
            </a:r>
            <a:r>
              <a:rPr lang="en-US" altLang="en-US" sz="2400" dirty="0">
                <a:cs typeface="Times New Roman" panose="02020603050405020304" pitchFamily="18" charset="0"/>
              </a:rPr>
              <a:t>. </a:t>
            </a:r>
            <a:r>
              <a:rPr lang="en-US" altLang="en-US" sz="2400" dirty="0" err="1">
                <a:cs typeface="Times New Roman" panose="02020603050405020304" pitchFamily="18" charset="0"/>
              </a:rPr>
              <a:t>Urutkan</a:t>
            </a:r>
            <a:r>
              <a:rPr lang="en-US" altLang="en-US" sz="2400" dirty="0">
                <a:cs typeface="Times New Roman" panose="02020603050405020304" pitchFamily="18" charset="0"/>
              </a:rPr>
              <a:t> </a:t>
            </a:r>
            <a:r>
              <a:rPr lang="en-US" altLang="en-US" sz="2400" i="1" dirty="0">
                <a:cs typeface="Times New Roman" panose="02020603050405020304" pitchFamily="18" charset="0"/>
              </a:rPr>
              <a:t>n</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i="1" dirty="0">
                <a:cs typeface="Times New Roman" panose="02020603050405020304" pitchFamily="18" charset="0"/>
              </a:rPr>
              <a:t>integer</a:t>
            </a:r>
            <a:r>
              <a:rPr lang="en-US" altLang="en-US" sz="2400" dirty="0">
                <a:cs typeface="Times New Roman" panose="02020603050405020304" pitchFamily="18" charset="0"/>
              </a:rPr>
              <a:t>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sehingga</a:t>
            </a:r>
            <a:r>
              <a:rPr lang="en-US" altLang="en-US" sz="2400" dirty="0">
                <a:cs typeface="Times New Roman" panose="02020603050405020304" pitchFamily="18" charset="0"/>
              </a:rPr>
              <a:t> </a:t>
            </a:r>
            <a:r>
              <a:rPr lang="en-US" altLang="en-US" sz="2400" dirty="0" err="1">
                <a:cs typeface="Times New Roman" panose="02020603050405020304" pitchFamily="18" charset="0"/>
              </a:rPr>
              <a:t>terurut</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menaik</a:t>
            </a:r>
            <a:r>
              <a:rPr lang="en-US" altLang="en-US" sz="2400" dirty="0">
                <a:cs typeface="Times New Roman" panose="02020603050405020304" pitchFamily="18" charset="0"/>
              </a:rPr>
              <a:t>! </a:t>
            </a:r>
          </a:p>
          <a:p>
            <a:pPr marL="533400" indent="-533400">
              <a:lnSpc>
                <a:spcPct val="90000"/>
              </a:lnSpc>
              <a:buFontTx/>
              <a:buNone/>
            </a:pPr>
            <a:r>
              <a:rPr lang="en-US" altLang="en-US" sz="2400" dirty="0">
                <a:cs typeface="Times New Roman" panose="02020603050405020304" pitchFamily="18" charset="0"/>
              </a:rPr>
              <a:t>	</a:t>
            </a:r>
          </a:p>
          <a:p>
            <a:pPr marL="533400" indent="-533400">
              <a:lnSpc>
                <a:spcPct val="90000"/>
              </a:lnSpc>
              <a:buFontTx/>
              <a:buNone/>
            </a:pPr>
            <a:r>
              <a:rPr lang="en-US" altLang="en-US" sz="2400" dirty="0">
                <a:cs typeface="Times New Roman" panose="02020603050405020304" pitchFamily="18" charset="0"/>
              </a:rPr>
              <a:t>	</a:t>
            </a:r>
            <a:r>
              <a:rPr lang="en-US" altLang="en-US" sz="2400" i="1" dirty="0" err="1">
                <a:cs typeface="Times New Roman" panose="02020603050405020304" pitchFamily="18" charset="0"/>
              </a:rPr>
              <a:t>Jawaban</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barisan</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nilai</a:t>
            </a:r>
            <a:r>
              <a:rPr lang="en-US" altLang="en-US" sz="2400" i="1" dirty="0">
                <a:cs typeface="Times New Roman" panose="02020603050405020304" pitchFamily="18" charset="0"/>
              </a:rPr>
              <a:t> di </a:t>
            </a:r>
            <a:r>
              <a:rPr lang="en-US" altLang="en-US" sz="2400" i="1" dirty="0" err="1">
                <a:cs typeface="Times New Roman" panose="02020603050405020304" pitchFamily="18" charset="0"/>
              </a:rPr>
              <a:t>dalam</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senarai</a:t>
            </a:r>
            <a:r>
              <a:rPr lang="en-US" altLang="en-US" sz="2400" i="1" dirty="0">
                <a:cs typeface="Times New Roman" panose="02020603050405020304" pitchFamily="18" charset="0"/>
              </a:rPr>
              <a:t> yang </a:t>
            </a:r>
            <a:r>
              <a:rPr lang="en-US" altLang="en-US" sz="2400" i="1" dirty="0" err="1">
                <a:cs typeface="Times New Roman" panose="02020603050405020304" pitchFamily="18" charset="0"/>
              </a:rPr>
              <a:t>terurut</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menaik</a:t>
            </a:r>
            <a:r>
              <a:rPr lang="en-US" altLang="en-US" sz="2400" i="1" dirty="0">
                <a:cs typeface="Times New Roman" panose="02020603050405020304" pitchFamily="18" charset="0"/>
              </a:rPr>
              <a:t>.</a:t>
            </a:r>
            <a:r>
              <a:rPr lang="en-US" altLang="en-US" sz="2400" i="1" dirty="0"/>
              <a:t> </a:t>
            </a:r>
          </a:p>
        </p:txBody>
      </p:sp>
      <p:pic>
        <p:nvPicPr>
          <p:cNvPr id="17" name="Audio 16">
            <a:hlinkClick r:id="" action="ppaction://media"/>
            <a:extLst>
              <a:ext uri="{FF2B5EF4-FFF2-40B4-BE49-F238E27FC236}">
                <a16:creationId xmlns:a16="http://schemas.microsoft.com/office/drawing/2014/main" id="{ECE57572-9324-48FE-B037-F9A318241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91BB88D2-85E2-4F45-B159-AA946E10BC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F118AE-9A3F-4B60-9B45-8FFF809A918D}" type="slidenum">
              <a:rPr lang="en-US" altLang="en-US" sz="1200" smtClean="0">
                <a:solidFill>
                  <a:srgbClr val="898989"/>
                </a:solidFill>
              </a:rPr>
              <a:pPr>
                <a:spcBef>
                  <a:spcPct val="0"/>
                </a:spcBef>
                <a:buFontTx/>
                <a:buNone/>
              </a:pPr>
              <a:t>8</a:t>
            </a:fld>
            <a:endParaRPr lang="en-US" altLang="en-US" sz="1200">
              <a:solidFill>
                <a:srgbClr val="898989"/>
              </a:solidFill>
            </a:endParaRPr>
          </a:p>
        </p:txBody>
      </p:sp>
      <p:sp>
        <p:nvSpPr>
          <p:cNvPr id="10243" name="Rectangle 2">
            <a:extLst>
              <a:ext uri="{FF2B5EF4-FFF2-40B4-BE49-F238E27FC236}">
                <a16:creationId xmlns:a16="http://schemas.microsoft.com/office/drawing/2014/main" id="{5981BAA2-4D63-45B5-BCFF-6736ECEBF47D}"/>
              </a:ext>
            </a:extLst>
          </p:cNvPr>
          <p:cNvSpPr>
            <a:spLocks noGrp="1"/>
          </p:cNvSpPr>
          <p:nvPr>
            <p:ph type="title"/>
          </p:nvPr>
        </p:nvSpPr>
        <p:spPr/>
        <p:txBody>
          <a:bodyPr/>
          <a:lstStyle/>
          <a:p>
            <a:endParaRPr lang="en-US" altLang="en-US"/>
          </a:p>
        </p:txBody>
      </p:sp>
      <p:sp>
        <p:nvSpPr>
          <p:cNvPr id="10244" name="Rectangle 3">
            <a:extLst>
              <a:ext uri="{FF2B5EF4-FFF2-40B4-BE49-F238E27FC236}">
                <a16:creationId xmlns:a16="http://schemas.microsoft.com/office/drawing/2014/main" id="{8F1EE711-34E4-4E46-A8F5-F66627DF3652}"/>
              </a:ext>
            </a:extLst>
          </p:cNvPr>
          <p:cNvSpPr>
            <a:spLocks noGrp="1"/>
          </p:cNvSpPr>
          <p:nvPr>
            <p:ph type="body" idx="1"/>
          </p:nvPr>
        </p:nvSpPr>
        <p:spPr/>
        <p:txBody>
          <a:bodyPr/>
          <a:lstStyle/>
          <a:p>
            <a:pPr>
              <a:buFontTx/>
              <a:buNone/>
            </a:pPr>
            <a:r>
              <a:rPr lang="en-US" altLang="en-US" sz="2400"/>
              <a:t>2. </a:t>
            </a:r>
            <a:r>
              <a:rPr lang="en-US" altLang="en-US" sz="2800"/>
              <a:t>[</a:t>
            </a:r>
            <a:r>
              <a:rPr lang="en-US" altLang="en-US" sz="2800" b="1"/>
              <a:t>Persoalan pencarian</a:t>
            </a:r>
            <a:r>
              <a:rPr lang="en-US" altLang="en-US" sz="2800"/>
              <a:t>] Apakah terdapat sebuah elemen bernilai </a:t>
            </a:r>
            <a:r>
              <a:rPr lang="en-US" altLang="en-US" sz="2800" i="1"/>
              <a:t>x</a:t>
            </a:r>
            <a:r>
              <a:rPr lang="en-US" altLang="en-US" sz="2800"/>
              <a:t> di dalam sebuah senarai </a:t>
            </a:r>
            <a:r>
              <a:rPr lang="en-US" altLang="en-US" sz="2800" i="1"/>
              <a:t>S</a:t>
            </a:r>
            <a:r>
              <a:rPr lang="en-US" altLang="en-US" sz="2800"/>
              <a:t> yang berisi </a:t>
            </a:r>
            <a:r>
              <a:rPr lang="en-US" altLang="en-US" sz="2800" i="1"/>
              <a:t>n</a:t>
            </a:r>
            <a:r>
              <a:rPr lang="en-US" altLang="en-US" sz="2800"/>
              <a:t> buah bilangan bulat? </a:t>
            </a:r>
          </a:p>
          <a:p>
            <a:pPr>
              <a:buFontTx/>
              <a:buNone/>
            </a:pPr>
            <a:r>
              <a:rPr lang="en-US" altLang="en-US" sz="2800"/>
              <a:t>	</a:t>
            </a:r>
          </a:p>
          <a:p>
            <a:pPr>
              <a:buFontTx/>
              <a:buNone/>
            </a:pPr>
            <a:r>
              <a:rPr lang="en-US" altLang="en-US" sz="2800"/>
              <a:t>	</a:t>
            </a:r>
            <a:r>
              <a:rPr lang="en-US" altLang="en-US" sz="2800" i="1"/>
              <a:t>Jawaban: “ya” jika x ditemukan di dalam senarai, atau “tidak” jika x tidak terdapat di dalam senarai.</a:t>
            </a:r>
          </a:p>
        </p:txBody>
      </p:sp>
      <p:pic>
        <p:nvPicPr>
          <p:cNvPr id="7" name="Audio 6">
            <a:hlinkClick r:id="" action="ppaction://media"/>
            <a:extLst>
              <a:ext uri="{FF2B5EF4-FFF2-40B4-BE49-F238E27FC236}">
                <a16:creationId xmlns:a16="http://schemas.microsoft.com/office/drawing/2014/main" id="{7D5873F9-7D97-4DE1-97BE-D03FC300E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83327076-2432-4689-8167-39756EA607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3B3A55-7466-4353-9AE7-67D7B104E099}"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
        <p:nvSpPr>
          <p:cNvPr id="11267" name="Rectangle 3">
            <a:extLst>
              <a:ext uri="{FF2B5EF4-FFF2-40B4-BE49-F238E27FC236}">
                <a16:creationId xmlns:a16="http://schemas.microsoft.com/office/drawing/2014/main" id="{36E9A5FC-1307-4D8B-A008-E9BEE409F12A}"/>
              </a:ext>
            </a:extLst>
          </p:cNvPr>
          <p:cNvSpPr>
            <a:spLocks noGrp="1"/>
          </p:cNvSpPr>
          <p:nvPr>
            <p:ph type="body" idx="1"/>
          </p:nvPr>
        </p:nvSpPr>
        <p:spPr>
          <a:xfrm>
            <a:off x="685800" y="838200"/>
            <a:ext cx="7772400" cy="5029200"/>
          </a:xfrm>
        </p:spPr>
        <p:txBody>
          <a:bodyPr/>
          <a:lstStyle/>
          <a:p>
            <a:r>
              <a:rPr lang="en-US" altLang="en-US" sz="2800" b="1"/>
              <a:t>Instansiasi persoalan</a:t>
            </a:r>
            <a:r>
              <a:rPr lang="en-US" altLang="en-US" sz="2800"/>
              <a:t>: parameter nilai yang diasosiasikan di dalam persoalan.</a:t>
            </a:r>
          </a:p>
          <a:p>
            <a:endParaRPr lang="en-US" altLang="en-US" sz="2800">
              <a:cs typeface="Times New Roman" panose="02020603050405020304" pitchFamily="18" charset="0"/>
            </a:endParaRPr>
          </a:p>
          <a:p>
            <a:r>
              <a:rPr lang="en-US" altLang="en-US" sz="2800">
                <a:cs typeface="Times New Roman" panose="02020603050405020304" pitchFamily="18" charset="0"/>
              </a:rPr>
              <a:t>Jawaban terhadap instansiasi persoalan disebut </a:t>
            </a:r>
            <a:r>
              <a:rPr lang="en-US" altLang="en-US" sz="2800" b="1">
                <a:cs typeface="Times New Roman" panose="02020603050405020304" pitchFamily="18" charset="0"/>
              </a:rPr>
              <a:t>solusi</a:t>
            </a:r>
            <a:r>
              <a:rPr lang="en-US" altLang="en-US" sz="2800"/>
              <a:t> </a:t>
            </a:r>
          </a:p>
          <a:p>
            <a:endParaRPr lang="en-US" altLang="en-US" sz="2800"/>
          </a:p>
          <a:p>
            <a:r>
              <a:rPr lang="en-US" altLang="en-US" sz="2800"/>
              <a:t>Contoh: Selesaikan persoalan pengurutan untuk</a:t>
            </a:r>
          </a:p>
          <a:p>
            <a:pPr>
              <a:buFontTx/>
              <a:buNone/>
            </a:pPr>
            <a:r>
              <a:rPr lang="en-US" altLang="en-US" sz="2800"/>
              <a:t>		</a:t>
            </a:r>
            <a:r>
              <a:rPr lang="en-US" altLang="en-US" sz="2800" i="1">
                <a:cs typeface="Times New Roman" panose="02020603050405020304" pitchFamily="18" charset="0"/>
              </a:rPr>
              <a:t>S</a:t>
            </a:r>
            <a:r>
              <a:rPr lang="en-US" altLang="en-US" sz="2800">
                <a:cs typeface="Times New Roman" panose="02020603050405020304" pitchFamily="18" charset="0"/>
              </a:rPr>
              <a:t> = [15, 4, 8, 11, 2, 10, 19]	</a:t>
            </a:r>
            <a:r>
              <a:rPr lang="en-US" altLang="en-US" sz="2800" i="1">
                <a:cs typeface="Times New Roman" panose="02020603050405020304" pitchFamily="18" charset="0"/>
              </a:rPr>
              <a:t>n</a:t>
            </a:r>
            <a:r>
              <a:rPr lang="en-US" altLang="en-US" sz="2800">
                <a:cs typeface="Times New Roman" panose="02020603050405020304" pitchFamily="18" charset="0"/>
              </a:rPr>
              <a:t> = 7</a:t>
            </a:r>
          </a:p>
          <a:p>
            <a:pPr>
              <a:buFontTx/>
              <a:buNone/>
            </a:pPr>
            <a:endParaRPr lang="en-US" altLang="en-US" sz="2800"/>
          </a:p>
          <a:p>
            <a:pPr>
              <a:buFontTx/>
              <a:buNone/>
            </a:pPr>
            <a:r>
              <a:rPr lang="en-US" altLang="en-US" sz="2800"/>
              <a:t>	Solusi: </a:t>
            </a:r>
            <a:r>
              <a:rPr lang="en-US" altLang="en-US" sz="2800" i="1">
                <a:cs typeface="Times New Roman" panose="02020603050405020304" pitchFamily="18" charset="0"/>
              </a:rPr>
              <a:t>S</a:t>
            </a:r>
            <a:r>
              <a:rPr lang="en-US" altLang="en-US" sz="2800" b="1">
                <a:cs typeface="Times New Roman" panose="02020603050405020304" pitchFamily="18" charset="0"/>
              </a:rPr>
              <a:t> </a:t>
            </a:r>
            <a:r>
              <a:rPr lang="en-US" altLang="en-US" sz="2800">
                <a:cs typeface="Times New Roman" panose="02020603050405020304" pitchFamily="18" charset="0"/>
              </a:rPr>
              <a:t>= [2, 4, 8, 10, 11, 15, 19].</a:t>
            </a:r>
            <a:r>
              <a:rPr lang="en-US" altLang="en-US" sz="2800"/>
              <a:t> </a:t>
            </a:r>
          </a:p>
        </p:txBody>
      </p:sp>
      <p:pic>
        <p:nvPicPr>
          <p:cNvPr id="11291" name="Audio 11290">
            <a:hlinkClick r:id="" action="ppaction://media"/>
            <a:extLst>
              <a:ext uri="{FF2B5EF4-FFF2-40B4-BE49-F238E27FC236}">
                <a16:creationId xmlns:a16="http://schemas.microsoft.com/office/drawing/2014/main" id="{8E268F28-3535-4BCB-8A83-23CF6DB3F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2103</Words>
  <Application>Microsoft Office PowerPoint</Application>
  <PresentationFormat>On-screen Show (4:3)</PresentationFormat>
  <Paragraphs>248</Paragraphs>
  <Slides>40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Symbol</vt:lpstr>
      <vt:lpstr>Times New Roman</vt:lpstr>
      <vt:lpstr>Wingdings</vt:lpstr>
      <vt:lpstr>Office Theme</vt:lpstr>
      <vt:lpstr>Equation</vt:lpstr>
      <vt:lpstr>Pengantar Strategi Algoritma</vt:lpstr>
      <vt:lpstr>Kampus ITB yang indah…</vt:lpstr>
      <vt:lpstr>Inilah STEI-ITB…</vt:lpstr>
      <vt:lpstr>LabTek V, di sini Informatika ITB berada</vt:lpstr>
      <vt:lpstr>Salah satu mata kuliahnya….</vt:lpstr>
      <vt:lpstr>Apakah Strategi Algoritma itu?</vt:lpstr>
      <vt:lpstr>Persoalan (Problem)</vt:lpstr>
      <vt:lpstr>PowerPoint Presentation</vt:lpstr>
      <vt:lpstr>PowerPoint Presentation</vt:lpstr>
      <vt:lpstr>Beberapa Contoh Persoalan Klasik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Sum of Subsets Problem </vt:lpstr>
      <vt:lpstr>Algoritma</vt:lpstr>
      <vt:lpstr>Analisis Algoritma</vt:lpstr>
      <vt:lpstr>PowerPoint Presentation</vt:lpstr>
      <vt:lpstr>Strategi Algoritma</vt:lpstr>
      <vt:lpstr>PowerPoint Presentation</vt:lpstr>
      <vt:lpstr>PowerPoint Presentation</vt:lpstr>
      <vt:lpstr>PowerPoint Presentation</vt:lpstr>
      <vt:lpstr>Pokok Bahasan Kuliah</vt:lpstr>
      <vt:lpstr>Buku Referensi Kuliah</vt:lpstr>
      <vt:lpstr>PowerPoint Presentation</vt:lpstr>
      <vt:lpstr>PowerPoint Presentation</vt:lpstr>
      <vt:lpstr>Dosen Pengampu </vt:lpstr>
      <vt:lpstr>Media Komunikasi</vt:lpstr>
      <vt:lpstr>PowerPoint Presentation</vt:lpstr>
      <vt:lpstr>Media Komunikasi</vt:lpstr>
      <vt:lpstr>PowerPoint Presentation</vt:lpstr>
      <vt:lpstr>Media Komunikasi</vt:lpstr>
      <vt:lpstr>PowerPoint Presentation</vt:lpstr>
      <vt:lpstr>SELAMAT BELAJAR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Judul Presentasi</dc:title>
  <dc:creator>fan</dc:creator>
  <cp:lastModifiedBy>Dr. Ir. Rinaldi, M.T.</cp:lastModifiedBy>
  <cp:revision>71</cp:revision>
  <dcterms:created xsi:type="dcterms:W3CDTF">2010-12-20T15:05:16Z</dcterms:created>
  <dcterms:modified xsi:type="dcterms:W3CDTF">2024-02-03T08:27:13Z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2024-02-03T08:27:13Z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28ccde8e-a872-4909-a223-8c977afbd059</vt:lpwstr>
  </property>
  <property fmtid="{D5CDD505-2E9C-101B-9397-08002B2CF9AE}" pid="8" name="MSIP_Label_38b525e5-f3da-4501-8f1e-526b6769fc56_ContentBits">
    <vt:lpwstr>0</vt:lpwstr>
  </property>
</Properties>
</file>