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62" r:id="rId3"/>
    <p:sldId id="382" r:id="rId4"/>
    <p:sldId id="263" r:id="rId5"/>
    <p:sldId id="326" r:id="rId6"/>
    <p:sldId id="327" r:id="rId7"/>
    <p:sldId id="259" r:id="rId8"/>
    <p:sldId id="383" r:id="rId9"/>
    <p:sldId id="385" r:id="rId10"/>
    <p:sldId id="369" r:id="rId11"/>
    <p:sldId id="374" r:id="rId12"/>
    <p:sldId id="264" r:id="rId13"/>
    <p:sldId id="265" r:id="rId14"/>
    <p:sldId id="266" r:id="rId15"/>
    <p:sldId id="267" r:id="rId16"/>
    <p:sldId id="386" r:id="rId17"/>
    <p:sldId id="384" r:id="rId18"/>
    <p:sldId id="388" r:id="rId19"/>
    <p:sldId id="268" r:id="rId20"/>
    <p:sldId id="269" r:id="rId21"/>
    <p:sldId id="270" r:id="rId22"/>
    <p:sldId id="376" r:id="rId23"/>
    <p:sldId id="375" r:id="rId24"/>
    <p:sldId id="370" r:id="rId25"/>
    <p:sldId id="271" r:id="rId26"/>
    <p:sldId id="329" r:id="rId27"/>
    <p:sldId id="367" r:id="rId28"/>
    <p:sldId id="258" r:id="rId29"/>
    <p:sldId id="368" r:id="rId30"/>
    <p:sldId id="272" r:id="rId31"/>
    <p:sldId id="273" r:id="rId32"/>
    <p:sldId id="357" r:id="rId33"/>
    <p:sldId id="379" r:id="rId34"/>
    <p:sldId id="380" r:id="rId35"/>
    <p:sldId id="38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24012-56CA-4C7F-BEC9-AAAD7B4074E4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67BD2-0736-456C-A83B-0D07818C2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5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595CF-F27E-4504-8368-54BB25C0BD20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9635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C96E0-81F2-4B97-8A15-69286AFF9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5ADCAC-47B4-4A92-8B2A-02A91C6EF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4E685-504D-46A1-9B20-B40219613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4E5F-4E00-4406-A979-8DBD4603A2CF}" type="datetime1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09E27-A956-44BE-9D39-D787CC85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NUM-RN-MLK/IF2211/2013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5F178-42C2-4267-AC83-CA3BB9F8C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0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2A710-0C75-47E6-9A9F-A6001A236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ECB400-6B6C-4FEA-9048-3EF4C7C3C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917A7-3EC5-4FF8-BC00-077C98CAC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ED27-35D4-43E5-9494-0A7E5BBC76B0}" type="datetime1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66310-9F0E-4ABC-9AB7-7688BA9F5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NUM-RN-MLK/IF2211/2013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1D83A-0C57-4A56-9774-6FE001F2A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9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7D24E9-EFAC-4FA2-A77F-7846098D60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EB3685-F3E6-44A7-A0FF-482A45E1C9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3AAB3-739A-4EFC-8BD1-B1131F871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E81B-69BE-415B-AF68-8D211357968C}" type="datetime1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B47EA-0C10-41BC-8E20-5A9BE9930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NUM-RN-MLK/IF2211/2013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E9E57-FA9B-407A-982D-1B2F665EE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00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57817-142F-48BC-803F-DAE47CA4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A925D-5E26-4B34-8041-23805F7E4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0711A-E23D-4754-8331-054662616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C7F5-355F-4D3B-B449-D8704B9466CC}" type="datetime1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69918-9DC8-4324-A019-29AAC2F5D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NUM-RN-MLK/IF2211/2013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5CFD6-C592-4721-B39C-D9F71805D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1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9768A-2AFE-4942-9F0C-19A2DE83A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18D05C-144D-4313-94EE-8B78D1C30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23B46-2CD2-4E8C-8E66-5D5811B64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5104B-DC3C-4613-8540-10C7C026C22F}" type="datetime1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1E1EE-DC8A-4175-BBEC-54B1FAF69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NUM-RN-MLK/IF2211/2013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DF32A-E73B-48C7-8DE9-867117208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7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F71FD-0EC0-486A-8392-283B084CF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18509-985C-463C-9E8F-02EB8D36E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49EB7E-8BE2-44FC-8AA1-9D8D080B0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40B6BA-C19D-4212-BBF9-453BEDAC9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35940-A6F1-4264-AAB5-6B73E5269699}" type="datetime1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93933-3492-4CC1-85EC-DB6AFA49D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NUM-RN-MLK/IF2211/2013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256ACA-B82F-42DD-B3FB-2C4E3C4A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4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3E51C-0EFD-41ED-87C3-30D9FB2F2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AB5CA-5D7F-43F3-B50C-2B43009F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F86B74-8E24-4161-8870-7B7516AF9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527CB6-100F-48CA-85FF-F6DBBD266B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B0621F-8E3B-44F3-8042-A87CB28E8D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E95B98-CE27-446E-8BC4-9FDCC3150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A000C-F1F2-4750-8217-B90C62EFA7FA}" type="datetime1">
              <a:rPr lang="en-US" smtClean="0"/>
              <a:t>3/14/2024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040819-7270-4556-810D-A41023ECC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NUM-RN-MLK/IF2211/2013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9B911C-DDE5-406E-9303-052F89DEC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4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00DE0-1532-46A5-BB13-990678FFE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C8DFCC-7F9A-40DB-A9C5-D10B1C85F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0234-33D1-46BB-9D23-37A9886C5E1D}" type="datetime1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357697-70BF-4804-B3A4-32265ABF3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NUM-RN-MLK/IF2211/2013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A5DE77-101B-4E56-894C-93AEF16B5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49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74F0C8-4DC1-4457-B622-769814811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98A4-6FF1-4C96-A8FD-C4C259D0F2F0}" type="datetime1">
              <a:rPr lang="en-US" smtClean="0"/>
              <a:t>3/14/2024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39E6B-C5D0-4734-9A22-E08F27D57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NUM-RN-MLK/IF2211/2013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D8405-E18B-4006-92BE-F1EDAAC58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18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DD215-7D86-4147-BD0D-B70648A6F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4CC8F-E98F-4B6D-900D-8F8BF2CED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AF4E5-F1CC-4A83-9983-04B8825C8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7FAD5A-C277-45C3-A0EC-DA46CFA7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7EBB-DB62-442F-8ADA-1BBA97F22236}" type="datetime1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3A92D-0C48-4473-9118-BDBAAFC68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NUM-RN-MLK/IF2211/2013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C7040C-4FC9-4BA6-9399-73765E0F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9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2F431-4F61-4A4B-934F-6BF197BB0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98A5DE-5C64-4570-A1DC-350FB39D9D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D17E5B-962B-4DA6-A7D1-14D32E934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2FEEE7-2189-4244-BCE4-BFDC537C2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7FF9-D239-4327-BC17-148BEEE408D6}" type="datetime1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44CB99-B58A-4F8B-AA12-1C4E226FE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NUM-RN-MLK/IF2211/2013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B7915-327B-473D-9AC9-E2EE49F09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01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25237B-A705-4F94-9E6C-4D5032DDC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E7400-EDF2-4259-ADE5-F0D0B8987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CB931-AD63-4CEA-9DC4-FFC382D9F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BF6A6-CCCB-421C-A0C2-F861972D6D6D}" type="datetime1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9A37-6C06-42BC-94F5-1B1BF09F25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NUM-RN-MLK/IF2211/2013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236A0-031B-46C1-B826-8BC9C07C97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5EA11-5616-4FDA-8BAD-D2B8CC8D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0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24523"/>
            <a:ext cx="9144000" cy="1381125"/>
          </a:xfrm>
        </p:spPr>
        <p:txBody>
          <a:bodyPr>
            <a:normAutofit fontScale="90000"/>
          </a:bodyPr>
          <a:lstStyle/>
          <a:p>
            <a:r>
              <a:rPr lang="id-ID" b="1" dirty="0">
                <a:latin typeface="+mn-lt"/>
              </a:rPr>
              <a:t>Breadth/Depth First Search (BFS/DFS)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255679"/>
            <a:ext cx="9144000" cy="1655762"/>
          </a:xfrm>
        </p:spPr>
        <p:txBody>
          <a:bodyPr>
            <a:normAutofit/>
          </a:bodyPr>
          <a:lstStyle/>
          <a:p>
            <a:r>
              <a:rPr lang="id-ID" sz="2800" dirty="0"/>
              <a:t>Bahan Kuliah IF2211 Strategi Algoritmik</a:t>
            </a:r>
            <a:br>
              <a:rPr lang="id-ID" sz="2800" dirty="0"/>
            </a:br>
            <a:endParaRPr lang="en-US" sz="2800" dirty="0"/>
          </a:p>
          <a:p>
            <a:r>
              <a:rPr lang="id-ID" sz="2800" dirty="0"/>
              <a:t>Oleh: </a:t>
            </a:r>
            <a:r>
              <a:rPr lang="en-US" sz="2800" dirty="0"/>
              <a:t> Rinaldi Munir  &amp; Nur </a:t>
            </a:r>
            <a:r>
              <a:rPr lang="en-US" sz="2800" dirty="0" err="1"/>
              <a:t>Ulfa</a:t>
            </a:r>
            <a:r>
              <a:rPr lang="en-US" sz="2800" dirty="0"/>
              <a:t> </a:t>
            </a:r>
            <a:r>
              <a:rPr lang="en-US" sz="2800" dirty="0" err="1"/>
              <a:t>Maulidevi</a:t>
            </a:r>
            <a:endParaRPr lang="id-ID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</a:t>
            </a:fld>
            <a:endParaRPr lang="id-ID"/>
          </a:p>
        </p:txBody>
      </p:sp>
      <p:pic>
        <p:nvPicPr>
          <p:cNvPr id="6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00C69537-31CE-46DB-A189-B2F06E50B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415" y="3738165"/>
            <a:ext cx="1487170" cy="148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A3844C-27F1-4F61-AF5A-7F2D797BC85C}"/>
              </a:ext>
            </a:extLst>
          </p:cNvPr>
          <p:cNvSpPr txBox="1"/>
          <p:nvPr/>
        </p:nvSpPr>
        <p:spPr>
          <a:xfrm>
            <a:off x="2971800" y="5302487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Program </a:t>
            </a:r>
            <a:r>
              <a:rPr lang="en-US" sz="2400" dirty="0" err="1"/>
              <a:t>Studi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Informatika</a:t>
            </a:r>
            <a:endParaRPr lang="en-US" sz="2400" dirty="0"/>
          </a:p>
          <a:p>
            <a:pPr algn="ctr"/>
            <a:r>
              <a:rPr lang="en-US" sz="2400" dirty="0" err="1"/>
              <a:t>Sekolah</a:t>
            </a:r>
            <a:r>
              <a:rPr lang="en-US" sz="2400" dirty="0"/>
              <a:t> Teknik </a:t>
            </a:r>
            <a:r>
              <a:rPr lang="en-US" sz="2400" dirty="0" err="1"/>
              <a:t>Elektro</a:t>
            </a:r>
            <a:r>
              <a:rPr lang="en-US" sz="2400" dirty="0"/>
              <a:t> dan </a:t>
            </a:r>
            <a:r>
              <a:rPr lang="en-US" sz="2400" dirty="0" err="1"/>
              <a:t>Informatika</a:t>
            </a:r>
            <a:r>
              <a:rPr lang="en-US" sz="2400" dirty="0"/>
              <a:t> ITB</a:t>
            </a:r>
          </a:p>
          <a:p>
            <a:pPr algn="ctr"/>
            <a:r>
              <a:rPr lang="en-US" sz="2400" dirty="0"/>
              <a:t>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4C01AA-033E-40F1-A4C8-10B4E9CC66A6}"/>
              </a:ext>
            </a:extLst>
          </p:cNvPr>
          <p:cNvSpPr txBox="1"/>
          <p:nvPr/>
        </p:nvSpPr>
        <p:spPr>
          <a:xfrm>
            <a:off x="8305800" y="1260813"/>
            <a:ext cx="2061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(Bagian 1)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BB1C80-9145-4E67-B36B-086489F8F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10</a:t>
            </a:fld>
            <a:endParaRPr lang="id-ID"/>
          </a:p>
        </p:txBody>
      </p:sp>
      <p:pic>
        <p:nvPicPr>
          <p:cNvPr id="9" name="Picture 8" descr="A picture containing sitting&#10;&#10;Description automatically generated">
            <a:extLst>
              <a:ext uri="{FF2B5EF4-FFF2-40B4-BE49-F238E27FC236}">
                <a16:creationId xmlns:a16="http://schemas.microsoft.com/office/drawing/2014/main" id="{EBEAC275-EA02-4FCC-A36F-709C1C1E0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262" y="886265"/>
            <a:ext cx="4275120" cy="43404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C903FC-B5B4-C491-5F41-8613B6FE7FB1}"/>
              </a:ext>
            </a:extLst>
          </p:cNvPr>
          <p:cNvSpPr txBox="1"/>
          <p:nvPr/>
        </p:nvSpPr>
        <p:spPr>
          <a:xfrm>
            <a:off x="929617" y="5592853"/>
            <a:ext cx="1033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Urutan</a:t>
            </a:r>
            <a:r>
              <a:rPr lang="en-US" sz="2400" dirty="0"/>
              <a:t> </a:t>
            </a:r>
            <a:r>
              <a:rPr lang="en-US" sz="2400" dirty="0" err="1"/>
              <a:t>simpul-simpul</a:t>
            </a:r>
            <a:r>
              <a:rPr lang="en-US" sz="2400" dirty="0"/>
              <a:t> yang </a:t>
            </a:r>
            <a:r>
              <a:rPr lang="en-US" sz="2400" dirty="0" err="1"/>
              <a:t>dikunjungi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BFS </a:t>
            </a:r>
            <a:r>
              <a:rPr lang="en-US" sz="2400" dirty="0" err="1"/>
              <a:t>dari</a:t>
            </a:r>
            <a:r>
              <a:rPr lang="en-US" sz="2400" dirty="0"/>
              <a:t> S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S, A, F, B, E, G, C, D, H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661EFA-62DD-48C9-E5EE-773D5230C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58" y="1034314"/>
            <a:ext cx="4891147" cy="4192412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8725D97E-73D5-0990-D93B-ADAF5A681629}"/>
              </a:ext>
            </a:extLst>
          </p:cNvPr>
          <p:cNvSpPr/>
          <p:nvPr/>
        </p:nvSpPr>
        <p:spPr>
          <a:xfrm>
            <a:off x="5592705" y="3193366"/>
            <a:ext cx="1216058" cy="56270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04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C0D080-BA36-4FBB-82ED-0E515EDA7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11</a:t>
            </a:fld>
            <a:endParaRPr lang="id-ID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71C27A0-6AFD-4B7F-B82F-E5E851CBD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620688"/>
            <a:ext cx="482453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3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BFS: Struktur Data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96875" indent="-396875">
              <a:buAutoNum type="arabicPeriod"/>
            </a:pPr>
            <a:r>
              <a:rPr lang="id-ID" dirty="0"/>
              <a:t>Matriks ketetanggaan </a:t>
            </a:r>
            <a:r>
              <a:rPr lang="id-ID" i="1" dirty="0"/>
              <a:t>A</a:t>
            </a:r>
            <a:r>
              <a:rPr lang="id-ID" dirty="0"/>
              <a:t> = [</a:t>
            </a:r>
            <a:r>
              <a:rPr lang="id-ID" i="1" dirty="0"/>
              <a:t>a</a:t>
            </a:r>
            <a:r>
              <a:rPr lang="id-ID" i="1" baseline="-25000" dirty="0"/>
              <a:t>ij</a:t>
            </a:r>
            <a:r>
              <a:rPr lang="id-ID" dirty="0"/>
              <a:t>] yang berukuran </a:t>
            </a:r>
            <a:r>
              <a:rPr lang="id-ID" i="1" dirty="0"/>
              <a:t>n</a:t>
            </a:r>
            <a:r>
              <a:rPr lang="id-ID" dirty="0"/>
              <a:t>x</a:t>
            </a:r>
            <a:r>
              <a:rPr lang="id-ID" i="1" dirty="0"/>
              <a:t>n</a:t>
            </a:r>
            <a:r>
              <a:rPr lang="id-ID" dirty="0"/>
              <a:t>, </a:t>
            </a:r>
            <a:br>
              <a:rPr lang="id-ID" dirty="0"/>
            </a:br>
            <a:r>
              <a:rPr lang="en-US" dirty="0"/>
              <a:t>  </a:t>
            </a:r>
            <a:r>
              <a:rPr lang="id-ID" i="1" dirty="0"/>
              <a:t>a</a:t>
            </a:r>
            <a:r>
              <a:rPr lang="id-ID" i="1" baseline="-25000" dirty="0"/>
              <a:t>ij</a:t>
            </a:r>
            <a:r>
              <a:rPr lang="id-ID" dirty="0"/>
              <a:t>= 1, jika simpul </a:t>
            </a:r>
            <a:r>
              <a:rPr lang="id-ID" i="1" dirty="0"/>
              <a:t>i</a:t>
            </a:r>
            <a:r>
              <a:rPr lang="id-ID" dirty="0"/>
              <a:t> dan simpul </a:t>
            </a:r>
            <a:r>
              <a:rPr lang="id-ID" i="1" dirty="0"/>
              <a:t>j</a:t>
            </a:r>
            <a:r>
              <a:rPr lang="id-ID" dirty="0"/>
              <a:t> bertetangga,</a:t>
            </a:r>
          </a:p>
          <a:p>
            <a:pPr marL="514350" indent="-514350">
              <a:buNone/>
            </a:pPr>
            <a:r>
              <a:rPr lang="id-ID" dirty="0"/>
              <a:t>	</a:t>
            </a:r>
            <a:r>
              <a:rPr lang="en-US" dirty="0"/>
              <a:t> </a:t>
            </a:r>
            <a:r>
              <a:rPr lang="id-ID" i="1" dirty="0"/>
              <a:t>a</a:t>
            </a:r>
            <a:r>
              <a:rPr lang="id-ID" i="1" baseline="-25000" dirty="0"/>
              <a:t>ij</a:t>
            </a:r>
            <a:r>
              <a:rPr lang="id-ID" dirty="0"/>
              <a:t>= 0, jika simpul </a:t>
            </a:r>
            <a:r>
              <a:rPr lang="id-ID" i="1" dirty="0"/>
              <a:t>i</a:t>
            </a:r>
            <a:r>
              <a:rPr lang="id-ID" dirty="0"/>
              <a:t> dan simpul </a:t>
            </a:r>
            <a:r>
              <a:rPr lang="id-ID" i="1" dirty="0"/>
              <a:t>j </a:t>
            </a:r>
            <a:r>
              <a:rPr lang="id-ID" dirty="0"/>
              <a:t>tidak bertetangga.</a:t>
            </a:r>
            <a:endParaRPr lang="en-US" dirty="0"/>
          </a:p>
          <a:p>
            <a:pPr marL="514350" indent="-514350">
              <a:buNone/>
            </a:pPr>
            <a:endParaRPr lang="id-ID" dirty="0"/>
          </a:p>
          <a:p>
            <a:pPr>
              <a:buNone/>
            </a:pPr>
            <a:r>
              <a:rPr lang="id-ID" dirty="0"/>
              <a:t>2. Antrian </a:t>
            </a:r>
            <a:r>
              <a:rPr lang="id-ID" i="1" dirty="0"/>
              <a:t>q</a:t>
            </a:r>
            <a:r>
              <a:rPr lang="id-ID" dirty="0"/>
              <a:t> untuk menyimpan simpul yang telah dikunjungi. </a:t>
            </a:r>
            <a:endParaRPr lang="en-US" dirty="0"/>
          </a:p>
          <a:p>
            <a:pPr>
              <a:buNone/>
            </a:pPr>
            <a:endParaRPr lang="id-ID" dirty="0"/>
          </a:p>
          <a:p>
            <a:pPr>
              <a:buNone/>
            </a:pPr>
            <a:r>
              <a:rPr lang="id-ID" dirty="0"/>
              <a:t>3. Tabel Boolean</a:t>
            </a:r>
            <a:r>
              <a:rPr lang="en-US" dirty="0"/>
              <a:t>,</a:t>
            </a:r>
            <a:r>
              <a:rPr lang="id-ID" dirty="0"/>
              <a:t> </a:t>
            </a:r>
            <a:r>
              <a:rPr lang="en-US" dirty="0" err="1"/>
              <a:t>diberi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“</a:t>
            </a:r>
            <a:r>
              <a:rPr lang="id-ID" dirty="0"/>
              <a:t>dikunjungi</a:t>
            </a:r>
            <a:r>
              <a:rPr lang="en-US" dirty="0"/>
              <a:t>”</a:t>
            </a:r>
            <a:endParaRPr lang="id-ID" dirty="0"/>
          </a:p>
          <a:p>
            <a:pPr lvl="1">
              <a:buNone/>
            </a:pPr>
            <a:r>
              <a:rPr lang="id-ID" dirty="0">
                <a:latin typeface="Courier New" pitchFamily="49" charset="0"/>
                <a:cs typeface="Courier New" pitchFamily="49" charset="0"/>
              </a:rPr>
              <a:t>dikunjungi : array[l..n] of boolean</a:t>
            </a:r>
          </a:p>
          <a:p>
            <a:pPr lvl="1">
              <a:buNone/>
            </a:pPr>
            <a:r>
              <a:rPr lang="id-ID" dirty="0"/>
              <a:t>dikunjungi[i] = </a:t>
            </a:r>
            <a:r>
              <a:rPr lang="id-ID" i="1" dirty="0"/>
              <a:t>true</a:t>
            </a:r>
            <a:r>
              <a:rPr lang="id-ID" dirty="0"/>
              <a:t> jika simpul </a:t>
            </a:r>
            <a:r>
              <a:rPr lang="id-ID" i="1" dirty="0"/>
              <a:t>i</a:t>
            </a:r>
            <a:r>
              <a:rPr lang="id-ID" dirty="0"/>
              <a:t> sudah dikunjungi</a:t>
            </a:r>
          </a:p>
          <a:p>
            <a:pPr lvl="1">
              <a:buNone/>
            </a:pPr>
            <a:r>
              <a:rPr lang="id-ID" dirty="0"/>
              <a:t>dikunjungi[i] = </a:t>
            </a:r>
            <a:r>
              <a:rPr lang="id-ID" i="1" dirty="0"/>
              <a:t>false</a:t>
            </a:r>
            <a:r>
              <a:rPr lang="id-ID" dirty="0"/>
              <a:t> jika simpul </a:t>
            </a:r>
            <a:r>
              <a:rPr lang="id-ID" i="1" dirty="0"/>
              <a:t>i</a:t>
            </a:r>
            <a:r>
              <a:rPr lang="id-ID" dirty="0"/>
              <a:t> belum dikunjungi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12</a:t>
            </a:fld>
            <a:endParaRPr lang="id-ID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 b="2023"/>
          <a:stretch>
            <a:fillRect/>
          </a:stretch>
        </p:blipFill>
        <p:spPr bwMode="auto">
          <a:xfrm>
            <a:off x="2452663" y="214290"/>
            <a:ext cx="6718357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13</a:t>
            </a:fld>
            <a:endParaRPr lang="id-ID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BFS: Ilustrasi</a:t>
            </a:r>
          </a:p>
        </p:txBody>
      </p:sp>
      <p:sp>
        <p:nvSpPr>
          <p:cNvPr id="42" name="Oval 41"/>
          <p:cNvSpPr/>
          <p:nvPr/>
        </p:nvSpPr>
        <p:spPr>
          <a:xfrm>
            <a:off x="3238480" y="164305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2309786" y="271462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2</a:t>
            </a:r>
          </a:p>
        </p:txBody>
      </p:sp>
      <p:sp>
        <p:nvSpPr>
          <p:cNvPr id="44" name="Oval 43"/>
          <p:cNvSpPr/>
          <p:nvPr/>
        </p:nvSpPr>
        <p:spPr>
          <a:xfrm>
            <a:off x="4238612" y="271462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3</a:t>
            </a:r>
          </a:p>
        </p:txBody>
      </p:sp>
      <p:sp>
        <p:nvSpPr>
          <p:cNvPr id="45" name="Oval 44"/>
          <p:cNvSpPr/>
          <p:nvPr/>
        </p:nvSpPr>
        <p:spPr>
          <a:xfrm>
            <a:off x="1666844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4</a:t>
            </a:r>
          </a:p>
        </p:txBody>
      </p:sp>
      <p:sp>
        <p:nvSpPr>
          <p:cNvPr id="46" name="Oval 45"/>
          <p:cNvSpPr/>
          <p:nvPr/>
        </p:nvSpPr>
        <p:spPr>
          <a:xfrm>
            <a:off x="2809852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5</a:t>
            </a:r>
          </a:p>
        </p:txBody>
      </p:sp>
      <p:sp>
        <p:nvSpPr>
          <p:cNvPr id="47" name="Oval 46"/>
          <p:cNvSpPr/>
          <p:nvPr/>
        </p:nvSpPr>
        <p:spPr>
          <a:xfrm>
            <a:off x="3809952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6</a:t>
            </a:r>
          </a:p>
        </p:txBody>
      </p:sp>
      <p:sp>
        <p:nvSpPr>
          <p:cNvPr id="48" name="Oval 47"/>
          <p:cNvSpPr/>
          <p:nvPr/>
        </p:nvSpPr>
        <p:spPr>
          <a:xfrm>
            <a:off x="4952960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7</a:t>
            </a:r>
          </a:p>
        </p:txBody>
      </p:sp>
      <p:sp>
        <p:nvSpPr>
          <p:cNvPr id="49" name="Oval 48"/>
          <p:cNvSpPr/>
          <p:nvPr/>
        </p:nvSpPr>
        <p:spPr>
          <a:xfrm>
            <a:off x="3309918" y="5429264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8</a:t>
            </a:r>
          </a:p>
        </p:txBody>
      </p:sp>
      <p:cxnSp>
        <p:nvCxnSpPr>
          <p:cNvPr id="50" name="Straight Connector 49"/>
          <p:cNvCxnSpPr>
            <a:stCxn id="43" idx="4"/>
            <a:endCxn id="45" idx="0"/>
          </p:cNvCxnSpPr>
          <p:nvPr/>
        </p:nvCxnSpPr>
        <p:spPr>
          <a:xfrm rot="5400000">
            <a:off x="1809720" y="3357562"/>
            <a:ext cx="928694" cy="6429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3" idx="4"/>
            <a:endCxn id="46" idx="0"/>
          </p:cNvCxnSpPr>
          <p:nvPr/>
        </p:nvCxnSpPr>
        <p:spPr>
          <a:xfrm rot="16200000" flipH="1">
            <a:off x="2381224" y="3429000"/>
            <a:ext cx="928694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4" idx="4"/>
            <a:endCxn id="47" idx="0"/>
          </p:cNvCxnSpPr>
          <p:nvPr/>
        </p:nvCxnSpPr>
        <p:spPr>
          <a:xfrm rot="5400000">
            <a:off x="3845687" y="3464703"/>
            <a:ext cx="928694" cy="4286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4" idx="4"/>
            <a:endCxn id="48" idx="0"/>
          </p:cNvCxnSpPr>
          <p:nvPr/>
        </p:nvCxnSpPr>
        <p:spPr>
          <a:xfrm rot="16200000" flipH="1">
            <a:off x="4417191" y="3321859"/>
            <a:ext cx="928694" cy="7143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2" idx="4"/>
            <a:endCxn id="43" idx="0"/>
          </p:cNvCxnSpPr>
          <p:nvPr/>
        </p:nvCxnSpPr>
        <p:spPr>
          <a:xfrm rot="5400000">
            <a:off x="2774133" y="1964521"/>
            <a:ext cx="571504" cy="9286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2" idx="4"/>
            <a:endCxn id="44" idx="0"/>
          </p:cNvCxnSpPr>
          <p:nvPr/>
        </p:nvCxnSpPr>
        <p:spPr>
          <a:xfrm rot="16200000" flipH="1">
            <a:off x="3738546" y="1928802"/>
            <a:ext cx="571504" cy="10001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9" idx="0"/>
            <a:endCxn id="47" idx="4"/>
          </p:cNvCxnSpPr>
          <p:nvPr/>
        </p:nvCxnSpPr>
        <p:spPr>
          <a:xfrm rot="5400000" flipH="1" flipV="1">
            <a:off x="3452778" y="4786338"/>
            <a:ext cx="785818" cy="5000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8" idx="4"/>
            <a:endCxn id="49" idx="0"/>
          </p:cNvCxnSpPr>
          <p:nvPr/>
        </p:nvCxnSpPr>
        <p:spPr>
          <a:xfrm rot="5400000">
            <a:off x="4024282" y="4214834"/>
            <a:ext cx="785818" cy="16430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5" idx="4"/>
            <a:endCxn id="49" idx="0"/>
          </p:cNvCxnSpPr>
          <p:nvPr/>
        </p:nvCxnSpPr>
        <p:spPr>
          <a:xfrm rot="16200000" flipH="1">
            <a:off x="2381224" y="4214818"/>
            <a:ext cx="785818" cy="16430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6" idx="4"/>
            <a:endCxn id="49" idx="0"/>
          </p:cNvCxnSpPr>
          <p:nvPr/>
        </p:nvCxnSpPr>
        <p:spPr>
          <a:xfrm rot="16200000" flipH="1">
            <a:off x="2952728" y="4786322"/>
            <a:ext cx="785818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402261"/>
              </p:ext>
            </p:extLst>
          </p:nvPr>
        </p:nvGraphicFramePr>
        <p:xfrm>
          <a:off x="6095968" y="1690688"/>
          <a:ext cx="5000627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2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id-ID" sz="1400" dirty="0"/>
                        <a:t>Iterasi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id-ID" sz="1400" dirty="0"/>
                        <a:t>V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id-ID" sz="1400" dirty="0"/>
                        <a:t>Q</a:t>
                      </a:r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dikunjungi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3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5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6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7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8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/>
                        <a:t>Inisialisasi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{1}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/>
                        <a:t>Iterasi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{2,3}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/>
                        <a:t>Iterasi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{3,4,5}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/>
                        <a:t>Iterasi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{4,5,6,7}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/>
                        <a:t>Iterasi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{5,6,7,8}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/>
                        <a:t>Iterasi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{6,7,8}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/>
                        <a:t>Iterasi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{7,8}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/>
                        <a:t>Iterasi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{8}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/>
                        <a:t>Iterasi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14</a:t>
            </a:fld>
            <a:endParaRPr lang="id-ID"/>
          </a:p>
        </p:txBody>
      </p:sp>
      <p:sp>
        <p:nvSpPr>
          <p:cNvPr id="2" name="TextBox 1"/>
          <p:cNvSpPr txBox="1"/>
          <p:nvPr/>
        </p:nvSpPr>
        <p:spPr>
          <a:xfrm>
            <a:off x="6095968" y="5987018"/>
            <a:ext cx="4987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Urutan</a:t>
            </a:r>
            <a:r>
              <a:rPr lang="en-US" dirty="0"/>
              <a:t> simpul2 yang </a:t>
            </a:r>
            <a:r>
              <a:rPr lang="en-US" dirty="0" err="1"/>
              <a:t>dikunjungi</a:t>
            </a:r>
            <a:r>
              <a:rPr lang="en-US" dirty="0"/>
              <a:t>: 1, 2, 3, 4, 5, 6, 7, 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Pencarian Mendalam (DFS)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52538" y="1568424"/>
            <a:ext cx="6243010" cy="4525963"/>
          </a:xfrm>
        </p:spPr>
        <p:txBody>
          <a:bodyPr>
            <a:noAutofit/>
          </a:bodyPr>
          <a:lstStyle/>
          <a:p>
            <a:r>
              <a:rPr lang="id-ID" sz="2000" dirty="0"/>
              <a:t>Traversal dimulai dari simpul </a:t>
            </a:r>
            <a:r>
              <a:rPr lang="id-ID" sz="2000" i="1" dirty="0"/>
              <a:t>v</a:t>
            </a:r>
            <a:r>
              <a:rPr lang="id-ID" sz="2000" dirty="0"/>
              <a:t>.</a:t>
            </a:r>
            <a:endParaRPr lang="en-US" sz="2000" dirty="0"/>
          </a:p>
          <a:p>
            <a:endParaRPr lang="id-ID" sz="2000" dirty="0"/>
          </a:p>
          <a:p>
            <a:r>
              <a:rPr lang="id-ID" sz="2000" dirty="0"/>
              <a:t>Algoritma:</a:t>
            </a:r>
          </a:p>
          <a:p>
            <a:pPr>
              <a:buFont typeface="+mj-lt"/>
              <a:buAutoNum type="arabicPeriod"/>
            </a:pPr>
            <a:r>
              <a:rPr lang="id-ID" sz="2000" dirty="0"/>
              <a:t>Kunjungi simpul </a:t>
            </a:r>
            <a:r>
              <a:rPr lang="id-ID" sz="2000" i="1" dirty="0"/>
              <a:t>v </a:t>
            </a:r>
          </a:p>
          <a:p>
            <a:pPr>
              <a:buFont typeface="+mj-lt"/>
              <a:buAutoNum type="arabicPeriod"/>
            </a:pPr>
            <a:r>
              <a:rPr lang="id-ID" sz="2000" dirty="0"/>
              <a:t>Kunjungi simpul w yang bertetangga dengan  simpul </a:t>
            </a:r>
            <a:r>
              <a:rPr lang="id-ID" sz="2000" i="1" dirty="0"/>
              <a:t>v</a:t>
            </a:r>
            <a:r>
              <a:rPr lang="id-ID" sz="2000" dirty="0"/>
              <a:t>.</a:t>
            </a:r>
          </a:p>
          <a:p>
            <a:pPr>
              <a:buFont typeface="+mj-lt"/>
              <a:buAutoNum type="arabicPeriod"/>
            </a:pPr>
            <a:r>
              <a:rPr lang="id-ID" sz="2000" dirty="0"/>
              <a:t>Ulangi DFS mulai dari simpul </a:t>
            </a:r>
            <a:r>
              <a:rPr lang="id-ID" sz="2000" i="1" dirty="0"/>
              <a:t>w</a:t>
            </a:r>
            <a:r>
              <a:rPr lang="id-ID" sz="2000" dirty="0"/>
              <a:t>.</a:t>
            </a:r>
          </a:p>
          <a:p>
            <a:pPr>
              <a:buFont typeface="+mj-lt"/>
              <a:buAutoNum type="arabicPeriod"/>
            </a:pPr>
            <a:r>
              <a:rPr lang="id-ID" sz="2000" dirty="0"/>
              <a:t>Ketika mencapai simpul </a:t>
            </a:r>
            <a:r>
              <a:rPr lang="id-ID" sz="2000" i="1" dirty="0"/>
              <a:t>u</a:t>
            </a:r>
            <a:r>
              <a:rPr lang="id-ID" sz="2000" dirty="0"/>
              <a:t> sedemikian sehingga semua simpul yang bertetangga dengannya telah dikunjungi, pencarian dirunut-balik (</a:t>
            </a:r>
            <a:r>
              <a:rPr lang="id-ID" sz="2000" i="1" dirty="0"/>
              <a:t>backtrack</a:t>
            </a:r>
            <a:r>
              <a:rPr lang="id-ID" sz="2000" dirty="0"/>
              <a:t>) ke simpul terakhir yang dikunjungi sebelumnya dan mempunyai simpul w yang belum dikunjungi.</a:t>
            </a:r>
          </a:p>
          <a:p>
            <a:pPr>
              <a:buFont typeface="+mj-lt"/>
              <a:buAutoNum type="arabicPeriod"/>
            </a:pPr>
            <a:r>
              <a:rPr lang="id-ID" sz="2000" dirty="0"/>
              <a:t>Pencarian berakhir bila tidak ada lagi simpul yang belum dikunjungi yang dapat dicapai dari simpul yang telah dikunjungi.</a:t>
            </a:r>
          </a:p>
          <a:p>
            <a:pPr>
              <a:buNone/>
            </a:pPr>
            <a:endParaRPr lang="id-ID" sz="1800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15</a:t>
            </a:fld>
            <a:endParaRPr lang="id-ID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7937028-42DF-420B-9C30-C5F7FAA2767E}"/>
              </a:ext>
            </a:extLst>
          </p:cNvPr>
          <p:cNvSpPr/>
          <p:nvPr/>
        </p:nvSpPr>
        <p:spPr>
          <a:xfrm>
            <a:off x="9438688" y="1568424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78FEA70-3B4E-45FA-943C-33DE3C82895E}"/>
              </a:ext>
            </a:extLst>
          </p:cNvPr>
          <p:cNvSpPr/>
          <p:nvPr/>
        </p:nvSpPr>
        <p:spPr>
          <a:xfrm>
            <a:off x="8509994" y="2639994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AC13376-FD9B-4E0C-97B5-711028DCAA4C}"/>
              </a:ext>
            </a:extLst>
          </p:cNvPr>
          <p:cNvSpPr/>
          <p:nvPr/>
        </p:nvSpPr>
        <p:spPr>
          <a:xfrm>
            <a:off x="10438820" y="2639994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44AF1D2-7905-488A-A153-F6E9428A01FC}"/>
              </a:ext>
            </a:extLst>
          </p:cNvPr>
          <p:cNvSpPr/>
          <p:nvPr/>
        </p:nvSpPr>
        <p:spPr>
          <a:xfrm>
            <a:off x="7867052" y="4068754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75D08C0-6F8F-4002-98C2-B92DDBAA3D99}"/>
              </a:ext>
            </a:extLst>
          </p:cNvPr>
          <p:cNvSpPr/>
          <p:nvPr/>
        </p:nvSpPr>
        <p:spPr>
          <a:xfrm>
            <a:off x="9010060" y="4068754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5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ACDAEFC-8C1D-44CE-8E29-71C029F69DCD}"/>
              </a:ext>
            </a:extLst>
          </p:cNvPr>
          <p:cNvSpPr/>
          <p:nvPr/>
        </p:nvSpPr>
        <p:spPr>
          <a:xfrm>
            <a:off x="10010160" y="4068754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6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200F54E-8A5D-4ED1-9C5A-B6193AD782BA}"/>
              </a:ext>
            </a:extLst>
          </p:cNvPr>
          <p:cNvSpPr/>
          <p:nvPr/>
        </p:nvSpPr>
        <p:spPr>
          <a:xfrm>
            <a:off x="11153168" y="4068754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7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5B42C70-742B-4334-9262-8D9935C92576}"/>
              </a:ext>
            </a:extLst>
          </p:cNvPr>
          <p:cNvSpPr/>
          <p:nvPr/>
        </p:nvSpPr>
        <p:spPr>
          <a:xfrm>
            <a:off x="9510126" y="5354638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8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6DC3E21-2316-42D9-80D0-E83E8301F9E7}"/>
              </a:ext>
            </a:extLst>
          </p:cNvPr>
          <p:cNvCxnSpPr>
            <a:stCxn id="27" idx="4"/>
            <a:endCxn id="29" idx="0"/>
          </p:cNvCxnSpPr>
          <p:nvPr/>
        </p:nvCxnSpPr>
        <p:spPr>
          <a:xfrm rot="5400000">
            <a:off x="8009928" y="3282936"/>
            <a:ext cx="928694" cy="6429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C35EFE6-D9DE-4099-82DF-4DE4A7B53095}"/>
              </a:ext>
            </a:extLst>
          </p:cNvPr>
          <p:cNvCxnSpPr>
            <a:stCxn id="27" idx="4"/>
            <a:endCxn id="31" idx="0"/>
          </p:cNvCxnSpPr>
          <p:nvPr/>
        </p:nvCxnSpPr>
        <p:spPr>
          <a:xfrm rot="16200000" flipH="1">
            <a:off x="8581432" y="3354374"/>
            <a:ext cx="928694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1D0C48F-18E2-4475-A83D-297D59DA4F4B}"/>
              </a:ext>
            </a:extLst>
          </p:cNvPr>
          <p:cNvCxnSpPr>
            <a:stCxn id="28" idx="4"/>
            <a:endCxn id="32" idx="0"/>
          </p:cNvCxnSpPr>
          <p:nvPr/>
        </p:nvCxnSpPr>
        <p:spPr>
          <a:xfrm rot="5400000">
            <a:off x="10045895" y="3390077"/>
            <a:ext cx="928694" cy="4286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5F1D1C1-1945-4E7E-BAFA-620FF65D8E28}"/>
              </a:ext>
            </a:extLst>
          </p:cNvPr>
          <p:cNvCxnSpPr>
            <a:stCxn id="28" idx="4"/>
            <a:endCxn id="34" idx="0"/>
          </p:cNvCxnSpPr>
          <p:nvPr/>
        </p:nvCxnSpPr>
        <p:spPr>
          <a:xfrm rot="16200000" flipH="1">
            <a:off x="10617399" y="3247233"/>
            <a:ext cx="928694" cy="7143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52C272F-74A4-4569-BC0A-4E6E3C9A921B}"/>
              </a:ext>
            </a:extLst>
          </p:cNvPr>
          <p:cNvCxnSpPr>
            <a:stCxn id="26" idx="4"/>
            <a:endCxn id="27" idx="0"/>
          </p:cNvCxnSpPr>
          <p:nvPr/>
        </p:nvCxnSpPr>
        <p:spPr>
          <a:xfrm rot="5400000">
            <a:off x="8974341" y="1889895"/>
            <a:ext cx="571504" cy="9286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2FF8D97-D0DB-4E70-9AF0-C94F5548800F}"/>
              </a:ext>
            </a:extLst>
          </p:cNvPr>
          <p:cNvCxnSpPr>
            <a:stCxn id="26" idx="4"/>
            <a:endCxn id="28" idx="0"/>
          </p:cNvCxnSpPr>
          <p:nvPr/>
        </p:nvCxnSpPr>
        <p:spPr>
          <a:xfrm rot="16200000" flipH="1">
            <a:off x="9938754" y="1854176"/>
            <a:ext cx="571504" cy="10001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AD7BCAE-F6A1-4422-8769-896949C4F71C}"/>
              </a:ext>
            </a:extLst>
          </p:cNvPr>
          <p:cNvCxnSpPr>
            <a:stCxn id="35" idx="0"/>
            <a:endCxn id="32" idx="4"/>
          </p:cNvCxnSpPr>
          <p:nvPr/>
        </p:nvCxnSpPr>
        <p:spPr>
          <a:xfrm rot="5400000" flipH="1" flipV="1">
            <a:off x="9652986" y="4711712"/>
            <a:ext cx="785818" cy="5000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40BA4E8-8D45-4ED4-B199-F62D7B3F7232}"/>
              </a:ext>
            </a:extLst>
          </p:cNvPr>
          <p:cNvCxnSpPr>
            <a:stCxn id="34" idx="4"/>
            <a:endCxn id="35" idx="0"/>
          </p:cNvCxnSpPr>
          <p:nvPr/>
        </p:nvCxnSpPr>
        <p:spPr>
          <a:xfrm rot="5400000">
            <a:off x="10224490" y="4140208"/>
            <a:ext cx="785818" cy="16430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CBE52E7-26F5-4637-9A29-8806DC1E0B07}"/>
              </a:ext>
            </a:extLst>
          </p:cNvPr>
          <p:cNvCxnSpPr>
            <a:stCxn id="29" idx="4"/>
            <a:endCxn id="35" idx="0"/>
          </p:cNvCxnSpPr>
          <p:nvPr/>
        </p:nvCxnSpPr>
        <p:spPr>
          <a:xfrm rot="16200000" flipH="1">
            <a:off x="8581432" y="4140192"/>
            <a:ext cx="785818" cy="16430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91F6D2D-AF05-4FEA-BDD6-26151585AED2}"/>
              </a:ext>
            </a:extLst>
          </p:cNvPr>
          <p:cNvCxnSpPr>
            <a:stCxn id="31" idx="4"/>
            <a:endCxn id="35" idx="0"/>
          </p:cNvCxnSpPr>
          <p:nvPr/>
        </p:nvCxnSpPr>
        <p:spPr>
          <a:xfrm rot="16200000" flipH="1">
            <a:off x="9152936" y="4711696"/>
            <a:ext cx="785818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A4CA83-E792-FCC3-F715-B9E24BDE6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 descr="A network with blue lines and circles&#10;&#10;Description automatically generated">
            <a:extLst>
              <a:ext uri="{FF2B5EF4-FFF2-40B4-BE49-F238E27FC236}">
                <a16:creationId xmlns:a16="http://schemas.microsoft.com/office/drawing/2014/main" id="{E985E3E2-9E51-FD72-21FB-4206DF808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735" y="1225501"/>
            <a:ext cx="5894598" cy="36841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5E2B48-9978-22FC-BD12-70ABA10C6127}"/>
              </a:ext>
            </a:extLst>
          </p:cNvPr>
          <p:cNvSpPr txBox="1"/>
          <p:nvPr/>
        </p:nvSpPr>
        <p:spPr>
          <a:xfrm>
            <a:off x="1302057" y="5401666"/>
            <a:ext cx="9899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Urutan</a:t>
            </a:r>
            <a:r>
              <a:rPr lang="en-US" sz="2400" dirty="0"/>
              <a:t> </a:t>
            </a:r>
            <a:r>
              <a:rPr lang="en-US" sz="2400" dirty="0" err="1"/>
              <a:t>simpul-simpul</a:t>
            </a:r>
            <a:r>
              <a:rPr lang="en-US" sz="2400" dirty="0"/>
              <a:t> yang </a:t>
            </a:r>
            <a:r>
              <a:rPr lang="en-US" sz="2400" dirty="0" err="1"/>
              <a:t>dikunjungi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DFS </a:t>
            </a:r>
            <a:r>
              <a:rPr lang="en-US" sz="2400" dirty="0" err="1"/>
              <a:t>dari</a:t>
            </a:r>
            <a:r>
              <a:rPr lang="en-US" sz="2400" dirty="0"/>
              <a:t> A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A, B, E, D, C, F, G</a:t>
            </a:r>
          </a:p>
        </p:txBody>
      </p:sp>
    </p:spTree>
    <p:extLst>
      <p:ext uri="{BB962C8B-B14F-4D97-AF65-F5344CB8AC3E}">
        <p14:creationId xmlns:p14="http://schemas.microsoft.com/office/powerpoint/2010/main" val="2604577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AF2A4F-1E58-DF1B-63D8-AE4E039D8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 descr="A diagram of a hexagon with circles and letters&#10;&#10;Description automatically generated">
            <a:extLst>
              <a:ext uri="{FF2B5EF4-FFF2-40B4-BE49-F238E27FC236}">
                <a16:creationId xmlns:a16="http://schemas.microsoft.com/office/drawing/2014/main" id="{A76DC4CA-130E-F715-5DE3-E349A86AC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085" y="526121"/>
            <a:ext cx="6089962" cy="45951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EB928D-4C1F-EFAF-491B-369D2228A1CD}"/>
              </a:ext>
            </a:extLst>
          </p:cNvPr>
          <p:cNvSpPr txBox="1"/>
          <p:nvPr/>
        </p:nvSpPr>
        <p:spPr>
          <a:xfrm>
            <a:off x="745587" y="5325567"/>
            <a:ext cx="99141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Urutan</a:t>
            </a:r>
            <a:r>
              <a:rPr lang="en-US" sz="2400" dirty="0"/>
              <a:t> </a:t>
            </a:r>
            <a:r>
              <a:rPr lang="en-US" sz="2400" dirty="0" err="1"/>
              <a:t>simpul-simpul</a:t>
            </a:r>
            <a:r>
              <a:rPr lang="en-US" sz="2400" dirty="0"/>
              <a:t> yang </a:t>
            </a:r>
            <a:r>
              <a:rPr lang="en-US" sz="2400" dirty="0" err="1"/>
              <a:t>dikunjungi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DFS </a:t>
            </a:r>
            <a:r>
              <a:rPr lang="en-US" sz="2400" dirty="0" err="1"/>
              <a:t>dari</a:t>
            </a:r>
            <a:r>
              <a:rPr lang="en-US" sz="2400" dirty="0"/>
              <a:t> A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A, B, D, E, H, F, G, C</a:t>
            </a:r>
          </a:p>
          <a:p>
            <a:endParaRPr lang="en-US" sz="2400" dirty="0"/>
          </a:p>
          <a:p>
            <a:r>
              <a:rPr lang="en-US" sz="2400" dirty="0"/>
              <a:t>(</a:t>
            </a:r>
            <a:r>
              <a:rPr lang="en-US" sz="2400" dirty="0" err="1"/>
              <a:t>atau</a:t>
            </a:r>
            <a:r>
              <a:rPr lang="en-US" sz="2400" dirty="0"/>
              <a:t>:  A, B, D, E, F, C, G, H   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urutan</a:t>
            </a:r>
            <a:r>
              <a:rPr lang="en-US" sz="2400" dirty="0"/>
              <a:t> abjad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dahulu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88791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1E06E-8818-14EA-4416-0F14FED8F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1182"/>
            <a:ext cx="10515600" cy="5515781"/>
          </a:xfrm>
        </p:spPr>
        <p:txBody>
          <a:bodyPr/>
          <a:lstStyle/>
          <a:p>
            <a:r>
              <a:rPr lang="en-US" dirty="0"/>
              <a:t>Traversal </a:t>
            </a:r>
            <a:r>
              <a:rPr lang="en-US" dirty="0" err="1"/>
              <a:t>secara</a:t>
            </a:r>
            <a:r>
              <a:rPr lang="en-US" dirty="0"/>
              <a:t> DFS pada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digambarkan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pohon</a:t>
            </a:r>
            <a:r>
              <a:rPr lang="en-US" dirty="0"/>
              <a:t> DFS: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4793C-01B9-59E1-33F9-F70977D7D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18</a:t>
            </a:fld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CBE6258-1366-F9DF-7884-92806457B525}"/>
              </a:ext>
            </a:extLst>
          </p:cNvPr>
          <p:cNvSpPr/>
          <p:nvPr/>
        </p:nvSpPr>
        <p:spPr>
          <a:xfrm>
            <a:off x="6525847" y="3651113"/>
            <a:ext cx="682171" cy="3628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34C554-FC14-DA03-9A1F-E316B9DA54E4}"/>
              </a:ext>
            </a:extLst>
          </p:cNvPr>
          <p:cNvSpPr txBox="1"/>
          <p:nvPr/>
        </p:nvSpPr>
        <p:spPr>
          <a:xfrm>
            <a:off x="1008293" y="6075635"/>
            <a:ext cx="10175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Urutan</a:t>
            </a:r>
            <a:r>
              <a:rPr lang="en-US" sz="2400" dirty="0"/>
              <a:t> </a:t>
            </a:r>
            <a:r>
              <a:rPr lang="en-US" sz="2400" dirty="0" err="1"/>
              <a:t>simpul-simpul</a:t>
            </a:r>
            <a:r>
              <a:rPr lang="en-US" sz="2400" dirty="0"/>
              <a:t> yang </a:t>
            </a:r>
            <a:r>
              <a:rPr lang="en-US" sz="2400" dirty="0" err="1"/>
              <a:t>dikunjungi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DFS </a:t>
            </a:r>
            <a:r>
              <a:rPr lang="en-US" sz="2400" dirty="0" err="1"/>
              <a:t>dari</a:t>
            </a:r>
            <a:r>
              <a:rPr lang="en-US" sz="2400" dirty="0"/>
              <a:t> A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A, B, D, E, H, F, G, C</a:t>
            </a:r>
          </a:p>
        </p:txBody>
      </p:sp>
      <p:pic>
        <p:nvPicPr>
          <p:cNvPr id="2" name="Picture 1" descr="A diagram of a hexagon with circles and letters&#10;&#10;Description automatically generated">
            <a:extLst>
              <a:ext uri="{FF2B5EF4-FFF2-40B4-BE49-F238E27FC236}">
                <a16:creationId xmlns:a16="http://schemas.microsoft.com/office/drawing/2014/main" id="{9BCDC4AB-ED1D-3B15-9ED7-63C43C291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86" y="1499221"/>
            <a:ext cx="5115075" cy="3859557"/>
          </a:xfrm>
          <a:prstGeom prst="rect">
            <a:avLst/>
          </a:prstGeom>
        </p:spPr>
      </p:pic>
      <p:pic>
        <p:nvPicPr>
          <p:cNvPr id="10" name="Picture 9" descr="A diagram of a tree&#10;&#10;Description automatically generated">
            <a:extLst>
              <a:ext uri="{FF2B5EF4-FFF2-40B4-BE49-F238E27FC236}">
                <a16:creationId xmlns:a16="http://schemas.microsoft.com/office/drawing/2014/main" id="{D6F31F38-16EA-3A3A-F4B9-77CF1D402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191" y="1311001"/>
            <a:ext cx="2664817" cy="468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64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DFS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0982" y="1502236"/>
            <a:ext cx="7402504" cy="420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19</a:t>
            </a:fld>
            <a:endParaRPr lang="id-ID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latin typeface="+mn-lt"/>
              </a:rPr>
              <a:t>Traversal Graf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838200" y="1690688"/>
            <a:ext cx="6369538" cy="4525963"/>
          </a:xfrm>
        </p:spPr>
        <p:txBody>
          <a:bodyPr>
            <a:normAutofit/>
          </a:bodyPr>
          <a:lstStyle/>
          <a:p>
            <a:r>
              <a:rPr lang="id-ID" dirty="0"/>
              <a:t>Algoritma traversal graf: mengunjungi simpul</a:t>
            </a:r>
            <a:r>
              <a:rPr lang="en-US" dirty="0"/>
              <a:t>-</a:t>
            </a:r>
            <a:r>
              <a:rPr lang="en-US" dirty="0" err="1"/>
              <a:t>simpul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id-ID" dirty="0"/>
              <a:t> dengan cara yang sistematik</a:t>
            </a:r>
          </a:p>
          <a:p>
            <a:pPr lvl="1"/>
            <a:r>
              <a:rPr lang="id-ID" dirty="0"/>
              <a:t>Pencarian melebar (</a:t>
            </a:r>
            <a:r>
              <a:rPr lang="id-ID" i="1" dirty="0"/>
              <a:t>breadth first search</a:t>
            </a:r>
            <a:r>
              <a:rPr lang="id-ID" dirty="0"/>
              <a:t>/BFS)</a:t>
            </a:r>
          </a:p>
          <a:p>
            <a:pPr lvl="1"/>
            <a:r>
              <a:rPr lang="id-ID" dirty="0"/>
              <a:t>Pencarian mendalam (</a:t>
            </a:r>
            <a:r>
              <a:rPr lang="id-ID" i="1" dirty="0"/>
              <a:t>depth first search</a:t>
            </a:r>
            <a:r>
              <a:rPr lang="id-ID" dirty="0"/>
              <a:t>/DFS)</a:t>
            </a:r>
          </a:p>
          <a:p>
            <a:pPr lvl="1"/>
            <a:endParaRPr lang="en-US" dirty="0"/>
          </a:p>
          <a:p>
            <a:pPr marL="225425" lvl="1" indent="-225425"/>
            <a:r>
              <a:rPr lang="id-ID" sz="2800" dirty="0"/>
              <a:t>Asumsi: graf terhubung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</a:t>
            </a:fld>
            <a:endParaRPr lang="id-ID"/>
          </a:p>
        </p:txBody>
      </p:sp>
      <p:pic>
        <p:nvPicPr>
          <p:cNvPr id="3" name="Picture 2" descr="A green lines and dots&#10;&#10;Description automatically generated">
            <a:extLst>
              <a:ext uri="{FF2B5EF4-FFF2-40B4-BE49-F238E27FC236}">
                <a16:creationId xmlns:a16="http://schemas.microsoft.com/office/drawing/2014/main" id="{3F5A023A-EFB4-1916-3EED-5DA4D5362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55" y="2284516"/>
            <a:ext cx="4876409" cy="313303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DFS: Ilustrasi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7174" y="1571613"/>
            <a:ext cx="6500826" cy="4525963"/>
          </a:xfrm>
        </p:spPr>
        <p:txBody>
          <a:bodyPr>
            <a:normAutofit/>
          </a:bodyPr>
          <a:lstStyle/>
          <a:p>
            <a:r>
              <a:rPr lang="id-ID" dirty="0"/>
              <a:t>DFS(1): v=1; dikunjungi[1]=true; DFS(2)</a:t>
            </a:r>
          </a:p>
          <a:p>
            <a:pPr lvl="1"/>
            <a:r>
              <a:rPr lang="id-ID" dirty="0"/>
              <a:t>DFS(2): v=2; dikunjungi[2]=true; DFS(4)</a:t>
            </a:r>
          </a:p>
          <a:p>
            <a:pPr lvl="2"/>
            <a:r>
              <a:rPr lang="id-ID" dirty="0"/>
              <a:t>DFS(4): v=4; dikunjungi[4]=true; DFS(8)</a:t>
            </a:r>
          </a:p>
          <a:p>
            <a:pPr lvl="3"/>
            <a:r>
              <a:rPr lang="id-ID" dirty="0"/>
              <a:t>DFS(8): v=8; dikunjungi[8]=true; DFS(5)</a:t>
            </a:r>
          </a:p>
          <a:p>
            <a:pPr lvl="4"/>
            <a:r>
              <a:rPr lang="id-ID" dirty="0"/>
              <a:t>DFS(5): v=5; dikunjungi[5]=true</a:t>
            </a:r>
          </a:p>
          <a:p>
            <a:pPr lvl="4"/>
            <a:r>
              <a:rPr lang="id-ID" dirty="0"/>
              <a:t>DFS(6): v=6; dikunjungi[6]=true; DFS(3)</a:t>
            </a:r>
          </a:p>
          <a:p>
            <a:pPr lvl="5"/>
            <a:r>
              <a:rPr lang="id-ID" dirty="0"/>
              <a:t>DFS(3): v=3; dikunjungi[3]=true; DFS(7)</a:t>
            </a:r>
          </a:p>
          <a:p>
            <a:pPr lvl="6"/>
            <a:r>
              <a:rPr lang="id-ID" dirty="0"/>
              <a:t>DFS(7): v=7; dikunjungi[7]=true</a:t>
            </a:r>
          </a:p>
        </p:txBody>
      </p:sp>
      <p:sp>
        <p:nvSpPr>
          <p:cNvPr id="5" name="Oval 4"/>
          <p:cNvSpPr/>
          <p:nvPr/>
        </p:nvSpPr>
        <p:spPr>
          <a:xfrm>
            <a:off x="3238480" y="164305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2309786" y="271462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4238612" y="271462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1666844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2809852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5</a:t>
            </a:r>
          </a:p>
        </p:txBody>
      </p:sp>
      <p:sp>
        <p:nvSpPr>
          <p:cNvPr id="10" name="Oval 9"/>
          <p:cNvSpPr/>
          <p:nvPr/>
        </p:nvSpPr>
        <p:spPr>
          <a:xfrm>
            <a:off x="3809952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6</a:t>
            </a:r>
          </a:p>
        </p:txBody>
      </p:sp>
      <p:sp>
        <p:nvSpPr>
          <p:cNvPr id="11" name="Oval 10"/>
          <p:cNvSpPr/>
          <p:nvPr/>
        </p:nvSpPr>
        <p:spPr>
          <a:xfrm>
            <a:off x="4952960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7</a:t>
            </a:r>
          </a:p>
        </p:txBody>
      </p:sp>
      <p:sp>
        <p:nvSpPr>
          <p:cNvPr id="12" name="Oval 11"/>
          <p:cNvSpPr/>
          <p:nvPr/>
        </p:nvSpPr>
        <p:spPr>
          <a:xfrm>
            <a:off x="3309918" y="5429264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8</a:t>
            </a:r>
          </a:p>
        </p:txBody>
      </p:sp>
      <p:cxnSp>
        <p:nvCxnSpPr>
          <p:cNvPr id="13" name="Straight Connector 12"/>
          <p:cNvCxnSpPr>
            <a:stCxn id="6" idx="4"/>
            <a:endCxn id="8" idx="0"/>
          </p:cNvCxnSpPr>
          <p:nvPr/>
        </p:nvCxnSpPr>
        <p:spPr>
          <a:xfrm rot="5400000">
            <a:off x="1809720" y="3357562"/>
            <a:ext cx="928694" cy="6429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4"/>
            <a:endCxn id="9" idx="0"/>
          </p:cNvCxnSpPr>
          <p:nvPr/>
        </p:nvCxnSpPr>
        <p:spPr>
          <a:xfrm rot="16200000" flipH="1">
            <a:off x="2381224" y="3429000"/>
            <a:ext cx="928694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4"/>
            <a:endCxn id="10" idx="0"/>
          </p:cNvCxnSpPr>
          <p:nvPr/>
        </p:nvCxnSpPr>
        <p:spPr>
          <a:xfrm rot="5400000">
            <a:off x="3845687" y="3464703"/>
            <a:ext cx="928694" cy="4286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4"/>
            <a:endCxn id="11" idx="0"/>
          </p:cNvCxnSpPr>
          <p:nvPr/>
        </p:nvCxnSpPr>
        <p:spPr>
          <a:xfrm rot="16200000" flipH="1">
            <a:off x="4417191" y="3321859"/>
            <a:ext cx="928694" cy="7143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4"/>
            <a:endCxn id="6" idx="0"/>
          </p:cNvCxnSpPr>
          <p:nvPr/>
        </p:nvCxnSpPr>
        <p:spPr>
          <a:xfrm rot="5400000">
            <a:off x="2774133" y="1964521"/>
            <a:ext cx="571504" cy="9286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4"/>
            <a:endCxn id="7" idx="0"/>
          </p:cNvCxnSpPr>
          <p:nvPr/>
        </p:nvCxnSpPr>
        <p:spPr>
          <a:xfrm rot="16200000" flipH="1">
            <a:off x="3738546" y="1928802"/>
            <a:ext cx="571504" cy="10001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0"/>
            <a:endCxn id="10" idx="4"/>
          </p:cNvCxnSpPr>
          <p:nvPr/>
        </p:nvCxnSpPr>
        <p:spPr>
          <a:xfrm rot="5400000" flipH="1" flipV="1">
            <a:off x="3452778" y="4786338"/>
            <a:ext cx="785818" cy="5000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4"/>
            <a:endCxn id="12" idx="0"/>
          </p:cNvCxnSpPr>
          <p:nvPr/>
        </p:nvCxnSpPr>
        <p:spPr>
          <a:xfrm rot="5400000">
            <a:off x="4024282" y="4214834"/>
            <a:ext cx="785818" cy="16430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4"/>
            <a:endCxn id="12" idx="0"/>
          </p:cNvCxnSpPr>
          <p:nvPr/>
        </p:nvCxnSpPr>
        <p:spPr>
          <a:xfrm rot="16200000" flipH="1">
            <a:off x="2381224" y="4214818"/>
            <a:ext cx="785818" cy="16430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4"/>
            <a:endCxn id="12" idx="0"/>
          </p:cNvCxnSpPr>
          <p:nvPr/>
        </p:nvCxnSpPr>
        <p:spPr>
          <a:xfrm rot="16200000" flipH="1">
            <a:off x="2952728" y="4786322"/>
            <a:ext cx="785818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20</a:t>
            </a:fld>
            <a:endParaRPr lang="id-ID"/>
          </a:p>
        </p:txBody>
      </p:sp>
      <p:sp>
        <p:nvSpPr>
          <p:cNvPr id="25" name="TextBox 24"/>
          <p:cNvSpPr txBox="1"/>
          <p:nvPr/>
        </p:nvSpPr>
        <p:spPr>
          <a:xfrm>
            <a:off x="4170758" y="5486808"/>
            <a:ext cx="6715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Urutan</a:t>
            </a:r>
            <a:r>
              <a:rPr lang="en-US" sz="2400" dirty="0"/>
              <a:t> simpul2 yang </a:t>
            </a:r>
            <a:r>
              <a:rPr lang="en-US" sz="2400" dirty="0" err="1"/>
              <a:t>dikunjungi</a:t>
            </a:r>
            <a:r>
              <a:rPr lang="en-US" sz="2400" dirty="0"/>
              <a:t>: 1, 2, 4, 8, 5, 6, 3, 7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DFS: Ilustrasi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8612" y="1600201"/>
            <a:ext cx="6858048" cy="4525963"/>
          </a:xfrm>
        </p:spPr>
        <p:txBody>
          <a:bodyPr>
            <a:normAutofit/>
          </a:bodyPr>
          <a:lstStyle/>
          <a:p>
            <a:r>
              <a:rPr lang="id-ID" dirty="0"/>
              <a:t>DFS(1): v=1; dikunjungi[1]=true; DFS(2)</a:t>
            </a:r>
          </a:p>
          <a:p>
            <a:pPr lvl="1"/>
            <a:r>
              <a:rPr lang="id-ID" dirty="0"/>
              <a:t>DFS(2): v=2; dikunjungi[2]=true; DFS(3)</a:t>
            </a:r>
          </a:p>
          <a:p>
            <a:pPr lvl="2"/>
            <a:r>
              <a:rPr lang="id-ID" dirty="0"/>
              <a:t>DFS(3): v=3; dikunjungi[3]=true; DFS(6)</a:t>
            </a:r>
          </a:p>
          <a:p>
            <a:pPr lvl="3"/>
            <a:r>
              <a:rPr lang="id-ID" dirty="0"/>
              <a:t>DFS(6): v=6; dikunjungi[6]=true; DFS(8)</a:t>
            </a:r>
          </a:p>
          <a:p>
            <a:pPr lvl="4"/>
            <a:r>
              <a:rPr lang="id-ID" dirty="0"/>
              <a:t>DFS(8): v=8; dikunjungi[8]=true; DFS(4)</a:t>
            </a:r>
          </a:p>
          <a:p>
            <a:pPr lvl="5"/>
            <a:r>
              <a:rPr lang="id-ID" dirty="0"/>
              <a:t>DFS(4): v=4; dikunjungi[4]=true; </a:t>
            </a:r>
          </a:p>
          <a:p>
            <a:pPr lvl="4">
              <a:buNone/>
            </a:pPr>
            <a:r>
              <a:rPr lang="id-ID" dirty="0"/>
              <a:t>	 DFS(8): DFS(5)</a:t>
            </a:r>
          </a:p>
          <a:p>
            <a:pPr lvl="5"/>
            <a:r>
              <a:rPr lang="id-ID" dirty="0"/>
              <a:t>DFS(5): v=5; dikunjungi[5]=true</a:t>
            </a:r>
          </a:p>
          <a:p>
            <a:pPr lvl="4">
              <a:buNone/>
            </a:pPr>
            <a:r>
              <a:rPr lang="id-ID" dirty="0"/>
              <a:t>	 DFS(8): DFS(7)</a:t>
            </a:r>
          </a:p>
          <a:p>
            <a:pPr lvl="5"/>
            <a:r>
              <a:rPr lang="id-ID" dirty="0"/>
              <a:t>DFS(7): v=7; dikunjungi[7]=true</a:t>
            </a:r>
          </a:p>
        </p:txBody>
      </p:sp>
      <p:sp>
        <p:nvSpPr>
          <p:cNvPr id="5" name="Oval 4"/>
          <p:cNvSpPr/>
          <p:nvPr/>
        </p:nvSpPr>
        <p:spPr>
          <a:xfrm>
            <a:off x="3238480" y="164305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2309786" y="271462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4238612" y="271462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1666844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2809852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5</a:t>
            </a:r>
          </a:p>
        </p:txBody>
      </p:sp>
      <p:sp>
        <p:nvSpPr>
          <p:cNvPr id="10" name="Oval 9"/>
          <p:cNvSpPr/>
          <p:nvPr/>
        </p:nvSpPr>
        <p:spPr>
          <a:xfrm>
            <a:off x="3809952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6</a:t>
            </a:r>
          </a:p>
        </p:txBody>
      </p:sp>
      <p:sp>
        <p:nvSpPr>
          <p:cNvPr id="11" name="Oval 10"/>
          <p:cNvSpPr/>
          <p:nvPr/>
        </p:nvSpPr>
        <p:spPr>
          <a:xfrm>
            <a:off x="4952960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7</a:t>
            </a:r>
          </a:p>
        </p:txBody>
      </p:sp>
      <p:sp>
        <p:nvSpPr>
          <p:cNvPr id="12" name="Oval 11"/>
          <p:cNvSpPr/>
          <p:nvPr/>
        </p:nvSpPr>
        <p:spPr>
          <a:xfrm>
            <a:off x="3309918" y="5429264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8</a:t>
            </a:r>
          </a:p>
        </p:txBody>
      </p:sp>
      <p:cxnSp>
        <p:nvCxnSpPr>
          <p:cNvPr id="13" name="Straight Connector 12"/>
          <p:cNvCxnSpPr>
            <a:stCxn id="6" idx="4"/>
            <a:endCxn id="8" idx="0"/>
          </p:cNvCxnSpPr>
          <p:nvPr/>
        </p:nvCxnSpPr>
        <p:spPr>
          <a:xfrm rot="5400000">
            <a:off x="1809720" y="3357562"/>
            <a:ext cx="928694" cy="6429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4"/>
            <a:endCxn id="9" idx="0"/>
          </p:cNvCxnSpPr>
          <p:nvPr/>
        </p:nvCxnSpPr>
        <p:spPr>
          <a:xfrm rot="16200000" flipH="1">
            <a:off x="2381224" y="3429000"/>
            <a:ext cx="928694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4"/>
            <a:endCxn id="10" idx="0"/>
          </p:cNvCxnSpPr>
          <p:nvPr/>
        </p:nvCxnSpPr>
        <p:spPr>
          <a:xfrm rot="5400000">
            <a:off x="3845687" y="3464703"/>
            <a:ext cx="928694" cy="4286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4"/>
            <a:endCxn id="11" idx="0"/>
          </p:cNvCxnSpPr>
          <p:nvPr/>
        </p:nvCxnSpPr>
        <p:spPr>
          <a:xfrm rot="16200000" flipH="1">
            <a:off x="4417191" y="3321859"/>
            <a:ext cx="928694" cy="7143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4"/>
            <a:endCxn id="6" idx="0"/>
          </p:cNvCxnSpPr>
          <p:nvPr/>
        </p:nvCxnSpPr>
        <p:spPr>
          <a:xfrm rot="5400000">
            <a:off x="2774133" y="1964521"/>
            <a:ext cx="571504" cy="9286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4"/>
            <a:endCxn id="7" idx="0"/>
          </p:cNvCxnSpPr>
          <p:nvPr/>
        </p:nvCxnSpPr>
        <p:spPr>
          <a:xfrm rot="16200000" flipH="1">
            <a:off x="3738546" y="1928802"/>
            <a:ext cx="571504" cy="10001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0"/>
            <a:endCxn id="10" idx="4"/>
          </p:cNvCxnSpPr>
          <p:nvPr/>
        </p:nvCxnSpPr>
        <p:spPr>
          <a:xfrm rot="5400000" flipH="1" flipV="1">
            <a:off x="3452778" y="4786338"/>
            <a:ext cx="785818" cy="5000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4"/>
            <a:endCxn id="12" idx="0"/>
          </p:cNvCxnSpPr>
          <p:nvPr/>
        </p:nvCxnSpPr>
        <p:spPr>
          <a:xfrm rot="5400000">
            <a:off x="4024282" y="4214834"/>
            <a:ext cx="785818" cy="16430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4"/>
            <a:endCxn id="12" idx="0"/>
          </p:cNvCxnSpPr>
          <p:nvPr/>
        </p:nvCxnSpPr>
        <p:spPr>
          <a:xfrm rot="16200000" flipH="1">
            <a:off x="2381224" y="4214818"/>
            <a:ext cx="785818" cy="16430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4"/>
            <a:endCxn id="12" idx="0"/>
          </p:cNvCxnSpPr>
          <p:nvPr/>
        </p:nvCxnSpPr>
        <p:spPr>
          <a:xfrm rot="16200000" flipH="1">
            <a:off x="2952728" y="4786322"/>
            <a:ext cx="785818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2"/>
            <a:endCxn id="6" idx="6"/>
          </p:cNvCxnSpPr>
          <p:nvPr/>
        </p:nvCxnSpPr>
        <p:spPr>
          <a:xfrm rot="10800000">
            <a:off x="2881290" y="2964653"/>
            <a:ext cx="135732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21</a:t>
            </a:fld>
            <a:endParaRPr lang="id-ID"/>
          </a:p>
        </p:txBody>
      </p:sp>
      <p:sp>
        <p:nvSpPr>
          <p:cNvPr id="26" name="TextBox 25"/>
          <p:cNvSpPr txBox="1"/>
          <p:nvPr/>
        </p:nvSpPr>
        <p:spPr>
          <a:xfrm>
            <a:off x="4024299" y="5544868"/>
            <a:ext cx="6715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Urutan</a:t>
            </a:r>
            <a:r>
              <a:rPr lang="en-US" sz="2400" dirty="0"/>
              <a:t> simpul2 yang </a:t>
            </a:r>
            <a:r>
              <a:rPr lang="en-US" sz="2400" dirty="0" err="1"/>
              <a:t>dikunjungi</a:t>
            </a:r>
            <a:r>
              <a:rPr lang="en-US" sz="2400" dirty="0"/>
              <a:t>: 1, 2, 3, 6, 8, 4, 5, 7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54EB2B-2226-43D4-8184-5DD8A5AAF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22</a:t>
            </a:fld>
            <a:endParaRPr lang="id-ID"/>
          </a:p>
        </p:txBody>
      </p:sp>
      <p:pic>
        <p:nvPicPr>
          <p:cNvPr id="5" name="Picture 4" descr="A picture containing table, snow, hanging, piece&#10;&#10;Description automatically generated">
            <a:extLst>
              <a:ext uri="{FF2B5EF4-FFF2-40B4-BE49-F238E27FC236}">
                <a16:creationId xmlns:a16="http://schemas.microsoft.com/office/drawing/2014/main" id="{EA75FB12-3005-4A47-AED8-81FEBD76D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83" y="485775"/>
            <a:ext cx="6086475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66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B50A67-AA0F-480A-BF96-D94A46E94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23</a:t>
            </a:fld>
            <a:endParaRPr lang="id-ID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5240D7C-A449-4289-8E28-1085B5533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692696"/>
            <a:ext cx="504056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44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D8220C-2636-487B-A02E-54E4186C2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24</a:t>
            </a:fld>
            <a:endParaRPr lang="id-ID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70B6AF-81C4-4D76-8CC9-D5686E2A7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975" y="1196752"/>
            <a:ext cx="775005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44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Contoh (hal 113)</a:t>
            </a:r>
          </a:p>
        </p:txBody>
      </p:sp>
      <p:sp>
        <p:nvSpPr>
          <p:cNvPr id="66" name="Content Placeholder 6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d-ID" dirty="0"/>
              <a:t>Khusus untuk graf berarah, beberapa simpul mungkin tidak dapat dicapai dari simpul awal. Coba dengan simpul yang belum dikunjungi sebagai simpul awal. (hal 113)</a:t>
            </a:r>
          </a:p>
          <a:p>
            <a:endParaRPr lang="id-ID" dirty="0"/>
          </a:p>
          <a:p>
            <a:r>
              <a:rPr lang="id-ID" dirty="0"/>
              <a:t>DFS (1): 1-2-4-3-5-6-7</a:t>
            </a:r>
          </a:p>
          <a:p>
            <a:r>
              <a:rPr lang="id-ID" dirty="0"/>
              <a:t>BFS (1): 1-2-4-3-5-7-6</a:t>
            </a:r>
          </a:p>
        </p:txBody>
      </p:sp>
      <p:sp>
        <p:nvSpPr>
          <p:cNvPr id="6" name="Oval 5"/>
          <p:cNvSpPr/>
          <p:nvPr/>
        </p:nvSpPr>
        <p:spPr>
          <a:xfrm>
            <a:off x="2595538" y="164305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1</a:t>
            </a:r>
          </a:p>
        </p:txBody>
      </p:sp>
      <p:cxnSp>
        <p:nvCxnSpPr>
          <p:cNvPr id="7" name="Straight Connector 6"/>
          <p:cNvCxnSpPr>
            <a:stCxn id="6" idx="6"/>
            <a:endCxn id="8" idx="2"/>
          </p:cNvCxnSpPr>
          <p:nvPr/>
        </p:nvCxnSpPr>
        <p:spPr>
          <a:xfrm flipV="1">
            <a:off x="3167042" y="1889885"/>
            <a:ext cx="1357322" cy="3198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524364" y="163985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1738282" y="2928934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3</a:t>
            </a:r>
          </a:p>
        </p:txBody>
      </p:sp>
      <p:cxnSp>
        <p:nvCxnSpPr>
          <p:cNvPr id="13" name="Straight Connector 12"/>
          <p:cNvCxnSpPr>
            <a:stCxn id="12" idx="0"/>
            <a:endCxn id="6" idx="3"/>
          </p:cNvCxnSpPr>
          <p:nvPr/>
        </p:nvCxnSpPr>
        <p:spPr>
          <a:xfrm rot="5400000" flipH="1" flipV="1">
            <a:off x="1922109" y="2171811"/>
            <a:ext cx="859051" cy="655199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310182" y="2925736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4</a:t>
            </a:r>
          </a:p>
        </p:txBody>
      </p:sp>
      <p:cxnSp>
        <p:nvCxnSpPr>
          <p:cNvPr id="18" name="Straight Connector 17"/>
          <p:cNvCxnSpPr>
            <a:stCxn id="12" idx="6"/>
            <a:endCxn id="17" idx="2"/>
          </p:cNvCxnSpPr>
          <p:nvPr/>
        </p:nvCxnSpPr>
        <p:spPr>
          <a:xfrm flipV="1">
            <a:off x="2309786" y="3175769"/>
            <a:ext cx="3000396" cy="3198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6" idx="4"/>
            <a:endCxn id="17" idx="1"/>
          </p:cNvCxnSpPr>
          <p:nvPr/>
        </p:nvCxnSpPr>
        <p:spPr>
          <a:xfrm rot="16200000" flipH="1">
            <a:off x="3709658" y="1314749"/>
            <a:ext cx="855853" cy="2512587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7" idx="0"/>
            <a:endCxn id="8" idx="5"/>
          </p:cNvCxnSpPr>
          <p:nvPr/>
        </p:nvCxnSpPr>
        <p:spPr>
          <a:xfrm rot="16200000" flipV="1">
            <a:off x="4874530" y="2204331"/>
            <a:ext cx="859051" cy="583761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095472" y="450057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5</a:t>
            </a:r>
          </a:p>
        </p:txBody>
      </p:sp>
      <p:cxnSp>
        <p:nvCxnSpPr>
          <p:cNvPr id="30" name="Straight Connector 29"/>
          <p:cNvCxnSpPr>
            <a:stCxn id="12" idx="4"/>
            <a:endCxn id="29" idx="0"/>
          </p:cNvCxnSpPr>
          <p:nvPr/>
        </p:nvCxnSpPr>
        <p:spPr>
          <a:xfrm rot="16200000" flipH="1">
            <a:off x="1666844" y="3786190"/>
            <a:ext cx="1071570" cy="357190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3024166" y="3857628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6</a:t>
            </a:r>
          </a:p>
        </p:txBody>
      </p:sp>
      <p:cxnSp>
        <p:nvCxnSpPr>
          <p:cNvPr id="36" name="Straight Connector 35"/>
          <p:cNvCxnSpPr>
            <a:stCxn id="29" idx="7"/>
            <a:endCxn id="35" idx="3"/>
          </p:cNvCxnSpPr>
          <p:nvPr/>
        </p:nvCxnSpPr>
        <p:spPr>
          <a:xfrm rot="5400000" flipH="1" flipV="1">
            <a:off x="2700900" y="4166842"/>
            <a:ext cx="289342" cy="524580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5" idx="2"/>
            <a:endCxn id="12" idx="5"/>
          </p:cNvCxnSpPr>
          <p:nvPr/>
        </p:nvCxnSpPr>
        <p:spPr>
          <a:xfrm rot="10800000">
            <a:off x="2226093" y="3355767"/>
            <a:ext cx="798075" cy="751894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4810116" y="450057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7</a:t>
            </a:r>
          </a:p>
        </p:txBody>
      </p:sp>
      <p:cxnSp>
        <p:nvCxnSpPr>
          <p:cNvPr id="45" name="Straight Connector 44"/>
          <p:cNvCxnSpPr>
            <a:stCxn id="29" idx="6"/>
            <a:endCxn id="44" idx="2"/>
          </p:cNvCxnSpPr>
          <p:nvPr/>
        </p:nvCxnSpPr>
        <p:spPr>
          <a:xfrm>
            <a:off x="2666976" y="4750603"/>
            <a:ext cx="2143140" cy="1588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2" idx="6"/>
            <a:endCxn id="44" idx="1"/>
          </p:cNvCxnSpPr>
          <p:nvPr/>
        </p:nvCxnSpPr>
        <p:spPr>
          <a:xfrm>
            <a:off x="2309787" y="3178967"/>
            <a:ext cx="2584025" cy="1394836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4" idx="0"/>
            <a:endCxn id="17" idx="4"/>
          </p:cNvCxnSpPr>
          <p:nvPr/>
        </p:nvCxnSpPr>
        <p:spPr>
          <a:xfrm rot="5400000" flipH="1" flipV="1">
            <a:off x="4808517" y="3713153"/>
            <a:ext cx="1074768" cy="500066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25</a:t>
            </a:fld>
            <a:endParaRPr lang="id-ID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Lain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42280" y="2005012"/>
            <a:ext cx="5181600" cy="4351338"/>
          </a:xfrm>
        </p:spPr>
        <p:txBody>
          <a:bodyPr/>
          <a:lstStyle/>
          <a:p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penelusuran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BFS?</a:t>
            </a:r>
          </a:p>
          <a:p>
            <a:endParaRPr lang="en-US" dirty="0"/>
          </a:p>
          <a:p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Penelusuran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DFS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26</a:t>
            </a:fld>
            <a:endParaRPr lang="id-ID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1696" t="19885" r="17276" b="18847"/>
          <a:stretch/>
        </p:blipFill>
        <p:spPr>
          <a:xfrm>
            <a:off x="1046481" y="1825625"/>
            <a:ext cx="4191000" cy="268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49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D29EEA-60B5-45CC-9DFD-35AC36072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27</a:t>
            </a:fld>
            <a:endParaRPr lang="id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724EE6-0BE6-4C05-B8FB-9F7CD2DE9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672" y="1176860"/>
            <a:ext cx="4997872" cy="51794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7D4820-03A9-41B4-AE29-DEA57501E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112" y="1889950"/>
            <a:ext cx="3849392" cy="4276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2EB10A0-AB39-4134-A167-954D1CD267FB}"/>
              </a:ext>
            </a:extLst>
          </p:cNvPr>
          <p:cNvSpPr txBox="1">
            <a:spLocks/>
          </p:cNvSpPr>
          <p:nvPr/>
        </p:nvSpPr>
        <p:spPr>
          <a:xfrm>
            <a:off x="757064" y="193204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/>
              <a:t>Penerapan BFS dan DFS: Citation Map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3F00644-8AC6-40A4-884F-8AC7F56CFDA1}"/>
              </a:ext>
            </a:extLst>
          </p:cNvPr>
          <p:cNvCxnSpPr/>
          <p:nvPr/>
        </p:nvCxnSpPr>
        <p:spPr>
          <a:xfrm flipV="1">
            <a:off x="2927648" y="4293096"/>
            <a:ext cx="4104456" cy="1800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B1D381F-F21D-4147-9AFB-807619FD516B}"/>
              </a:ext>
            </a:extLst>
          </p:cNvPr>
          <p:cNvCxnSpPr/>
          <p:nvPr/>
        </p:nvCxnSpPr>
        <p:spPr>
          <a:xfrm flipV="1">
            <a:off x="4871864" y="2348880"/>
            <a:ext cx="2088232" cy="37444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866160C-2AC8-42B3-919F-D6F39F9BDC13}"/>
              </a:ext>
            </a:extLst>
          </p:cNvPr>
          <p:cNvCxnSpPr/>
          <p:nvPr/>
        </p:nvCxnSpPr>
        <p:spPr>
          <a:xfrm flipV="1">
            <a:off x="6600056" y="4869160"/>
            <a:ext cx="360040" cy="4320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49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0567" y="188641"/>
            <a:ext cx="8229600" cy="744101"/>
          </a:xfrm>
        </p:spPr>
        <p:txBody>
          <a:bodyPr>
            <a:normAutofit/>
          </a:bodyPr>
          <a:lstStyle/>
          <a:p>
            <a:pPr algn="l"/>
            <a:r>
              <a:rPr lang="id-ID" sz="3200" dirty="0"/>
              <a:t>Citation Map</a:t>
            </a:r>
            <a:r>
              <a:rPr lang="en-US" sz="3200" dirty="0"/>
              <a:t>:</a:t>
            </a:r>
            <a:endParaRPr lang="id-ID" sz="3200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9277" y="1196752"/>
            <a:ext cx="9088724" cy="524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024034" y="6488668"/>
            <a:ext cx="4438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Sumber: Teufel (1999), Argumentative Zoning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28</a:t>
            </a:fld>
            <a:endParaRPr lang="id-ID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DF8644-4524-458A-BF02-FADDD8FD8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29</a:t>
            </a:fld>
            <a:endParaRPr lang="id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0CD5B5-D024-4672-883D-02E38DEF5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831" y="1417638"/>
            <a:ext cx="8272253" cy="480028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01565A4-CF6B-4FF0-AE71-DCAB6D806700}"/>
              </a:ext>
            </a:extLst>
          </p:cNvPr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/>
              <a:t>Penerapan BFS dan DFS: </a:t>
            </a:r>
            <a:r>
              <a:rPr lang="id-ID" i="1" dirty="0"/>
              <a:t>Web Spider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ED97F07-1D14-424D-966C-F585ED38A00C}"/>
              </a:ext>
            </a:extLst>
          </p:cNvPr>
          <p:cNvCxnSpPr>
            <a:cxnSpLocks/>
          </p:cNvCxnSpPr>
          <p:nvPr/>
        </p:nvCxnSpPr>
        <p:spPr>
          <a:xfrm flipV="1">
            <a:off x="3208472" y="4217214"/>
            <a:ext cx="647864" cy="6935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918A7AD-F264-474E-96DE-D00217236967}"/>
              </a:ext>
            </a:extLst>
          </p:cNvPr>
          <p:cNvSpPr txBox="1"/>
          <p:nvPr/>
        </p:nvSpPr>
        <p:spPr>
          <a:xfrm>
            <a:off x="2803165" y="4914186"/>
            <a:ext cx="72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query</a:t>
            </a:r>
          </a:p>
        </p:txBody>
      </p:sp>
    </p:spTree>
    <p:extLst>
      <p:ext uri="{BB962C8B-B14F-4D97-AF65-F5344CB8AC3E}">
        <p14:creationId xmlns:p14="http://schemas.microsoft.com/office/powerpoint/2010/main" val="2757587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2B99E4-9B02-9B0E-A105-245A8F2F0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 descr="https://encrypted-tbn0.gstatic.com/images?q=tbn:ANd9GcQbZ-0tbTmTvNV02aQ6XwJkbXF2ynLNXczajR1hwB_8XXVJHuns5Q">
            <a:extLst>
              <a:ext uri="{FF2B5EF4-FFF2-40B4-BE49-F238E27FC236}">
                <a16:creationId xmlns:a16="http://schemas.microsoft.com/office/drawing/2014/main" id="{95C62C39-8AC0-5DE6-E30C-F43AE69A4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8668" y="2905607"/>
            <a:ext cx="3130068" cy="2875919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6415D9-E726-2B0C-BEDF-3785C0F8C78C}"/>
              </a:ext>
            </a:extLst>
          </p:cNvPr>
          <p:cNvSpPr txBox="1"/>
          <p:nvPr/>
        </p:nvSpPr>
        <p:spPr>
          <a:xfrm>
            <a:off x="1748668" y="5824895"/>
            <a:ext cx="1318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social graph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B6F113-659B-2A15-DC28-1C6DB0F22134}"/>
              </a:ext>
            </a:extLst>
          </p:cNvPr>
          <p:cNvSpPr/>
          <p:nvPr/>
        </p:nvSpPr>
        <p:spPr>
          <a:xfrm>
            <a:off x="1724013" y="6320307"/>
            <a:ext cx="3714776" cy="285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dirty="0"/>
              <a:t>http://www.oreilly.de/catalog/9780596518172/toc.html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8A713074-FD44-A3A4-341A-72E6EDD7B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6616" y="3429000"/>
            <a:ext cx="5114402" cy="166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C7C39B-EA0A-8EDB-0B3E-E1B8A5E95028}"/>
              </a:ext>
            </a:extLst>
          </p:cNvPr>
          <p:cNvSpPr txBox="1"/>
          <p:nvPr/>
        </p:nvSpPr>
        <p:spPr>
          <a:xfrm>
            <a:off x="6916616" y="5357529"/>
            <a:ext cx="1961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Web page network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D2E53A-4D1C-96FA-51BD-D1FECF69C851}"/>
              </a:ext>
            </a:extLst>
          </p:cNvPr>
          <p:cNvSpPr txBox="1"/>
          <p:nvPr/>
        </p:nvSpPr>
        <p:spPr>
          <a:xfrm>
            <a:off x="1204485" y="663773"/>
            <a:ext cx="943069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800" dirty="0"/>
              <a:t>Graf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id-ID" sz="2800" dirty="0"/>
              <a:t> representasi persoalan </a:t>
            </a:r>
            <a:endParaRPr lang="en-US" sz="2800" dirty="0"/>
          </a:p>
          <a:p>
            <a:pPr marL="0" indent="0">
              <a:buNone/>
            </a:pPr>
            <a:endParaRPr lang="en-US" sz="2800" dirty="0">
              <a:sym typeface="Wingdings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800" dirty="0">
                <a:sym typeface="Wingdings" pitchFamily="2" charset="2"/>
              </a:rPr>
              <a:t>Traversal graf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artinya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melakukan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id-ID" sz="2800" dirty="0">
                <a:sym typeface="Wingdings" pitchFamily="2" charset="2"/>
              </a:rPr>
              <a:t>pencarian solusi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persoalan</a:t>
            </a:r>
            <a:r>
              <a:rPr lang="en-US" sz="2800" dirty="0">
                <a:sym typeface="Wingdings" pitchFamily="2" charset="2"/>
              </a:rPr>
              <a:t> yang </a:t>
            </a:r>
            <a:r>
              <a:rPr lang="en-US" sz="2800" dirty="0" err="1">
                <a:sym typeface="Wingdings" pitchFamily="2" charset="2"/>
              </a:rPr>
              <a:t>direpresentrasikan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dengan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graf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31698573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Penerapan BFS dan DFS: </a:t>
            </a:r>
            <a:r>
              <a:rPr lang="id-ID" i="1" dirty="0"/>
              <a:t>Web Spider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524628" y="1600201"/>
            <a:ext cx="3929090" cy="4525963"/>
          </a:xfrm>
        </p:spPr>
        <p:txBody>
          <a:bodyPr>
            <a:normAutofit/>
          </a:bodyPr>
          <a:lstStyle/>
          <a:p>
            <a:r>
              <a:rPr lang="id-ID" dirty="0"/>
              <a:t>Secara periodik, </a:t>
            </a:r>
            <a:r>
              <a:rPr lang="id-ID" i="1" dirty="0"/>
              <a:t>web spider</a:t>
            </a:r>
            <a:r>
              <a:rPr lang="id-ID" dirty="0"/>
              <a:t> menjejalahi internet untuk mengunjungi halaman-halaman web</a:t>
            </a:r>
          </a:p>
          <a:p>
            <a:endParaRPr lang="id-ID" dirty="0"/>
          </a:p>
        </p:txBody>
      </p:sp>
      <p:pic>
        <p:nvPicPr>
          <p:cNvPr id="8" name="Picture 2" descr="http://www.ibm.com/developerworks/web/library/wa-lucene2/figure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564" y="2098676"/>
            <a:ext cx="4276725" cy="36195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952596" y="571501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1200" dirty="0"/>
              <a:t>http://www.ibm.com/developerworks/web/library/wa-lucene2/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09720" y="150017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2400" dirty="0"/>
              <a:t>Arsitektur umum mesin pencari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30</a:t>
            </a:fld>
            <a:endParaRPr lang="id-ID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Web Spider: Penjelajahan Web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id-ID" dirty="0"/>
              <a:t>Halaman web dimodelkan sebagai graf berarah</a:t>
            </a:r>
          </a:p>
          <a:p>
            <a:pPr lvl="1"/>
            <a:r>
              <a:rPr lang="id-ID" dirty="0"/>
              <a:t>Simpul menyatakan halaman web (web page)</a:t>
            </a:r>
          </a:p>
          <a:p>
            <a:pPr lvl="1"/>
            <a:r>
              <a:rPr lang="id-ID" dirty="0"/>
              <a:t>Sisi menyatakan link ke halaman web</a:t>
            </a:r>
          </a:p>
          <a:p>
            <a:r>
              <a:rPr lang="id-ID" dirty="0"/>
              <a:t>Bagaimana teknik menjelajahi web? Secara DFS atau BFS</a:t>
            </a:r>
          </a:p>
          <a:p>
            <a:r>
              <a:rPr lang="id-ID" dirty="0"/>
              <a:t>Dimulai dari web page awal, lalu setiap link ditelusuri secara DFS sampai setiap web page tidak mengandung link.</a:t>
            </a:r>
          </a:p>
        </p:txBody>
      </p:sp>
      <p:sp>
        <p:nvSpPr>
          <p:cNvPr id="4" name="Rectangle 3"/>
          <p:cNvSpPr/>
          <p:nvPr/>
        </p:nvSpPr>
        <p:spPr>
          <a:xfrm>
            <a:off x="1809720" y="5715018"/>
            <a:ext cx="3929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400" dirty="0"/>
              <a:t>http://introcs.cs.princeton.edu/java/16pagerank/</a:t>
            </a:r>
          </a:p>
        </p:txBody>
      </p:sp>
      <p:pic>
        <p:nvPicPr>
          <p:cNvPr id="7" name="Picture 2" descr="http://introcs.cs.princeton.edu/java/16pagerank/images/web-graph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24035" y="1643050"/>
            <a:ext cx="3657143" cy="4038096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31</a:t>
            </a:fld>
            <a:endParaRPr lang="id-ID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32</a:t>
            </a:fld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1119188"/>
            <a:ext cx="3048000" cy="5419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650" y="2564905"/>
            <a:ext cx="4629150" cy="2886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9536" y="217933"/>
            <a:ext cx="6407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DFS </a:t>
            </a:r>
            <a:r>
              <a:rPr lang="en-US" sz="2400" b="1" dirty="0" err="1"/>
              <a:t>dan</a:t>
            </a:r>
            <a:r>
              <a:rPr lang="en-US" sz="2400" b="1" dirty="0"/>
              <a:t> BFS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penelusuran</a:t>
            </a:r>
            <a:r>
              <a:rPr lang="en-US" sz="2400" b="1" dirty="0"/>
              <a:t> </a:t>
            </a:r>
            <a:r>
              <a:rPr lang="en-US" sz="2400" b="1" dirty="0" err="1"/>
              <a:t>direktori</a:t>
            </a:r>
            <a:r>
              <a:rPr lang="en-US" sz="2400" b="1" dirty="0"/>
              <a:t> (folder)</a:t>
            </a:r>
          </a:p>
        </p:txBody>
      </p:sp>
    </p:spTree>
    <p:extLst>
      <p:ext uri="{BB962C8B-B14F-4D97-AF65-F5344CB8AC3E}">
        <p14:creationId xmlns:p14="http://schemas.microsoft.com/office/powerpoint/2010/main" val="25627907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6049CF-2303-4D7A-9B41-C0B40BB92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33</a:t>
            </a:fld>
            <a:endParaRPr lang="id-ID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9E6459F6-21D2-4665-9409-A60CC3C97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5" y="1916832"/>
            <a:ext cx="7698433" cy="2779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86CBAB-7160-4040-B81A-2BACCC4FF6C3}"/>
              </a:ext>
            </a:extLst>
          </p:cNvPr>
          <p:cNvSpPr txBox="1"/>
          <p:nvPr/>
        </p:nvSpPr>
        <p:spPr>
          <a:xfrm>
            <a:off x="1991545" y="692697"/>
            <a:ext cx="7497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Pencarian</a:t>
            </a:r>
            <a:r>
              <a:rPr lang="en-US" sz="2400" b="1" dirty="0"/>
              <a:t> </a:t>
            </a:r>
            <a:r>
              <a:rPr lang="en-US" sz="2400" b="1" dirty="0" err="1"/>
              <a:t>dokumen</a:t>
            </a:r>
            <a:r>
              <a:rPr lang="en-US" sz="2400" b="1" dirty="0"/>
              <a:t> di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direktori</a:t>
            </a:r>
            <a:r>
              <a:rPr lang="en-US" sz="2400" b="1" dirty="0"/>
              <a:t> (folder) </a:t>
            </a:r>
            <a:r>
              <a:rPr lang="en-US" sz="2400" b="1" dirty="0" err="1"/>
              <a:t>secara</a:t>
            </a:r>
            <a:r>
              <a:rPr lang="en-US" sz="2400" b="1" dirty="0"/>
              <a:t> BFS</a:t>
            </a:r>
          </a:p>
        </p:txBody>
      </p:sp>
    </p:spTree>
    <p:extLst>
      <p:ext uri="{BB962C8B-B14F-4D97-AF65-F5344CB8AC3E}">
        <p14:creationId xmlns:p14="http://schemas.microsoft.com/office/powerpoint/2010/main" val="38550960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9C6543-0D23-497A-BCBB-282927267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34</a:t>
            </a:fld>
            <a:endParaRPr lang="id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E889F0-5E0E-4E0C-98AC-18EFA279B221}"/>
              </a:ext>
            </a:extLst>
          </p:cNvPr>
          <p:cNvSpPr txBox="1"/>
          <p:nvPr/>
        </p:nvSpPr>
        <p:spPr>
          <a:xfrm>
            <a:off x="1991545" y="692697"/>
            <a:ext cx="7800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Pencarian</a:t>
            </a:r>
            <a:r>
              <a:rPr lang="en-US" sz="2400" b="1" dirty="0"/>
              <a:t> </a:t>
            </a:r>
            <a:r>
              <a:rPr lang="en-US" sz="2400" b="1" dirty="0" err="1"/>
              <a:t>dokumen</a:t>
            </a:r>
            <a:r>
              <a:rPr lang="en-US" sz="2400" b="1" dirty="0"/>
              <a:t> di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direktori</a:t>
            </a:r>
            <a:r>
              <a:rPr lang="en-US" sz="2400" b="1" dirty="0"/>
              <a:t> (folder) </a:t>
            </a:r>
            <a:r>
              <a:rPr lang="en-US" sz="2400" b="1" dirty="0" err="1"/>
              <a:t>secara</a:t>
            </a:r>
            <a:r>
              <a:rPr lang="en-US" sz="2400" b="1" dirty="0"/>
              <a:t> DFS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4B8FBE2-350D-4C55-A69F-CD82BDDBD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5" y="1772816"/>
            <a:ext cx="7976271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461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7C01C-1EB3-48C3-A227-9A085A077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/>
              <a:t>BERSAMBUNG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4485C-4C0C-410E-A653-1DA5122AE2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7FF7B-0C5B-43CA-A22E-0009701A8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18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85B31-7681-4357-90CA-7D9193B52D46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761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/>
              <a:t>Algoritma Pencarian</a:t>
            </a:r>
            <a:r>
              <a:rPr lang="en-US" dirty="0"/>
              <a:t> Solusi </a:t>
            </a:r>
            <a:r>
              <a:rPr lang="en-US" dirty="0" err="1"/>
              <a:t>Berbasis</a:t>
            </a:r>
            <a:r>
              <a:rPr lang="en-US" dirty="0"/>
              <a:t> Graf</a:t>
            </a:r>
          </a:p>
        </p:txBody>
      </p:sp>
      <p:sp>
        <p:nvSpPr>
          <p:cNvPr id="176131" name="Rectangle 3"/>
          <p:cNvSpPr>
            <a:spLocks noGrp="1"/>
          </p:cNvSpPr>
          <p:nvPr>
            <p:ph type="body" idx="1"/>
          </p:nvPr>
        </p:nvSpPr>
        <p:spPr>
          <a:xfrm>
            <a:off x="838200" y="1506537"/>
            <a:ext cx="10515600" cy="5214938"/>
          </a:xfrm>
        </p:spPr>
        <p:txBody>
          <a:bodyPr>
            <a:normAutofit/>
          </a:bodyPr>
          <a:lstStyle/>
          <a:p>
            <a:pPr eaLnBrk="1" hangingPunct="1"/>
            <a:r>
              <a:rPr lang="id-ID" b="1" dirty="0">
                <a:solidFill>
                  <a:schemeClr val="tx2"/>
                </a:solidFill>
              </a:rPr>
              <a:t>Tanpa informasi (</a:t>
            </a:r>
            <a:r>
              <a:rPr lang="id-ID" b="1" i="1" dirty="0">
                <a:solidFill>
                  <a:schemeClr val="tx2"/>
                </a:solidFill>
              </a:rPr>
              <a:t>u</a:t>
            </a:r>
            <a:r>
              <a:rPr lang="en-US" b="1" i="1" dirty="0">
                <a:solidFill>
                  <a:schemeClr val="tx2"/>
                </a:solidFill>
              </a:rPr>
              <a:t>n</a:t>
            </a:r>
            <a:r>
              <a:rPr lang="id-ID" b="1" i="1" dirty="0">
                <a:solidFill>
                  <a:schemeClr val="tx2"/>
                </a:solidFill>
              </a:rPr>
              <a:t>i</a:t>
            </a:r>
            <a:r>
              <a:rPr lang="en-US" b="1" i="1" dirty="0" err="1">
                <a:solidFill>
                  <a:schemeClr val="tx2"/>
                </a:solidFill>
              </a:rPr>
              <a:t>nformed</a:t>
            </a:r>
            <a:r>
              <a:rPr lang="en-US" b="1" i="1" dirty="0">
                <a:solidFill>
                  <a:schemeClr val="tx2"/>
                </a:solidFill>
              </a:rPr>
              <a:t>/</a:t>
            </a:r>
            <a:r>
              <a:rPr lang="id-ID" b="1" i="1" dirty="0">
                <a:solidFill>
                  <a:schemeClr val="tx2"/>
                </a:solidFill>
              </a:rPr>
              <a:t>b</a:t>
            </a:r>
            <a:r>
              <a:rPr lang="en-US" b="1" i="1" dirty="0" err="1">
                <a:solidFill>
                  <a:schemeClr val="tx2"/>
                </a:solidFill>
              </a:rPr>
              <a:t>lind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id-ID" b="1" i="1" dirty="0">
                <a:solidFill>
                  <a:schemeClr val="tx2"/>
                </a:solidFill>
              </a:rPr>
              <a:t>s</a:t>
            </a:r>
            <a:r>
              <a:rPr lang="en-US" b="1" i="1" dirty="0" err="1">
                <a:solidFill>
                  <a:schemeClr val="tx2"/>
                </a:solidFill>
              </a:rPr>
              <a:t>earch</a:t>
            </a:r>
            <a:r>
              <a:rPr lang="id-ID" b="1" dirty="0">
                <a:solidFill>
                  <a:schemeClr val="tx2"/>
                </a:solidFill>
              </a:rPr>
              <a:t>)</a:t>
            </a:r>
            <a:endParaRPr lang="en-US" b="1" dirty="0">
              <a:solidFill>
                <a:schemeClr val="tx2"/>
              </a:solidFill>
            </a:endParaRPr>
          </a:p>
          <a:p>
            <a:pPr lvl="1" eaLnBrk="1" hangingPunct="1"/>
            <a:r>
              <a:rPr lang="id-ID" dirty="0"/>
              <a:t>Tidak ada informasi tambahan</a:t>
            </a:r>
            <a:r>
              <a:rPr lang="en-US" dirty="0"/>
              <a:t> yang </a:t>
            </a:r>
            <a:r>
              <a:rPr lang="en-US" dirty="0" err="1"/>
              <a:t>disediakan</a:t>
            </a:r>
            <a:endParaRPr lang="id-ID" dirty="0"/>
          </a:p>
          <a:p>
            <a:pPr lvl="1" eaLnBrk="1" hangingPunct="1"/>
            <a:r>
              <a:rPr lang="id-ID" dirty="0"/>
              <a:t>Contoh: </a:t>
            </a:r>
            <a:r>
              <a:rPr lang="en-US" b="1" dirty="0">
                <a:solidFill>
                  <a:schemeClr val="tx2"/>
                </a:solidFill>
              </a:rPr>
              <a:t>DFS, BFS</a:t>
            </a:r>
            <a:r>
              <a:rPr lang="en-US" dirty="0"/>
              <a:t>, </a:t>
            </a:r>
            <a:r>
              <a:rPr lang="id-ID" i="1" dirty="0"/>
              <a:t>Depth Limited Search</a:t>
            </a:r>
            <a:r>
              <a:rPr lang="id-ID" dirty="0"/>
              <a:t>, </a:t>
            </a:r>
            <a:r>
              <a:rPr lang="en-US" i="1" dirty="0"/>
              <a:t>I</a:t>
            </a:r>
            <a:r>
              <a:rPr lang="id-ID" i="1" dirty="0"/>
              <a:t>terative </a:t>
            </a:r>
            <a:r>
              <a:rPr lang="en-US" i="1" dirty="0"/>
              <a:t>D</a:t>
            </a:r>
            <a:r>
              <a:rPr lang="id-ID" i="1" dirty="0"/>
              <a:t>eepening </a:t>
            </a:r>
            <a:r>
              <a:rPr lang="en-US" i="1" dirty="0"/>
              <a:t>S</a:t>
            </a:r>
            <a:r>
              <a:rPr lang="id-ID" i="1" dirty="0"/>
              <a:t>earch</a:t>
            </a:r>
            <a:r>
              <a:rPr lang="en-US" dirty="0"/>
              <a:t>, </a:t>
            </a:r>
            <a:r>
              <a:rPr lang="en-US" i="1" dirty="0"/>
              <a:t>U</a:t>
            </a:r>
            <a:r>
              <a:rPr lang="id-ID" i="1" dirty="0"/>
              <a:t>niform </a:t>
            </a:r>
            <a:r>
              <a:rPr lang="en-US" i="1" dirty="0"/>
              <a:t>C</a:t>
            </a:r>
            <a:r>
              <a:rPr lang="id-ID" i="1" dirty="0"/>
              <a:t>ost </a:t>
            </a:r>
            <a:r>
              <a:rPr lang="en-US" i="1" dirty="0"/>
              <a:t>S</a:t>
            </a:r>
            <a:r>
              <a:rPr lang="id-ID" i="1" dirty="0"/>
              <a:t>earch</a:t>
            </a:r>
            <a:endParaRPr lang="en-US" i="1" dirty="0"/>
          </a:p>
          <a:p>
            <a:pPr eaLnBrk="1" hangingPunct="1"/>
            <a:endParaRPr lang="en-US" dirty="0"/>
          </a:p>
          <a:p>
            <a:pPr eaLnBrk="1" hangingPunct="1"/>
            <a:r>
              <a:rPr lang="id-ID" b="1" dirty="0"/>
              <a:t>Dengan informasi (</a:t>
            </a:r>
            <a:r>
              <a:rPr lang="id-ID" b="1" i="1" dirty="0"/>
              <a:t>i</a:t>
            </a:r>
            <a:r>
              <a:rPr lang="en-US" b="1" i="1" dirty="0" err="1"/>
              <a:t>nformed</a:t>
            </a:r>
            <a:r>
              <a:rPr lang="en-US" b="1" i="1" dirty="0"/>
              <a:t> Search</a:t>
            </a:r>
            <a:r>
              <a:rPr lang="id-ID" b="1" dirty="0"/>
              <a:t>)</a:t>
            </a:r>
            <a:endParaRPr lang="en-US" b="1" dirty="0"/>
          </a:p>
          <a:p>
            <a:pPr lvl="1" eaLnBrk="1" hangingPunct="1"/>
            <a:r>
              <a:rPr lang="id-ID" dirty="0"/>
              <a:t>Pencarian berbasis heuristik</a:t>
            </a:r>
          </a:p>
          <a:p>
            <a:pPr lvl="1" eaLnBrk="1" hangingPunct="1"/>
            <a:r>
              <a:rPr lang="id-ID" dirty="0"/>
              <a:t>Mengetahui </a:t>
            </a:r>
            <a:r>
              <a:rPr lang="id-ID" i="1" dirty="0"/>
              <a:t>non-goal state </a:t>
            </a:r>
            <a:r>
              <a:rPr lang="en-US" dirty="0"/>
              <a:t>yang </a:t>
            </a:r>
            <a:r>
              <a:rPr lang="id-ID" dirty="0"/>
              <a:t>“lebih menjanjikan” daripada yang lain</a:t>
            </a:r>
            <a:endParaRPr lang="en-US" dirty="0"/>
          </a:p>
          <a:p>
            <a:pPr lvl="1"/>
            <a:r>
              <a:rPr lang="id-ID" dirty="0"/>
              <a:t>Contoh</a:t>
            </a:r>
            <a:r>
              <a:rPr lang="en-US" dirty="0"/>
              <a:t>: </a:t>
            </a:r>
            <a:r>
              <a:rPr lang="en-US" i="1" dirty="0"/>
              <a:t>Best F</a:t>
            </a:r>
            <a:r>
              <a:rPr lang="id-ID" i="1" dirty="0"/>
              <a:t>irst </a:t>
            </a:r>
            <a:r>
              <a:rPr lang="en-US" i="1" dirty="0"/>
              <a:t>S</a:t>
            </a:r>
            <a:r>
              <a:rPr lang="id-ID" i="1" dirty="0"/>
              <a:t>earch</a:t>
            </a:r>
            <a:r>
              <a:rPr lang="en-US" dirty="0"/>
              <a:t>, A*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/>
      <p:bldP spid="1761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Representasi</a:t>
            </a:r>
            <a:r>
              <a:rPr lang="en-US" dirty="0"/>
              <a:t> Graf </a:t>
            </a: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Pencarian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96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pencarian</a:t>
            </a:r>
            <a:r>
              <a:rPr lang="en-US" dirty="0"/>
              <a:t> solusi,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Graf </a:t>
            </a:r>
            <a:r>
              <a:rPr lang="en-US" dirty="0" err="1">
                <a:solidFill>
                  <a:srgbClr val="FF0000"/>
                </a:solidFill>
              </a:rPr>
              <a:t>statis</a:t>
            </a:r>
            <a:r>
              <a:rPr lang="en-US" dirty="0"/>
              <a:t>: </a:t>
            </a:r>
            <a:r>
              <a:rPr lang="en-US" dirty="0" err="1"/>
              <a:t>graf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terbentuk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proses </a:t>
            </a:r>
            <a:r>
              <a:rPr lang="en-US" dirty="0" err="1"/>
              <a:t>pencarian</a:t>
            </a:r>
            <a:r>
              <a:rPr lang="en-US" dirty="0"/>
              <a:t> </a:t>
            </a:r>
            <a:r>
              <a:rPr lang="en-US" dirty="0" err="1"/>
              <a:t>dilakukan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sz="2400" dirty="0"/>
              <a:t>-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direpresentasikan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struktur</a:t>
            </a:r>
            <a:r>
              <a:rPr lang="en-US" sz="2400" dirty="0"/>
              <a:t> data</a:t>
            </a:r>
          </a:p>
          <a:p>
            <a:pPr marL="0" indent="0">
              <a:buNone/>
            </a:pPr>
            <a:endParaRPr lang="en-US" sz="2400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>
                <a:solidFill>
                  <a:srgbClr val="FF0000"/>
                </a:solidFill>
              </a:rPr>
              <a:t>Graf </a:t>
            </a:r>
            <a:r>
              <a:rPr lang="en-US" dirty="0" err="1">
                <a:solidFill>
                  <a:srgbClr val="FF0000"/>
                </a:solidFill>
              </a:rPr>
              <a:t>dinamis</a:t>
            </a:r>
            <a:r>
              <a:rPr lang="en-US" dirty="0"/>
              <a:t>: </a:t>
            </a:r>
            <a:r>
              <a:rPr lang="en-US" dirty="0" err="1"/>
              <a:t>graf</a:t>
            </a:r>
            <a:r>
              <a:rPr lang="en-US" dirty="0"/>
              <a:t> yang </a:t>
            </a:r>
            <a:r>
              <a:rPr lang="en-US" dirty="0" err="1"/>
              <a:t>terbentuk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proses </a:t>
            </a:r>
            <a:r>
              <a:rPr lang="en-US" dirty="0" err="1"/>
              <a:t>pencarian</a:t>
            </a:r>
            <a:r>
              <a:rPr lang="en-US" dirty="0"/>
              <a:t> </a:t>
            </a:r>
            <a:r>
              <a:rPr lang="en-US" dirty="0" err="1"/>
              <a:t>dilakukan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sz="2400" dirty="0"/>
              <a:t>-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tersedia</a:t>
            </a:r>
            <a:r>
              <a:rPr lang="en-US" sz="2400" dirty="0"/>
              <a:t> </a:t>
            </a:r>
            <a:r>
              <a:rPr lang="en-US" sz="2400" dirty="0" err="1"/>
              <a:t>sebelum</a:t>
            </a:r>
            <a:r>
              <a:rPr lang="en-US" sz="2400" dirty="0"/>
              <a:t> </a:t>
            </a:r>
            <a:r>
              <a:rPr lang="en-US" sz="2400" dirty="0" err="1"/>
              <a:t>pencarian</a:t>
            </a:r>
            <a:r>
              <a:rPr lang="en-US" sz="2400" dirty="0"/>
              <a:t>,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dibangun</a:t>
            </a:r>
            <a:r>
              <a:rPr lang="en-US" sz="2400" dirty="0"/>
              <a:t> </a:t>
            </a:r>
            <a:r>
              <a:rPr lang="en-US" sz="2400" dirty="0" err="1"/>
              <a:t>selama</a:t>
            </a:r>
            <a:r>
              <a:rPr lang="en-US" sz="2400" dirty="0"/>
              <a:t> </a:t>
            </a:r>
            <a:r>
              <a:rPr lang="en-US" sz="2400" dirty="0" err="1"/>
              <a:t>pencarian</a:t>
            </a:r>
            <a:r>
              <a:rPr lang="en-US" sz="2400" dirty="0"/>
              <a:t> solusi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3909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Graf </a:t>
            </a:r>
            <a:r>
              <a:rPr lang="en-US" dirty="0" err="1"/>
              <a:t>Statis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2203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b="1" dirty="0"/>
              <a:t>Pencarian Melebar (BFS)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02510" y="1571612"/>
            <a:ext cx="4993489" cy="4525963"/>
          </a:xfrm>
        </p:spPr>
        <p:txBody>
          <a:bodyPr>
            <a:normAutofit lnSpcReduction="10000"/>
          </a:bodyPr>
          <a:lstStyle/>
          <a:p>
            <a:r>
              <a:rPr lang="id-ID" dirty="0"/>
              <a:t>Traversal dimulai dari simpul </a:t>
            </a:r>
            <a:r>
              <a:rPr lang="id-ID" i="1" dirty="0"/>
              <a:t>v</a:t>
            </a:r>
            <a:r>
              <a:rPr lang="id-ID" dirty="0"/>
              <a:t>.</a:t>
            </a:r>
          </a:p>
          <a:p>
            <a:r>
              <a:rPr lang="id-ID" dirty="0"/>
              <a:t>Algoritma:</a:t>
            </a:r>
          </a:p>
          <a:p>
            <a:pPr marL="682625" indent="-334963">
              <a:buNone/>
            </a:pPr>
            <a:r>
              <a:rPr lang="id-ID" dirty="0"/>
              <a:t>1. Kunjungi simpul </a:t>
            </a:r>
            <a:r>
              <a:rPr lang="id-ID" i="1" dirty="0"/>
              <a:t>v</a:t>
            </a:r>
            <a:r>
              <a:rPr lang="id-ID" dirty="0"/>
              <a:t> </a:t>
            </a:r>
          </a:p>
          <a:p>
            <a:pPr marL="682625" indent="-334963">
              <a:buNone/>
            </a:pPr>
            <a:r>
              <a:rPr lang="id-ID" dirty="0"/>
              <a:t>2. Kunjungi semua simpul yang bertetangga dengan simpul </a:t>
            </a:r>
            <a:r>
              <a:rPr lang="id-ID" i="1" dirty="0"/>
              <a:t>v</a:t>
            </a:r>
            <a:r>
              <a:rPr lang="id-ID" dirty="0"/>
              <a:t> terlebih dahulu. </a:t>
            </a:r>
          </a:p>
          <a:p>
            <a:pPr marL="682625" indent="-334963">
              <a:buNone/>
            </a:pPr>
            <a:r>
              <a:rPr lang="id-ID" dirty="0"/>
              <a:t>3. Kunjungi simpul yang belum dikunjungi dan bertetangga dengan simpul-simpul yang tadi dikunjungi, demikian seterusnya.</a:t>
            </a:r>
          </a:p>
        </p:txBody>
      </p:sp>
      <p:sp>
        <p:nvSpPr>
          <p:cNvPr id="6" name="Oval 5"/>
          <p:cNvSpPr/>
          <p:nvPr/>
        </p:nvSpPr>
        <p:spPr>
          <a:xfrm>
            <a:off x="8167702" y="157161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7239008" y="264318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9167834" y="264318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6596066" y="407194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4</a:t>
            </a:r>
          </a:p>
        </p:txBody>
      </p:sp>
      <p:sp>
        <p:nvSpPr>
          <p:cNvPr id="10" name="Oval 9"/>
          <p:cNvSpPr/>
          <p:nvPr/>
        </p:nvSpPr>
        <p:spPr>
          <a:xfrm>
            <a:off x="7739074" y="407194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5</a:t>
            </a:r>
          </a:p>
        </p:txBody>
      </p:sp>
      <p:sp>
        <p:nvSpPr>
          <p:cNvPr id="11" name="Oval 10"/>
          <p:cNvSpPr/>
          <p:nvPr/>
        </p:nvSpPr>
        <p:spPr>
          <a:xfrm>
            <a:off x="8739174" y="407194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6</a:t>
            </a:r>
          </a:p>
        </p:txBody>
      </p:sp>
      <p:sp>
        <p:nvSpPr>
          <p:cNvPr id="12" name="Oval 11"/>
          <p:cNvSpPr/>
          <p:nvPr/>
        </p:nvSpPr>
        <p:spPr>
          <a:xfrm>
            <a:off x="9882182" y="407194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7</a:t>
            </a:r>
          </a:p>
        </p:txBody>
      </p:sp>
      <p:sp>
        <p:nvSpPr>
          <p:cNvPr id="13" name="Oval 12"/>
          <p:cNvSpPr/>
          <p:nvPr/>
        </p:nvSpPr>
        <p:spPr>
          <a:xfrm>
            <a:off x="8239140" y="5357826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8</a:t>
            </a:r>
          </a:p>
        </p:txBody>
      </p:sp>
      <p:cxnSp>
        <p:nvCxnSpPr>
          <p:cNvPr id="15" name="Straight Connector 14"/>
          <p:cNvCxnSpPr>
            <a:stCxn id="7" idx="4"/>
            <a:endCxn id="9" idx="0"/>
          </p:cNvCxnSpPr>
          <p:nvPr/>
        </p:nvCxnSpPr>
        <p:spPr>
          <a:xfrm rot="5400000">
            <a:off x="6738942" y="3286124"/>
            <a:ext cx="928694" cy="6429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4"/>
            <a:endCxn id="10" idx="0"/>
          </p:cNvCxnSpPr>
          <p:nvPr/>
        </p:nvCxnSpPr>
        <p:spPr>
          <a:xfrm rot="16200000" flipH="1">
            <a:off x="7310446" y="3357562"/>
            <a:ext cx="928694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4"/>
            <a:endCxn id="11" idx="0"/>
          </p:cNvCxnSpPr>
          <p:nvPr/>
        </p:nvCxnSpPr>
        <p:spPr>
          <a:xfrm rot="5400000">
            <a:off x="8774909" y="3393265"/>
            <a:ext cx="928694" cy="4286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4"/>
            <a:endCxn id="12" idx="0"/>
          </p:cNvCxnSpPr>
          <p:nvPr/>
        </p:nvCxnSpPr>
        <p:spPr>
          <a:xfrm rot="16200000" flipH="1">
            <a:off x="9346413" y="3250421"/>
            <a:ext cx="928694" cy="7143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6" idx="4"/>
            <a:endCxn id="7" idx="0"/>
          </p:cNvCxnSpPr>
          <p:nvPr/>
        </p:nvCxnSpPr>
        <p:spPr>
          <a:xfrm rot="5400000">
            <a:off x="7703355" y="1893083"/>
            <a:ext cx="571504" cy="9286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6" idx="4"/>
            <a:endCxn id="8" idx="0"/>
          </p:cNvCxnSpPr>
          <p:nvPr/>
        </p:nvCxnSpPr>
        <p:spPr>
          <a:xfrm rot="16200000" flipH="1">
            <a:off x="8667768" y="1857364"/>
            <a:ext cx="571504" cy="10001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3" idx="0"/>
            <a:endCxn id="11" idx="4"/>
          </p:cNvCxnSpPr>
          <p:nvPr/>
        </p:nvCxnSpPr>
        <p:spPr>
          <a:xfrm rot="5400000" flipH="1" flipV="1">
            <a:off x="8382000" y="4714900"/>
            <a:ext cx="785818" cy="5000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2" idx="4"/>
            <a:endCxn id="13" idx="0"/>
          </p:cNvCxnSpPr>
          <p:nvPr/>
        </p:nvCxnSpPr>
        <p:spPr>
          <a:xfrm rot="5400000">
            <a:off x="8953504" y="4143396"/>
            <a:ext cx="785818" cy="16430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9" idx="4"/>
            <a:endCxn id="13" idx="0"/>
          </p:cNvCxnSpPr>
          <p:nvPr/>
        </p:nvCxnSpPr>
        <p:spPr>
          <a:xfrm rot="16200000" flipH="1">
            <a:off x="7310446" y="4143380"/>
            <a:ext cx="785818" cy="16430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0" idx="4"/>
            <a:endCxn id="13" idx="0"/>
          </p:cNvCxnSpPr>
          <p:nvPr/>
        </p:nvCxnSpPr>
        <p:spPr>
          <a:xfrm rot="16200000" flipH="1">
            <a:off x="7881950" y="4714884"/>
            <a:ext cx="785818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8" idx="2"/>
            <a:endCxn id="7" idx="6"/>
          </p:cNvCxnSpPr>
          <p:nvPr/>
        </p:nvCxnSpPr>
        <p:spPr>
          <a:xfrm rot="10800000">
            <a:off x="7810512" y="2893215"/>
            <a:ext cx="135732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7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75E08E-AA80-858C-CD9D-B785BF0F5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 descr="A diagram of a hexagon with circles and letters&#10;&#10;Description automatically generated">
            <a:extLst>
              <a:ext uri="{FF2B5EF4-FFF2-40B4-BE49-F238E27FC236}">
                <a16:creationId xmlns:a16="http://schemas.microsoft.com/office/drawing/2014/main" id="{D4265F67-2D24-886A-66E3-08632C060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770" y="810768"/>
            <a:ext cx="5616575" cy="41959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02BC23-C3BE-9FAC-42FA-E022CE66DEFB}"/>
              </a:ext>
            </a:extLst>
          </p:cNvPr>
          <p:cNvSpPr txBox="1"/>
          <p:nvPr/>
        </p:nvSpPr>
        <p:spPr>
          <a:xfrm>
            <a:off x="745587" y="5325567"/>
            <a:ext cx="1000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Urutan</a:t>
            </a:r>
            <a:r>
              <a:rPr lang="en-US" sz="2400" dirty="0"/>
              <a:t> </a:t>
            </a:r>
            <a:r>
              <a:rPr lang="en-US" sz="2400" dirty="0" err="1"/>
              <a:t>simpul-simpul</a:t>
            </a:r>
            <a:r>
              <a:rPr lang="en-US" sz="2400" dirty="0"/>
              <a:t> yang </a:t>
            </a:r>
            <a:r>
              <a:rPr lang="en-US" sz="2400" dirty="0" err="1"/>
              <a:t>dikunjungi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BFS </a:t>
            </a:r>
            <a:r>
              <a:rPr lang="en-US" sz="2400" dirty="0" err="1"/>
              <a:t>dari</a:t>
            </a:r>
            <a:r>
              <a:rPr lang="en-US" sz="2400" dirty="0"/>
              <a:t> A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A, B, C, D, E, F, G, H </a:t>
            </a:r>
          </a:p>
        </p:txBody>
      </p:sp>
    </p:spTree>
    <p:extLst>
      <p:ext uri="{BB962C8B-B14F-4D97-AF65-F5344CB8AC3E}">
        <p14:creationId xmlns:p14="http://schemas.microsoft.com/office/powerpoint/2010/main" val="3042773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1E06E-8818-14EA-4416-0F14FED8F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1182"/>
            <a:ext cx="10515600" cy="5515781"/>
          </a:xfrm>
        </p:spPr>
        <p:txBody>
          <a:bodyPr/>
          <a:lstStyle/>
          <a:p>
            <a:r>
              <a:rPr lang="en-US" dirty="0"/>
              <a:t>Traversal </a:t>
            </a:r>
            <a:r>
              <a:rPr lang="en-US" dirty="0" err="1"/>
              <a:t>secara</a:t>
            </a:r>
            <a:r>
              <a:rPr lang="en-US" dirty="0"/>
              <a:t> BFS pada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digambarkans</a:t>
            </a:r>
            <a:r>
              <a:rPr lang="en-US" dirty="0"/>
              <a:t> </a:t>
            </a:r>
            <a:r>
              <a:rPr lang="en-US" dirty="0" err="1"/>
              <a:t>ebagai</a:t>
            </a:r>
            <a:r>
              <a:rPr lang="en-US" dirty="0"/>
              <a:t> </a:t>
            </a:r>
            <a:r>
              <a:rPr lang="en-US" dirty="0" err="1"/>
              <a:t>pohon</a:t>
            </a:r>
            <a:r>
              <a:rPr lang="en-US" dirty="0"/>
              <a:t> BFS: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4793C-01B9-59E1-33F9-F70977D7D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A diagram of a tree&#10;&#10;Description automatically generated">
            <a:extLst>
              <a:ext uri="{FF2B5EF4-FFF2-40B4-BE49-F238E27FC236}">
                <a16:creationId xmlns:a16="http://schemas.microsoft.com/office/drawing/2014/main" id="{07290254-3405-1CEB-B4AD-E552B2E4B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914" y="1858688"/>
            <a:ext cx="4256314" cy="3885603"/>
          </a:xfrm>
          <a:prstGeom prst="rect">
            <a:avLst/>
          </a:prstGeom>
        </p:spPr>
      </p:pic>
      <p:pic>
        <p:nvPicPr>
          <p:cNvPr id="7" name="Picture 6" descr="A diagram of a hexagon with circles and letters&#10;&#10;Description automatically generated">
            <a:extLst>
              <a:ext uri="{FF2B5EF4-FFF2-40B4-BE49-F238E27FC236}">
                <a16:creationId xmlns:a16="http://schemas.microsoft.com/office/drawing/2014/main" id="{E924A2FF-7F00-1425-C936-E72C08B07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20" y="1858688"/>
            <a:ext cx="5073798" cy="3790495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1CBE6258-1366-F9DF-7884-92806457B525}"/>
              </a:ext>
            </a:extLst>
          </p:cNvPr>
          <p:cNvSpPr/>
          <p:nvPr/>
        </p:nvSpPr>
        <p:spPr>
          <a:xfrm>
            <a:off x="6525846" y="4015242"/>
            <a:ext cx="682171" cy="3628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34C554-FC14-DA03-9A1F-E316B9DA54E4}"/>
              </a:ext>
            </a:extLst>
          </p:cNvPr>
          <p:cNvSpPr txBox="1"/>
          <p:nvPr/>
        </p:nvSpPr>
        <p:spPr>
          <a:xfrm>
            <a:off x="1525374" y="5894685"/>
            <a:ext cx="1000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Urutan</a:t>
            </a:r>
            <a:r>
              <a:rPr lang="en-US" sz="2400" dirty="0"/>
              <a:t> </a:t>
            </a:r>
            <a:r>
              <a:rPr lang="en-US" sz="2400" dirty="0" err="1"/>
              <a:t>simpul-simpul</a:t>
            </a:r>
            <a:r>
              <a:rPr lang="en-US" sz="2400" dirty="0"/>
              <a:t> yang </a:t>
            </a:r>
            <a:r>
              <a:rPr lang="en-US" sz="2400" dirty="0" err="1"/>
              <a:t>dikunjungi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BFS </a:t>
            </a:r>
            <a:r>
              <a:rPr lang="en-US" sz="2400" dirty="0" err="1"/>
              <a:t>dari</a:t>
            </a:r>
            <a:r>
              <a:rPr lang="en-US" sz="2400" dirty="0"/>
              <a:t> A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A, B, C, D, E, F, G, H </a:t>
            </a:r>
          </a:p>
        </p:txBody>
      </p:sp>
    </p:spTree>
    <p:extLst>
      <p:ext uri="{BB962C8B-B14F-4D97-AF65-F5344CB8AC3E}">
        <p14:creationId xmlns:p14="http://schemas.microsoft.com/office/powerpoint/2010/main" val="2982743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1463</Words>
  <Application>Microsoft Office PowerPoint</Application>
  <PresentationFormat>Widescreen</PresentationFormat>
  <Paragraphs>320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Courier New</vt:lpstr>
      <vt:lpstr>Wingdings</vt:lpstr>
      <vt:lpstr>Office Theme</vt:lpstr>
      <vt:lpstr>Breadth/Depth First Search (BFS/DFS)</vt:lpstr>
      <vt:lpstr>Traversal Graf</vt:lpstr>
      <vt:lpstr>PowerPoint Presentation</vt:lpstr>
      <vt:lpstr>Algoritma Pencarian Solusi Berbasis Graf</vt:lpstr>
      <vt:lpstr>Representasi Graf dalam Proses Pencarian</vt:lpstr>
      <vt:lpstr>Graf Statis</vt:lpstr>
      <vt:lpstr>Pencarian Melebar (BFS)</vt:lpstr>
      <vt:lpstr>PowerPoint Presentation</vt:lpstr>
      <vt:lpstr>PowerPoint Presentation</vt:lpstr>
      <vt:lpstr>PowerPoint Presentation</vt:lpstr>
      <vt:lpstr>PowerPoint Presentation</vt:lpstr>
      <vt:lpstr>BFS: Struktur Data</vt:lpstr>
      <vt:lpstr>PowerPoint Presentation</vt:lpstr>
      <vt:lpstr>BFS: Ilustrasi</vt:lpstr>
      <vt:lpstr>Pencarian Mendalam (DFS)</vt:lpstr>
      <vt:lpstr>PowerPoint Presentation</vt:lpstr>
      <vt:lpstr>PowerPoint Presentation</vt:lpstr>
      <vt:lpstr>PowerPoint Presentation</vt:lpstr>
      <vt:lpstr>DFS</vt:lpstr>
      <vt:lpstr>DFS: Ilustrasi 1</vt:lpstr>
      <vt:lpstr>DFS: Ilustrasi 2</vt:lpstr>
      <vt:lpstr>PowerPoint Presentation</vt:lpstr>
      <vt:lpstr>PowerPoint Presentation</vt:lpstr>
      <vt:lpstr>PowerPoint Presentation</vt:lpstr>
      <vt:lpstr>Contoh (hal 113)</vt:lpstr>
      <vt:lpstr>Contoh Lain </vt:lpstr>
      <vt:lpstr>PowerPoint Presentation</vt:lpstr>
      <vt:lpstr>Citation Map:</vt:lpstr>
      <vt:lpstr>PowerPoint Presentation</vt:lpstr>
      <vt:lpstr>Penerapan BFS dan DFS: Web Spider</vt:lpstr>
      <vt:lpstr>Web Spider: Penjelajahan Web</vt:lpstr>
      <vt:lpstr>PowerPoint Presentation</vt:lpstr>
      <vt:lpstr>PowerPoint Presentation</vt:lpstr>
      <vt:lpstr>PowerPoint Presentation</vt:lpstr>
      <vt:lpstr>BERSAMBUNG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Rinaldi Munir</dc:creator>
  <cp:lastModifiedBy>Dr. Ir. Rinaldi, M.T.</cp:lastModifiedBy>
  <cp:revision>10</cp:revision>
  <dcterms:created xsi:type="dcterms:W3CDTF">2021-02-20T04:25:14Z</dcterms:created>
  <dcterms:modified xsi:type="dcterms:W3CDTF">2024-03-14T04:19:08Z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2024-03-14T03:30:58Z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030a5ac6-1613-40da-970c-805f33751f33</vt:lpwstr>
  </property>
  <property fmtid="{D5CDD505-2E9C-101B-9397-08002B2CF9AE}" pid="8" name="MSIP_Label_38b525e5-f3da-4501-8f1e-526b6769fc56_ContentBits">
    <vt:lpwstr>0</vt:lpwstr>
  </property>
</Properties>
</file>