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sldIdLst>
    <p:sldId id="267" r:id="rId2"/>
    <p:sldId id="263" r:id="rId3"/>
    <p:sldId id="257" r:id="rId4"/>
    <p:sldId id="264" r:id="rId5"/>
    <p:sldId id="265" r:id="rId6"/>
    <p:sldId id="266" r:id="rId7"/>
    <p:sldId id="268" r:id="rId8"/>
    <p:sldId id="258" r:id="rId9"/>
    <p:sldId id="270" r:id="rId10"/>
    <p:sldId id="259" r:id="rId11"/>
    <p:sldId id="271" r:id="rId12"/>
    <p:sldId id="273" r:id="rId13"/>
    <p:sldId id="260" r:id="rId14"/>
    <p:sldId id="261" r:id="rId15"/>
    <p:sldId id="274"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286" r:id="rId33"/>
    <p:sldId id="287" r:id="rId34"/>
    <p:sldId id="275" r:id="rId35"/>
    <p:sldId id="276" r:id="rId36"/>
    <p:sldId id="277" r:id="rId37"/>
    <p:sldId id="278" r:id="rId38"/>
    <p:sldId id="279" r:id="rId39"/>
    <p:sldId id="262" r:id="rId40"/>
    <p:sldId id="280" r:id="rId41"/>
    <p:sldId id="281" r:id="rId42"/>
    <p:sldId id="282" r:id="rId43"/>
    <p:sldId id="283" r:id="rId44"/>
    <p:sldId id="304" r:id="rId45"/>
    <p:sldId id="284"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4D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87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F82A07-F407-4AF4-9ABC-4D254133578E}" type="datetimeFigureOut">
              <a:rPr lang="en-US" smtClean="0"/>
              <a:t>2/27/2024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19B1E2-D236-4D74-97CA-B59F949D0A0F}" type="slidenum">
              <a:rPr lang="en-US" smtClean="0"/>
              <a:t>‹#›</a:t>
            </a:fld>
            <a:endParaRPr lang="en-US"/>
          </a:p>
        </p:txBody>
      </p:sp>
    </p:spTree>
    <p:extLst>
      <p:ext uri="{BB962C8B-B14F-4D97-AF65-F5344CB8AC3E}">
        <p14:creationId xmlns:p14="http://schemas.microsoft.com/office/powerpoint/2010/main" val="2021266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9B1E2-D236-4D74-97CA-B59F949D0A0F}" type="slidenum">
              <a:rPr lang="en-US" smtClean="0"/>
              <a:t>3</a:t>
            </a:fld>
            <a:endParaRPr lang="en-US"/>
          </a:p>
        </p:txBody>
      </p:sp>
    </p:spTree>
    <p:extLst>
      <p:ext uri="{BB962C8B-B14F-4D97-AF65-F5344CB8AC3E}">
        <p14:creationId xmlns:p14="http://schemas.microsoft.com/office/powerpoint/2010/main" val="3977563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CCB84E7-DC88-466D-AB06-A095835A41A4}" type="datetime1">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2EAFC-CA4B-4555-A119-919891D3A508}" type="slidenum">
              <a:rPr lang="en-US" smtClean="0"/>
              <a:t>‹#›</a:t>
            </a:fld>
            <a:endParaRPr lang="en-US"/>
          </a:p>
        </p:txBody>
      </p:sp>
    </p:spTree>
    <p:extLst>
      <p:ext uri="{BB962C8B-B14F-4D97-AF65-F5344CB8AC3E}">
        <p14:creationId xmlns:p14="http://schemas.microsoft.com/office/powerpoint/2010/main" val="1181537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59F47B-F106-42E8-AA72-0DC1F0B791F5}" type="datetime1">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2EAFC-CA4B-4555-A119-919891D3A508}" type="slidenum">
              <a:rPr lang="en-US" smtClean="0"/>
              <a:t>‹#›</a:t>
            </a:fld>
            <a:endParaRPr lang="en-US"/>
          </a:p>
        </p:txBody>
      </p:sp>
    </p:spTree>
    <p:extLst>
      <p:ext uri="{BB962C8B-B14F-4D97-AF65-F5344CB8AC3E}">
        <p14:creationId xmlns:p14="http://schemas.microsoft.com/office/powerpoint/2010/main" val="2907727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454AA0-D7FF-46DD-B45C-D5DABFD70C46}" type="datetime1">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2EAFC-CA4B-4555-A119-919891D3A508}" type="slidenum">
              <a:rPr lang="en-US" smtClean="0"/>
              <a:t>‹#›</a:t>
            </a:fld>
            <a:endParaRPr lang="en-US"/>
          </a:p>
        </p:txBody>
      </p:sp>
    </p:spTree>
    <p:extLst>
      <p:ext uri="{BB962C8B-B14F-4D97-AF65-F5344CB8AC3E}">
        <p14:creationId xmlns:p14="http://schemas.microsoft.com/office/powerpoint/2010/main" val="3748317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B95A2C-4E19-41FD-AE0D-853DAA05D44D}" type="datetime1">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2EAFC-CA4B-4555-A119-919891D3A508}" type="slidenum">
              <a:rPr lang="en-US" smtClean="0"/>
              <a:t>‹#›</a:t>
            </a:fld>
            <a:endParaRPr lang="en-US"/>
          </a:p>
        </p:txBody>
      </p:sp>
    </p:spTree>
    <p:extLst>
      <p:ext uri="{BB962C8B-B14F-4D97-AF65-F5344CB8AC3E}">
        <p14:creationId xmlns:p14="http://schemas.microsoft.com/office/powerpoint/2010/main" val="1265336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F9B35D-ACBA-43DC-90C6-A32A0F54652C}" type="datetime1">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2EAFC-CA4B-4555-A119-919891D3A508}" type="slidenum">
              <a:rPr lang="en-US" smtClean="0"/>
              <a:t>‹#›</a:t>
            </a:fld>
            <a:endParaRPr lang="en-US"/>
          </a:p>
        </p:txBody>
      </p:sp>
    </p:spTree>
    <p:extLst>
      <p:ext uri="{BB962C8B-B14F-4D97-AF65-F5344CB8AC3E}">
        <p14:creationId xmlns:p14="http://schemas.microsoft.com/office/powerpoint/2010/main" val="3428055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31DD84-6107-4149-ACC9-212BE82381E8}" type="datetime1">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2EAFC-CA4B-4555-A119-919891D3A508}" type="slidenum">
              <a:rPr lang="en-US" smtClean="0"/>
              <a:t>‹#›</a:t>
            </a:fld>
            <a:endParaRPr lang="en-US"/>
          </a:p>
        </p:txBody>
      </p:sp>
    </p:spTree>
    <p:extLst>
      <p:ext uri="{BB962C8B-B14F-4D97-AF65-F5344CB8AC3E}">
        <p14:creationId xmlns:p14="http://schemas.microsoft.com/office/powerpoint/2010/main" val="3212408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CBA800-04BC-4CD3-BB9A-1AF9FEE92B4F}" type="datetime1">
              <a:rPr lang="en-US" smtClean="0"/>
              <a:t>2/27/2024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D2EAFC-CA4B-4555-A119-919891D3A508}" type="slidenum">
              <a:rPr lang="en-US" smtClean="0"/>
              <a:t>‹#›</a:t>
            </a:fld>
            <a:endParaRPr lang="en-US"/>
          </a:p>
        </p:txBody>
      </p:sp>
    </p:spTree>
    <p:extLst>
      <p:ext uri="{BB962C8B-B14F-4D97-AF65-F5344CB8AC3E}">
        <p14:creationId xmlns:p14="http://schemas.microsoft.com/office/powerpoint/2010/main" val="1538471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17D0B2-1994-4563-902D-11BCB52C8E4A}" type="datetime1">
              <a:rPr lang="en-US" smtClean="0"/>
              <a:t>2/27/2024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D2EAFC-CA4B-4555-A119-919891D3A508}" type="slidenum">
              <a:rPr lang="en-US" smtClean="0"/>
              <a:t>‹#›</a:t>
            </a:fld>
            <a:endParaRPr lang="en-US"/>
          </a:p>
        </p:txBody>
      </p:sp>
    </p:spTree>
    <p:extLst>
      <p:ext uri="{BB962C8B-B14F-4D97-AF65-F5344CB8AC3E}">
        <p14:creationId xmlns:p14="http://schemas.microsoft.com/office/powerpoint/2010/main" val="2635395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77F3E5-F24A-484E-B4A5-0AFAA80D432A}" type="datetime1">
              <a:rPr lang="en-US" smtClean="0"/>
              <a:t>2/27/2024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D2EAFC-CA4B-4555-A119-919891D3A508}" type="slidenum">
              <a:rPr lang="en-US" smtClean="0"/>
              <a:t>‹#›</a:t>
            </a:fld>
            <a:endParaRPr lang="en-US"/>
          </a:p>
        </p:txBody>
      </p:sp>
    </p:spTree>
    <p:extLst>
      <p:ext uri="{BB962C8B-B14F-4D97-AF65-F5344CB8AC3E}">
        <p14:creationId xmlns:p14="http://schemas.microsoft.com/office/powerpoint/2010/main" val="2034788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009030-5DFC-415C-A1BA-26598BAEBF98}" type="datetime1">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2EAFC-CA4B-4555-A119-919891D3A508}" type="slidenum">
              <a:rPr lang="en-US" smtClean="0"/>
              <a:t>‹#›</a:t>
            </a:fld>
            <a:endParaRPr lang="en-US"/>
          </a:p>
        </p:txBody>
      </p:sp>
    </p:spTree>
    <p:extLst>
      <p:ext uri="{BB962C8B-B14F-4D97-AF65-F5344CB8AC3E}">
        <p14:creationId xmlns:p14="http://schemas.microsoft.com/office/powerpoint/2010/main" val="3749112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0D49A5-1985-4C3A-B61C-E57D296EC8F3}" type="datetime1">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2EAFC-CA4B-4555-A119-919891D3A508}" type="slidenum">
              <a:rPr lang="en-US" smtClean="0"/>
              <a:t>‹#›</a:t>
            </a:fld>
            <a:endParaRPr lang="en-US"/>
          </a:p>
        </p:txBody>
      </p:sp>
    </p:spTree>
    <p:extLst>
      <p:ext uri="{BB962C8B-B14F-4D97-AF65-F5344CB8AC3E}">
        <p14:creationId xmlns:p14="http://schemas.microsoft.com/office/powerpoint/2010/main" val="1200610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D94186-65A6-4E54-A2F0-950265BD8B52}" type="datetime1">
              <a:rPr lang="en-US" smtClean="0"/>
              <a:t>2/27/2024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2EAFC-CA4B-4555-A119-919891D3A508}" type="slidenum">
              <a:rPr lang="en-US" smtClean="0"/>
              <a:t>‹#›</a:t>
            </a:fld>
            <a:endParaRPr lang="en-US"/>
          </a:p>
        </p:txBody>
      </p:sp>
    </p:spTree>
    <p:extLst>
      <p:ext uri="{BB962C8B-B14F-4D97-AF65-F5344CB8AC3E}">
        <p14:creationId xmlns:p14="http://schemas.microsoft.com/office/powerpoint/2010/main" val="53455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learnbay.io/the-skyline-problem/"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www.learnbay.io/the-skyline-problem/"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learnbay.io/the-skyline-problem/" TargetMode="Externa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160.png"/></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a:extLst>
              <a:ext uri="{FF2B5EF4-FFF2-40B4-BE49-F238E27FC236}">
                <a16:creationId xmlns:a16="http://schemas.microsoft.com/office/drawing/2014/main" id="{A368AB0D-62E9-455C-A249-8AC846769DA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09FFE3F-72DC-4468-8265-47E3F3764F41}" type="slidenum">
              <a:rPr lang="en-US" altLang="en-US" sz="1400"/>
              <a:pPr>
                <a:spcBef>
                  <a:spcPct val="0"/>
                </a:spcBef>
                <a:buFontTx/>
                <a:buNone/>
              </a:pPr>
              <a:t>1</a:t>
            </a:fld>
            <a:endParaRPr lang="en-US" altLang="en-US" sz="1400"/>
          </a:p>
        </p:txBody>
      </p:sp>
      <p:sp>
        <p:nvSpPr>
          <p:cNvPr id="3075" name="Rectangle 2">
            <a:extLst>
              <a:ext uri="{FF2B5EF4-FFF2-40B4-BE49-F238E27FC236}">
                <a16:creationId xmlns:a16="http://schemas.microsoft.com/office/drawing/2014/main" id="{48080859-75A3-42FC-B916-8BE003D21603}"/>
              </a:ext>
            </a:extLst>
          </p:cNvPr>
          <p:cNvSpPr>
            <a:spLocks noGrp="1" noChangeArrowheads="1"/>
          </p:cNvSpPr>
          <p:nvPr>
            <p:ph type="ctrTitle"/>
          </p:nvPr>
        </p:nvSpPr>
        <p:spPr>
          <a:xfrm>
            <a:off x="1981200" y="143512"/>
            <a:ext cx="8305800" cy="1143000"/>
          </a:xfrm>
        </p:spPr>
        <p:txBody>
          <a:bodyPr/>
          <a:lstStyle/>
          <a:p>
            <a:pPr eaLnBrk="1" hangingPunct="1"/>
            <a:r>
              <a:rPr lang="en-US" altLang="en-US" sz="4800" b="1" dirty="0" err="1">
                <a:latin typeface="+mn-lt"/>
              </a:rPr>
              <a:t>Algoritma</a:t>
            </a:r>
            <a:r>
              <a:rPr lang="en-US" altLang="en-US" sz="4800" b="1" dirty="0">
                <a:latin typeface="+mn-lt"/>
              </a:rPr>
              <a:t> </a:t>
            </a:r>
            <a:r>
              <a:rPr lang="en-US" altLang="en-US" sz="4800" b="1" i="1" dirty="0">
                <a:latin typeface="+mn-lt"/>
              </a:rPr>
              <a:t>Divide and Conquer </a:t>
            </a:r>
            <a:endParaRPr lang="en-US" altLang="en-US" sz="3600" dirty="0">
              <a:latin typeface="+mn-lt"/>
            </a:endParaRPr>
          </a:p>
        </p:txBody>
      </p:sp>
      <p:sp>
        <p:nvSpPr>
          <p:cNvPr id="3076" name="Rectangle 3">
            <a:extLst>
              <a:ext uri="{FF2B5EF4-FFF2-40B4-BE49-F238E27FC236}">
                <a16:creationId xmlns:a16="http://schemas.microsoft.com/office/drawing/2014/main" id="{8396E6E8-1F3B-457D-8D08-3153182D6EB8}"/>
              </a:ext>
            </a:extLst>
          </p:cNvPr>
          <p:cNvSpPr>
            <a:spLocks noGrp="1" noChangeArrowheads="1"/>
          </p:cNvSpPr>
          <p:nvPr>
            <p:ph type="subTitle" idx="1"/>
          </p:nvPr>
        </p:nvSpPr>
        <p:spPr>
          <a:xfrm>
            <a:off x="1902460" y="1391288"/>
            <a:ext cx="8001000" cy="1421896"/>
          </a:xfrm>
        </p:spPr>
        <p:txBody>
          <a:bodyPr>
            <a:noAutofit/>
          </a:bodyPr>
          <a:lstStyle/>
          <a:p>
            <a:pPr eaLnBrk="1" hangingPunct="1"/>
            <a:r>
              <a:rPr lang="en-US" altLang="en-US" dirty="0" err="1"/>
              <a:t>Bahan</a:t>
            </a:r>
            <a:r>
              <a:rPr lang="en-US" altLang="en-US" dirty="0"/>
              <a:t> </a:t>
            </a:r>
            <a:r>
              <a:rPr lang="en-US" altLang="en-US" dirty="0" err="1"/>
              <a:t>Kuliah</a:t>
            </a:r>
            <a:r>
              <a:rPr lang="en-US" altLang="en-US" dirty="0"/>
              <a:t>  IF2211 Strategi </a:t>
            </a:r>
            <a:r>
              <a:rPr lang="en-US" altLang="en-US" dirty="0" err="1"/>
              <a:t>Algoritma</a:t>
            </a:r>
            <a:endParaRPr lang="en-US" altLang="en-US" dirty="0"/>
          </a:p>
          <a:p>
            <a:pPr eaLnBrk="1" hangingPunct="1"/>
            <a:endParaRPr lang="en-US" altLang="en-US" dirty="0"/>
          </a:p>
          <a:p>
            <a:pPr eaLnBrk="1" hangingPunct="1"/>
            <a:r>
              <a:rPr lang="en-US" altLang="en-US" dirty="0"/>
              <a:t>Oleh:  Nur </a:t>
            </a:r>
            <a:r>
              <a:rPr lang="en-US" altLang="en-US" dirty="0" err="1"/>
              <a:t>Ulfa</a:t>
            </a:r>
            <a:r>
              <a:rPr lang="en-US" altLang="en-US" dirty="0"/>
              <a:t> </a:t>
            </a:r>
            <a:r>
              <a:rPr lang="en-US" altLang="en-US" dirty="0" err="1"/>
              <a:t>Maulidevi</a:t>
            </a:r>
            <a:r>
              <a:rPr lang="en-US" altLang="en-US" dirty="0"/>
              <a:t> &amp; Rinaldi Munir</a:t>
            </a:r>
          </a:p>
        </p:txBody>
      </p:sp>
      <p:sp>
        <p:nvSpPr>
          <p:cNvPr id="3077" name="TextBox 5">
            <a:extLst>
              <a:ext uri="{FF2B5EF4-FFF2-40B4-BE49-F238E27FC236}">
                <a16:creationId xmlns:a16="http://schemas.microsoft.com/office/drawing/2014/main" id="{75CFBA7C-EEBB-4F5F-9887-46DC88C42755}"/>
              </a:ext>
            </a:extLst>
          </p:cNvPr>
          <p:cNvSpPr txBox="1">
            <a:spLocks noChangeArrowheads="1"/>
          </p:cNvSpPr>
          <p:nvPr/>
        </p:nvSpPr>
        <p:spPr bwMode="auto">
          <a:xfrm>
            <a:off x="3168715" y="5389799"/>
            <a:ext cx="546848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dirty="0">
                <a:latin typeface="+mn-lt"/>
              </a:rPr>
              <a:t>Program </a:t>
            </a:r>
            <a:r>
              <a:rPr lang="en-US" altLang="en-US" sz="2400" dirty="0" err="1">
                <a:latin typeface="+mn-lt"/>
              </a:rPr>
              <a:t>Studi</a:t>
            </a:r>
            <a:r>
              <a:rPr lang="en-US" altLang="en-US" sz="2400" dirty="0">
                <a:latin typeface="+mn-lt"/>
              </a:rPr>
              <a:t> Teknik </a:t>
            </a:r>
            <a:r>
              <a:rPr lang="en-US" altLang="en-US" sz="2400" dirty="0" err="1">
                <a:latin typeface="+mn-lt"/>
              </a:rPr>
              <a:t>Informatika</a:t>
            </a:r>
            <a:endParaRPr lang="en-US" altLang="en-US" sz="2400" dirty="0">
              <a:latin typeface="+mn-lt"/>
            </a:endParaRPr>
          </a:p>
          <a:p>
            <a:pPr algn="ctr" eaLnBrk="1" hangingPunct="1">
              <a:spcBef>
                <a:spcPct val="0"/>
              </a:spcBef>
              <a:buFontTx/>
              <a:buNone/>
            </a:pPr>
            <a:r>
              <a:rPr lang="en-US" altLang="en-US" sz="2400" dirty="0" err="1">
                <a:latin typeface="+mn-lt"/>
              </a:rPr>
              <a:t>Sekolah</a:t>
            </a:r>
            <a:r>
              <a:rPr lang="en-US" altLang="en-US" sz="2400" dirty="0">
                <a:latin typeface="+mn-lt"/>
              </a:rPr>
              <a:t> Teknik </a:t>
            </a:r>
            <a:r>
              <a:rPr lang="en-US" altLang="en-US" sz="2400" dirty="0" err="1">
                <a:latin typeface="+mn-lt"/>
              </a:rPr>
              <a:t>Elektro</a:t>
            </a:r>
            <a:r>
              <a:rPr lang="en-US" altLang="en-US" sz="2400" dirty="0">
                <a:latin typeface="+mn-lt"/>
              </a:rPr>
              <a:t> dan </a:t>
            </a:r>
            <a:r>
              <a:rPr lang="en-US" altLang="en-US" sz="2400" dirty="0" err="1">
                <a:latin typeface="+mn-lt"/>
              </a:rPr>
              <a:t>Informatika</a:t>
            </a:r>
            <a:r>
              <a:rPr lang="en-US" altLang="en-US" sz="2400" dirty="0">
                <a:latin typeface="+mn-lt"/>
              </a:rPr>
              <a:t> ITB</a:t>
            </a:r>
          </a:p>
          <a:p>
            <a:pPr algn="ctr" eaLnBrk="1" hangingPunct="1">
              <a:spcBef>
                <a:spcPct val="0"/>
              </a:spcBef>
              <a:buFontTx/>
              <a:buNone/>
            </a:pPr>
            <a:r>
              <a:rPr lang="en-US" altLang="en-US" sz="2400" dirty="0">
                <a:latin typeface="+mn-lt"/>
              </a:rPr>
              <a:t>2024</a:t>
            </a:r>
          </a:p>
        </p:txBody>
      </p:sp>
      <p:pic>
        <p:nvPicPr>
          <p:cNvPr id="3078" name="Picture 5">
            <a:extLst>
              <a:ext uri="{FF2B5EF4-FFF2-40B4-BE49-F238E27FC236}">
                <a16:creationId xmlns:a16="http://schemas.microsoft.com/office/drawing/2014/main" id="{D0C95D79-50B1-4442-95EB-84D10974D4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2921" y="2944531"/>
            <a:ext cx="2620071" cy="231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3CF8146-2D39-4DEC-B67B-7A327FB0799B}"/>
              </a:ext>
            </a:extLst>
          </p:cNvPr>
          <p:cNvSpPr txBox="1"/>
          <p:nvPr/>
        </p:nvSpPr>
        <p:spPr>
          <a:xfrm>
            <a:off x="9774838" y="1129678"/>
            <a:ext cx="1645002" cy="523220"/>
          </a:xfrm>
          <a:prstGeom prst="rect">
            <a:avLst/>
          </a:prstGeom>
          <a:noFill/>
        </p:spPr>
        <p:txBody>
          <a:bodyPr wrap="none" rtlCol="0">
            <a:spAutoFit/>
          </a:bodyPr>
          <a:lstStyle/>
          <a:p>
            <a:r>
              <a:rPr lang="en-US" sz="2800" dirty="0">
                <a:solidFill>
                  <a:srgbClr val="FF0000"/>
                </a:solidFill>
              </a:rPr>
              <a:t>(Bagian 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28048"/>
          </a:xfrm>
        </p:spPr>
        <p:txBody>
          <a:bodyPr/>
          <a:lstStyle/>
          <a:p>
            <a:r>
              <a:rPr lang="en-US" dirty="0"/>
              <a:t>Ide </a:t>
            </a:r>
            <a:r>
              <a:rPr lang="id-ID" dirty="0"/>
              <a:t>Divide and Conquer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199" y="928049"/>
                <a:ext cx="10374087" cy="5793426"/>
              </a:xfrm>
            </p:spPr>
            <p:txBody>
              <a:bodyPr>
                <a:normAutofit fontScale="92500" lnSpcReduction="10000"/>
              </a:bodyPr>
              <a:lstStyle/>
              <a:p>
                <a:pPr marL="403225" indent="-403225">
                  <a:buFont typeface="+mj-lt"/>
                  <a:buAutoNum type="arabicPeriod"/>
                </a:pPr>
                <a:r>
                  <a:rPr lang="id-ID" dirty="0"/>
                  <a:t>Garis yang menghubungkan </a:t>
                </a:r>
                <a:r>
                  <a:rPr lang="id-ID" i="1" dirty="0"/>
                  <a:t>p</a:t>
                </a:r>
                <a:r>
                  <a:rPr lang="id-ID" baseline="-25000" dirty="0"/>
                  <a:t>1</a:t>
                </a:r>
                <a:r>
                  <a:rPr lang="id-ID" dirty="0"/>
                  <a:t> dan </a:t>
                </a:r>
                <a:r>
                  <a:rPr lang="id-ID" i="1" dirty="0"/>
                  <a:t>p</a:t>
                </a:r>
                <a:r>
                  <a:rPr lang="id-ID" i="1" baseline="-25000" dirty="0"/>
                  <a:t>n</a:t>
                </a:r>
                <a:r>
                  <a:rPr lang="id-ID" dirty="0"/>
                  <a:t> (</a:t>
                </a:r>
                <a14:m>
                  <m:oMath xmlns:m="http://schemas.openxmlformats.org/officeDocument/2006/math">
                    <m:r>
                      <a:rPr lang="id-ID" i="1" dirty="0" smtClean="0">
                        <a:latin typeface="Cambria Math" panose="02040503050406030204" pitchFamily="18" charset="0"/>
                      </a:rPr>
                      <m:t>𝑝</m:t>
                    </m:r>
                    <m:r>
                      <a:rPr lang="id-ID" i="1" baseline="-25000" dirty="0" smtClean="0">
                        <a:latin typeface="Cambria Math" panose="02040503050406030204" pitchFamily="18" charset="0"/>
                      </a:rPr>
                      <m:t>1</m:t>
                    </m:r>
                    <m:r>
                      <a:rPr lang="id-ID" i="1" dirty="0" smtClean="0">
                        <a:latin typeface="Cambria Math" panose="02040503050406030204" pitchFamily="18" charset="0"/>
                      </a:rPr>
                      <m:t>𝑝</m:t>
                    </m:r>
                    <m:r>
                      <a:rPr lang="id-ID" i="1" baseline="-25000" dirty="0" smtClean="0">
                        <a:latin typeface="Cambria Math" panose="02040503050406030204" pitchFamily="18" charset="0"/>
                      </a:rPr>
                      <m:t>𝑛</m:t>
                    </m:r>
                  </m:oMath>
                </a14:m>
                <a:r>
                  <a:rPr lang="id-ID" dirty="0"/>
                  <a:t>) membagi </a:t>
                </a:r>
                <a:r>
                  <a:rPr lang="id-ID" i="1" dirty="0"/>
                  <a:t>S</a:t>
                </a:r>
                <a:r>
                  <a:rPr lang="id-ID" dirty="0"/>
                  <a:t> menjadi dua bagian yaitu S1 (kumpulan titik di sebelah kiri </a:t>
                </a:r>
                <a:r>
                  <a:rPr lang="en-US" dirty="0" err="1"/>
                  <a:t>atau</a:t>
                </a:r>
                <a:r>
                  <a:rPr lang="en-US" dirty="0"/>
                  <a:t> </a:t>
                </a:r>
                <a:r>
                  <a:rPr lang="en-US" dirty="0" err="1"/>
                  <a:t>atas</a:t>
                </a:r>
                <a:r>
                  <a:rPr lang="en-US" dirty="0"/>
                  <a:t> </a:t>
                </a:r>
                <a:r>
                  <a:rPr lang="id-ID" dirty="0"/>
                  <a:t>garis </a:t>
                </a:r>
                <a14:m>
                  <m:oMath xmlns:m="http://schemas.openxmlformats.org/officeDocument/2006/math">
                    <m:r>
                      <a:rPr lang="id-ID" i="1" dirty="0" smtClean="0">
                        <a:latin typeface="Cambria Math" panose="02040503050406030204" pitchFamily="18" charset="0"/>
                      </a:rPr>
                      <m:t>𝑝</m:t>
                    </m:r>
                    <m:r>
                      <a:rPr lang="id-ID" i="1" baseline="-25000" dirty="0" smtClean="0">
                        <a:latin typeface="Cambria Math" panose="02040503050406030204" pitchFamily="18" charset="0"/>
                      </a:rPr>
                      <m:t>1</m:t>
                    </m:r>
                    <m:r>
                      <a:rPr lang="id-ID" i="1" dirty="0" smtClean="0">
                        <a:latin typeface="Cambria Math" panose="02040503050406030204" pitchFamily="18" charset="0"/>
                      </a:rPr>
                      <m:t>𝑝</m:t>
                    </m:r>
                    <m:r>
                      <a:rPr lang="id-ID" i="1" baseline="-25000" dirty="0" smtClean="0">
                        <a:latin typeface="Cambria Math" panose="02040503050406030204" pitchFamily="18" charset="0"/>
                      </a:rPr>
                      <m:t>𝑛</m:t>
                    </m:r>
                  </m:oMath>
                </a14:m>
                <a:r>
                  <a:rPr lang="id-ID" dirty="0"/>
                  <a:t>) dan S2 (kumpulan titik di sebelah kanan</a:t>
                </a:r>
                <a:r>
                  <a:rPr lang="en-US" dirty="0"/>
                  <a:t> </a:t>
                </a:r>
                <a:r>
                  <a:rPr lang="en-US" dirty="0" err="1"/>
                  <a:t>atau</a:t>
                </a:r>
                <a:r>
                  <a:rPr lang="en-US" dirty="0"/>
                  <a:t> </a:t>
                </a:r>
                <a:r>
                  <a:rPr lang="en-US" dirty="0" err="1"/>
                  <a:t>bawah</a:t>
                </a:r>
                <a:r>
                  <a:rPr lang="en-US" dirty="0"/>
                  <a:t> </a:t>
                </a:r>
                <a:r>
                  <a:rPr lang="id-ID" dirty="0"/>
                  <a:t> garis </a:t>
                </a:r>
                <a14:m>
                  <m:oMath xmlns:m="http://schemas.openxmlformats.org/officeDocument/2006/math">
                    <m:r>
                      <a:rPr lang="id-ID" i="1" dirty="0" smtClean="0">
                        <a:latin typeface="Cambria Math" panose="02040503050406030204" pitchFamily="18" charset="0"/>
                      </a:rPr>
                      <m:t>𝑝</m:t>
                    </m:r>
                    <m:r>
                      <a:rPr lang="id-ID" i="1" baseline="-25000" dirty="0" smtClean="0">
                        <a:latin typeface="Cambria Math" panose="02040503050406030204" pitchFamily="18" charset="0"/>
                      </a:rPr>
                      <m:t>1</m:t>
                    </m:r>
                    <m:r>
                      <a:rPr lang="id-ID" i="1" dirty="0" smtClean="0">
                        <a:latin typeface="Cambria Math" panose="02040503050406030204" pitchFamily="18" charset="0"/>
                      </a:rPr>
                      <m:t>𝑝</m:t>
                    </m:r>
                    <m:r>
                      <a:rPr lang="id-ID" i="1" baseline="-25000" dirty="0" smtClean="0">
                        <a:latin typeface="Cambria Math" panose="02040503050406030204" pitchFamily="18" charset="0"/>
                      </a:rPr>
                      <m:t>𝑛</m:t>
                    </m:r>
                  </m:oMath>
                </a14:m>
                <a:r>
                  <a:rPr lang="id-ID" dirty="0"/>
                  <a:t>). </a:t>
                </a:r>
                <a:endParaRPr lang="en-US"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pPr marL="282575" indent="-282575">
                  <a:buNone/>
                </a:pPr>
                <a:r>
                  <a:rPr lang="en-US" sz="2400" dirty="0"/>
                  <a:t>    </a:t>
                </a:r>
              </a:p>
              <a:p>
                <a:pPr marL="282575" indent="-282575">
                  <a:buNone/>
                </a:pPr>
                <a:r>
                  <a:rPr lang="en-US" sz="2400" dirty="0"/>
                  <a:t>     </a:t>
                </a:r>
                <a:r>
                  <a:rPr lang="id-ID" sz="2400" dirty="0"/>
                  <a:t>Untuk memeriksa apakah sebuah titik berada di sebelah kiri </a:t>
                </a:r>
                <a:r>
                  <a:rPr lang="en-US" sz="2400" dirty="0"/>
                  <a:t>(</a:t>
                </a:r>
                <a:r>
                  <a:rPr lang="en-US" sz="2400" dirty="0" err="1"/>
                  <a:t>atau</a:t>
                </a:r>
                <a:r>
                  <a:rPr lang="en-US" sz="2400" dirty="0"/>
                  <a:t> </a:t>
                </a:r>
                <a:r>
                  <a:rPr lang="en-US" sz="2400" dirty="0" err="1"/>
                  <a:t>atas</a:t>
                </a:r>
                <a:r>
                  <a:rPr lang="en-US" sz="2400" dirty="0"/>
                  <a:t>) </a:t>
                </a:r>
                <a:r>
                  <a:rPr lang="id-ID" sz="2400" dirty="0"/>
                  <a:t>suatu garis yang dibentuk </a:t>
                </a:r>
                <a:r>
                  <a:rPr lang="en-US" sz="2400" dirty="0"/>
                  <a:t> </a:t>
                </a:r>
                <a:r>
                  <a:rPr lang="id-ID" sz="2400" dirty="0"/>
                  <a:t>dua titik, gunakan penentuan determinan</a:t>
                </a:r>
                <a:r>
                  <a:rPr lang="en-US" sz="2400" dirty="0"/>
                  <a:t>:</a:t>
                </a:r>
              </a:p>
              <a:p>
                <a:pPr marL="0" indent="0">
                  <a:buNone/>
                </a:pPr>
                <a:endParaRPr lang="en-US" sz="2400" dirty="0"/>
              </a:p>
              <a:p>
                <a:pPr marL="0" indent="0">
                  <a:buNone/>
                </a:pPr>
                <a:endParaRPr lang="en-US" sz="2400" dirty="0"/>
              </a:p>
              <a:p>
                <a:pPr marL="0" indent="0">
                  <a:buNone/>
                </a:pPr>
                <a:r>
                  <a:rPr lang="en-US" sz="2400" dirty="0"/>
                  <a:t>      </a:t>
                </a:r>
                <a:endParaRPr lang="id-ID"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199" y="928049"/>
                <a:ext cx="10374087" cy="5793426"/>
              </a:xfrm>
              <a:blipFill>
                <a:blip r:embed="rId4"/>
                <a:stretch>
                  <a:fillRect l="-1058" t="-220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7D2EAFC-CA4B-4555-A119-919891D3A508}" type="slidenum">
              <a:rPr lang="en-US" smtClean="0"/>
              <a:t>10</a:t>
            </a:fld>
            <a:endParaRPr lang="en-US"/>
          </a:p>
        </p:txBody>
      </p:sp>
      <p:pic>
        <p:nvPicPr>
          <p:cNvPr id="6" name="Picture 5">
            <a:extLst>
              <a:ext uri="{FF2B5EF4-FFF2-40B4-BE49-F238E27FC236}">
                <a16:creationId xmlns:a16="http://schemas.microsoft.com/office/drawing/2014/main" id="{50F43391-1ABE-438F-A605-8167753132C1}"/>
              </a:ext>
            </a:extLst>
          </p:cNvPr>
          <p:cNvPicPr>
            <a:picLocks noChangeAspect="1"/>
          </p:cNvPicPr>
          <p:nvPr/>
        </p:nvPicPr>
        <p:blipFill>
          <a:blip r:embed="rId5"/>
          <a:stretch>
            <a:fillRect/>
          </a:stretch>
        </p:blipFill>
        <p:spPr>
          <a:xfrm>
            <a:off x="3463105" y="2111830"/>
            <a:ext cx="5124273" cy="2471056"/>
          </a:xfrm>
          <a:prstGeom prst="rect">
            <a:avLst/>
          </a:prstGeom>
        </p:spPr>
      </p:pic>
      <p:pic>
        <p:nvPicPr>
          <p:cNvPr id="8" name="Picture 7">
            <a:extLst>
              <a:ext uri="{FF2B5EF4-FFF2-40B4-BE49-F238E27FC236}">
                <a16:creationId xmlns:a16="http://schemas.microsoft.com/office/drawing/2014/main" id="{544B207E-20DD-4F7F-A7D7-E0054363363E}"/>
              </a:ext>
            </a:extLst>
          </p:cNvPr>
          <p:cNvPicPr>
            <a:picLocks noChangeAspect="1"/>
          </p:cNvPicPr>
          <p:nvPr/>
        </p:nvPicPr>
        <p:blipFill rotWithShape="1">
          <a:blip r:embed="rId6"/>
          <a:srcRect l="33178" t="61957" r="13617" b="19936"/>
          <a:stretch/>
        </p:blipFill>
        <p:spPr>
          <a:xfrm>
            <a:off x="1035574" y="5447310"/>
            <a:ext cx="6379873" cy="1162275"/>
          </a:xfrm>
          <a:prstGeom prst="rect">
            <a:avLst/>
          </a:prstGeom>
        </p:spPr>
      </p:pic>
      <p:sp>
        <p:nvSpPr>
          <p:cNvPr id="12" name="TextBox 11">
            <a:extLst>
              <a:ext uri="{FF2B5EF4-FFF2-40B4-BE49-F238E27FC236}">
                <a16:creationId xmlns:a16="http://schemas.microsoft.com/office/drawing/2014/main" id="{9E81A3AB-57B9-44A5-B858-DC6191B25FD6}"/>
              </a:ext>
            </a:extLst>
          </p:cNvPr>
          <p:cNvSpPr txBox="1"/>
          <p:nvPr/>
        </p:nvSpPr>
        <p:spPr>
          <a:xfrm>
            <a:off x="7612822" y="5447310"/>
            <a:ext cx="2966358" cy="923330"/>
          </a:xfrm>
          <a:prstGeom prst="rect">
            <a:avLst/>
          </a:prstGeom>
          <a:noFill/>
        </p:spPr>
        <p:txBody>
          <a:bodyPr wrap="square">
            <a:spAutoFit/>
          </a:bodyPr>
          <a:lstStyle/>
          <a:p>
            <a:r>
              <a:rPr lang="id-ID" sz="1800" dirty="0">
                <a:solidFill>
                  <a:srgbClr val="FF0000"/>
                </a:solidFill>
              </a:rPr>
              <a:t>Titik (x3,y3) berada di sebelah kiri dari garis ((x1,y1),(x2,y2)) jika hasil </a:t>
            </a:r>
            <a:r>
              <a:rPr lang="en-US" sz="1800" dirty="0" err="1">
                <a:solidFill>
                  <a:srgbClr val="FF0000"/>
                </a:solidFill>
              </a:rPr>
              <a:t>determinan</a:t>
            </a:r>
            <a:r>
              <a:rPr lang="en-US" sz="1800" dirty="0">
                <a:solidFill>
                  <a:srgbClr val="FF0000"/>
                </a:solidFill>
              </a:rPr>
              <a:t> </a:t>
            </a:r>
            <a:r>
              <a:rPr lang="id-ID" sz="1800" dirty="0">
                <a:solidFill>
                  <a:srgbClr val="FF0000"/>
                </a:solidFill>
              </a:rPr>
              <a:t>positif</a:t>
            </a:r>
            <a:endParaRPr lang="en-US" dirty="0">
              <a:solidFill>
                <a:srgbClr val="FF0000"/>
              </a:solidFill>
            </a:endParaRPr>
          </a:p>
        </p:txBody>
      </p:sp>
      <p:cxnSp>
        <p:nvCxnSpPr>
          <p:cNvPr id="14" name="Straight Connector 13">
            <a:extLst>
              <a:ext uri="{FF2B5EF4-FFF2-40B4-BE49-F238E27FC236}">
                <a16:creationId xmlns:a16="http://schemas.microsoft.com/office/drawing/2014/main" id="{07586FB5-62F7-4BD0-9D84-38932AFB5A7D}"/>
              </a:ext>
            </a:extLst>
          </p:cNvPr>
          <p:cNvCxnSpPr/>
          <p:nvPr/>
        </p:nvCxnSpPr>
        <p:spPr>
          <a:xfrm flipV="1">
            <a:off x="4016829" y="3200400"/>
            <a:ext cx="4212771" cy="4789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6B511B3-F4C1-46F7-8841-595640B9E5D4}"/>
              </a:ext>
            </a:extLst>
          </p:cNvPr>
          <p:cNvSpPr txBox="1"/>
          <p:nvPr/>
        </p:nvSpPr>
        <p:spPr>
          <a:xfrm>
            <a:off x="1664429" y="2318657"/>
            <a:ext cx="972446" cy="369332"/>
          </a:xfrm>
          <a:prstGeom prst="rect">
            <a:avLst/>
          </a:prstGeom>
          <a:noFill/>
        </p:spPr>
        <p:txBody>
          <a:bodyPr wrap="none" rtlCol="0">
            <a:spAutoFit/>
          </a:bodyPr>
          <a:lstStyle/>
          <a:p>
            <a:r>
              <a:rPr lang="en-US" u="sng" dirty="0" err="1"/>
              <a:t>Ilustrasi</a:t>
            </a:r>
            <a:r>
              <a:rPr lang="en-US" dirty="0"/>
              <a:t>:</a:t>
            </a:r>
          </a:p>
        </p:txBody>
      </p:sp>
      <p:sp>
        <p:nvSpPr>
          <p:cNvPr id="16" name="TextBox 15">
            <a:extLst>
              <a:ext uri="{FF2B5EF4-FFF2-40B4-BE49-F238E27FC236}">
                <a16:creationId xmlns:a16="http://schemas.microsoft.com/office/drawing/2014/main" id="{DC3B96ED-2EE0-480E-859E-4338EA4F597B}"/>
              </a:ext>
            </a:extLst>
          </p:cNvPr>
          <p:cNvSpPr txBox="1"/>
          <p:nvPr/>
        </p:nvSpPr>
        <p:spPr>
          <a:xfrm>
            <a:off x="4073533" y="2111830"/>
            <a:ext cx="407484" cy="369332"/>
          </a:xfrm>
          <a:prstGeom prst="rect">
            <a:avLst/>
          </a:prstGeom>
          <a:noFill/>
        </p:spPr>
        <p:txBody>
          <a:bodyPr wrap="none" rtlCol="0">
            <a:spAutoFit/>
          </a:bodyPr>
          <a:lstStyle/>
          <a:p>
            <a:r>
              <a:rPr lang="en-US" dirty="0">
                <a:solidFill>
                  <a:srgbClr val="FF0000"/>
                </a:solidFill>
              </a:rPr>
              <a:t>S1</a:t>
            </a:r>
          </a:p>
        </p:txBody>
      </p:sp>
      <p:sp>
        <p:nvSpPr>
          <p:cNvPr id="17" name="TextBox 16">
            <a:extLst>
              <a:ext uri="{FF2B5EF4-FFF2-40B4-BE49-F238E27FC236}">
                <a16:creationId xmlns:a16="http://schemas.microsoft.com/office/drawing/2014/main" id="{D4D3B830-D307-485A-B251-A7F595DF6A6A}"/>
              </a:ext>
            </a:extLst>
          </p:cNvPr>
          <p:cNvSpPr txBox="1"/>
          <p:nvPr/>
        </p:nvSpPr>
        <p:spPr>
          <a:xfrm>
            <a:off x="7415447" y="3486435"/>
            <a:ext cx="407484" cy="369332"/>
          </a:xfrm>
          <a:prstGeom prst="rect">
            <a:avLst/>
          </a:prstGeom>
          <a:noFill/>
        </p:spPr>
        <p:txBody>
          <a:bodyPr wrap="none" rtlCol="0">
            <a:spAutoFit/>
          </a:bodyPr>
          <a:lstStyle/>
          <a:p>
            <a:r>
              <a:rPr lang="en-US" dirty="0">
                <a:solidFill>
                  <a:srgbClr val="FF0000"/>
                </a:solidFill>
              </a:rPr>
              <a:t>S2</a:t>
            </a:r>
          </a:p>
        </p:txBody>
      </p:sp>
    </p:spTree>
    <p:extLst>
      <p:ext uri="{BB962C8B-B14F-4D97-AF65-F5344CB8AC3E}">
        <p14:creationId xmlns:p14="http://schemas.microsoft.com/office/powerpoint/2010/main" val="337947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2B6B254-CE39-418B-A3C4-4DCEFBD82EA5}"/>
                  </a:ext>
                </a:extLst>
              </p:cNvPr>
              <p:cNvSpPr>
                <a:spLocks noGrp="1"/>
              </p:cNvSpPr>
              <p:nvPr>
                <p:ph idx="1"/>
              </p:nvPr>
            </p:nvSpPr>
            <p:spPr>
              <a:xfrm>
                <a:off x="838200" y="664030"/>
                <a:ext cx="10515600" cy="5692320"/>
              </a:xfrm>
            </p:spPr>
            <p:txBody>
              <a:bodyPr>
                <a:normAutofit/>
              </a:bodyPr>
              <a:lstStyle/>
              <a:p>
                <a:pPr marL="514350" indent="-514350">
                  <a:buFont typeface="+mj-lt"/>
                  <a:buAutoNum type="arabicPeriod" startAt="2"/>
                </a:pPr>
                <a:r>
                  <a:rPr lang="id-ID" sz="2400" dirty="0"/>
                  <a:t>Semua titik pada S yang berada pada garis </a:t>
                </a:r>
                <a14:m>
                  <m:oMath xmlns:m="http://schemas.openxmlformats.org/officeDocument/2006/math">
                    <m:r>
                      <a:rPr lang="id-ID" sz="2400" i="1" dirty="0" smtClean="0">
                        <a:latin typeface="Cambria Math" panose="02040503050406030204" pitchFamily="18" charset="0"/>
                      </a:rPr>
                      <m:t>𝑝</m:t>
                    </m:r>
                    <m:r>
                      <a:rPr lang="id-ID" sz="2400" i="1" baseline="-25000" dirty="0" smtClean="0">
                        <a:latin typeface="Cambria Math" panose="02040503050406030204" pitchFamily="18" charset="0"/>
                      </a:rPr>
                      <m:t>1</m:t>
                    </m:r>
                    <m:r>
                      <a:rPr lang="id-ID" sz="2400" i="1" dirty="0" smtClean="0">
                        <a:latin typeface="Cambria Math" panose="02040503050406030204" pitchFamily="18" charset="0"/>
                      </a:rPr>
                      <m:t>𝑝</m:t>
                    </m:r>
                    <m:r>
                      <a:rPr lang="id-ID" sz="2400" i="1" baseline="-25000" dirty="0" smtClean="0">
                        <a:latin typeface="Cambria Math" panose="02040503050406030204" pitchFamily="18" charset="0"/>
                      </a:rPr>
                      <m:t>𝑛</m:t>
                    </m:r>
                  </m:oMath>
                </a14:m>
                <a:r>
                  <a:rPr lang="id-ID" sz="2400" dirty="0"/>
                  <a:t> (selain titik </a:t>
                </a:r>
                <a14:m>
                  <m:oMath xmlns:m="http://schemas.openxmlformats.org/officeDocument/2006/math">
                    <m:r>
                      <a:rPr lang="id-ID" sz="2400" i="1" dirty="0" smtClean="0">
                        <a:latin typeface="Cambria Math" panose="02040503050406030204" pitchFamily="18" charset="0"/>
                      </a:rPr>
                      <m:t>𝑝</m:t>
                    </m:r>
                    <m:r>
                      <a:rPr lang="id-ID" sz="2400" i="1" baseline="-25000" dirty="0" smtClean="0">
                        <a:latin typeface="Cambria Math" panose="02040503050406030204" pitchFamily="18" charset="0"/>
                      </a:rPr>
                      <m:t>1</m:t>
                    </m:r>
                    <m:r>
                      <a:rPr lang="id-ID" sz="2400" b="0" i="1" baseline="-25000" dirty="0" smtClean="0">
                        <a:latin typeface="Cambria Math" panose="02040503050406030204" pitchFamily="18" charset="0"/>
                      </a:rPr>
                      <m:t> </m:t>
                    </m:r>
                    <m:r>
                      <m:rPr>
                        <m:sty m:val="p"/>
                      </m:rPr>
                      <a:rPr lang="id-ID" sz="2400" b="0" i="0" dirty="0" smtClean="0">
                        <a:latin typeface="Cambria Math" panose="02040503050406030204" pitchFamily="18" charset="0"/>
                      </a:rPr>
                      <m:t>dan</m:t>
                    </m:r>
                    <m:r>
                      <a:rPr lang="id-ID" sz="2400" b="0" i="0" dirty="0" smtClean="0">
                        <a:latin typeface="Cambria Math" panose="02040503050406030204" pitchFamily="18" charset="0"/>
                      </a:rPr>
                      <m:t> </m:t>
                    </m:r>
                    <m:r>
                      <a:rPr lang="id-ID" sz="2400" i="1" dirty="0" smtClean="0">
                        <a:latin typeface="Cambria Math" panose="02040503050406030204" pitchFamily="18" charset="0"/>
                      </a:rPr>
                      <m:t>𝑝</m:t>
                    </m:r>
                    <m:r>
                      <a:rPr lang="id-ID" sz="2400" i="1" baseline="-25000" dirty="0" smtClean="0">
                        <a:latin typeface="Cambria Math" panose="02040503050406030204" pitchFamily="18" charset="0"/>
                      </a:rPr>
                      <m:t>𝑛</m:t>
                    </m:r>
                  </m:oMath>
                </a14:m>
                <a:r>
                  <a:rPr lang="id-ID" sz="2400" dirty="0"/>
                  <a:t>) tidak mungkin membentuk </a:t>
                </a:r>
                <a:r>
                  <a:rPr lang="id-ID" sz="2400" i="1" dirty="0"/>
                  <a:t>convex hull</a:t>
                </a:r>
                <a:r>
                  <a:rPr lang="id-ID" sz="2400" dirty="0"/>
                  <a:t>, sehingga bisa diabaikan dari pemeriksaan</a:t>
                </a:r>
                <a:endParaRPr lang="en-US" sz="2400" dirty="0"/>
              </a:p>
              <a:p>
                <a:pPr marL="514350" indent="-514350">
                  <a:buFont typeface="+mj-lt"/>
                  <a:buAutoNum type="arabicPeriod" startAt="2"/>
                </a:pPr>
                <a:endParaRPr lang="id-ID" sz="2400" dirty="0"/>
              </a:p>
              <a:p>
                <a:pPr marL="514350" indent="-514350">
                  <a:buFont typeface="+mj-lt"/>
                  <a:buAutoNum type="arabicPeriod" startAt="2"/>
                </a:pPr>
                <a:r>
                  <a:rPr lang="id-ID" sz="2400" dirty="0"/>
                  <a:t>Kumpulan titik pada S1 bisa membentuk </a:t>
                </a:r>
                <a:r>
                  <a:rPr lang="id-ID" sz="2400" i="1" dirty="0"/>
                  <a:t>convex hull </a:t>
                </a:r>
                <a:r>
                  <a:rPr lang="id-ID" sz="2400" dirty="0"/>
                  <a:t>bagian atas, dan kumpulan titik pada S2 bisa membentuk </a:t>
                </a:r>
                <a:r>
                  <a:rPr lang="id-ID" sz="2400" i="1" dirty="0"/>
                  <a:t>convex hull </a:t>
                </a:r>
                <a:r>
                  <a:rPr lang="id-ID" sz="2400" dirty="0"/>
                  <a:t>bagian bawah</a:t>
                </a:r>
                <a:r>
                  <a:rPr lang="en-US" sz="2400" dirty="0"/>
                  <a:t> </a:t>
                </a:r>
                <a:r>
                  <a:rPr lang="en-US" sz="2400" dirty="0">
                    <a:sym typeface="Wingdings" panose="05000000000000000000" pitchFamily="2" charset="2"/>
                  </a:rPr>
                  <a:t> </a:t>
                </a:r>
                <a:r>
                  <a:rPr lang="en-US" sz="2400" dirty="0" err="1">
                    <a:sym typeface="Wingdings" panose="05000000000000000000" pitchFamily="2" charset="2"/>
                  </a:rPr>
                  <a:t>terapkan</a:t>
                </a:r>
                <a:r>
                  <a:rPr lang="en-US" sz="2400" dirty="0">
                    <a:sym typeface="Wingdings" panose="05000000000000000000" pitchFamily="2" charset="2"/>
                  </a:rPr>
                  <a:t> D &amp; C</a:t>
                </a:r>
                <a:endParaRPr lang="en-US" sz="2400" dirty="0"/>
              </a:p>
              <a:p>
                <a:pPr marL="514350" indent="-514350">
                  <a:buFont typeface="+mj-lt"/>
                  <a:buAutoNum type="arabicPeriod" startAt="2"/>
                </a:pPr>
                <a:endParaRPr lang="en-US" sz="2400" dirty="0"/>
              </a:p>
              <a:p>
                <a:pPr marL="514350" indent="-514350">
                  <a:buFont typeface="+mj-lt"/>
                  <a:buAutoNum type="arabicPeriod" startAt="2"/>
                </a:pPr>
                <a:endParaRPr lang="id-ID" sz="2400"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A2B6B254-CE39-418B-A3C4-4DCEFBD82EA5}"/>
                  </a:ext>
                </a:extLst>
              </p:cNvPr>
              <p:cNvSpPr>
                <a:spLocks noGrp="1" noRot="1" noChangeAspect="1" noMove="1" noResize="1" noEditPoints="1" noAdjustHandles="1" noChangeArrowheads="1" noChangeShapeType="1" noTextEdit="1"/>
              </p:cNvSpPr>
              <p:nvPr>
                <p:ph idx="1"/>
              </p:nvPr>
            </p:nvSpPr>
            <p:spPr>
              <a:xfrm>
                <a:off x="838200" y="664030"/>
                <a:ext cx="10515600" cy="5692320"/>
              </a:xfrm>
              <a:blipFill>
                <a:blip r:embed="rId4"/>
                <a:stretch>
                  <a:fillRect l="-928" t="-1606" r="-133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4893BC7-8476-40C8-97EA-46A6AC552773}"/>
              </a:ext>
            </a:extLst>
          </p:cNvPr>
          <p:cNvSpPr>
            <a:spLocks noGrp="1"/>
          </p:cNvSpPr>
          <p:nvPr>
            <p:ph type="sldNum" sz="quarter" idx="12"/>
          </p:nvPr>
        </p:nvSpPr>
        <p:spPr/>
        <p:txBody>
          <a:bodyPr/>
          <a:lstStyle/>
          <a:p>
            <a:fld id="{87D2EAFC-CA4B-4555-A119-919891D3A508}" type="slidenum">
              <a:rPr lang="en-US" smtClean="0"/>
              <a:t>11</a:t>
            </a:fld>
            <a:endParaRPr lang="en-US"/>
          </a:p>
        </p:txBody>
      </p:sp>
      <p:pic>
        <p:nvPicPr>
          <p:cNvPr id="5" name="Picture 4">
            <a:extLst>
              <a:ext uri="{FF2B5EF4-FFF2-40B4-BE49-F238E27FC236}">
                <a16:creationId xmlns:a16="http://schemas.microsoft.com/office/drawing/2014/main" id="{57B17112-7A37-44BA-A673-E7B12464A640}"/>
              </a:ext>
            </a:extLst>
          </p:cNvPr>
          <p:cNvPicPr>
            <a:picLocks noChangeAspect="1"/>
          </p:cNvPicPr>
          <p:nvPr/>
        </p:nvPicPr>
        <p:blipFill rotWithShape="1">
          <a:blip r:embed="rId5"/>
          <a:srcRect l="41818" t="18460" r="11826" b="45624"/>
          <a:stretch/>
        </p:blipFill>
        <p:spPr>
          <a:xfrm>
            <a:off x="2905379" y="3257220"/>
            <a:ext cx="6608719" cy="2740809"/>
          </a:xfrm>
          <a:prstGeom prst="rect">
            <a:avLst/>
          </a:prstGeom>
        </p:spPr>
      </p:pic>
      <p:sp>
        <p:nvSpPr>
          <p:cNvPr id="6" name="Title 1">
            <a:extLst>
              <a:ext uri="{FF2B5EF4-FFF2-40B4-BE49-F238E27FC236}">
                <a16:creationId xmlns:a16="http://schemas.microsoft.com/office/drawing/2014/main" id="{6910CA1D-1B28-4241-94B1-790D4882C147}"/>
              </a:ext>
            </a:extLst>
          </p:cNvPr>
          <p:cNvSpPr txBox="1">
            <a:spLocks/>
          </p:cNvSpPr>
          <p:nvPr/>
        </p:nvSpPr>
        <p:spPr>
          <a:xfrm>
            <a:off x="1676400" y="3023734"/>
            <a:ext cx="10515600" cy="8105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2800" dirty="0"/>
              <a:t>Ilustrasi</a:t>
            </a:r>
            <a:r>
              <a:rPr lang="en-US" sz="2800" dirty="0"/>
              <a:t>:</a:t>
            </a:r>
          </a:p>
        </p:txBody>
      </p:sp>
      <p:sp>
        <p:nvSpPr>
          <p:cNvPr id="7" name="TextBox 6">
            <a:extLst>
              <a:ext uri="{FF2B5EF4-FFF2-40B4-BE49-F238E27FC236}">
                <a16:creationId xmlns:a16="http://schemas.microsoft.com/office/drawing/2014/main" id="{5A25E3E9-A728-4859-937B-CA58FE1D2C50}"/>
              </a:ext>
            </a:extLst>
          </p:cNvPr>
          <p:cNvSpPr txBox="1"/>
          <p:nvPr/>
        </p:nvSpPr>
        <p:spPr>
          <a:xfrm>
            <a:off x="5802254" y="3644095"/>
            <a:ext cx="407484" cy="369332"/>
          </a:xfrm>
          <a:prstGeom prst="rect">
            <a:avLst/>
          </a:prstGeom>
          <a:noFill/>
        </p:spPr>
        <p:txBody>
          <a:bodyPr wrap="none" rtlCol="0">
            <a:spAutoFit/>
          </a:bodyPr>
          <a:lstStyle/>
          <a:p>
            <a:r>
              <a:rPr lang="en-US" dirty="0">
                <a:solidFill>
                  <a:srgbClr val="FF0000"/>
                </a:solidFill>
              </a:rPr>
              <a:t>S1</a:t>
            </a:r>
          </a:p>
        </p:txBody>
      </p:sp>
      <p:sp>
        <p:nvSpPr>
          <p:cNvPr id="8" name="TextBox 7">
            <a:extLst>
              <a:ext uri="{FF2B5EF4-FFF2-40B4-BE49-F238E27FC236}">
                <a16:creationId xmlns:a16="http://schemas.microsoft.com/office/drawing/2014/main" id="{A932EE29-3E0A-407A-85EC-AB362FDCD868}"/>
              </a:ext>
            </a:extLst>
          </p:cNvPr>
          <p:cNvSpPr txBox="1"/>
          <p:nvPr/>
        </p:nvSpPr>
        <p:spPr>
          <a:xfrm>
            <a:off x="6348647" y="5148944"/>
            <a:ext cx="407484" cy="369332"/>
          </a:xfrm>
          <a:prstGeom prst="rect">
            <a:avLst/>
          </a:prstGeom>
          <a:noFill/>
        </p:spPr>
        <p:txBody>
          <a:bodyPr wrap="none" rtlCol="0">
            <a:spAutoFit/>
          </a:bodyPr>
          <a:lstStyle/>
          <a:p>
            <a:r>
              <a:rPr lang="en-US" dirty="0">
                <a:solidFill>
                  <a:srgbClr val="FF0000"/>
                </a:solidFill>
              </a:rPr>
              <a:t>S2</a:t>
            </a:r>
          </a:p>
        </p:txBody>
      </p:sp>
    </p:spTree>
    <p:extLst>
      <p:ext uri="{BB962C8B-B14F-4D97-AF65-F5344CB8AC3E}">
        <p14:creationId xmlns:p14="http://schemas.microsoft.com/office/powerpoint/2010/main" val="1168764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679D098-3C90-462B-BE06-DFC8204ACDD9}"/>
                  </a:ext>
                </a:extLst>
              </p:cNvPr>
              <p:cNvSpPr>
                <a:spLocks noGrp="1"/>
              </p:cNvSpPr>
              <p:nvPr>
                <p:ph idx="1"/>
              </p:nvPr>
            </p:nvSpPr>
            <p:spPr>
              <a:xfrm>
                <a:off x="838200" y="595539"/>
                <a:ext cx="10515600" cy="4351338"/>
              </a:xfrm>
            </p:spPr>
            <p:txBody>
              <a:bodyPr/>
              <a:lstStyle/>
              <a:p>
                <a:pPr marL="514350" indent="-514350">
                  <a:buFont typeface="+mj-lt"/>
                  <a:buAutoNum type="arabicPeriod" startAt="4"/>
                </a:pPr>
                <a:r>
                  <a:rPr lang="id-ID" sz="2400" dirty="0"/>
                  <a:t>Untuk sebuah bagian (misal S1), terdapat dua kemungkinan:</a:t>
                </a:r>
              </a:p>
              <a:p>
                <a:pPr lvl="1"/>
                <a:r>
                  <a:rPr lang="id-ID" dirty="0"/>
                  <a:t>Jika tidak ada titik lain selain S1, maka titik </a:t>
                </a:r>
                <a14:m>
                  <m:oMath xmlns:m="http://schemas.openxmlformats.org/officeDocument/2006/math">
                    <m:r>
                      <a:rPr lang="id-ID" i="1" dirty="0" smtClean="0">
                        <a:latin typeface="Cambria Math" panose="02040503050406030204" pitchFamily="18" charset="0"/>
                      </a:rPr>
                      <m:t>𝑝</m:t>
                    </m:r>
                    <m:r>
                      <a:rPr lang="id-ID" i="1" baseline="-25000" dirty="0" smtClean="0">
                        <a:latin typeface="Cambria Math" panose="02040503050406030204" pitchFamily="18" charset="0"/>
                      </a:rPr>
                      <m:t>1</m:t>
                    </m:r>
                    <m:r>
                      <a:rPr lang="id-ID" b="0" i="1" baseline="-25000" dirty="0" smtClean="0">
                        <a:latin typeface="Cambria Math" panose="02040503050406030204" pitchFamily="18" charset="0"/>
                      </a:rPr>
                      <m:t> </m:t>
                    </m:r>
                    <m:r>
                      <m:rPr>
                        <m:sty m:val="p"/>
                      </m:rPr>
                      <a:rPr lang="id-ID" b="0" i="0" dirty="0" smtClean="0">
                        <a:latin typeface="Cambria Math" panose="02040503050406030204" pitchFamily="18" charset="0"/>
                      </a:rPr>
                      <m:t>dan</m:t>
                    </m:r>
                    <m:r>
                      <a:rPr lang="id-ID" b="0" i="0" dirty="0" smtClean="0">
                        <a:latin typeface="Cambria Math" panose="02040503050406030204" pitchFamily="18" charset="0"/>
                      </a:rPr>
                      <m:t> </m:t>
                    </m:r>
                    <m:r>
                      <a:rPr lang="id-ID" i="1" dirty="0" smtClean="0">
                        <a:latin typeface="Cambria Math" panose="02040503050406030204" pitchFamily="18" charset="0"/>
                      </a:rPr>
                      <m:t>𝑝</m:t>
                    </m:r>
                    <m:r>
                      <a:rPr lang="id-ID" i="1" baseline="-25000" dirty="0" smtClean="0">
                        <a:latin typeface="Cambria Math" panose="02040503050406030204" pitchFamily="18" charset="0"/>
                      </a:rPr>
                      <m:t>𝑛</m:t>
                    </m:r>
                  </m:oMath>
                </a14:m>
                <a:r>
                  <a:rPr lang="id-ID" dirty="0"/>
                  <a:t> menjadi pembentuk </a:t>
                </a:r>
                <a:r>
                  <a:rPr lang="id-ID" i="1" dirty="0"/>
                  <a:t>convex hull </a:t>
                </a:r>
                <a:r>
                  <a:rPr lang="id-ID" dirty="0"/>
                  <a:t>bagian S1</a:t>
                </a:r>
              </a:p>
              <a:p>
                <a:pPr lvl="1"/>
                <a:r>
                  <a:rPr lang="id-ID" dirty="0"/>
                  <a:t>Jika S1 tidak kosong, pilih sebuah titik yang memiliki jarak terjauh dari garis </a:t>
                </a:r>
                <a14:m>
                  <m:oMath xmlns:m="http://schemas.openxmlformats.org/officeDocument/2006/math">
                    <m:r>
                      <a:rPr lang="id-ID" dirty="0">
                        <a:latin typeface="Cambria Math" panose="02040503050406030204" pitchFamily="18" charset="0"/>
                      </a:rPr>
                      <m:t>𝑝</m:t>
                    </m:r>
                    <m:r>
                      <a:rPr lang="id-ID" baseline="-25000" dirty="0">
                        <a:latin typeface="Cambria Math" panose="02040503050406030204" pitchFamily="18" charset="0"/>
                      </a:rPr>
                      <m:t>1</m:t>
                    </m:r>
                    <m:r>
                      <a:rPr lang="id-ID" dirty="0">
                        <a:latin typeface="Cambria Math" panose="02040503050406030204" pitchFamily="18" charset="0"/>
                      </a:rPr>
                      <m:t>𝑝</m:t>
                    </m:r>
                    <m:r>
                      <a:rPr lang="id-ID" baseline="-25000" dirty="0">
                        <a:latin typeface="Cambria Math" panose="02040503050406030204" pitchFamily="18" charset="0"/>
                      </a:rPr>
                      <m:t>𝑛</m:t>
                    </m:r>
                    <m:r>
                      <m:rPr>
                        <m:nor/>
                      </m:rPr>
                      <a:rPr lang="id-ID" dirty="0"/>
                      <m:t> </m:t>
                    </m:r>
                    <m:r>
                      <m:rPr>
                        <m:nor/>
                      </m:rPr>
                      <a:rPr lang="id-ID" b="0" i="0" dirty="0" smtClean="0"/>
                      <m:t>(</m:t>
                    </m:r>
                    <m:r>
                      <m:rPr>
                        <m:nor/>
                      </m:rPr>
                      <a:rPr lang="id-ID" b="0" i="0" dirty="0" smtClean="0"/>
                      <m:t>misal</m:t>
                    </m:r>
                    <m:r>
                      <m:rPr>
                        <m:nor/>
                      </m:rPr>
                      <a:rPr lang="id-ID" b="0" i="0" dirty="0" smtClean="0"/>
                      <m:t> </m:t>
                    </m:r>
                    <m:r>
                      <m:rPr>
                        <m:nor/>
                      </m:rPr>
                      <a:rPr lang="id-ID" b="0" i="1" dirty="0" smtClean="0"/>
                      <m:t>p</m:t>
                    </m:r>
                    <m:r>
                      <m:rPr>
                        <m:nor/>
                      </m:rPr>
                      <a:rPr lang="id-ID" b="0" i="0" baseline="-25000" dirty="0" smtClean="0"/>
                      <m:t>max</m:t>
                    </m:r>
                    <m:r>
                      <m:rPr>
                        <m:nor/>
                      </m:rPr>
                      <a:rPr lang="id-ID" b="0" i="0" dirty="0" smtClean="0"/>
                      <m:t>). </m:t>
                    </m:r>
                    <m:r>
                      <m:rPr>
                        <m:nor/>
                      </m:rPr>
                      <a:rPr lang="id-ID" dirty="0"/>
                      <m:t>Jika</m:t>
                    </m:r>
                    <m:r>
                      <m:rPr>
                        <m:nor/>
                      </m:rPr>
                      <a:rPr lang="id-ID" dirty="0"/>
                      <m:t> </m:t>
                    </m:r>
                    <m:r>
                      <m:rPr>
                        <m:nor/>
                      </m:rPr>
                      <a:rPr lang="id-ID" dirty="0"/>
                      <m:t>terdapat</m:t>
                    </m:r>
                    <m:r>
                      <m:rPr>
                        <m:nor/>
                      </m:rPr>
                      <a:rPr lang="id-ID" dirty="0"/>
                      <m:t> </m:t>
                    </m:r>
                  </m:oMath>
                </a14:m>
                <a:r>
                  <a:rPr lang="id-ID" dirty="0"/>
                  <a:t>beberapa titik dengan jarak yang sama, pilih sebuah titik yang memaksimalkan sudut </a:t>
                </a:r>
                <a14:m>
                  <m:oMath xmlns:m="http://schemas.openxmlformats.org/officeDocument/2006/math">
                    <m:r>
                      <m:rPr>
                        <m:nor/>
                      </m:rPr>
                      <a:rPr lang="id-ID" b="0" i="1" dirty="0" smtClean="0"/>
                      <m:t>p</m:t>
                    </m:r>
                    <m:r>
                      <m:rPr>
                        <m:nor/>
                      </m:rPr>
                      <a:rPr lang="id-ID" b="0" i="0" baseline="-25000" dirty="0" smtClean="0"/>
                      <m:t>max</m:t>
                    </m:r>
                  </m:oMath>
                </a14:m>
                <a:r>
                  <a:rPr lang="id-ID" b="0" dirty="0"/>
                  <a:t> </a:t>
                </a:r>
                <a14:m>
                  <m:oMath xmlns:m="http://schemas.openxmlformats.org/officeDocument/2006/math">
                    <m:r>
                      <m:rPr>
                        <m:nor/>
                      </m:rPr>
                      <a:rPr lang="id-ID" b="0" i="1" dirty="0" smtClean="0"/>
                      <m:t>p</m:t>
                    </m:r>
                    <m:r>
                      <m:rPr>
                        <m:nor/>
                      </m:rPr>
                      <a:rPr lang="id-ID" b="0" i="0" baseline="-25000" dirty="0" smtClean="0"/>
                      <m:t>1</m:t>
                    </m:r>
                  </m:oMath>
                </a14:m>
                <a:r>
                  <a:rPr lang="id-ID" b="0" dirty="0"/>
                  <a:t> </a:t>
                </a:r>
                <a14:m>
                  <m:oMath xmlns:m="http://schemas.openxmlformats.org/officeDocument/2006/math">
                    <m:r>
                      <m:rPr>
                        <m:nor/>
                      </m:rPr>
                      <a:rPr lang="id-ID" b="0" i="1" dirty="0" smtClean="0"/>
                      <m:t>p</m:t>
                    </m:r>
                    <m:r>
                      <m:rPr>
                        <m:nor/>
                      </m:rPr>
                      <a:rPr lang="id-ID" b="0" i="1" baseline="-25000" dirty="0" smtClean="0"/>
                      <m:t>n</m:t>
                    </m:r>
                  </m:oMath>
                </a14:m>
                <a:r>
                  <a:rPr lang="id-ID" dirty="0"/>
                  <a:t> </a:t>
                </a:r>
              </a:p>
              <a:p>
                <a:pPr marL="457200" lvl="1" indent="0">
                  <a:buNone/>
                </a:pPr>
                <a:r>
                  <a:rPr lang="id-ID" dirty="0"/>
                  <a:t>Semua titik yang berada di dalam daerah segitiga </a:t>
                </a:r>
                <a14:m>
                  <m:oMath xmlns:m="http://schemas.openxmlformats.org/officeDocument/2006/math">
                    <m:r>
                      <m:rPr>
                        <m:nor/>
                      </m:rPr>
                      <a:rPr lang="id-ID" b="0" i="1" dirty="0" smtClean="0"/>
                      <m:t>p</m:t>
                    </m:r>
                    <m:r>
                      <m:rPr>
                        <m:nor/>
                      </m:rPr>
                      <a:rPr lang="id-ID" b="0" i="0" baseline="-25000" dirty="0" smtClean="0"/>
                      <m:t>max</m:t>
                    </m:r>
                  </m:oMath>
                </a14:m>
                <a:r>
                  <a:rPr lang="id-ID" b="0" dirty="0"/>
                  <a:t> </a:t>
                </a:r>
                <a14:m>
                  <m:oMath xmlns:m="http://schemas.openxmlformats.org/officeDocument/2006/math">
                    <m:r>
                      <m:rPr>
                        <m:nor/>
                      </m:rPr>
                      <a:rPr lang="id-ID" b="0" i="1" dirty="0" smtClean="0"/>
                      <m:t>p</m:t>
                    </m:r>
                    <m:r>
                      <m:rPr>
                        <m:nor/>
                      </m:rPr>
                      <a:rPr lang="id-ID" b="0" i="1" baseline="-25000" dirty="0" smtClean="0"/>
                      <m:t>1</m:t>
                    </m:r>
                  </m:oMath>
                </a14:m>
                <a:r>
                  <a:rPr lang="id-ID" b="0" dirty="0"/>
                  <a:t> </a:t>
                </a:r>
                <a14:m>
                  <m:oMath xmlns:m="http://schemas.openxmlformats.org/officeDocument/2006/math">
                    <m:r>
                      <m:rPr>
                        <m:nor/>
                      </m:rPr>
                      <a:rPr lang="id-ID" b="0" i="1" dirty="0" smtClean="0"/>
                      <m:t>p</m:t>
                    </m:r>
                    <m:r>
                      <m:rPr>
                        <m:nor/>
                      </m:rPr>
                      <a:rPr lang="id-ID" b="0" i="1" baseline="-25000" dirty="0" smtClean="0"/>
                      <m:t>n</m:t>
                    </m:r>
                    <m:r>
                      <a:rPr lang="id-ID" b="0" i="1" baseline="-25000" dirty="0" smtClean="0">
                        <a:latin typeface="Cambria Math" panose="02040503050406030204" pitchFamily="18" charset="0"/>
                      </a:rPr>
                      <m:t> </m:t>
                    </m:r>
                  </m:oMath>
                </a14:m>
                <a:r>
                  <a:rPr lang="id-ID" dirty="0"/>
                  <a:t>diabaikan untuk pemeriksaan lebih lanjut</a:t>
                </a:r>
                <a:endParaRPr lang="id-ID" i="1"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6679D098-3C90-462B-BE06-DFC8204ACDD9}"/>
                  </a:ext>
                </a:extLst>
              </p:cNvPr>
              <p:cNvSpPr>
                <a:spLocks noGrp="1" noRot="1" noChangeAspect="1" noMove="1" noResize="1" noEditPoints="1" noAdjustHandles="1" noChangeArrowheads="1" noChangeShapeType="1" noTextEdit="1"/>
              </p:cNvSpPr>
              <p:nvPr>
                <p:ph idx="1"/>
              </p:nvPr>
            </p:nvSpPr>
            <p:spPr>
              <a:xfrm>
                <a:off x="838200" y="595539"/>
                <a:ext cx="10515600" cy="4351338"/>
              </a:xfrm>
              <a:blipFill>
                <a:blip r:embed="rId4"/>
                <a:stretch>
                  <a:fillRect l="-928" t="-224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FA2C4B4-D6F5-45E4-AE3E-D8CA9BD07736}"/>
              </a:ext>
            </a:extLst>
          </p:cNvPr>
          <p:cNvSpPr>
            <a:spLocks noGrp="1"/>
          </p:cNvSpPr>
          <p:nvPr>
            <p:ph type="sldNum" sz="quarter" idx="12"/>
          </p:nvPr>
        </p:nvSpPr>
        <p:spPr/>
        <p:txBody>
          <a:bodyPr/>
          <a:lstStyle/>
          <a:p>
            <a:fld id="{87D2EAFC-CA4B-4555-A119-919891D3A508}" type="slidenum">
              <a:rPr lang="en-US" smtClean="0"/>
              <a:t>12</a:t>
            </a:fld>
            <a:endParaRPr lang="en-US"/>
          </a:p>
        </p:txBody>
      </p:sp>
      <p:pic>
        <p:nvPicPr>
          <p:cNvPr id="5" name="Picture 4">
            <a:extLst>
              <a:ext uri="{FF2B5EF4-FFF2-40B4-BE49-F238E27FC236}">
                <a16:creationId xmlns:a16="http://schemas.microsoft.com/office/drawing/2014/main" id="{9842B277-16A0-44DC-8B2F-9D050E964519}"/>
              </a:ext>
            </a:extLst>
          </p:cNvPr>
          <p:cNvPicPr>
            <a:picLocks noChangeAspect="1"/>
          </p:cNvPicPr>
          <p:nvPr/>
        </p:nvPicPr>
        <p:blipFill rotWithShape="1">
          <a:blip r:embed="rId5"/>
          <a:srcRect l="41818" t="63729" r="11826" b="-1"/>
          <a:stretch/>
        </p:blipFill>
        <p:spPr>
          <a:xfrm>
            <a:off x="2605585" y="3841181"/>
            <a:ext cx="6005015" cy="2515169"/>
          </a:xfrm>
          <a:prstGeom prst="rect">
            <a:avLst/>
          </a:prstGeom>
        </p:spPr>
      </p:pic>
    </p:spTree>
    <p:extLst>
      <p:ext uri="{BB962C8B-B14F-4D97-AF65-F5344CB8AC3E}">
        <p14:creationId xmlns:p14="http://schemas.microsoft.com/office/powerpoint/2010/main" val="2480208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91243" y="602116"/>
                <a:ext cx="10809514" cy="5754234"/>
              </a:xfrm>
            </p:spPr>
            <p:txBody>
              <a:bodyPr>
                <a:normAutofit/>
              </a:bodyPr>
              <a:lstStyle/>
              <a:p>
                <a:pPr marL="514350" indent="-514350">
                  <a:buFont typeface="+mj-lt"/>
                  <a:buAutoNum type="arabicPeriod" startAt="5"/>
                </a:pPr>
                <a:r>
                  <a:rPr lang="id-ID" sz="2400" dirty="0"/>
                  <a:t>Tentukan kumpulan titik yang berada di sebelah kiri garis </a:t>
                </a:r>
                <a14:m>
                  <m:oMath xmlns:m="http://schemas.openxmlformats.org/officeDocument/2006/math">
                    <m:r>
                      <a:rPr lang="id-ID" sz="2400" i="1" dirty="0" smtClean="0">
                        <a:latin typeface="Cambria Math" panose="02040503050406030204" pitchFamily="18" charset="0"/>
                      </a:rPr>
                      <m:t>𝑝</m:t>
                    </m:r>
                    <m:r>
                      <a:rPr lang="id-ID" sz="2400" i="1" baseline="-25000" dirty="0" smtClean="0">
                        <a:latin typeface="Cambria Math" panose="02040503050406030204" pitchFamily="18" charset="0"/>
                      </a:rPr>
                      <m:t>1</m:t>
                    </m:r>
                    <m:r>
                      <a:rPr lang="id-ID" sz="2400" i="1" dirty="0" smtClean="0">
                        <a:latin typeface="Cambria Math" panose="02040503050406030204" pitchFamily="18" charset="0"/>
                      </a:rPr>
                      <m:t>𝑝</m:t>
                    </m:r>
                    <m:r>
                      <a:rPr lang="id-ID" sz="2400" b="0" i="1" baseline="-25000" dirty="0" smtClean="0">
                        <a:latin typeface="Cambria Math" panose="02040503050406030204" pitchFamily="18" charset="0"/>
                      </a:rPr>
                      <m:t>𝑚𝑎𝑥</m:t>
                    </m:r>
                  </m:oMath>
                </a14:m>
                <a:r>
                  <a:rPr lang="id-ID" sz="2400" dirty="0"/>
                  <a:t> (menjadi bagian S</a:t>
                </a:r>
                <a:r>
                  <a:rPr lang="id-ID" sz="2400" baseline="-25000" dirty="0"/>
                  <a:t>1,1</a:t>
                </a:r>
                <a:r>
                  <a:rPr lang="id-ID" sz="2400" dirty="0"/>
                  <a:t>), dan di sebelah kanan garis </a:t>
                </a:r>
                <a14:m>
                  <m:oMath xmlns:m="http://schemas.openxmlformats.org/officeDocument/2006/math">
                    <m:r>
                      <a:rPr lang="id-ID" sz="2400" i="1" dirty="0" smtClean="0">
                        <a:latin typeface="Cambria Math" panose="02040503050406030204" pitchFamily="18" charset="0"/>
                      </a:rPr>
                      <m:t>𝑝</m:t>
                    </m:r>
                    <m:r>
                      <a:rPr lang="id-ID" sz="2400" i="1" baseline="-25000" dirty="0" smtClean="0">
                        <a:latin typeface="Cambria Math" panose="02040503050406030204" pitchFamily="18" charset="0"/>
                      </a:rPr>
                      <m:t>1</m:t>
                    </m:r>
                    <m:r>
                      <a:rPr lang="id-ID" sz="2400" i="1" dirty="0" smtClean="0">
                        <a:latin typeface="Cambria Math" panose="02040503050406030204" pitchFamily="18" charset="0"/>
                      </a:rPr>
                      <m:t>𝑝</m:t>
                    </m:r>
                    <m:r>
                      <a:rPr lang="id-ID" sz="2400" b="0" i="1" baseline="-25000" dirty="0" smtClean="0">
                        <a:latin typeface="Cambria Math" panose="02040503050406030204" pitchFamily="18" charset="0"/>
                      </a:rPr>
                      <m:t>𝑚𝑎𝑥</m:t>
                    </m:r>
                  </m:oMath>
                </a14:m>
                <a:r>
                  <a:rPr lang="id-ID" sz="2400" dirty="0"/>
                  <a:t>(menjadi bagian S</a:t>
                </a:r>
                <a:r>
                  <a:rPr lang="id-ID" sz="2400" baseline="-25000" dirty="0"/>
                  <a:t>1,2</a:t>
                </a:r>
                <a:r>
                  <a:rPr lang="id-ID" sz="2400" dirty="0"/>
                  <a:t>)</a:t>
                </a:r>
                <a:endParaRPr lang="en-US" sz="2400" dirty="0"/>
              </a:p>
              <a:p>
                <a:pPr marL="514350" indent="-514350">
                  <a:buFont typeface="+mj-lt"/>
                  <a:buAutoNum type="arabicPeriod" startAt="5"/>
                </a:pPr>
                <a:endParaRPr lang="en-US" sz="2400" dirty="0"/>
              </a:p>
              <a:p>
                <a:pPr marL="514350" indent="-514350">
                  <a:buFont typeface="+mj-lt"/>
                  <a:buAutoNum type="arabicPeriod" startAt="5"/>
                </a:pPr>
                <a:endParaRPr lang="en-US" sz="2400" dirty="0"/>
              </a:p>
              <a:p>
                <a:pPr marL="514350" indent="-514350">
                  <a:buFont typeface="+mj-lt"/>
                  <a:buAutoNum type="arabicPeriod" startAt="5"/>
                </a:pPr>
                <a:endParaRPr lang="id-ID" sz="2400" dirty="0"/>
              </a:p>
              <a:p>
                <a:pPr marL="514350" indent="-514350">
                  <a:buFont typeface="+mj-lt"/>
                  <a:buAutoNum type="arabicPeriod" startAt="5"/>
                </a:pPr>
                <a:endParaRPr lang="en-US" sz="2400" dirty="0"/>
              </a:p>
              <a:p>
                <a:pPr marL="514350" indent="-514350">
                  <a:buFont typeface="+mj-lt"/>
                  <a:buAutoNum type="arabicPeriod" startAt="5"/>
                </a:pPr>
                <a:endParaRPr lang="en-US" sz="2400" dirty="0"/>
              </a:p>
              <a:p>
                <a:pPr marL="514350" indent="-514350">
                  <a:buFont typeface="+mj-lt"/>
                  <a:buAutoNum type="arabicPeriod" startAt="5"/>
                </a:pPr>
                <a:endParaRPr lang="en-US" sz="2400" dirty="0"/>
              </a:p>
              <a:p>
                <a:pPr marL="514350" indent="-514350">
                  <a:buFont typeface="+mj-lt"/>
                  <a:buAutoNum type="arabicPeriod" startAt="5"/>
                </a:pPr>
                <a:endParaRPr lang="en-US" sz="2400" dirty="0"/>
              </a:p>
              <a:p>
                <a:pPr marL="514350" indent="-514350">
                  <a:buFont typeface="+mj-lt"/>
                  <a:buAutoNum type="arabicPeriod" startAt="5"/>
                </a:pPr>
                <a:r>
                  <a:rPr lang="id-ID" sz="2400" dirty="0"/>
                  <a:t>Lakukan hal yang sama (butir 4 dan 5) untuk bagian S2, hingga bagian ‘kiri’ dan ‘kanan’ kosong</a:t>
                </a:r>
              </a:p>
              <a:p>
                <a:pPr marL="514350" indent="-514350">
                  <a:buFont typeface="+mj-lt"/>
                  <a:buAutoNum type="arabicPeriod" startAt="5"/>
                </a:pPr>
                <a:r>
                  <a:rPr lang="id-ID" sz="2400" dirty="0"/>
                  <a:t>Kembalikan pasangan titik yang dihasilkan</a:t>
                </a:r>
              </a:p>
              <a:p>
                <a:pPr marL="514350" indent="-514350">
                  <a:buFont typeface="+mj-lt"/>
                  <a:buAutoNum type="arabicPeriod" startAt="5"/>
                </a:pPr>
                <a:endParaRPr lang="id-ID" sz="2400" dirty="0"/>
              </a:p>
              <a:p>
                <a:pPr marL="514350" indent="-514350">
                  <a:buFont typeface="+mj-lt"/>
                  <a:buAutoNum type="arabicPeriod" startAt="5"/>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91243" y="602116"/>
                <a:ext cx="10809514" cy="5754234"/>
              </a:xfrm>
              <a:blipFill>
                <a:blip r:embed="rId4"/>
                <a:stretch>
                  <a:fillRect l="-902" t="-1589" r="-22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7D2EAFC-CA4B-4555-A119-919891D3A508}" type="slidenum">
              <a:rPr lang="en-US" smtClean="0"/>
              <a:t>13</a:t>
            </a:fld>
            <a:endParaRPr lang="en-US"/>
          </a:p>
        </p:txBody>
      </p:sp>
      <p:pic>
        <p:nvPicPr>
          <p:cNvPr id="7" name="Picture 6">
            <a:extLst>
              <a:ext uri="{FF2B5EF4-FFF2-40B4-BE49-F238E27FC236}">
                <a16:creationId xmlns:a16="http://schemas.microsoft.com/office/drawing/2014/main" id="{709BEC70-EE6A-4B13-BBB2-A6FF4B762901}"/>
              </a:ext>
            </a:extLst>
          </p:cNvPr>
          <p:cNvPicPr>
            <a:picLocks noChangeAspect="1"/>
          </p:cNvPicPr>
          <p:nvPr/>
        </p:nvPicPr>
        <p:blipFill rotWithShape="1">
          <a:blip r:embed="rId5"/>
          <a:srcRect l="41818" t="63729" r="11826" b="-1"/>
          <a:stretch/>
        </p:blipFill>
        <p:spPr>
          <a:xfrm>
            <a:off x="2605585" y="1674924"/>
            <a:ext cx="6005015" cy="2515169"/>
          </a:xfrm>
          <a:prstGeom prst="rect">
            <a:avLst/>
          </a:prstGeom>
        </p:spPr>
      </p:pic>
      <p:sp>
        <p:nvSpPr>
          <p:cNvPr id="8" name="TextBox 7">
            <a:extLst>
              <a:ext uri="{FF2B5EF4-FFF2-40B4-BE49-F238E27FC236}">
                <a16:creationId xmlns:a16="http://schemas.microsoft.com/office/drawing/2014/main" id="{2CF45C47-55D4-44DC-BE16-CCCB395DF7CB}"/>
              </a:ext>
            </a:extLst>
          </p:cNvPr>
          <p:cNvSpPr txBox="1"/>
          <p:nvPr/>
        </p:nvSpPr>
        <p:spPr>
          <a:xfrm>
            <a:off x="4073533" y="2111830"/>
            <a:ext cx="486030" cy="369332"/>
          </a:xfrm>
          <a:prstGeom prst="rect">
            <a:avLst/>
          </a:prstGeom>
          <a:noFill/>
        </p:spPr>
        <p:txBody>
          <a:bodyPr wrap="none" rtlCol="0">
            <a:spAutoFit/>
          </a:bodyPr>
          <a:lstStyle/>
          <a:p>
            <a:r>
              <a:rPr lang="en-US" dirty="0">
                <a:solidFill>
                  <a:srgbClr val="FF0000"/>
                </a:solidFill>
              </a:rPr>
              <a:t>S</a:t>
            </a:r>
            <a:r>
              <a:rPr lang="en-US" baseline="-25000" dirty="0">
                <a:solidFill>
                  <a:srgbClr val="FF0000"/>
                </a:solidFill>
              </a:rPr>
              <a:t>1,1</a:t>
            </a:r>
          </a:p>
        </p:txBody>
      </p:sp>
      <p:sp>
        <p:nvSpPr>
          <p:cNvPr id="9" name="TextBox 8">
            <a:extLst>
              <a:ext uri="{FF2B5EF4-FFF2-40B4-BE49-F238E27FC236}">
                <a16:creationId xmlns:a16="http://schemas.microsoft.com/office/drawing/2014/main" id="{5EB57858-62EC-4A55-8417-A28DA12B364C}"/>
              </a:ext>
            </a:extLst>
          </p:cNvPr>
          <p:cNvSpPr txBox="1"/>
          <p:nvPr/>
        </p:nvSpPr>
        <p:spPr>
          <a:xfrm>
            <a:off x="6718435" y="1927164"/>
            <a:ext cx="486030" cy="369332"/>
          </a:xfrm>
          <a:prstGeom prst="rect">
            <a:avLst/>
          </a:prstGeom>
          <a:noFill/>
        </p:spPr>
        <p:txBody>
          <a:bodyPr wrap="none" rtlCol="0">
            <a:spAutoFit/>
          </a:bodyPr>
          <a:lstStyle/>
          <a:p>
            <a:r>
              <a:rPr lang="en-US" dirty="0">
                <a:solidFill>
                  <a:srgbClr val="FF0000"/>
                </a:solidFill>
              </a:rPr>
              <a:t>S</a:t>
            </a:r>
            <a:r>
              <a:rPr lang="en-US" baseline="-25000" dirty="0">
                <a:solidFill>
                  <a:srgbClr val="FF0000"/>
                </a:solidFill>
              </a:rPr>
              <a:t>1,2</a:t>
            </a:r>
          </a:p>
        </p:txBody>
      </p:sp>
      <p:sp>
        <p:nvSpPr>
          <p:cNvPr id="14" name="TextBox 13">
            <a:extLst>
              <a:ext uri="{FF2B5EF4-FFF2-40B4-BE49-F238E27FC236}">
                <a16:creationId xmlns:a16="http://schemas.microsoft.com/office/drawing/2014/main" id="{E1DBD516-D3BB-46BD-924C-B77036AF02CA}"/>
              </a:ext>
            </a:extLst>
          </p:cNvPr>
          <p:cNvSpPr txBox="1"/>
          <p:nvPr/>
        </p:nvSpPr>
        <p:spPr>
          <a:xfrm>
            <a:off x="6059914" y="3740827"/>
            <a:ext cx="369012" cy="369332"/>
          </a:xfrm>
          <a:prstGeom prst="rect">
            <a:avLst/>
          </a:prstGeom>
          <a:noFill/>
        </p:spPr>
        <p:txBody>
          <a:bodyPr wrap="none" rtlCol="0">
            <a:spAutoFit/>
          </a:bodyPr>
          <a:lstStyle/>
          <a:p>
            <a:r>
              <a:rPr lang="en-US" dirty="0">
                <a:solidFill>
                  <a:srgbClr val="FF0000"/>
                </a:solidFill>
              </a:rPr>
              <a:t>S</a:t>
            </a:r>
            <a:r>
              <a:rPr lang="en-US" baseline="-25000" dirty="0">
                <a:solidFill>
                  <a:srgbClr val="FF0000"/>
                </a:solidFill>
              </a:rPr>
              <a:t>2</a:t>
            </a:r>
          </a:p>
        </p:txBody>
      </p:sp>
      <p:sp>
        <p:nvSpPr>
          <p:cNvPr id="10" name="TextBox 9">
            <a:extLst>
              <a:ext uri="{FF2B5EF4-FFF2-40B4-BE49-F238E27FC236}">
                <a16:creationId xmlns:a16="http://schemas.microsoft.com/office/drawing/2014/main" id="{0F9E8B21-D31C-4800-AA56-77571A684829}"/>
              </a:ext>
            </a:extLst>
          </p:cNvPr>
          <p:cNvSpPr txBox="1"/>
          <p:nvPr/>
        </p:nvSpPr>
        <p:spPr>
          <a:xfrm>
            <a:off x="8039773" y="1603998"/>
            <a:ext cx="3643241" cy="1015663"/>
          </a:xfrm>
          <a:prstGeom prst="rect">
            <a:avLst/>
          </a:prstGeom>
          <a:noFill/>
        </p:spPr>
        <p:txBody>
          <a:bodyPr wrap="none" rtlCol="0">
            <a:spAutoFit/>
          </a:bodyPr>
          <a:lstStyle/>
          <a:p>
            <a:r>
              <a:rPr lang="en-US" sz="2000" dirty="0" err="1">
                <a:solidFill>
                  <a:srgbClr val="FF0000"/>
                </a:solidFill>
              </a:rPr>
              <a:t>Titik-titik</a:t>
            </a:r>
            <a:r>
              <a:rPr lang="en-US" sz="2000" dirty="0">
                <a:solidFill>
                  <a:srgbClr val="FF0000"/>
                </a:solidFill>
              </a:rPr>
              <a:t> di </a:t>
            </a:r>
            <a:r>
              <a:rPr lang="en-US" sz="2000" dirty="0" err="1">
                <a:solidFill>
                  <a:srgbClr val="FF0000"/>
                </a:solidFill>
              </a:rPr>
              <a:t>dalam</a:t>
            </a:r>
            <a:r>
              <a:rPr lang="en-US" sz="2000" dirty="0">
                <a:solidFill>
                  <a:srgbClr val="FF0000"/>
                </a:solidFill>
              </a:rPr>
              <a:t> </a:t>
            </a:r>
            <a:r>
              <a:rPr lang="en-US" sz="2000" dirty="0" err="1">
                <a:solidFill>
                  <a:srgbClr val="FF0000"/>
                </a:solidFill>
              </a:rPr>
              <a:t>segitiga</a:t>
            </a:r>
            <a:endParaRPr lang="en-US" sz="2000" dirty="0">
              <a:solidFill>
                <a:srgbClr val="FF0000"/>
              </a:solidFill>
            </a:endParaRPr>
          </a:p>
          <a:p>
            <a:r>
              <a:rPr lang="en-US" sz="2000" dirty="0">
                <a:solidFill>
                  <a:srgbClr val="FF0000"/>
                </a:solidFill>
              </a:rPr>
              <a:t> </a:t>
            </a:r>
            <a:r>
              <a:rPr lang="en-US" sz="2000" dirty="0" err="1">
                <a:solidFill>
                  <a:srgbClr val="FF0000"/>
                </a:solidFill>
              </a:rPr>
              <a:t>tidak</a:t>
            </a:r>
            <a:r>
              <a:rPr lang="en-US" sz="2000" dirty="0">
                <a:solidFill>
                  <a:srgbClr val="FF0000"/>
                </a:solidFill>
              </a:rPr>
              <a:t> </a:t>
            </a:r>
            <a:r>
              <a:rPr lang="en-US" sz="2000" dirty="0" err="1">
                <a:solidFill>
                  <a:srgbClr val="FF0000"/>
                </a:solidFill>
              </a:rPr>
              <a:t>diproses</a:t>
            </a:r>
            <a:r>
              <a:rPr lang="en-US" sz="2000" dirty="0">
                <a:solidFill>
                  <a:srgbClr val="FF0000"/>
                </a:solidFill>
              </a:rPr>
              <a:t>, </a:t>
            </a:r>
            <a:r>
              <a:rPr lang="en-US" sz="2000" dirty="0" err="1">
                <a:solidFill>
                  <a:srgbClr val="FF0000"/>
                </a:solidFill>
              </a:rPr>
              <a:t>karena</a:t>
            </a:r>
            <a:r>
              <a:rPr lang="en-US" sz="2000" dirty="0">
                <a:solidFill>
                  <a:srgbClr val="FF0000"/>
                </a:solidFill>
              </a:rPr>
              <a:t> </a:t>
            </a:r>
            <a:r>
              <a:rPr lang="en-US" sz="2000" dirty="0" err="1">
                <a:solidFill>
                  <a:srgbClr val="FF0000"/>
                </a:solidFill>
              </a:rPr>
              <a:t>tidak</a:t>
            </a:r>
            <a:r>
              <a:rPr lang="en-US" sz="2000" dirty="0">
                <a:solidFill>
                  <a:srgbClr val="FF0000"/>
                </a:solidFill>
              </a:rPr>
              <a:t> </a:t>
            </a:r>
          </a:p>
          <a:p>
            <a:r>
              <a:rPr lang="en-US" sz="2000" dirty="0" err="1">
                <a:solidFill>
                  <a:srgbClr val="FF0000"/>
                </a:solidFill>
              </a:rPr>
              <a:t>mungkin</a:t>
            </a:r>
            <a:r>
              <a:rPr lang="en-US" sz="2000" dirty="0">
                <a:solidFill>
                  <a:srgbClr val="FF0000"/>
                </a:solidFill>
              </a:rPr>
              <a:t> </a:t>
            </a:r>
            <a:r>
              <a:rPr lang="en-US" sz="2000" dirty="0" err="1">
                <a:solidFill>
                  <a:srgbClr val="FF0000"/>
                </a:solidFill>
              </a:rPr>
              <a:t>membentuk</a:t>
            </a:r>
            <a:r>
              <a:rPr lang="en-US" sz="2000" dirty="0">
                <a:solidFill>
                  <a:srgbClr val="FF0000"/>
                </a:solidFill>
              </a:rPr>
              <a:t> convex hull</a:t>
            </a:r>
          </a:p>
        </p:txBody>
      </p:sp>
    </p:spTree>
    <p:extLst>
      <p:ext uri="{BB962C8B-B14F-4D97-AF65-F5344CB8AC3E}">
        <p14:creationId xmlns:p14="http://schemas.microsoft.com/office/powerpoint/2010/main" val="2584538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7D2EAFC-CA4B-4555-A119-919891D3A508}" type="slidenum">
              <a:rPr lang="en-US" smtClean="0"/>
              <a:t>14</a:t>
            </a:fld>
            <a:endParaRPr lang="en-US"/>
          </a:p>
        </p:txBody>
      </p:sp>
      <p:pic>
        <p:nvPicPr>
          <p:cNvPr id="9" name="Picture 8">
            <a:extLst>
              <a:ext uri="{FF2B5EF4-FFF2-40B4-BE49-F238E27FC236}">
                <a16:creationId xmlns:a16="http://schemas.microsoft.com/office/drawing/2014/main" id="{731B92DB-E63D-4C89-9C82-7D1B464DB200}"/>
              </a:ext>
            </a:extLst>
          </p:cNvPr>
          <p:cNvPicPr>
            <a:picLocks noChangeAspect="1"/>
          </p:cNvPicPr>
          <p:nvPr/>
        </p:nvPicPr>
        <p:blipFill>
          <a:blip r:embed="rId2"/>
          <a:stretch>
            <a:fillRect/>
          </a:stretch>
        </p:blipFill>
        <p:spPr>
          <a:xfrm>
            <a:off x="510947" y="517071"/>
            <a:ext cx="4953681" cy="2388792"/>
          </a:xfrm>
          <a:prstGeom prst="rect">
            <a:avLst/>
          </a:prstGeom>
        </p:spPr>
      </p:pic>
      <p:cxnSp>
        <p:nvCxnSpPr>
          <p:cNvPr id="11" name="Straight Connector 10">
            <a:extLst>
              <a:ext uri="{FF2B5EF4-FFF2-40B4-BE49-F238E27FC236}">
                <a16:creationId xmlns:a16="http://schemas.microsoft.com/office/drawing/2014/main" id="{A5743305-9FCF-4845-B88B-4684FB0DD543}"/>
              </a:ext>
            </a:extLst>
          </p:cNvPr>
          <p:cNvCxnSpPr/>
          <p:nvPr/>
        </p:nvCxnSpPr>
        <p:spPr>
          <a:xfrm flipV="1">
            <a:off x="1066800" y="1556657"/>
            <a:ext cx="4049486" cy="44631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5DCFBF0-9540-4809-ACAE-35E9BE88F168}"/>
              </a:ext>
            </a:extLst>
          </p:cNvPr>
          <p:cNvPicPr>
            <a:picLocks noChangeAspect="1"/>
          </p:cNvPicPr>
          <p:nvPr/>
        </p:nvPicPr>
        <p:blipFill>
          <a:blip r:embed="rId2"/>
          <a:stretch>
            <a:fillRect/>
          </a:stretch>
        </p:blipFill>
        <p:spPr>
          <a:xfrm>
            <a:off x="6280376" y="517071"/>
            <a:ext cx="4953681" cy="2388792"/>
          </a:xfrm>
          <a:prstGeom prst="rect">
            <a:avLst/>
          </a:prstGeom>
        </p:spPr>
      </p:pic>
      <p:cxnSp>
        <p:nvCxnSpPr>
          <p:cNvPr id="13" name="Straight Connector 12">
            <a:extLst>
              <a:ext uri="{FF2B5EF4-FFF2-40B4-BE49-F238E27FC236}">
                <a16:creationId xmlns:a16="http://schemas.microsoft.com/office/drawing/2014/main" id="{5334BB32-7508-4281-9DF2-4ACCD110FAE3}"/>
              </a:ext>
            </a:extLst>
          </p:cNvPr>
          <p:cNvCxnSpPr/>
          <p:nvPr/>
        </p:nvCxnSpPr>
        <p:spPr>
          <a:xfrm flipV="1">
            <a:off x="6836228" y="1556657"/>
            <a:ext cx="4049486" cy="446314"/>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6973C5D-A280-4652-AFCB-02BD11E5A2B5}"/>
              </a:ext>
            </a:extLst>
          </p:cNvPr>
          <p:cNvCxnSpPr>
            <a:cxnSpLocks/>
          </p:cNvCxnSpPr>
          <p:nvPr/>
        </p:nvCxnSpPr>
        <p:spPr>
          <a:xfrm flipV="1">
            <a:off x="6836228" y="620486"/>
            <a:ext cx="1970315" cy="138248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56DBC73-D512-4081-BC06-7B4A575ABB0F}"/>
              </a:ext>
            </a:extLst>
          </p:cNvPr>
          <p:cNvCxnSpPr/>
          <p:nvPr/>
        </p:nvCxnSpPr>
        <p:spPr>
          <a:xfrm>
            <a:off x="8806543" y="620486"/>
            <a:ext cx="2079171" cy="936171"/>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EB70FD7-88CC-4760-A727-0CF0EE40A023}"/>
              </a:ext>
            </a:extLst>
          </p:cNvPr>
          <p:cNvCxnSpPr>
            <a:cxnSpLocks/>
          </p:cNvCxnSpPr>
          <p:nvPr/>
        </p:nvCxnSpPr>
        <p:spPr>
          <a:xfrm>
            <a:off x="6836228" y="2002971"/>
            <a:ext cx="3298372" cy="576943"/>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4632516-AAD2-40B5-B3ED-328523A4DF2B}"/>
              </a:ext>
            </a:extLst>
          </p:cNvPr>
          <p:cNvCxnSpPr>
            <a:cxnSpLocks/>
          </p:cNvCxnSpPr>
          <p:nvPr/>
        </p:nvCxnSpPr>
        <p:spPr>
          <a:xfrm flipV="1">
            <a:off x="10134600" y="1556657"/>
            <a:ext cx="751114" cy="102325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A95394ED-9506-4951-BB53-8877901CF795}"/>
              </a:ext>
            </a:extLst>
          </p:cNvPr>
          <p:cNvPicPr>
            <a:picLocks noChangeAspect="1"/>
          </p:cNvPicPr>
          <p:nvPr/>
        </p:nvPicPr>
        <p:blipFill>
          <a:blip r:embed="rId2"/>
          <a:stretch>
            <a:fillRect/>
          </a:stretch>
        </p:blipFill>
        <p:spPr>
          <a:xfrm>
            <a:off x="565376" y="3700520"/>
            <a:ext cx="4953681" cy="2388792"/>
          </a:xfrm>
          <a:prstGeom prst="rect">
            <a:avLst/>
          </a:prstGeom>
        </p:spPr>
      </p:pic>
      <p:cxnSp>
        <p:nvCxnSpPr>
          <p:cNvPr id="45" name="Straight Connector 44">
            <a:extLst>
              <a:ext uri="{FF2B5EF4-FFF2-40B4-BE49-F238E27FC236}">
                <a16:creationId xmlns:a16="http://schemas.microsoft.com/office/drawing/2014/main" id="{53964D68-3556-4477-8827-703CBEBA3DF7}"/>
              </a:ext>
            </a:extLst>
          </p:cNvPr>
          <p:cNvCxnSpPr/>
          <p:nvPr/>
        </p:nvCxnSpPr>
        <p:spPr>
          <a:xfrm flipV="1">
            <a:off x="1121228" y="4740106"/>
            <a:ext cx="4049486" cy="446314"/>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6D0EEFE-7233-4E13-920F-2CDD6B30E646}"/>
              </a:ext>
            </a:extLst>
          </p:cNvPr>
          <p:cNvCxnSpPr>
            <a:cxnSpLocks/>
          </p:cNvCxnSpPr>
          <p:nvPr/>
        </p:nvCxnSpPr>
        <p:spPr>
          <a:xfrm flipV="1">
            <a:off x="1121228" y="3803935"/>
            <a:ext cx="1970315" cy="1382485"/>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5E05231-7503-4E71-93DB-B5CE57ADDCE9}"/>
              </a:ext>
            </a:extLst>
          </p:cNvPr>
          <p:cNvCxnSpPr/>
          <p:nvPr/>
        </p:nvCxnSpPr>
        <p:spPr>
          <a:xfrm>
            <a:off x="3091543" y="3803935"/>
            <a:ext cx="2079171" cy="936171"/>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22A2AF3-8B5E-450F-8771-B8014A2E2616}"/>
              </a:ext>
            </a:extLst>
          </p:cNvPr>
          <p:cNvCxnSpPr>
            <a:cxnSpLocks/>
          </p:cNvCxnSpPr>
          <p:nvPr/>
        </p:nvCxnSpPr>
        <p:spPr>
          <a:xfrm flipV="1">
            <a:off x="1121228" y="4369992"/>
            <a:ext cx="283029" cy="81642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10315C7-5EA1-4C41-ACB3-5AAFAF28306F}"/>
              </a:ext>
            </a:extLst>
          </p:cNvPr>
          <p:cNvCxnSpPr>
            <a:cxnSpLocks/>
          </p:cNvCxnSpPr>
          <p:nvPr/>
        </p:nvCxnSpPr>
        <p:spPr>
          <a:xfrm flipV="1">
            <a:off x="1404257" y="3803935"/>
            <a:ext cx="1687286" cy="56605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C7B45F0-AA38-4C4B-8D7D-D21876F3CCED}"/>
              </a:ext>
            </a:extLst>
          </p:cNvPr>
          <p:cNvCxnSpPr>
            <a:cxnSpLocks/>
          </p:cNvCxnSpPr>
          <p:nvPr/>
        </p:nvCxnSpPr>
        <p:spPr>
          <a:xfrm>
            <a:off x="1121228" y="5223898"/>
            <a:ext cx="3298372" cy="576943"/>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86D64D1-0190-4339-9B86-C4EB37566CEE}"/>
              </a:ext>
            </a:extLst>
          </p:cNvPr>
          <p:cNvCxnSpPr>
            <a:cxnSpLocks/>
          </p:cNvCxnSpPr>
          <p:nvPr/>
        </p:nvCxnSpPr>
        <p:spPr>
          <a:xfrm flipV="1">
            <a:off x="4419600" y="4783648"/>
            <a:ext cx="751114" cy="1023258"/>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A327133-9786-45FA-8686-0BC2BA350446}"/>
              </a:ext>
            </a:extLst>
          </p:cNvPr>
          <p:cNvCxnSpPr>
            <a:cxnSpLocks/>
          </p:cNvCxnSpPr>
          <p:nvPr/>
        </p:nvCxnSpPr>
        <p:spPr>
          <a:xfrm>
            <a:off x="3091543" y="3798493"/>
            <a:ext cx="1039585" cy="14695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254AB33-611B-40A0-B6D3-CED24883A11B}"/>
              </a:ext>
            </a:extLst>
          </p:cNvPr>
          <p:cNvCxnSpPr/>
          <p:nvPr/>
        </p:nvCxnSpPr>
        <p:spPr>
          <a:xfrm>
            <a:off x="4092348" y="3982927"/>
            <a:ext cx="1078366" cy="79465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16003AC-5A18-42B2-B523-A73009DB8623}"/>
              </a:ext>
            </a:extLst>
          </p:cNvPr>
          <p:cNvCxnSpPr/>
          <p:nvPr/>
        </p:nvCxnSpPr>
        <p:spPr>
          <a:xfrm>
            <a:off x="1121228" y="5223898"/>
            <a:ext cx="1071639" cy="73663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8127529-3F85-46BA-8BDE-5B90A1601567}"/>
              </a:ext>
            </a:extLst>
          </p:cNvPr>
          <p:cNvCxnSpPr>
            <a:cxnSpLocks/>
          </p:cNvCxnSpPr>
          <p:nvPr/>
        </p:nvCxnSpPr>
        <p:spPr>
          <a:xfrm flipV="1">
            <a:off x="2148718" y="5800841"/>
            <a:ext cx="2270882" cy="124857"/>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58" name="Picture 57">
            <a:extLst>
              <a:ext uri="{FF2B5EF4-FFF2-40B4-BE49-F238E27FC236}">
                <a16:creationId xmlns:a16="http://schemas.microsoft.com/office/drawing/2014/main" id="{30A7C274-DF2B-4C4E-A223-43D934AC4EFA}"/>
              </a:ext>
            </a:extLst>
          </p:cNvPr>
          <p:cNvPicPr>
            <a:picLocks noChangeAspect="1"/>
          </p:cNvPicPr>
          <p:nvPr/>
        </p:nvPicPr>
        <p:blipFill>
          <a:blip r:embed="rId2"/>
          <a:stretch>
            <a:fillRect/>
          </a:stretch>
        </p:blipFill>
        <p:spPr>
          <a:xfrm>
            <a:off x="6400119" y="3852316"/>
            <a:ext cx="4953681" cy="2388792"/>
          </a:xfrm>
          <a:prstGeom prst="rect">
            <a:avLst/>
          </a:prstGeom>
        </p:spPr>
      </p:pic>
      <p:cxnSp>
        <p:nvCxnSpPr>
          <p:cNvPr id="59" name="Straight Connector 58">
            <a:extLst>
              <a:ext uri="{FF2B5EF4-FFF2-40B4-BE49-F238E27FC236}">
                <a16:creationId xmlns:a16="http://schemas.microsoft.com/office/drawing/2014/main" id="{FC1F39DE-5B7E-47FA-AD28-A512588D0CA0}"/>
              </a:ext>
            </a:extLst>
          </p:cNvPr>
          <p:cNvCxnSpPr/>
          <p:nvPr/>
        </p:nvCxnSpPr>
        <p:spPr>
          <a:xfrm flipV="1">
            <a:off x="6955971" y="4891902"/>
            <a:ext cx="4049486" cy="446314"/>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297A72B-8708-4CE6-A799-0AEBE35EA079}"/>
              </a:ext>
            </a:extLst>
          </p:cNvPr>
          <p:cNvCxnSpPr>
            <a:cxnSpLocks/>
          </p:cNvCxnSpPr>
          <p:nvPr/>
        </p:nvCxnSpPr>
        <p:spPr>
          <a:xfrm flipV="1">
            <a:off x="6955971" y="3955731"/>
            <a:ext cx="1970315" cy="1382485"/>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F7FE7B5-A67F-43BF-BC68-95781764E6DE}"/>
              </a:ext>
            </a:extLst>
          </p:cNvPr>
          <p:cNvCxnSpPr/>
          <p:nvPr/>
        </p:nvCxnSpPr>
        <p:spPr>
          <a:xfrm>
            <a:off x="8926286" y="3955731"/>
            <a:ext cx="2079171" cy="936171"/>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A4682F5-8576-4805-9C0E-D6F146FA875F}"/>
              </a:ext>
            </a:extLst>
          </p:cNvPr>
          <p:cNvCxnSpPr>
            <a:cxnSpLocks/>
          </p:cNvCxnSpPr>
          <p:nvPr/>
        </p:nvCxnSpPr>
        <p:spPr>
          <a:xfrm flipV="1">
            <a:off x="6955971" y="4521788"/>
            <a:ext cx="283029" cy="816428"/>
          </a:xfrm>
          <a:prstGeom prst="line">
            <a:avLst/>
          </a:prstGeom>
          <a:ln w="19050">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06894F1-5AF8-4BB7-AE5B-B0C17EE5E506}"/>
              </a:ext>
            </a:extLst>
          </p:cNvPr>
          <p:cNvCxnSpPr>
            <a:cxnSpLocks/>
          </p:cNvCxnSpPr>
          <p:nvPr/>
        </p:nvCxnSpPr>
        <p:spPr>
          <a:xfrm flipV="1">
            <a:off x="7239000" y="3955731"/>
            <a:ext cx="1687286" cy="566058"/>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5563054-B157-45B9-89DE-379695A9179D}"/>
              </a:ext>
            </a:extLst>
          </p:cNvPr>
          <p:cNvCxnSpPr>
            <a:cxnSpLocks/>
          </p:cNvCxnSpPr>
          <p:nvPr/>
        </p:nvCxnSpPr>
        <p:spPr>
          <a:xfrm>
            <a:off x="6955971" y="5375694"/>
            <a:ext cx="3298372" cy="576943"/>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5F155FE-0594-4BCA-8041-3C915306690C}"/>
              </a:ext>
            </a:extLst>
          </p:cNvPr>
          <p:cNvCxnSpPr>
            <a:cxnSpLocks/>
          </p:cNvCxnSpPr>
          <p:nvPr/>
        </p:nvCxnSpPr>
        <p:spPr>
          <a:xfrm flipV="1">
            <a:off x="10254343" y="4935444"/>
            <a:ext cx="751114" cy="1023258"/>
          </a:xfrm>
          <a:prstGeom prst="line">
            <a:avLst/>
          </a:prstGeom>
          <a:ln w="19050">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ADC989D-28DA-4137-837F-B983B3997393}"/>
              </a:ext>
            </a:extLst>
          </p:cNvPr>
          <p:cNvCxnSpPr>
            <a:cxnSpLocks/>
          </p:cNvCxnSpPr>
          <p:nvPr/>
        </p:nvCxnSpPr>
        <p:spPr>
          <a:xfrm>
            <a:off x="8950950" y="3937050"/>
            <a:ext cx="1014921" cy="160195"/>
          </a:xfrm>
          <a:prstGeom prst="line">
            <a:avLst/>
          </a:prstGeom>
          <a:ln w="19050">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C1CADED-9FFF-41B7-875D-84DAC44E2B04}"/>
              </a:ext>
            </a:extLst>
          </p:cNvPr>
          <p:cNvCxnSpPr/>
          <p:nvPr/>
        </p:nvCxnSpPr>
        <p:spPr>
          <a:xfrm>
            <a:off x="9927091" y="4134723"/>
            <a:ext cx="1078366" cy="794656"/>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17033DE-B970-469A-B483-21E5AE218B90}"/>
              </a:ext>
            </a:extLst>
          </p:cNvPr>
          <p:cNvCxnSpPr/>
          <p:nvPr/>
        </p:nvCxnSpPr>
        <p:spPr>
          <a:xfrm>
            <a:off x="6955971" y="5375694"/>
            <a:ext cx="1071639" cy="736635"/>
          </a:xfrm>
          <a:prstGeom prst="line">
            <a:avLst/>
          </a:prstGeom>
          <a:ln w="19050">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5B989E3-D589-4643-8E1F-81C0D29C66EC}"/>
              </a:ext>
            </a:extLst>
          </p:cNvPr>
          <p:cNvCxnSpPr>
            <a:cxnSpLocks/>
          </p:cNvCxnSpPr>
          <p:nvPr/>
        </p:nvCxnSpPr>
        <p:spPr>
          <a:xfrm flipV="1">
            <a:off x="7983461" y="5952637"/>
            <a:ext cx="2270882" cy="124857"/>
          </a:xfrm>
          <a:prstGeom prst="line">
            <a:avLst/>
          </a:prstGeom>
          <a:ln w="19050">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4ADAFA7-4D63-4061-8C6B-6AFB72DD8D05}"/>
              </a:ext>
            </a:extLst>
          </p:cNvPr>
          <p:cNvCxnSpPr>
            <a:cxnSpLocks/>
          </p:cNvCxnSpPr>
          <p:nvPr/>
        </p:nvCxnSpPr>
        <p:spPr>
          <a:xfrm flipV="1">
            <a:off x="7186083" y="4211545"/>
            <a:ext cx="700617" cy="345621"/>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46D2A11-7D95-42D0-B20F-77267F9DD8F8}"/>
              </a:ext>
            </a:extLst>
          </p:cNvPr>
          <p:cNvCxnSpPr>
            <a:cxnSpLocks/>
          </p:cNvCxnSpPr>
          <p:nvPr/>
        </p:nvCxnSpPr>
        <p:spPr>
          <a:xfrm flipV="1">
            <a:off x="7821385" y="3918253"/>
            <a:ext cx="1080237" cy="293292"/>
          </a:xfrm>
          <a:prstGeom prst="line">
            <a:avLst/>
          </a:prstGeom>
          <a:ln w="19050">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97FB6982-000A-4C5C-8577-B5F981B90625}"/>
              </a:ext>
            </a:extLst>
          </p:cNvPr>
          <p:cNvCxnSpPr>
            <a:cxnSpLocks/>
          </p:cNvCxnSpPr>
          <p:nvPr/>
        </p:nvCxnSpPr>
        <p:spPr>
          <a:xfrm>
            <a:off x="9941208" y="4074114"/>
            <a:ext cx="647700" cy="37147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A94DBCF-A51C-457F-8507-AF65392B37F4}"/>
              </a:ext>
            </a:extLst>
          </p:cNvPr>
          <p:cNvCxnSpPr>
            <a:cxnSpLocks/>
          </p:cNvCxnSpPr>
          <p:nvPr/>
        </p:nvCxnSpPr>
        <p:spPr>
          <a:xfrm>
            <a:off x="10556422" y="4445588"/>
            <a:ext cx="449035" cy="46499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2F9721B4-C0E1-404A-9BDD-92DBEA3857A6}"/>
              </a:ext>
            </a:extLst>
          </p:cNvPr>
          <p:cNvSpPr txBox="1"/>
          <p:nvPr/>
        </p:nvSpPr>
        <p:spPr>
          <a:xfrm>
            <a:off x="3042216" y="2943341"/>
            <a:ext cx="378630" cy="369332"/>
          </a:xfrm>
          <a:prstGeom prst="rect">
            <a:avLst/>
          </a:prstGeom>
          <a:noFill/>
        </p:spPr>
        <p:txBody>
          <a:bodyPr wrap="none" rtlCol="0">
            <a:spAutoFit/>
          </a:bodyPr>
          <a:lstStyle/>
          <a:p>
            <a:r>
              <a:rPr lang="en-US" dirty="0">
                <a:solidFill>
                  <a:srgbClr val="FF0000"/>
                </a:solidFill>
              </a:rPr>
              <a:t>(</a:t>
            </a:r>
            <a:r>
              <a:rPr lang="en-US" dirty="0" err="1">
                <a:solidFill>
                  <a:srgbClr val="FF0000"/>
                </a:solidFill>
              </a:rPr>
              <a:t>i</a:t>
            </a:r>
            <a:r>
              <a:rPr lang="en-US" dirty="0">
                <a:solidFill>
                  <a:srgbClr val="FF0000"/>
                </a:solidFill>
              </a:rPr>
              <a:t>)</a:t>
            </a:r>
          </a:p>
        </p:txBody>
      </p:sp>
      <p:sp>
        <p:nvSpPr>
          <p:cNvPr id="90" name="TextBox 89">
            <a:extLst>
              <a:ext uri="{FF2B5EF4-FFF2-40B4-BE49-F238E27FC236}">
                <a16:creationId xmlns:a16="http://schemas.microsoft.com/office/drawing/2014/main" id="{252537C7-A7D3-476A-9F46-ADF9A768FF70}"/>
              </a:ext>
            </a:extLst>
          </p:cNvPr>
          <p:cNvSpPr txBox="1"/>
          <p:nvPr/>
        </p:nvSpPr>
        <p:spPr>
          <a:xfrm>
            <a:off x="8860971" y="2991022"/>
            <a:ext cx="431528" cy="369332"/>
          </a:xfrm>
          <a:prstGeom prst="rect">
            <a:avLst/>
          </a:prstGeom>
          <a:noFill/>
        </p:spPr>
        <p:txBody>
          <a:bodyPr wrap="none" rtlCol="0">
            <a:spAutoFit/>
          </a:bodyPr>
          <a:lstStyle/>
          <a:p>
            <a:r>
              <a:rPr lang="en-US" dirty="0">
                <a:solidFill>
                  <a:srgbClr val="FF0000"/>
                </a:solidFill>
              </a:rPr>
              <a:t>(ii)</a:t>
            </a:r>
          </a:p>
        </p:txBody>
      </p:sp>
      <p:sp>
        <p:nvSpPr>
          <p:cNvPr id="91" name="TextBox 90">
            <a:extLst>
              <a:ext uri="{FF2B5EF4-FFF2-40B4-BE49-F238E27FC236}">
                <a16:creationId xmlns:a16="http://schemas.microsoft.com/office/drawing/2014/main" id="{3B100E68-8404-4F72-AB27-634806942A64}"/>
              </a:ext>
            </a:extLst>
          </p:cNvPr>
          <p:cNvSpPr txBox="1"/>
          <p:nvPr/>
        </p:nvSpPr>
        <p:spPr>
          <a:xfrm>
            <a:off x="3125549" y="6056442"/>
            <a:ext cx="1101564" cy="369332"/>
          </a:xfrm>
          <a:prstGeom prst="rect">
            <a:avLst/>
          </a:prstGeom>
          <a:noFill/>
        </p:spPr>
        <p:txBody>
          <a:bodyPr wrap="square" rtlCol="0">
            <a:spAutoFit/>
          </a:bodyPr>
          <a:lstStyle/>
          <a:p>
            <a:r>
              <a:rPr lang="en-US" dirty="0">
                <a:solidFill>
                  <a:srgbClr val="FF0000"/>
                </a:solidFill>
              </a:rPr>
              <a:t>(iii)</a:t>
            </a:r>
          </a:p>
        </p:txBody>
      </p:sp>
      <p:sp>
        <p:nvSpPr>
          <p:cNvPr id="92" name="TextBox 91">
            <a:extLst>
              <a:ext uri="{FF2B5EF4-FFF2-40B4-BE49-F238E27FC236}">
                <a16:creationId xmlns:a16="http://schemas.microsoft.com/office/drawing/2014/main" id="{427B618C-7227-4A21-9241-0E7FEE0BF759}"/>
              </a:ext>
            </a:extLst>
          </p:cNvPr>
          <p:cNvSpPr txBox="1"/>
          <p:nvPr/>
        </p:nvSpPr>
        <p:spPr>
          <a:xfrm>
            <a:off x="9118902" y="6156263"/>
            <a:ext cx="482824" cy="369332"/>
          </a:xfrm>
          <a:prstGeom prst="rect">
            <a:avLst/>
          </a:prstGeom>
          <a:noFill/>
        </p:spPr>
        <p:txBody>
          <a:bodyPr wrap="none" rtlCol="0">
            <a:spAutoFit/>
          </a:bodyPr>
          <a:lstStyle/>
          <a:p>
            <a:r>
              <a:rPr lang="en-US" dirty="0">
                <a:solidFill>
                  <a:srgbClr val="FF0000"/>
                </a:solidFill>
              </a:rPr>
              <a:t>(iv)</a:t>
            </a:r>
          </a:p>
        </p:txBody>
      </p:sp>
    </p:spTree>
    <p:extLst>
      <p:ext uri="{BB962C8B-B14F-4D97-AF65-F5344CB8AC3E}">
        <p14:creationId xmlns:p14="http://schemas.microsoft.com/office/powerpoint/2010/main" val="1534948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918E7B-532C-4D3F-A108-FDBEB6407B03}"/>
              </a:ext>
            </a:extLst>
          </p:cNvPr>
          <p:cNvSpPr>
            <a:spLocks noGrp="1"/>
          </p:cNvSpPr>
          <p:nvPr>
            <p:ph type="sldNum" sz="quarter" idx="12"/>
          </p:nvPr>
        </p:nvSpPr>
        <p:spPr/>
        <p:txBody>
          <a:bodyPr/>
          <a:lstStyle/>
          <a:p>
            <a:fld id="{87D2EAFC-CA4B-4555-A119-919891D3A508}" type="slidenum">
              <a:rPr lang="en-US" smtClean="0"/>
              <a:t>15</a:t>
            </a:fld>
            <a:endParaRPr lang="en-US"/>
          </a:p>
        </p:txBody>
      </p:sp>
      <p:pic>
        <p:nvPicPr>
          <p:cNvPr id="35" name="Picture 34">
            <a:extLst>
              <a:ext uri="{FF2B5EF4-FFF2-40B4-BE49-F238E27FC236}">
                <a16:creationId xmlns:a16="http://schemas.microsoft.com/office/drawing/2014/main" id="{6EB8C922-2AF4-48B7-847E-6A618400DE98}"/>
              </a:ext>
            </a:extLst>
          </p:cNvPr>
          <p:cNvPicPr>
            <a:picLocks noChangeAspect="1"/>
          </p:cNvPicPr>
          <p:nvPr/>
        </p:nvPicPr>
        <p:blipFill>
          <a:blip r:embed="rId2"/>
          <a:stretch>
            <a:fillRect/>
          </a:stretch>
        </p:blipFill>
        <p:spPr>
          <a:xfrm>
            <a:off x="2627234" y="1699861"/>
            <a:ext cx="7066914" cy="3666795"/>
          </a:xfrm>
          <a:prstGeom prst="rect">
            <a:avLst/>
          </a:prstGeom>
        </p:spPr>
      </p:pic>
      <p:sp>
        <p:nvSpPr>
          <p:cNvPr id="36" name="TextBox 35">
            <a:extLst>
              <a:ext uri="{FF2B5EF4-FFF2-40B4-BE49-F238E27FC236}">
                <a16:creationId xmlns:a16="http://schemas.microsoft.com/office/drawing/2014/main" id="{4C0917DA-E87A-45E3-A652-CA0CFBFF92BD}"/>
              </a:ext>
            </a:extLst>
          </p:cNvPr>
          <p:cNvSpPr txBox="1"/>
          <p:nvPr/>
        </p:nvSpPr>
        <p:spPr>
          <a:xfrm>
            <a:off x="1876968" y="891128"/>
            <a:ext cx="1794081" cy="523220"/>
          </a:xfrm>
          <a:prstGeom prst="rect">
            <a:avLst/>
          </a:prstGeom>
          <a:noFill/>
        </p:spPr>
        <p:txBody>
          <a:bodyPr wrap="none" rtlCol="0">
            <a:spAutoFit/>
          </a:bodyPr>
          <a:lstStyle/>
          <a:p>
            <a:r>
              <a:rPr lang="en-US" sz="2800" dirty="0"/>
              <a:t>Hasil </a:t>
            </a:r>
            <a:r>
              <a:rPr lang="en-US" sz="2800" dirty="0" err="1"/>
              <a:t>akhir</a:t>
            </a:r>
            <a:r>
              <a:rPr lang="en-US" sz="2800" dirty="0"/>
              <a:t>:</a:t>
            </a:r>
          </a:p>
        </p:txBody>
      </p:sp>
    </p:spTree>
    <p:extLst>
      <p:ext uri="{BB962C8B-B14F-4D97-AF65-F5344CB8AC3E}">
        <p14:creationId xmlns:p14="http://schemas.microsoft.com/office/powerpoint/2010/main" val="3000059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9B3AEC-BD36-439C-8A99-1430442B513E}"/>
              </a:ext>
            </a:extLst>
          </p:cNvPr>
          <p:cNvSpPr>
            <a:spLocks noGrp="1"/>
          </p:cNvSpPr>
          <p:nvPr>
            <p:ph idx="1"/>
          </p:nvPr>
        </p:nvSpPr>
        <p:spPr>
          <a:xfrm>
            <a:off x="1034143" y="1513114"/>
            <a:ext cx="10515600" cy="4351338"/>
          </a:xfrm>
        </p:spPr>
        <p:txBody>
          <a:bodyPr/>
          <a:lstStyle/>
          <a:p>
            <a:r>
              <a:rPr lang="id-ID" dirty="0"/>
              <a:t>Cakrawala kota </a:t>
            </a:r>
            <a:r>
              <a:rPr lang="en-US" dirty="0"/>
              <a:t>(</a:t>
            </a:r>
            <a:r>
              <a:rPr lang="en-US" i="1" dirty="0"/>
              <a:t>skyline</a:t>
            </a:r>
            <a:r>
              <a:rPr lang="en-US" dirty="0"/>
              <a:t>) </a:t>
            </a:r>
            <a:r>
              <a:rPr lang="id-ID" dirty="0"/>
              <a:t>adalah kontur luar dari siluet yang dibentuk oleh semua bangunan di kota itu jika dilihat dari kejauhan. </a:t>
            </a:r>
            <a:endParaRPr lang="en-US" dirty="0"/>
          </a:p>
        </p:txBody>
      </p:sp>
      <p:sp>
        <p:nvSpPr>
          <p:cNvPr id="4" name="Slide Number Placeholder 3">
            <a:extLst>
              <a:ext uri="{FF2B5EF4-FFF2-40B4-BE49-F238E27FC236}">
                <a16:creationId xmlns:a16="http://schemas.microsoft.com/office/drawing/2014/main" id="{90CB6548-1030-40D4-81F4-07796D9430BB}"/>
              </a:ext>
            </a:extLst>
          </p:cNvPr>
          <p:cNvSpPr>
            <a:spLocks noGrp="1"/>
          </p:cNvSpPr>
          <p:nvPr>
            <p:ph type="sldNum" sz="quarter" idx="12"/>
          </p:nvPr>
        </p:nvSpPr>
        <p:spPr/>
        <p:txBody>
          <a:bodyPr/>
          <a:lstStyle/>
          <a:p>
            <a:fld id="{87D2EAFC-CA4B-4555-A119-919891D3A508}" type="slidenum">
              <a:rPr lang="en-US" smtClean="0"/>
              <a:t>16</a:t>
            </a:fld>
            <a:endParaRPr lang="en-US"/>
          </a:p>
        </p:txBody>
      </p:sp>
      <p:sp>
        <p:nvSpPr>
          <p:cNvPr id="5" name="Title 1">
            <a:extLst>
              <a:ext uri="{FF2B5EF4-FFF2-40B4-BE49-F238E27FC236}">
                <a16:creationId xmlns:a16="http://schemas.microsoft.com/office/drawing/2014/main" id="{140F23FC-B91A-42CF-936B-64F59BB056E5}"/>
              </a:ext>
            </a:extLst>
          </p:cNvPr>
          <p:cNvSpPr>
            <a:spLocks noGrp="1"/>
          </p:cNvSpPr>
          <p:nvPr>
            <p:ph type="title"/>
          </p:nvPr>
        </p:nvSpPr>
        <p:spPr>
          <a:xfrm>
            <a:off x="838200" y="365125"/>
            <a:ext cx="10515600" cy="919389"/>
          </a:xfrm>
        </p:spPr>
        <p:txBody>
          <a:bodyPr/>
          <a:lstStyle/>
          <a:p>
            <a:r>
              <a:rPr lang="en-US" b="1" dirty="0">
                <a:latin typeface="+mn-lt"/>
              </a:rPr>
              <a:t>11. Skyline Problem</a:t>
            </a:r>
            <a:r>
              <a:rPr lang="en-US" b="1" baseline="30000" dirty="0">
                <a:latin typeface="+mn-lt"/>
              </a:rPr>
              <a:t>*)</a:t>
            </a:r>
          </a:p>
        </p:txBody>
      </p:sp>
      <p:pic>
        <p:nvPicPr>
          <p:cNvPr id="2050" name="Picture 2" descr="Free City Skyline Silhouette, Download Free City Skyline Silhouette png  images, Free ClipArts on Clipart Library">
            <a:extLst>
              <a:ext uri="{FF2B5EF4-FFF2-40B4-BE49-F238E27FC236}">
                <a16:creationId xmlns:a16="http://schemas.microsoft.com/office/drawing/2014/main" id="{D1A1CF91-1450-4D42-A69E-0B5FAF49F1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7795" y="2661330"/>
            <a:ext cx="6992971" cy="29221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247AF5E-04F5-411D-BE5C-72403B644A24}"/>
              </a:ext>
            </a:extLst>
          </p:cNvPr>
          <p:cNvSpPr txBox="1"/>
          <p:nvPr/>
        </p:nvSpPr>
        <p:spPr>
          <a:xfrm>
            <a:off x="471846" y="6093052"/>
            <a:ext cx="10423879" cy="646331"/>
          </a:xfrm>
          <a:prstGeom prst="rect">
            <a:avLst/>
          </a:prstGeom>
          <a:noFill/>
        </p:spPr>
        <p:txBody>
          <a:bodyPr wrap="none" rtlCol="0">
            <a:spAutoFit/>
          </a:bodyPr>
          <a:lstStyle/>
          <a:p>
            <a:r>
              <a:rPr lang="en-US" dirty="0"/>
              <a:t>*) </a:t>
            </a:r>
            <a:r>
              <a:rPr lang="en-US" dirty="0" err="1"/>
              <a:t>Semua</a:t>
            </a:r>
            <a:r>
              <a:rPr lang="en-US" dirty="0"/>
              <a:t> </a:t>
            </a:r>
            <a:r>
              <a:rPr lang="en-US" dirty="0" err="1"/>
              <a:t>materi</a:t>
            </a:r>
            <a:r>
              <a:rPr lang="en-US" dirty="0"/>
              <a:t> skyline problem di </a:t>
            </a:r>
            <a:r>
              <a:rPr lang="en-US" dirty="0" err="1"/>
              <a:t>dalam</a:t>
            </a:r>
            <a:r>
              <a:rPr lang="en-US" dirty="0"/>
              <a:t> ppt </a:t>
            </a:r>
            <a:r>
              <a:rPr lang="en-US" dirty="0" err="1"/>
              <a:t>ini</a:t>
            </a:r>
            <a:r>
              <a:rPr lang="en-US" dirty="0"/>
              <a:t> </a:t>
            </a:r>
            <a:r>
              <a:rPr lang="en-US" dirty="0" err="1"/>
              <a:t>diambil</a:t>
            </a:r>
            <a:r>
              <a:rPr lang="en-US" dirty="0"/>
              <a:t> </a:t>
            </a:r>
            <a:r>
              <a:rPr lang="en-US" dirty="0" err="1"/>
              <a:t>dari</a:t>
            </a:r>
            <a:r>
              <a:rPr lang="en-US" dirty="0"/>
              <a:t>  </a:t>
            </a:r>
            <a:r>
              <a:rPr lang="en-US" dirty="0">
                <a:hlinkClick r:id="rId3"/>
              </a:rPr>
              <a:t>https://www.learnbay.io/the-skyline-problem/</a:t>
            </a:r>
            <a:r>
              <a:rPr lang="en-US" dirty="0"/>
              <a:t> </a:t>
            </a:r>
          </a:p>
          <a:p>
            <a:r>
              <a:rPr lang="en-US" dirty="0"/>
              <a:t> </a:t>
            </a:r>
          </a:p>
        </p:txBody>
      </p:sp>
    </p:spTree>
    <p:extLst>
      <p:ext uri="{BB962C8B-B14F-4D97-AF65-F5344CB8AC3E}">
        <p14:creationId xmlns:p14="http://schemas.microsoft.com/office/powerpoint/2010/main" val="4128740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A963D2-751B-4126-A754-4E3914C2DCFF}"/>
              </a:ext>
            </a:extLst>
          </p:cNvPr>
          <p:cNvSpPr>
            <a:spLocks noGrp="1"/>
          </p:cNvSpPr>
          <p:nvPr>
            <p:ph idx="1"/>
          </p:nvPr>
        </p:nvSpPr>
        <p:spPr>
          <a:xfrm>
            <a:off x="720515" y="424543"/>
            <a:ext cx="10515600" cy="5327877"/>
          </a:xfrm>
        </p:spPr>
        <p:txBody>
          <a:bodyPr/>
          <a:lstStyle/>
          <a:p>
            <a:r>
              <a:rPr lang="id-ID" dirty="0"/>
              <a:t>Sekarang misalkan Anda diberikan lokasi dan ketinggian </a:t>
            </a:r>
            <a:r>
              <a:rPr lang="en-US" i="1" dirty="0"/>
              <a:t>n</a:t>
            </a:r>
            <a:r>
              <a:rPr lang="en-US" dirty="0"/>
              <a:t> </a:t>
            </a:r>
            <a:r>
              <a:rPr lang="en-US" dirty="0" err="1"/>
              <a:t>buah</a:t>
            </a:r>
            <a:r>
              <a:rPr lang="en-US" dirty="0"/>
              <a:t> </a:t>
            </a:r>
            <a:r>
              <a:rPr lang="id-ID" dirty="0"/>
              <a:t>bangunan seperti yang ditunjukkan pada </a:t>
            </a:r>
            <a:r>
              <a:rPr lang="en-US" dirty="0" err="1"/>
              <a:t>gambar</a:t>
            </a:r>
            <a:r>
              <a:rPr lang="id-ID" dirty="0"/>
              <a:t> pemandangan kota (Gambar A), </a:t>
            </a:r>
            <a:r>
              <a:rPr lang="en-US" dirty="0" err="1"/>
              <a:t>bagaimana</a:t>
            </a:r>
            <a:r>
              <a:rPr lang="en-US" dirty="0"/>
              <a:t> me</a:t>
            </a:r>
            <a:r>
              <a:rPr lang="id-ID" dirty="0"/>
              <a:t>nampilkan cakrawala yang dibentuk oleh bangunan-bangunan ini secara kolektif (Gambar B). </a:t>
            </a:r>
            <a:endParaRPr lang="en-US" dirty="0"/>
          </a:p>
        </p:txBody>
      </p:sp>
      <p:sp>
        <p:nvSpPr>
          <p:cNvPr id="4" name="Slide Number Placeholder 3">
            <a:extLst>
              <a:ext uri="{FF2B5EF4-FFF2-40B4-BE49-F238E27FC236}">
                <a16:creationId xmlns:a16="http://schemas.microsoft.com/office/drawing/2014/main" id="{83277C5A-AF6F-46B5-93ED-76EC3857FE0E}"/>
              </a:ext>
            </a:extLst>
          </p:cNvPr>
          <p:cNvSpPr>
            <a:spLocks noGrp="1"/>
          </p:cNvSpPr>
          <p:nvPr>
            <p:ph type="sldNum" sz="quarter" idx="12"/>
          </p:nvPr>
        </p:nvSpPr>
        <p:spPr/>
        <p:txBody>
          <a:bodyPr/>
          <a:lstStyle/>
          <a:p>
            <a:fld id="{87D2EAFC-CA4B-4555-A119-919891D3A508}" type="slidenum">
              <a:rPr lang="en-US" smtClean="0"/>
              <a:t>17</a:t>
            </a:fld>
            <a:endParaRPr lang="en-US"/>
          </a:p>
        </p:txBody>
      </p:sp>
      <p:pic>
        <p:nvPicPr>
          <p:cNvPr id="6" name="Picture 5" descr="Chart, bar chart&#10;&#10;Description automatically generated">
            <a:extLst>
              <a:ext uri="{FF2B5EF4-FFF2-40B4-BE49-F238E27FC236}">
                <a16:creationId xmlns:a16="http://schemas.microsoft.com/office/drawing/2014/main" id="{1246E573-4609-444E-9DE7-1CA5E9C19F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885" y="2468196"/>
            <a:ext cx="4467258" cy="3586189"/>
          </a:xfrm>
          <a:prstGeom prst="rect">
            <a:avLst/>
          </a:prstGeom>
        </p:spPr>
      </p:pic>
      <p:pic>
        <p:nvPicPr>
          <p:cNvPr id="8" name="Picture 7" descr="Chart, box and whisker chart&#10;&#10;Description automatically generated">
            <a:extLst>
              <a:ext uri="{FF2B5EF4-FFF2-40B4-BE49-F238E27FC236}">
                <a16:creationId xmlns:a16="http://schemas.microsoft.com/office/drawing/2014/main" id="{32FC658E-F922-4273-8B22-0904C4280E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6971" y="2468196"/>
            <a:ext cx="4467258" cy="3586189"/>
          </a:xfrm>
          <a:prstGeom prst="rect">
            <a:avLst/>
          </a:prstGeom>
        </p:spPr>
      </p:pic>
      <p:sp>
        <p:nvSpPr>
          <p:cNvPr id="9" name="TextBox 8">
            <a:extLst>
              <a:ext uri="{FF2B5EF4-FFF2-40B4-BE49-F238E27FC236}">
                <a16:creationId xmlns:a16="http://schemas.microsoft.com/office/drawing/2014/main" id="{8C569C78-834B-4441-B526-9F0CE8858A9A}"/>
              </a:ext>
            </a:extLst>
          </p:cNvPr>
          <p:cNvSpPr txBox="1"/>
          <p:nvPr/>
        </p:nvSpPr>
        <p:spPr>
          <a:xfrm flipH="1">
            <a:off x="3581401" y="6288983"/>
            <a:ext cx="6424630" cy="369332"/>
          </a:xfrm>
          <a:prstGeom prst="rect">
            <a:avLst/>
          </a:prstGeom>
          <a:noFill/>
        </p:spPr>
        <p:txBody>
          <a:bodyPr wrap="square" rtlCol="0">
            <a:spAutoFit/>
          </a:bodyPr>
          <a:lstStyle/>
          <a:p>
            <a:r>
              <a:rPr lang="en-US" dirty="0">
                <a:hlinkClick r:id="rId4"/>
              </a:rPr>
              <a:t>https://www.learnbay.io/the-skyline-problem/</a:t>
            </a:r>
            <a:r>
              <a:rPr lang="en-US" dirty="0"/>
              <a:t> </a:t>
            </a:r>
          </a:p>
        </p:txBody>
      </p:sp>
    </p:spTree>
    <p:extLst>
      <p:ext uri="{BB962C8B-B14F-4D97-AF65-F5344CB8AC3E}">
        <p14:creationId xmlns:p14="http://schemas.microsoft.com/office/powerpoint/2010/main" val="3902827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E161DF-E093-401F-8993-362E25BE086F}"/>
              </a:ext>
            </a:extLst>
          </p:cNvPr>
          <p:cNvSpPr>
            <a:spLocks noGrp="1"/>
          </p:cNvSpPr>
          <p:nvPr>
            <p:ph idx="1"/>
          </p:nvPr>
        </p:nvSpPr>
        <p:spPr>
          <a:xfrm>
            <a:off x="838200" y="555171"/>
            <a:ext cx="10515600" cy="5621792"/>
          </a:xfrm>
        </p:spPr>
        <p:txBody>
          <a:bodyPr>
            <a:normAutofit/>
          </a:bodyPr>
          <a:lstStyle/>
          <a:p>
            <a:r>
              <a:rPr lang="id-ID" sz="2400" dirty="0"/>
              <a:t>Informasi geometrik setiap bangunan diwakili oleh triplet [Li, Ri, Hi]</a:t>
            </a:r>
            <a:endParaRPr lang="en-US" sz="2400" dirty="0"/>
          </a:p>
          <a:p>
            <a:pPr marL="0" indent="0">
              <a:buNone/>
            </a:pPr>
            <a:r>
              <a:rPr lang="en-US" sz="2400" dirty="0"/>
              <a:t>	</a:t>
            </a:r>
            <a:r>
              <a:rPr lang="id-ID" sz="2400" dirty="0"/>
              <a:t>Li </a:t>
            </a:r>
            <a:r>
              <a:rPr lang="en-US" sz="2400" dirty="0"/>
              <a:t>: </a:t>
            </a:r>
            <a:r>
              <a:rPr lang="id-ID" sz="2400" dirty="0"/>
              <a:t>koordinat x tepi kiri bangunan ke-i, </a:t>
            </a:r>
            <a:endParaRPr lang="en-US" sz="2400" dirty="0"/>
          </a:p>
          <a:p>
            <a:pPr marL="0" indent="0">
              <a:buNone/>
            </a:pPr>
            <a:r>
              <a:rPr lang="en-US" sz="2400" dirty="0"/>
              <a:t>	R</a:t>
            </a:r>
            <a:r>
              <a:rPr lang="id-ID" sz="2400" dirty="0"/>
              <a:t>i </a:t>
            </a:r>
            <a:r>
              <a:rPr lang="en-US" sz="2400" dirty="0"/>
              <a:t>: </a:t>
            </a:r>
            <a:r>
              <a:rPr lang="id-ID" sz="2400" dirty="0"/>
              <a:t>koordinat x tepi kanan bangunan ke-i, </a:t>
            </a:r>
            <a:endParaRPr lang="en-US" sz="2400" dirty="0"/>
          </a:p>
          <a:p>
            <a:pPr marL="0" indent="0">
              <a:buNone/>
            </a:pPr>
            <a:r>
              <a:rPr lang="en-US" sz="2400" dirty="0"/>
              <a:t>	Hi : </a:t>
            </a:r>
            <a:r>
              <a:rPr lang="en-US" sz="2400" dirty="0" err="1"/>
              <a:t>tinggi</a:t>
            </a:r>
            <a:r>
              <a:rPr lang="en-US" sz="2400" dirty="0"/>
              <a:t> </a:t>
            </a:r>
            <a:r>
              <a:rPr lang="en-US" sz="2400" dirty="0" err="1"/>
              <a:t>bangunan</a:t>
            </a:r>
            <a:r>
              <a:rPr lang="en-US" sz="2400" dirty="0"/>
              <a:t> </a:t>
            </a:r>
            <a:r>
              <a:rPr lang="en-US" sz="2400" dirty="0" err="1"/>
              <a:t>ke-i</a:t>
            </a:r>
            <a:endParaRPr lang="en-US" sz="2400" dirty="0"/>
          </a:p>
          <a:p>
            <a:pPr marL="0" indent="0">
              <a:buNone/>
            </a:pPr>
            <a:r>
              <a:rPr lang="en-US" sz="2400" dirty="0"/>
              <a:t>    </a:t>
            </a:r>
            <a:r>
              <a:rPr lang="id-ID" sz="2400" dirty="0"/>
              <a:t>Li, Ri</a:t>
            </a:r>
            <a:r>
              <a:rPr lang="en-US" sz="2400" dirty="0"/>
              <a:t>, Hi</a:t>
            </a:r>
            <a:r>
              <a:rPr lang="id-ID" sz="2400" dirty="0"/>
              <a:t> </a:t>
            </a:r>
            <a:r>
              <a:rPr lang="en-US" sz="2400" dirty="0"/>
              <a:t> </a:t>
            </a:r>
            <a:r>
              <a:rPr lang="en-US" sz="2400" dirty="0">
                <a:sym typeface="Symbol" panose="05050102010706020507" pitchFamily="18" charset="2"/>
              </a:rPr>
              <a:t> 0, </a:t>
            </a:r>
            <a:r>
              <a:rPr lang="id-ID" sz="2400" dirty="0"/>
              <a:t>dan Ri – Li &gt; 0</a:t>
            </a:r>
            <a:endParaRPr lang="en-US" sz="2400" dirty="0"/>
          </a:p>
          <a:p>
            <a:endParaRPr lang="en-US" sz="2400" dirty="0"/>
          </a:p>
          <a:p>
            <a:r>
              <a:rPr lang="en-US" sz="2400" dirty="0" err="1"/>
              <a:t>Asumsi</a:t>
            </a:r>
            <a:r>
              <a:rPr lang="en-US" sz="2400" dirty="0"/>
              <a:t>:  </a:t>
            </a:r>
            <a:r>
              <a:rPr lang="id-ID" sz="2400" dirty="0"/>
              <a:t>semua bangunan berbentuk persegi </a:t>
            </a:r>
            <a:r>
              <a:rPr lang="en-US" sz="2400" dirty="0"/>
              <a:t>p</a:t>
            </a:r>
            <a:r>
              <a:rPr lang="id-ID" sz="2400" dirty="0"/>
              <a:t>anjang</a:t>
            </a:r>
            <a:r>
              <a:rPr lang="en-US" sz="2400" dirty="0"/>
              <a:t>, </a:t>
            </a:r>
            <a:r>
              <a:rPr lang="en-US" sz="2400" dirty="0" err="1"/>
              <a:t>permukaan</a:t>
            </a:r>
            <a:r>
              <a:rPr lang="en-US" sz="2400" dirty="0"/>
              <a:t> </a:t>
            </a:r>
            <a:r>
              <a:rPr lang="en-US" sz="2400" dirty="0" err="1"/>
              <a:t>tanah</a:t>
            </a:r>
            <a:r>
              <a:rPr lang="en-US" sz="2400" dirty="0"/>
              <a:t> </a:t>
            </a:r>
            <a:r>
              <a:rPr lang="id-ID" sz="2400" dirty="0"/>
              <a:t>benar-benar datar pada ketinggian 0.</a:t>
            </a:r>
            <a:endParaRPr lang="en-US" sz="2400" dirty="0"/>
          </a:p>
        </p:txBody>
      </p:sp>
      <p:sp>
        <p:nvSpPr>
          <p:cNvPr id="4" name="Slide Number Placeholder 3">
            <a:extLst>
              <a:ext uri="{FF2B5EF4-FFF2-40B4-BE49-F238E27FC236}">
                <a16:creationId xmlns:a16="http://schemas.microsoft.com/office/drawing/2014/main" id="{45A060C4-34FC-4E2E-BBBA-F1280F109BBA}"/>
              </a:ext>
            </a:extLst>
          </p:cNvPr>
          <p:cNvSpPr>
            <a:spLocks noGrp="1"/>
          </p:cNvSpPr>
          <p:nvPr>
            <p:ph type="sldNum" sz="quarter" idx="12"/>
          </p:nvPr>
        </p:nvSpPr>
        <p:spPr/>
        <p:txBody>
          <a:bodyPr/>
          <a:lstStyle/>
          <a:p>
            <a:fld id="{87D2EAFC-CA4B-4555-A119-919891D3A508}" type="slidenum">
              <a:rPr lang="en-US" smtClean="0"/>
              <a:t>18</a:t>
            </a:fld>
            <a:endParaRPr lang="en-US"/>
          </a:p>
        </p:txBody>
      </p:sp>
      <p:pic>
        <p:nvPicPr>
          <p:cNvPr id="5" name="Picture 4" descr="Chart, bar chart&#10;&#10;Description automatically generated">
            <a:extLst>
              <a:ext uri="{FF2B5EF4-FFF2-40B4-BE49-F238E27FC236}">
                <a16:creationId xmlns:a16="http://schemas.microsoft.com/office/drawing/2014/main" id="{4AEE91D4-0034-4807-B449-1840DCC77B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4166266"/>
            <a:ext cx="3060942" cy="2457238"/>
          </a:xfrm>
          <a:prstGeom prst="rect">
            <a:avLst/>
          </a:prstGeom>
        </p:spPr>
      </p:pic>
      <p:sp>
        <p:nvSpPr>
          <p:cNvPr id="7" name="TextBox 6">
            <a:extLst>
              <a:ext uri="{FF2B5EF4-FFF2-40B4-BE49-F238E27FC236}">
                <a16:creationId xmlns:a16="http://schemas.microsoft.com/office/drawing/2014/main" id="{E0C03EDD-882E-48C0-8B2F-B7347E73AE10}"/>
              </a:ext>
            </a:extLst>
          </p:cNvPr>
          <p:cNvSpPr txBox="1"/>
          <p:nvPr/>
        </p:nvSpPr>
        <p:spPr>
          <a:xfrm>
            <a:off x="3986228" y="5020161"/>
            <a:ext cx="8129572" cy="461665"/>
          </a:xfrm>
          <a:prstGeom prst="rect">
            <a:avLst/>
          </a:prstGeom>
          <a:noFill/>
        </p:spPr>
        <p:txBody>
          <a:bodyPr wrap="square">
            <a:spAutoFit/>
          </a:bodyPr>
          <a:lstStyle/>
          <a:p>
            <a:r>
              <a:rPr lang="id-ID" sz="2400" dirty="0"/>
              <a:t>Gambar A</a:t>
            </a:r>
            <a:r>
              <a:rPr lang="en-US" sz="2400" dirty="0"/>
              <a:t>: </a:t>
            </a:r>
            <a:r>
              <a:rPr lang="id-ID" sz="2400" dirty="0"/>
              <a:t>[ [2 9 10], [3 7 15], [5 12 12], [15 20 10], [19 24 8] ]</a:t>
            </a:r>
            <a:endParaRPr lang="en-US" sz="2400" dirty="0"/>
          </a:p>
        </p:txBody>
      </p:sp>
    </p:spTree>
    <p:extLst>
      <p:ext uri="{BB962C8B-B14F-4D97-AF65-F5344CB8AC3E}">
        <p14:creationId xmlns:p14="http://schemas.microsoft.com/office/powerpoint/2010/main" val="1839623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E516F0-44D3-4B2B-986A-FE6FBD5364E3}"/>
              </a:ext>
            </a:extLst>
          </p:cNvPr>
          <p:cNvSpPr>
            <a:spLocks noGrp="1"/>
          </p:cNvSpPr>
          <p:nvPr>
            <p:ph idx="1"/>
          </p:nvPr>
        </p:nvSpPr>
        <p:spPr>
          <a:xfrm>
            <a:off x="838200" y="685800"/>
            <a:ext cx="10515600" cy="5491163"/>
          </a:xfrm>
        </p:spPr>
        <p:txBody>
          <a:bodyPr>
            <a:normAutofit/>
          </a:bodyPr>
          <a:lstStyle/>
          <a:p>
            <a:r>
              <a:rPr lang="id-ID" sz="2400" dirty="0"/>
              <a:t>Outputnya adalah daftar “titik kunci” (titik merah pada Gambar B) dalam format [ [x1,y1], [x2, y2], [x3, y3], … ] yang secara unik mendefinisikan cakrawala. </a:t>
            </a:r>
            <a:endParaRPr lang="en-US" sz="2400" dirty="0"/>
          </a:p>
          <a:p>
            <a:endParaRPr lang="en-US" sz="2400" dirty="0"/>
          </a:p>
          <a:p>
            <a:r>
              <a:rPr lang="id-ID" sz="2400" dirty="0"/>
              <a:t>Titik kunci adalah titik akhir kiri dari segmen garis horizontal. Perhatikan bahwa titik kunci terakhir, di mana bangunan paling kanan berakhir, hanya digunakan untuk menandai berakhirnya kaki langit, dan selalu memiliki ketinggian nol. Juga, tanah di antara dua bangunan yang berdekatan harus dianggap sebagai bagian dari kontur kaki langit.</a:t>
            </a:r>
            <a:endParaRPr lang="en-US" sz="2400" dirty="0"/>
          </a:p>
        </p:txBody>
      </p:sp>
      <p:sp>
        <p:nvSpPr>
          <p:cNvPr id="4" name="Slide Number Placeholder 3">
            <a:extLst>
              <a:ext uri="{FF2B5EF4-FFF2-40B4-BE49-F238E27FC236}">
                <a16:creationId xmlns:a16="http://schemas.microsoft.com/office/drawing/2014/main" id="{0D906606-7AA9-45D8-B617-DF5A84A2853D}"/>
              </a:ext>
            </a:extLst>
          </p:cNvPr>
          <p:cNvSpPr>
            <a:spLocks noGrp="1"/>
          </p:cNvSpPr>
          <p:nvPr>
            <p:ph type="sldNum" sz="quarter" idx="12"/>
          </p:nvPr>
        </p:nvSpPr>
        <p:spPr/>
        <p:txBody>
          <a:bodyPr/>
          <a:lstStyle/>
          <a:p>
            <a:fld id="{87D2EAFC-CA4B-4555-A119-919891D3A508}" type="slidenum">
              <a:rPr lang="en-US" smtClean="0"/>
              <a:t>19</a:t>
            </a:fld>
            <a:endParaRPr lang="en-US"/>
          </a:p>
        </p:txBody>
      </p:sp>
      <p:pic>
        <p:nvPicPr>
          <p:cNvPr id="5" name="Picture 4" descr="Chart, box and whisker chart&#10;&#10;Description automatically generated">
            <a:extLst>
              <a:ext uri="{FF2B5EF4-FFF2-40B4-BE49-F238E27FC236}">
                <a16:creationId xmlns:a16="http://schemas.microsoft.com/office/drawing/2014/main" id="{2593FAD7-DA65-42A0-B79C-97B4D72AF6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027" y="3844775"/>
            <a:ext cx="3583459" cy="2876700"/>
          </a:xfrm>
          <a:prstGeom prst="rect">
            <a:avLst/>
          </a:prstGeom>
        </p:spPr>
      </p:pic>
      <p:sp>
        <p:nvSpPr>
          <p:cNvPr id="7" name="TextBox 6">
            <a:extLst>
              <a:ext uri="{FF2B5EF4-FFF2-40B4-BE49-F238E27FC236}">
                <a16:creationId xmlns:a16="http://schemas.microsoft.com/office/drawing/2014/main" id="{DD1BD1A2-5721-41BE-9911-DF14A5C07A52}"/>
              </a:ext>
            </a:extLst>
          </p:cNvPr>
          <p:cNvSpPr txBox="1"/>
          <p:nvPr/>
        </p:nvSpPr>
        <p:spPr>
          <a:xfrm>
            <a:off x="4835313" y="5083070"/>
            <a:ext cx="7041001" cy="400110"/>
          </a:xfrm>
          <a:prstGeom prst="rect">
            <a:avLst/>
          </a:prstGeom>
          <a:noFill/>
        </p:spPr>
        <p:txBody>
          <a:bodyPr wrap="square">
            <a:spAutoFit/>
          </a:bodyPr>
          <a:lstStyle/>
          <a:p>
            <a:r>
              <a:rPr lang="id-ID" sz="2000" dirty="0"/>
              <a:t>Gambar B</a:t>
            </a:r>
            <a:r>
              <a:rPr lang="en-US" sz="2000" dirty="0"/>
              <a:t>: </a:t>
            </a:r>
            <a:r>
              <a:rPr lang="id-ID" sz="2000" dirty="0"/>
              <a:t>[ [2 10], [3 15], [7 12], [12 0], [15 10], [20 8], [24, 0] ]</a:t>
            </a:r>
            <a:endParaRPr lang="en-US" sz="2000" dirty="0"/>
          </a:p>
        </p:txBody>
      </p:sp>
    </p:spTree>
    <p:extLst>
      <p:ext uri="{BB962C8B-B14F-4D97-AF65-F5344CB8AC3E}">
        <p14:creationId xmlns:p14="http://schemas.microsoft.com/office/powerpoint/2010/main" val="989023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9389"/>
          </a:xfrm>
        </p:spPr>
        <p:txBody>
          <a:bodyPr/>
          <a:lstStyle/>
          <a:p>
            <a:r>
              <a:rPr lang="en-US" b="1" dirty="0">
                <a:latin typeface="+mn-lt"/>
              </a:rPr>
              <a:t>10. Convex Hull</a:t>
            </a:r>
          </a:p>
        </p:txBody>
      </p:sp>
      <p:sp>
        <p:nvSpPr>
          <p:cNvPr id="3" name="Content Placeholder 2"/>
          <p:cNvSpPr>
            <a:spLocks noGrp="1"/>
          </p:cNvSpPr>
          <p:nvPr>
            <p:ph idx="1"/>
          </p:nvPr>
        </p:nvSpPr>
        <p:spPr>
          <a:xfrm>
            <a:off x="838200" y="1456293"/>
            <a:ext cx="10515600" cy="4351338"/>
          </a:xfrm>
        </p:spPr>
        <p:txBody>
          <a:bodyPr>
            <a:normAutofit/>
          </a:bodyPr>
          <a:lstStyle/>
          <a:p>
            <a:pPr lvl="0"/>
            <a:r>
              <a:rPr lang="id-ID" sz="2400" dirty="0"/>
              <a:t>Salah satu hal penting dalam komputasi geometri adalah menentukan </a:t>
            </a:r>
            <a:r>
              <a:rPr lang="id-ID" sz="2400" i="1" dirty="0"/>
              <a:t>convex hull</a:t>
            </a:r>
            <a:r>
              <a:rPr lang="id-ID" sz="2400" dirty="0"/>
              <a:t> dari kumpulan titik. </a:t>
            </a:r>
            <a:endParaRPr lang="en-US" sz="2400" dirty="0"/>
          </a:p>
          <a:p>
            <a:pPr lvl="0"/>
            <a:endParaRPr lang="en-US" sz="2400" dirty="0"/>
          </a:p>
          <a:p>
            <a:pPr lvl="0"/>
            <a:r>
              <a:rPr lang="id-ID" sz="2400" dirty="0"/>
              <a:t>Himpunan titik pada bidang planar disebut </a:t>
            </a:r>
            <a:r>
              <a:rPr lang="id-ID" sz="2400" i="1" dirty="0"/>
              <a:t>convex</a:t>
            </a:r>
            <a:r>
              <a:rPr lang="id-ID" sz="2400" dirty="0"/>
              <a:t> jika untuk sembarang dua titik pada bidang tersebut (misal </a:t>
            </a:r>
            <a:r>
              <a:rPr lang="id-ID" sz="2400" i="1" dirty="0"/>
              <a:t>p</a:t>
            </a:r>
            <a:r>
              <a:rPr lang="id-ID" sz="2400" dirty="0"/>
              <a:t> dan </a:t>
            </a:r>
            <a:r>
              <a:rPr lang="id-ID" sz="2400" i="1" dirty="0"/>
              <a:t>q</a:t>
            </a:r>
            <a:r>
              <a:rPr lang="id-ID" sz="2400" dirty="0"/>
              <a:t>), seluruh segmen garis yang berakhir di </a:t>
            </a:r>
            <a:r>
              <a:rPr lang="id-ID" sz="2400" i="1" dirty="0"/>
              <a:t>p </a:t>
            </a:r>
            <a:r>
              <a:rPr lang="id-ID" sz="2400" dirty="0"/>
              <a:t>dan </a:t>
            </a:r>
            <a:r>
              <a:rPr lang="id-ID" sz="2400" i="1" dirty="0"/>
              <a:t>q</a:t>
            </a:r>
            <a:r>
              <a:rPr lang="id-ID" sz="2400" dirty="0"/>
              <a:t> berada pada himpunan tersebut. </a:t>
            </a:r>
            <a:r>
              <a:rPr lang="en-US" sz="2400" dirty="0"/>
              <a:t> </a:t>
            </a:r>
          </a:p>
          <a:p>
            <a:pPr lvl="0"/>
            <a:r>
              <a:rPr lang="id-ID" sz="2400" dirty="0"/>
              <a:t>Contoh gambar 1 adalah poligon yang </a:t>
            </a:r>
            <a:r>
              <a:rPr lang="id-ID" sz="2400" i="1" dirty="0"/>
              <a:t>convex</a:t>
            </a:r>
            <a:r>
              <a:rPr lang="id-ID" sz="2400" dirty="0"/>
              <a:t>, sedangkan gambar 2 menunjukkan contoh yang </a:t>
            </a:r>
            <a:r>
              <a:rPr lang="id-ID" sz="2400" i="1" dirty="0"/>
              <a:t>non-convex</a:t>
            </a:r>
            <a:r>
              <a:rPr lang="id-ID" sz="2400" dirty="0"/>
              <a:t>. </a:t>
            </a:r>
            <a:endParaRPr lang="en-US" sz="2400" dirty="0"/>
          </a:p>
          <a:p>
            <a:endParaRPr lang="en-US" sz="2400" dirty="0"/>
          </a:p>
        </p:txBody>
      </p:sp>
      <p:sp>
        <p:nvSpPr>
          <p:cNvPr id="4" name="Slide Number Placeholder 3"/>
          <p:cNvSpPr>
            <a:spLocks noGrp="1"/>
          </p:cNvSpPr>
          <p:nvPr>
            <p:ph type="sldNum" sz="quarter" idx="12"/>
          </p:nvPr>
        </p:nvSpPr>
        <p:spPr/>
        <p:txBody>
          <a:bodyPr/>
          <a:lstStyle/>
          <a:p>
            <a:fld id="{87D2EAFC-CA4B-4555-A119-919891D3A508}" type="slidenum">
              <a:rPr lang="en-US" smtClean="0"/>
              <a:t>2</a:t>
            </a:fld>
            <a:endParaRPr lang="en-US"/>
          </a:p>
        </p:txBody>
      </p:sp>
      <p:sp>
        <p:nvSpPr>
          <p:cNvPr id="7" name="TextBox 6"/>
          <p:cNvSpPr txBox="1"/>
          <p:nvPr/>
        </p:nvSpPr>
        <p:spPr>
          <a:xfrm>
            <a:off x="3505201" y="6356350"/>
            <a:ext cx="1872372" cy="369332"/>
          </a:xfrm>
          <a:prstGeom prst="rect">
            <a:avLst/>
          </a:prstGeom>
          <a:noFill/>
        </p:spPr>
        <p:txBody>
          <a:bodyPr wrap="none" rtlCol="0">
            <a:spAutoFit/>
          </a:bodyPr>
          <a:lstStyle/>
          <a:p>
            <a:r>
              <a:rPr lang="en-US" dirty="0"/>
              <a:t>Gambar 1: convex</a:t>
            </a:r>
          </a:p>
        </p:txBody>
      </p:sp>
      <p:sp>
        <p:nvSpPr>
          <p:cNvPr id="8" name="TextBox 7"/>
          <p:cNvSpPr txBox="1"/>
          <p:nvPr/>
        </p:nvSpPr>
        <p:spPr>
          <a:xfrm>
            <a:off x="6093343" y="6352143"/>
            <a:ext cx="2237857" cy="369332"/>
          </a:xfrm>
          <a:prstGeom prst="rect">
            <a:avLst/>
          </a:prstGeom>
          <a:noFill/>
        </p:spPr>
        <p:txBody>
          <a:bodyPr wrap="none" rtlCol="0">
            <a:spAutoFit/>
          </a:bodyPr>
          <a:lstStyle/>
          <a:p>
            <a:r>
              <a:rPr lang="en-US" dirty="0" err="1"/>
              <a:t>Gambar</a:t>
            </a:r>
            <a:r>
              <a:rPr lang="en-US" dirty="0"/>
              <a:t> 2:non convex</a:t>
            </a:r>
          </a:p>
        </p:txBody>
      </p:sp>
      <p:pic>
        <p:nvPicPr>
          <p:cNvPr id="14" name="Picture 13">
            <a:extLst>
              <a:ext uri="{FF2B5EF4-FFF2-40B4-BE49-F238E27FC236}">
                <a16:creationId xmlns:a16="http://schemas.microsoft.com/office/drawing/2014/main" id="{847CBDCD-E3D1-44CA-9566-DFEF4576DE90}"/>
              </a:ext>
            </a:extLst>
          </p:cNvPr>
          <p:cNvPicPr>
            <a:picLocks noChangeAspect="1"/>
          </p:cNvPicPr>
          <p:nvPr/>
        </p:nvPicPr>
        <p:blipFill>
          <a:blip r:embed="rId2"/>
          <a:stretch>
            <a:fillRect/>
          </a:stretch>
        </p:blipFill>
        <p:spPr>
          <a:xfrm>
            <a:off x="3323155" y="4561443"/>
            <a:ext cx="4981575" cy="1790700"/>
          </a:xfrm>
          <a:prstGeom prst="rect">
            <a:avLst/>
          </a:prstGeom>
        </p:spPr>
      </p:pic>
    </p:spTree>
    <p:extLst>
      <p:ext uri="{BB962C8B-B14F-4D97-AF65-F5344CB8AC3E}">
        <p14:creationId xmlns:p14="http://schemas.microsoft.com/office/powerpoint/2010/main" val="2672361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8BCC4D-F88A-4E37-BFE7-C038CCF3F5CB}"/>
              </a:ext>
            </a:extLst>
          </p:cNvPr>
          <p:cNvSpPr>
            <a:spLocks noGrp="1"/>
          </p:cNvSpPr>
          <p:nvPr>
            <p:ph idx="1"/>
          </p:nvPr>
        </p:nvSpPr>
        <p:spPr>
          <a:xfrm>
            <a:off x="500743" y="391886"/>
            <a:ext cx="11560628" cy="5589134"/>
          </a:xfrm>
        </p:spPr>
        <p:txBody>
          <a:bodyPr>
            <a:normAutofit/>
          </a:bodyPr>
          <a:lstStyle/>
          <a:p>
            <a:pPr marL="0" indent="0">
              <a:buNone/>
            </a:pPr>
            <a:r>
              <a:rPr lang="en-US" b="1" dirty="0" err="1"/>
              <a:t>Penyelesaian</a:t>
            </a:r>
            <a:r>
              <a:rPr lang="en-US" b="1" dirty="0"/>
              <a:t> </a:t>
            </a:r>
            <a:r>
              <a:rPr lang="en-US" b="1" i="1" dirty="0"/>
              <a:t>Skyline Problem </a:t>
            </a:r>
            <a:r>
              <a:rPr lang="en-US" b="1" dirty="0" err="1"/>
              <a:t>dengan</a:t>
            </a:r>
            <a:r>
              <a:rPr lang="en-US" b="1" dirty="0"/>
              <a:t> </a:t>
            </a:r>
            <a:r>
              <a:rPr lang="en-US" b="1" dirty="0" err="1"/>
              <a:t>algoritma</a:t>
            </a:r>
            <a:r>
              <a:rPr lang="en-US" b="1" dirty="0"/>
              <a:t> </a:t>
            </a:r>
            <a:r>
              <a:rPr lang="en-US" b="1" i="1" dirty="0"/>
              <a:t>divide and conquer</a:t>
            </a:r>
          </a:p>
          <a:p>
            <a:pPr marL="0" indent="0">
              <a:buNone/>
            </a:pPr>
            <a:endParaRPr lang="en-US" b="1" dirty="0"/>
          </a:p>
          <a:p>
            <a:pPr marL="0" indent="0">
              <a:buNone/>
            </a:pPr>
            <a:r>
              <a:rPr lang="en-US" i="1" dirty="0" err="1"/>
              <a:t>GetSkyline</a:t>
            </a:r>
            <a:r>
              <a:rPr lang="en-US" i="1" dirty="0"/>
              <a:t>(n</a:t>
            </a:r>
            <a:r>
              <a:rPr lang="en-US" dirty="0"/>
              <a:t>, </a:t>
            </a:r>
            <a:r>
              <a:rPr lang="en-US" i="1" dirty="0"/>
              <a:t>skyline)</a:t>
            </a:r>
          </a:p>
          <a:p>
            <a:pPr marL="514350" indent="-514350">
              <a:buAutoNum type="arabicPeriod"/>
            </a:pPr>
            <a:r>
              <a:rPr lang="en-US" dirty="0"/>
              <a:t>Jika n = 0, </a:t>
            </a:r>
            <a:r>
              <a:rPr lang="en-US" dirty="0" err="1"/>
              <a:t>maka</a:t>
            </a:r>
            <a:r>
              <a:rPr lang="en-US" dirty="0"/>
              <a:t> </a:t>
            </a:r>
            <a:r>
              <a:rPr lang="en-US" dirty="0" err="1"/>
              <a:t>tidak</a:t>
            </a:r>
            <a:r>
              <a:rPr lang="en-US" dirty="0"/>
              <a:t> </a:t>
            </a:r>
            <a:r>
              <a:rPr lang="en-US" dirty="0" err="1"/>
              <a:t>ada</a:t>
            </a:r>
            <a:r>
              <a:rPr lang="en-US" dirty="0"/>
              <a:t> </a:t>
            </a:r>
            <a:r>
              <a:rPr lang="en-US" i="1" dirty="0"/>
              <a:t>skyline</a:t>
            </a:r>
            <a:r>
              <a:rPr lang="en-US" dirty="0"/>
              <a:t> yang </a:t>
            </a:r>
            <a:r>
              <a:rPr lang="en-US" dirty="0" err="1"/>
              <a:t>dihasilkan</a:t>
            </a:r>
            <a:r>
              <a:rPr lang="en-US" dirty="0"/>
              <a:t> (skyline = [] )</a:t>
            </a:r>
          </a:p>
          <a:p>
            <a:pPr marL="514350" indent="-514350">
              <a:buAutoNum type="arabicPeriod"/>
            </a:pPr>
            <a:r>
              <a:rPr lang="en-US" dirty="0"/>
              <a:t>Jika n = 1, </a:t>
            </a:r>
            <a:r>
              <a:rPr lang="en-US" dirty="0" err="1"/>
              <a:t>maka</a:t>
            </a:r>
            <a:r>
              <a:rPr lang="en-US" dirty="0"/>
              <a:t> </a:t>
            </a:r>
            <a:r>
              <a:rPr lang="en-US" i="1" dirty="0"/>
              <a:t>skyline</a:t>
            </a:r>
            <a:r>
              <a:rPr lang="en-US" dirty="0"/>
              <a:t> yang </a:t>
            </a:r>
            <a:r>
              <a:rPr lang="en-US" dirty="0" err="1"/>
              <a:t>dihasilkan</a:t>
            </a:r>
            <a:r>
              <a:rPr lang="en-US" dirty="0"/>
              <a:t> </a:t>
            </a:r>
            <a:r>
              <a:rPr lang="en-US" dirty="0" err="1"/>
              <a:t>adalah</a:t>
            </a:r>
            <a:r>
              <a:rPr lang="en-US" dirty="0"/>
              <a:t> </a:t>
            </a:r>
            <a:r>
              <a:rPr lang="en-US" dirty="0" err="1"/>
              <a:t>satu</a:t>
            </a:r>
            <a:r>
              <a:rPr lang="en-US" dirty="0"/>
              <a:t> </a:t>
            </a:r>
            <a:r>
              <a:rPr lang="en-US" dirty="0" err="1"/>
              <a:t>bangunan</a:t>
            </a:r>
            <a:r>
              <a:rPr lang="en-US" dirty="0"/>
              <a:t> </a:t>
            </a:r>
            <a:r>
              <a:rPr lang="en-US" dirty="0" err="1"/>
              <a:t>saja</a:t>
            </a:r>
            <a:endParaRPr lang="en-US" dirty="0"/>
          </a:p>
          <a:p>
            <a:pPr marL="514350" indent="-514350">
              <a:buAutoNum type="arabicPeriod"/>
            </a:pPr>
            <a:r>
              <a:rPr lang="en-US" dirty="0"/>
              <a:t>Jika n &gt; 1, </a:t>
            </a:r>
            <a:r>
              <a:rPr lang="en-US" dirty="0" err="1"/>
              <a:t>maka</a:t>
            </a:r>
            <a:r>
              <a:rPr lang="en-US" dirty="0"/>
              <a:t>  </a:t>
            </a:r>
          </a:p>
          <a:p>
            <a:pPr marL="0" indent="0">
              <a:buNone/>
            </a:pPr>
            <a:r>
              <a:rPr lang="en-US" dirty="0"/>
              <a:t>       - </a:t>
            </a:r>
            <a:r>
              <a:rPr lang="en-US" dirty="0" err="1"/>
              <a:t>bagi</a:t>
            </a:r>
            <a:r>
              <a:rPr lang="en-US" dirty="0"/>
              <a:t> n </a:t>
            </a:r>
            <a:r>
              <a:rPr lang="en-US" dirty="0" err="1"/>
              <a:t>bangunan</a:t>
            </a:r>
            <a:r>
              <a:rPr lang="en-US" dirty="0"/>
              <a:t> </a:t>
            </a:r>
            <a:r>
              <a:rPr lang="en-US" dirty="0" err="1"/>
              <a:t>menjadi</a:t>
            </a:r>
            <a:r>
              <a:rPr lang="en-US" dirty="0"/>
              <a:t> </a:t>
            </a:r>
            <a:r>
              <a:rPr lang="en-US" dirty="0" err="1"/>
              <a:t>dua</a:t>
            </a:r>
            <a:r>
              <a:rPr lang="en-US" dirty="0"/>
              <a:t> </a:t>
            </a:r>
            <a:r>
              <a:rPr lang="en-US" dirty="0" err="1"/>
              <a:t>bagian</a:t>
            </a:r>
            <a:r>
              <a:rPr lang="en-US" dirty="0"/>
              <a:t>, masing-masing n/2 </a:t>
            </a:r>
            <a:r>
              <a:rPr lang="en-US" dirty="0" err="1"/>
              <a:t>bangunan</a:t>
            </a:r>
            <a:endParaRPr lang="en-US" dirty="0"/>
          </a:p>
          <a:p>
            <a:pPr marL="0" indent="0">
              <a:buNone/>
            </a:pPr>
            <a:r>
              <a:rPr lang="en-US" dirty="0"/>
              <a:t>       - </a:t>
            </a:r>
            <a:r>
              <a:rPr lang="en-US" i="1" dirty="0" err="1"/>
              <a:t>GetSkyline</a:t>
            </a:r>
            <a:r>
              <a:rPr lang="en-US" dirty="0"/>
              <a:t>(n/2 </a:t>
            </a:r>
            <a:r>
              <a:rPr lang="en-US" dirty="0" err="1"/>
              <a:t>bangunan</a:t>
            </a:r>
            <a:r>
              <a:rPr lang="en-US" dirty="0"/>
              <a:t> yang </a:t>
            </a:r>
            <a:r>
              <a:rPr lang="en-US" dirty="0" err="1"/>
              <a:t>pertama</a:t>
            </a:r>
            <a:r>
              <a:rPr lang="en-US" dirty="0"/>
              <a:t>, </a:t>
            </a:r>
            <a:r>
              <a:rPr lang="en-US" i="1" dirty="0" err="1"/>
              <a:t>leftSkyline</a:t>
            </a:r>
            <a:r>
              <a:rPr lang="en-US" dirty="0"/>
              <a:t>)</a:t>
            </a:r>
          </a:p>
          <a:p>
            <a:pPr marL="0" indent="0">
              <a:buNone/>
            </a:pPr>
            <a:r>
              <a:rPr lang="en-US" dirty="0"/>
              <a:t>       - </a:t>
            </a:r>
            <a:r>
              <a:rPr lang="en-US" i="1" dirty="0" err="1"/>
              <a:t>GetSkyline</a:t>
            </a:r>
            <a:r>
              <a:rPr lang="en-US" dirty="0"/>
              <a:t>(n/2 </a:t>
            </a:r>
            <a:r>
              <a:rPr lang="en-US" dirty="0" err="1"/>
              <a:t>bangunan</a:t>
            </a:r>
            <a:r>
              <a:rPr lang="en-US" dirty="0"/>
              <a:t> </a:t>
            </a:r>
            <a:r>
              <a:rPr lang="en-US" dirty="0" err="1"/>
              <a:t>sisanya</a:t>
            </a:r>
            <a:r>
              <a:rPr lang="en-US" dirty="0"/>
              <a:t>, </a:t>
            </a:r>
            <a:r>
              <a:rPr lang="en-US" i="1" dirty="0" err="1"/>
              <a:t>rightSkyline</a:t>
            </a:r>
            <a:r>
              <a:rPr lang="en-US" dirty="0"/>
              <a:t>)</a:t>
            </a:r>
          </a:p>
          <a:p>
            <a:pPr marL="0" indent="0">
              <a:buNone/>
            </a:pPr>
            <a:r>
              <a:rPr lang="en-US" dirty="0"/>
              <a:t>       - </a:t>
            </a:r>
            <a:r>
              <a:rPr lang="en-US" dirty="0" err="1"/>
              <a:t>Gabung</a:t>
            </a:r>
            <a:r>
              <a:rPr lang="en-US" dirty="0"/>
              <a:t>(</a:t>
            </a:r>
            <a:r>
              <a:rPr lang="en-US" i="1" dirty="0" err="1"/>
              <a:t>leftSkyline</a:t>
            </a:r>
            <a:r>
              <a:rPr lang="en-US" dirty="0"/>
              <a:t>, </a:t>
            </a:r>
            <a:r>
              <a:rPr lang="en-US" i="1" dirty="0" err="1"/>
              <a:t>rightSkyline</a:t>
            </a:r>
            <a:r>
              <a:rPr lang="en-US" dirty="0"/>
              <a:t>)	 	</a:t>
            </a:r>
          </a:p>
        </p:txBody>
      </p:sp>
      <p:sp>
        <p:nvSpPr>
          <p:cNvPr id="4" name="Slide Number Placeholder 3">
            <a:extLst>
              <a:ext uri="{FF2B5EF4-FFF2-40B4-BE49-F238E27FC236}">
                <a16:creationId xmlns:a16="http://schemas.microsoft.com/office/drawing/2014/main" id="{E3753938-7671-4513-9FEE-44905275BFB5}"/>
              </a:ext>
            </a:extLst>
          </p:cNvPr>
          <p:cNvSpPr>
            <a:spLocks noGrp="1"/>
          </p:cNvSpPr>
          <p:nvPr>
            <p:ph type="sldNum" sz="quarter" idx="12"/>
          </p:nvPr>
        </p:nvSpPr>
        <p:spPr/>
        <p:txBody>
          <a:bodyPr/>
          <a:lstStyle/>
          <a:p>
            <a:fld id="{87D2EAFC-CA4B-4555-A119-919891D3A508}" type="slidenum">
              <a:rPr lang="en-US" smtClean="0"/>
              <a:t>20</a:t>
            </a:fld>
            <a:endParaRPr lang="en-US"/>
          </a:p>
        </p:txBody>
      </p:sp>
    </p:spTree>
    <p:extLst>
      <p:ext uri="{BB962C8B-B14F-4D97-AF65-F5344CB8AC3E}">
        <p14:creationId xmlns:p14="http://schemas.microsoft.com/office/powerpoint/2010/main" val="823469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E30881-ECE8-4D30-A879-A95705454A81}"/>
              </a:ext>
            </a:extLst>
          </p:cNvPr>
          <p:cNvSpPr>
            <a:spLocks noGrp="1"/>
          </p:cNvSpPr>
          <p:nvPr>
            <p:ph idx="1"/>
          </p:nvPr>
        </p:nvSpPr>
        <p:spPr>
          <a:xfrm>
            <a:off x="838200" y="587829"/>
            <a:ext cx="10515600" cy="5589134"/>
          </a:xfrm>
        </p:spPr>
        <p:txBody>
          <a:bodyPr/>
          <a:lstStyle/>
          <a:p>
            <a:r>
              <a:rPr lang="en-US" dirty="0" err="1"/>
              <a:t>Kasus</a:t>
            </a:r>
            <a:r>
              <a:rPr lang="en-US" dirty="0"/>
              <a:t> n = 0, </a:t>
            </a:r>
            <a:r>
              <a:rPr lang="en-US" dirty="0" err="1"/>
              <a:t>tidak</a:t>
            </a:r>
            <a:r>
              <a:rPr lang="en-US" dirty="0"/>
              <a:t> </a:t>
            </a:r>
            <a:r>
              <a:rPr lang="en-US" dirty="0" err="1"/>
              <a:t>ada</a:t>
            </a:r>
            <a:r>
              <a:rPr lang="en-US" dirty="0"/>
              <a:t> </a:t>
            </a:r>
            <a:r>
              <a:rPr lang="en-US" i="1" dirty="0"/>
              <a:t>skyline</a:t>
            </a:r>
            <a:r>
              <a:rPr lang="en-US" dirty="0"/>
              <a:t> yang </a:t>
            </a:r>
            <a:r>
              <a:rPr lang="en-US" dirty="0" err="1"/>
              <a:t>dihasilkan</a:t>
            </a:r>
            <a:endParaRPr lang="en-US" dirty="0"/>
          </a:p>
          <a:p>
            <a:endParaRPr lang="en-US" dirty="0"/>
          </a:p>
          <a:p>
            <a:r>
              <a:rPr lang="en-US" dirty="0" err="1"/>
              <a:t>Kasus</a:t>
            </a:r>
            <a:r>
              <a:rPr lang="en-US" dirty="0"/>
              <a:t> n = 1, </a:t>
            </a:r>
            <a:r>
              <a:rPr lang="en-US" dirty="0" err="1"/>
              <a:t>maka</a:t>
            </a:r>
            <a:r>
              <a:rPr lang="en-US" dirty="0"/>
              <a:t> </a:t>
            </a:r>
            <a:r>
              <a:rPr lang="en-US" dirty="0" err="1"/>
              <a:t>solusinya</a:t>
            </a:r>
            <a:r>
              <a:rPr lang="en-US" dirty="0"/>
              <a:t> </a:t>
            </a:r>
            <a:r>
              <a:rPr lang="en-US" dirty="0" err="1"/>
              <a:t>hanya</a:t>
            </a:r>
            <a:r>
              <a:rPr lang="en-US" dirty="0"/>
              <a:t> </a:t>
            </a:r>
            <a:r>
              <a:rPr lang="en-US" dirty="0" err="1"/>
              <a:t>satu</a:t>
            </a:r>
            <a:r>
              <a:rPr lang="en-US" dirty="0"/>
              <a:t> </a:t>
            </a:r>
            <a:r>
              <a:rPr lang="en-US" dirty="0" err="1"/>
              <a:t>buah</a:t>
            </a:r>
            <a:r>
              <a:rPr lang="en-US" dirty="0"/>
              <a:t> </a:t>
            </a:r>
            <a:r>
              <a:rPr lang="en-US" i="1" dirty="0"/>
              <a:t>skyline</a:t>
            </a:r>
            <a:r>
              <a:rPr lang="en-US" dirty="0"/>
              <a:t> </a:t>
            </a:r>
            <a:r>
              <a:rPr lang="en-US" dirty="0" err="1"/>
              <a:t>saja</a:t>
            </a:r>
            <a:endParaRPr lang="en-US" dirty="0"/>
          </a:p>
        </p:txBody>
      </p:sp>
      <p:sp>
        <p:nvSpPr>
          <p:cNvPr id="4" name="Slide Number Placeholder 3">
            <a:extLst>
              <a:ext uri="{FF2B5EF4-FFF2-40B4-BE49-F238E27FC236}">
                <a16:creationId xmlns:a16="http://schemas.microsoft.com/office/drawing/2014/main" id="{0FE5D7C5-A803-458F-AAF8-3AF8A2E33F0E}"/>
              </a:ext>
            </a:extLst>
          </p:cNvPr>
          <p:cNvSpPr>
            <a:spLocks noGrp="1"/>
          </p:cNvSpPr>
          <p:nvPr>
            <p:ph type="sldNum" sz="quarter" idx="12"/>
          </p:nvPr>
        </p:nvSpPr>
        <p:spPr/>
        <p:txBody>
          <a:bodyPr/>
          <a:lstStyle/>
          <a:p>
            <a:fld id="{87D2EAFC-CA4B-4555-A119-919891D3A508}" type="slidenum">
              <a:rPr lang="en-US" smtClean="0"/>
              <a:t>21</a:t>
            </a:fld>
            <a:endParaRPr lang="en-US"/>
          </a:p>
        </p:txBody>
      </p:sp>
      <p:pic>
        <p:nvPicPr>
          <p:cNvPr id="6" name="Picture 5" descr="Chart&#10;&#10;Description automatically generated">
            <a:extLst>
              <a:ext uri="{FF2B5EF4-FFF2-40B4-BE49-F238E27FC236}">
                <a16:creationId xmlns:a16="http://schemas.microsoft.com/office/drawing/2014/main" id="{13C65939-0CE3-4C4C-BBBB-34E7F7EC1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903" y="2066255"/>
            <a:ext cx="9347680" cy="4203916"/>
          </a:xfrm>
          <a:prstGeom prst="rect">
            <a:avLst/>
          </a:prstGeom>
        </p:spPr>
      </p:pic>
    </p:spTree>
    <p:extLst>
      <p:ext uri="{BB962C8B-B14F-4D97-AF65-F5344CB8AC3E}">
        <p14:creationId xmlns:p14="http://schemas.microsoft.com/office/powerpoint/2010/main" val="975226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6AABC3-5AB4-4171-97D3-AC480DC61C09}"/>
              </a:ext>
            </a:extLst>
          </p:cNvPr>
          <p:cNvSpPr>
            <a:spLocks noGrp="1"/>
          </p:cNvSpPr>
          <p:nvPr>
            <p:ph idx="1"/>
          </p:nvPr>
        </p:nvSpPr>
        <p:spPr>
          <a:xfrm>
            <a:off x="838200" y="544286"/>
            <a:ext cx="10885714" cy="5632677"/>
          </a:xfrm>
        </p:spPr>
        <p:txBody>
          <a:bodyPr/>
          <a:lstStyle/>
          <a:p>
            <a:r>
              <a:rPr lang="en-US" dirty="0" err="1"/>
              <a:t>Kasus</a:t>
            </a:r>
            <a:r>
              <a:rPr lang="en-US" dirty="0"/>
              <a:t> n &gt; 1 (</a:t>
            </a:r>
            <a:r>
              <a:rPr lang="en-US" dirty="0" err="1"/>
              <a:t>tahap</a:t>
            </a:r>
            <a:r>
              <a:rPr lang="en-US" dirty="0"/>
              <a:t> </a:t>
            </a:r>
            <a:r>
              <a:rPr lang="en-US" i="1" dirty="0"/>
              <a:t>conquer</a:t>
            </a:r>
            <a:r>
              <a:rPr lang="en-US" dirty="0"/>
              <a:t>): </a:t>
            </a:r>
          </a:p>
          <a:p>
            <a:pPr marL="0" indent="0">
              <a:buNone/>
            </a:pPr>
            <a:r>
              <a:rPr lang="en-US" dirty="0"/>
              <a:t>   - </a:t>
            </a:r>
            <a:r>
              <a:rPr lang="en-US" dirty="0" err="1"/>
              <a:t>bagi</a:t>
            </a:r>
            <a:r>
              <a:rPr lang="en-US" dirty="0"/>
              <a:t> n </a:t>
            </a:r>
            <a:r>
              <a:rPr lang="en-US" dirty="0" err="1"/>
              <a:t>bangunan</a:t>
            </a:r>
            <a:r>
              <a:rPr lang="en-US" dirty="0"/>
              <a:t> </a:t>
            </a:r>
            <a:r>
              <a:rPr lang="en-US" dirty="0" err="1"/>
              <a:t>menjadi</a:t>
            </a:r>
            <a:r>
              <a:rPr lang="en-US" dirty="0"/>
              <a:t> </a:t>
            </a:r>
            <a:r>
              <a:rPr lang="en-US" dirty="0" err="1"/>
              <a:t>dua</a:t>
            </a:r>
            <a:r>
              <a:rPr lang="en-US" dirty="0"/>
              <a:t> </a:t>
            </a:r>
            <a:r>
              <a:rPr lang="en-US" dirty="0" err="1"/>
              <a:t>bagian</a:t>
            </a:r>
            <a:r>
              <a:rPr lang="en-US" dirty="0"/>
              <a:t>, masing-masing n/2 </a:t>
            </a:r>
            <a:r>
              <a:rPr lang="en-US" dirty="0" err="1"/>
              <a:t>bangunan</a:t>
            </a:r>
            <a:r>
              <a:rPr lang="en-US" dirty="0"/>
              <a:t> </a:t>
            </a:r>
          </a:p>
          <a:p>
            <a:pPr marL="0" indent="0">
              <a:buNone/>
            </a:pPr>
            <a:r>
              <a:rPr lang="en-US" dirty="0"/>
              <a:t>   - </a:t>
            </a:r>
            <a:r>
              <a:rPr lang="en-US" dirty="0" err="1"/>
              <a:t>tentukan</a:t>
            </a:r>
            <a:r>
              <a:rPr lang="en-US" dirty="0"/>
              <a:t> </a:t>
            </a:r>
            <a:r>
              <a:rPr lang="en-US" i="1" dirty="0"/>
              <a:t>skyline</a:t>
            </a:r>
            <a:r>
              <a:rPr lang="en-US" dirty="0"/>
              <a:t> </a:t>
            </a:r>
            <a:r>
              <a:rPr lang="en-US" dirty="0" err="1"/>
              <a:t>untuk</a:t>
            </a:r>
            <a:r>
              <a:rPr lang="en-US" dirty="0"/>
              <a:t> masing-masing </a:t>
            </a:r>
            <a:r>
              <a:rPr lang="en-US" dirty="0" err="1"/>
              <a:t>bagian</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387D38C-C3EA-4979-9771-09C4027232B4}"/>
              </a:ext>
            </a:extLst>
          </p:cNvPr>
          <p:cNvSpPr>
            <a:spLocks noGrp="1"/>
          </p:cNvSpPr>
          <p:nvPr>
            <p:ph type="sldNum" sz="quarter" idx="12"/>
          </p:nvPr>
        </p:nvSpPr>
        <p:spPr/>
        <p:txBody>
          <a:bodyPr/>
          <a:lstStyle/>
          <a:p>
            <a:fld id="{87D2EAFC-CA4B-4555-A119-919891D3A508}" type="slidenum">
              <a:rPr lang="en-US" smtClean="0"/>
              <a:t>22</a:t>
            </a:fld>
            <a:endParaRPr lang="en-US"/>
          </a:p>
        </p:txBody>
      </p:sp>
      <p:pic>
        <p:nvPicPr>
          <p:cNvPr id="8" name="Picture 7" descr="Chart, bar chart&#10;&#10;Description automatically generated">
            <a:extLst>
              <a:ext uri="{FF2B5EF4-FFF2-40B4-BE49-F238E27FC236}">
                <a16:creationId xmlns:a16="http://schemas.microsoft.com/office/drawing/2014/main" id="{7C54CF93-1B8D-4A85-966B-E27B379363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544" y="2107956"/>
            <a:ext cx="11100370" cy="4750044"/>
          </a:xfrm>
          <a:prstGeom prst="rect">
            <a:avLst/>
          </a:prstGeom>
        </p:spPr>
      </p:pic>
    </p:spTree>
    <p:extLst>
      <p:ext uri="{BB962C8B-B14F-4D97-AF65-F5344CB8AC3E}">
        <p14:creationId xmlns:p14="http://schemas.microsoft.com/office/powerpoint/2010/main" val="3069741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F203AE-2B62-4600-BA37-3F0596823B5C}"/>
              </a:ext>
            </a:extLst>
          </p:cNvPr>
          <p:cNvSpPr>
            <a:spLocks noGrp="1"/>
          </p:cNvSpPr>
          <p:nvPr>
            <p:ph idx="1"/>
          </p:nvPr>
        </p:nvSpPr>
        <p:spPr>
          <a:xfrm>
            <a:off x="838200" y="576943"/>
            <a:ext cx="10515600" cy="5600020"/>
          </a:xfrm>
        </p:spPr>
        <p:txBody>
          <a:bodyPr/>
          <a:lstStyle/>
          <a:p>
            <a:r>
              <a:rPr lang="en-US" dirty="0" err="1"/>
              <a:t>Tahap</a:t>
            </a:r>
            <a:r>
              <a:rPr lang="en-US" dirty="0"/>
              <a:t> </a:t>
            </a:r>
            <a:r>
              <a:rPr lang="en-US" i="1" dirty="0"/>
              <a:t>combine (merge)</a:t>
            </a:r>
            <a:r>
              <a:rPr lang="en-US" dirty="0"/>
              <a:t>: </a:t>
            </a:r>
          </a:p>
          <a:p>
            <a:pPr marL="0" indent="0">
              <a:buNone/>
            </a:pPr>
            <a:r>
              <a:rPr lang="en-US" dirty="0"/>
              <a:t>   - </a:t>
            </a:r>
            <a:r>
              <a:rPr lang="en-US" dirty="0" err="1"/>
              <a:t>gabungkan</a:t>
            </a:r>
            <a:r>
              <a:rPr lang="en-US" dirty="0"/>
              <a:t> </a:t>
            </a:r>
            <a:r>
              <a:rPr lang="en-US" i="1" dirty="0"/>
              <a:t>skyline</a:t>
            </a:r>
            <a:r>
              <a:rPr lang="en-US" dirty="0"/>
              <a:t> masing-masing </a:t>
            </a:r>
            <a:r>
              <a:rPr lang="en-US" dirty="0" err="1"/>
              <a:t>bagian</a:t>
            </a:r>
            <a:r>
              <a:rPr lang="en-US" dirty="0"/>
              <a:t> </a:t>
            </a:r>
          </a:p>
          <a:p>
            <a:pPr marL="2514600" indent="-2514600">
              <a:buNone/>
            </a:pPr>
            <a:r>
              <a:rPr lang="en-US" dirty="0"/>
              <a:t>   - </a:t>
            </a:r>
            <a:r>
              <a:rPr lang="en-US" dirty="0" err="1"/>
              <a:t>aturan</a:t>
            </a:r>
            <a:r>
              <a:rPr lang="en-US" dirty="0"/>
              <a:t> </a:t>
            </a:r>
            <a:r>
              <a:rPr lang="en-US" dirty="0" err="1"/>
              <a:t>logika</a:t>
            </a:r>
            <a:r>
              <a:rPr lang="en-US" dirty="0"/>
              <a:t>: </a:t>
            </a:r>
            <a:r>
              <a:rPr lang="en-US" dirty="0" err="1"/>
              <a:t>tinggi</a:t>
            </a:r>
            <a:r>
              <a:rPr lang="en-US" dirty="0"/>
              <a:t> </a:t>
            </a:r>
            <a:r>
              <a:rPr lang="en-US" i="1" dirty="0"/>
              <a:t>skyline</a:t>
            </a:r>
            <a:r>
              <a:rPr lang="en-US" dirty="0"/>
              <a:t> output </a:t>
            </a:r>
            <a:r>
              <a:rPr lang="en-US" dirty="0" err="1"/>
              <a:t>harus</a:t>
            </a:r>
            <a:r>
              <a:rPr lang="en-US" dirty="0"/>
              <a:t> </a:t>
            </a:r>
            <a:r>
              <a:rPr lang="en-US" dirty="0" err="1"/>
              <a:t>selalu</a:t>
            </a:r>
            <a:r>
              <a:rPr lang="en-US" dirty="0"/>
              <a:t> yang </a:t>
            </a:r>
            <a:r>
              <a:rPr lang="en-US" dirty="0" err="1"/>
              <a:t>maksimum</a:t>
            </a:r>
            <a:r>
              <a:rPr lang="en-US" dirty="0"/>
              <a:t> di </a:t>
            </a:r>
            <a:r>
              <a:rPr lang="en-US" dirty="0" err="1"/>
              <a:t>antara</a:t>
            </a:r>
            <a:r>
              <a:rPr lang="en-US" dirty="0"/>
              <a:t> </a:t>
            </a:r>
            <a:r>
              <a:rPr lang="en-US" i="1" dirty="0"/>
              <a:t>skyline</a:t>
            </a:r>
            <a:r>
              <a:rPr lang="en-US" dirty="0"/>
              <a:t> </a:t>
            </a:r>
            <a:r>
              <a:rPr lang="en-US" dirty="0" err="1"/>
              <a:t>kiri</a:t>
            </a:r>
            <a:r>
              <a:rPr lang="en-US" dirty="0"/>
              <a:t> dan </a:t>
            </a:r>
            <a:r>
              <a:rPr lang="en-US" i="1" dirty="0"/>
              <a:t>skyline</a:t>
            </a:r>
            <a:r>
              <a:rPr lang="en-US" dirty="0"/>
              <a:t> </a:t>
            </a:r>
            <a:r>
              <a:rPr lang="en-US" dirty="0" err="1"/>
              <a:t>kanan</a:t>
            </a:r>
            <a:r>
              <a:rPr lang="en-US" dirty="0"/>
              <a:t>  </a:t>
            </a:r>
          </a:p>
        </p:txBody>
      </p:sp>
      <p:sp>
        <p:nvSpPr>
          <p:cNvPr id="4" name="Slide Number Placeholder 3">
            <a:extLst>
              <a:ext uri="{FF2B5EF4-FFF2-40B4-BE49-F238E27FC236}">
                <a16:creationId xmlns:a16="http://schemas.microsoft.com/office/drawing/2014/main" id="{E7A61865-A171-466F-AEB3-6CA4B90DE6FD}"/>
              </a:ext>
            </a:extLst>
          </p:cNvPr>
          <p:cNvSpPr>
            <a:spLocks noGrp="1"/>
          </p:cNvSpPr>
          <p:nvPr>
            <p:ph type="sldNum" sz="quarter" idx="12"/>
          </p:nvPr>
        </p:nvSpPr>
        <p:spPr/>
        <p:txBody>
          <a:bodyPr/>
          <a:lstStyle/>
          <a:p>
            <a:fld id="{87D2EAFC-CA4B-4555-A119-919891D3A508}" type="slidenum">
              <a:rPr lang="en-US" smtClean="0"/>
              <a:t>23</a:t>
            </a:fld>
            <a:endParaRPr lang="en-US"/>
          </a:p>
        </p:txBody>
      </p:sp>
      <p:pic>
        <p:nvPicPr>
          <p:cNvPr id="6" name="Picture 5" descr="Application&#10;&#10;Description automatically generated with low confidence">
            <a:extLst>
              <a:ext uri="{FF2B5EF4-FFF2-40B4-BE49-F238E27FC236}">
                <a16:creationId xmlns:a16="http://schemas.microsoft.com/office/drawing/2014/main" id="{C698B019-6119-4CA5-9720-F586B351E9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555" y="2492043"/>
            <a:ext cx="9843006" cy="4292821"/>
          </a:xfrm>
          <a:prstGeom prst="rect">
            <a:avLst/>
          </a:prstGeom>
        </p:spPr>
      </p:pic>
    </p:spTree>
    <p:extLst>
      <p:ext uri="{BB962C8B-B14F-4D97-AF65-F5344CB8AC3E}">
        <p14:creationId xmlns:p14="http://schemas.microsoft.com/office/powerpoint/2010/main" val="2389353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8AC2D1-DCC7-4A56-82DE-02BA88664487}"/>
              </a:ext>
            </a:extLst>
          </p:cNvPr>
          <p:cNvSpPr>
            <a:spLocks noGrp="1"/>
          </p:cNvSpPr>
          <p:nvPr>
            <p:ph idx="1"/>
          </p:nvPr>
        </p:nvSpPr>
        <p:spPr>
          <a:xfrm>
            <a:off x="838200" y="402770"/>
            <a:ext cx="10515600" cy="6226630"/>
          </a:xfrm>
        </p:spPr>
        <p:txBody>
          <a:bodyPr>
            <a:normAutofit fontScale="85000" lnSpcReduction="20000"/>
          </a:bodyPr>
          <a:lstStyle/>
          <a:p>
            <a:r>
              <a:rPr lang="en-US" dirty="0" err="1"/>
              <a:t>Misalkan</a:t>
            </a:r>
            <a:r>
              <a:rPr lang="en-US" dirty="0"/>
              <a:t> </a:t>
            </a:r>
            <a:r>
              <a:rPr lang="en-US" i="1" dirty="0" err="1"/>
              <a:t>pR</a:t>
            </a:r>
            <a:r>
              <a:rPr lang="en-US" dirty="0"/>
              <a:t> dan </a:t>
            </a:r>
            <a:r>
              <a:rPr lang="en-US" i="1" dirty="0" err="1"/>
              <a:t>pL</a:t>
            </a:r>
            <a:r>
              <a:rPr lang="en-US" dirty="0"/>
              <a:t> </a:t>
            </a:r>
            <a:r>
              <a:rPr lang="en-US" dirty="0" err="1"/>
              <a:t>mencatat</a:t>
            </a:r>
            <a:r>
              <a:rPr lang="en-US" dirty="0"/>
              <a:t> </a:t>
            </a:r>
            <a:r>
              <a:rPr lang="en-US" dirty="0" err="1"/>
              <a:t>indeks</a:t>
            </a:r>
            <a:r>
              <a:rPr lang="en-US" dirty="0"/>
              <a:t> </a:t>
            </a:r>
            <a:r>
              <a:rPr lang="en-US" dirty="0" err="1"/>
              <a:t>elemen</a:t>
            </a:r>
            <a:r>
              <a:rPr lang="en-US" dirty="0"/>
              <a:t> (</a:t>
            </a:r>
            <a:r>
              <a:rPr lang="en-US" dirty="0" err="1"/>
              <a:t>bangunan</a:t>
            </a:r>
            <a:r>
              <a:rPr lang="en-US" dirty="0"/>
              <a:t>) </a:t>
            </a:r>
            <a:r>
              <a:rPr lang="en-US" dirty="0" err="1"/>
              <a:t>saat</a:t>
            </a:r>
            <a:r>
              <a:rPr lang="en-US" dirty="0"/>
              <a:t> </a:t>
            </a:r>
            <a:r>
              <a:rPr lang="en-US" dirty="0" err="1"/>
              <a:t>ini</a:t>
            </a:r>
            <a:r>
              <a:rPr lang="en-US" dirty="0"/>
              <a:t> (</a:t>
            </a:r>
            <a:r>
              <a:rPr lang="en-US" i="1" dirty="0"/>
              <a:t>current</a:t>
            </a:r>
            <a:r>
              <a:rPr lang="en-US" dirty="0"/>
              <a:t>) pada </a:t>
            </a:r>
            <a:r>
              <a:rPr lang="en-US" dirty="0" err="1"/>
              <a:t>kedua</a:t>
            </a:r>
            <a:r>
              <a:rPr lang="en-US" dirty="0"/>
              <a:t> </a:t>
            </a:r>
            <a:r>
              <a:rPr lang="en-US" dirty="0" err="1"/>
              <a:t>buah</a:t>
            </a:r>
            <a:r>
              <a:rPr lang="en-US" dirty="0"/>
              <a:t> </a:t>
            </a:r>
            <a:r>
              <a:rPr lang="en-US" i="1" dirty="0"/>
              <a:t>skyline</a:t>
            </a:r>
            <a:r>
              <a:rPr lang="en-US" dirty="0"/>
              <a:t>, dan </a:t>
            </a:r>
            <a:r>
              <a:rPr lang="en-US" i="1" dirty="0" err="1"/>
              <a:t>leftY</a:t>
            </a:r>
            <a:r>
              <a:rPr lang="en-US" dirty="0"/>
              <a:t>, </a:t>
            </a:r>
            <a:r>
              <a:rPr lang="en-US" i="1" dirty="0" err="1"/>
              <a:t>rightY</a:t>
            </a:r>
            <a:r>
              <a:rPr lang="en-US" dirty="0"/>
              <a:t>, </a:t>
            </a:r>
            <a:r>
              <a:rPr lang="en-US" i="1" dirty="0" err="1"/>
              <a:t>currY</a:t>
            </a:r>
            <a:r>
              <a:rPr lang="en-US" dirty="0"/>
              <a:t> </a:t>
            </a:r>
            <a:r>
              <a:rPr lang="en-US" dirty="0" err="1"/>
              <a:t>mencatat</a:t>
            </a:r>
            <a:r>
              <a:rPr lang="en-US" dirty="0"/>
              <a:t>  </a:t>
            </a:r>
            <a:r>
              <a:rPr lang="en-US" dirty="0" err="1"/>
              <a:t>tinggi</a:t>
            </a:r>
            <a:r>
              <a:rPr lang="en-US" dirty="0"/>
              <a:t> </a:t>
            </a:r>
            <a:r>
              <a:rPr lang="en-US" i="1" dirty="0"/>
              <a:t>left skyline</a:t>
            </a:r>
            <a:r>
              <a:rPr lang="en-US" dirty="0"/>
              <a:t>, </a:t>
            </a:r>
            <a:r>
              <a:rPr lang="en-US" i="1" dirty="0"/>
              <a:t>right skyline</a:t>
            </a:r>
            <a:r>
              <a:rPr lang="en-US" dirty="0"/>
              <a:t> dan </a:t>
            </a:r>
            <a:r>
              <a:rPr lang="en-US" i="1" dirty="0"/>
              <a:t>skyline</a:t>
            </a:r>
            <a:r>
              <a:rPr lang="en-US" dirty="0"/>
              <a:t> </a:t>
            </a:r>
            <a:r>
              <a:rPr lang="en-US" dirty="0" err="1"/>
              <a:t>hasil</a:t>
            </a:r>
            <a:r>
              <a:rPr lang="en-US" dirty="0"/>
              <a:t> </a:t>
            </a:r>
            <a:r>
              <a:rPr lang="en-US" dirty="0" err="1"/>
              <a:t>gabungan</a:t>
            </a:r>
            <a:r>
              <a:rPr lang="en-US" dirty="0"/>
              <a:t>.</a:t>
            </a:r>
          </a:p>
          <a:p>
            <a:r>
              <a:rPr lang="en-US" dirty="0" err="1"/>
              <a:t>Idenya</a:t>
            </a:r>
            <a:r>
              <a:rPr lang="en-US" dirty="0"/>
              <a:t> </a:t>
            </a:r>
            <a:r>
              <a:rPr lang="en-US" dirty="0" err="1"/>
              <a:t>seperti</a:t>
            </a:r>
            <a:r>
              <a:rPr lang="en-US" dirty="0"/>
              <a:t> </a:t>
            </a:r>
            <a:r>
              <a:rPr lang="en-US" i="1" dirty="0"/>
              <a:t>merge</a:t>
            </a:r>
            <a:r>
              <a:rPr lang="en-US" dirty="0"/>
              <a:t> di </a:t>
            </a:r>
            <a:r>
              <a:rPr lang="en-US" dirty="0" err="1"/>
              <a:t>dalam</a:t>
            </a:r>
            <a:r>
              <a:rPr lang="en-US" dirty="0"/>
              <a:t> </a:t>
            </a:r>
            <a:r>
              <a:rPr lang="en-US" i="1" dirty="0" err="1"/>
              <a:t>Mergesort</a:t>
            </a:r>
            <a:endParaRPr lang="en-US" i="1" dirty="0"/>
          </a:p>
          <a:p>
            <a:endParaRPr lang="en-US" dirty="0"/>
          </a:p>
          <a:p>
            <a:pPr marL="0" indent="0">
              <a:buNone/>
            </a:pPr>
            <a:r>
              <a:rPr lang="en-US" b="1" dirty="0" err="1"/>
              <a:t>mergeSkylines</a:t>
            </a:r>
            <a:r>
              <a:rPr lang="en-US" b="1" dirty="0"/>
              <a:t> (left, right) :</a:t>
            </a:r>
          </a:p>
          <a:p>
            <a:pPr>
              <a:buFont typeface="Arial" panose="020B0604020202020204" pitchFamily="34" charset="0"/>
              <a:buChar char="•"/>
            </a:pPr>
            <a:r>
              <a:rPr lang="en-US" dirty="0" err="1"/>
              <a:t>currY</a:t>
            </a:r>
            <a:r>
              <a:rPr lang="en-US" dirty="0"/>
              <a:t> = </a:t>
            </a:r>
            <a:r>
              <a:rPr lang="en-US" dirty="0" err="1"/>
              <a:t>leftY</a:t>
            </a:r>
            <a:r>
              <a:rPr lang="en-US" dirty="0"/>
              <a:t> = </a:t>
            </a:r>
            <a:r>
              <a:rPr lang="en-US" dirty="0" err="1"/>
              <a:t>rightY</a:t>
            </a:r>
            <a:r>
              <a:rPr lang="en-US" dirty="0"/>
              <a:t> = 0</a:t>
            </a:r>
          </a:p>
          <a:p>
            <a:pPr>
              <a:buFont typeface="Arial" panose="020B0604020202020204" pitchFamily="34" charset="0"/>
              <a:buChar char="•"/>
            </a:pPr>
            <a:r>
              <a:rPr lang="en-US" dirty="0"/>
              <a:t>While </a:t>
            </a:r>
            <a:r>
              <a:rPr lang="en-US" dirty="0" err="1"/>
              <a:t>kedua</a:t>
            </a:r>
            <a:r>
              <a:rPr lang="en-US" dirty="0"/>
              <a:t> </a:t>
            </a:r>
            <a:r>
              <a:rPr lang="en-US" i="1" dirty="0"/>
              <a:t>skyline</a:t>
            </a:r>
            <a:r>
              <a:rPr lang="en-US" dirty="0"/>
              <a:t> </a:t>
            </a:r>
            <a:r>
              <a:rPr lang="en-US" dirty="0" err="1"/>
              <a:t>masih</a:t>
            </a:r>
            <a:r>
              <a:rPr lang="en-US" dirty="0"/>
              <a:t> </a:t>
            </a:r>
            <a:r>
              <a:rPr lang="en-US" dirty="0" err="1"/>
              <a:t>ada</a:t>
            </a:r>
            <a:r>
              <a:rPr lang="en-US" dirty="0"/>
              <a:t> (</a:t>
            </a:r>
            <a:r>
              <a:rPr lang="en-US" dirty="0" err="1"/>
              <a:t>pR</a:t>
            </a:r>
            <a:r>
              <a:rPr lang="en-US" dirty="0"/>
              <a:t> &lt; </a:t>
            </a:r>
            <a:r>
              <a:rPr lang="en-US" dirty="0" err="1"/>
              <a:t>nR</a:t>
            </a:r>
            <a:r>
              <a:rPr lang="en-US" dirty="0"/>
              <a:t> and </a:t>
            </a:r>
            <a:r>
              <a:rPr lang="en-US" dirty="0" err="1"/>
              <a:t>pL</a:t>
            </a:r>
            <a:r>
              <a:rPr lang="en-US" dirty="0"/>
              <a:t> &lt; </a:t>
            </a:r>
            <a:r>
              <a:rPr lang="en-US" dirty="0" err="1"/>
              <a:t>nL</a:t>
            </a:r>
            <a:r>
              <a:rPr lang="en-US" dirty="0"/>
              <a:t>) : </a:t>
            </a:r>
          </a:p>
          <a:p>
            <a:pPr marL="742950" lvl="1" indent="-285750">
              <a:buFont typeface="Arial" panose="020B0604020202020204" pitchFamily="34" charset="0"/>
              <a:buChar char="•"/>
            </a:pPr>
            <a:r>
              <a:rPr lang="en-US" dirty="0"/>
              <a:t>Ambil </a:t>
            </a:r>
            <a:r>
              <a:rPr lang="en-US" dirty="0" err="1"/>
              <a:t>elemen</a:t>
            </a:r>
            <a:r>
              <a:rPr lang="en-US" dirty="0"/>
              <a:t> </a:t>
            </a:r>
            <a:r>
              <a:rPr lang="en-US" dirty="0" err="1"/>
              <a:t>dengan</a:t>
            </a:r>
            <a:r>
              <a:rPr lang="en-US" dirty="0"/>
              <a:t> </a:t>
            </a:r>
            <a:r>
              <a:rPr lang="en-US" dirty="0" err="1"/>
              <a:t>koordinat</a:t>
            </a:r>
            <a:r>
              <a:rPr lang="en-US" dirty="0"/>
              <a:t> x </a:t>
            </a:r>
            <a:r>
              <a:rPr lang="en-US" dirty="0" err="1"/>
              <a:t>terkecil</a:t>
            </a:r>
            <a:r>
              <a:rPr lang="en-US" dirty="0"/>
              <a:t>. Jika </a:t>
            </a:r>
            <a:r>
              <a:rPr lang="en-US" dirty="0" err="1"/>
              <a:t>elemen</a:t>
            </a:r>
            <a:r>
              <a:rPr lang="en-US" dirty="0"/>
              <a:t> </a:t>
            </a:r>
            <a:r>
              <a:rPr lang="en-US" dirty="0" err="1"/>
              <a:t>tsb</a:t>
            </a:r>
            <a:r>
              <a:rPr lang="en-US" dirty="0"/>
              <a:t> </a:t>
            </a:r>
            <a:r>
              <a:rPr lang="en-US" dirty="0" err="1"/>
              <a:t>adalah</a:t>
            </a:r>
            <a:r>
              <a:rPr lang="en-US" dirty="0"/>
              <a:t> </a:t>
            </a:r>
            <a:r>
              <a:rPr lang="en-US" dirty="0" err="1"/>
              <a:t>elemen</a:t>
            </a:r>
            <a:r>
              <a:rPr lang="en-US" dirty="0"/>
              <a:t> </a:t>
            </a:r>
            <a:r>
              <a:rPr lang="en-US" dirty="0" err="1"/>
              <a:t>dari</a:t>
            </a:r>
            <a:r>
              <a:rPr lang="en-US" dirty="0"/>
              <a:t> </a:t>
            </a:r>
            <a:r>
              <a:rPr lang="en-US" i="1" dirty="0"/>
              <a:t>left skyline</a:t>
            </a:r>
            <a:r>
              <a:rPr lang="en-US" dirty="0"/>
              <a:t>, </a:t>
            </a:r>
            <a:r>
              <a:rPr lang="en-US" i="1" dirty="0"/>
              <a:t>increment</a:t>
            </a:r>
            <a:r>
              <a:rPr lang="en-US" dirty="0"/>
              <a:t> </a:t>
            </a:r>
            <a:r>
              <a:rPr lang="en-US" dirty="0" err="1"/>
              <a:t>pL</a:t>
            </a:r>
            <a:r>
              <a:rPr lang="en-US" dirty="0"/>
              <a:t> dan </a:t>
            </a:r>
            <a:r>
              <a:rPr lang="en-US" dirty="0" err="1"/>
              <a:t>perbarui</a:t>
            </a:r>
            <a:r>
              <a:rPr lang="en-US" dirty="0"/>
              <a:t> </a:t>
            </a:r>
            <a:r>
              <a:rPr lang="en-US" dirty="0" err="1"/>
              <a:t>leftY</a:t>
            </a:r>
            <a:r>
              <a:rPr lang="en-US" dirty="0"/>
              <a:t>. Jika </a:t>
            </a:r>
            <a:r>
              <a:rPr lang="en-US" dirty="0" err="1"/>
              <a:t>elemen</a:t>
            </a:r>
            <a:r>
              <a:rPr lang="en-US" dirty="0"/>
              <a:t> </a:t>
            </a:r>
            <a:r>
              <a:rPr lang="en-US" dirty="0" err="1"/>
              <a:t>tsb</a:t>
            </a:r>
            <a:r>
              <a:rPr lang="en-US" dirty="0"/>
              <a:t> </a:t>
            </a:r>
            <a:r>
              <a:rPr lang="en-US" dirty="0" err="1"/>
              <a:t>adalah</a:t>
            </a:r>
            <a:r>
              <a:rPr lang="en-US" dirty="0"/>
              <a:t> </a:t>
            </a:r>
            <a:r>
              <a:rPr lang="en-US" dirty="0" err="1"/>
              <a:t>elemen</a:t>
            </a:r>
            <a:r>
              <a:rPr lang="en-US" dirty="0"/>
              <a:t> </a:t>
            </a:r>
            <a:r>
              <a:rPr lang="en-US" i="1" dirty="0"/>
              <a:t>right skyline</a:t>
            </a:r>
            <a:r>
              <a:rPr lang="en-US" dirty="0"/>
              <a:t>, </a:t>
            </a:r>
            <a:r>
              <a:rPr lang="en-US" i="1" dirty="0"/>
              <a:t>increment</a:t>
            </a:r>
            <a:r>
              <a:rPr lang="en-US" dirty="0"/>
              <a:t> </a:t>
            </a:r>
            <a:r>
              <a:rPr lang="en-US" dirty="0" err="1"/>
              <a:t>pR</a:t>
            </a:r>
            <a:r>
              <a:rPr lang="en-US" dirty="0"/>
              <a:t> dan </a:t>
            </a:r>
            <a:r>
              <a:rPr lang="en-US" dirty="0" err="1"/>
              <a:t>perbarui</a:t>
            </a:r>
            <a:r>
              <a:rPr lang="en-US" dirty="0"/>
              <a:t> </a:t>
            </a:r>
            <a:r>
              <a:rPr lang="en-US" dirty="0" err="1"/>
              <a:t>rightY</a:t>
            </a:r>
            <a:r>
              <a:rPr lang="en-US" dirty="0"/>
              <a:t>.</a:t>
            </a:r>
          </a:p>
          <a:p>
            <a:pPr marL="742950" lvl="1" indent="-285750">
              <a:buFont typeface="Arial" panose="020B0604020202020204" pitchFamily="34" charset="0"/>
              <a:buChar char="•"/>
            </a:pPr>
            <a:r>
              <a:rPr lang="en-US" dirty="0" err="1"/>
              <a:t>Hitung</a:t>
            </a:r>
            <a:r>
              <a:rPr lang="en-US" dirty="0"/>
              <a:t> </a:t>
            </a:r>
            <a:r>
              <a:rPr lang="en-US" dirty="0" err="1"/>
              <a:t>ketinggian</a:t>
            </a:r>
            <a:r>
              <a:rPr lang="en-US" dirty="0"/>
              <a:t> </a:t>
            </a:r>
            <a:r>
              <a:rPr lang="en-US" dirty="0" err="1"/>
              <a:t>terbesar</a:t>
            </a:r>
            <a:r>
              <a:rPr lang="en-US" dirty="0"/>
              <a:t> pada </a:t>
            </a:r>
            <a:r>
              <a:rPr lang="en-US" dirty="0" err="1"/>
              <a:t>titik</a:t>
            </a:r>
            <a:r>
              <a:rPr lang="en-US" dirty="0"/>
              <a:t> </a:t>
            </a:r>
            <a:r>
              <a:rPr lang="en-US" dirty="0" err="1"/>
              <a:t>saat</a:t>
            </a:r>
            <a:r>
              <a:rPr lang="en-US" dirty="0"/>
              <a:t> </a:t>
            </a:r>
            <a:r>
              <a:rPr lang="en-US" dirty="0" err="1"/>
              <a:t>ini</a:t>
            </a:r>
            <a:r>
              <a:rPr lang="en-US" dirty="0"/>
              <a:t>: </a:t>
            </a:r>
            <a:r>
              <a:rPr lang="en-US" dirty="0" err="1"/>
              <a:t>maxY</a:t>
            </a:r>
            <a:r>
              <a:rPr lang="en-US" dirty="0"/>
              <a:t> = max(</a:t>
            </a:r>
            <a:r>
              <a:rPr lang="en-US" dirty="0" err="1"/>
              <a:t>leftY</a:t>
            </a:r>
            <a:r>
              <a:rPr lang="en-US" dirty="0"/>
              <a:t>, </a:t>
            </a:r>
            <a:r>
              <a:rPr lang="en-US" dirty="0" err="1"/>
              <a:t>rightY</a:t>
            </a:r>
            <a:r>
              <a:rPr lang="en-US" dirty="0"/>
              <a:t>).</a:t>
            </a:r>
          </a:p>
          <a:p>
            <a:pPr marL="742950" lvl="1" indent="-285750">
              <a:buFont typeface="Arial" panose="020B0604020202020204" pitchFamily="34" charset="0"/>
              <a:buChar char="•"/>
            </a:pPr>
            <a:r>
              <a:rPr lang="en-US" dirty="0" err="1"/>
              <a:t>Perbarui</a:t>
            </a:r>
            <a:r>
              <a:rPr lang="en-US" dirty="0"/>
              <a:t> skyline output </a:t>
            </a:r>
            <a:r>
              <a:rPr lang="en-US" dirty="0" err="1"/>
              <a:t>dengan</a:t>
            </a:r>
            <a:r>
              <a:rPr lang="en-US" dirty="0"/>
              <a:t> </a:t>
            </a:r>
            <a:r>
              <a:rPr lang="en-US" dirty="0" err="1"/>
              <a:t>titik</a:t>
            </a:r>
            <a:r>
              <a:rPr lang="en-US" dirty="0"/>
              <a:t> (x, </a:t>
            </a:r>
            <a:r>
              <a:rPr lang="en-US" dirty="0" err="1"/>
              <a:t>maxY</a:t>
            </a:r>
            <a:r>
              <a:rPr lang="en-US" dirty="0"/>
              <a:t>), </a:t>
            </a:r>
            <a:r>
              <a:rPr lang="en-US" dirty="0" err="1"/>
              <a:t>jika</a:t>
            </a:r>
            <a:r>
              <a:rPr lang="en-US" dirty="0"/>
              <a:t> </a:t>
            </a:r>
            <a:r>
              <a:rPr lang="en-US" dirty="0" err="1"/>
              <a:t>maxY</a:t>
            </a:r>
            <a:r>
              <a:rPr lang="en-US" dirty="0"/>
              <a:t> </a:t>
            </a:r>
            <a:r>
              <a:rPr lang="en-US" dirty="0" err="1"/>
              <a:t>tidak</a:t>
            </a:r>
            <a:r>
              <a:rPr lang="en-US" dirty="0"/>
              <a:t> </a:t>
            </a:r>
            <a:r>
              <a:rPr lang="en-US" dirty="0" err="1"/>
              <a:t>sama</a:t>
            </a:r>
            <a:r>
              <a:rPr lang="en-US" dirty="0"/>
              <a:t> </a:t>
            </a:r>
            <a:r>
              <a:rPr lang="en-US" dirty="0" err="1"/>
              <a:t>dengan</a:t>
            </a:r>
            <a:r>
              <a:rPr lang="en-US" dirty="0"/>
              <a:t> </a:t>
            </a:r>
            <a:r>
              <a:rPr lang="en-US" dirty="0" err="1"/>
              <a:t>currY</a:t>
            </a:r>
            <a:endParaRPr lang="en-US" dirty="0"/>
          </a:p>
          <a:p>
            <a:pPr>
              <a:buFont typeface="Arial" panose="020B0604020202020204" pitchFamily="34" charset="0"/>
              <a:buChar char="•"/>
            </a:pPr>
            <a:r>
              <a:rPr lang="en-US" dirty="0" err="1"/>
              <a:t>Selagi</a:t>
            </a:r>
            <a:r>
              <a:rPr lang="en-US" dirty="0"/>
              <a:t> </a:t>
            </a:r>
            <a:r>
              <a:rPr lang="en-US" dirty="0" err="1"/>
              <a:t>masih</a:t>
            </a:r>
            <a:r>
              <a:rPr lang="en-US" dirty="0"/>
              <a:t> </a:t>
            </a:r>
            <a:r>
              <a:rPr lang="en-US" dirty="0" err="1"/>
              <a:t>terdapat</a:t>
            </a:r>
            <a:r>
              <a:rPr lang="en-US" dirty="0"/>
              <a:t> </a:t>
            </a:r>
            <a:r>
              <a:rPr lang="en-US" dirty="0" err="1"/>
              <a:t>bangunan</a:t>
            </a:r>
            <a:r>
              <a:rPr lang="en-US" dirty="0"/>
              <a:t> di </a:t>
            </a:r>
            <a:r>
              <a:rPr lang="en-US" dirty="0" err="1"/>
              <a:t>dalam</a:t>
            </a:r>
            <a:r>
              <a:rPr lang="en-US" dirty="0"/>
              <a:t> left skyline (</a:t>
            </a:r>
            <a:r>
              <a:rPr lang="en-US" dirty="0" err="1"/>
              <a:t>pL</a:t>
            </a:r>
            <a:r>
              <a:rPr lang="en-US" dirty="0"/>
              <a:t> &lt; </a:t>
            </a:r>
            <a:r>
              <a:rPr lang="en-US" dirty="0" err="1"/>
              <a:t>nL</a:t>
            </a:r>
            <a:r>
              <a:rPr lang="en-US" dirty="0"/>
              <a:t>), proses </a:t>
            </a:r>
            <a:r>
              <a:rPr lang="en-US" dirty="0" err="1"/>
              <a:t>semuanya</a:t>
            </a:r>
            <a:r>
              <a:rPr lang="en-US" dirty="0"/>
              <a:t> </a:t>
            </a:r>
            <a:r>
              <a:rPr lang="en-US" dirty="0" err="1"/>
              <a:t>dengan</a:t>
            </a:r>
            <a:r>
              <a:rPr lang="en-US" dirty="0"/>
              <a:t> </a:t>
            </a:r>
            <a:r>
              <a:rPr lang="en-US" dirty="0" err="1"/>
              <a:t>aturan</a:t>
            </a:r>
            <a:r>
              <a:rPr lang="en-US" dirty="0"/>
              <a:t> </a:t>
            </a:r>
            <a:r>
              <a:rPr lang="en-US" dirty="0" err="1"/>
              <a:t>logika</a:t>
            </a:r>
            <a:r>
              <a:rPr lang="en-US" dirty="0"/>
              <a:t> yang </a:t>
            </a:r>
            <a:r>
              <a:rPr lang="en-US" dirty="0" err="1"/>
              <a:t>sama</a:t>
            </a:r>
            <a:r>
              <a:rPr lang="en-US" dirty="0"/>
              <a:t> </a:t>
            </a:r>
            <a:r>
              <a:rPr lang="en-US" dirty="0" err="1"/>
              <a:t>seperti</a:t>
            </a:r>
            <a:r>
              <a:rPr lang="en-US" dirty="0"/>
              <a:t> yang </a:t>
            </a:r>
            <a:r>
              <a:rPr lang="en-US" dirty="0" err="1"/>
              <a:t>dijelaskan</a:t>
            </a:r>
            <a:r>
              <a:rPr lang="en-US" dirty="0"/>
              <a:t> di </a:t>
            </a:r>
            <a:r>
              <a:rPr lang="en-US" dirty="0" err="1"/>
              <a:t>atas</a:t>
            </a:r>
            <a:r>
              <a:rPr lang="en-US" dirty="0"/>
              <a:t>.</a:t>
            </a:r>
          </a:p>
          <a:p>
            <a:r>
              <a:rPr lang="en-US" dirty="0" err="1"/>
              <a:t>Selagi</a:t>
            </a:r>
            <a:r>
              <a:rPr lang="en-US" dirty="0"/>
              <a:t> </a:t>
            </a:r>
            <a:r>
              <a:rPr lang="en-US" dirty="0" err="1"/>
              <a:t>masih</a:t>
            </a:r>
            <a:r>
              <a:rPr lang="en-US" dirty="0"/>
              <a:t> </a:t>
            </a:r>
            <a:r>
              <a:rPr lang="en-US" dirty="0" err="1"/>
              <a:t>terdapat</a:t>
            </a:r>
            <a:r>
              <a:rPr lang="en-US" dirty="0"/>
              <a:t> </a:t>
            </a:r>
            <a:r>
              <a:rPr lang="en-US" dirty="0" err="1"/>
              <a:t>bangunan</a:t>
            </a:r>
            <a:r>
              <a:rPr lang="en-US" dirty="0"/>
              <a:t> di </a:t>
            </a:r>
            <a:r>
              <a:rPr lang="en-US" dirty="0" err="1"/>
              <a:t>dalam</a:t>
            </a:r>
            <a:r>
              <a:rPr lang="en-US" dirty="0"/>
              <a:t> left skyline (</a:t>
            </a:r>
            <a:r>
              <a:rPr lang="en-US" dirty="0" err="1"/>
              <a:t>pR</a:t>
            </a:r>
            <a:r>
              <a:rPr lang="en-US" dirty="0"/>
              <a:t> &lt; </a:t>
            </a:r>
            <a:r>
              <a:rPr lang="en-US" dirty="0" err="1"/>
              <a:t>nR</a:t>
            </a:r>
            <a:r>
              <a:rPr lang="en-US" dirty="0"/>
              <a:t>), proses </a:t>
            </a:r>
            <a:r>
              <a:rPr lang="en-US" dirty="0" err="1"/>
              <a:t>semuanya</a:t>
            </a:r>
            <a:r>
              <a:rPr lang="en-US" dirty="0"/>
              <a:t> </a:t>
            </a:r>
            <a:r>
              <a:rPr lang="en-US" dirty="0" err="1"/>
              <a:t>dengan</a:t>
            </a:r>
            <a:r>
              <a:rPr lang="en-US" dirty="0"/>
              <a:t> </a:t>
            </a:r>
            <a:r>
              <a:rPr lang="en-US" dirty="0" err="1"/>
              <a:t>aturan</a:t>
            </a:r>
            <a:r>
              <a:rPr lang="en-US" dirty="0"/>
              <a:t> </a:t>
            </a:r>
            <a:r>
              <a:rPr lang="en-US" dirty="0" err="1"/>
              <a:t>logika</a:t>
            </a:r>
            <a:r>
              <a:rPr lang="en-US" dirty="0"/>
              <a:t> yang </a:t>
            </a:r>
            <a:r>
              <a:rPr lang="en-US" dirty="0" err="1"/>
              <a:t>sama</a:t>
            </a:r>
            <a:r>
              <a:rPr lang="en-US" dirty="0"/>
              <a:t> </a:t>
            </a:r>
            <a:r>
              <a:rPr lang="en-US" dirty="0" err="1"/>
              <a:t>seperti</a:t>
            </a:r>
            <a:r>
              <a:rPr lang="en-US" dirty="0"/>
              <a:t> yang </a:t>
            </a:r>
            <a:r>
              <a:rPr lang="en-US" dirty="0" err="1"/>
              <a:t>dijelaskan</a:t>
            </a:r>
            <a:r>
              <a:rPr lang="en-US" dirty="0"/>
              <a:t> di </a:t>
            </a:r>
            <a:r>
              <a:rPr lang="en-US" dirty="0" err="1"/>
              <a:t>atas</a:t>
            </a:r>
            <a:r>
              <a:rPr lang="en-US" dirty="0"/>
              <a:t>.</a:t>
            </a:r>
          </a:p>
          <a:p>
            <a:pPr>
              <a:buFont typeface="Arial" panose="020B0604020202020204" pitchFamily="34" charset="0"/>
              <a:buChar char="•"/>
            </a:pPr>
            <a:r>
              <a:rPr lang="en-US" dirty="0"/>
              <a:t>Return </a:t>
            </a:r>
            <a:r>
              <a:rPr lang="en-US" i="1" dirty="0"/>
              <a:t>skyline</a:t>
            </a:r>
            <a:r>
              <a:rPr lang="en-US" dirty="0"/>
              <a:t> </a:t>
            </a:r>
            <a:r>
              <a:rPr lang="en-US" dirty="0" err="1"/>
              <a:t>luaran</a:t>
            </a:r>
            <a:r>
              <a:rPr lang="en-US" dirty="0"/>
              <a:t> (output).</a:t>
            </a:r>
          </a:p>
          <a:p>
            <a:endParaRPr lang="en-US" dirty="0"/>
          </a:p>
        </p:txBody>
      </p:sp>
      <p:sp>
        <p:nvSpPr>
          <p:cNvPr id="4" name="Slide Number Placeholder 3">
            <a:extLst>
              <a:ext uri="{FF2B5EF4-FFF2-40B4-BE49-F238E27FC236}">
                <a16:creationId xmlns:a16="http://schemas.microsoft.com/office/drawing/2014/main" id="{E6CB3B74-4A2E-41B0-A6A9-6B313593B595}"/>
              </a:ext>
            </a:extLst>
          </p:cNvPr>
          <p:cNvSpPr>
            <a:spLocks noGrp="1"/>
          </p:cNvSpPr>
          <p:nvPr>
            <p:ph type="sldNum" sz="quarter" idx="12"/>
          </p:nvPr>
        </p:nvSpPr>
        <p:spPr/>
        <p:txBody>
          <a:bodyPr/>
          <a:lstStyle/>
          <a:p>
            <a:fld id="{87D2EAFC-CA4B-4555-A119-919891D3A508}" type="slidenum">
              <a:rPr lang="en-US" smtClean="0"/>
              <a:t>24</a:t>
            </a:fld>
            <a:endParaRPr lang="en-US"/>
          </a:p>
        </p:txBody>
      </p:sp>
    </p:spTree>
    <p:extLst>
      <p:ext uri="{BB962C8B-B14F-4D97-AF65-F5344CB8AC3E}">
        <p14:creationId xmlns:p14="http://schemas.microsoft.com/office/powerpoint/2010/main" val="2586619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2ABA43-8EED-40A5-911D-B3A2F7794C6A}"/>
              </a:ext>
            </a:extLst>
          </p:cNvPr>
          <p:cNvSpPr>
            <a:spLocks noGrp="1"/>
          </p:cNvSpPr>
          <p:nvPr>
            <p:ph type="sldNum" sz="quarter" idx="12"/>
          </p:nvPr>
        </p:nvSpPr>
        <p:spPr/>
        <p:txBody>
          <a:bodyPr/>
          <a:lstStyle/>
          <a:p>
            <a:fld id="{87D2EAFC-CA4B-4555-A119-919891D3A508}" type="slidenum">
              <a:rPr lang="en-US" smtClean="0"/>
              <a:t>25</a:t>
            </a:fld>
            <a:endParaRPr lang="en-US"/>
          </a:p>
        </p:txBody>
      </p:sp>
      <p:pic>
        <p:nvPicPr>
          <p:cNvPr id="4" name="Picture 3" descr="Diagram&#10;&#10;Description automatically generated">
            <a:extLst>
              <a:ext uri="{FF2B5EF4-FFF2-40B4-BE49-F238E27FC236}">
                <a16:creationId xmlns:a16="http://schemas.microsoft.com/office/drawing/2014/main" id="{4B1F17FA-24B1-4D8F-9D3E-CD88333C2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258" y="892628"/>
            <a:ext cx="11728242" cy="4804340"/>
          </a:xfrm>
          <a:prstGeom prst="rect">
            <a:avLst/>
          </a:prstGeom>
        </p:spPr>
      </p:pic>
      <p:sp>
        <p:nvSpPr>
          <p:cNvPr id="3" name="TextBox 2">
            <a:extLst>
              <a:ext uri="{FF2B5EF4-FFF2-40B4-BE49-F238E27FC236}">
                <a16:creationId xmlns:a16="http://schemas.microsoft.com/office/drawing/2014/main" id="{8402AADC-4736-4315-AC2E-C147334252A2}"/>
              </a:ext>
            </a:extLst>
          </p:cNvPr>
          <p:cNvSpPr txBox="1"/>
          <p:nvPr/>
        </p:nvSpPr>
        <p:spPr>
          <a:xfrm>
            <a:off x="7795919" y="5222900"/>
            <a:ext cx="2630848" cy="400110"/>
          </a:xfrm>
          <a:prstGeom prst="rect">
            <a:avLst/>
          </a:prstGeom>
          <a:noFill/>
        </p:spPr>
        <p:txBody>
          <a:bodyPr wrap="none" rtlCol="0">
            <a:spAutoFit/>
          </a:bodyPr>
          <a:lstStyle/>
          <a:p>
            <a:r>
              <a:rPr lang="en-US" sz="2000" b="1" dirty="0"/>
              <a:t>skyline = [[2, 5], [3,10]]</a:t>
            </a:r>
          </a:p>
        </p:txBody>
      </p:sp>
      <p:sp>
        <p:nvSpPr>
          <p:cNvPr id="5" name="Arrow: Down 4">
            <a:extLst>
              <a:ext uri="{FF2B5EF4-FFF2-40B4-BE49-F238E27FC236}">
                <a16:creationId xmlns:a16="http://schemas.microsoft.com/office/drawing/2014/main" id="{57CC3392-2D3C-4C10-A2D4-ECD74B88BD90}"/>
              </a:ext>
            </a:extLst>
          </p:cNvPr>
          <p:cNvSpPr/>
          <p:nvPr/>
        </p:nvSpPr>
        <p:spPr>
          <a:xfrm>
            <a:off x="8795657" y="4572000"/>
            <a:ext cx="315686" cy="576943"/>
          </a:xfrm>
          <a:prstGeom prst="downArrow">
            <a:avLst/>
          </a:prstGeom>
          <a:solidFill>
            <a:srgbClr val="E34D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4757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D40C09-7B14-4BD6-A2C1-29DFA839FE9F}"/>
              </a:ext>
            </a:extLst>
          </p:cNvPr>
          <p:cNvSpPr>
            <a:spLocks noGrp="1"/>
          </p:cNvSpPr>
          <p:nvPr>
            <p:ph type="sldNum" sz="quarter" idx="12"/>
          </p:nvPr>
        </p:nvSpPr>
        <p:spPr/>
        <p:txBody>
          <a:bodyPr/>
          <a:lstStyle/>
          <a:p>
            <a:fld id="{87D2EAFC-CA4B-4555-A119-919891D3A508}" type="slidenum">
              <a:rPr lang="en-US" smtClean="0"/>
              <a:t>26</a:t>
            </a:fld>
            <a:endParaRPr lang="en-US"/>
          </a:p>
        </p:txBody>
      </p:sp>
      <p:pic>
        <p:nvPicPr>
          <p:cNvPr id="4" name="Picture 3" descr="Diagram&#10;&#10;Description automatically generated">
            <a:extLst>
              <a:ext uri="{FF2B5EF4-FFF2-40B4-BE49-F238E27FC236}">
                <a16:creationId xmlns:a16="http://schemas.microsoft.com/office/drawing/2014/main" id="{A5ABA92A-1DF5-4D4F-8FBF-471C11FA29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567" y="1030911"/>
            <a:ext cx="11777433" cy="4796178"/>
          </a:xfrm>
          <a:prstGeom prst="rect">
            <a:avLst/>
          </a:prstGeom>
        </p:spPr>
      </p:pic>
    </p:spTree>
    <p:extLst>
      <p:ext uri="{BB962C8B-B14F-4D97-AF65-F5344CB8AC3E}">
        <p14:creationId xmlns:p14="http://schemas.microsoft.com/office/powerpoint/2010/main" val="3021548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C12C13-448D-4C26-96B2-203B83369553}"/>
              </a:ext>
            </a:extLst>
          </p:cNvPr>
          <p:cNvSpPr>
            <a:spLocks noGrp="1"/>
          </p:cNvSpPr>
          <p:nvPr>
            <p:ph type="sldNum" sz="quarter" idx="12"/>
          </p:nvPr>
        </p:nvSpPr>
        <p:spPr/>
        <p:txBody>
          <a:bodyPr/>
          <a:lstStyle/>
          <a:p>
            <a:fld id="{87D2EAFC-CA4B-4555-A119-919891D3A508}" type="slidenum">
              <a:rPr lang="en-US" smtClean="0"/>
              <a:t>27</a:t>
            </a:fld>
            <a:endParaRPr lang="en-US"/>
          </a:p>
        </p:txBody>
      </p:sp>
      <p:pic>
        <p:nvPicPr>
          <p:cNvPr id="4" name="Picture 3" descr="Diagram, text&#10;&#10;Description automatically generated">
            <a:extLst>
              <a:ext uri="{FF2B5EF4-FFF2-40B4-BE49-F238E27FC236}">
                <a16:creationId xmlns:a16="http://schemas.microsoft.com/office/drawing/2014/main" id="{0AD16718-3DE6-4E24-A35F-02369DA13D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349" y="990541"/>
            <a:ext cx="11542037" cy="4876917"/>
          </a:xfrm>
          <a:prstGeom prst="rect">
            <a:avLst/>
          </a:prstGeom>
        </p:spPr>
      </p:pic>
      <p:sp>
        <p:nvSpPr>
          <p:cNvPr id="5" name="TextBox 4">
            <a:extLst>
              <a:ext uri="{FF2B5EF4-FFF2-40B4-BE49-F238E27FC236}">
                <a16:creationId xmlns:a16="http://schemas.microsoft.com/office/drawing/2014/main" id="{4B39DC4C-5A8F-4C22-AD18-A0C504696079}"/>
              </a:ext>
            </a:extLst>
          </p:cNvPr>
          <p:cNvSpPr txBox="1"/>
          <p:nvPr/>
        </p:nvSpPr>
        <p:spPr>
          <a:xfrm>
            <a:off x="7741490" y="5511739"/>
            <a:ext cx="1957587" cy="400110"/>
          </a:xfrm>
          <a:prstGeom prst="rect">
            <a:avLst/>
          </a:prstGeom>
          <a:noFill/>
        </p:spPr>
        <p:txBody>
          <a:bodyPr wrap="none" rtlCol="0">
            <a:spAutoFit/>
          </a:bodyPr>
          <a:lstStyle/>
          <a:p>
            <a:r>
              <a:rPr lang="en-US" sz="2000" b="1" dirty="0"/>
              <a:t>skyline = [[3,10]]</a:t>
            </a:r>
          </a:p>
        </p:txBody>
      </p:sp>
      <p:sp>
        <p:nvSpPr>
          <p:cNvPr id="6" name="Arrow: Down 5">
            <a:extLst>
              <a:ext uri="{FF2B5EF4-FFF2-40B4-BE49-F238E27FC236}">
                <a16:creationId xmlns:a16="http://schemas.microsoft.com/office/drawing/2014/main" id="{E51A5F21-0EFD-442C-9C67-677698160511}"/>
              </a:ext>
            </a:extLst>
          </p:cNvPr>
          <p:cNvSpPr/>
          <p:nvPr/>
        </p:nvSpPr>
        <p:spPr>
          <a:xfrm>
            <a:off x="8741228" y="4778766"/>
            <a:ext cx="315686" cy="576943"/>
          </a:xfrm>
          <a:prstGeom prst="downArrow">
            <a:avLst/>
          </a:prstGeom>
          <a:solidFill>
            <a:srgbClr val="E34D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5892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72AA42-1E81-4EF3-8324-92678CF0966B}"/>
              </a:ext>
            </a:extLst>
          </p:cNvPr>
          <p:cNvSpPr>
            <a:spLocks noGrp="1"/>
          </p:cNvSpPr>
          <p:nvPr>
            <p:ph type="sldNum" sz="quarter" idx="12"/>
          </p:nvPr>
        </p:nvSpPr>
        <p:spPr/>
        <p:txBody>
          <a:bodyPr/>
          <a:lstStyle/>
          <a:p>
            <a:fld id="{87D2EAFC-CA4B-4555-A119-919891D3A508}" type="slidenum">
              <a:rPr lang="en-US" smtClean="0"/>
              <a:t>28</a:t>
            </a:fld>
            <a:endParaRPr lang="en-US"/>
          </a:p>
        </p:txBody>
      </p:sp>
      <p:pic>
        <p:nvPicPr>
          <p:cNvPr id="4" name="Picture 3">
            <a:extLst>
              <a:ext uri="{FF2B5EF4-FFF2-40B4-BE49-F238E27FC236}">
                <a16:creationId xmlns:a16="http://schemas.microsoft.com/office/drawing/2014/main" id="{FCFCE869-0C4E-4D35-97AF-2D8DD0F932C9}"/>
              </a:ext>
            </a:extLst>
          </p:cNvPr>
          <p:cNvPicPr>
            <a:picLocks noChangeAspect="1"/>
          </p:cNvPicPr>
          <p:nvPr/>
        </p:nvPicPr>
        <p:blipFill>
          <a:blip r:embed="rId2"/>
          <a:stretch>
            <a:fillRect/>
          </a:stretch>
        </p:blipFill>
        <p:spPr>
          <a:xfrm>
            <a:off x="1034143" y="181295"/>
            <a:ext cx="9730735" cy="6495410"/>
          </a:xfrm>
          <a:prstGeom prst="rect">
            <a:avLst/>
          </a:prstGeom>
        </p:spPr>
      </p:pic>
      <p:sp>
        <p:nvSpPr>
          <p:cNvPr id="5" name="TextBox 4">
            <a:extLst>
              <a:ext uri="{FF2B5EF4-FFF2-40B4-BE49-F238E27FC236}">
                <a16:creationId xmlns:a16="http://schemas.microsoft.com/office/drawing/2014/main" id="{3A52BC86-2B74-43FF-B976-D1A35F9E55BD}"/>
              </a:ext>
            </a:extLst>
          </p:cNvPr>
          <p:cNvSpPr txBox="1"/>
          <p:nvPr/>
        </p:nvSpPr>
        <p:spPr>
          <a:xfrm>
            <a:off x="5094513" y="380093"/>
            <a:ext cx="7500258" cy="369332"/>
          </a:xfrm>
          <a:prstGeom prst="rect">
            <a:avLst/>
          </a:prstGeom>
          <a:noFill/>
        </p:spPr>
        <p:txBody>
          <a:bodyPr wrap="square" rtlCol="0">
            <a:spAutoFit/>
          </a:bodyPr>
          <a:lstStyle/>
          <a:p>
            <a:r>
              <a:rPr lang="en-US" dirty="0" err="1"/>
              <a:t>Sumber</a:t>
            </a:r>
            <a:r>
              <a:rPr lang="en-US" dirty="0"/>
              <a:t> </a:t>
            </a:r>
            <a:r>
              <a:rPr lang="en-US" dirty="0" err="1"/>
              <a:t>kode</a:t>
            </a:r>
            <a:r>
              <a:rPr lang="en-US" dirty="0"/>
              <a:t>:  </a:t>
            </a:r>
            <a:r>
              <a:rPr lang="en-US" dirty="0">
                <a:hlinkClick r:id="rId3"/>
              </a:rPr>
              <a:t>https://www.learnbay.io/the-skyline-problem/</a:t>
            </a:r>
            <a:endParaRPr lang="en-US" dirty="0"/>
          </a:p>
        </p:txBody>
      </p:sp>
    </p:spTree>
    <p:extLst>
      <p:ext uri="{BB962C8B-B14F-4D97-AF65-F5344CB8AC3E}">
        <p14:creationId xmlns:p14="http://schemas.microsoft.com/office/powerpoint/2010/main" val="2344412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399897-BC88-4204-85C2-FA8B06715526}"/>
              </a:ext>
            </a:extLst>
          </p:cNvPr>
          <p:cNvSpPr>
            <a:spLocks noGrp="1"/>
          </p:cNvSpPr>
          <p:nvPr>
            <p:ph type="sldNum" sz="quarter" idx="12"/>
          </p:nvPr>
        </p:nvSpPr>
        <p:spPr/>
        <p:txBody>
          <a:bodyPr/>
          <a:lstStyle/>
          <a:p>
            <a:fld id="{87D2EAFC-CA4B-4555-A119-919891D3A508}" type="slidenum">
              <a:rPr lang="en-US" smtClean="0"/>
              <a:t>29</a:t>
            </a:fld>
            <a:endParaRPr lang="en-US"/>
          </a:p>
        </p:txBody>
      </p:sp>
      <p:pic>
        <p:nvPicPr>
          <p:cNvPr id="4" name="Picture 3">
            <a:extLst>
              <a:ext uri="{FF2B5EF4-FFF2-40B4-BE49-F238E27FC236}">
                <a16:creationId xmlns:a16="http://schemas.microsoft.com/office/drawing/2014/main" id="{BA1B5853-13E9-4596-9609-66B98E6FF744}"/>
              </a:ext>
            </a:extLst>
          </p:cNvPr>
          <p:cNvPicPr>
            <a:picLocks noChangeAspect="1"/>
          </p:cNvPicPr>
          <p:nvPr/>
        </p:nvPicPr>
        <p:blipFill>
          <a:blip r:embed="rId2"/>
          <a:stretch>
            <a:fillRect/>
          </a:stretch>
        </p:blipFill>
        <p:spPr>
          <a:xfrm>
            <a:off x="1361793" y="136525"/>
            <a:ext cx="9468413" cy="6444343"/>
          </a:xfrm>
          <a:prstGeom prst="rect">
            <a:avLst/>
          </a:prstGeom>
        </p:spPr>
      </p:pic>
    </p:spTree>
    <p:extLst>
      <p:ext uri="{BB962C8B-B14F-4D97-AF65-F5344CB8AC3E}">
        <p14:creationId xmlns:p14="http://schemas.microsoft.com/office/powerpoint/2010/main" val="2960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14095"/>
            <a:ext cx="10515600" cy="4351338"/>
          </a:xfrm>
        </p:spPr>
        <p:txBody>
          <a:bodyPr/>
          <a:lstStyle/>
          <a:p>
            <a:r>
              <a:rPr lang="id-ID" i="1" dirty="0"/>
              <a:t>Convex </a:t>
            </a:r>
            <a:r>
              <a:rPr lang="en-US" i="1" dirty="0"/>
              <a:t>h</a:t>
            </a:r>
            <a:r>
              <a:rPr lang="id-ID" i="1" dirty="0"/>
              <a:t>ull </a:t>
            </a:r>
            <a:r>
              <a:rPr lang="id-ID" dirty="0"/>
              <a:t>dari himpunan titik S adalah himpunan </a:t>
            </a:r>
            <a:r>
              <a:rPr lang="id-ID" i="1" dirty="0"/>
              <a:t>convex</a:t>
            </a:r>
            <a:r>
              <a:rPr lang="id-ID" dirty="0"/>
              <a:t> terkecil (</a:t>
            </a:r>
            <a:r>
              <a:rPr lang="id-ID" i="1" dirty="0"/>
              <a:t>convex polygon</a:t>
            </a:r>
            <a:r>
              <a:rPr lang="id-ID" dirty="0"/>
              <a:t>) yang mengandung S</a:t>
            </a:r>
          </a:p>
          <a:p>
            <a:endParaRPr lang="en-US" dirty="0"/>
          </a:p>
        </p:txBody>
      </p:sp>
      <p:pic>
        <p:nvPicPr>
          <p:cNvPr id="4" name="Picture 3"/>
          <p:cNvPicPr>
            <a:picLocks noChangeAspect="1"/>
          </p:cNvPicPr>
          <p:nvPr/>
        </p:nvPicPr>
        <p:blipFill rotWithShape="1">
          <a:blip r:embed="rId3"/>
          <a:srcRect l="52564" t="25742" r="15198" b="41783"/>
          <a:stretch/>
        </p:blipFill>
        <p:spPr>
          <a:xfrm>
            <a:off x="3392151" y="2075252"/>
            <a:ext cx="5652232" cy="3047775"/>
          </a:xfrm>
          <a:prstGeom prst="rect">
            <a:avLst/>
          </a:prstGeom>
        </p:spPr>
      </p:pic>
      <p:sp>
        <p:nvSpPr>
          <p:cNvPr id="5" name="Slide Number Placeholder 4"/>
          <p:cNvSpPr>
            <a:spLocks noGrp="1"/>
          </p:cNvSpPr>
          <p:nvPr>
            <p:ph type="sldNum" sz="quarter" idx="12"/>
          </p:nvPr>
        </p:nvSpPr>
        <p:spPr/>
        <p:txBody>
          <a:bodyPr/>
          <a:lstStyle/>
          <a:p>
            <a:fld id="{87D2EAFC-CA4B-4555-A119-919891D3A508}" type="slidenum">
              <a:rPr lang="en-US" smtClean="0"/>
              <a:t>3</a:t>
            </a:fld>
            <a:endParaRPr lang="en-US"/>
          </a:p>
        </p:txBody>
      </p:sp>
    </p:spTree>
    <p:extLst>
      <p:ext uri="{BB962C8B-B14F-4D97-AF65-F5344CB8AC3E}">
        <p14:creationId xmlns:p14="http://schemas.microsoft.com/office/powerpoint/2010/main" val="2094806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F75C9F-9658-4633-B477-027A9CDEA2A0}"/>
              </a:ext>
            </a:extLst>
          </p:cNvPr>
          <p:cNvSpPr>
            <a:spLocks noGrp="1"/>
          </p:cNvSpPr>
          <p:nvPr>
            <p:ph type="sldNum" sz="quarter" idx="12"/>
          </p:nvPr>
        </p:nvSpPr>
        <p:spPr/>
        <p:txBody>
          <a:bodyPr/>
          <a:lstStyle/>
          <a:p>
            <a:fld id="{87D2EAFC-CA4B-4555-A119-919891D3A508}" type="slidenum">
              <a:rPr lang="en-US" smtClean="0"/>
              <a:t>30</a:t>
            </a:fld>
            <a:endParaRPr lang="en-US"/>
          </a:p>
        </p:txBody>
      </p:sp>
      <p:pic>
        <p:nvPicPr>
          <p:cNvPr id="4" name="Picture 3">
            <a:extLst>
              <a:ext uri="{FF2B5EF4-FFF2-40B4-BE49-F238E27FC236}">
                <a16:creationId xmlns:a16="http://schemas.microsoft.com/office/drawing/2014/main" id="{3CCEB80F-649D-4E4B-B19D-C95348F26D2D}"/>
              </a:ext>
            </a:extLst>
          </p:cNvPr>
          <p:cNvPicPr>
            <a:picLocks noChangeAspect="1"/>
          </p:cNvPicPr>
          <p:nvPr/>
        </p:nvPicPr>
        <p:blipFill>
          <a:blip r:embed="rId2"/>
          <a:stretch>
            <a:fillRect/>
          </a:stretch>
        </p:blipFill>
        <p:spPr>
          <a:xfrm>
            <a:off x="838200" y="136525"/>
            <a:ext cx="10401300" cy="6518997"/>
          </a:xfrm>
          <a:prstGeom prst="rect">
            <a:avLst/>
          </a:prstGeom>
        </p:spPr>
      </p:pic>
    </p:spTree>
    <p:extLst>
      <p:ext uri="{BB962C8B-B14F-4D97-AF65-F5344CB8AC3E}">
        <p14:creationId xmlns:p14="http://schemas.microsoft.com/office/powerpoint/2010/main" val="2310271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BBD6C6-49A4-4ACA-92FD-622459DED4D8}"/>
              </a:ext>
            </a:extLst>
          </p:cNvPr>
          <p:cNvSpPr>
            <a:spLocks noGrp="1"/>
          </p:cNvSpPr>
          <p:nvPr>
            <p:ph type="sldNum" sz="quarter" idx="12"/>
          </p:nvPr>
        </p:nvSpPr>
        <p:spPr/>
        <p:txBody>
          <a:bodyPr/>
          <a:lstStyle/>
          <a:p>
            <a:fld id="{87D2EAFC-CA4B-4555-A119-919891D3A508}" type="slidenum">
              <a:rPr lang="en-US" smtClean="0"/>
              <a:t>31</a:t>
            </a:fld>
            <a:endParaRPr lang="en-US"/>
          </a:p>
        </p:txBody>
      </p:sp>
      <p:pic>
        <p:nvPicPr>
          <p:cNvPr id="4" name="Picture 3">
            <a:extLst>
              <a:ext uri="{FF2B5EF4-FFF2-40B4-BE49-F238E27FC236}">
                <a16:creationId xmlns:a16="http://schemas.microsoft.com/office/drawing/2014/main" id="{077E9763-8F65-4C5A-8564-ABF4BC02ED61}"/>
              </a:ext>
            </a:extLst>
          </p:cNvPr>
          <p:cNvPicPr>
            <a:picLocks noChangeAspect="1"/>
          </p:cNvPicPr>
          <p:nvPr/>
        </p:nvPicPr>
        <p:blipFill>
          <a:blip r:embed="rId2"/>
          <a:stretch>
            <a:fillRect/>
          </a:stretch>
        </p:blipFill>
        <p:spPr>
          <a:xfrm>
            <a:off x="557212" y="136525"/>
            <a:ext cx="11077575" cy="5829300"/>
          </a:xfrm>
          <a:prstGeom prst="rect">
            <a:avLst/>
          </a:prstGeom>
        </p:spPr>
      </p:pic>
    </p:spTree>
    <p:extLst>
      <p:ext uri="{BB962C8B-B14F-4D97-AF65-F5344CB8AC3E}">
        <p14:creationId xmlns:p14="http://schemas.microsoft.com/office/powerpoint/2010/main" val="2488003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EE394-56E7-4A4D-A436-A66F91FDA85A}"/>
              </a:ext>
            </a:extLst>
          </p:cNvPr>
          <p:cNvSpPr>
            <a:spLocks noGrp="1"/>
          </p:cNvSpPr>
          <p:nvPr>
            <p:ph type="title"/>
          </p:nvPr>
        </p:nvSpPr>
        <p:spPr/>
        <p:txBody>
          <a:bodyPr/>
          <a:lstStyle/>
          <a:p>
            <a:r>
              <a:rPr lang="en-US" dirty="0" err="1"/>
              <a:t>Contoh</a:t>
            </a:r>
            <a:r>
              <a:rPr lang="en-US" dirty="0"/>
              <a:t> </a:t>
            </a:r>
            <a:r>
              <a:rPr lang="en-US" dirty="0" err="1"/>
              <a:t>algoritma</a:t>
            </a:r>
            <a:r>
              <a:rPr lang="en-US" dirty="0"/>
              <a:t> lain yang </a:t>
            </a:r>
            <a:r>
              <a:rPr lang="en-US" dirty="0" err="1"/>
              <a:t>menggunakan</a:t>
            </a:r>
            <a:r>
              <a:rPr lang="en-US" dirty="0"/>
              <a:t> divide and conquer:</a:t>
            </a:r>
          </a:p>
        </p:txBody>
      </p:sp>
      <p:sp>
        <p:nvSpPr>
          <p:cNvPr id="3" name="Content Placeholder 2">
            <a:extLst>
              <a:ext uri="{FF2B5EF4-FFF2-40B4-BE49-F238E27FC236}">
                <a16:creationId xmlns:a16="http://schemas.microsoft.com/office/drawing/2014/main" id="{55DE6BC9-DE32-436A-947D-DDBB2DDDDEB2}"/>
              </a:ext>
            </a:extLst>
          </p:cNvPr>
          <p:cNvSpPr>
            <a:spLocks noGrp="1"/>
          </p:cNvSpPr>
          <p:nvPr>
            <p:ph idx="1"/>
          </p:nvPr>
        </p:nvSpPr>
        <p:spPr>
          <a:xfrm>
            <a:off x="838200" y="1970313"/>
            <a:ext cx="10515600" cy="4206649"/>
          </a:xfrm>
        </p:spPr>
        <p:txBody>
          <a:bodyPr/>
          <a:lstStyle/>
          <a:p>
            <a:pPr marL="514350" indent="-514350">
              <a:buFont typeface="+mj-lt"/>
              <a:buAutoNum type="arabicPeriod"/>
            </a:pPr>
            <a:r>
              <a:rPr lang="en-US" dirty="0"/>
              <a:t>FFT - Fast Fourier Transform   (</a:t>
            </a:r>
            <a:r>
              <a:rPr lang="en-US" dirty="0" err="1"/>
              <a:t>Algoritma</a:t>
            </a:r>
            <a:r>
              <a:rPr lang="en-US" dirty="0"/>
              <a:t> Cooley-Tukey)</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727997DD-1F33-486F-A194-667F37914761}"/>
              </a:ext>
            </a:extLst>
          </p:cNvPr>
          <p:cNvSpPr>
            <a:spLocks noGrp="1"/>
          </p:cNvSpPr>
          <p:nvPr>
            <p:ph type="sldNum" sz="quarter" idx="12"/>
          </p:nvPr>
        </p:nvSpPr>
        <p:spPr/>
        <p:txBody>
          <a:bodyPr/>
          <a:lstStyle/>
          <a:p>
            <a:fld id="{87D2EAFC-CA4B-4555-A119-919891D3A508}" type="slidenum">
              <a:rPr lang="en-US" smtClean="0"/>
              <a:t>32</a:t>
            </a:fld>
            <a:endParaRPr lang="en-US"/>
          </a:p>
        </p:txBody>
      </p:sp>
      <p:pic>
        <p:nvPicPr>
          <p:cNvPr id="6" name="Picture 5" descr="Diagram&#10;&#10;Description automatically generated">
            <a:extLst>
              <a:ext uri="{FF2B5EF4-FFF2-40B4-BE49-F238E27FC236}">
                <a16:creationId xmlns:a16="http://schemas.microsoft.com/office/drawing/2014/main" id="{2A463234-BA47-404F-A469-0CBCD82EBD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6757" y="2584052"/>
            <a:ext cx="4529930" cy="3682604"/>
          </a:xfrm>
          <a:prstGeom prst="rect">
            <a:avLst/>
          </a:prstGeom>
        </p:spPr>
      </p:pic>
      <p:pic>
        <p:nvPicPr>
          <p:cNvPr id="7" name="Picture 6">
            <a:extLst>
              <a:ext uri="{FF2B5EF4-FFF2-40B4-BE49-F238E27FC236}">
                <a16:creationId xmlns:a16="http://schemas.microsoft.com/office/drawing/2014/main" id="{A87FBD38-6938-46B6-A90C-2B626D89C9DB}"/>
              </a:ext>
            </a:extLst>
          </p:cNvPr>
          <p:cNvPicPr>
            <a:picLocks noChangeAspect="1"/>
          </p:cNvPicPr>
          <p:nvPr/>
        </p:nvPicPr>
        <p:blipFill>
          <a:blip r:embed="rId3"/>
          <a:stretch>
            <a:fillRect/>
          </a:stretch>
        </p:blipFill>
        <p:spPr>
          <a:xfrm>
            <a:off x="1214354" y="3429000"/>
            <a:ext cx="4286250" cy="1666875"/>
          </a:xfrm>
          <a:prstGeom prst="rect">
            <a:avLst/>
          </a:prstGeom>
        </p:spPr>
      </p:pic>
      <p:pic>
        <p:nvPicPr>
          <p:cNvPr id="9" name="Picture 8">
            <a:extLst>
              <a:ext uri="{FF2B5EF4-FFF2-40B4-BE49-F238E27FC236}">
                <a16:creationId xmlns:a16="http://schemas.microsoft.com/office/drawing/2014/main" id="{9585D6F3-B1FB-43E2-99D1-46CAC8FA2547}"/>
              </a:ext>
            </a:extLst>
          </p:cNvPr>
          <p:cNvPicPr>
            <a:picLocks noChangeAspect="1"/>
          </p:cNvPicPr>
          <p:nvPr/>
        </p:nvPicPr>
        <p:blipFill>
          <a:blip r:embed="rId4"/>
          <a:stretch>
            <a:fillRect/>
          </a:stretch>
        </p:blipFill>
        <p:spPr>
          <a:xfrm>
            <a:off x="2062162" y="5458505"/>
            <a:ext cx="1057275" cy="600075"/>
          </a:xfrm>
          <a:prstGeom prst="rect">
            <a:avLst/>
          </a:prstGeom>
        </p:spPr>
      </p:pic>
    </p:spTree>
    <p:extLst>
      <p:ext uri="{BB962C8B-B14F-4D97-AF65-F5344CB8AC3E}">
        <p14:creationId xmlns:p14="http://schemas.microsoft.com/office/powerpoint/2010/main" val="3127824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063EA9-CDF7-4E85-A7EE-378A47FBD7E3}"/>
              </a:ext>
            </a:extLst>
          </p:cNvPr>
          <p:cNvSpPr>
            <a:spLocks noGrp="1"/>
          </p:cNvSpPr>
          <p:nvPr>
            <p:ph idx="1"/>
          </p:nvPr>
        </p:nvSpPr>
        <p:spPr>
          <a:xfrm>
            <a:off x="838200" y="729343"/>
            <a:ext cx="10515600" cy="5447620"/>
          </a:xfrm>
        </p:spPr>
        <p:txBody>
          <a:bodyPr/>
          <a:lstStyle/>
          <a:p>
            <a:pPr marL="0" indent="0">
              <a:buNone/>
            </a:pPr>
            <a:r>
              <a:rPr lang="en-US" dirty="0"/>
              <a:t>2. </a:t>
            </a:r>
            <a:r>
              <a:rPr lang="en-US" dirty="0" err="1"/>
              <a:t>Kurva</a:t>
            </a:r>
            <a:r>
              <a:rPr lang="en-US" dirty="0"/>
              <a:t> Bezier di </a:t>
            </a:r>
            <a:r>
              <a:rPr lang="en-US" dirty="0" err="1"/>
              <a:t>dalam</a:t>
            </a:r>
            <a:r>
              <a:rPr lang="en-US" dirty="0"/>
              <a:t> </a:t>
            </a:r>
            <a:r>
              <a:rPr lang="en-US" dirty="0" err="1"/>
              <a:t>grafika</a:t>
            </a:r>
            <a:r>
              <a:rPr lang="en-US" dirty="0"/>
              <a:t> computer (</a:t>
            </a:r>
            <a:r>
              <a:rPr lang="en-US" i="1" dirty="0"/>
              <a:t>computer graphics</a:t>
            </a:r>
            <a:r>
              <a:rPr lang="en-US" dirty="0"/>
              <a:t>)</a:t>
            </a:r>
          </a:p>
        </p:txBody>
      </p:sp>
      <p:sp>
        <p:nvSpPr>
          <p:cNvPr id="4" name="Slide Number Placeholder 3">
            <a:extLst>
              <a:ext uri="{FF2B5EF4-FFF2-40B4-BE49-F238E27FC236}">
                <a16:creationId xmlns:a16="http://schemas.microsoft.com/office/drawing/2014/main" id="{76EE1BAB-EBED-4952-ACF5-1CB95E6ABD99}"/>
              </a:ext>
            </a:extLst>
          </p:cNvPr>
          <p:cNvSpPr>
            <a:spLocks noGrp="1"/>
          </p:cNvSpPr>
          <p:nvPr>
            <p:ph type="sldNum" sz="quarter" idx="12"/>
          </p:nvPr>
        </p:nvSpPr>
        <p:spPr/>
        <p:txBody>
          <a:bodyPr/>
          <a:lstStyle/>
          <a:p>
            <a:fld id="{87D2EAFC-CA4B-4555-A119-919891D3A508}" type="slidenum">
              <a:rPr lang="en-US" smtClean="0"/>
              <a:t>33</a:t>
            </a:fld>
            <a:endParaRPr lang="en-US"/>
          </a:p>
        </p:txBody>
      </p:sp>
      <p:pic>
        <p:nvPicPr>
          <p:cNvPr id="5" name="Picture 4" descr="A close up of a mans face&#10;&#10;Description automatically generated">
            <a:extLst>
              <a:ext uri="{FF2B5EF4-FFF2-40B4-BE49-F238E27FC236}">
                <a16:creationId xmlns:a16="http://schemas.microsoft.com/office/drawing/2014/main" id="{137045B7-6399-4184-91B8-30835F0B1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8680" y="2321378"/>
            <a:ext cx="7383778" cy="3238500"/>
          </a:xfrm>
          <a:prstGeom prst="rect">
            <a:avLst/>
          </a:prstGeom>
        </p:spPr>
      </p:pic>
      <p:pic>
        <p:nvPicPr>
          <p:cNvPr id="8" name="Picture 2" descr="Construction of a cubic Bézier curve">
            <a:extLst>
              <a:ext uri="{FF2B5EF4-FFF2-40B4-BE49-F238E27FC236}">
                <a16:creationId xmlns:a16="http://schemas.microsoft.com/office/drawing/2014/main" id="{27603677-92E8-46A9-837B-342935619993}"/>
              </a:ext>
            </a:extLst>
          </p:cNvPr>
          <p:cNvPicPr>
            <a:picLocks noChangeAspect="1" noChangeArrowheads="1"/>
          </p:cNvPicPr>
          <p:nvPr/>
        </p:nvPicPr>
        <p:blipFill>
          <a:blip r:embed="rId3" cstate="print"/>
          <a:srcRect/>
          <a:stretch>
            <a:fillRect/>
          </a:stretch>
        </p:blipFill>
        <p:spPr bwMode="auto">
          <a:xfrm>
            <a:off x="838200" y="4759778"/>
            <a:ext cx="3840480" cy="1600200"/>
          </a:xfrm>
          <a:prstGeom prst="rect">
            <a:avLst/>
          </a:prstGeom>
          <a:noFill/>
        </p:spPr>
      </p:pic>
      <p:pic>
        <p:nvPicPr>
          <p:cNvPr id="9" name="Picture 4" descr="Animation of a cubic Bézier curve, t in [0,1]">
            <a:extLst>
              <a:ext uri="{FF2B5EF4-FFF2-40B4-BE49-F238E27FC236}">
                <a16:creationId xmlns:a16="http://schemas.microsoft.com/office/drawing/2014/main" id="{B8E8F0A1-56C7-49B0-9975-E652E1EF119A}"/>
              </a:ext>
            </a:extLst>
          </p:cNvPr>
          <p:cNvPicPr>
            <a:picLocks noChangeAspect="1" noChangeArrowheads="1"/>
          </p:cNvPicPr>
          <p:nvPr/>
        </p:nvPicPr>
        <p:blipFill>
          <a:blip r:embed="rId4" cstate="print"/>
          <a:srcRect/>
          <a:stretch>
            <a:fillRect/>
          </a:stretch>
        </p:blipFill>
        <p:spPr bwMode="auto">
          <a:xfrm>
            <a:off x="690290" y="2215921"/>
            <a:ext cx="3988389" cy="1661829"/>
          </a:xfrm>
          <a:prstGeom prst="rect">
            <a:avLst/>
          </a:prstGeom>
          <a:noFill/>
        </p:spPr>
      </p:pic>
      <p:sp>
        <p:nvSpPr>
          <p:cNvPr id="22" name="TextBox 21">
            <a:extLst>
              <a:ext uri="{FF2B5EF4-FFF2-40B4-BE49-F238E27FC236}">
                <a16:creationId xmlns:a16="http://schemas.microsoft.com/office/drawing/2014/main" id="{08FC074F-44BC-4269-9471-E54BBD0E76C9}"/>
              </a:ext>
            </a:extLst>
          </p:cNvPr>
          <p:cNvSpPr txBox="1"/>
          <p:nvPr/>
        </p:nvSpPr>
        <p:spPr>
          <a:xfrm>
            <a:off x="1937657" y="1294073"/>
            <a:ext cx="7308091" cy="461665"/>
          </a:xfrm>
          <a:prstGeom prst="rect">
            <a:avLst/>
          </a:prstGeom>
          <a:noFill/>
        </p:spPr>
        <p:txBody>
          <a:bodyPr wrap="none" rtlCol="0">
            <a:spAutoFit/>
          </a:bodyPr>
          <a:lstStyle/>
          <a:p>
            <a:r>
              <a:rPr lang="en-US" sz="2400" dirty="0">
                <a:sym typeface="Symbol" panose="05050102010706020507" pitchFamily="18" charset="2"/>
              </a:rPr>
              <a:t> </a:t>
            </a:r>
            <a:r>
              <a:rPr lang="en-US" sz="2400" dirty="0" err="1">
                <a:sym typeface="Symbol" panose="05050102010706020507" pitchFamily="18" charset="2"/>
              </a:rPr>
              <a:t>Metode</a:t>
            </a:r>
            <a:r>
              <a:rPr lang="en-US" sz="2400" dirty="0">
                <a:sym typeface="Symbol" panose="05050102010706020507" pitchFamily="18" charset="2"/>
              </a:rPr>
              <a:t> </a:t>
            </a:r>
            <a:r>
              <a:rPr lang="en-US" sz="2400" dirty="0" err="1">
                <a:sym typeface="Symbol" panose="05050102010706020507" pitchFamily="18" charset="2"/>
              </a:rPr>
              <a:t>untuk</a:t>
            </a:r>
            <a:r>
              <a:rPr lang="en-US" sz="2400" dirty="0">
                <a:sym typeface="Symbol" panose="05050102010706020507" pitchFamily="18" charset="2"/>
              </a:rPr>
              <a:t> </a:t>
            </a:r>
            <a:r>
              <a:rPr lang="en-US" sz="2400" dirty="0" err="1">
                <a:sym typeface="Symbol" panose="05050102010706020507" pitchFamily="18" charset="2"/>
              </a:rPr>
              <a:t>menggambarkan</a:t>
            </a:r>
            <a:r>
              <a:rPr lang="en-US" sz="2400" dirty="0">
                <a:sym typeface="Symbol" panose="05050102010706020507" pitchFamily="18" charset="2"/>
              </a:rPr>
              <a:t> </a:t>
            </a:r>
            <a:r>
              <a:rPr lang="en-US" sz="2400" dirty="0" err="1">
                <a:sym typeface="Symbol" panose="05050102010706020507" pitchFamily="18" charset="2"/>
              </a:rPr>
              <a:t>kurva</a:t>
            </a:r>
            <a:r>
              <a:rPr lang="en-US" sz="2400" dirty="0">
                <a:sym typeface="Symbol" panose="05050102010706020507" pitchFamily="18" charset="2"/>
              </a:rPr>
              <a:t> </a:t>
            </a:r>
            <a:r>
              <a:rPr lang="en-US" sz="2400" dirty="0" err="1">
                <a:sym typeface="Symbol" panose="05050102010706020507" pitchFamily="18" charset="2"/>
              </a:rPr>
              <a:t>mulus</a:t>
            </a:r>
            <a:r>
              <a:rPr lang="en-US" sz="2400" dirty="0">
                <a:sym typeface="Symbol" panose="05050102010706020507" pitchFamily="18" charset="2"/>
              </a:rPr>
              <a:t> (smooth)</a:t>
            </a:r>
            <a:endParaRPr lang="en-US" sz="2400" dirty="0"/>
          </a:p>
        </p:txBody>
      </p:sp>
    </p:spTree>
    <p:extLst>
      <p:ext uri="{BB962C8B-B14F-4D97-AF65-F5344CB8AC3E}">
        <p14:creationId xmlns:p14="http://schemas.microsoft.com/office/powerpoint/2010/main" val="4109946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DEA8-A946-41B1-B665-E815EB772731}"/>
              </a:ext>
            </a:extLst>
          </p:cNvPr>
          <p:cNvSpPr>
            <a:spLocks noGrp="1"/>
          </p:cNvSpPr>
          <p:nvPr>
            <p:ph type="title"/>
          </p:nvPr>
        </p:nvSpPr>
        <p:spPr/>
        <p:txBody>
          <a:bodyPr>
            <a:normAutofit/>
          </a:bodyPr>
          <a:lstStyle/>
          <a:p>
            <a:r>
              <a:rPr lang="en-US" sz="2800" b="1" dirty="0" err="1">
                <a:latin typeface="+mn-lt"/>
              </a:rPr>
              <a:t>Soal</a:t>
            </a:r>
            <a:r>
              <a:rPr lang="en-US" sz="2800" b="1" dirty="0">
                <a:latin typeface="+mn-lt"/>
              </a:rPr>
              <a:t> Latihan 2 (UTS 2019) – Optimal Subsequence yang </a:t>
            </a:r>
            <a:r>
              <a:rPr lang="en-US" sz="2800" b="1" dirty="0" err="1">
                <a:latin typeface="+mn-lt"/>
              </a:rPr>
              <a:t>kontigu</a:t>
            </a:r>
            <a:endParaRPr lang="en-US" sz="2800" b="1" dirty="0">
              <a:latin typeface="+mn-lt"/>
            </a:endParaRPr>
          </a:p>
        </p:txBody>
      </p:sp>
      <p:sp>
        <p:nvSpPr>
          <p:cNvPr id="3" name="Content Placeholder 2">
            <a:extLst>
              <a:ext uri="{FF2B5EF4-FFF2-40B4-BE49-F238E27FC236}">
                <a16:creationId xmlns:a16="http://schemas.microsoft.com/office/drawing/2014/main" id="{2F93C0C2-D30D-4FC1-802F-FDFBBD50F18C}"/>
              </a:ext>
            </a:extLst>
          </p:cNvPr>
          <p:cNvSpPr>
            <a:spLocks noGrp="1"/>
          </p:cNvSpPr>
          <p:nvPr>
            <p:ph idx="1"/>
          </p:nvPr>
        </p:nvSpPr>
        <p:spPr/>
        <p:txBody>
          <a:bodyPr>
            <a:normAutofit fontScale="92500" lnSpcReduction="20000"/>
          </a:bodyPr>
          <a:lstStyle/>
          <a:p>
            <a:pPr marL="0" indent="0">
              <a:buNone/>
            </a:pPr>
            <a:r>
              <a:rPr lang="en-US" dirty="0" err="1"/>
              <a:t>Diberikan</a:t>
            </a:r>
            <a:r>
              <a:rPr lang="en-US" dirty="0"/>
              <a:t> </a:t>
            </a:r>
            <a:r>
              <a:rPr lang="en-US" dirty="0" err="1"/>
              <a:t>sebuah</a:t>
            </a:r>
            <a:r>
              <a:rPr lang="en-US" dirty="0"/>
              <a:t> </a:t>
            </a:r>
            <a:r>
              <a:rPr lang="en-US" dirty="0" err="1"/>
              <a:t>larik</a:t>
            </a:r>
            <a:r>
              <a:rPr lang="en-US" dirty="0"/>
              <a:t> (array) integer </a:t>
            </a:r>
            <a:r>
              <a:rPr lang="en-US" i="1" dirty="0"/>
              <a:t>a</a:t>
            </a:r>
            <a:r>
              <a:rPr lang="en-US" baseline="-25000" dirty="0"/>
              <a:t>1</a:t>
            </a:r>
            <a:r>
              <a:rPr lang="en-US" dirty="0"/>
              <a:t>, </a:t>
            </a:r>
            <a:r>
              <a:rPr lang="en-US" i="1" dirty="0"/>
              <a:t>a</a:t>
            </a:r>
            <a:r>
              <a:rPr lang="en-US" baseline="-25000" dirty="0"/>
              <a:t>2</a:t>
            </a:r>
            <a:r>
              <a:rPr lang="en-US" dirty="0"/>
              <a:t>, …, </a:t>
            </a:r>
            <a:r>
              <a:rPr lang="en-US" i="1" dirty="0"/>
              <a:t>a</a:t>
            </a:r>
            <a:r>
              <a:rPr lang="en-US" i="1" baseline="-25000" dirty="0"/>
              <a:t>n</a:t>
            </a:r>
            <a:r>
              <a:rPr lang="en-US" dirty="0"/>
              <a:t>. Anda </a:t>
            </a:r>
            <a:r>
              <a:rPr lang="en-US" dirty="0" err="1"/>
              <a:t>diminta</a:t>
            </a:r>
            <a:r>
              <a:rPr lang="en-US" dirty="0"/>
              <a:t> </a:t>
            </a:r>
            <a:r>
              <a:rPr lang="en-US" dirty="0" err="1"/>
              <a:t>menemukan</a:t>
            </a:r>
            <a:r>
              <a:rPr lang="en-US" dirty="0"/>
              <a:t> </a:t>
            </a:r>
            <a:r>
              <a:rPr lang="en-US" i="1" dirty="0"/>
              <a:t>sub-sequence</a:t>
            </a:r>
            <a:r>
              <a:rPr lang="en-US" dirty="0"/>
              <a:t> yang </a:t>
            </a:r>
            <a:r>
              <a:rPr lang="en-US" dirty="0" err="1"/>
              <a:t>kontigu</a:t>
            </a:r>
            <a:r>
              <a:rPr lang="en-US" dirty="0"/>
              <a:t> (</a:t>
            </a:r>
            <a:r>
              <a:rPr lang="en-US" dirty="0" err="1"/>
              <a:t>berderetan</a:t>
            </a:r>
            <a:r>
              <a:rPr lang="en-US" dirty="0"/>
              <a:t>) </a:t>
            </a:r>
            <a:r>
              <a:rPr lang="en-US" dirty="0" err="1"/>
              <a:t>dari</a:t>
            </a:r>
            <a:r>
              <a:rPr lang="en-US" dirty="0"/>
              <a:t> </a:t>
            </a:r>
            <a:r>
              <a:rPr lang="en-US" dirty="0" err="1"/>
              <a:t>larik</a:t>
            </a:r>
            <a:r>
              <a:rPr lang="en-US" dirty="0"/>
              <a:t> </a:t>
            </a:r>
            <a:r>
              <a:rPr lang="en-US" dirty="0" err="1"/>
              <a:t>tersebut</a:t>
            </a:r>
            <a:r>
              <a:rPr lang="en-US" dirty="0"/>
              <a:t> yang </a:t>
            </a:r>
            <a:r>
              <a:rPr lang="en-US" dirty="0" err="1"/>
              <a:t>memiliki</a:t>
            </a:r>
            <a:r>
              <a:rPr lang="en-US" dirty="0"/>
              <a:t> </a:t>
            </a:r>
            <a:r>
              <a:rPr lang="en-US" dirty="0" err="1"/>
              <a:t>nilai</a:t>
            </a:r>
            <a:r>
              <a:rPr lang="en-US" dirty="0"/>
              <a:t> </a:t>
            </a:r>
            <a:r>
              <a:rPr lang="en-US" dirty="0" err="1"/>
              <a:t>maksimum</a:t>
            </a:r>
            <a:r>
              <a:rPr lang="en-US" dirty="0"/>
              <a:t>. </a:t>
            </a:r>
            <a:r>
              <a:rPr lang="en-US" dirty="0" err="1"/>
              <a:t>Sebagai</a:t>
            </a:r>
            <a:r>
              <a:rPr lang="en-US" dirty="0"/>
              <a:t> </a:t>
            </a:r>
            <a:r>
              <a:rPr lang="en-US" dirty="0" err="1"/>
              <a:t>contoh</a:t>
            </a:r>
            <a:r>
              <a:rPr lang="en-US" dirty="0"/>
              <a:t>: </a:t>
            </a:r>
          </a:p>
          <a:p>
            <a:pPr marL="457200" lvl="1" indent="0">
              <a:buNone/>
            </a:pPr>
            <a:r>
              <a:rPr lang="en-US" dirty="0"/>
              <a:t>	</a:t>
            </a:r>
            <a:r>
              <a:rPr lang="en-US" dirty="0">
                <a:solidFill>
                  <a:srgbClr val="FF0000"/>
                </a:solidFill>
              </a:rPr>
              <a:t>[–2 , 11,  –4 , 13, –5 , 2, –1, 3] </a:t>
            </a:r>
          </a:p>
          <a:p>
            <a:pPr marL="0" lvl="1" indent="0">
              <a:spcBef>
                <a:spcPts val="1000"/>
              </a:spcBef>
              <a:buNone/>
            </a:pPr>
            <a:r>
              <a:rPr lang="en-US" sz="2800" dirty="0" err="1"/>
              <a:t>memiliki</a:t>
            </a:r>
            <a:r>
              <a:rPr lang="en-US" sz="2800" dirty="0"/>
              <a:t> </a:t>
            </a:r>
            <a:r>
              <a:rPr lang="en-US" sz="2800" dirty="0" err="1"/>
              <a:t>nilai</a:t>
            </a:r>
            <a:r>
              <a:rPr lang="en-US" sz="2800" dirty="0"/>
              <a:t> </a:t>
            </a:r>
            <a:r>
              <a:rPr lang="en-US" sz="2800" dirty="0" err="1"/>
              <a:t>maksimum</a:t>
            </a:r>
            <a:r>
              <a:rPr lang="en-US" sz="2800" dirty="0"/>
              <a:t> </a:t>
            </a:r>
            <a:r>
              <a:rPr lang="en-US" sz="2800" i="1" dirty="0"/>
              <a:t>sub-sequence</a:t>
            </a:r>
            <a:r>
              <a:rPr lang="en-US" sz="2800" dirty="0"/>
              <a:t> </a:t>
            </a:r>
            <a:r>
              <a:rPr lang="en-US" sz="2800" dirty="0" err="1"/>
              <a:t>kontigu</a:t>
            </a:r>
            <a:r>
              <a:rPr lang="en-US" sz="2800" dirty="0"/>
              <a:t> = 20, </a:t>
            </a:r>
            <a:r>
              <a:rPr lang="en-US" sz="2800" dirty="0" err="1"/>
              <a:t>yaitu</a:t>
            </a:r>
            <a:r>
              <a:rPr lang="en-US" sz="2800" dirty="0"/>
              <a:t> [11, –4 , 13].</a:t>
            </a:r>
          </a:p>
          <a:p>
            <a:pPr marL="0" indent="0">
              <a:buNone/>
            </a:pPr>
            <a:r>
              <a:rPr lang="en-US" dirty="0" err="1"/>
              <a:t>Penyelesaian</a:t>
            </a:r>
            <a:r>
              <a:rPr lang="en-US" dirty="0"/>
              <a:t> </a:t>
            </a:r>
            <a:r>
              <a:rPr lang="en-US" dirty="0" err="1"/>
              <a:t>dengan</a:t>
            </a:r>
            <a:r>
              <a:rPr lang="en-US" dirty="0"/>
              <a:t> </a:t>
            </a:r>
            <a:r>
              <a:rPr lang="en-US" dirty="0" err="1"/>
              <a:t>algoritma</a:t>
            </a:r>
            <a:r>
              <a:rPr lang="en-US" dirty="0"/>
              <a:t> brute force (</a:t>
            </a:r>
            <a:r>
              <a:rPr lang="en-US" dirty="0" err="1"/>
              <a:t>lihat</a:t>
            </a:r>
            <a:r>
              <a:rPr lang="en-US" dirty="0"/>
              <a:t> </a:t>
            </a:r>
            <a:r>
              <a:rPr lang="en-US" dirty="0" err="1"/>
              <a:t>materi</a:t>
            </a:r>
            <a:r>
              <a:rPr lang="en-US" dirty="0"/>
              <a:t> </a:t>
            </a:r>
            <a:r>
              <a:rPr lang="en-US" dirty="0" err="1"/>
              <a:t>Algoritma</a:t>
            </a:r>
            <a:r>
              <a:rPr lang="en-US" dirty="0"/>
              <a:t> </a:t>
            </a:r>
            <a:r>
              <a:rPr lang="en-US" i="1" dirty="0"/>
              <a:t>Brute Force</a:t>
            </a:r>
            <a:r>
              <a:rPr lang="en-US" dirty="0"/>
              <a:t> Bagian 2) </a:t>
            </a:r>
            <a:r>
              <a:rPr lang="en-US" dirty="0" err="1"/>
              <a:t>memiliki</a:t>
            </a:r>
            <a:r>
              <a:rPr lang="en-US" dirty="0"/>
              <a:t> </a:t>
            </a:r>
            <a:r>
              <a:rPr lang="en-US" dirty="0" err="1"/>
              <a:t>kompleksitas</a:t>
            </a:r>
            <a:r>
              <a:rPr lang="en-US" dirty="0"/>
              <a:t> </a:t>
            </a:r>
            <a:r>
              <a:rPr lang="en-US" dirty="0" err="1"/>
              <a:t>algoritma</a:t>
            </a:r>
            <a:r>
              <a:rPr lang="en-US" dirty="0"/>
              <a:t> O(</a:t>
            </a:r>
            <a:r>
              <a:rPr lang="en-US" i="1" dirty="0"/>
              <a:t>n</a:t>
            </a:r>
            <a:r>
              <a:rPr lang="en-US" baseline="30000" dirty="0"/>
              <a:t>2</a:t>
            </a:r>
            <a:r>
              <a:rPr lang="en-US" dirty="0"/>
              <a:t>). Jika </a:t>
            </a:r>
            <a:r>
              <a:rPr lang="en-US" dirty="0" err="1"/>
              <a:t>diselesaikan</a:t>
            </a:r>
            <a:r>
              <a:rPr lang="en-US" dirty="0"/>
              <a:t> </a:t>
            </a:r>
            <a:r>
              <a:rPr lang="en-US" dirty="0" err="1"/>
              <a:t>dengan</a:t>
            </a:r>
            <a:r>
              <a:rPr lang="en-US" dirty="0"/>
              <a:t> </a:t>
            </a:r>
            <a:r>
              <a:rPr lang="en-US" dirty="0" err="1"/>
              <a:t>algoritma</a:t>
            </a:r>
            <a:r>
              <a:rPr lang="en-US" dirty="0"/>
              <a:t> </a:t>
            </a:r>
            <a:r>
              <a:rPr lang="en-US" i="1" dirty="0"/>
              <a:t>divide and conquer </a:t>
            </a:r>
            <a:r>
              <a:rPr lang="en-US" dirty="0" err="1"/>
              <a:t>bagaimana</a:t>
            </a:r>
            <a:r>
              <a:rPr lang="en-US" dirty="0"/>
              <a:t> </a:t>
            </a:r>
            <a:r>
              <a:rPr lang="en-US" dirty="0" err="1"/>
              <a:t>caranya</a:t>
            </a:r>
            <a:r>
              <a:rPr lang="en-US" dirty="0"/>
              <a:t> (</a:t>
            </a:r>
            <a:r>
              <a:rPr lang="en-US" dirty="0" err="1"/>
              <a:t>langkah-langkahnya</a:t>
            </a:r>
            <a:r>
              <a:rPr lang="en-US" dirty="0"/>
              <a:t>, </a:t>
            </a:r>
            <a:r>
              <a:rPr lang="en-US" dirty="0" err="1"/>
              <a:t>bukan</a:t>
            </a:r>
            <a:r>
              <a:rPr lang="en-US" dirty="0"/>
              <a:t> </a:t>
            </a:r>
            <a:r>
              <a:rPr lang="en-US" i="1" dirty="0"/>
              <a:t>pseudo-code</a:t>
            </a:r>
            <a:r>
              <a:rPr lang="en-US" dirty="0"/>
              <a:t>)? </a:t>
            </a:r>
            <a:r>
              <a:rPr lang="en-US" dirty="0" err="1"/>
              <a:t>Jelaskan</a:t>
            </a:r>
            <a:r>
              <a:rPr lang="en-US" dirty="0"/>
              <a:t> </a:t>
            </a:r>
            <a:r>
              <a:rPr lang="en-US" dirty="0" err="1"/>
              <a:t>jawaban</a:t>
            </a:r>
            <a:r>
              <a:rPr lang="en-US" dirty="0"/>
              <a:t> </a:t>
            </a:r>
            <a:r>
              <a:rPr lang="en-US" dirty="0" err="1"/>
              <a:t>anda</a:t>
            </a:r>
            <a:r>
              <a:rPr lang="en-US" dirty="0"/>
              <a:t> </a:t>
            </a:r>
            <a:r>
              <a:rPr lang="en-US" dirty="0" err="1"/>
              <a:t>dengan</a:t>
            </a:r>
            <a:r>
              <a:rPr lang="en-US" dirty="0"/>
              <a:t> </a:t>
            </a:r>
            <a:r>
              <a:rPr lang="en-US" dirty="0" err="1"/>
              <a:t>mengambil</a:t>
            </a:r>
            <a:r>
              <a:rPr lang="en-US" dirty="0"/>
              <a:t> </a:t>
            </a:r>
            <a:r>
              <a:rPr lang="en-US" dirty="0" err="1"/>
              <a:t>contoh</a:t>
            </a:r>
            <a:r>
              <a:rPr lang="en-US" dirty="0"/>
              <a:t> </a:t>
            </a:r>
            <a:r>
              <a:rPr lang="en-US" dirty="0" err="1"/>
              <a:t>larik</a:t>
            </a:r>
            <a:r>
              <a:rPr lang="en-US" dirty="0"/>
              <a:t> di </a:t>
            </a:r>
            <a:r>
              <a:rPr lang="en-US" dirty="0" err="1"/>
              <a:t>atas</a:t>
            </a:r>
            <a:r>
              <a:rPr lang="en-US" dirty="0"/>
              <a:t>. </a:t>
            </a:r>
            <a:r>
              <a:rPr lang="en-US" dirty="0" err="1"/>
              <a:t>Berapa</a:t>
            </a:r>
            <a:r>
              <a:rPr lang="en-US" dirty="0"/>
              <a:t> </a:t>
            </a:r>
            <a:r>
              <a:rPr lang="en-US" dirty="0" err="1"/>
              <a:t>kompleksitas</a:t>
            </a:r>
            <a:r>
              <a:rPr lang="en-US" dirty="0"/>
              <a:t> </a:t>
            </a:r>
            <a:r>
              <a:rPr lang="en-US" dirty="0" err="1"/>
              <a:t>waktu</a:t>
            </a:r>
            <a:r>
              <a:rPr lang="en-US" dirty="0"/>
              <a:t> </a:t>
            </a:r>
            <a:r>
              <a:rPr lang="en-US" dirty="0" err="1"/>
              <a:t>asimptotiknya</a:t>
            </a:r>
            <a:r>
              <a:rPr lang="en-US" dirty="0"/>
              <a:t>?						</a:t>
            </a:r>
          </a:p>
          <a:p>
            <a:pPr marL="0" indent="0">
              <a:buNone/>
            </a:pPr>
            <a:r>
              <a:rPr lang="en-US" dirty="0"/>
              <a:t>(</a:t>
            </a:r>
            <a:r>
              <a:rPr lang="en-US" dirty="0" err="1"/>
              <a:t>Petunjuk</a:t>
            </a:r>
            <a:r>
              <a:rPr lang="en-US" dirty="0"/>
              <a:t>: </a:t>
            </a:r>
            <a:r>
              <a:rPr lang="en-US" dirty="0" err="1"/>
              <a:t>gunakan</a:t>
            </a:r>
            <a:r>
              <a:rPr lang="en-US" dirty="0"/>
              <a:t> </a:t>
            </a:r>
            <a:r>
              <a:rPr lang="en-US" dirty="0" err="1"/>
              <a:t>gagasan</a:t>
            </a:r>
            <a:r>
              <a:rPr lang="en-US" dirty="0"/>
              <a:t> </a:t>
            </a:r>
            <a:r>
              <a:rPr lang="en-US" dirty="0" err="1"/>
              <a:t>seperti</a:t>
            </a:r>
            <a:r>
              <a:rPr lang="en-US" dirty="0"/>
              <a:t> pada </a:t>
            </a:r>
            <a:r>
              <a:rPr lang="en-US" dirty="0" err="1"/>
              <a:t>masalah</a:t>
            </a:r>
            <a:r>
              <a:rPr lang="en-US" dirty="0"/>
              <a:t> </a:t>
            </a:r>
            <a:r>
              <a:rPr lang="en-US" dirty="0" err="1"/>
              <a:t>mencari</a:t>
            </a:r>
            <a:r>
              <a:rPr lang="en-US" dirty="0"/>
              <a:t> </a:t>
            </a:r>
            <a:r>
              <a:rPr lang="en-US" dirty="0" err="1"/>
              <a:t>sepasang</a:t>
            </a:r>
            <a:r>
              <a:rPr lang="en-US" dirty="0"/>
              <a:t> </a:t>
            </a:r>
            <a:r>
              <a:rPr lang="en-US" dirty="0" err="1"/>
              <a:t>jarak</a:t>
            </a:r>
            <a:r>
              <a:rPr lang="en-US" dirty="0"/>
              <a:t> </a:t>
            </a:r>
            <a:r>
              <a:rPr lang="en-US" dirty="0" err="1"/>
              <a:t>titik</a:t>
            </a:r>
            <a:r>
              <a:rPr lang="en-US" dirty="0"/>
              <a:t> </a:t>
            </a:r>
            <a:r>
              <a:rPr lang="en-US" dirty="0" err="1"/>
              <a:t>terdekat</a:t>
            </a:r>
            <a:r>
              <a:rPr lang="en-US" dirty="0"/>
              <a:t>/ </a:t>
            </a:r>
            <a:r>
              <a:rPr lang="en-US" i="1" dirty="0"/>
              <a:t>The Closest Point Pair Problem</a:t>
            </a:r>
            <a:r>
              <a:rPr lang="en-US" dirty="0"/>
              <a:t>). 	</a:t>
            </a:r>
          </a:p>
          <a:p>
            <a:pPr marL="0" indent="0">
              <a:buNone/>
            </a:pPr>
            <a:endParaRPr lang="en-US" dirty="0"/>
          </a:p>
        </p:txBody>
      </p:sp>
      <p:sp>
        <p:nvSpPr>
          <p:cNvPr id="4" name="Slide Number Placeholder 3">
            <a:extLst>
              <a:ext uri="{FF2B5EF4-FFF2-40B4-BE49-F238E27FC236}">
                <a16:creationId xmlns:a16="http://schemas.microsoft.com/office/drawing/2014/main" id="{DE2F42E8-50D8-4304-B9FA-1CF1B0E24196}"/>
              </a:ext>
            </a:extLst>
          </p:cNvPr>
          <p:cNvSpPr>
            <a:spLocks noGrp="1"/>
          </p:cNvSpPr>
          <p:nvPr>
            <p:ph type="sldNum" sz="quarter" idx="12"/>
          </p:nvPr>
        </p:nvSpPr>
        <p:spPr/>
        <p:txBody>
          <a:bodyPr/>
          <a:lstStyle/>
          <a:p>
            <a:fld id="{87D2EAFC-CA4B-4555-A119-919891D3A508}" type="slidenum">
              <a:rPr lang="en-US" smtClean="0"/>
              <a:t>34</a:t>
            </a:fld>
            <a:endParaRPr lang="en-US"/>
          </a:p>
        </p:txBody>
      </p:sp>
    </p:spTree>
    <p:extLst>
      <p:ext uri="{BB962C8B-B14F-4D97-AF65-F5344CB8AC3E}">
        <p14:creationId xmlns:p14="http://schemas.microsoft.com/office/powerpoint/2010/main" val="5999523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Penyelesaian</a:t>
            </a:r>
            <a:r>
              <a:rPr lang="en-US" dirty="0"/>
              <a:t>:</a:t>
            </a:r>
          </a:p>
        </p:txBody>
      </p:sp>
      <p:sp>
        <p:nvSpPr>
          <p:cNvPr id="3" name="Content Placeholder 2"/>
          <p:cNvSpPr>
            <a:spLocks noGrp="1"/>
          </p:cNvSpPr>
          <p:nvPr>
            <p:ph idx="1"/>
          </p:nvPr>
        </p:nvSpPr>
        <p:spPr>
          <a:xfrm>
            <a:off x="838200" y="1611086"/>
            <a:ext cx="10515600" cy="4855027"/>
          </a:xfrm>
        </p:spPr>
        <p:txBody>
          <a:bodyPr>
            <a:normAutofit fontScale="85000" lnSpcReduction="20000"/>
          </a:bodyPr>
          <a:lstStyle/>
          <a:p>
            <a:pPr marL="0" lvl="0" indent="0">
              <a:buNone/>
            </a:pPr>
            <a:r>
              <a:rPr lang="en-US" dirty="0" err="1"/>
              <a:t>Algoritma</a:t>
            </a:r>
            <a:r>
              <a:rPr lang="en-US" dirty="0"/>
              <a:t> </a:t>
            </a:r>
            <a:r>
              <a:rPr lang="en-US" i="1" dirty="0"/>
              <a:t>divide and conquer</a:t>
            </a:r>
            <a:r>
              <a:rPr lang="en-US" dirty="0"/>
              <a:t>:</a:t>
            </a:r>
          </a:p>
          <a:p>
            <a:pPr marL="0" lvl="0" indent="0">
              <a:buNone/>
            </a:pPr>
            <a:r>
              <a:rPr lang="en-US" dirty="0"/>
              <a:t>if  </a:t>
            </a:r>
            <a:r>
              <a:rPr lang="en-US" i="1" dirty="0"/>
              <a:t>n</a:t>
            </a:r>
            <a:r>
              <a:rPr lang="en-US" dirty="0"/>
              <a:t> = 1,  </a:t>
            </a:r>
            <a:r>
              <a:rPr lang="en-US" dirty="0" err="1"/>
              <a:t>maka</a:t>
            </a:r>
            <a:r>
              <a:rPr lang="en-US" dirty="0"/>
              <a:t> </a:t>
            </a:r>
          </a:p>
          <a:p>
            <a:pPr marL="0" indent="0">
              <a:buNone/>
            </a:pPr>
            <a:r>
              <a:rPr lang="en-US" dirty="0"/>
              <a:t>     </a:t>
            </a:r>
            <a:r>
              <a:rPr lang="en-US" dirty="0" err="1"/>
              <a:t>nilai</a:t>
            </a:r>
            <a:r>
              <a:rPr lang="en-US" dirty="0"/>
              <a:t> </a:t>
            </a:r>
            <a:r>
              <a:rPr lang="en-US" dirty="0" err="1"/>
              <a:t>maksimum</a:t>
            </a:r>
            <a:r>
              <a:rPr lang="en-US" dirty="0"/>
              <a:t> = </a:t>
            </a:r>
            <a:r>
              <a:rPr lang="en-US" dirty="0" err="1"/>
              <a:t>elemen</a:t>
            </a:r>
            <a:r>
              <a:rPr lang="en-US" dirty="0"/>
              <a:t> </a:t>
            </a:r>
            <a:r>
              <a:rPr lang="en-US" dirty="0" err="1"/>
              <a:t>tersebut</a:t>
            </a:r>
            <a:r>
              <a:rPr lang="en-US" b="1" dirty="0"/>
              <a:t>	</a:t>
            </a:r>
            <a:endParaRPr lang="en-US" dirty="0"/>
          </a:p>
          <a:p>
            <a:pPr marL="0" indent="0">
              <a:buNone/>
            </a:pPr>
            <a:r>
              <a:rPr lang="en-US" dirty="0"/>
              <a:t>else</a:t>
            </a:r>
          </a:p>
          <a:p>
            <a:r>
              <a:rPr lang="en-US" dirty="0" err="1"/>
              <a:t>bagi</a:t>
            </a:r>
            <a:r>
              <a:rPr lang="en-US" dirty="0"/>
              <a:t> </a:t>
            </a:r>
            <a:r>
              <a:rPr lang="en-US" dirty="0" err="1"/>
              <a:t>menjadi</a:t>
            </a:r>
            <a:r>
              <a:rPr lang="en-US" dirty="0"/>
              <a:t> </a:t>
            </a:r>
            <a:r>
              <a:rPr lang="en-US" dirty="0" err="1"/>
              <a:t>dua</a:t>
            </a:r>
            <a:r>
              <a:rPr lang="en-US" dirty="0"/>
              <a:t> </a:t>
            </a:r>
            <a:r>
              <a:rPr lang="en-US" dirty="0" err="1"/>
              <a:t>upa-larik</a:t>
            </a:r>
            <a:r>
              <a:rPr lang="en-US" dirty="0"/>
              <a:t>. </a:t>
            </a:r>
          </a:p>
          <a:p>
            <a:r>
              <a:rPr lang="en-US" dirty="0" err="1"/>
              <a:t>Nilai</a:t>
            </a:r>
            <a:r>
              <a:rPr lang="en-US" dirty="0"/>
              <a:t> </a:t>
            </a:r>
            <a:r>
              <a:rPr lang="en-US" dirty="0" err="1"/>
              <a:t>maksimum</a:t>
            </a:r>
            <a:r>
              <a:rPr lang="en-US" dirty="0"/>
              <a:t> </a:t>
            </a:r>
            <a:r>
              <a:rPr lang="en-US" i="1" dirty="0"/>
              <a:t>sub-sequence</a:t>
            </a:r>
            <a:r>
              <a:rPr lang="en-US" dirty="0"/>
              <a:t> yang </a:t>
            </a:r>
            <a:r>
              <a:rPr lang="en-US" dirty="0" err="1"/>
              <a:t>kontigu</a:t>
            </a:r>
            <a:r>
              <a:rPr lang="en-US" dirty="0"/>
              <a:t> </a:t>
            </a:r>
            <a:r>
              <a:rPr lang="en-US" dirty="0" err="1"/>
              <a:t>dapat</a:t>
            </a:r>
            <a:r>
              <a:rPr lang="en-US" dirty="0"/>
              <a:t>  </a:t>
            </a:r>
            <a:r>
              <a:rPr lang="en-US" dirty="0" err="1"/>
              <a:t>terjadi</a:t>
            </a:r>
            <a:r>
              <a:rPr lang="en-US" dirty="0"/>
              <a:t> </a:t>
            </a:r>
            <a:r>
              <a:rPr lang="en-US" dirty="0" err="1"/>
              <a:t>pada</a:t>
            </a:r>
            <a:r>
              <a:rPr lang="en-US" dirty="0"/>
              <a:t> </a:t>
            </a:r>
            <a:r>
              <a:rPr lang="en-US" dirty="0" err="1"/>
              <a:t>salah</a:t>
            </a:r>
            <a:r>
              <a:rPr lang="en-US" dirty="0"/>
              <a:t> </a:t>
            </a:r>
            <a:r>
              <a:rPr lang="en-US" dirty="0" err="1"/>
              <a:t>satu</a:t>
            </a:r>
            <a:r>
              <a:rPr lang="en-US" dirty="0"/>
              <a:t> </a:t>
            </a:r>
            <a:r>
              <a:rPr lang="en-US" dirty="0" err="1"/>
              <a:t>dari</a:t>
            </a:r>
            <a:r>
              <a:rPr lang="en-US" dirty="0"/>
              <a:t> </a:t>
            </a:r>
            <a:r>
              <a:rPr lang="en-US" dirty="0" err="1"/>
              <a:t>tiga</a:t>
            </a:r>
            <a:r>
              <a:rPr lang="en-US" dirty="0"/>
              <a:t> </a:t>
            </a:r>
            <a:r>
              <a:rPr lang="en-US" dirty="0" err="1"/>
              <a:t>kasus</a:t>
            </a:r>
            <a:r>
              <a:rPr lang="en-US" dirty="0"/>
              <a:t> </a:t>
            </a:r>
            <a:r>
              <a:rPr lang="en-US" dirty="0" err="1"/>
              <a:t>berikut</a:t>
            </a:r>
            <a:r>
              <a:rPr lang="en-US" dirty="0"/>
              <a:t>:</a:t>
            </a:r>
          </a:p>
          <a:p>
            <a:pPr marL="685800" indent="-457200">
              <a:buFont typeface="+mj-lt"/>
              <a:buAutoNum type="alphaLcParenR"/>
            </a:pPr>
            <a:r>
              <a:rPr lang="en-US" dirty="0"/>
              <a:t>Case 1: </a:t>
            </a:r>
            <a:r>
              <a:rPr lang="en-US" dirty="0" err="1"/>
              <a:t>semua</a:t>
            </a:r>
            <a:r>
              <a:rPr lang="en-US" dirty="0"/>
              <a:t> </a:t>
            </a:r>
            <a:r>
              <a:rPr lang="en-US" dirty="0" err="1"/>
              <a:t>elemen</a:t>
            </a:r>
            <a:r>
              <a:rPr lang="en-US" dirty="0"/>
              <a:t> </a:t>
            </a:r>
            <a:r>
              <a:rPr lang="en-US" i="1" dirty="0"/>
              <a:t>sub-sequence</a:t>
            </a:r>
            <a:r>
              <a:rPr lang="en-US" dirty="0"/>
              <a:t> yang </a:t>
            </a:r>
            <a:r>
              <a:rPr lang="en-US" dirty="0" err="1"/>
              <a:t>berjumlah</a:t>
            </a:r>
            <a:r>
              <a:rPr lang="en-US" dirty="0"/>
              <a:t> </a:t>
            </a:r>
            <a:r>
              <a:rPr lang="en-US" dirty="0" err="1"/>
              <a:t>maksimum</a:t>
            </a:r>
            <a:r>
              <a:rPr lang="en-US" dirty="0"/>
              <a:t> </a:t>
            </a:r>
            <a:r>
              <a:rPr lang="en-US" dirty="0" err="1"/>
              <a:t>terdapat</a:t>
            </a:r>
            <a:r>
              <a:rPr lang="en-US" dirty="0"/>
              <a:t> </a:t>
            </a:r>
            <a:r>
              <a:rPr lang="en-US" dirty="0" err="1"/>
              <a:t>pada</a:t>
            </a:r>
            <a:r>
              <a:rPr lang="en-US" dirty="0"/>
              <a:t> </a:t>
            </a:r>
            <a:r>
              <a:rPr lang="en-US" dirty="0" err="1"/>
              <a:t>upa-larik</a:t>
            </a:r>
            <a:r>
              <a:rPr lang="en-US" dirty="0"/>
              <a:t> </a:t>
            </a:r>
            <a:r>
              <a:rPr lang="en-US" dirty="0" err="1"/>
              <a:t>kiri</a:t>
            </a:r>
            <a:r>
              <a:rPr lang="en-US" dirty="0"/>
              <a:t>.</a:t>
            </a:r>
          </a:p>
          <a:p>
            <a:pPr marL="685800" indent="-457200">
              <a:buFont typeface="+mj-lt"/>
              <a:buAutoNum type="alphaLcParenR"/>
            </a:pPr>
            <a:r>
              <a:rPr lang="en-US" dirty="0"/>
              <a:t>Case 2: </a:t>
            </a:r>
            <a:r>
              <a:rPr lang="en-US" dirty="0" err="1"/>
              <a:t>semua</a:t>
            </a:r>
            <a:r>
              <a:rPr lang="en-US" dirty="0"/>
              <a:t> </a:t>
            </a:r>
            <a:r>
              <a:rPr lang="en-US" dirty="0" err="1"/>
              <a:t>elemen</a:t>
            </a:r>
            <a:r>
              <a:rPr lang="en-US" dirty="0"/>
              <a:t> </a:t>
            </a:r>
            <a:r>
              <a:rPr lang="en-US" i="1" dirty="0"/>
              <a:t>sub-sequence</a:t>
            </a:r>
            <a:r>
              <a:rPr lang="en-US" dirty="0"/>
              <a:t> yang </a:t>
            </a:r>
            <a:r>
              <a:rPr lang="en-US" dirty="0" err="1"/>
              <a:t>berjumlah</a:t>
            </a:r>
            <a:r>
              <a:rPr lang="en-US" dirty="0"/>
              <a:t> </a:t>
            </a:r>
            <a:r>
              <a:rPr lang="en-US" dirty="0" err="1"/>
              <a:t>maksimum</a:t>
            </a:r>
            <a:r>
              <a:rPr lang="en-US" dirty="0"/>
              <a:t> </a:t>
            </a:r>
            <a:r>
              <a:rPr lang="en-US" dirty="0" err="1"/>
              <a:t>terdapat</a:t>
            </a:r>
            <a:r>
              <a:rPr lang="en-US" dirty="0"/>
              <a:t> </a:t>
            </a:r>
            <a:r>
              <a:rPr lang="en-US" dirty="0" err="1"/>
              <a:t>pada</a:t>
            </a:r>
            <a:r>
              <a:rPr lang="en-US" dirty="0"/>
              <a:t> </a:t>
            </a:r>
            <a:r>
              <a:rPr lang="en-US" dirty="0" err="1"/>
              <a:t>upa-larik</a:t>
            </a:r>
            <a:r>
              <a:rPr lang="en-US" dirty="0"/>
              <a:t> </a:t>
            </a:r>
            <a:r>
              <a:rPr lang="en-US" dirty="0" err="1"/>
              <a:t>kanan</a:t>
            </a:r>
            <a:endParaRPr lang="en-US" dirty="0"/>
          </a:p>
          <a:p>
            <a:pPr marL="685800" indent="-457200">
              <a:buFont typeface="+mj-lt"/>
              <a:buAutoNum type="alphaLcParenR"/>
            </a:pPr>
            <a:r>
              <a:rPr lang="en-US" dirty="0"/>
              <a:t>Case 3: </a:t>
            </a:r>
            <a:r>
              <a:rPr lang="en-US" dirty="0" err="1"/>
              <a:t>elemen</a:t>
            </a:r>
            <a:r>
              <a:rPr lang="en-US" dirty="0"/>
              <a:t> </a:t>
            </a:r>
            <a:r>
              <a:rPr lang="en-US" i="1" dirty="0"/>
              <a:t>sub-sequence</a:t>
            </a:r>
            <a:r>
              <a:rPr lang="en-US" dirty="0"/>
              <a:t> yang </a:t>
            </a:r>
            <a:r>
              <a:rPr lang="en-US" dirty="0" err="1"/>
              <a:t>berjumlah</a:t>
            </a:r>
            <a:r>
              <a:rPr lang="en-US" dirty="0"/>
              <a:t> </a:t>
            </a:r>
            <a:r>
              <a:rPr lang="en-US" dirty="0" err="1"/>
              <a:t>maksimum</a:t>
            </a:r>
            <a:r>
              <a:rPr lang="en-US" dirty="0"/>
              <a:t> </a:t>
            </a:r>
            <a:r>
              <a:rPr lang="en-US" dirty="0" err="1"/>
              <a:t>dimulai</a:t>
            </a:r>
            <a:r>
              <a:rPr lang="en-US" dirty="0"/>
              <a:t> </a:t>
            </a:r>
            <a:r>
              <a:rPr lang="en-US" dirty="0" err="1"/>
              <a:t>pada</a:t>
            </a:r>
            <a:r>
              <a:rPr lang="en-US" dirty="0"/>
              <a:t> </a:t>
            </a:r>
            <a:r>
              <a:rPr lang="en-US" dirty="0" err="1"/>
              <a:t>upalarik</a:t>
            </a:r>
            <a:r>
              <a:rPr lang="en-US" dirty="0"/>
              <a:t> </a:t>
            </a:r>
            <a:r>
              <a:rPr lang="en-US" dirty="0" err="1"/>
              <a:t>kiri</a:t>
            </a:r>
            <a:r>
              <a:rPr lang="en-US" dirty="0"/>
              <a:t> </a:t>
            </a:r>
            <a:r>
              <a:rPr lang="en-US" dirty="0" err="1"/>
              <a:t>dan</a:t>
            </a:r>
            <a:r>
              <a:rPr lang="en-US" dirty="0"/>
              <a:t> </a:t>
            </a:r>
            <a:r>
              <a:rPr lang="en-US" dirty="0" err="1"/>
              <a:t>berakhir</a:t>
            </a:r>
            <a:r>
              <a:rPr lang="en-US" dirty="0"/>
              <a:t> </a:t>
            </a:r>
            <a:r>
              <a:rPr lang="en-US" dirty="0" err="1"/>
              <a:t>pada</a:t>
            </a:r>
            <a:r>
              <a:rPr lang="en-US" dirty="0"/>
              <a:t> </a:t>
            </a:r>
            <a:r>
              <a:rPr lang="en-US" dirty="0" err="1"/>
              <a:t>upa-larik</a:t>
            </a:r>
            <a:r>
              <a:rPr lang="en-US" dirty="0"/>
              <a:t> </a:t>
            </a:r>
            <a:r>
              <a:rPr lang="en-US" dirty="0" err="1"/>
              <a:t>kanan</a:t>
            </a:r>
            <a:endParaRPr lang="en-US" dirty="0"/>
          </a:p>
          <a:p>
            <a:pPr lvl="0" indent="0">
              <a:buNone/>
            </a:pPr>
            <a:r>
              <a:rPr lang="en-US" dirty="0" err="1"/>
              <a:t>Ambil</a:t>
            </a:r>
            <a:r>
              <a:rPr lang="en-US" dirty="0"/>
              <a:t> </a:t>
            </a:r>
            <a:r>
              <a:rPr lang="en-US" dirty="0" err="1"/>
              <a:t>nilai</a:t>
            </a:r>
            <a:r>
              <a:rPr lang="en-US" dirty="0"/>
              <a:t> </a:t>
            </a:r>
            <a:r>
              <a:rPr lang="en-US" dirty="0" err="1"/>
              <a:t>terbesar</a:t>
            </a:r>
            <a:r>
              <a:rPr lang="en-US" dirty="0"/>
              <a:t> </a:t>
            </a:r>
            <a:r>
              <a:rPr lang="en-US" dirty="0" err="1"/>
              <a:t>dari</a:t>
            </a:r>
            <a:r>
              <a:rPr lang="en-US" dirty="0"/>
              <a:t> </a:t>
            </a:r>
            <a:r>
              <a:rPr lang="en-US" dirty="0" err="1"/>
              <a:t>langkah</a:t>
            </a:r>
            <a:r>
              <a:rPr lang="en-US" dirty="0"/>
              <a:t> (a), (b), </a:t>
            </a:r>
            <a:r>
              <a:rPr lang="en-US" dirty="0" err="1"/>
              <a:t>dan</a:t>
            </a:r>
            <a:r>
              <a:rPr lang="en-US" dirty="0"/>
              <a:t> (c)</a:t>
            </a:r>
          </a:p>
          <a:p>
            <a:pPr marL="685800" indent="-457200">
              <a:buFont typeface="+mj-lt"/>
              <a:buAutoNum type="alphaLcParenR"/>
            </a:pPr>
            <a:endParaRPr lang="en-US" dirty="0"/>
          </a:p>
          <a:p>
            <a:pPr marL="0" indent="0">
              <a:buNone/>
            </a:pPr>
            <a:endParaRPr lang="en-US" dirty="0"/>
          </a:p>
        </p:txBody>
      </p:sp>
    </p:spTree>
    <p:extLst>
      <p:ext uri="{BB962C8B-B14F-4D97-AF65-F5344CB8AC3E}">
        <p14:creationId xmlns:p14="http://schemas.microsoft.com/office/powerpoint/2010/main" val="1624887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8200"/>
            <a:ext cx="10515600" cy="5338763"/>
          </a:xfrm>
        </p:spPr>
        <p:txBody>
          <a:bodyPr>
            <a:normAutofit fontScale="92500" lnSpcReduction="10000"/>
          </a:bodyPr>
          <a:lstStyle/>
          <a:p>
            <a:pPr marL="0" lvl="0" indent="0">
              <a:buNone/>
            </a:pPr>
            <a:r>
              <a:rPr lang="en-US" dirty="0" err="1"/>
              <a:t>Detil</a:t>
            </a:r>
            <a:r>
              <a:rPr lang="en-US" dirty="0"/>
              <a:t> </a:t>
            </a:r>
            <a:r>
              <a:rPr lang="en-US" dirty="0" err="1"/>
              <a:t>setiap</a:t>
            </a:r>
            <a:r>
              <a:rPr lang="en-US" dirty="0"/>
              <a:t> </a:t>
            </a:r>
            <a:r>
              <a:rPr lang="en-US" dirty="0" err="1"/>
              <a:t>kasus</a:t>
            </a:r>
            <a:r>
              <a:rPr lang="en-US" dirty="0"/>
              <a:t>:</a:t>
            </a:r>
          </a:p>
          <a:p>
            <a:pPr lvl="0"/>
            <a:r>
              <a:rPr lang="en-US" dirty="0"/>
              <a:t>Case 1: </a:t>
            </a:r>
            <a:r>
              <a:rPr lang="en-US" dirty="0" err="1"/>
              <a:t>Hitung</a:t>
            </a:r>
            <a:r>
              <a:rPr lang="en-US" dirty="0"/>
              <a:t> </a:t>
            </a:r>
            <a:r>
              <a:rPr lang="en-US" dirty="0" err="1"/>
              <a:t>secara</a:t>
            </a:r>
            <a:r>
              <a:rPr lang="en-US" dirty="0"/>
              <a:t> </a:t>
            </a:r>
            <a:r>
              <a:rPr lang="en-US" dirty="0" err="1"/>
              <a:t>rekursif</a:t>
            </a:r>
            <a:r>
              <a:rPr lang="en-US" dirty="0"/>
              <a:t> </a:t>
            </a:r>
            <a:r>
              <a:rPr lang="en-US" dirty="0" err="1"/>
              <a:t>nilai</a:t>
            </a:r>
            <a:r>
              <a:rPr lang="en-US" dirty="0"/>
              <a:t> </a:t>
            </a:r>
            <a:r>
              <a:rPr lang="en-US" dirty="0" err="1"/>
              <a:t>maksimum</a:t>
            </a:r>
            <a:r>
              <a:rPr lang="en-US" dirty="0"/>
              <a:t> </a:t>
            </a:r>
            <a:r>
              <a:rPr lang="en-US" i="1" dirty="0"/>
              <a:t>sub-sequence</a:t>
            </a:r>
            <a:r>
              <a:rPr lang="en-US" dirty="0"/>
              <a:t> yang </a:t>
            </a:r>
            <a:r>
              <a:rPr lang="en-US" dirty="0" err="1"/>
              <a:t>seluruhnya</a:t>
            </a:r>
            <a:r>
              <a:rPr lang="en-US" dirty="0"/>
              <a:t> </a:t>
            </a:r>
            <a:r>
              <a:rPr lang="en-US" dirty="0" err="1"/>
              <a:t>terdapat</a:t>
            </a:r>
            <a:r>
              <a:rPr lang="en-US" dirty="0"/>
              <a:t> </a:t>
            </a:r>
            <a:r>
              <a:rPr lang="en-US" dirty="0" err="1"/>
              <a:t>pada</a:t>
            </a:r>
            <a:r>
              <a:rPr lang="en-US" dirty="0"/>
              <a:t> </a:t>
            </a:r>
            <a:r>
              <a:rPr lang="en-US" dirty="0" err="1"/>
              <a:t>upa-larik</a:t>
            </a:r>
            <a:r>
              <a:rPr lang="en-US" dirty="0"/>
              <a:t> </a:t>
            </a:r>
            <a:r>
              <a:rPr lang="en-US" dirty="0" err="1"/>
              <a:t>kiri</a:t>
            </a:r>
            <a:r>
              <a:rPr lang="en-US" dirty="0"/>
              <a:t>.</a:t>
            </a:r>
          </a:p>
          <a:p>
            <a:pPr lvl="0"/>
            <a:endParaRPr lang="en-US" dirty="0"/>
          </a:p>
          <a:p>
            <a:pPr lvl="0"/>
            <a:r>
              <a:rPr lang="en-US" dirty="0"/>
              <a:t>Case 2: </a:t>
            </a:r>
            <a:r>
              <a:rPr lang="en-US" dirty="0" err="1"/>
              <a:t>Hitung</a:t>
            </a:r>
            <a:r>
              <a:rPr lang="en-US" dirty="0"/>
              <a:t> </a:t>
            </a:r>
            <a:r>
              <a:rPr lang="en-US" dirty="0" err="1"/>
              <a:t>secara</a:t>
            </a:r>
            <a:r>
              <a:rPr lang="en-US" dirty="0"/>
              <a:t> </a:t>
            </a:r>
            <a:r>
              <a:rPr lang="en-US" dirty="0" err="1"/>
              <a:t>rekursif</a:t>
            </a:r>
            <a:r>
              <a:rPr lang="en-US" dirty="0"/>
              <a:t> </a:t>
            </a:r>
            <a:r>
              <a:rPr lang="en-US" dirty="0" err="1"/>
              <a:t>nilai</a:t>
            </a:r>
            <a:r>
              <a:rPr lang="en-US" dirty="0"/>
              <a:t> </a:t>
            </a:r>
            <a:r>
              <a:rPr lang="en-US" dirty="0" err="1"/>
              <a:t>maksimum</a:t>
            </a:r>
            <a:r>
              <a:rPr lang="en-US" dirty="0"/>
              <a:t> </a:t>
            </a:r>
            <a:r>
              <a:rPr lang="en-US" i="1" dirty="0"/>
              <a:t>sub-sequence</a:t>
            </a:r>
            <a:r>
              <a:rPr lang="en-US" dirty="0"/>
              <a:t> yang </a:t>
            </a:r>
            <a:r>
              <a:rPr lang="en-US" dirty="0" err="1"/>
              <a:t>seluruhnya</a:t>
            </a:r>
            <a:r>
              <a:rPr lang="en-US" dirty="0"/>
              <a:t> </a:t>
            </a:r>
            <a:r>
              <a:rPr lang="en-US" dirty="0" err="1"/>
              <a:t>terdapat</a:t>
            </a:r>
            <a:r>
              <a:rPr lang="en-US" dirty="0"/>
              <a:t> </a:t>
            </a:r>
            <a:r>
              <a:rPr lang="en-US" dirty="0" err="1"/>
              <a:t>pada</a:t>
            </a:r>
            <a:r>
              <a:rPr lang="en-US" dirty="0"/>
              <a:t> </a:t>
            </a:r>
            <a:r>
              <a:rPr lang="en-US" dirty="0" err="1"/>
              <a:t>upa-larik</a:t>
            </a:r>
            <a:r>
              <a:rPr lang="en-US" dirty="0"/>
              <a:t> </a:t>
            </a:r>
            <a:r>
              <a:rPr lang="en-US" dirty="0" err="1"/>
              <a:t>kanan</a:t>
            </a:r>
            <a:endParaRPr lang="en-US" dirty="0"/>
          </a:p>
          <a:p>
            <a:pPr lvl="0"/>
            <a:endParaRPr lang="en-US" dirty="0"/>
          </a:p>
          <a:p>
            <a:pPr lvl="0"/>
            <a:r>
              <a:rPr lang="en-US" dirty="0"/>
              <a:t> Case 3: </a:t>
            </a:r>
            <a:r>
              <a:rPr lang="en-US" dirty="0" err="1"/>
              <a:t>Hitung</a:t>
            </a:r>
            <a:r>
              <a:rPr lang="en-US" dirty="0"/>
              <a:t> </a:t>
            </a:r>
            <a:r>
              <a:rPr lang="en-US" dirty="0" err="1"/>
              <a:t>nilai</a:t>
            </a:r>
            <a:r>
              <a:rPr lang="en-US" dirty="0"/>
              <a:t> </a:t>
            </a:r>
            <a:r>
              <a:rPr lang="en-US" dirty="0" err="1"/>
              <a:t>maksimum</a:t>
            </a:r>
            <a:r>
              <a:rPr lang="en-US" dirty="0"/>
              <a:t> </a:t>
            </a:r>
            <a:r>
              <a:rPr lang="en-US" i="1" dirty="0"/>
              <a:t>sub-sequence</a:t>
            </a:r>
            <a:r>
              <a:rPr lang="en-US" dirty="0"/>
              <a:t> yang </a:t>
            </a:r>
            <a:r>
              <a:rPr lang="en-US" dirty="0" err="1"/>
              <a:t>berawal</a:t>
            </a:r>
            <a:r>
              <a:rPr lang="en-US" dirty="0"/>
              <a:t> </a:t>
            </a:r>
            <a:r>
              <a:rPr lang="en-US" dirty="0" err="1"/>
              <a:t>pada</a:t>
            </a:r>
            <a:r>
              <a:rPr lang="en-US" dirty="0"/>
              <a:t> </a:t>
            </a:r>
            <a:r>
              <a:rPr lang="en-US" dirty="0" err="1"/>
              <a:t>upa-larik</a:t>
            </a:r>
            <a:r>
              <a:rPr lang="en-US" dirty="0"/>
              <a:t> </a:t>
            </a:r>
            <a:r>
              <a:rPr lang="en-US" dirty="0" err="1"/>
              <a:t>kiri</a:t>
            </a:r>
            <a:r>
              <a:rPr lang="en-US" dirty="0"/>
              <a:t> </a:t>
            </a:r>
            <a:r>
              <a:rPr lang="en-US" dirty="0" err="1"/>
              <a:t>dan</a:t>
            </a:r>
            <a:r>
              <a:rPr lang="en-US" dirty="0"/>
              <a:t> </a:t>
            </a:r>
            <a:r>
              <a:rPr lang="en-US" dirty="0" err="1"/>
              <a:t>berakhir</a:t>
            </a:r>
            <a:r>
              <a:rPr lang="en-US" dirty="0"/>
              <a:t> </a:t>
            </a:r>
            <a:r>
              <a:rPr lang="en-US" dirty="0" err="1"/>
              <a:t>pada</a:t>
            </a:r>
            <a:r>
              <a:rPr lang="en-US" dirty="0"/>
              <a:t> </a:t>
            </a:r>
            <a:r>
              <a:rPr lang="en-US" dirty="0" err="1"/>
              <a:t>upa-larik</a:t>
            </a:r>
            <a:r>
              <a:rPr lang="en-US" dirty="0"/>
              <a:t> </a:t>
            </a:r>
            <a:r>
              <a:rPr lang="en-US" dirty="0" err="1"/>
              <a:t>kanan</a:t>
            </a:r>
            <a:r>
              <a:rPr lang="en-US" dirty="0"/>
              <a:t>. </a:t>
            </a:r>
            <a:r>
              <a:rPr lang="en-US" dirty="0" err="1"/>
              <a:t>Caranya</a:t>
            </a:r>
            <a:r>
              <a:rPr lang="en-US" dirty="0"/>
              <a:t> </a:t>
            </a:r>
            <a:r>
              <a:rPr lang="en-US" dirty="0" err="1"/>
              <a:t>adalah</a:t>
            </a:r>
            <a:r>
              <a:rPr lang="en-US" dirty="0"/>
              <a:t>:</a:t>
            </a:r>
          </a:p>
          <a:p>
            <a:pPr marL="0" lvl="0" indent="0">
              <a:buNone/>
            </a:pPr>
            <a:r>
              <a:rPr lang="en-US" dirty="0"/>
              <a:t>       - </a:t>
            </a:r>
            <a:r>
              <a:rPr lang="en-US" dirty="0" err="1"/>
              <a:t>Cari</a:t>
            </a:r>
            <a:r>
              <a:rPr lang="en-US" dirty="0"/>
              <a:t> </a:t>
            </a:r>
            <a:r>
              <a:rPr lang="en-US" dirty="0" err="1"/>
              <a:t>jumlah</a:t>
            </a:r>
            <a:r>
              <a:rPr lang="en-US" dirty="0"/>
              <a:t> </a:t>
            </a:r>
            <a:r>
              <a:rPr lang="en-US" dirty="0" err="1"/>
              <a:t>maksimum</a:t>
            </a:r>
            <a:r>
              <a:rPr lang="en-US" dirty="0"/>
              <a:t> </a:t>
            </a:r>
            <a:r>
              <a:rPr lang="en-US" dirty="0" err="1"/>
              <a:t>upalarik</a:t>
            </a:r>
            <a:r>
              <a:rPr lang="en-US" dirty="0"/>
              <a:t> </a:t>
            </a:r>
            <a:r>
              <a:rPr lang="en-US" dirty="0" err="1"/>
              <a:t>mulai</a:t>
            </a:r>
            <a:r>
              <a:rPr lang="en-US" dirty="0"/>
              <a:t> </a:t>
            </a:r>
            <a:r>
              <a:rPr lang="en-US" dirty="0" err="1"/>
              <a:t>dari</a:t>
            </a:r>
            <a:r>
              <a:rPr lang="en-US" dirty="0"/>
              <a:t> </a:t>
            </a:r>
            <a:r>
              <a:rPr lang="en-US" dirty="0" err="1"/>
              <a:t>elemen</a:t>
            </a:r>
            <a:r>
              <a:rPr lang="en-US" dirty="0"/>
              <a:t> </a:t>
            </a:r>
            <a:r>
              <a:rPr lang="en-US" dirty="0" err="1"/>
              <a:t>tengah</a:t>
            </a:r>
            <a:r>
              <a:rPr lang="en-US" dirty="0"/>
              <a:t> </a:t>
            </a:r>
            <a:r>
              <a:rPr lang="en-US" dirty="0" err="1"/>
              <a:t>ke</a:t>
            </a:r>
            <a:r>
              <a:rPr lang="en-US" dirty="0"/>
              <a:t> </a:t>
            </a:r>
            <a:r>
              <a:rPr lang="en-US" dirty="0" err="1"/>
              <a:t>kiri</a:t>
            </a:r>
            <a:endParaRPr lang="en-US" dirty="0"/>
          </a:p>
          <a:p>
            <a:pPr marL="0" lvl="0" indent="0">
              <a:buNone/>
            </a:pPr>
            <a:r>
              <a:rPr lang="en-US" dirty="0"/>
              <a:t>       - </a:t>
            </a:r>
            <a:r>
              <a:rPr lang="en-US" dirty="0" err="1"/>
              <a:t>Cari</a:t>
            </a:r>
            <a:r>
              <a:rPr lang="en-US" dirty="0"/>
              <a:t> </a:t>
            </a:r>
            <a:r>
              <a:rPr lang="en-US" dirty="0" err="1"/>
              <a:t>jumlah</a:t>
            </a:r>
            <a:r>
              <a:rPr lang="en-US" dirty="0"/>
              <a:t> </a:t>
            </a:r>
            <a:r>
              <a:rPr lang="en-US" dirty="0" err="1"/>
              <a:t>maksimum</a:t>
            </a:r>
            <a:r>
              <a:rPr lang="en-US" dirty="0"/>
              <a:t> </a:t>
            </a:r>
            <a:r>
              <a:rPr lang="en-US" dirty="0" err="1"/>
              <a:t>upalarik</a:t>
            </a:r>
            <a:r>
              <a:rPr lang="en-US" dirty="0"/>
              <a:t> </a:t>
            </a:r>
            <a:r>
              <a:rPr lang="en-US" dirty="0" err="1"/>
              <a:t>mulai</a:t>
            </a:r>
            <a:r>
              <a:rPr lang="en-US" dirty="0"/>
              <a:t> </a:t>
            </a:r>
            <a:r>
              <a:rPr lang="en-US" dirty="0" err="1"/>
              <a:t>dari</a:t>
            </a:r>
            <a:r>
              <a:rPr lang="en-US" dirty="0"/>
              <a:t> </a:t>
            </a:r>
            <a:r>
              <a:rPr lang="en-US" dirty="0" err="1"/>
              <a:t>elemen</a:t>
            </a:r>
            <a:r>
              <a:rPr lang="en-US" dirty="0"/>
              <a:t> tengah+1 </a:t>
            </a:r>
            <a:r>
              <a:rPr lang="en-US" dirty="0" err="1"/>
              <a:t>ke</a:t>
            </a:r>
            <a:r>
              <a:rPr lang="en-US" dirty="0"/>
              <a:t> </a:t>
            </a:r>
            <a:r>
              <a:rPr lang="en-US" dirty="0" err="1"/>
              <a:t>kanan</a:t>
            </a:r>
            <a:r>
              <a:rPr lang="en-US" dirty="0"/>
              <a:t> </a:t>
            </a:r>
          </a:p>
          <a:p>
            <a:pPr marL="0" lvl="0" indent="0">
              <a:buNone/>
            </a:pPr>
            <a:r>
              <a:rPr lang="en-US" dirty="0"/>
              <a:t>       - </a:t>
            </a:r>
            <a:r>
              <a:rPr lang="en-US" dirty="0" err="1"/>
              <a:t>Kombinasikan</a:t>
            </a:r>
            <a:r>
              <a:rPr lang="en-US" dirty="0"/>
              <a:t> </a:t>
            </a:r>
            <a:r>
              <a:rPr lang="en-US" dirty="0" err="1"/>
              <a:t>keduanya</a:t>
            </a:r>
            <a:r>
              <a:rPr lang="en-US" dirty="0"/>
              <a:t> </a:t>
            </a:r>
            <a:r>
              <a:rPr lang="en-US" dirty="0" err="1"/>
              <a:t>dan</a:t>
            </a:r>
            <a:r>
              <a:rPr lang="en-US" dirty="0"/>
              <a:t> </a:t>
            </a:r>
            <a:r>
              <a:rPr lang="en-US" dirty="0" err="1"/>
              <a:t>jumlahkan</a:t>
            </a:r>
            <a:r>
              <a:rPr lang="en-US" dirty="0"/>
              <a:t> </a:t>
            </a:r>
            <a:r>
              <a:rPr lang="en-US" dirty="0" err="1"/>
              <a:t>hasilnya</a:t>
            </a:r>
            <a:endParaRPr lang="en-US" dirty="0"/>
          </a:p>
          <a:p>
            <a:pPr lvl="0"/>
            <a:endParaRPr lang="en-US" dirty="0"/>
          </a:p>
          <a:p>
            <a:pPr marL="0" indent="0">
              <a:buNone/>
            </a:pPr>
            <a:endParaRPr lang="en-US" dirty="0"/>
          </a:p>
        </p:txBody>
      </p:sp>
    </p:spTree>
    <p:extLst>
      <p:ext uri="{BB962C8B-B14F-4D97-AF65-F5344CB8AC3E}">
        <p14:creationId xmlns:p14="http://schemas.microsoft.com/office/powerpoint/2010/main" val="578693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859971"/>
            <a:ext cx="10874829" cy="5316992"/>
          </a:xfrm>
        </p:spPr>
        <p:txBody>
          <a:bodyPr/>
          <a:lstStyle/>
          <a:p>
            <a:pPr marL="0" lvl="1" indent="0">
              <a:spcBef>
                <a:spcPts val="1000"/>
              </a:spcBef>
              <a:buNone/>
            </a:pPr>
            <a:r>
              <a:rPr lang="en-US" dirty="0" err="1"/>
              <a:t>Contoh</a:t>
            </a:r>
            <a:r>
              <a:rPr lang="en-US" dirty="0"/>
              <a:t>: </a:t>
            </a:r>
            <a:r>
              <a:rPr lang="en-US" dirty="0">
                <a:solidFill>
                  <a:srgbClr val="FF0000"/>
                </a:solidFill>
              </a:rPr>
              <a:t>[–2 , 11,  –4 , 13, –5 , 2, –1, 3] </a:t>
            </a:r>
          </a:p>
          <a:p>
            <a:pPr marL="0" lvl="1" indent="0">
              <a:spcBef>
                <a:spcPts val="1000"/>
              </a:spcBef>
              <a:buNone/>
            </a:pPr>
            <a:endParaRPr lang="en-US" dirty="0">
              <a:solidFill>
                <a:srgbClr val="FF0000"/>
              </a:solidFill>
            </a:endParaRPr>
          </a:p>
          <a:p>
            <a:pPr marL="0" lvl="1" indent="0">
              <a:spcBef>
                <a:spcPts val="1000"/>
              </a:spcBef>
              <a:buNone/>
            </a:pPr>
            <a:endParaRPr lang="en-US" dirty="0">
              <a:solidFill>
                <a:srgbClr val="FF0000"/>
              </a:solidFill>
            </a:endParaRPr>
          </a:p>
          <a:p>
            <a:pPr marL="0" lvl="1" indent="0">
              <a:spcBef>
                <a:spcPts val="1000"/>
              </a:spcBef>
              <a:buNone/>
            </a:pPr>
            <a:r>
              <a:rPr lang="en-US" dirty="0">
                <a:solidFill>
                  <a:srgbClr val="FF0000"/>
                </a:solidFill>
              </a:rPr>
              <a:t>	[–2 , 11,  –4 , 13]       [–5 , 2, –1, 3] </a:t>
            </a:r>
          </a:p>
          <a:p>
            <a:pPr marL="0" indent="0">
              <a:buNone/>
            </a:pPr>
            <a:endParaRPr lang="en-US" dirty="0"/>
          </a:p>
          <a:p>
            <a:pPr marL="0" indent="0">
              <a:buNone/>
            </a:pPr>
            <a:r>
              <a:rPr lang="en-US" sz="2400" dirty="0" err="1"/>
              <a:t>Kasus</a:t>
            </a:r>
            <a:r>
              <a:rPr lang="en-US" sz="2400" dirty="0"/>
              <a:t> 1: sub-array </a:t>
            </a:r>
            <a:r>
              <a:rPr lang="en-US" sz="2400" dirty="0" err="1"/>
              <a:t>kontigu</a:t>
            </a:r>
            <a:r>
              <a:rPr lang="en-US" sz="2400" dirty="0"/>
              <a:t> di </a:t>
            </a:r>
            <a:r>
              <a:rPr lang="en-US" sz="2400" dirty="0" err="1"/>
              <a:t>bagian</a:t>
            </a:r>
            <a:r>
              <a:rPr lang="en-US" sz="2400" dirty="0"/>
              <a:t> </a:t>
            </a:r>
            <a:r>
              <a:rPr lang="en-US" sz="2400" dirty="0" err="1"/>
              <a:t>kiri</a:t>
            </a:r>
            <a:r>
              <a:rPr lang="en-US" sz="2400" dirty="0"/>
              <a:t>: </a:t>
            </a:r>
            <a:r>
              <a:rPr lang="en-US" sz="2400" dirty="0">
                <a:solidFill>
                  <a:srgbClr val="FF0000"/>
                </a:solidFill>
              </a:rPr>
              <a:t>[11,  –4 , 13] </a:t>
            </a:r>
            <a:r>
              <a:rPr lang="en-US" sz="2400" dirty="0">
                <a:solidFill>
                  <a:srgbClr val="FF0000"/>
                </a:solidFill>
                <a:sym typeface="Wingdings" panose="05000000000000000000" pitchFamily="2" charset="2"/>
              </a:rPr>
              <a:t> 11 – 4 + 13 = 20</a:t>
            </a:r>
            <a:endParaRPr lang="en-US" sz="2400" dirty="0"/>
          </a:p>
          <a:p>
            <a:pPr marL="0" indent="0">
              <a:buNone/>
            </a:pPr>
            <a:r>
              <a:rPr lang="en-US" sz="2400" dirty="0" err="1"/>
              <a:t>Kasus</a:t>
            </a:r>
            <a:r>
              <a:rPr lang="en-US" sz="2400" dirty="0"/>
              <a:t> 2: sub-array </a:t>
            </a:r>
            <a:r>
              <a:rPr lang="en-US" sz="2400" dirty="0" err="1"/>
              <a:t>kontigu</a:t>
            </a:r>
            <a:r>
              <a:rPr lang="en-US" sz="2400" dirty="0"/>
              <a:t> di </a:t>
            </a:r>
            <a:r>
              <a:rPr lang="en-US" sz="2400" dirty="0" err="1"/>
              <a:t>bagian</a:t>
            </a:r>
            <a:r>
              <a:rPr lang="en-US" sz="2400" dirty="0"/>
              <a:t> </a:t>
            </a:r>
            <a:r>
              <a:rPr lang="en-US" sz="2400" dirty="0" err="1"/>
              <a:t>kanan</a:t>
            </a:r>
            <a:r>
              <a:rPr lang="en-US" sz="2400" dirty="0"/>
              <a:t>: </a:t>
            </a:r>
            <a:r>
              <a:rPr lang="en-US" sz="2400" dirty="0">
                <a:solidFill>
                  <a:srgbClr val="FF0000"/>
                </a:solidFill>
              </a:rPr>
              <a:t>[2,  –1 , 3] </a:t>
            </a:r>
            <a:r>
              <a:rPr lang="en-US" sz="2400" dirty="0">
                <a:solidFill>
                  <a:srgbClr val="FF0000"/>
                </a:solidFill>
                <a:sym typeface="Wingdings" panose="05000000000000000000" pitchFamily="2" charset="2"/>
              </a:rPr>
              <a:t> 2 – 1 + 3 = 4</a:t>
            </a:r>
          </a:p>
          <a:p>
            <a:pPr marL="0" indent="0">
              <a:buNone/>
            </a:pPr>
            <a:r>
              <a:rPr lang="en-US" sz="2400" dirty="0" err="1"/>
              <a:t>Kasus</a:t>
            </a:r>
            <a:r>
              <a:rPr lang="en-US" sz="2400" dirty="0"/>
              <a:t> 3: sub-array </a:t>
            </a:r>
            <a:r>
              <a:rPr lang="en-US" sz="2400" dirty="0" err="1"/>
              <a:t>kontigu</a:t>
            </a:r>
            <a:r>
              <a:rPr lang="en-US" sz="2400" dirty="0"/>
              <a:t> di </a:t>
            </a:r>
            <a:r>
              <a:rPr lang="en-US" sz="2400" dirty="0" err="1"/>
              <a:t>antara</a:t>
            </a:r>
            <a:r>
              <a:rPr lang="en-US" sz="2400" dirty="0"/>
              <a:t> </a:t>
            </a:r>
            <a:r>
              <a:rPr lang="en-US" sz="2400" dirty="0" err="1"/>
              <a:t>dua</a:t>
            </a:r>
            <a:r>
              <a:rPr lang="en-US" sz="2400" dirty="0"/>
              <a:t> </a:t>
            </a:r>
            <a:r>
              <a:rPr lang="en-US" sz="2400" dirty="0" err="1"/>
              <a:t>bagian</a:t>
            </a:r>
            <a:r>
              <a:rPr lang="en-US" sz="2400" dirty="0"/>
              <a:t>: </a:t>
            </a:r>
            <a:r>
              <a:rPr lang="en-US" sz="2400" dirty="0">
                <a:solidFill>
                  <a:srgbClr val="FF0000"/>
                </a:solidFill>
              </a:rPr>
              <a:t>[11,  –4 , 13, -5, 2, -1, 3] </a:t>
            </a:r>
            <a:r>
              <a:rPr lang="en-US" sz="2400" dirty="0">
                <a:solidFill>
                  <a:srgbClr val="FF0000"/>
                </a:solidFill>
                <a:sym typeface="Wingdings" panose="05000000000000000000" pitchFamily="2" charset="2"/>
              </a:rPr>
              <a:t> 19</a:t>
            </a:r>
          </a:p>
          <a:p>
            <a:pPr marL="0" indent="0">
              <a:buNone/>
            </a:pPr>
            <a:endParaRPr lang="en-US" sz="2400" dirty="0"/>
          </a:p>
          <a:p>
            <a:pPr marL="0" indent="0">
              <a:buNone/>
            </a:pPr>
            <a:r>
              <a:rPr lang="en-US" sz="2400" dirty="0"/>
              <a:t>Max(20, 4, 10) = 20 </a:t>
            </a:r>
            <a:r>
              <a:rPr lang="en-US" sz="2400" dirty="0">
                <a:sym typeface="Wingdings" panose="05000000000000000000" pitchFamily="2" charset="2"/>
              </a:rPr>
              <a:t> </a:t>
            </a:r>
            <a:r>
              <a:rPr lang="en-US" sz="2400" dirty="0">
                <a:solidFill>
                  <a:srgbClr val="FF0000"/>
                </a:solidFill>
              </a:rPr>
              <a:t>[11,  –4 , 13] </a:t>
            </a:r>
            <a:endParaRPr lang="en-US" dirty="0"/>
          </a:p>
        </p:txBody>
      </p:sp>
      <p:cxnSp>
        <p:nvCxnSpPr>
          <p:cNvPr id="5" name="Straight Arrow Connector 4"/>
          <p:cNvCxnSpPr/>
          <p:nvPr/>
        </p:nvCxnSpPr>
        <p:spPr>
          <a:xfrm flipH="1">
            <a:off x="2830286" y="1273629"/>
            <a:ext cx="827314" cy="8817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657600" y="1273629"/>
            <a:ext cx="1045029" cy="8817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2196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74914"/>
            <a:ext cx="10515600" cy="5704115"/>
          </a:xfrm>
        </p:spPr>
        <p:txBody>
          <a:bodyPr>
            <a:normAutofit lnSpcReduction="10000"/>
          </a:bodyPr>
          <a:lstStyle/>
          <a:p>
            <a:pPr marL="0" indent="0">
              <a:buNone/>
            </a:pPr>
            <a:r>
              <a:rPr lang="en-US" dirty="0" err="1"/>
              <a:t>Rincian</a:t>
            </a:r>
            <a:r>
              <a:rPr lang="en-US" dirty="0"/>
              <a:t>:</a:t>
            </a:r>
          </a:p>
          <a:p>
            <a:pPr marL="0" lvl="1" indent="0">
              <a:spcBef>
                <a:spcPts val="1000"/>
              </a:spcBef>
              <a:buNone/>
            </a:pPr>
            <a:r>
              <a:rPr lang="en-US" u="sng" dirty="0">
                <a:solidFill>
                  <a:srgbClr val="FF0000"/>
                </a:solidFill>
              </a:rPr>
              <a:t>–2  	11	–4 	13	–5	2	–1	3</a:t>
            </a:r>
          </a:p>
          <a:p>
            <a:pPr marL="0" lvl="1" indent="0">
              <a:spcBef>
                <a:spcPts val="1000"/>
              </a:spcBef>
              <a:buNone/>
            </a:pPr>
            <a:endParaRPr lang="en-US" dirty="0">
              <a:solidFill>
                <a:srgbClr val="FF0000"/>
              </a:solidFill>
            </a:endParaRPr>
          </a:p>
          <a:p>
            <a:pPr marL="0" lvl="1" indent="0">
              <a:spcBef>
                <a:spcPts val="1000"/>
              </a:spcBef>
              <a:buNone/>
            </a:pPr>
            <a:r>
              <a:rPr lang="en-US" u="sng" dirty="0">
                <a:solidFill>
                  <a:srgbClr val="FF0000"/>
                </a:solidFill>
              </a:rPr>
              <a:t>–2  	11	–4 	13</a:t>
            </a:r>
            <a:r>
              <a:rPr lang="en-US" dirty="0">
                <a:solidFill>
                  <a:srgbClr val="FF0000"/>
                </a:solidFill>
              </a:rPr>
              <a:t>	</a:t>
            </a:r>
            <a:r>
              <a:rPr lang="en-US" u="sng" dirty="0">
                <a:solidFill>
                  <a:srgbClr val="FF0000"/>
                </a:solidFill>
              </a:rPr>
              <a:t>–5	2	–1	3</a:t>
            </a:r>
          </a:p>
          <a:p>
            <a:pPr marL="0" lvl="1" indent="0">
              <a:spcBef>
                <a:spcPts val="1000"/>
              </a:spcBef>
              <a:buNone/>
            </a:pPr>
            <a:endParaRPr lang="en-US" u="sng" dirty="0">
              <a:solidFill>
                <a:srgbClr val="FF0000"/>
              </a:solidFill>
            </a:endParaRPr>
          </a:p>
          <a:p>
            <a:pPr marL="0" lvl="1" indent="0">
              <a:spcBef>
                <a:spcPts val="1000"/>
              </a:spcBef>
              <a:buNone/>
            </a:pPr>
            <a:r>
              <a:rPr lang="en-US" u="sng" dirty="0">
                <a:solidFill>
                  <a:srgbClr val="FF0000"/>
                </a:solidFill>
              </a:rPr>
              <a:t>–2  	11</a:t>
            </a:r>
            <a:r>
              <a:rPr lang="en-US" dirty="0">
                <a:solidFill>
                  <a:srgbClr val="FF0000"/>
                </a:solidFill>
              </a:rPr>
              <a:t>	</a:t>
            </a:r>
            <a:r>
              <a:rPr lang="en-US" u="sng" dirty="0">
                <a:solidFill>
                  <a:srgbClr val="FF0000"/>
                </a:solidFill>
              </a:rPr>
              <a:t>–4 	13</a:t>
            </a:r>
            <a:r>
              <a:rPr lang="en-US" dirty="0">
                <a:solidFill>
                  <a:srgbClr val="FF0000"/>
                </a:solidFill>
              </a:rPr>
              <a:t>	</a:t>
            </a:r>
            <a:r>
              <a:rPr lang="en-US" u="sng" dirty="0">
                <a:solidFill>
                  <a:srgbClr val="FF0000"/>
                </a:solidFill>
              </a:rPr>
              <a:t>–5	2</a:t>
            </a:r>
            <a:r>
              <a:rPr lang="en-US" dirty="0">
                <a:solidFill>
                  <a:srgbClr val="FF0000"/>
                </a:solidFill>
              </a:rPr>
              <a:t>	</a:t>
            </a:r>
            <a:r>
              <a:rPr lang="en-US" u="sng" dirty="0">
                <a:solidFill>
                  <a:srgbClr val="FF0000"/>
                </a:solidFill>
              </a:rPr>
              <a:t>–1	3</a:t>
            </a:r>
          </a:p>
          <a:p>
            <a:pPr marL="0" lvl="1" indent="0">
              <a:spcBef>
                <a:spcPts val="1000"/>
              </a:spcBef>
              <a:buNone/>
            </a:pPr>
            <a:endParaRPr lang="en-US" u="sng" dirty="0">
              <a:solidFill>
                <a:srgbClr val="FF0000"/>
              </a:solidFill>
            </a:endParaRPr>
          </a:p>
          <a:p>
            <a:pPr marL="0" lvl="1" indent="0">
              <a:spcBef>
                <a:spcPts val="1000"/>
              </a:spcBef>
              <a:buNone/>
            </a:pPr>
            <a:r>
              <a:rPr lang="en-US" u="sng" dirty="0">
                <a:solidFill>
                  <a:srgbClr val="FF0000"/>
                </a:solidFill>
              </a:rPr>
              <a:t>–2 </a:t>
            </a:r>
            <a:r>
              <a:rPr lang="en-US" dirty="0">
                <a:solidFill>
                  <a:srgbClr val="FF0000"/>
                </a:solidFill>
              </a:rPr>
              <a:t> 	</a:t>
            </a:r>
            <a:r>
              <a:rPr lang="en-US" u="sng" dirty="0">
                <a:solidFill>
                  <a:srgbClr val="FF0000"/>
                </a:solidFill>
              </a:rPr>
              <a:t>11</a:t>
            </a:r>
            <a:r>
              <a:rPr lang="en-US" dirty="0">
                <a:solidFill>
                  <a:srgbClr val="FF0000"/>
                </a:solidFill>
              </a:rPr>
              <a:t>	</a:t>
            </a:r>
            <a:r>
              <a:rPr lang="en-US" u="sng" dirty="0">
                <a:solidFill>
                  <a:srgbClr val="FF0000"/>
                </a:solidFill>
              </a:rPr>
              <a:t>–4 </a:t>
            </a:r>
            <a:r>
              <a:rPr lang="en-US" dirty="0">
                <a:solidFill>
                  <a:srgbClr val="FF0000"/>
                </a:solidFill>
              </a:rPr>
              <a:t>	</a:t>
            </a:r>
            <a:r>
              <a:rPr lang="en-US" u="sng" dirty="0">
                <a:solidFill>
                  <a:srgbClr val="FF0000"/>
                </a:solidFill>
              </a:rPr>
              <a:t>13</a:t>
            </a:r>
            <a:r>
              <a:rPr lang="en-US" dirty="0">
                <a:solidFill>
                  <a:srgbClr val="FF0000"/>
                </a:solidFill>
              </a:rPr>
              <a:t>	</a:t>
            </a:r>
            <a:r>
              <a:rPr lang="en-US" u="sng" dirty="0">
                <a:solidFill>
                  <a:srgbClr val="FF0000"/>
                </a:solidFill>
              </a:rPr>
              <a:t>–5</a:t>
            </a:r>
            <a:r>
              <a:rPr lang="en-US" dirty="0">
                <a:solidFill>
                  <a:srgbClr val="FF0000"/>
                </a:solidFill>
              </a:rPr>
              <a:t>	</a:t>
            </a:r>
            <a:r>
              <a:rPr lang="en-US" u="sng" dirty="0">
                <a:solidFill>
                  <a:srgbClr val="FF0000"/>
                </a:solidFill>
              </a:rPr>
              <a:t>2</a:t>
            </a:r>
            <a:r>
              <a:rPr lang="en-US" dirty="0">
                <a:solidFill>
                  <a:srgbClr val="FF0000"/>
                </a:solidFill>
              </a:rPr>
              <a:t>	</a:t>
            </a:r>
            <a:r>
              <a:rPr lang="en-US" u="sng" dirty="0">
                <a:solidFill>
                  <a:srgbClr val="FF0000"/>
                </a:solidFill>
              </a:rPr>
              <a:t>–1</a:t>
            </a:r>
            <a:r>
              <a:rPr lang="en-US" dirty="0">
                <a:solidFill>
                  <a:srgbClr val="FF0000"/>
                </a:solidFill>
              </a:rPr>
              <a:t>	</a:t>
            </a:r>
            <a:r>
              <a:rPr lang="en-US" u="sng" dirty="0">
                <a:solidFill>
                  <a:srgbClr val="FF0000"/>
                </a:solidFill>
              </a:rPr>
              <a:t>3</a:t>
            </a:r>
          </a:p>
          <a:p>
            <a:pPr marL="0" lvl="1" indent="0">
              <a:spcBef>
                <a:spcPts val="1000"/>
              </a:spcBef>
              <a:buNone/>
            </a:pPr>
            <a:endParaRPr lang="en-US" dirty="0">
              <a:solidFill>
                <a:srgbClr val="FF0000"/>
              </a:solidFill>
            </a:endParaRPr>
          </a:p>
          <a:p>
            <a:pPr marL="0" lvl="1" indent="0">
              <a:spcBef>
                <a:spcPts val="1000"/>
              </a:spcBef>
              <a:buNone/>
            </a:pPr>
            <a:r>
              <a:rPr lang="en-US" dirty="0">
                <a:solidFill>
                  <a:srgbClr val="FF0000"/>
                </a:solidFill>
              </a:rPr>
              <a:t> </a:t>
            </a:r>
            <a:r>
              <a:rPr lang="en-US" u="sng" dirty="0">
                <a:solidFill>
                  <a:srgbClr val="FF0000"/>
                </a:solidFill>
              </a:rPr>
              <a:t>–2 </a:t>
            </a:r>
            <a:r>
              <a:rPr lang="en-US" dirty="0">
                <a:solidFill>
                  <a:srgbClr val="FF0000"/>
                </a:solidFill>
              </a:rPr>
              <a:t> 	</a:t>
            </a:r>
            <a:r>
              <a:rPr lang="en-US" u="sng" dirty="0">
                <a:solidFill>
                  <a:srgbClr val="FF0000"/>
                </a:solidFill>
              </a:rPr>
              <a:t>11</a:t>
            </a:r>
            <a:r>
              <a:rPr lang="en-US" dirty="0">
                <a:solidFill>
                  <a:srgbClr val="FF0000"/>
                </a:solidFill>
              </a:rPr>
              <a:t>	</a:t>
            </a:r>
            <a:r>
              <a:rPr lang="en-US" u="sng" dirty="0">
                <a:solidFill>
                  <a:srgbClr val="FF0000"/>
                </a:solidFill>
              </a:rPr>
              <a:t>–4 </a:t>
            </a:r>
            <a:r>
              <a:rPr lang="en-US" dirty="0">
                <a:solidFill>
                  <a:srgbClr val="FF0000"/>
                </a:solidFill>
              </a:rPr>
              <a:t>	</a:t>
            </a:r>
            <a:r>
              <a:rPr lang="en-US" u="sng" dirty="0">
                <a:solidFill>
                  <a:srgbClr val="FF0000"/>
                </a:solidFill>
              </a:rPr>
              <a:t>13</a:t>
            </a:r>
            <a:r>
              <a:rPr lang="en-US" dirty="0">
                <a:solidFill>
                  <a:srgbClr val="FF0000"/>
                </a:solidFill>
              </a:rPr>
              <a:t>	</a:t>
            </a:r>
            <a:r>
              <a:rPr lang="en-US" u="sng" dirty="0">
                <a:solidFill>
                  <a:srgbClr val="FF0000"/>
                </a:solidFill>
              </a:rPr>
              <a:t>–5</a:t>
            </a:r>
            <a:r>
              <a:rPr lang="en-US" dirty="0">
                <a:solidFill>
                  <a:srgbClr val="FF0000"/>
                </a:solidFill>
              </a:rPr>
              <a:t>	</a:t>
            </a:r>
            <a:r>
              <a:rPr lang="en-US" u="sng" dirty="0">
                <a:solidFill>
                  <a:srgbClr val="FF0000"/>
                </a:solidFill>
              </a:rPr>
              <a:t>2</a:t>
            </a:r>
            <a:r>
              <a:rPr lang="en-US" dirty="0">
                <a:solidFill>
                  <a:srgbClr val="FF0000"/>
                </a:solidFill>
              </a:rPr>
              <a:t>	</a:t>
            </a:r>
            <a:r>
              <a:rPr lang="en-US" u="sng" dirty="0">
                <a:solidFill>
                  <a:srgbClr val="FF0000"/>
                </a:solidFill>
              </a:rPr>
              <a:t>–1</a:t>
            </a:r>
            <a:r>
              <a:rPr lang="en-US" dirty="0">
                <a:solidFill>
                  <a:srgbClr val="FF0000"/>
                </a:solidFill>
              </a:rPr>
              <a:t>	</a:t>
            </a:r>
            <a:r>
              <a:rPr lang="en-US" u="sng" dirty="0">
                <a:solidFill>
                  <a:srgbClr val="FF0000"/>
                </a:solidFill>
              </a:rPr>
              <a:t>3</a:t>
            </a:r>
          </a:p>
          <a:p>
            <a:pPr marL="0" lvl="1" indent="0">
              <a:spcBef>
                <a:spcPts val="1000"/>
              </a:spcBef>
              <a:buNone/>
            </a:pPr>
            <a:r>
              <a:rPr lang="en-US" sz="2000" dirty="0">
                <a:solidFill>
                  <a:srgbClr val="FF0000"/>
                </a:solidFill>
              </a:rPr>
              <a:t>m=-2   m =11    m =-4       m = 13     m =-5     m = 2      m = -1     m = 3</a:t>
            </a:r>
          </a:p>
          <a:p>
            <a:pPr marL="0" lvl="1" indent="0">
              <a:spcBef>
                <a:spcPts val="1000"/>
              </a:spcBef>
              <a:buNone/>
            </a:pPr>
            <a:endParaRPr lang="en-US" sz="2000" dirty="0">
              <a:solidFill>
                <a:srgbClr val="FF0000"/>
              </a:solidFill>
            </a:endParaRPr>
          </a:p>
          <a:p>
            <a:pPr marL="0" lvl="1" indent="0">
              <a:spcBef>
                <a:spcPts val="1000"/>
              </a:spcBef>
              <a:buNone/>
            </a:pPr>
            <a:r>
              <a:rPr lang="en-US" sz="2000" dirty="0" err="1">
                <a:solidFill>
                  <a:srgbClr val="FF0000"/>
                </a:solidFill>
              </a:rPr>
              <a:t>Ket</a:t>
            </a:r>
            <a:r>
              <a:rPr lang="en-US" sz="2000" dirty="0">
                <a:solidFill>
                  <a:srgbClr val="FF0000"/>
                </a:solidFill>
              </a:rPr>
              <a:t>: m = </a:t>
            </a:r>
            <a:r>
              <a:rPr lang="en-US" sz="2000" dirty="0" err="1">
                <a:solidFill>
                  <a:srgbClr val="FF0000"/>
                </a:solidFill>
              </a:rPr>
              <a:t>nilai</a:t>
            </a:r>
            <a:r>
              <a:rPr lang="en-US" sz="2000" dirty="0">
                <a:solidFill>
                  <a:srgbClr val="FF0000"/>
                </a:solidFill>
              </a:rPr>
              <a:t> max sub-array </a:t>
            </a:r>
            <a:r>
              <a:rPr lang="en-US" sz="2000" dirty="0" err="1">
                <a:solidFill>
                  <a:srgbClr val="FF0000"/>
                </a:solidFill>
              </a:rPr>
              <a:t>kontigu</a:t>
            </a:r>
            <a:endParaRPr lang="en-US" sz="2000" dirty="0">
              <a:solidFill>
                <a:srgbClr val="FF0000"/>
              </a:solidFill>
            </a:endParaRPr>
          </a:p>
          <a:p>
            <a:pPr marL="0" lvl="1" indent="0">
              <a:spcBef>
                <a:spcPts val="1000"/>
              </a:spcBef>
              <a:buNone/>
            </a:pPr>
            <a:endParaRPr lang="en-US" sz="2000" dirty="0">
              <a:solidFill>
                <a:srgbClr val="FF0000"/>
              </a:solidFill>
            </a:endParaRPr>
          </a:p>
          <a:p>
            <a:pPr marL="0" indent="0">
              <a:buNone/>
            </a:pPr>
            <a:endParaRPr lang="en-US" dirty="0"/>
          </a:p>
          <a:p>
            <a:pPr marL="0" indent="0">
              <a:buNone/>
            </a:pPr>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413939918"/>
              </p:ext>
            </p:extLst>
          </p:nvPr>
        </p:nvGraphicFramePr>
        <p:xfrm>
          <a:off x="7847013" y="1273175"/>
          <a:ext cx="4257675" cy="3549650"/>
        </p:xfrm>
        <a:graphic>
          <a:graphicData uri="http://schemas.openxmlformats.org/presentationml/2006/ole">
            <mc:AlternateContent xmlns:mc="http://schemas.openxmlformats.org/markup-compatibility/2006">
              <mc:Choice xmlns:v="urn:schemas-microsoft-com:vml" Requires="v">
                <p:oleObj name="Equation" r:id="rId2" imgW="1409400" imgH="1155600" progId="Equation.3">
                  <p:embed/>
                </p:oleObj>
              </mc:Choice>
              <mc:Fallback>
                <p:oleObj name="Equation" r:id="rId2" imgW="1409400" imgH="1155600" progId="Equation.3">
                  <p:embed/>
                  <p:pic>
                    <p:nvPicPr>
                      <p:cNvPr id="4" name="Object 2"/>
                      <p:cNvPicPr>
                        <a:picLocks noChangeAspect="1" noChangeArrowheads="1"/>
                      </p:cNvPicPr>
                      <p:nvPr/>
                    </p:nvPicPr>
                    <p:blipFill>
                      <a:blip r:embed="rId3"/>
                      <a:srcRect/>
                      <a:stretch>
                        <a:fillRect/>
                      </a:stretch>
                    </p:blipFill>
                    <p:spPr bwMode="auto">
                      <a:xfrm>
                        <a:off x="7847013" y="1273175"/>
                        <a:ext cx="4257675" cy="354965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3549453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74914"/>
            <a:ext cx="10515600" cy="5502049"/>
          </a:xfrm>
        </p:spPr>
        <p:txBody>
          <a:bodyPr>
            <a:normAutofit lnSpcReduction="10000"/>
          </a:bodyPr>
          <a:lstStyle/>
          <a:p>
            <a:pPr marL="0" lvl="1" indent="0">
              <a:spcBef>
                <a:spcPts val="1000"/>
              </a:spcBef>
              <a:buNone/>
            </a:pPr>
            <a:r>
              <a:rPr lang="en-US" dirty="0">
                <a:solidFill>
                  <a:srgbClr val="FF0000"/>
                </a:solidFill>
              </a:rPr>
              <a:t>Combine:</a:t>
            </a:r>
          </a:p>
          <a:p>
            <a:pPr marL="0" lvl="1" indent="0">
              <a:spcBef>
                <a:spcPts val="1000"/>
              </a:spcBef>
              <a:buNone/>
            </a:pPr>
            <a:r>
              <a:rPr lang="en-US" dirty="0">
                <a:solidFill>
                  <a:srgbClr val="FF0000"/>
                </a:solidFill>
              </a:rPr>
              <a:t> </a:t>
            </a:r>
            <a:r>
              <a:rPr lang="en-US" u="sng" dirty="0">
                <a:solidFill>
                  <a:srgbClr val="FF0000"/>
                </a:solidFill>
              </a:rPr>
              <a:t>–2  	11</a:t>
            </a:r>
            <a:r>
              <a:rPr lang="en-US" dirty="0">
                <a:solidFill>
                  <a:srgbClr val="FF0000"/>
                </a:solidFill>
              </a:rPr>
              <a:t>		</a:t>
            </a:r>
            <a:r>
              <a:rPr lang="en-US" u="sng" dirty="0">
                <a:solidFill>
                  <a:srgbClr val="FF0000"/>
                </a:solidFill>
              </a:rPr>
              <a:t>–4 	13</a:t>
            </a:r>
            <a:r>
              <a:rPr lang="en-US" dirty="0">
                <a:solidFill>
                  <a:srgbClr val="FF0000"/>
                </a:solidFill>
              </a:rPr>
              <a:t>		</a:t>
            </a:r>
            <a:r>
              <a:rPr lang="en-US" u="sng" dirty="0">
                <a:solidFill>
                  <a:srgbClr val="FF0000"/>
                </a:solidFill>
              </a:rPr>
              <a:t>–5	2</a:t>
            </a:r>
            <a:r>
              <a:rPr lang="en-US" dirty="0">
                <a:solidFill>
                  <a:srgbClr val="FF0000"/>
                </a:solidFill>
              </a:rPr>
              <a:t>		</a:t>
            </a:r>
            <a:r>
              <a:rPr lang="en-US" u="sng" dirty="0">
                <a:solidFill>
                  <a:srgbClr val="FF0000"/>
                </a:solidFill>
              </a:rPr>
              <a:t>–1	3</a:t>
            </a:r>
          </a:p>
          <a:p>
            <a:pPr marL="0" lvl="1" indent="0">
              <a:spcBef>
                <a:spcPts val="1000"/>
              </a:spcBef>
              <a:buNone/>
            </a:pPr>
            <a:r>
              <a:rPr lang="en-US" sz="2000" dirty="0">
                <a:solidFill>
                  <a:srgbClr val="FF0000"/>
                </a:solidFill>
              </a:rPr>
              <a:t> m1 = -2</a:t>
            </a:r>
            <a:r>
              <a:rPr lang="en-US" sz="2000" dirty="0">
                <a:solidFill>
                  <a:srgbClr val="FF0000"/>
                </a:solidFill>
                <a:sym typeface="Wingdings" panose="05000000000000000000" pitchFamily="2" charset="2"/>
              </a:rPr>
              <a:t>[-2]</a:t>
            </a:r>
            <a:r>
              <a:rPr lang="en-US" sz="2000" dirty="0">
                <a:solidFill>
                  <a:srgbClr val="FF0000"/>
                </a:solidFill>
              </a:rPr>
              <a:t>		m1 = -4</a:t>
            </a:r>
            <a:r>
              <a:rPr lang="en-US" sz="2000" dirty="0">
                <a:solidFill>
                  <a:srgbClr val="FF0000"/>
                </a:solidFill>
                <a:sym typeface="Wingdings" panose="05000000000000000000" pitchFamily="2" charset="2"/>
              </a:rPr>
              <a:t>[-4]</a:t>
            </a:r>
            <a:r>
              <a:rPr lang="en-US" sz="2000" dirty="0">
                <a:solidFill>
                  <a:srgbClr val="FF0000"/>
                </a:solidFill>
              </a:rPr>
              <a:t>		m1 = -5</a:t>
            </a:r>
            <a:r>
              <a:rPr lang="en-US" sz="2000" dirty="0">
                <a:solidFill>
                  <a:srgbClr val="FF0000"/>
                </a:solidFill>
                <a:sym typeface="Wingdings" panose="05000000000000000000" pitchFamily="2" charset="2"/>
              </a:rPr>
              <a:t>[-5]</a:t>
            </a:r>
            <a:r>
              <a:rPr lang="en-US" sz="2000" dirty="0">
                <a:solidFill>
                  <a:srgbClr val="FF0000"/>
                </a:solidFill>
              </a:rPr>
              <a:t>		m1 = -1</a:t>
            </a:r>
            <a:r>
              <a:rPr lang="en-US" sz="2000" dirty="0">
                <a:solidFill>
                  <a:srgbClr val="FF0000"/>
                </a:solidFill>
                <a:sym typeface="Wingdings" panose="05000000000000000000" pitchFamily="2" charset="2"/>
              </a:rPr>
              <a:t>[-1]</a:t>
            </a:r>
            <a:endParaRPr lang="en-US" sz="2000" dirty="0">
              <a:solidFill>
                <a:srgbClr val="FF0000"/>
              </a:solidFill>
            </a:endParaRPr>
          </a:p>
          <a:p>
            <a:pPr marL="0" lvl="1" indent="0">
              <a:lnSpc>
                <a:spcPct val="100000"/>
              </a:lnSpc>
              <a:spcBef>
                <a:spcPts val="0"/>
              </a:spcBef>
              <a:buNone/>
            </a:pPr>
            <a:r>
              <a:rPr lang="en-US" sz="2000" dirty="0">
                <a:solidFill>
                  <a:srgbClr val="FF0000"/>
                </a:solidFill>
              </a:rPr>
              <a:t> m2 = 11</a:t>
            </a:r>
            <a:r>
              <a:rPr lang="en-US" sz="2000" dirty="0">
                <a:solidFill>
                  <a:srgbClr val="FF0000"/>
                </a:solidFill>
                <a:sym typeface="Wingdings" panose="05000000000000000000" pitchFamily="2" charset="2"/>
              </a:rPr>
              <a:t>[11]</a:t>
            </a:r>
            <a:r>
              <a:rPr lang="en-US" sz="2000" dirty="0">
                <a:solidFill>
                  <a:srgbClr val="FF0000"/>
                </a:solidFill>
              </a:rPr>
              <a:t>		m2 = 13</a:t>
            </a:r>
            <a:r>
              <a:rPr lang="en-US" sz="2000" dirty="0">
                <a:solidFill>
                  <a:srgbClr val="FF0000"/>
                </a:solidFill>
                <a:sym typeface="Wingdings" panose="05000000000000000000" pitchFamily="2" charset="2"/>
              </a:rPr>
              <a:t>[13]</a:t>
            </a:r>
            <a:r>
              <a:rPr lang="en-US" sz="2000" dirty="0">
                <a:solidFill>
                  <a:srgbClr val="FF0000"/>
                </a:solidFill>
              </a:rPr>
              <a:t>		m2 = 2</a:t>
            </a:r>
            <a:r>
              <a:rPr lang="en-US" sz="2000" dirty="0">
                <a:solidFill>
                  <a:srgbClr val="FF0000"/>
                </a:solidFill>
                <a:sym typeface="Wingdings" panose="05000000000000000000" pitchFamily="2" charset="2"/>
              </a:rPr>
              <a:t>[2]</a:t>
            </a:r>
            <a:r>
              <a:rPr lang="en-US" sz="2000" dirty="0">
                <a:solidFill>
                  <a:srgbClr val="FF0000"/>
                </a:solidFill>
              </a:rPr>
              <a:t>		m2 = 3</a:t>
            </a:r>
            <a:r>
              <a:rPr lang="en-US" sz="2000" dirty="0">
                <a:solidFill>
                  <a:srgbClr val="FF0000"/>
                </a:solidFill>
                <a:sym typeface="Wingdings" panose="05000000000000000000" pitchFamily="2" charset="2"/>
              </a:rPr>
              <a:t>[3]</a:t>
            </a:r>
            <a:endParaRPr lang="en-US" sz="2000" dirty="0">
              <a:solidFill>
                <a:srgbClr val="FF0000"/>
              </a:solidFill>
            </a:endParaRPr>
          </a:p>
          <a:p>
            <a:pPr marL="0" lvl="1" indent="0">
              <a:lnSpc>
                <a:spcPct val="100000"/>
              </a:lnSpc>
              <a:spcBef>
                <a:spcPts val="0"/>
              </a:spcBef>
              <a:buNone/>
            </a:pPr>
            <a:r>
              <a:rPr lang="en-US" sz="2000" dirty="0">
                <a:solidFill>
                  <a:srgbClr val="FF0000"/>
                </a:solidFill>
              </a:rPr>
              <a:t> m3 = 9</a:t>
            </a:r>
            <a:r>
              <a:rPr lang="en-US" sz="2000" dirty="0">
                <a:solidFill>
                  <a:srgbClr val="FF0000"/>
                </a:solidFill>
                <a:sym typeface="Wingdings" panose="05000000000000000000" pitchFamily="2" charset="2"/>
              </a:rPr>
              <a:t>[-2, 11]		m3 = 9[-4, 13]		m3 = -3[-5,2]		m3 = 2[-1, 3]</a:t>
            </a:r>
            <a:endParaRPr lang="en-US" sz="2000" dirty="0">
              <a:solidFill>
                <a:srgbClr val="FF0000"/>
              </a:solidFill>
            </a:endParaRPr>
          </a:p>
          <a:p>
            <a:pPr marL="0" lvl="1" indent="0">
              <a:lnSpc>
                <a:spcPct val="100000"/>
              </a:lnSpc>
              <a:spcBef>
                <a:spcPts val="0"/>
              </a:spcBef>
              <a:buNone/>
            </a:pPr>
            <a:r>
              <a:rPr lang="en-US" sz="2000" dirty="0">
                <a:solidFill>
                  <a:srgbClr val="FF0000"/>
                </a:solidFill>
              </a:rPr>
              <a:t> </a:t>
            </a:r>
            <a:r>
              <a:rPr lang="en-US" sz="2000" b="1" dirty="0">
                <a:solidFill>
                  <a:srgbClr val="FF0000"/>
                </a:solidFill>
              </a:rPr>
              <a:t>max = 11</a:t>
            </a:r>
            <a:r>
              <a:rPr lang="en-US" sz="2000" b="1" dirty="0">
                <a:solidFill>
                  <a:srgbClr val="FF0000"/>
                </a:solidFill>
                <a:sym typeface="Wingdings" panose="05000000000000000000" pitchFamily="2" charset="2"/>
              </a:rPr>
              <a:t>[11]</a:t>
            </a:r>
            <a:r>
              <a:rPr lang="en-US" sz="2000" dirty="0">
                <a:solidFill>
                  <a:srgbClr val="FF0000"/>
                </a:solidFill>
              </a:rPr>
              <a:t>		</a:t>
            </a:r>
            <a:r>
              <a:rPr lang="en-US" sz="2000" b="1" dirty="0">
                <a:solidFill>
                  <a:srgbClr val="FF0000"/>
                </a:solidFill>
              </a:rPr>
              <a:t>max = 13</a:t>
            </a:r>
            <a:r>
              <a:rPr lang="en-US" sz="2000" b="1" dirty="0">
                <a:solidFill>
                  <a:srgbClr val="FF0000"/>
                </a:solidFill>
                <a:sym typeface="Wingdings" panose="05000000000000000000" pitchFamily="2" charset="2"/>
              </a:rPr>
              <a:t>[13]</a:t>
            </a:r>
            <a:r>
              <a:rPr lang="en-US" sz="2000" dirty="0">
                <a:solidFill>
                  <a:srgbClr val="FF0000"/>
                </a:solidFill>
              </a:rPr>
              <a:t>		</a:t>
            </a:r>
            <a:r>
              <a:rPr lang="en-US" sz="2000" b="1" dirty="0">
                <a:solidFill>
                  <a:srgbClr val="FF0000"/>
                </a:solidFill>
              </a:rPr>
              <a:t>max = 2</a:t>
            </a:r>
            <a:r>
              <a:rPr lang="en-US" sz="2000" b="1" dirty="0">
                <a:solidFill>
                  <a:srgbClr val="FF0000"/>
                </a:solidFill>
                <a:sym typeface="Wingdings" panose="05000000000000000000" pitchFamily="2" charset="2"/>
              </a:rPr>
              <a:t>[2]</a:t>
            </a:r>
            <a:r>
              <a:rPr lang="en-US" sz="2000" dirty="0">
                <a:solidFill>
                  <a:srgbClr val="FF0000"/>
                </a:solidFill>
              </a:rPr>
              <a:t>		</a:t>
            </a:r>
            <a:r>
              <a:rPr lang="en-US" sz="2000" b="1" dirty="0">
                <a:solidFill>
                  <a:srgbClr val="FF0000"/>
                </a:solidFill>
              </a:rPr>
              <a:t>max = 3</a:t>
            </a:r>
            <a:r>
              <a:rPr lang="en-US" sz="2000" b="1" dirty="0">
                <a:solidFill>
                  <a:srgbClr val="FF0000"/>
                </a:solidFill>
                <a:sym typeface="Wingdings" panose="05000000000000000000" pitchFamily="2" charset="2"/>
              </a:rPr>
              <a:t>[3]</a:t>
            </a:r>
            <a:endParaRPr lang="en-US" sz="2000" b="1" dirty="0">
              <a:solidFill>
                <a:srgbClr val="FF0000"/>
              </a:solidFill>
            </a:endParaRPr>
          </a:p>
          <a:p>
            <a:pPr marL="0" lvl="1" indent="0">
              <a:spcBef>
                <a:spcPts val="1000"/>
              </a:spcBef>
              <a:buNone/>
            </a:pPr>
            <a:r>
              <a:rPr lang="en-US" sz="2000" dirty="0">
                <a:solidFill>
                  <a:srgbClr val="FF0000"/>
                </a:solidFill>
              </a:rPr>
              <a:t>                    </a:t>
            </a:r>
          </a:p>
          <a:p>
            <a:pPr marL="0" lvl="1" indent="0">
              <a:spcBef>
                <a:spcPts val="1000"/>
              </a:spcBef>
              <a:buNone/>
            </a:pPr>
            <a:r>
              <a:rPr lang="en-US" sz="2000" dirty="0">
                <a:solidFill>
                  <a:srgbClr val="FF0000"/>
                </a:solidFill>
              </a:rPr>
              <a:t> </a:t>
            </a:r>
            <a:r>
              <a:rPr lang="en-US" sz="2000" u="sng" dirty="0">
                <a:solidFill>
                  <a:srgbClr val="FF0000"/>
                </a:solidFill>
              </a:rPr>
              <a:t>–2  	11	–4 	13</a:t>
            </a:r>
            <a:r>
              <a:rPr lang="en-US" sz="2000" dirty="0">
                <a:solidFill>
                  <a:srgbClr val="FF0000"/>
                </a:solidFill>
              </a:rPr>
              <a:t>			</a:t>
            </a:r>
            <a:r>
              <a:rPr lang="en-US" sz="2000" u="sng" dirty="0">
                <a:solidFill>
                  <a:srgbClr val="FF0000"/>
                </a:solidFill>
              </a:rPr>
              <a:t>–5	2	–1	3</a:t>
            </a:r>
          </a:p>
          <a:p>
            <a:pPr marL="0" lvl="1" indent="0">
              <a:spcBef>
                <a:spcPts val="1000"/>
              </a:spcBef>
              <a:buNone/>
            </a:pPr>
            <a:r>
              <a:rPr lang="en-US" sz="2000" dirty="0">
                <a:solidFill>
                  <a:srgbClr val="FF0000"/>
                </a:solidFill>
              </a:rPr>
              <a:t>  m1 =  11, m2 = 13, m3 = 20</a:t>
            </a:r>
            <a:r>
              <a:rPr lang="en-US" sz="2000" dirty="0">
                <a:solidFill>
                  <a:srgbClr val="FF0000"/>
                </a:solidFill>
                <a:sym typeface="Wingdings" panose="05000000000000000000" pitchFamily="2" charset="2"/>
              </a:rPr>
              <a:t>[11,-4,13]</a:t>
            </a:r>
            <a:r>
              <a:rPr lang="en-US" sz="2000" dirty="0">
                <a:solidFill>
                  <a:srgbClr val="FF0000"/>
                </a:solidFill>
              </a:rPr>
              <a:t>               	 m1 =  2, m2 = 3, m3 = 4</a:t>
            </a:r>
            <a:r>
              <a:rPr lang="en-US" sz="2000" dirty="0">
                <a:solidFill>
                  <a:srgbClr val="FF0000"/>
                </a:solidFill>
                <a:sym typeface="Wingdings" panose="05000000000000000000" pitchFamily="2" charset="2"/>
              </a:rPr>
              <a:t>[2,-1,3]</a:t>
            </a:r>
            <a:r>
              <a:rPr lang="en-US" sz="2000" dirty="0">
                <a:solidFill>
                  <a:srgbClr val="FF0000"/>
                </a:solidFill>
              </a:rPr>
              <a:t> </a:t>
            </a:r>
          </a:p>
          <a:p>
            <a:pPr marL="0" lvl="1" indent="0">
              <a:spcBef>
                <a:spcPts val="1000"/>
              </a:spcBef>
              <a:buNone/>
            </a:pPr>
            <a:r>
              <a:rPr lang="en-US" sz="2000" dirty="0">
                <a:solidFill>
                  <a:srgbClr val="FF0000"/>
                </a:solidFill>
              </a:rPr>
              <a:t>        </a:t>
            </a:r>
            <a:r>
              <a:rPr lang="en-US" sz="2000" b="1" dirty="0">
                <a:solidFill>
                  <a:srgbClr val="FF0000"/>
                </a:solidFill>
              </a:rPr>
              <a:t>max = 20 </a:t>
            </a:r>
            <a:r>
              <a:rPr lang="en-US" sz="2000" b="1" dirty="0">
                <a:solidFill>
                  <a:srgbClr val="FF0000"/>
                </a:solidFill>
                <a:sym typeface="Wingdings" panose="05000000000000000000" pitchFamily="2" charset="2"/>
              </a:rPr>
              <a:t> [11, -4, 13]                        </a:t>
            </a:r>
            <a:r>
              <a:rPr lang="en-US" sz="2000" b="1" dirty="0">
                <a:solidFill>
                  <a:srgbClr val="FF0000"/>
                </a:solidFill>
              </a:rPr>
              <a:t>  </a:t>
            </a:r>
            <a:r>
              <a:rPr lang="en-US" sz="2000" dirty="0">
                <a:solidFill>
                  <a:srgbClr val="FF0000"/>
                </a:solidFill>
              </a:rPr>
              <a:t>	                 </a:t>
            </a:r>
            <a:r>
              <a:rPr lang="en-US" sz="2000" b="1" dirty="0">
                <a:solidFill>
                  <a:srgbClr val="FF0000"/>
                </a:solidFill>
              </a:rPr>
              <a:t>max = 4  </a:t>
            </a:r>
            <a:r>
              <a:rPr lang="en-US" sz="2000" b="1" dirty="0">
                <a:solidFill>
                  <a:srgbClr val="FF0000"/>
                </a:solidFill>
                <a:sym typeface="Wingdings" panose="05000000000000000000" pitchFamily="2" charset="2"/>
              </a:rPr>
              <a:t> [2, -1, 3]</a:t>
            </a:r>
          </a:p>
          <a:p>
            <a:pPr marL="0" lvl="1" indent="0">
              <a:spcBef>
                <a:spcPts val="1000"/>
              </a:spcBef>
              <a:buNone/>
            </a:pPr>
            <a:endParaRPr lang="en-US" sz="2000" dirty="0">
              <a:solidFill>
                <a:srgbClr val="FF0000"/>
              </a:solidFill>
              <a:sym typeface="Wingdings" panose="05000000000000000000" pitchFamily="2" charset="2"/>
            </a:endParaRPr>
          </a:p>
          <a:p>
            <a:pPr marL="0" lvl="1" indent="0">
              <a:spcBef>
                <a:spcPts val="1000"/>
              </a:spcBef>
              <a:buNone/>
            </a:pPr>
            <a:r>
              <a:rPr lang="en-US" sz="2000" dirty="0">
                <a:solidFill>
                  <a:srgbClr val="FF0000"/>
                </a:solidFill>
              </a:rPr>
              <a:t> </a:t>
            </a:r>
            <a:r>
              <a:rPr lang="en-US" sz="2000" u="sng" dirty="0">
                <a:solidFill>
                  <a:srgbClr val="FF0000"/>
                </a:solidFill>
              </a:rPr>
              <a:t>–2  	11	–4 	13	–5	2	–1	3</a:t>
            </a:r>
          </a:p>
          <a:p>
            <a:pPr marL="0" lvl="1" indent="0">
              <a:spcBef>
                <a:spcPts val="1000"/>
              </a:spcBef>
              <a:buNone/>
            </a:pPr>
            <a:r>
              <a:rPr lang="en-US" sz="2000" dirty="0">
                <a:solidFill>
                  <a:srgbClr val="FF0000"/>
                </a:solidFill>
              </a:rPr>
              <a:t>      m1 =  20 </a:t>
            </a:r>
            <a:r>
              <a:rPr lang="en-US" sz="2000" dirty="0">
                <a:solidFill>
                  <a:srgbClr val="FF0000"/>
                </a:solidFill>
                <a:sym typeface="Wingdings" panose="05000000000000000000" pitchFamily="2" charset="2"/>
              </a:rPr>
              <a:t> [11, -4, 13]</a:t>
            </a:r>
          </a:p>
          <a:p>
            <a:pPr marL="0" lvl="1" indent="0">
              <a:spcBef>
                <a:spcPts val="0"/>
              </a:spcBef>
              <a:buNone/>
            </a:pPr>
            <a:r>
              <a:rPr lang="en-US" sz="2000" dirty="0">
                <a:solidFill>
                  <a:srgbClr val="FF0000"/>
                </a:solidFill>
                <a:sym typeface="Wingdings" panose="05000000000000000000" pitchFamily="2" charset="2"/>
              </a:rPr>
              <a:t>   </a:t>
            </a:r>
            <a:r>
              <a:rPr lang="en-US" sz="2000" dirty="0">
                <a:solidFill>
                  <a:srgbClr val="FF0000"/>
                </a:solidFill>
              </a:rPr>
              <a:t>   m2 = 4  </a:t>
            </a:r>
            <a:r>
              <a:rPr lang="en-US" sz="2000" dirty="0">
                <a:solidFill>
                  <a:srgbClr val="FF0000"/>
                </a:solidFill>
                <a:sym typeface="Wingdings" panose="05000000000000000000" pitchFamily="2" charset="2"/>
              </a:rPr>
              <a:t> [2, -1, 3]</a:t>
            </a:r>
          </a:p>
          <a:p>
            <a:pPr marL="0" lvl="1" indent="0">
              <a:spcBef>
                <a:spcPts val="0"/>
              </a:spcBef>
              <a:buNone/>
            </a:pPr>
            <a:r>
              <a:rPr lang="en-US" sz="2000" dirty="0">
                <a:solidFill>
                  <a:srgbClr val="FF0000"/>
                </a:solidFill>
                <a:sym typeface="Wingdings" panose="05000000000000000000" pitchFamily="2" charset="2"/>
              </a:rPr>
              <a:t>      m3 = 19  </a:t>
            </a:r>
            <a:r>
              <a:rPr lang="en-US" sz="2000" dirty="0">
                <a:solidFill>
                  <a:srgbClr val="FF0000"/>
                </a:solidFill>
              </a:rPr>
              <a:t>[11,  –4 , 13, -5, 2, -1, 3]</a:t>
            </a:r>
          </a:p>
          <a:p>
            <a:pPr marL="0" lvl="1" indent="0">
              <a:spcBef>
                <a:spcPts val="0"/>
              </a:spcBef>
              <a:buNone/>
            </a:pPr>
            <a:r>
              <a:rPr lang="en-US" sz="2000" dirty="0">
                <a:solidFill>
                  <a:srgbClr val="FF0000"/>
                </a:solidFill>
                <a:sym typeface="Wingdings" panose="05000000000000000000" pitchFamily="2" charset="2"/>
              </a:rPr>
              <a:t>      max = 20  [11, -4, 13]	</a:t>
            </a:r>
          </a:p>
          <a:p>
            <a:pPr marL="0" lvl="1" indent="0">
              <a:spcBef>
                <a:spcPts val="1000"/>
              </a:spcBef>
              <a:buNone/>
            </a:pPr>
            <a:endParaRPr lang="en-US" sz="2000" dirty="0">
              <a:solidFill>
                <a:srgbClr val="FF0000"/>
              </a:solidFill>
            </a:endParaRPr>
          </a:p>
          <a:p>
            <a:pPr marL="0" lvl="1" indent="0">
              <a:spcBef>
                <a:spcPts val="1000"/>
              </a:spcBef>
              <a:buNone/>
            </a:pPr>
            <a:endParaRPr lang="en-US" sz="2000" dirty="0">
              <a:solidFill>
                <a:srgbClr val="FF0000"/>
              </a:solidFill>
            </a:endParaRPr>
          </a:p>
          <a:p>
            <a:pPr marL="0" indent="0">
              <a:buNone/>
            </a:pPr>
            <a:endParaRPr lang="en-US" dirty="0"/>
          </a:p>
        </p:txBody>
      </p:sp>
      <p:sp>
        <p:nvSpPr>
          <p:cNvPr id="4" name="Oval 3">
            <a:extLst>
              <a:ext uri="{FF2B5EF4-FFF2-40B4-BE49-F238E27FC236}">
                <a16:creationId xmlns:a16="http://schemas.microsoft.com/office/drawing/2014/main" id="{059FE771-9AF0-44CB-AA35-734A5836C4D1}"/>
              </a:ext>
            </a:extLst>
          </p:cNvPr>
          <p:cNvSpPr/>
          <p:nvPr/>
        </p:nvSpPr>
        <p:spPr>
          <a:xfrm>
            <a:off x="1709057" y="2950029"/>
            <a:ext cx="2351314" cy="478971"/>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2865169-579D-484F-8070-A3B9B0D42884}"/>
              </a:ext>
            </a:extLst>
          </p:cNvPr>
          <p:cNvSpPr/>
          <p:nvPr/>
        </p:nvSpPr>
        <p:spPr>
          <a:xfrm>
            <a:off x="7141028" y="2968739"/>
            <a:ext cx="2351314" cy="478971"/>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12B4BD6-1B6D-4C7F-B6DB-51EDBB9A05FD}"/>
              </a:ext>
            </a:extLst>
          </p:cNvPr>
          <p:cNvSpPr/>
          <p:nvPr/>
        </p:nvSpPr>
        <p:spPr>
          <a:xfrm>
            <a:off x="1709056" y="4452258"/>
            <a:ext cx="5998029" cy="478971"/>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6844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22960"/>
            <a:ext cx="10515600" cy="5354003"/>
          </a:xfrm>
        </p:spPr>
        <p:txBody>
          <a:bodyPr/>
          <a:lstStyle/>
          <a:p>
            <a:r>
              <a:rPr lang="id-ID" sz="2400" dirty="0"/>
              <a:t>Untuk dua titik, maka </a:t>
            </a:r>
            <a:r>
              <a:rPr lang="id-ID" sz="2400" i="1" dirty="0"/>
              <a:t>convex hull </a:t>
            </a:r>
            <a:r>
              <a:rPr lang="id-ID" sz="2400" dirty="0"/>
              <a:t>berupa garis yang menghubungkan 2 titik tersebut. </a:t>
            </a:r>
            <a:endParaRPr lang="en-US" sz="2400" dirty="0"/>
          </a:p>
          <a:p>
            <a:endParaRPr lang="en-US" sz="2400" dirty="0"/>
          </a:p>
          <a:p>
            <a:r>
              <a:rPr lang="id-ID" sz="2400" dirty="0"/>
              <a:t>Untuk tiga titik yang terletak pada satu garis, maka </a:t>
            </a:r>
            <a:r>
              <a:rPr lang="id-ID" sz="2400" i="1" dirty="0"/>
              <a:t>convex hull </a:t>
            </a:r>
            <a:r>
              <a:rPr lang="id-ID" sz="2400" dirty="0"/>
              <a:t>adalah sebuah garis yang menghubungkan dua titik terjauh. </a:t>
            </a:r>
            <a:endParaRPr lang="en-US" sz="2400" dirty="0"/>
          </a:p>
          <a:p>
            <a:endParaRPr lang="en-US" sz="2400" dirty="0"/>
          </a:p>
          <a:p>
            <a:r>
              <a:rPr lang="id-ID" sz="2400" dirty="0"/>
              <a:t>Sedangkan </a:t>
            </a:r>
            <a:r>
              <a:rPr lang="id-ID" sz="2400" i="1" dirty="0"/>
              <a:t>convex hull </a:t>
            </a:r>
            <a:r>
              <a:rPr lang="id-ID" sz="2400" dirty="0"/>
              <a:t>untuk tiga titik yang tidak terletak pada satu garis adalah sebuah segitiga yang menghubungkan ketiga titik tersebut. </a:t>
            </a:r>
            <a:endParaRPr lang="en-US" sz="2400" dirty="0"/>
          </a:p>
          <a:p>
            <a:endParaRPr lang="en-US" sz="2400" dirty="0"/>
          </a:p>
          <a:p>
            <a:r>
              <a:rPr lang="id-ID" sz="2400" dirty="0"/>
              <a:t>Untuk titik yang lebih banyak dan tidak terletak pada satu garis, maka </a:t>
            </a:r>
            <a:r>
              <a:rPr lang="id-ID" sz="2400" i="1" dirty="0"/>
              <a:t>convex hull </a:t>
            </a:r>
            <a:r>
              <a:rPr lang="id-ID" sz="2400" dirty="0"/>
              <a:t>berupa poligon </a:t>
            </a:r>
            <a:r>
              <a:rPr lang="id-ID" sz="2400" i="1" dirty="0"/>
              <a:t>convex</a:t>
            </a:r>
            <a:r>
              <a:rPr lang="id-ID" sz="2400" dirty="0"/>
              <a:t> dengan sisi berupa garis yang menghubungkan beberapa titik pada S. </a:t>
            </a:r>
            <a:endParaRPr lang="en-US" sz="2400" dirty="0"/>
          </a:p>
          <a:p>
            <a:endParaRPr lang="en-US" dirty="0"/>
          </a:p>
        </p:txBody>
      </p:sp>
      <p:sp>
        <p:nvSpPr>
          <p:cNvPr id="4" name="Slide Number Placeholder 3"/>
          <p:cNvSpPr>
            <a:spLocks noGrp="1"/>
          </p:cNvSpPr>
          <p:nvPr>
            <p:ph type="sldNum" sz="quarter" idx="12"/>
          </p:nvPr>
        </p:nvSpPr>
        <p:spPr/>
        <p:txBody>
          <a:bodyPr/>
          <a:lstStyle/>
          <a:p>
            <a:fld id="{87D2EAFC-CA4B-4555-A119-919891D3A508}" type="slidenum">
              <a:rPr lang="en-US" smtClean="0"/>
              <a:t>4</a:t>
            </a:fld>
            <a:endParaRPr lang="en-US"/>
          </a:p>
        </p:txBody>
      </p:sp>
      <p:sp>
        <p:nvSpPr>
          <p:cNvPr id="8" name="TextBox 7">
            <a:extLst>
              <a:ext uri="{FF2B5EF4-FFF2-40B4-BE49-F238E27FC236}">
                <a16:creationId xmlns:a16="http://schemas.microsoft.com/office/drawing/2014/main" id="{0B6EB520-0406-4A31-8B78-DD9D842C5465}"/>
              </a:ext>
            </a:extLst>
          </p:cNvPr>
          <p:cNvSpPr txBox="1"/>
          <p:nvPr/>
        </p:nvSpPr>
        <p:spPr>
          <a:xfrm>
            <a:off x="5598707" y="1330439"/>
            <a:ext cx="303288" cy="400110"/>
          </a:xfrm>
          <a:prstGeom prst="rect">
            <a:avLst/>
          </a:prstGeom>
          <a:noFill/>
        </p:spPr>
        <p:txBody>
          <a:bodyPr wrap="none" rtlCol="0">
            <a:spAutoFit/>
          </a:bodyPr>
          <a:lstStyle/>
          <a:p>
            <a:r>
              <a:rPr lang="en-US" sz="2000" dirty="0">
                <a:solidFill>
                  <a:srgbClr val="FF0000"/>
                </a:solidFill>
                <a:sym typeface="Symbol" panose="05050102010706020507" pitchFamily="18" charset="2"/>
              </a:rPr>
              <a:t></a:t>
            </a:r>
            <a:endParaRPr lang="en-US" sz="2000" dirty="0">
              <a:solidFill>
                <a:srgbClr val="FF0000"/>
              </a:solidFill>
            </a:endParaRPr>
          </a:p>
        </p:txBody>
      </p:sp>
      <p:sp>
        <p:nvSpPr>
          <p:cNvPr id="9" name="TextBox 8">
            <a:extLst>
              <a:ext uri="{FF2B5EF4-FFF2-40B4-BE49-F238E27FC236}">
                <a16:creationId xmlns:a16="http://schemas.microsoft.com/office/drawing/2014/main" id="{788F9828-E1A3-4816-9CBC-2C40909FB443}"/>
              </a:ext>
            </a:extLst>
          </p:cNvPr>
          <p:cNvSpPr txBox="1"/>
          <p:nvPr/>
        </p:nvSpPr>
        <p:spPr>
          <a:xfrm>
            <a:off x="8307312" y="1330439"/>
            <a:ext cx="303288" cy="400110"/>
          </a:xfrm>
          <a:prstGeom prst="rect">
            <a:avLst/>
          </a:prstGeom>
          <a:noFill/>
        </p:spPr>
        <p:txBody>
          <a:bodyPr wrap="none" rtlCol="0">
            <a:spAutoFit/>
          </a:bodyPr>
          <a:lstStyle/>
          <a:p>
            <a:r>
              <a:rPr lang="en-US" sz="2000" dirty="0">
                <a:solidFill>
                  <a:srgbClr val="FF0000"/>
                </a:solidFill>
                <a:sym typeface="Symbol" panose="05050102010706020507" pitchFamily="18" charset="2"/>
              </a:rPr>
              <a:t></a:t>
            </a:r>
            <a:endParaRPr lang="en-US" sz="2000" dirty="0">
              <a:solidFill>
                <a:srgbClr val="FF0000"/>
              </a:solidFill>
            </a:endParaRPr>
          </a:p>
        </p:txBody>
      </p:sp>
      <p:cxnSp>
        <p:nvCxnSpPr>
          <p:cNvPr id="11" name="Straight Connector 10">
            <a:extLst>
              <a:ext uri="{FF2B5EF4-FFF2-40B4-BE49-F238E27FC236}">
                <a16:creationId xmlns:a16="http://schemas.microsoft.com/office/drawing/2014/main" id="{BC1D2A9A-69E8-4689-AE39-6D2EF52BEE7A}"/>
              </a:ext>
            </a:extLst>
          </p:cNvPr>
          <p:cNvCxnSpPr>
            <a:cxnSpLocks/>
          </p:cNvCxnSpPr>
          <p:nvPr/>
        </p:nvCxnSpPr>
        <p:spPr>
          <a:xfrm>
            <a:off x="5750351" y="1530494"/>
            <a:ext cx="27086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EFA03AB-20D8-4988-A20B-1A5037A383B7}"/>
              </a:ext>
            </a:extLst>
          </p:cNvPr>
          <p:cNvSpPr txBox="1"/>
          <p:nvPr/>
        </p:nvSpPr>
        <p:spPr>
          <a:xfrm>
            <a:off x="6801365" y="2582296"/>
            <a:ext cx="303288" cy="400110"/>
          </a:xfrm>
          <a:prstGeom prst="rect">
            <a:avLst/>
          </a:prstGeom>
          <a:noFill/>
        </p:spPr>
        <p:txBody>
          <a:bodyPr wrap="none" rtlCol="0">
            <a:spAutoFit/>
          </a:bodyPr>
          <a:lstStyle/>
          <a:p>
            <a:r>
              <a:rPr lang="en-US" sz="2000" dirty="0">
                <a:solidFill>
                  <a:srgbClr val="FF0000"/>
                </a:solidFill>
                <a:sym typeface="Symbol" panose="05050102010706020507" pitchFamily="18" charset="2"/>
              </a:rPr>
              <a:t></a:t>
            </a:r>
            <a:endParaRPr lang="en-US" sz="2000" dirty="0">
              <a:solidFill>
                <a:srgbClr val="FF0000"/>
              </a:solidFill>
            </a:endParaRPr>
          </a:p>
        </p:txBody>
      </p:sp>
      <p:sp>
        <p:nvSpPr>
          <p:cNvPr id="15" name="TextBox 14">
            <a:extLst>
              <a:ext uri="{FF2B5EF4-FFF2-40B4-BE49-F238E27FC236}">
                <a16:creationId xmlns:a16="http://schemas.microsoft.com/office/drawing/2014/main" id="{80E06AFF-3BB7-4862-839E-896CBA32DB3A}"/>
              </a:ext>
            </a:extLst>
          </p:cNvPr>
          <p:cNvSpPr txBox="1"/>
          <p:nvPr/>
        </p:nvSpPr>
        <p:spPr>
          <a:xfrm>
            <a:off x="9509970" y="2582296"/>
            <a:ext cx="303288" cy="400110"/>
          </a:xfrm>
          <a:prstGeom prst="rect">
            <a:avLst/>
          </a:prstGeom>
          <a:noFill/>
        </p:spPr>
        <p:txBody>
          <a:bodyPr wrap="none" rtlCol="0">
            <a:spAutoFit/>
          </a:bodyPr>
          <a:lstStyle/>
          <a:p>
            <a:r>
              <a:rPr lang="en-US" sz="2000" dirty="0">
                <a:solidFill>
                  <a:srgbClr val="FF0000"/>
                </a:solidFill>
                <a:sym typeface="Symbol" panose="05050102010706020507" pitchFamily="18" charset="2"/>
              </a:rPr>
              <a:t></a:t>
            </a:r>
            <a:endParaRPr lang="en-US" sz="2000" dirty="0">
              <a:solidFill>
                <a:srgbClr val="FF0000"/>
              </a:solidFill>
            </a:endParaRPr>
          </a:p>
        </p:txBody>
      </p:sp>
      <p:cxnSp>
        <p:nvCxnSpPr>
          <p:cNvPr id="16" name="Straight Connector 15">
            <a:extLst>
              <a:ext uri="{FF2B5EF4-FFF2-40B4-BE49-F238E27FC236}">
                <a16:creationId xmlns:a16="http://schemas.microsoft.com/office/drawing/2014/main" id="{EF7B3CF5-B83D-4E60-8BEB-76704E80F240}"/>
              </a:ext>
            </a:extLst>
          </p:cNvPr>
          <p:cNvCxnSpPr>
            <a:cxnSpLocks/>
          </p:cNvCxnSpPr>
          <p:nvPr/>
        </p:nvCxnSpPr>
        <p:spPr>
          <a:xfrm>
            <a:off x="6953009" y="2782351"/>
            <a:ext cx="27086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DED5702-B40C-4371-BD75-04B1DA58F427}"/>
              </a:ext>
            </a:extLst>
          </p:cNvPr>
          <p:cNvSpPr txBox="1"/>
          <p:nvPr/>
        </p:nvSpPr>
        <p:spPr>
          <a:xfrm>
            <a:off x="8722907" y="2582296"/>
            <a:ext cx="303288" cy="400110"/>
          </a:xfrm>
          <a:prstGeom prst="rect">
            <a:avLst/>
          </a:prstGeom>
          <a:noFill/>
        </p:spPr>
        <p:txBody>
          <a:bodyPr wrap="none" rtlCol="0">
            <a:spAutoFit/>
          </a:bodyPr>
          <a:lstStyle/>
          <a:p>
            <a:r>
              <a:rPr lang="en-US" sz="2000" dirty="0">
                <a:solidFill>
                  <a:srgbClr val="FF0000"/>
                </a:solidFill>
                <a:sym typeface="Symbol" panose="05050102010706020507" pitchFamily="18" charset="2"/>
              </a:rPr>
              <a:t></a:t>
            </a:r>
            <a:endParaRPr lang="en-US" sz="2000" dirty="0">
              <a:solidFill>
                <a:srgbClr val="FF0000"/>
              </a:solidFill>
            </a:endParaRPr>
          </a:p>
        </p:txBody>
      </p:sp>
      <p:sp>
        <p:nvSpPr>
          <p:cNvPr id="18" name="TextBox 17">
            <a:extLst>
              <a:ext uri="{FF2B5EF4-FFF2-40B4-BE49-F238E27FC236}">
                <a16:creationId xmlns:a16="http://schemas.microsoft.com/office/drawing/2014/main" id="{3A0F404F-B6F9-4760-9837-007DB000320F}"/>
              </a:ext>
            </a:extLst>
          </p:cNvPr>
          <p:cNvSpPr txBox="1"/>
          <p:nvPr/>
        </p:nvSpPr>
        <p:spPr>
          <a:xfrm>
            <a:off x="8571263" y="3977736"/>
            <a:ext cx="303288" cy="400110"/>
          </a:xfrm>
          <a:prstGeom prst="rect">
            <a:avLst/>
          </a:prstGeom>
          <a:noFill/>
        </p:spPr>
        <p:txBody>
          <a:bodyPr wrap="none" rtlCol="0">
            <a:spAutoFit/>
          </a:bodyPr>
          <a:lstStyle/>
          <a:p>
            <a:r>
              <a:rPr lang="en-US" sz="2000" dirty="0">
                <a:solidFill>
                  <a:srgbClr val="FF0000"/>
                </a:solidFill>
                <a:sym typeface="Symbol" panose="05050102010706020507" pitchFamily="18" charset="2"/>
              </a:rPr>
              <a:t></a:t>
            </a:r>
            <a:endParaRPr lang="en-US" sz="2000" dirty="0">
              <a:solidFill>
                <a:srgbClr val="FF0000"/>
              </a:solidFill>
            </a:endParaRPr>
          </a:p>
        </p:txBody>
      </p:sp>
      <p:sp>
        <p:nvSpPr>
          <p:cNvPr id="19" name="TextBox 18">
            <a:extLst>
              <a:ext uri="{FF2B5EF4-FFF2-40B4-BE49-F238E27FC236}">
                <a16:creationId xmlns:a16="http://schemas.microsoft.com/office/drawing/2014/main" id="{4EF5442C-D04D-4D54-8325-E6851C615E3B}"/>
              </a:ext>
            </a:extLst>
          </p:cNvPr>
          <p:cNvSpPr txBox="1"/>
          <p:nvPr/>
        </p:nvSpPr>
        <p:spPr>
          <a:xfrm>
            <a:off x="9813258" y="3525522"/>
            <a:ext cx="303288" cy="400110"/>
          </a:xfrm>
          <a:prstGeom prst="rect">
            <a:avLst/>
          </a:prstGeom>
          <a:noFill/>
        </p:spPr>
        <p:txBody>
          <a:bodyPr wrap="none" rtlCol="0">
            <a:spAutoFit/>
          </a:bodyPr>
          <a:lstStyle/>
          <a:p>
            <a:r>
              <a:rPr lang="en-US" sz="2000" dirty="0">
                <a:solidFill>
                  <a:srgbClr val="FF0000"/>
                </a:solidFill>
                <a:sym typeface="Symbol" panose="05050102010706020507" pitchFamily="18" charset="2"/>
              </a:rPr>
              <a:t></a:t>
            </a:r>
            <a:endParaRPr lang="en-US" sz="2000" dirty="0">
              <a:solidFill>
                <a:srgbClr val="FF0000"/>
              </a:solidFill>
            </a:endParaRPr>
          </a:p>
        </p:txBody>
      </p:sp>
      <p:sp>
        <p:nvSpPr>
          <p:cNvPr id="20" name="TextBox 19">
            <a:extLst>
              <a:ext uri="{FF2B5EF4-FFF2-40B4-BE49-F238E27FC236}">
                <a16:creationId xmlns:a16="http://schemas.microsoft.com/office/drawing/2014/main" id="{431C31A4-C54F-4FC2-B320-6DBD19F1710B}"/>
              </a:ext>
            </a:extLst>
          </p:cNvPr>
          <p:cNvSpPr txBox="1"/>
          <p:nvPr/>
        </p:nvSpPr>
        <p:spPr>
          <a:xfrm>
            <a:off x="10355764" y="3977736"/>
            <a:ext cx="303288" cy="400110"/>
          </a:xfrm>
          <a:prstGeom prst="rect">
            <a:avLst/>
          </a:prstGeom>
          <a:noFill/>
        </p:spPr>
        <p:txBody>
          <a:bodyPr wrap="none" rtlCol="0">
            <a:spAutoFit/>
          </a:bodyPr>
          <a:lstStyle/>
          <a:p>
            <a:r>
              <a:rPr lang="en-US" sz="2000" dirty="0">
                <a:solidFill>
                  <a:srgbClr val="FF0000"/>
                </a:solidFill>
                <a:sym typeface="Symbol" panose="05050102010706020507" pitchFamily="18" charset="2"/>
              </a:rPr>
              <a:t></a:t>
            </a:r>
            <a:endParaRPr lang="en-US" sz="2000" dirty="0">
              <a:solidFill>
                <a:srgbClr val="FF0000"/>
              </a:solidFill>
            </a:endParaRPr>
          </a:p>
        </p:txBody>
      </p:sp>
      <p:cxnSp>
        <p:nvCxnSpPr>
          <p:cNvPr id="21" name="Straight Connector 20">
            <a:extLst>
              <a:ext uri="{FF2B5EF4-FFF2-40B4-BE49-F238E27FC236}">
                <a16:creationId xmlns:a16="http://schemas.microsoft.com/office/drawing/2014/main" id="{3257C7B4-32D6-4437-9880-B8B4F818980E}"/>
              </a:ext>
            </a:extLst>
          </p:cNvPr>
          <p:cNvCxnSpPr>
            <a:cxnSpLocks/>
          </p:cNvCxnSpPr>
          <p:nvPr/>
        </p:nvCxnSpPr>
        <p:spPr>
          <a:xfrm flipV="1">
            <a:off x="8762243" y="3725577"/>
            <a:ext cx="1202659" cy="43693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7F46150-C419-402F-8C45-D386329D3021}"/>
              </a:ext>
            </a:extLst>
          </p:cNvPr>
          <p:cNvCxnSpPr>
            <a:cxnSpLocks/>
          </p:cNvCxnSpPr>
          <p:nvPr/>
        </p:nvCxnSpPr>
        <p:spPr>
          <a:xfrm flipV="1">
            <a:off x="8722907" y="4162515"/>
            <a:ext cx="1784501" cy="152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72287F3-A134-44E4-95A3-7BB1D419306A}"/>
              </a:ext>
            </a:extLst>
          </p:cNvPr>
          <p:cNvCxnSpPr>
            <a:cxnSpLocks/>
          </p:cNvCxnSpPr>
          <p:nvPr/>
        </p:nvCxnSpPr>
        <p:spPr>
          <a:xfrm>
            <a:off x="9925566" y="3709907"/>
            <a:ext cx="581842" cy="4526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6773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2"/>
          <p:cNvSpPr>
            <a:spLocks noGrp="1"/>
          </p:cNvSpPr>
          <p:nvPr>
            <p:ph idx="1"/>
          </p:nvPr>
        </p:nvSpPr>
        <p:spPr>
          <a:xfrm>
            <a:off x="598714" y="533400"/>
            <a:ext cx="10755086" cy="5562600"/>
          </a:xfrm>
        </p:spPr>
        <p:txBody>
          <a:bodyPr/>
          <a:lstStyle/>
          <a:p>
            <a:pPr>
              <a:buFontTx/>
              <a:buNone/>
            </a:pPr>
            <a:r>
              <a:rPr lang="en-US" altLang="en-US" sz="2400" dirty="0" err="1"/>
              <a:t>Kompleksitas</a:t>
            </a:r>
            <a:r>
              <a:rPr lang="en-US" altLang="en-US" sz="2400" dirty="0"/>
              <a:t> </a:t>
            </a:r>
            <a:r>
              <a:rPr lang="en-US" altLang="en-US" sz="2400" dirty="0" err="1"/>
              <a:t>waktu</a:t>
            </a:r>
            <a:r>
              <a:rPr lang="en-US" altLang="en-US" sz="2400" dirty="0"/>
              <a:t> </a:t>
            </a:r>
            <a:r>
              <a:rPr lang="en-US" altLang="en-US" sz="2400" dirty="0" err="1"/>
              <a:t>algoritma</a:t>
            </a:r>
            <a:r>
              <a:rPr lang="en-US" altLang="en-US" sz="2400" dirty="0"/>
              <a:t>:</a:t>
            </a:r>
          </a:p>
          <a:p>
            <a:pPr>
              <a:buFontTx/>
              <a:buNone/>
            </a:pPr>
            <a:r>
              <a:rPr lang="en-US" altLang="en-US" sz="2400" dirty="0"/>
              <a:t>	</a:t>
            </a:r>
            <a:r>
              <a:rPr lang="en-US" altLang="en-US" sz="2400" i="1" dirty="0"/>
              <a:t>T</a:t>
            </a:r>
            <a:r>
              <a:rPr lang="en-US" altLang="en-US" sz="2400" dirty="0"/>
              <a:t>(</a:t>
            </a:r>
            <a:r>
              <a:rPr lang="en-US" altLang="en-US" sz="2400" i="1" dirty="0"/>
              <a:t>n</a:t>
            </a:r>
            <a:r>
              <a:rPr lang="en-US" altLang="en-US" sz="2400" dirty="0"/>
              <a:t>) </a:t>
            </a:r>
            <a:r>
              <a:rPr lang="en-US" altLang="en-US" sz="2400" dirty="0" err="1"/>
              <a:t>adalah</a:t>
            </a:r>
            <a:r>
              <a:rPr lang="en-US" altLang="en-US" sz="2400" dirty="0"/>
              <a:t> </a:t>
            </a:r>
            <a:r>
              <a:rPr lang="en-US" altLang="en-US" sz="2400" dirty="0" err="1"/>
              <a:t>jumlah</a:t>
            </a:r>
            <a:r>
              <a:rPr lang="en-US" altLang="en-US" sz="2400" dirty="0"/>
              <a:t> </a:t>
            </a:r>
            <a:r>
              <a:rPr lang="en-US" altLang="en-US" sz="2400" dirty="0" err="1"/>
              <a:t>operasi</a:t>
            </a:r>
            <a:r>
              <a:rPr lang="en-US" altLang="en-US" sz="2400" dirty="0"/>
              <a:t> </a:t>
            </a:r>
            <a:r>
              <a:rPr lang="en-US" altLang="en-US" sz="2400" dirty="0" err="1"/>
              <a:t>penjumlahan</a:t>
            </a:r>
            <a:r>
              <a:rPr lang="en-US" altLang="en-US" sz="2400" dirty="0"/>
              <a:t> </a:t>
            </a:r>
          </a:p>
          <a:p>
            <a:pPr>
              <a:buFontTx/>
              <a:buNone/>
            </a:pPr>
            <a:endParaRPr lang="en-US" altLang="en-US" sz="2400" dirty="0"/>
          </a:p>
          <a:p>
            <a:pPr>
              <a:buFontTx/>
              <a:buNone/>
            </a:pPr>
            <a:r>
              <a:rPr lang="en-US" altLang="en-US" sz="2400" dirty="0"/>
              <a:t>	Pada </a:t>
            </a:r>
            <a:r>
              <a:rPr lang="en-US" altLang="en-US" sz="2400" dirty="0" err="1"/>
              <a:t>tahap</a:t>
            </a:r>
            <a:r>
              <a:rPr lang="en-US" altLang="en-US" sz="2400" dirty="0"/>
              <a:t> </a:t>
            </a:r>
            <a:r>
              <a:rPr lang="en-US" altLang="en-US" sz="2400" i="1" dirty="0"/>
              <a:t>conquer</a:t>
            </a:r>
            <a:r>
              <a:rPr lang="en-US" altLang="en-US" sz="2400" dirty="0"/>
              <a:t> </a:t>
            </a:r>
            <a:r>
              <a:rPr lang="en-US" altLang="en-US" sz="2400" dirty="0" err="1"/>
              <a:t>terdapat</a:t>
            </a:r>
            <a:r>
              <a:rPr lang="en-US" altLang="en-US" sz="2400" dirty="0"/>
              <a:t> </a:t>
            </a:r>
            <a:r>
              <a:rPr lang="en-US" altLang="en-US" sz="2400" dirty="0" err="1"/>
              <a:t>dua</a:t>
            </a:r>
            <a:r>
              <a:rPr lang="en-US" altLang="en-US" sz="2400" dirty="0"/>
              <a:t> </a:t>
            </a:r>
            <a:r>
              <a:rPr lang="en-US" altLang="en-US" sz="2400" dirty="0" err="1"/>
              <a:t>pemanggilan</a:t>
            </a:r>
            <a:r>
              <a:rPr lang="en-US" altLang="en-US" sz="2400" dirty="0"/>
              <a:t> </a:t>
            </a:r>
            <a:r>
              <a:rPr lang="en-US" altLang="en-US" sz="2400" dirty="0" err="1"/>
              <a:t>rekursif</a:t>
            </a:r>
            <a:r>
              <a:rPr lang="en-US" altLang="en-US" sz="2400" dirty="0"/>
              <a:t>, masing-masing </a:t>
            </a:r>
            <a:r>
              <a:rPr lang="en-US" altLang="en-US" sz="2400" dirty="0" err="1"/>
              <a:t>untuk</a:t>
            </a:r>
            <a:r>
              <a:rPr lang="en-US" altLang="en-US" sz="2400" dirty="0"/>
              <a:t> </a:t>
            </a:r>
            <a:r>
              <a:rPr lang="en-US" altLang="en-US" sz="2400" i="1" dirty="0"/>
              <a:t>n</a:t>
            </a:r>
            <a:r>
              <a:rPr lang="en-US" altLang="en-US" sz="2400" dirty="0"/>
              <a:t>/2 </a:t>
            </a:r>
            <a:r>
              <a:rPr lang="en-US" altLang="en-US" sz="2400" dirty="0" err="1"/>
              <a:t>elemen</a:t>
            </a:r>
            <a:r>
              <a:rPr lang="en-US" altLang="en-US" sz="2400" dirty="0"/>
              <a:t> </a:t>
            </a:r>
            <a:r>
              <a:rPr lang="en-US" altLang="en-US" sz="2400" dirty="0" err="1"/>
              <a:t>larik</a:t>
            </a:r>
            <a:r>
              <a:rPr lang="en-US" altLang="en-US" sz="2400" i="1" dirty="0"/>
              <a:t>.</a:t>
            </a:r>
          </a:p>
          <a:p>
            <a:pPr>
              <a:buFontTx/>
              <a:buNone/>
            </a:pPr>
            <a:r>
              <a:rPr lang="en-US" altLang="en-US" sz="2400" i="1" dirty="0"/>
              <a:t>    </a:t>
            </a:r>
            <a:r>
              <a:rPr lang="en-US" altLang="en-US" sz="2400" dirty="0" err="1"/>
              <a:t>Operasi</a:t>
            </a:r>
            <a:r>
              <a:rPr lang="en-US" altLang="en-US" sz="2400" i="1" dirty="0"/>
              <a:t> </a:t>
            </a:r>
            <a:r>
              <a:rPr lang="en-US" altLang="en-US" sz="2400" dirty="0" err="1"/>
              <a:t>penjumlahan</a:t>
            </a:r>
            <a:r>
              <a:rPr lang="en-US" altLang="en-US" sz="2400" dirty="0"/>
              <a:t> </a:t>
            </a:r>
            <a:r>
              <a:rPr lang="en-US" altLang="en-US" sz="2400" dirty="0" err="1"/>
              <a:t>untuk</a:t>
            </a:r>
            <a:r>
              <a:rPr lang="en-US" altLang="en-US" sz="2400" dirty="0"/>
              <a:t> </a:t>
            </a:r>
            <a:r>
              <a:rPr lang="en-US" altLang="en-US" sz="2400" dirty="0" err="1"/>
              <a:t>upalarik</a:t>
            </a:r>
            <a:r>
              <a:rPr lang="en-US" altLang="en-US" sz="2400" dirty="0"/>
              <a:t> </a:t>
            </a:r>
            <a:r>
              <a:rPr lang="en-US" altLang="en-US" sz="2400" dirty="0" err="1"/>
              <a:t>sepanjang</a:t>
            </a:r>
            <a:r>
              <a:rPr lang="en-US" altLang="en-US" sz="2400" dirty="0"/>
              <a:t> </a:t>
            </a:r>
            <a:r>
              <a:rPr lang="en-US" altLang="en-US" sz="2400" dirty="0" err="1"/>
              <a:t>maks</a:t>
            </a:r>
            <a:r>
              <a:rPr lang="en-US" altLang="en-US" sz="2400" dirty="0"/>
              <a:t> </a:t>
            </a:r>
            <a:r>
              <a:rPr lang="en-US" altLang="en-US" sz="2400" i="1" dirty="0"/>
              <a:t>n </a:t>
            </a:r>
            <a:r>
              <a:rPr lang="en-US" altLang="en-US" sz="2400" dirty="0" err="1"/>
              <a:t>elemen</a:t>
            </a:r>
            <a:r>
              <a:rPr lang="en-US" altLang="en-US" sz="2400" dirty="0"/>
              <a:t> = </a:t>
            </a:r>
            <a:r>
              <a:rPr lang="en-US" altLang="en-US" sz="2400" i="1" dirty="0" err="1"/>
              <a:t>cn</a:t>
            </a:r>
            <a:r>
              <a:rPr lang="en-US" altLang="en-US" sz="2400" dirty="0"/>
              <a:t> 	</a:t>
            </a:r>
          </a:p>
          <a:p>
            <a:pPr>
              <a:buFontTx/>
              <a:buNone/>
            </a:pPr>
            <a:r>
              <a:rPr lang="en-US" altLang="en-US" sz="2400" dirty="0"/>
              <a:t>	 </a:t>
            </a:r>
            <a:r>
              <a:rPr lang="en-US" altLang="en-US" sz="2400" dirty="0" err="1"/>
              <a:t>Untuk</a:t>
            </a:r>
            <a:r>
              <a:rPr lang="en-US" altLang="en-US" sz="2400" dirty="0"/>
              <a:t> </a:t>
            </a:r>
            <a:r>
              <a:rPr lang="en-US" altLang="en-US" sz="2400" i="1" dirty="0"/>
              <a:t>n </a:t>
            </a:r>
            <a:r>
              <a:rPr lang="en-US" altLang="en-US" sz="2400" dirty="0"/>
              <a:t>= 1, </a:t>
            </a:r>
            <a:r>
              <a:rPr lang="en-US" altLang="en-US" sz="2400" dirty="0" err="1"/>
              <a:t>operasi</a:t>
            </a:r>
            <a:r>
              <a:rPr lang="en-US" altLang="en-US" sz="2400" dirty="0"/>
              <a:t> </a:t>
            </a:r>
            <a:r>
              <a:rPr lang="en-US" altLang="en-US" sz="2400" dirty="0" err="1"/>
              <a:t>penjumlahan</a:t>
            </a:r>
            <a:r>
              <a:rPr lang="en-US" altLang="en-US" sz="2400" dirty="0"/>
              <a:t> = 0, </a:t>
            </a:r>
            <a:r>
              <a:rPr lang="en-US" altLang="en-US" sz="2400" dirty="0" err="1"/>
              <a:t>secara</a:t>
            </a:r>
            <a:r>
              <a:rPr lang="en-US" altLang="en-US" sz="2400" dirty="0"/>
              <a:t> </a:t>
            </a:r>
            <a:r>
              <a:rPr lang="en-US" altLang="en-US" sz="2400" dirty="0" err="1"/>
              <a:t>umum</a:t>
            </a:r>
            <a:r>
              <a:rPr lang="en-US" altLang="en-US" sz="2400" dirty="0"/>
              <a:t> = </a:t>
            </a:r>
            <a:r>
              <a:rPr lang="en-US" altLang="en-US" sz="2400" i="1" dirty="0"/>
              <a:t>a</a:t>
            </a:r>
            <a:r>
              <a:rPr lang="en-US" altLang="en-US" sz="2400" dirty="0"/>
              <a:t>.	</a:t>
            </a:r>
            <a:endParaRPr lang="en-US" altLang="en-US" sz="2400" i="1" dirty="0"/>
          </a:p>
        </p:txBody>
      </p:sp>
      <p:sp>
        <p:nvSpPr>
          <p:cNvPr id="7885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A63C132-1D96-457D-BBF7-959C63AF750E}" type="slidenum">
              <a:rPr lang="en-US" altLang="en-US" sz="1400"/>
              <a:pPr>
                <a:spcBef>
                  <a:spcPct val="0"/>
                </a:spcBef>
                <a:buFontTx/>
                <a:buNone/>
              </a:pPr>
              <a:t>40</a:t>
            </a:fld>
            <a:endParaRPr lang="en-US" altLang="en-US" sz="140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3" name="Object 2"/>
              <p:cNvSpPr txBox="1"/>
              <p:nvPr/>
            </p:nvSpPr>
            <p:spPr bwMode="auto">
              <a:xfrm>
                <a:off x="2133600" y="3929063"/>
                <a:ext cx="4375355" cy="1236010"/>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a:rPr lang="en-US" sz="2400" i="1" smtClean="0">
                          <a:solidFill>
                            <a:srgbClr val="000000"/>
                          </a:solidFill>
                          <a:latin typeface="Cambria Math" panose="02040503050406030204" pitchFamily="18" charset="0"/>
                        </a:rPr>
                        <m:t>𝑇</m:t>
                      </m:r>
                      <m:r>
                        <a:rPr lang="en-US" sz="2400" i="1" smtClean="0">
                          <a:solidFill>
                            <a:srgbClr val="000000"/>
                          </a:solidFill>
                          <a:latin typeface="Cambria Math" panose="02040503050406030204" pitchFamily="18" charset="0"/>
                        </a:rPr>
                        <m:t>(</m:t>
                      </m:r>
                      <m:r>
                        <a:rPr lang="en-US" sz="2400" i="1" smtClean="0">
                          <a:solidFill>
                            <a:srgbClr val="000000"/>
                          </a:solidFill>
                          <a:latin typeface="Cambria Math" panose="02040503050406030204" pitchFamily="18" charset="0"/>
                        </a:rPr>
                        <m:t>𝑛</m:t>
                      </m:r>
                      <m:r>
                        <a:rPr lang="en-US" sz="2400" i="1" smtClean="0">
                          <a:solidFill>
                            <a:srgbClr val="000000"/>
                          </a:solidFill>
                          <a:latin typeface="Cambria Math" panose="02040503050406030204" pitchFamily="18" charset="0"/>
                        </a:rPr>
                        <m:t>)=</m:t>
                      </m:r>
                      <m:d>
                        <m:dPr>
                          <m:begChr m:val="{"/>
                          <m:endChr m:val=""/>
                          <m:ctrlPr>
                            <a:rPr lang="en-US" sz="2400" i="1">
                              <a:solidFill>
                                <a:srgbClr val="000000"/>
                              </a:solidFill>
                              <a:latin typeface="Cambria Math" panose="02040503050406030204" pitchFamily="18" charset="0"/>
                            </a:rPr>
                          </m:ctrlPr>
                        </m:dPr>
                        <m:e>
                          <m:m>
                            <m:mPr>
                              <m:plcHide m:val="on"/>
                              <m:mcs>
                                <m:mc>
                                  <m:mcPr>
                                    <m:count m:val="2"/>
                                    <m:mcJc m:val="center"/>
                                  </m:mcPr>
                                </m:mc>
                              </m:mcs>
                              <m:ctrlPr>
                                <a:rPr lang="en-US" sz="2400" i="1">
                                  <a:solidFill>
                                    <a:srgbClr val="000000"/>
                                  </a:solidFill>
                                  <a:latin typeface="Cambria Math" panose="02040503050406030204" pitchFamily="18" charset="0"/>
                                </a:rPr>
                              </m:ctrlPr>
                            </m:mPr>
                            <m:mr>
                              <m:e>
                                <m:r>
                                  <a:rPr lang="en-US" sz="2400" b="0" i="1" smtClean="0">
                                    <a:solidFill>
                                      <a:srgbClr val="000000"/>
                                    </a:solidFill>
                                    <a:latin typeface="Cambria Math" panose="02040503050406030204" pitchFamily="18" charset="0"/>
                                  </a:rPr>
                                  <m:t>𝑎</m:t>
                                </m:r>
                                <m:r>
                                  <a:rPr lang="en-US" sz="2400" i="1">
                                    <a:solidFill>
                                      <a:srgbClr val="000000"/>
                                    </a:solidFill>
                                    <a:latin typeface="Cambria Math" panose="02040503050406030204" pitchFamily="18" charset="0"/>
                                  </a:rPr>
                                  <m:t>,</m:t>
                                </m:r>
                              </m:e>
                              <m:e>
                                <m:r>
                                  <a:rPr lang="en-US" sz="2400" i="1">
                                    <a:solidFill>
                                      <a:srgbClr val="000000"/>
                                    </a:solidFill>
                                    <a:latin typeface="Cambria Math" panose="02040503050406030204" pitchFamily="18" charset="0"/>
                                  </a:rPr>
                                  <m:t>𝑛</m:t>
                                </m:r>
                                <m:r>
                                  <a:rPr lang="en-US" sz="2400" i="1">
                                    <a:solidFill>
                                      <a:srgbClr val="000000"/>
                                    </a:solidFill>
                                    <a:latin typeface="Cambria Math" panose="02040503050406030204" pitchFamily="18" charset="0"/>
                                  </a:rPr>
                                  <m:t>=1</m:t>
                                </m:r>
                              </m:e>
                            </m:mr>
                            <m:mr>
                              <m:e>
                                <m:r>
                                  <a:rPr lang="en-US" sz="2400" i="1">
                                    <a:solidFill>
                                      <a:srgbClr val="000000"/>
                                    </a:solidFill>
                                    <a:latin typeface="Cambria Math" panose="02040503050406030204" pitchFamily="18" charset="0"/>
                                  </a:rPr>
                                  <m:t>2</m:t>
                                </m:r>
                                <m:r>
                                  <a:rPr lang="en-US" sz="2400" i="1">
                                    <a:solidFill>
                                      <a:srgbClr val="000000"/>
                                    </a:solidFill>
                                    <a:latin typeface="Cambria Math" panose="02040503050406030204" pitchFamily="18" charset="0"/>
                                  </a:rPr>
                                  <m:t>𝑇</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𝑛</m:t>
                                </m:r>
                                <m:r>
                                  <a:rPr lang="en-US" sz="2400" i="1">
                                    <a:solidFill>
                                      <a:srgbClr val="000000"/>
                                    </a:solidFill>
                                    <a:latin typeface="Cambria Math" panose="02040503050406030204" pitchFamily="18" charset="0"/>
                                  </a:rPr>
                                  <m:t>/2)+</m:t>
                                </m:r>
                                <m:r>
                                  <a:rPr lang="en-US" sz="2400" i="1">
                                    <a:solidFill>
                                      <a:srgbClr val="000000"/>
                                    </a:solidFill>
                                    <a:latin typeface="Cambria Math" panose="02040503050406030204" pitchFamily="18" charset="0"/>
                                  </a:rPr>
                                  <m:t>𝑐𝑛</m:t>
                                </m:r>
                                <m:r>
                                  <a:rPr lang="en-US" sz="2400" i="1">
                                    <a:solidFill>
                                      <a:srgbClr val="000000"/>
                                    </a:solidFill>
                                    <a:latin typeface="Cambria Math" panose="02040503050406030204" pitchFamily="18" charset="0"/>
                                  </a:rPr>
                                  <m:t>,</m:t>
                                </m:r>
                              </m:e>
                              <m:e>
                                <m:r>
                                  <a:rPr lang="en-US" sz="2400" i="1">
                                    <a:solidFill>
                                      <a:srgbClr val="000000"/>
                                    </a:solidFill>
                                    <a:latin typeface="Cambria Math" panose="02040503050406030204" pitchFamily="18" charset="0"/>
                                  </a:rPr>
                                  <m:t>𝑛</m:t>
                                </m:r>
                                <m:r>
                                  <a:rPr lang="en-US" sz="2400" i="1">
                                    <a:solidFill>
                                      <a:srgbClr val="000000"/>
                                    </a:solidFill>
                                    <a:latin typeface="Cambria Math" panose="02040503050406030204" pitchFamily="18" charset="0"/>
                                  </a:rPr>
                                  <m:t>&gt;1</m:t>
                                </m:r>
                              </m:e>
                            </m:mr>
                          </m:m>
                        </m:e>
                      </m:d>
                    </m:oMath>
                  </m:oMathPara>
                </a14:m>
                <a:endParaRPr lang="en-US" sz="2400" dirty="0"/>
              </a:p>
            </p:txBody>
          </p:sp>
        </mc:Choice>
        <mc:Fallback xmlns="">
          <p:sp>
            <p:nvSpPr>
              <p:cNvPr id="3" name="Object 2"/>
              <p:cNvSpPr txBox="1">
                <a:spLocks noRot="1" noChangeAspect="1" noMove="1" noResize="1" noEditPoints="1" noAdjustHandles="1" noChangeArrowheads="1" noChangeShapeType="1" noTextEdit="1"/>
              </p:cNvSpPr>
              <p:nvPr/>
            </p:nvSpPr>
            <p:spPr bwMode="auto">
              <a:xfrm>
                <a:off x="2133600" y="3929063"/>
                <a:ext cx="4375355" cy="1236010"/>
              </a:xfrm>
              <a:prstGeom prst="rect">
                <a:avLst/>
              </a:prstGeom>
              <a:blipFill>
                <a:blip r:embed="rId4"/>
                <a:stretch>
                  <a:fillRect/>
                </a:stretch>
              </a:blipFill>
            </p:spPr>
            <p:txBody>
              <a:bodyPr/>
              <a:lstStyle/>
              <a:p>
                <a:r>
                  <a:rPr lang="en-US">
                    <a:noFill/>
                  </a:rPr>
                  <a:t> </a:t>
                </a:r>
              </a:p>
            </p:txBody>
          </p:sp>
        </mc:Fallback>
      </mc:AlternateContent>
      <p:sp>
        <p:nvSpPr>
          <p:cNvPr id="4" name="Rectangle 3"/>
          <p:cNvSpPr/>
          <p:nvPr/>
        </p:nvSpPr>
        <p:spPr>
          <a:xfrm>
            <a:off x="598714" y="5399704"/>
            <a:ext cx="5829545" cy="461665"/>
          </a:xfrm>
          <a:prstGeom prst="rect">
            <a:avLst/>
          </a:prstGeom>
        </p:spPr>
        <p:txBody>
          <a:bodyPr wrap="none">
            <a:spAutoFit/>
          </a:bodyPr>
          <a:lstStyle/>
          <a:p>
            <a:pPr marL="228600">
              <a:spcAft>
                <a:spcPts val="0"/>
              </a:spcAft>
            </a:pPr>
            <a:r>
              <a:rPr lang="en-US" sz="2400" dirty="0" err="1">
                <a:effectLst/>
                <a:latin typeface="Times New Roman" panose="02020603050405020304" pitchFamily="18" charset="0"/>
                <a:ea typeface="Times New Roman" panose="02020603050405020304" pitchFamily="18" charset="0"/>
              </a:rPr>
              <a:t>Menurut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Teorema</a:t>
            </a:r>
            <a:r>
              <a:rPr lang="en-US" sz="2400" dirty="0">
                <a:effectLst/>
                <a:latin typeface="Times New Roman" panose="02020603050405020304" pitchFamily="18" charset="0"/>
                <a:ea typeface="Times New Roman" panose="02020603050405020304" pitchFamily="18" charset="0"/>
              </a:rPr>
              <a:t> Master, </a:t>
            </a:r>
            <a:r>
              <a:rPr lang="en-US" sz="2400" i="1" dirty="0">
                <a:effectLst/>
                <a:latin typeface="Times New Roman" panose="02020603050405020304" pitchFamily="18" charset="0"/>
                <a:ea typeface="Times New Roman" panose="02020603050405020304" pitchFamily="18" charset="0"/>
              </a:rPr>
              <a:t>T</a:t>
            </a:r>
            <a:r>
              <a:rPr lang="en-US" sz="2400" dirty="0">
                <a:effectLst/>
                <a:latin typeface="Times New Roman" panose="02020603050405020304" pitchFamily="18" charset="0"/>
                <a:ea typeface="Times New Roman" panose="02020603050405020304" pitchFamily="18" charset="0"/>
              </a:rPr>
              <a:t>(</a:t>
            </a:r>
            <a:r>
              <a:rPr lang="en-US" sz="2400" i="1" dirty="0">
                <a:effectLst/>
                <a:latin typeface="Times New Roman" panose="02020603050405020304" pitchFamily="18" charset="0"/>
                <a:ea typeface="Times New Roman" panose="02020603050405020304" pitchFamily="18" charset="0"/>
              </a:rPr>
              <a:t>n</a:t>
            </a:r>
            <a:r>
              <a:rPr lang="en-US" sz="2400" dirty="0">
                <a:effectLst/>
                <a:latin typeface="Times New Roman" panose="02020603050405020304" pitchFamily="18" charset="0"/>
                <a:ea typeface="Times New Roman" panose="02020603050405020304" pitchFamily="18" charset="0"/>
              </a:rPr>
              <a:t>) = O(</a:t>
            </a:r>
            <a:r>
              <a:rPr lang="en-US" sz="2400" i="1" dirty="0">
                <a:effectLst/>
                <a:latin typeface="Times New Roman" panose="02020603050405020304" pitchFamily="18" charset="0"/>
                <a:ea typeface="Times New Roman" panose="02020603050405020304" pitchFamily="18" charset="0"/>
              </a:rPr>
              <a:t>n</a:t>
            </a:r>
            <a:r>
              <a:rPr lang="en-US" sz="2400" dirty="0">
                <a:effectLst/>
                <a:latin typeface="Times New Roman" panose="02020603050405020304" pitchFamily="18" charset="0"/>
                <a:ea typeface="Times New Roman" panose="02020603050405020304" pitchFamily="18" charset="0"/>
              </a:rPr>
              <a:t> log </a:t>
            </a:r>
            <a:r>
              <a:rPr lang="en-US" sz="2400" i="1" dirty="0">
                <a:effectLst/>
                <a:latin typeface="Times New Roman" panose="02020603050405020304" pitchFamily="18" charset="0"/>
                <a:ea typeface="Times New Roman" panose="02020603050405020304" pitchFamily="18" charset="0"/>
              </a:rPr>
              <a:t>n</a:t>
            </a:r>
            <a:r>
              <a:rPr lang="en-US" sz="24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9935923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1752E-23AB-4AA3-95B3-17DE23A38EE7}"/>
              </a:ext>
            </a:extLst>
          </p:cNvPr>
          <p:cNvSpPr>
            <a:spLocks noGrp="1"/>
          </p:cNvSpPr>
          <p:nvPr>
            <p:ph type="title"/>
          </p:nvPr>
        </p:nvSpPr>
        <p:spPr>
          <a:xfrm>
            <a:off x="838200" y="365126"/>
            <a:ext cx="10515600" cy="1039132"/>
          </a:xfrm>
        </p:spPr>
        <p:txBody>
          <a:bodyPr/>
          <a:lstStyle/>
          <a:p>
            <a:r>
              <a:rPr lang="en-US" b="1" dirty="0">
                <a:latin typeface="+mn-lt"/>
              </a:rPr>
              <a:t>Latihan </a:t>
            </a:r>
            <a:r>
              <a:rPr lang="en-US" b="1" dirty="0" err="1">
                <a:latin typeface="+mn-lt"/>
              </a:rPr>
              <a:t>Soal</a:t>
            </a:r>
            <a:endParaRPr lang="en-US" b="1" dirty="0">
              <a:latin typeface="+mn-lt"/>
            </a:endParaRPr>
          </a:p>
        </p:txBody>
      </p:sp>
      <p:sp>
        <p:nvSpPr>
          <p:cNvPr id="3" name="Content Placeholder 2">
            <a:extLst>
              <a:ext uri="{FF2B5EF4-FFF2-40B4-BE49-F238E27FC236}">
                <a16:creationId xmlns:a16="http://schemas.microsoft.com/office/drawing/2014/main" id="{33807017-52F5-4D8D-A947-BDFE0EDF66FC}"/>
              </a:ext>
            </a:extLst>
          </p:cNvPr>
          <p:cNvSpPr>
            <a:spLocks noGrp="1"/>
          </p:cNvSpPr>
          <p:nvPr>
            <p:ph idx="1"/>
          </p:nvPr>
        </p:nvSpPr>
        <p:spPr>
          <a:xfrm>
            <a:off x="914400" y="1450926"/>
            <a:ext cx="10515600" cy="4351338"/>
          </a:xfrm>
        </p:spPr>
        <p:txBody>
          <a:bodyPr/>
          <a:lstStyle/>
          <a:p>
            <a:pPr marL="0" indent="0">
              <a:buNone/>
            </a:pPr>
            <a:r>
              <a:rPr lang="en-US" dirty="0"/>
              <a:t>1. (UTS 2020)</a:t>
            </a:r>
          </a:p>
        </p:txBody>
      </p:sp>
      <p:sp>
        <p:nvSpPr>
          <p:cNvPr id="4" name="Slide Number Placeholder 3">
            <a:extLst>
              <a:ext uri="{FF2B5EF4-FFF2-40B4-BE49-F238E27FC236}">
                <a16:creationId xmlns:a16="http://schemas.microsoft.com/office/drawing/2014/main" id="{99DD0735-520B-4908-B262-11DF19A787C5}"/>
              </a:ext>
            </a:extLst>
          </p:cNvPr>
          <p:cNvSpPr>
            <a:spLocks noGrp="1"/>
          </p:cNvSpPr>
          <p:nvPr>
            <p:ph type="sldNum" sz="quarter" idx="12"/>
          </p:nvPr>
        </p:nvSpPr>
        <p:spPr/>
        <p:txBody>
          <a:bodyPr/>
          <a:lstStyle/>
          <a:p>
            <a:fld id="{87D2EAFC-CA4B-4555-A119-919891D3A508}" type="slidenum">
              <a:rPr lang="en-US" smtClean="0"/>
              <a:t>41</a:t>
            </a:fld>
            <a:endParaRPr lang="en-US"/>
          </a:p>
        </p:txBody>
      </p:sp>
      <p:pic>
        <p:nvPicPr>
          <p:cNvPr id="6" name="Picture 5">
            <a:extLst>
              <a:ext uri="{FF2B5EF4-FFF2-40B4-BE49-F238E27FC236}">
                <a16:creationId xmlns:a16="http://schemas.microsoft.com/office/drawing/2014/main" id="{16C84F66-6F38-4B0E-B34B-A0D2BAA8928C}"/>
              </a:ext>
            </a:extLst>
          </p:cNvPr>
          <p:cNvPicPr>
            <a:picLocks noChangeAspect="1"/>
          </p:cNvPicPr>
          <p:nvPr/>
        </p:nvPicPr>
        <p:blipFill>
          <a:blip r:embed="rId2"/>
          <a:stretch>
            <a:fillRect/>
          </a:stretch>
        </p:blipFill>
        <p:spPr>
          <a:xfrm>
            <a:off x="914400" y="2160535"/>
            <a:ext cx="10797076" cy="3848380"/>
          </a:xfrm>
          <a:prstGeom prst="rect">
            <a:avLst/>
          </a:prstGeom>
        </p:spPr>
      </p:pic>
    </p:spTree>
    <p:extLst>
      <p:ext uri="{BB962C8B-B14F-4D97-AF65-F5344CB8AC3E}">
        <p14:creationId xmlns:p14="http://schemas.microsoft.com/office/powerpoint/2010/main" val="22720870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2B355F-7412-4CBA-9A3D-4BC859AFBFB3}"/>
              </a:ext>
            </a:extLst>
          </p:cNvPr>
          <p:cNvSpPr>
            <a:spLocks noGrp="1"/>
          </p:cNvSpPr>
          <p:nvPr>
            <p:ph idx="1"/>
          </p:nvPr>
        </p:nvSpPr>
        <p:spPr>
          <a:xfrm>
            <a:off x="762000" y="555172"/>
            <a:ext cx="10515600" cy="5099277"/>
          </a:xfrm>
        </p:spPr>
        <p:txBody>
          <a:bodyPr/>
          <a:lstStyle/>
          <a:p>
            <a:pPr marL="0" indent="0">
              <a:buNone/>
            </a:pPr>
            <a:r>
              <a:rPr lang="en-US" dirty="0"/>
              <a:t>2. (UTS 2016)</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3. (UTS 2015)</a:t>
            </a:r>
          </a:p>
        </p:txBody>
      </p:sp>
      <p:sp>
        <p:nvSpPr>
          <p:cNvPr id="4" name="Slide Number Placeholder 3">
            <a:extLst>
              <a:ext uri="{FF2B5EF4-FFF2-40B4-BE49-F238E27FC236}">
                <a16:creationId xmlns:a16="http://schemas.microsoft.com/office/drawing/2014/main" id="{355332BF-5AE6-4BE5-B8E5-DB1B170911E4}"/>
              </a:ext>
            </a:extLst>
          </p:cNvPr>
          <p:cNvSpPr>
            <a:spLocks noGrp="1"/>
          </p:cNvSpPr>
          <p:nvPr>
            <p:ph type="sldNum" sz="quarter" idx="12"/>
          </p:nvPr>
        </p:nvSpPr>
        <p:spPr/>
        <p:txBody>
          <a:bodyPr/>
          <a:lstStyle/>
          <a:p>
            <a:fld id="{87D2EAFC-CA4B-4555-A119-919891D3A508}" type="slidenum">
              <a:rPr lang="en-US" smtClean="0"/>
              <a:t>42</a:t>
            </a:fld>
            <a:endParaRPr lang="en-US"/>
          </a:p>
        </p:txBody>
      </p:sp>
      <p:pic>
        <p:nvPicPr>
          <p:cNvPr id="6" name="Picture 5">
            <a:extLst>
              <a:ext uri="{FF2B5EF4-FFF2-40B4-BE49-F238E27FC236}">
                <a16:creationId xmlns:a16="http://schemas.microsoft.com/office/drawing/2014/main" id="{2E948B35-C97B-4FD7-A77C-733A85E8DC22}"/>
              </a:ext>
            </a:extLst>
          </p:cNvPr>
          <p:cNvPicPr>
            <a:picLocks noChangeAspect="1"/>
          </p:cNvPicPr>
          <p:nvPr/>
        </p:nvPicPr>
        <p:blipFill>
          <a:blip r:embed="rId2"/>
          <a:stretch>
            <a:fillRect/>
          </a:stretch>
        </p:blipFill>
        <p:spPr>
          <a:xfrm>
            <a:off x="819150" y="1203551"/>
            <a:ext cx="10376443" cy="1964311"/>
          </a:xfrm>
          <a:prstGeom prst="rect">
            <a:avLst/>
          </a:prstGeom>
        </p:spPr>
      </p:pic>
      <p:pic>
        <p:nvPicPr>
          <p:cNvPr id="8" name="Picture 7">
            <a:extLst>
              <a:ext uri="{FF2B5EF4-FFF2-40B4-BE49-F238E27FC236}">
                <a16:creationId xmlns:a16="http://schemas.microsoft.com/office/drawing/2014/main" id="{7B28F5E7-A06F-4D13-91BA-63D41D22DD4C}"/>
              </a:ext>
            </a:extLst>
          </p:cNvPr>
          <p:cNvPicPr>
            <a:picLocks noChangeAspect="1"/>
          </p:cNvPicPr>
          <p:nvPr/>
        </p:nvPicPr>
        <p:blipFill>
          <a:blip r:embed="rId3"/>
          <a:stretch>
            <a:fillRect/>
          </a:stretch>
        </p:blipFill>
        <p:spPr>
          <a:xfrm>
            <a:off x="819150" y="4148137"/>
            <a:ext cx="10610850" cy="2390775"/>
          </a:xfrm>
          <a:prstGeom prst="rect">
            <a:avLst/>
          </a:prstGeom>
        </p:spPr>
      </p:pic>
    </p:spTree>
    <p:extLst>
      <p:ext uri="{BB962C8B-B14F-4D97-AF65-F5344CB8AC3E}">
        <p14:creationId xmlns:p14="http://schemas.microsoft.com/office/powerpoint/2010/main" val="22340362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3B6A8F-89D3-430C-9B8B-B7FE75AE3894}"/>
              </a:ext>
            </a:extLst>
          </p:cNvPr>
          <p:cNvSpPr>
            <a:spLocks noGrp="1"/>
          </p:cNvSpPr>
          <p:nvPr>
            <p:ph idx="1"/>
          </p:nvPr>
        </p:nvSpPr>
        <p:spPr>
          <a:xfrm>
            <a:off x="838200" y="772886"/>
            <a:ext cx="10515600" cy="5404077"/>
          </a:xfrm>
        </p:spPr>
        <p:txBody>
          <a:bodyPr/>
          <a:lstStyle/>
          <a:p>
            <a:pPr marL="0" indent="0">
              <a:buNone/>
            </a:pPr>
            <a:r>
              <a:rPr lang="en-US" dirty="0"/>
              <a:t>4. (UTS 2015)</a:t>
            </a:r>
          </a:p>
        </p:txBody>
      </p:sp>
      <p:sp>
        <p:nvSpPr>
          <p:cNvPr id="4" name="Slide Number Placeholder 3">
            <a:extLst>
              <a:ext uri="{FF2B5EF4-FFF2-40B4-BE49-F238E27FC236}">
                <a16:creationId xmlns:a16="http://schemas.microsoft.com/office/drawing/2014/main" id="{28674242-86B0-466B-B348-2FF8D2521CAF}"/>
              </a:ext>
            </a:extLst>
          </p:cNvPr>
          <p:cNvSpPr>
            <a:spLocks noGrp="1"/>
          </p:cNvSpPr>
          <p:nvPr>
            <p:ph type="sldNum" sz="quarter" idx="12"/>
          </p:nvPr>
        </p:nvSpPr>
        <p:spPr/>
        <p:txBody>
          <a:bodyPr/>
          <a:lstStyle/>
          <a:p>
            <a:fld id="{87D2EAFC-CA4B-4555-A119-919891D3A508}" type="slidenum">
              <a:rPr lang="en-US" smtClean="0"/>
              <a:t>43</a:t>
            </a:fld>
            <a:endParaRPr lang="en-US"/>
          </a:p>
        </p:txBody>
      </p:sp>
      <p:pic>
        <p:nvPicPr>
          <p:cNvPr id="6" name="Picture 5">
            <a:extLst>
              <a:ext uri="{FF2B5EF4-FFF2-40B4-BE49-F238E27FC236}">
                <a16:creationId xmlns:a16="http://schemas.microsoft.com/office/drawing/2014/main" id="{FA1E0BC1-D592-4B19-8234-AC2176E6EBE9}"/>
              </a:ext>
            </a:extLst>
          </p:cNvPr>
          <p:cNvPicPr>
            <a:picLocks noChangeAspect="1"/>
          </p:cNvPicPr>
          <p:nvPr/>
        </p:nvPicPr>
        <p:blipFill>
          <a:blip r:embed="rId2"/>
          <a:stretch>
            <a:fillRect/>
          </a:stretch>
        </p:blipFill>
        <p:spPr>
          <a:xfrm>
            <a:off x="842962" y="1414462"/>
            <a:ext cx="10702998" cy="4104595"/>
          </a:xfrm>
          <a:prstGeom prst="rect">
            <a:avLst/>
          </a:prstGeom>
        </p:spPr>
      </p:pic>
    </p:spTree>
    <p:extLst>
      <p:ext uri="{BB962C8B-B14F-4D97-AF65-F5344CB8AC3E}">
        <p14:creationId xmlns:p14="http://schemas.microsoft.com/office/powerpoint/2010/main" val="21005024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C26E9-E04D-E47C-A1BD-0FE28A4EBAF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5ADBE5-66D6-7175-517E-BD5BF5B9E39D}"/>
              </a:ext>
            </a:extLst>
          </p:cNvPr>
          <p:cNvSpPr>
            <a:spLocks noGrp="1"/>
          </p:cNvSpPr>
          <p:nvPr>
            <p:ph type="sldNum" sz="quarter" idx="12"/>
          </p:nvPr>
        </p:nvSpPr>
        <p:spPr/>
        <p:txBody>
          <a:bodyPr/>
          <a:lstStyle/>
          <a:p>
            <a:fld id="{87D2EAFC-CA4B-4555-A119-919891D3A508}" type="slidenum">
              <a:rPr lang="en-US" smtClean="0"/>
              <a:t>44</a:t>
            </a:fld>
            <a:endParaRPr lang="en-US"/>
          </a:p>
        </p:txBody>
      </p:sp>
      <p:pic>
        <p:nvPicPr>
          <p:cNvPr id="3" name="Picture 2">
            <a:extLst>
              <a:ext uri="{FF2B5EF4-FFF2-40B4-BE49-F238E27FC236}">
                <a16:creationId xmlns:a16="http://schemas.microsoft.com/office/drawing/2014/main" id="{5DBB6EE7-84DC-3DF4-BC03-E7F237606C4D}"/>
              </a:ext>
            </a:extLst>
          </p:cNvPr>
          <p:cNvPicPr>
            <a:picLocks noChangeAspect="1"/>
          </p:cNvPicPr>
          <p:nvPr/>
        </p:nvPicPr>
        <p:blipFill>
          <a:blip r:embed="rId2"/>
          <a:stretch>
            <a:fillRect/>
          </a:stretch>
        </p:blipFill>
        <p:spPr>
          <a:xfrm>
            <a:off x="381000" y="821285"/>
            <a:ext cx="11285855" cy="4542794"/>
          </a:xfrm>
          <a:prstGeom prst="rect">
            <a:avLst/>
          </a:prstGeom>
        </p:spPr>
      </p:pic>
      <p:sp>
        <p:nvSpPr>
          <p:cNvPr id="5" name="TextBox 4">
            <a:extLst>
              <a:ext uri="{FF2B5EF4-FFF2-40B4-BE49-F238E27FC236}">
                <a16:creationId xmlns:a16="http://schemas.microsoft.com/office/drawing/2014/main" id="{00D947F9-ABFD-1712-0B07-4331D33539F8}"/>
              </a:ext>
            </a:extLst>
          </p:cNvPr>
          <p:cNvSpPr txBox="1"/>
          <p:nvPr/>
        </p:nvSpPr>
        <p:spPr>
          <a:xfrm>
            <a:off x="427174" y="252584"/>
            <a:ext cx="8746806" cy="523220"/>
          </a:xfrm>
          <a:prstGeom prst="rect">
            <a:avLst/>
          </a:prstGeom>
          <a:noFill/>
        </p:spPr>
        <p:txBody>
          <a:bodyPr wrap="square">
            <a:spAutoFit/>
          </a:bodyPr>
          <a:lstStyle/>
          <a:p>
            <a:pPr marL="0" indent="0">
              <a:buNone/>
            </a:pPr>
            <a:r>
              <a:rPr lang="en-US" sz="2800" b="1" dirty="0"/>
              <a:t>5. Inversion Problem</a:t>
            </a:r>
          </a:p>
        </p:txBody>
      </p:sp>
      <p:pic>
        <p:nvPicPr>
          <p:cNvPr id="7" name="Picture 6">
            <a:extLst>
              <a:ext uri="{FF2B5EF4-FFF2-40B4-BE49-F238E27FC236}">
                <a16:creationId xmlns:a16="http://schemas.microsoft.com/office/drawing/2014/main" id="{B78C9256-4CC4-0A67-E807-93C290F4F8FD}"/>
              </a:ext>
            </a:extLst>
          </p:cNvPr>
          <p:cNvPicPr>
            <a:picLocks noChangeAspect="1"/>
          </p:cNvPicPr>
          <p:nvPr/>
        </p:nvPicPr>
        <p:blipFill>
          <a:blip r:embed="rId3"/>
          <a:stretch>
            <a:fillRect/>
          </a:stretch>
        </p:blipFill>
        <p:spPr>
          <a:xfrm>
            <a:off x="427174" y="5409560"/>
            <a:ext cx="10926626" cy="1254310"/>
          </a:xfrm>
          <a:prstGeom prst="rect">
            <a:avLst/>
          </a:prstGeom>
        </p:spPr>
      </p:pic>
    </p:spTree>
    <p:extLst>
      <p:ext uri="{BB962C8B-B14F-4D97-AF65-F5344CB8AC3E}">
        <p14:creationId xmlns:p14="http://schemas.microsoft.com/office/powerpoint/2010/main" val="37114215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A7A1B-7971-4E0E-BABF-2B88B5627A13}"/>
              </a:ext>
            </a:extLst>
          </p:cNvPr>
          <p:cNvSpPr>
            <a:spLocks noGrp="1"/>
          </p:cNvSpPr>
          <p:nvPr>
            <p:ph type="title"/>
          </p:nvPr>
        </p:nvSpPr>
        <p:spPr/>
        <p:txBody>
          <a:bodyPr/>
          <a:lstStyle/>
          <a:p>
            <a:pPr algn="r"/>
            <a:r>
              <a:rPr lang="en-US" dirty="0"/>
              <a:t>TAMAT</a:t>
            </a:r>
          </a:p>
        </p:txBody>
      </p:sp>
      <p:sp>
        <p:nvSpPr>
          <p:cNvPr id="3" name="Text Placeholder 2">
            <a:extLst>
              <a:ext uri="{FF2B5EF4-FFF2-40B4-BE49-F238E27FC236}">
                <a16:creationId xmlns:a16="http://schemas.microsoft.com/office/drawing/2014/main" id="{E9D21D2D-E09C-4153-8ACA-3A8A292D311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DB382A-9124-481C-B623-AFE7F0FDCB97}"/>
              </a:ext>
            </a:extLst>
          </p:cNvPr>
          <p:cNvSpPr>
            <a:spLocks noGrp="1"/>
          </p:cNvSpPr>
          <p:nvPr>
            <p:ph type="sldNum" sz="quarter" idx="12"/>
          </p:nvPr>
        </p:nvSpPr>
        <p:spPr/>
        <p:txBody>
          <a:bodyPr/>
          <a:lstStyle/>
          <a:p>
            <a:fld id="{87D2EAFC-CA4B-4555-A119-919891D3A508}" type="slidenum">
              <a:rPr lang="en-US" smtClean="0"/>
              <a:t>45</a:t>
            </a:fld>
            <a:endParaRPr lang="en-US"/>
          </a:p>
        </p:txBody>
      </p:sp>
    </p:spTree>
    <p:extLst>
      <p:ext uri="{BB962C8B-B14F-4D97-AF65-F5344CB8AC3E}">
        <p14:creationId xmlns:p14="http://schemas.microsoft.com/office/powerpoint/2010/main" val="3123842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71550"/>
            <a:ext cx="10515600" cy="5205413"/>
          </a:xfrm>
        </p:spPr>
        <p:txBody>
          <a:bodyPr/>
          <a:lstStyle/>
          <a:p>
            <a:r>
              <a:rPr lang="id-ID" dirty="0"/>
              <a:t>Contoh </a:t>
            </a:r>
            <a:r>
              <a:rPr lang="id-ID" i="1" dirty="0"/>
              <a:t>convex hull </a:t>
            </a:r>
            <a:r>
              <a:rPr lang="id-ID" dirty="0"/>
              <a:t>untuk delapan titik dapat dilihat pada gambar 3</a:t>
            </a:r>
            <a:endParaRPr lang="en-US" dirty="0"/>
          </a:p>
        </p:txBody>
      </p:sp>
      <p:sp>
        <p:nvSpPr>
          <p:cNvPr id="4" name="Slide Number Placeholder 3"/>
          <p:cNvSpPr>
            <a:spLocks noGrp="1"/>
          </p:cNvSpPr>
          <p:nvPr>
            <p:ph type="sldNum" sz="quarter" idx="12"/>
          </p:nvPr>
        </p:nvSpPr>
        <p:spPr/>
        <p:txBody>
          <a:bodyPr/>
          <a:lstStyle/>
          <a:p>
            <a:fld id="{87D2EAFC-CA4B-4555-A119-919891D3A508}" type="slidenum">
              <a:rPr lang="en-US" smtClean="0"/>
              <a:t>5</a:t>
            </a:fld>
            <a:endParaRPr lang="en-US"/>
          </a:p>
        </p:txBody>
      </p:sp>
      <p:pic>
        <p:nvPicPr>
          <p:cNvPr id="5" name="Picture 4"/>
          <p:cNvPicPr/>
          <p:nvPr/>
        </p:nvPicPr>
        <p:blipFill rotWithShape="1">
          <a:blip r:embed="rId2"/>
          <a:srcRect l="48859" t="19868" r="19399" b="37603"/>
          <a:stretch/>
        </p:blipFill>
        <p:spPr bwMode="auto">
          <a:xfrm>
            <a:off x="3762375" y="1834991"/>
            <a:ext cx="3758565" cy="3125629"/>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3616171" y="5052359"/>
            <a:ext cx="4365298" cy="410882"/>
          </a:xfrm>
          <a:prstGeom prst="rect">
            <a:avLst/>
          </a:prstGeom>
        </p:spPr>
        <p:txBody>
          <a:bodyPr wrap="none">
            <a:spAutoFit/>
          </a:bodyPr>
          <a:lstStyle/>
          <a:p>
            <a:pPr marL="228600" marR="0" algn="ctr">
              <a:lnSpc>
                <a:spcPct val="115000"/>
              </a:lnSpc>
              <a:spcBef>
                <a:spcPts val="0"/>
              </a:spcBef>
              <a:spcAft>
                <a:spcPts val="0"/>
              </a:spcAft>
            </a:pPr>
            <a:r>
              <a:rPr lang="id-ID" dirty="0">
                <a:latin typeface="Times New Roman" panose="02020603050405020304" pitchFamily="18" charset="0"/>
                <a:ea typeface="Calibri" panose="020F0502020204030204" pitchFamily="34" charset="0"/>
                <a:cs typeface="Times New Roman" panose="02020603050405020304" pitchFamily="18" charset="0"/>
              </a:rPr>
              <a:t>Gambar 3 Convex Hull untuk delapan titik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9990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42258"/>
            <a:ext cx="10515600" cy="5475514"/>
          </a:xfrm>
        </p:spPr>
        <p:txBody>
          <a:bodyPr>
            <a:normAutofit lnSpcReduction="10000"/>
          </a:bodyPr>
          <a:lstStyle/>
          <a:p>
            <a:r>
              <a:rPr lang="id-ID" dirty="0"/>
              <a:t>Pemanfaatan dari </a:t>
            </a:r>
            <a:r>
              <a:rPr lang="id-ID" i="1" dirty="0"/>
              <a:t>convex hull</a:t>
            </a:r>
            <a:r>
              <a:rPr lang="id-ID" dirty="0"/>
              <a:t> ini cukup banyak. </a:t>
            </a:r>
            <a:endParaRPr lang="en-US" dirty="0"/>
          </a:p>
          <a:p>
            <a:endParaRPr lang="en-US" dirty="0"/>
          </a:p>
          <a:p>
            <a:r>
              <a:rPr lang="id-ID" dirty="0"/>
              <a:t>Pada animasi komputer, pemindahan suatu objek akan lebih mudah dengan memindahkan </a:t>
            </a:r>
            <a:r>
              <a:rPr lang="id-ID" i="1" dirty="0"/>
              <a:t>convex hull</a:t>
            </a:r>
            <a:r>
              <a:rPr lang="id-ID" dirty="0"/>
              <a:t> objek untuk </a:t>
            </a:r>
            <a:r>
              <a:rPr lang="id-ID" i="1" dirty="0"/>
              <a:t>collision detection</a:t>
            </a:r>
            <a:r>
              <a:rPr lang="id-ID" dirty="0"/>
              <a:t>. </a:t>
            </a:r>
            <a:endParaRPr lang="en-US" dirty="0"/>
          </a:p>
          <a:p>
            <a:endParaRPr lang="en-US" i="1" dirty="0"/>
          </a:p>
          <a:p>
            <a:r>
              <a:rPr lang="id-ID" i="1" dirty="0"/>
              <a:t>Conve</a:t>
            </a:r>
            <a:r>
              <a:rPr lang="en-US" i="1" dirty="0"/>
              <a:t>x</a:t>
            </a:r>
            <a:r>
              <a:rPr lang="id-ID" i="1" dirty="0"/>
              <a:t> hull </a:t>
            </a:r>
            <a:r>
              <a:rPr lang="id-ID" dirty="0"/>
              <a:t>juga dapat digunakan dalam persoalan optimasi, karena penentuan titik ekstrimnya dapat membatasi kandidat nilai optimal yang diperiksa.</a:t>
            </a:r>
            <a:endParaRPr lang="en-US" dirty="0"/>
          </a:p>
          <a:p>
            <a:endParaRPr lang="en-US" dirty="0"/>
          </a:p>
          <a:p>
            <a:r>
              <a:rPr lang="id-ID" dirty="0"/>
              <a:t>Pada bidang statistik, </a:t>
            </a:r>
            <a:r>
              <a:rPr lang="id-ID" i="1" dirty="0"/>
              <a:t>convex hull</a:t>
            </a:r>
            <a:r>
              <a:rPr lang="id-ID" dirty="0"/>
              <a:t> juga dapat mendeteksi </a:t>
            </a:r>
            <a:r>
              <a:rPr lang="id-ID" i="1" dirty="0"/>
              <a:t>outliers</a:t>
            </a:r>
            <a:r>
              <a:rPr lang="id-ID" dirty="0"/>
              <a:t> pada kumpulan data. </a:t>
            </a:r>
            <a:endParaRPr lang="en-US" dirty="0"/>
          </a:p>
          <a:p>
            <a:pPr marL="0" indent="0">
              <a:buNone/>
            </a:pPr>
            <a:r>
              <a:rPr lang="en-US" dirty="0"/>
              <a:t>   </a:t>
            </a:r>
            <a:r>
              <a:rPr lang="en-US" i="1" dirty="0"/>
              <a:t>Outliers</a:t>
            </a:r>
            <a:r>
              <a:rPr lang="en-US" dirty="0"/>
              <a:t>: </a:t>
            </a:r>
            <a:r>
              <a:rPr lang="en-US" dirty="0" err="1"/>
              <a:t>titik-titik</a:t>
            </a:r>
            <a:r>
              <a:rPr lang="en-US" dirty="0"/>
              <a:t> </a:t>
            </a:r>
            <a:r>
              <a:rPr lang="en-US" dirty="0" err="1"/>
              <a:t>terluar</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87D2EAFC-CA4B-4555-A119-919891D3A508}" type="slidenum">
              <a:rPr lang="en-US" smtClean="0"/>
              <a:t>6</a:t>
            </a:fld>
            <a:endParaRPr lang="en-US"/>
          </a:p>
        </p:txBody>
      </p:sp>
      <p:pic>
        <p:nvPicPr>
          <p:cNvPr id="5" name="Picture 4" descr="Chart&#10;&#10;Description automatically generated">
            <a:extLst>
              <a:ext uri="{FF2B5EF4-FFF2-40B4-BE49-F238E27FC236}">
                <a16:creationId xmlns:a16="http://schemas.microsoft.com/office/drawing/2014/main" id="{26C454E2-46D9-4CA9-B388-47CC778F4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1172" y="4838743"/>
            <a:ext cx="3480016" cy="1882731"/>
          </a:xfrm>
          <a:prstGeom prst="rect">
            <a:avLst/>
          </a:prstGeom>
        </p:spPr>
      </p:pic>
    </p:spTree>
    <p:extLst>
      <p:ext uri="{BB962C8B-B14F-4D97-AF65-F5344CB8AC3E}">
        <p14:creationId xmlns:p14="http://schemas.microsoft.com/office/powerpoint/2010/main" val="3510273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D2EAFC-CA4B-4555-A119-919891D3A508}" type="slidenum">
              <a:rPr lang="en-US" smtClean="0"/>
              <a:t>7</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7605" y="678973"/>
            <a:ext cx="8722052" cy="5500053"/>
          </a:xfrm>
          <a:prstGeom prst="rect">
            <a:avLst/>
          </a:prstGeom>
        </p:spPr>
      </p:pic>
    </p:spTree>
    <p:extLst>
      <p:ext uri="{BB962C8B-B14F-4D97-AF65-F5344CB8AC3E}">
        <p14:creationId xmlns:p14="http://schemas.microsoft.com/office/powerpoint/2010/main" val="1849387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7875"/>
          </a:xfrm>
        </p:spPr>
        <p:txBody>
          <a:bodyPr/>
          <a:lstStyle/>
          <a:p>
            <a:r>
              <a:rPr lang="en-US" dirty="0"/>
              <a:t>Convex Hull </a:t>
            </a:r>
            <a:r>
              <a:rPr lang="en-US" dirty="0" err="1"/>
              <a:t>dengan</a:t>
            </a:r>
            <a:r>
              <a:rPr lang="en-US" dirty="0"/>
              <a:t> </a:t>
            </a:r>
            <a:r>
              <a:rPr lang="id-ID" dirty="0"/>
              <a:t>Divide and Conquer</a:t>
            </a:r>
            <a:endParaRPr lang="en-US" dirty="0"/>
          </a:p>
        </p:txBody>
      </p:sp>
      <p:sp>
        <p:nvSpPr>
          <p:cNvPr id="3" name="Content Placeholder 2"/>
          <p:cNvSpPr>
            <a:spLocks noGrp="1"/>
          </p:cNvSpPr>
          <p:nvPr>
            <p:ph idx="1"/>
          </p:nvPr>
        </p:nvSpPr>
        <p:spPr>
          <a:xfrm>
            <a:off x="838199" y="1460499"/>
            <a:ext cx="10711543" cy="4744357"/>
          </a:xfrm>
        </p:spPr>
        <p:txBody>
          <a:bodyPr>
            <a:normAutofit/>
          </a:bodyPr>
          <a:lstStyle/>
          <a:p>
            <a:r>
              <a:rPr lang="id-ID" sz="2400" dirty="0"/>
              <a:t>Tujuan: menemukan kumpulan titik ‘terluar’ yang membentuk </a:t>
            </a:r>
            <a:r>
              <a:rPr lang="id-ID" sz="2400" i="1" dirty="0"/>
              <a:t>convex hull</a:t>
            </a:r>
          </a:p>
          <a:p>
            <a:r>
              <a:rPr lang="id-ID" sz="2400" dirty="0"/>
              <a:t>Ide dasar: menggunakan </a:t>
            </a:r>
            <a:r>
              <a:rPr lang="en-US" sz="2400" dirty="0" err="1"/>
              <a:t>algoritma</a:t>
            </a:r>
            <a:r>
              <a:rPr lang="en-US" sz="2400" dirty="0"/>
              <a:t> </a:t>
            </a:r>
            <a:r>
              <a:rPr lang="id-ID" sz="2400" i="1" dirty="0"/>
              <a:t>Quick</a:t>
            </a:r>
            <a:r>
              <a:rPr lang="en-US" sz="2400" i="1" dirty="0"/>
              <a:t>s</a:t>
            </a:r>
            <a:r>
              <a:rPr lang="id-ID" sz="2400" i="1" dirty="0"/>
              <a:t>ort</a:t>
            </a:r>
          </a:p>
          <a:p>
            <a:endParaRPr lang="en-US" sz="2400" dirty="0"/>
          </a:p>
          <a:p>
            <a:r>
              <a:rPr lang="id-ID" sz="2400" i="1" dirty="0"/>
              <a:t>S</a:t>
            </a:r>
            <a:r>
              <a:rPr lang="id-ID" sz="2400" dirty="0"/>
              <a:t>: himpunan titik sebanyak </a:t>
            </a:r>
            <a:r>
              <a:rPr lang="id-ID" sz="2400" i="1" dirty="0"/>
              <a:t>n</a:t>
            </a:r>
            <a:r>
              <a:rPr lang="id-ID" sz="2400" dirty="0"/>
              <a:t>, dengan </a:t>
            </a:r>
            <a:r>
              <a:rPr lang="id-ID" sz="2400" i="1" dirty="0"/>
              <a:t>n</a:t>
            </a:r>
            <a:r>
              <a:rPr lang="id-ID" sz="2400" dirty="0"/>
              <a:t>&gt;1, yaitu titik </a:t>
            </a:r>
            <a:r>
              <a:rPr lang="id-ID" sz="2400" i="1" dirty="0"/>
              <a:t>p</a:t>
            </a:r>
            <a:r>
              <a:rPr lang="id-ID" sz="2400" baseline="-25000" dirty="0"/>
              <a:t>1</a:t>
            </a:r>
            <a:r>
              <a:rPr lang="id-ID" sz="2400" dirty="0"/>
              <a:t>(</a:t>
            </a:r>
            <a:r>
              <a:rPr lang="en-US" sz="2400" i="1" dirty="0"/>
              <a:t>x</a:t>
            </a:r>
            <a:r>
              <a:rPr lang="id-ID" sz="2400" baseline="-25000" dirty="0"/>
              <a:t>1</a:t>
            </a:r>
            <a:r>
              <a:rPr lang="id-ID" sz="2400" dirty="0"/>
              <a:t>, </a:t>
            </a:r>
            <a:r>
              <a:rPr lang="id-ID" sz="2400" i="1" dirty="0"/>
              <a:t>y</a:t>
            </a:r>
            <a:r>
              <a:rPr lang="id-ID" sz="2400" baseline="-25000" dirty="0"/>
              <a:t>1</a:t>
            </a:r>
            <a:r>
              <a:rPr lang="id-ID" sz="2400" dirty="0"/>
              <a:t>) hingga </a:t>
            </a:r>
            <a:r>
              <a:rPr lang="id-ID" sz="2400" i="1" dirty="0"/>
              <a:t>p</a:t>
            </a:r>
            <a:r>
              <a:rPr lang="id-ID" sz="2400" i="1" baseline="-25000" dirty="0"/>
              <a:t>n</a:t>
            </a:r>
            <a:r>
              <a:rPr lang="id-ID" sz="2400" dirty="0"/>
              <a:t>(</a:t>
            </a:r>
            <a:r>
              <a:rPr lang="id-ID" sz="2400" i="1" dirty="0"/>
              <a:t>x</a:t>
            </a:r>
            <a:r>
              <a:rPr lang="id-ID" sz="2400" i="1" baseline="-25000" dirty="0"/>
              <a:t>n</a:t>
            </a:r>
            <a:r>
              <a:rPr lang="id-ID" sz="2400" dirty="0"/>
              <a:t>, </a:t>
            </a:r>
            <a:r>
              <a:rPr lang="id-ID" sz="2400" i="1" dirty="0"/>
              <a:t>y</a:t>
            </a:r>
            <a:r>
              <a:rPr lang="id-ID" sz="2400" i="1" baseline="-25000" dirty="0"/>
              <a:t>n</a:t>
            </a:r>
            <a:r>
              <a:rPr lang="id-ID" sz="2400" dirty="0"/>
              <a:t>) pada bidang </a:t>
            </a:r>
            <a:r>
              <a:rPr lang="en-US" sz="2400" dirty="0"/>
              <a:t>k</a:t>
            </a:r>
            <a:r>
              <a:rPr lang="id-ID" sz="2400" dirty="0"/>
              <a:t>artesian dua dimensi</a:t>
            </a:r>
          </a:p>
          <a:p>
            <a:endParaRPr lang="en-US" sz="2400" dirty="0"/>
          </a:p>
          <a:p>
            <a:r>
              <a:rPr lang="id-ID" sz="2400" dirty="0"/>
              <a:t>Kumpulan titik diurutkan berdasarkan nilai absis yang menaik, dan jika ada nilai absis yang sama, maka diurutkan dengan nilai ordinat yang menaik</a:t>
            </a:r>
          </a:p>
          <a:p>
            <a:endParaRPr lang="en-US" sz="2400" dirty="0"/>
          </a:p>
          <a:p>
            <a:r>
              <a:rPr lang="id-ID" sz="2400" i="1" dirty="0"/>
              <a:t>p</a:t>
            </a:r>
            <a:r>
              <a:rPr lang="id-ID" sz="2400" baseline="-25000" dirty="0"/>
              <a:t>1</a:t>
            </a:r>
            <a:r>
              <a:rPr lang="id-ID" sz="2400" dirty="0"/>
              <a:t> dan </a:t>
            </a:r>
            <a:r>
              <a:rPr lang="id-ID" sz="2400" i="1" dirty="0"/>
              <a:t>p</a:t>
            </a:r>
            <a:r>
              <a:rPr lang="id-ID" sz="2400" i="1" baseline="-25000" dirty="0"/>
              <a:t>n</a:t>
            </a:r>
            <a:r>
              <a:rPr lang="id-ID" sz="2400" dirty="0"/>
              <a:t> adalah dua titik ekstrim yang akan membentuk </a:t>
            </a:r>
            <a:r>
              <a:rPr lang="id-ID" sz="2400" i="1" dirty="0"/>
              <a:t>convex hull </a:t>
            </a:r>
            <a:r>
              <a:rPr lang="id-ID" sz="2400" dirty="0"/>
              <a:t>untuk kumpulan titik tersebut.</a:t>
            </a:r>
            <a:endParaRPr lang="en-US" sz="2400" dirty="0"/>
          </a:p>
        </p:txBody>
      </p:sp>
      <p:sp>
        <p:nvSpPr>
          <p:cNvPr id="4" name="Slide Number Placeholder 3"/>
          <p:cNvSpPr>
            <a:spLocks noGrp="1"/>
          </p:cNvSpPr>
          <p:nvPr>
            <p:ph type="sldNum" sz="quarter" idx="12"/>
          </p:nvPr>
        </p:nvSpPr>
        <p:spPr/>
        <p:txBody>
          <a:bodyPr/>
          <a:lstStyle/>
          <a:p>
            <a:fld id="{87D2EAFC-CA4B-4555-A119-919891D3A508}" type="slidenum">
              <a:rPr lang="en-US" smtClean="0"/>
              <a:t>8</a:t>
            </a:fld>
            <a:endParaRPr lang="en-US"/>
          </a:p>
        </p:txBody>
      </p:sp>
    </p:spTree>
    <p:extLst>
      <p:ext uri="{BB962C8B-B14F-4D97-AF65-F5344CB8AC3E}">
        <p14:creationId xmlns:p14="http://schemas.microsoft.com/office/powerpoint/2010/main" val="54444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5AA27B-78EF-4436-8E1A-64F59005570B}"/>
              </a:ext>
            </a:extLst>
          </p:cNvPr>
          <p:cNvSpPr>
            <a:spLocks noGrp="1"/>
          </p:cNvSpPr>
          <p:nvPr>
            <p:ph type="sldNum" sz="quarter" idx="12"/>
          </p:nvPr>
        </p:nvSpPr>
        <p:spPr/>
        <p:txBody>
          <a:bodyPr/>
          <a:lstStyle/>
          <a:p>
            <a:fld id="{87D2EAFC-CA4B-4555-A119-919891D3A508}" type="slidenum">
              <a:rPr lang="en-US" smtClean="0"/>
              <a:t>9</a:t>
            </a:fld>
            <a:endParaRPr lang="en-US"/>
          </a:p>
        </p:txBody>
      </p:sp>
      <p:pic>
        <p:nvPicPr>
          <p:cNvPr id="3" name="Picture 2">
            <a:extLst>
              <a:ext uri="{FF2B5EF4-FFF2-40B4-BE49-F238E27FC236}">
                <a16:creationId xmlns:a16="http://schemas.microsoft.com/office/drawing/2014/main" id="{532D4951-CF61-42AB-96C2-586557A9B999}"/>
              </a:ext>
            </a:extLst>
          </p:cNvPr>
          <p:cNvPicPr>
            <a:picLocks noChangeAspect="1"/>
          </p:cNvPicPr>
          <p:nvPr/>
        </p:nvPicPr>
        <p:blipFill>
          <a:blip r:embed="rId2"/>
          <a:stretch>
            <a:fillRect/>
          </a:stretch>
        </p:blipFill>
        <p:spPr>
          <a:xfrm>
            <a:off x="2296206" y="1436460"/>
            <a:ext cx="7144643" cy="3445330"/>
          </a:xfrm>
          <a:prstGeom prst="rect">
            <a:avLst/>
          </a:prstGeom>
        </p:spPr>
      </p:pic>
      <p:sp>
        <p:nvSpPr>
          <p:cNvPr id="4" name="Title 1">
            <a:extLst>
              <a:ext uri="{FF2B5EF4-FFF2-40B4-BE49-F238E27FC236}">
                <a16:creationId xmlns:a16="http://schemas.microsoft.com/office/drawing/2014/main" id="{60EAD590-3F93-4EAD-B7BE-2EBCB5845B1C}"/>
              </a:ext>
            </a:extLst>
          </p:cNvPr>
          <p:cNvSpPr txBox="1">
            <a:spLocks/>
          </p:cNvSpPr>
          <p:nvPr/>
        </p:nvSpPr>
        <p:spPr>
          <a:xfrm>
            <a:off x="1186543" y="931182"/>
            <a:ext cx="10515600" cy="8105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3600" u="sng" dirty="0"/>
              <a:t>Ilustrasi</a:t>
            </a:r>
            <a:r>
              <a:rPr lang="en-US" sz="3600" dirty="0"/>
              <a:t>:</a:t>
            </a:r>
          </a:p>
        </p:txBody>
      </p:sp>
    </p:spTree>
    <p:extLst>
      <p:ext uri="{BB962C8B-B14F-4D97-AF65-F5344CB8AC3E}">
        <p14:creationId xmlns:p14="http://schemas.microsoft.com/office/powerpoint/2010/main" val="27455114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2789</TotalTime>
  <Words>2654</Words>
  <Application>Microsoft Office PowerPoint</Application>
  <PresentationFormat>Widescreen</PresentationFormat>
  <Paragraphs>286</Paragraphs>
  <Slides>45</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4" baseType="lpstr">
      <vt:lpstr>Arial</vt:lpstr>
      <vt:lpstr>Calibri</vt:lpstr>
      <vt:lpstr>Calibri Light</vt:lpstr>
      <vt:lpstr>Cambria Math</vt:lpstr>
      <vt:lpstr>Symbol</vt:lpstr>
      <vt:lpstr>Times New Roman</vt:lpstr>
      <vt:lpstr>Wingdings</vt:lpstr>
      <vt:lpstr>Office Theme</vt:lpstr>
      <vt:lpstr>Equation</vt:lpstr>
      <vt:lpstr>Algoritma Divide and Conquer </vt:lpstr>
      <vt:lpstr>10. Convex Hull</vt:lpstr>
      <vt:lpstr>PowerPoint Presentation</vt:lpstr>
      <vt:lpstr>PowerPoint Presentation</vt:lpstr>
      <vt:lpstr>PowerPoint Presentation</vt:lpstr>
      <vt:lpstr>PowerPoint Presentation</vt:lpstr>
      <vt:lpstr>PowerPoint Presentation</vt:lpstr>
      <vt:lpstr>Convex Hull dengan Divide and Conquer</vt:lpstr>
      <vt:lpstr>PowerPoint Presentation</vt:lpstr>
      <vt:lpstr>Ide Divide and Conquer</vt:lpstr>
      <vt:lpstr>PowerPoint Presentation</vt:lpstr>
      <vt:lpstr>PowerPoint Presentation</vt:lpstr>
      <vt:lpstr>PowerPoint Presentation</vt:lpstr>
      <vt:lpstr>PowerPoint Presentation</vt:lpstr>
      <vt:lpstr>PowerPoint Presentation</vt:lpstr>
      <vt:lpstr>11. Skyline 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Contoh algoritma lain yang menggunakan divide and conquer:</vt:lpstr>
      <vt:lpstr>PowerPoint Presentation</vt:lpstr>
      <vt:lpstr>Soal Latihan 2 (UTS 2019) – Optimal Subsequence yang kontigu</vt:lpstr>
      <vt:lpstr>Penyelesaian:</vt:lpstr>
      <vt:lpstr>PowerPoint Presentation</vt:lpstr>
      <vt:lpstr>PowerPoint Presentation</vt:lpstr>
      <vt:lpstr>PowerPoint Presentation</vt:lpstr>
      <vt:lpstr>PowerPoint Presentation</vt:lpstr>
      <vt:lpstr>PowerPoint Presentation</vt:lpstr>
      <vt:lpstr>Latihan Soal</vt:lpstr>
      <vt:lpstr>PowerPoint Presentation</vt:lpstr>
      <vt:lpstr>PowerPoint Presentation</vt:lpstr>
      <vt:lpstr>PowerPoint Presentation</vt:lpstr>
      <vt:lpstr>TAMAT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Convex Hull</dc:title>
  <dc:creator>Nur Ulfa Maulidevi</dc:creator>
  <cp:lastModifiedBy>Dr. Ir. Rinaldi, M.T.</cp:lastModifiedBy>
  <cp:revision>64</cp:revision>
  <dcterms:created xsi:type="dcterms:W3CDTF">2018-02-18T03:55:55Z</dcterms:created>
  <dcterms:modified xsi:type="dcterms:W3CDTF">2024-02-27T02:25:35Z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b525e5-f3da-4501-8f1e-526b6769fc56_Enabled">
    <vt:lpwstr>true</vt:lpwstr>
  </property>
  <property fmtid="{D5CDD505-2E9C-101B-9397-08002B2CF9AE}" pid="3" name="MSIP_Label_38b525e5-f3da-4501-8f1e-526b6769fc56_SetDate">
    <vt:lpwstr>2024-02-27T02:04:01Z</vt:lpwstr>
  </property>
  <property fmtid="{D5CDD505-2E9C-101B-9397-08002B2CF9AE}" pid="4" name="MSIP_Label_38b525e5-f3da-4501-8f1e-526b6769fc56_Method">
    <vt:lpwstr>Standard</vt:lpwstr>
  </property>
  <property fmtid="{D5CDD505-2E9C-101B-9397-08002B2CF9AE}" pid="5" name="MSIP_Label_38b525e5-f3da-4501-8f1e-526b6769fc56_Name">
    <vt:lpwstr>defa4170-0d19-0005-0004-bc88714345d2</vt:lpwstr>
  </property>
  <property fmtid="{D5CDD505-2E9C-101B-9397-08002B2CF9AE}" pid="6" name="MSIP_Label_38b525e5-f3da-4501-8f1e-526b6769fc56_SiteId">
    <vt:lpwstr>db6e1183-4c65-405c-82ce-7cd53fa6e9dc</vt:lpwstr>
  </property>
  <property fmtid="{D5CDD505-2E9C-101B-9397-08002B2CF9AE}" pid="7" name="MSIP_Label_38b525e5-f3da-4501-8f1e-526b6769fc56_ActionId">
    <vt:lpwstr>628a2933-d0c1-4e0f-a07b-3b9c89fc13b6</vt:lpwstr>
  </property>
  <property fmtid="{D5CDD505-2E9C-101B-9397-08002B2CF9AE}" pid="8" name="MSIP_Label_38b525e5-f3da-4501-8f1e-526b6769fc56_ContentBits">
    <vt:lpwstr>0</vt:lpwstr>
  </property>
</Properties>
</file>