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443" r:id="rId2"/>
    <p:sldId id="330" r:id="rId3"/>
    <p:sldId id="446" r:id="rId4"/>
    <p:sldId id="332" r:id="rId5"/>
    <p:sldId id="333" r:id="rId6"/>
    <p:sldId id="448" r:id="rId7"/>
    <p:sldId id="449" r:id="rId8"/>
    <p:sldId id="450" r:id="rId9"/>
    <p:sldId id="337" r:id="rId10"/>
    <p:sldId id="451" r:id="rId11"/>
    <p:sldId id="370" r:id="rId12"/>
    <p:sldId id="453" r:id="rId13"/>
    <p:sldId id="452" r:id="rId14"/>
    <p:sldId id="339" r:id="rId15"/>
    <p:sldId id="473" r:id="rId16"/>
    <p:sldId id="340" r:id="rId17"/>
    <p:sldId id="454" r:id="rId18"/>
    <p:sldId id="455" r:id="rId19"/>
    <p:sldId id="343" r:id="rId20"/>
    <p:sldId id="456" r:id="rId21"/>
    <p:sldId id="345" r:id="rId22"/>
    <p:sldId id="346" r:id="rId23"/>
    <p:sldId id="458" r:id="rId24"/>
    <p:sldId id="459" r:id="rId25"/>
    <p:sldId id="460" r:id="rId26"/>
    <p:sldId id="369" r:id="rId27"/>
    <p:sldId id="461" r:id="rId28"/>
    <p:sldId id="462" r:id="rId29"/>
    <p:sldId id="463" r:id="rId30"/>
    <p:sldId id="464" r:id="rId31"/>
    <p:sldId id="466" r:id="rId32"/>
    <p:sldId id="471" r:id="rId33"/>
    <p:sldId id="467" r:id="rId34"/>
    <p:sldId id="468" r:id="rId35"/>
    <p:sldId id="469" r:id="rId36"/>
    <p:sldId id="465" r:id="rId37"/>
    <p:sldId id="47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49FF1-19A4-4348-9C18-BBB1661436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38189-D288-408C-AE70-E41A68BE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2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911C-3906-46B8-8D35-B8C84D476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3569E-4361-46E6-8B42-BD3B282AC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BD8E9-4BBA-49D1-A8A0-776E60676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1AD1C-FA85-4D8F-ADE2-A3B2D5341821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2F06C-5A66-4E2E-88FA-F335A2A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537F8-F2B9-4AD5-B44B-E2CF9CC1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4057-566F-4934-BE21-6A92DA84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5E7B60-6352-49D0-832E-A70A6530E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67247-996D-442D-A404-5E60A354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6FB6-AA99-456D-9FD2-9AB945425D08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B87B1-0D50-4E1F-B12F-22CC0FF8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C7647-6792-4BB9-93C8-B9A33083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06B92-5DC1-4F36-9AF8-A27C0E141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6C08F-F43B-46B7-9211-271129929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FF2BD-AF91-4BAB-9B09-BB1A3ED0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B9FC-A4EE-426C-8E46-DAA94B3B8AEA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1971-9F97-485F-AB98-F6293A923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07F7B-C09D-426D-AD98-E03FA55A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82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65BB8B-D213-4AAD-9B98-8D12C7609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73AEA-2A6E-4872-A2A3-40F9BA6403BF}" type="datetime1">
              <a:rPr lang="en-US" smtClean="0"/>
              <a:t>2/27/2024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71CF96-9476-434C-9CC3-C52491639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0B6B34-B7E4-4AAE-9553-12F937167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B5813-8512-4924-9049-D1CA4CEE43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325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0E292F-C952-4E4F-87A7-F822B8D07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2235-EAFD-42E5-AC45-78F67308B5A8}" type="datetime1">
              <a:rPr lang="en-US" smtClean="0"/>
              <a:t>2/27/2024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218092-3E30-450A-934E-8F434E004E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B17D21-1F85-4A89-8CFF-40E7EEC22C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822CB-D8F0-4A54-812F-F18CE3DCA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21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605B-D242-45CE-90AC-BA052CDBC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37D76-80BB-46F5-AC31-0D79141C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8B832-5C12-4351-B006-12E4704B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7775-4B52-4DF8-8AD3-05F8574DA42D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8F1E-C276-4CFE-82BC-E3460BD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EA2B6-0FAF-4EF9-A0D0-A9E2744B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5AE8-5BBD-410A-BDC2-780ADE9F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96099-DD8C-4B0D-AA93-8F934EAC9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8700A-541B-43E5-A059-8AC29731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BF5E-2827-45D6-AA83-0A7AEE378CB4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3760-7196-4DEF-96BB-F6A23681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65A1A-55E3-4194-B1A0-C9909509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0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2CF-3539-4657-A2A5-118DC195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AD11-70F2-4A84-8B73-7A34F442D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AF9CA-82A0-49E7-9CC0-08F1FF5CF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F4352-AE66-4BD7-A212-3C27F2A1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987B-B3B4-4386-B200-BB02A4BBBC0C}" type="datetime1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043A1-A16C-46F2-9483-D85B3992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757C2-E179-4B03-A0E9-1AD56E56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4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AB37D-7AAE-4368-821D-C317371F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0DE25-43F2-4004-ABE5-36929A647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A793B-6F8A-4AFE-99E4-39FECB31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B9C73-60BB-494F-AF20-A946A59B0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19C60-CBF6-4F76-BD35-7622FC722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487AF-C41E-4966-B15D-7A4A73BD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5452-0D83-4028-B527-381C6E0541BE}" type="datetime1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661ACB-B306-457A-A07C-8022586B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8CA58C-7439-4C30-9760-63AB89D02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2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72562-188E-4973-BAE6-87EC5DFCA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46BFB-9A2A-4A7F-8600-C3BFE3E58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7A95-88C3-46DB-8B77-7A50405DDF3C}" type="datetime1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A356C3-449D-4432-B715-2A649F5B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C22F6-8987-42DD-BB97-2FAF2137B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3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1D07A-AA64-4525-8364-2021BE06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BE8A-6A5A-4A0F-B0A4-AE66CE7E38B2}" type="datetime1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8A55D-0234-4042-9DFC-1FCC2970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ED2F1-95AA-45B1-992E-73AE87C2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9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2BA2B-57B8-496A-AE01-A2A7CAD38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0CA24-4B46-4D1F-87F5-C709565A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DFBA5-0950-46FF-8A5F-91F727686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227C-F491-49B2-933F-9C76C25F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039F-D91B-40FA-98B8-73964C07686D}" type="datetime1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B8C6-2D52-46E6-B76E-E434AC99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AFE52-89A6-4AD4-9EC7-3667D7EC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6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9E920-CFA6-4745-B3F7-27E16998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39C969-9333-426E-82BE-7F67923E6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92B35-C618-454A-9FA0-366E4024B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D25A1-9718-4A10-8A54-AC4725C9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C9CE-2710-460D-BF7C-2128EE7BBC82}" type="datetime1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78513-6E9E-4BE5-B068-FC83FE16B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B3FC3-E40D-4B44-BD24-2232497A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10771-2CE9-478A-A47B-3E73D0D8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1F78F-E114-4CE1-8719-053030B1F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54EBF-1EBB-433C-9248-28A89D217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C7C9F-3CDE-46EF-B701-78C884B46792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D579E-1199-4CD6-B012-4F8CE6E66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CAB0B-FF40-4AB4-9E69-AEC732861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4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olker_Strassen#cite_note-4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A368AB0D-62E9-455C-A249-8AC8467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FFE3F-72DC-4468-8265-47E3F3764F4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8080859-75A3-42FC-B916-8BE003D216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143512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800" b="1" dirty="0" err="1">
                <a:latin typeface="+mn-lt"/>
              </a:rPr>
              <a:t>Algoritma</a:t>
            </a:r>
            <a:r>
              <a:rPr lang="en-US" altLang="en-US" sz="4800" b="1" dirty="0">
                <a:latin typeface="+mn-lt"/>
              </a:rPr>
              <a:t> </a:t>
            </a:r>
            <a:r>
              <a:rPr lang="en-US" altLang="en-US" sz="4800" b="1" i="1" dirty="0">
                <a:latin typeface="+mn-lt"/>
              </a:rPr>
              <a:t>Divide and Conquer </a:t>
            </a:r>
            <a:endParaRPr lang="en-US" altLang="en-US" sz="3600" dirty="0">
              <a:latin typeface="+mn-lt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396E6E8-1F3B-457D-8D08-3153182D6E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2460" y="1391288"/>
            <a:ext cx="800100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75CFBA7C-EEBB-4F5F-9887-46DC88C42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717" y="5514159"/>
            <a:ext cx="54684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Program </a:t>
            </a:r>
            <a:r>
              <a:rPr lang="en-US" altLang="en-US" sz="2400" dirty="0" err="1">
                <a:latin typeface="+mn-lt"/>
              </a:rPr>
              <a:t>Studi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Informatika</a:t>
            </a:r>
            <a:endParaRPr lang="en-US" altLang="en-US" sz="2400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Sekolah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Elektro</a:t>
            </a:r>
            <a:r>
              <a:rPr lang="en-US" altLang="en-US" sz="2400" dirty="0">
                <a:latin typeface="+mn-lt"/>
              </a:rPr>
              <a:t> dan </a:t>
            </a:r>
            <a:r>
              <a:rPr lang="en-US" altLang="en-US" sz="2400" dirty="0" err="1">
                <a:latin typeface="+mn-lt"/>
              </a:rPr>
              <a:t>Informatika</a:t>
            </a:r>
            <a:r>
              <a:rPr lang="en-US" altLang="en-US" sz="2400" dirty="0">
                <a:latin typeface="+mn-lt"/>
              </a:rPr>
              <a:t> ITB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2024</a:t>
            </a:r>
          </a:p>
        </p:txBody>
      </p:sp>
      <p:pic>
        <p:nvPicPr>
          <p:cNvPr id="3078" name="Picture 5">
            <a:extLst>
              <a:ext uri="{FF2B5EF4-FFF2-40B4-BE49-F238E27FC236}">
                <a16:creationId xmlns:a16="http://schemas.microsoft.com/office/drawing/2014/main" id="{D0C95D79-50B1-4442-95EB-84D10974D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60" y="2267588"/>
            <a:ext cx="35052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CF8146-2D39-4DEC-B67B-7A327FB0799B}"/>
              </a:ext>
            </a:extLst>
          </p:cNvPr>
          <p:cNvSpPr txBox="1"/>
          <p:nvPr/>
        </p:nvSpPr>
        <p:spPr>
          <a:xfrm>
            <a:off x="9774838" y="1129678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(Bagian 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B5EF3-D238-4527-A67B-3EBE83B29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2800" dirty="0" err="1"/>
              <a:t>Caranya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melakukan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perhitungan</a:t>
            </a:r>
            <a:r>
              <a:rPr lang="en-US" altLang="en-US" sz="2800" dirty="0"/>
              <a:t> intermediate </a:t>
            </a:r>
            <a:r>
              <a:rPr lang="en-US" altLang="en-US" sz="2800" dirty="0" err="1"/>
              <a:t>sebagai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berikut</a:t>
            </a:r>
            <a:r>
              <a:rPr lang="en-US" altLang="en-US" sz="2800" dirty="0"/>
              <a:t>:</a:t>
            </a:r>
          </a:p>
          <a:p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i="1" dirty="0"/>
              <a:t>		M</a:t>
            </a:r>
            <a:r>
              <a:rPr lang="en-US" altLang="en-US" sz="2800" dirty="0"/>
              <a:t>1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12 –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22)(</a:t>
            </a:r>
            <a:r>
              <a:rPr lang="en-US" altLang="en-US" sz="2800" i="1" dirty="0"/>
              <a:t>B</a:t>
            </a:r>
            <a:r>
              <a:rPr lang="en-US" altLang="en-US" sz="2800" dirty="0"/>
              <a:t>21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2 = (A11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22)(</a:t>
            </a:r>
            <a:r>
              <a:rPr lang="en-US" altLang="en-US" sz="2800" i="1" dirty="0"/>
              <a:t>B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3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– </a:t>
            </a:r>
            <a:r>
              <a:rPr lang="en-US" altLang="en-US" sz="2800" i="1" dirty="0"/>
              <a:t>A</a:t>
            </a:r>
            <a:r>
              <a:rPr lang="en-US" altLang="en-US" sz="2800" dirty="0"/>
              <a:t>21)(</a:t>
            </a:r>
            <a:r>
              <a:rPr lang="en-US" altLang="en-US" sz="2800" i="1" dirty="0"/>
              <a:t>B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12)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4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12)</a:t>
            </a:r>
            <a:r>
              <a:rPr lang="en-US" altLang="en-US" sz="2800" i="1" dirty="0"/>
              <a:t>B</a:t>
            </a:r>
            <a:r>
              <a:rPr lang="en-US" altLang="en-US" sz="2800" dirty="0"/>
              <a:t>22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5 = 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(</a:t>
            </a:r>
            <a:r>
              <a:rPr lang="en-US" altLang="en-US" sz="2800" i="1" dirty="0"/>
              <a:t>B</a:t>
            </a:r>
            <a:r>
              <a:rPr lang="en-US" altLang="en-US" sz="2800" dirty="0"/>
              <a:t>12 –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6 =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 (</a:t>
            </a:r>
            <a:r>
              <a:rPr lang="en-US" altLang="en-US" sz="2800" i="1" dirty="0"/>
              <a:t>B</a:t>
            </a:r>
            <a:r>
              <a:rPr lang="en-US" altLang="en-US" sz="2800" dirty="0"/>
              <a:t>21 – </a:t>
            </a:r>
            <a:r>
              <a:rPr lang="en-US" altLang="en-US" sz="2800" i="1" dirty="0"/>
              <a:t>B</a:t>
            </a:r>
            <a:r>
              <a:rPr lang="en-US" altLang="en-US" sz="2800" dirty="0"/>
              <a:t>11)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7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21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</a:t>
            </a:r>
            <a:r>
              <a:rPr lang="en-US" altLang="en-US" sz="2800" i="1" dirty="0"/>
              <a:t>B</a:t>
            </a:r>
            <a:r>
              <a:rPr lang="en-US" altLang="en-US" sz="2800" dirty="0"/>
              <a:t>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err="1"/>
              <a:t>maka</a:t>
            </a:r>
            <a:r>
              <a:rPr lang="en-US" altLang="en-US" sz="2800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11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1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2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4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12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4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21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6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22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2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3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5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D2C68DBB-C82A-46B1-A78D-D05D76A9D485}"/>
              </a:ext>
            </a:extLst>
          </p:cNvPr>
          <p:cNvSpPr/>
          <p:nvPr/>
        </p:nvSpPr>
        <p:spPr>
          <a:xfrm>
            <a:off x="6024880" y="1402080"/>
            <a:ext cx="782320" cy="4622800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62D5C3-FCDA-4493-AF4C-053FFF88B480}"/>
              </a:ext>
            </a:extLst>
          </p:cNvPr>
          <p:cNvSpPr txBox="1"/>
          <p:nvPr/>
        </p:nvSpPr>
        <p:spPr>
          <a:xfrm>
            <a:off x="7051276" y="3513425"/>
            <a:ext cx="4058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Terdapat</a:t>
            </a:r>
            <a:r>
              <a:rPr lang="en-US" sz="2000" dirty="0"/>
              <a:t> 7 </a:t>
            </a:r>
            <a:r>
              <a:rPr lang="en-US" sz="2000" dirty="0" err="1"/>
              <a:t>operasi</a:t>
            </a:r>
            <a:r>
              <a:rPr lang="en-US" sz="2000" dirty="0"/>
              <a:t> x dan 18 </a:t>
            </a:r>
            <a:r>
              <a:rPr lang="en-US" sz="2000" dirty="0" err="1"/>
              <a:t>operasi</a:t>
            </a:r>
            <a:r>
              <a:rPr lang="en-US" sz="2000" dirty="0"/>
              <a:t> 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F51EE8-856E-4135-B0AD-4CD581BA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54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ontent Placeholder 2">
            <a:extLst>
              <a:ext uri="{FF2B5EF4-FFF2-40B4-BE49-F238E27FC236}">
                <a16:creationId xmlns:a16="http://schemas.microsoft.com/office/drawing/2014/main" id="{B54F1EB8-9616-4EE5-BD39-363D16E1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9680" y="513080"/>
            <a:ext cx="3550920" cy="3672840"/>
          </a:xfrm>
        </p:spPr>
        <p:txBody>
          <a:bodyPr>
            <a:normAutofit/>
          </a:bodyPr>
          <a:lstStyle/>
          <a:p>
            <a:r>
              <a:rPr lang="en-US" altLang="en-US" sz="2400" b="1" dirty="0"/>
              <a:t>Volker Strassen</a:t>
            </a:r>
            <a:r>
              <a:rPr lang="en-US" altLang="en-US" sz="2400" dirty="0"/>
              <a:t> (born April 29, 1936) is a German mathematician, a professor emeritus in the department of mathematics and statistics at the University of Konstanz.</a:t>
            </a:r>
          </a:p>
          <a:p>
            <a:endParaRPr lang="en-US" altLang="en-US" sz="2400" dirty="0"/>
          </a:p>
          <a:p>
            <a:endParaRPr lang="en-US" altLang="en-US" dirty="0"/>
          </a:p>
        </p:txBody>
      </p:sp>
      <p:sp>
        <p:nvSpPr>
          <p:cNvPr id="111619" name="Slide Number Placeholder 3">
            <a:extLst>
              <a:ext uri="{FF2B5EF4-FFF2-40B4-BE49-F238E27FC236}">
                <a16:creationId xmlns:a16="http://schemas.microsoft.com/office/drawing/2014/main" id="{36EF5207-34A1-4F06-881C-32B53104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00D1C3-592A-42DC-9661-3ACF4A24B8E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pic>
        <p:nvPicPr>
          <p:cNvPr id="111620" name="Picture 2">
            <a:extLst>
              <a:ext uri="{FF2B5EF4-FFF2-40B4-BE49-F238E27FC236}">
                <a16:creationId xmlns:a16="http://schemas.microsoft.com/office/drawing/2014/main" id="{977C5D72-0015-46B4-AA09-A9EDED263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457199"/>
            <a:ext cx="3078480" cy="461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1" name="Rectangle 5">
            <a:extLst>
              <a:ext uri="{FF2B5EF4-FFF2-40B4-BE49-F238E27FC236}">
                <a16:creationId xmlns:a16="http://schemas.microsoft.com/office/drawing/2014/main" id="{AC197440-B1D0-4E9C-9B57-FD90AD76F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440" y="5308600"/>
            <a:ext cx="90525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 dirty="0">
                <a:latin typeface="+mn-lt"/>
              </a:rPr>
              <a:t> In 2008 he was awarded the Knuth Prize for "seminal and influential contributions to the design and analysis of efficient algorithms."</a:t>
            </a:r>
            <a:r>
              <a:rPr lang="en-US" altLang="en-US" sz="2400" baseline="30000" dirty="0">
                <a:latin typeface="+mn-lt"/>
                <a:hlinkClick r:id="rId3"/>
              </a:rPr>
              <a:t>[5]</a:t>
            </a:r>
            <a:endParaRPr lang="en-US" altLang="en-US" sz="24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3C89DA-3153-4CC6-A9D2-C527E4074D0C}"/>
              </a:ext>
            </a:extLst>
          </p:cNvPr>
          <p:cNvSpPr txBox="1"/>
          <p:nvPr/>
        </p:nvSpPr>
        <p:spPr>
          <a:xfrm>
            <a:off x="8188960" y="6188611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Wikipedia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E22A15-1029-4E49-9D50-F3832B0003A0}"/>
              </a:ext>
            </a:extLst>
          </p:cNvPr>
          <p:cNvSpPr txBox="1"/>
          <p:nvPr/>
        </p:nvSpPr>
        <p:spPr>
          <a:xfrm>
            <a:off x="843280" y="194268"/>
            <a:ext cx="10505440" cy="6469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dan B yang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n.  }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M4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M5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M6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M7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x 1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}</a:t>
            </a:r>
            <a:endParaRPr lang="en-US" sz="1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A11, A12, A21, dan A22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B11, B12, B21, dan B22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C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C11, C12, C13, C14  }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A78AA4-2C63-43D8-98AC-2ECBCBEFBCB0}"/>
              </a:ext>
            </a:extLst>
          </p:cNvPr>
          <p:cNvSpPr/>
          <p:nvPr/>
        </p:nvSpPr>
        <p:spPr>
          <a:xfrm>
            <a:off x="706033" y="194268"/>
            <a:ext cx="10505440" cy="62370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2F32C-BBAE-4EC0-AC70-7DCE4BFD1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3A0B39-D7BD-4B38-B8DD-29B1D0CABE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8484"/>
                <a:ext cx="10723880" cy="584199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Kompleksitas </a:t>
                </a:r>
                <a:r>
                  <a:rPr lang="en-US" sz="2400" dirty="0" err="1"/>
                  <a:t>algoritmanya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menjadi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0" indent="0">
                  <a:buNone/>
                  <a:defRPr/>
                </a:pPr>
                <a:r>
                  <a:rPr lang="en-US" sz="2400" dirty="0" err="1"/>
                  <a:t>Bila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diselesaikan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Teorema</a:t>
                </a:r>
                <a:r>
                  <a:rPr lang="en-US" sz="2400" dirty="0"/>
                  <a:t> Master,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</a:t>
                </a:r>
                <a:r>
                  <a:rPr lang="en-US" sz="2400" i="1" dirty="0" err="1"/>
                  <a:t>aT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</a:t>
                </a:r>
                <a:r>
                  <a:rPr lang="en-US" sz="2400" i="1" dirty="0"/>
                  <a:t>b</a:t>
                </a:r>
                <a:r>
                  <a:rPr lang="en-US" sz="2400" dirty="0"/>
                  <a:t>) + </a:t>
                </a:r>
                <a:r>
                  <a:rPr lang="en-US" sz="2400" i="1" dirty="0" err="1"/>
                  <a:t>cn</a:t>
                </a:r>
                <a:r>
                  <a:rPr lang="en-US" sz="2400" i="1" baseline="30000" dirty="0" err="1"/>
                  <a:t>d</a:t>
                </a:r>
                <a:r>
                  <a:rPr lang="en-US" sz="2400" dirty="0"/>
                  <a:t>,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diperoleh</a:t>
                </a:r>
                <a:r>
                  <a:rPr lang="en-US" sz="2400" i="1" dirty="0"/>
                  <a:t> a</a:t>
                </a:r>
                <a:r>
                  <a:rPr lang="en-US" sz="2400" dirty="0"/>
                  <a:t> = 7,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2,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 2, dan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 &gt;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 </a:t>
                </a:r>
                <a:r>
                  <a:rPr lang="en-US" sz="2400" dirty="0"/>
                  <a:t>  (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7 &gt; 2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relasi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rekurens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  <a:defRPr/>
                </a:pPr>
                <a:r>
                  <a:rPr lang="en-US" sz="2400" i="1" dirty="0"/>
                  <a:t>	  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7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/2) + </a:t>
                </a:r>
                <a:r>
                  <a:rPr lang="en-US" sz="2400" i="1" dirty="0"/>
                  <a:t>cn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 </a:t>
                </a:r>
              </a:p>
              <a:p>
                <a:pPr marL="0" indent="0">
                  <a:buNone/>
                  <a:defRPr/>
                </a:pPr>
                <a:r>
                  <a:rPr lang="en-US" sz="2400" dirty="0" err="1"/>
                  <a:t>memenuhi</a:t>
                </a:r>
                <a:r>
                  <a:rPr lang="en-US" sz="2400" dirty="0"/>
                  <a:t> </a:t>
                </a:r>
                <a:r>
                  <a:rPr lang="en-US" sz="2400" i="1" dirty="0"/>
                  <a:t>case</a:t>
                </a:r>
                <a:r>
                  <a:rPr lang="en-US" sz="2400" dirty="0"/>
                  <a:t> 3  (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&gt;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  <a:defRPr/>
                </a:pPr>
                <a:r>
                  <a:rPr lang="en-US" sz="2400" dirty="0"/>
                  <a:t>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400" dirty="0"/>
                  <a:t> ) =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2.81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Lebih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i="1" dirty="0"/>
                  <a:t>divide and conquer </a:t>
                </a:r>
                <a:r>
                  <a:rPr lang="en-US" sz="2400" dirty="0" err="1"/>
                  <a:t>sebelumnya</a:t>
                </a:r>
                <a:r>
                  <a:rPr lang="en-US" sz="2400" dirty="0"/>
                  <a:t> yang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3A0B39-D7BD-4B38-B8DD-29B1D0CABE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8484"/>
                <a:ext cx="10723880" cy="5841996"/>
              </a:xfrm>
              <a:blipFill>
                <a:blip r:embed="rId4"/>
                <a:stretch>
                  <a:fillRect l="-910" t="-1460" r="-1080" b="-2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922ABA7E-C2D4-474A-8CBB-358D2DCDD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EB00BE9-F64F-47C5-BB4A-1A23A890F9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4480" y="1148080"/>
          <a:ext cx="3942080" cy="911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527300" imgH="584200" progId="Equation.3">
                  <p:embed/>
                </p:oleObj>
              </mc:Choice>
              <mc:Fallback>
                <p:oleObj r:id="rId5" imgW="2527300" imgH="584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EB00BE9-F64F-47C5-BB4A-1A23A890F9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480" y="1148080"/>
                        <a:ext cx="3942080" cy="911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2E54C803-C1FD-48B8-A6DA-D37188621B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88596" y="3470443"/>
          <a:ext cx="2839647" cy="132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300" imgH="647700" progId="Equation.3">
                  <p:embed/>
                </p:oleObj>
              </mc:Choice>
              <mc:Fallback>
                <p:oleObj name="Equation" r:id="rId7" imgW="1384300" imgH="647700" progId="Equation.3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2E54C803-C1FD-48B8-A6DA-D37188621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8596" y="3470443"/>
                        <a:ext cx="2839647" cy="132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92787D-9A6F-4434-9BF2-FBF51A02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Number Placeholder 5">
            <a:extLst>
              <a:ext uri="{FF2B5EF4-FFF2-40B4-BE49-F238E27FC236}">
                <a16:creationId xmlns:a16="http://schemas.microsoft.com/office/drawing/2014/main" id="{C6CC0E48-0087-4E5B-A189-DAF3B2C6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61C15D-B0CB-4EDD-8224-019ED7863B1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517083CF-274D-41E4-A763-41F745F2F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latin typeface="+mn-lt"/>
              </a:rPr>
              <a:t>8.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Bilangan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Bulat</a:t>
            </a:r>
            <a:r>
              <a:rPr lang="en-US" altLang="en-US" b="1" dirty="0">
                <a:latin typeface="+mn-lt"/>
              </a:rPr>
              <a:t> yang </a:t>
            </a:r>
            <a:r>
              <a:rPr lang="en-US" altLang="en-US" b="1" dirty="0" err="1">
                <a:latin typeface="+mn-lt"/>
              </a:rPr>
              <a:t>Besar</a:t>
            </a:r>
            <a:endParaRPr lang="en-US" altLang="en-US" b="1" dirty="0">
              <a:latin typeface="+mn-lt"/>
            </a:endParaRPr>
          </a:p>
        </p:txBody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AAC697F4-FBF7-4854-B7C4-313595CAC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 (</a:t>
            </a:r>
            <a:r>
              <a:rPr lang="en-US" altLang="en-US" sz="2400" i="1" dirty="0"/>
              <a:t>big number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</a:t>
            </a:r>
            <a:r>
              <a:rPr lang="en-US" altLang="en-US" sz="2400" dirty="0"/>
              <a:t> </a:t>
            </a:r>
            <a:r>
              <a:rPr lang="en-US" altLang="en-US" sz="2400" i="1" dirty="0"/>
              <a:t>n </a:t>
            </a:r>
            <a:r>
              <a:rPr lang="en-US" altLang="en-US" sz="2400" dirty="0" err="1"/>
              <a:t>angka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bit.</a:t>
            </a:r>
          </a:p>
          <a:p>
            <a:pPr marL="0" indent="0"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564389018149014329871520, 1000011011010100100110010101, …</a:t>
            </a:r>
          </a:p>
          <a:p>
            <a:endParaRPr lang="en-US" altLang="en-US" sz="2400" dirty="0"/>
          </a:p>
          <a:p>
            <a:r>
              <a:rPr lang="en-US" altLang="en-US" sz="2400" dirty="0"/>
              <a:t>Bahasa-</a:t>
            </a:r>
            <a:r>
              <a:rPr lang="en-US" altLang="en-US" sz="2400" dirty="0" err="1"/>
              <a:t>bahasa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pemrograman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keterbatasan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merepresentasikan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 err="1"/>
              <a:t>Dalam</a:t>
            </a:r>
            <a:r>
              <a:rPr lang="en-US" altLang="en-US" sz="2400" dirty="0"/>
              <a:t> Bahasa C </a:t>
            </a:r>
            <a:r>
              <a:rPr lang="en-US" altLang="en-US" sz="2400" dirty="0" err="1"/>
              <a:t>misalnya</a:t>
            </a:r>
            <a:r>
              <a:rPr lang="en-US" altLang="en-US" sz="2400" dirty="0"/>
              <a:t>,  </a:t>
            </a:r>
            <a:r>
              <a:rPr lang="en-US" altLang="en-US" sz="2400" dirty="0" err="1"/>
              <a:t>tipe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400" dirty="0"/>
              <a:t> (8 bit),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400" dirty="0"/>
              <a:t>, (16 bit) dan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altLang="en-US" sz="2400" dirty="0"/>
              <a:t> (32 bit). </a:t>
            </a:r>
          </a:p>
          <a:p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32 bit,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tipe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sendiri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mendefinisikan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primitif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operasi-operasi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aritmetika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dalamnya</a:t>
            </a:r>
            <a:r>
              <a:rPr lang="en-US" altLang="en-US" sz="2400" dirty="0"/>
              <a:t> (+, –, *, /, </a:t>
            </a:r>
            <a:r>
              <a:rPr lang="en-US" altLang="en-US" sz="2400" dirty="0" err="1"/>
              <a:t>dll</a:t>
            </a:r>
            <a:r>
              <a:rPr lang="en-US" altLang="en-US" sz="2400" dirty="0"/>
              <a:t>)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06493-454F-4C6D-AA65-73623C1AA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232083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Di </a:t>
            </a:r>
            <a:r>
              <a:rPr lang="en-US" altLang="en-US" sz="2600" dirty="0" err="1"/>
              <a:t>sini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dibahas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bagaimana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algoritma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melakukan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operasi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perkalian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bulat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besar</a:t>
            </a:r>
            <a:r>
              <a:rPr lang="en-US" altLang="en-US" sz="2600" dirty="0"/>
              <a:t>.</a:t>
            </a:r>
          </a:p>
          <a:p>
            <a:pPr marL="0" indent="0">
              <a:buNone/>
            </a:pPr>
            <a:r>
              <a:rPr lang="en-US" altLang="en-US" sz="2600" dirty="0"/>
              <a:t>   </a:t>
            </a:r>
            <a:r>
              <a:rPr lang="en-US" altLang="en-US" sz="2600" dirty="0" err="1"/>
              <a:t>Contoh</a:t>
            </a:r>
            <a:r>
              <a:rPr lang="en-US" altLang="en-US" sz="2600" dirty="0"/>
              <a:t>: 1765420875208345186 </a:t>
            </a:r>
            <a:r>
              <a:rPr lang="en-US" altLang="en-US" sz="2600" dirty="0">
                <a:sym typeface="Symbol" panose="05050102010706020507" pitchFamily="18" charset="2"/>
              </a:rPr>
              <a:t> 754711199736308361736432 = ?</a:t>
            </a:r>
          </a:p>
          <a:p>
            <a:pPr marL="0" indent="0">
              <a:buNone/>
            </a:pPr>
            <a:endParaRPr lang="en-US" altLang="en-US" sz="2600" dirty="0"/>
          </a:p>
          <a:p>
            <a:r>
              <a:rPr lang="en-US" altLang="en-US" sz="2600" b="1" dirty="0" err="1"/>
              <a:t>Persoalan</a:t>
            </a:r>
            <a:r>
              <a:rPr lang="en-US" altLang="en-US" sz="2600" b="1" dirty="0"/>
              <a:t>: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Misalkan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bulat</a:t>
            </a:r>
            <a:r>
              <a:rPr lang="en-US" altLang="en-US" sz="2600" dirty="0"/>
              <a:t> </a:t>
            </a:r>
            <a:r>
              <a:rPr lang="en-US" altLang="en-US" sz="2600" i="1" dirty="0"/>
              <a:t>X</a:t>
            </a:r>
            <a:r>
              <a:rPr lang="en-US" altLang="en-US" sz="2600" dirty="0"/>
              <a:t> dan </a:t>
            </a:r>
            <a:r>
              <a:rPr lang="en-US" altLang="en-US" sz="2600" i="1" dirty="0"/>
              <a:t>Y 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panjangnya</a:t>
            </a:r>
            <a:r>
              <a:rPr lang="en-US" altLang="en-US" sz="2600" dirty="0"/>
              <a:t> </a:t>
            </a:r>
            <a:r>
              <a:rPr lang="en-US" altLang="en-US" sz="2600" i="1" dirty="0"/>
              <a:t>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angka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atau</a:t>
            </a:r>
            <a:r>
              <a:rPr lang="en-US" altLang="en-US" sz="2600" dirty="0"/>
              <a:t> n bit):</a:t>
            </a:r>
          </a:p>
          <a:p>
            <a:pPr eaLnBrk="1" hangingPunct="1">
              <a:buFontTx/>
              <a:buNone/>
            </a:pPr>
            <a:endParaRPr lang="en-US" altLang="en-US" sz="26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	     	</a:t>
            </a:r>
            <a:r>
              <a:rPr lang="en-US" altLang="en-US" sz="2600" i="1" dirty="0"/>
              <a:t>X</a:t>
            </a:r>
            <a:r>
              <a:rPr lang="en-US" altLang="en-US" sz="2600" dirty="0"/>
              <a:t> = 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1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2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3</a:t>
            </a:r>
            <a:r>
              <a:rPr lang="en-US" altLang="en-US" sz="2600" dirty="0"/>
              <a:t> … </a:t>
            </a:r>
            <a:r>
              <a:rPr lang="en-US" altLang="en-US" sz="2600" i="1" dirty="0" err="1"/>
              <a:t>x</a:t>
            </a:r>
            <a:r>
              <a:rPr lang="en-US" altLang="en-US" sz="2600" i="1" baseline="-25000" dirty="0" err="1"/>
              <a:t>n</a:t>
            </a:r>
            <a:endParaRPr lang="en-US" altLang="en-US" sz="2600" i="1" baseline="-250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		</a:t>
            </a:r>
            <a:r>
              <a:rPr lang="en-US" altLang="en-US" sz="2600" i="1" dirty="0"/>
              <a:t>Y </a:t>
            </a:r>
            <a:r>
              <a:rPr lang="en-US" altLang="en-US" sz="2600" dirty="0"/>
              <a:t>= 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1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2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3</a:t>
            </a:r>
            <a:r>
              <a:rPr lang="en-US" altLang="en-US" sz="2600" dirty="0"/>
              <a:t>… </a:t>
            </a:r>
            <a:r>
              <a:rPr lang="en-US" altLang="en-US" sz="2600" i="1" dirty="0" err="1"/>
              <a:t>y</a:t>
            </a:r>
            <a:r>
              <a:rPr lang="en-US" altLang="en-US" sz="2600" i="1" baseline="-25000" dirty="0" err="1"/>
              <a:t>n</a:t>
            </a:r>
            <a:endParaRPr lang="en-US" altLang="en-US" sz="2600" i="1" baseline="-25000" dirty="0"/>
          </a:p>
          <a:p>
            <a:pPr eaLnBrk="1" hangingPunct="1">
              <a:buFontTx/>
              <a:buNone/>
            </a:pPr>
            <a:endParaRPr lang="en-US" altLang="en-US" sz="26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    </a:t>
            </a:r>
            <a:r>
              <a:rPr lang="en-US" altLang="en-US" sz="2600" dirty="0" err="1"/>
              <a:t>Hitunglah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hasil</a:t>
            </a:r>
            <a:r>
              <a:rPr lang="en-US" altLang="en-US" sz="2600" dirty="0"/>
              <a:t> kali </a:t>
            </a:r>
            <a:r>
              <a:rPr lang="en-US" altLang="en-US" sz="2600" i="1" dirty="0"/>
              <a:t>X</a:t>
            </a:r>
            <a:r>
              <a:rPr lang="en-US" altLang="en-US" sz="2600" dirty="0"/>
              <a:t> 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i="1" dirty="0"/>
              <a:t>Y</a:t>
            </a:r>
            <a:r>
              <a:rPr lang="en-US" alt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44403-83D3-4393-92CB-C5BFA364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8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Number Placeholder 4">
            <a:extLst>
              <a:ext uri="{FF2B5EF4-FFF2-40B4-BE49-F238E27FC236}">
                <a16:creationId xmlns:a16="http://schemas.microsoft.com/office/drawing/2014/main" id="{A2FE83C7-5CFC-4682-8D4C-C1A316624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06DD28-9D6F-404A-80DD-7B6A56BBB9A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graphicFrame>
        <p:nvGraphicFramePr>
          <p:cNvPr id="114691" name="Object 2">
            <a:extLst>
              <a:ext uri="{FF2B5EF4-FFF2-40B4-BE49-F238E27FC236}">
                <a16:creationId xmlns:a16="http://schemas.microsoft.com/office/drawing/2014/main" id="{199C10D8-FF6C-4928-A876-5049A31ADE9C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1520825" y="666750"/>
          <a:ext cx="8405813" cy="526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61199" imgH="3545316" progId="Word.Document.8">
                  <p:embed/>
                </p:oleObj>
              </mc:Choice>
              <mc:Fallback>
                <p:oleObj name="Document" r:id="rId2" imgW="5661199" imgH="3545316" progId="Word.Document.8">
                  <p:embed/>
                  <p:pic>
                    <p:nvPicPr>
                      <p:cNvPr id="114691" name="Object 2">
                        <a:extLst>
                          <a:ext uri="{FF2B5EF4-FFF2-40B4-BE49-F238E27FC236}">
                            <a16:creationId xmlns:a16="http://schemas.microsoft.com/office/drawing/2014/main" id="{199C10D8-FF6C-4928-A876-5049A31ADE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666750"/>
                        <a:ext cx="8405813" cy="526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779AF0-6E5B-4111-A6B6-CB3E490C3737}"/>
              </a:ext>
            </a:extLst>
          </p:cNvPr>
          <p:cNvSpPr txBox="1"/>
          <p:nvPr/>
        </p:nvSpPr>
        <p:spPr>
          <a:xfrm>
            <a:off x="1066800" y="967889"/>
            <a:ext cx="10434320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brute force.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Jumlahkan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8E0C4D-AD25-4761-ABA4-0F0BF639B981}"/>
              </a:ext>
            </a:extLst>
          </p:cNvPr>
          <p:cNvSpPr txBox="1"/>
          <p:nvPr/>
        </p:nvSpPr>
        <p:spPr>
          <a:xfrm>
            <a:off x="965199" y="6209221"/>
            <a:ext cx="3948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: O(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0FE06-4051-45CF-843A-12E851AACD60}"/>
              </a:ext>
            </a:extLst>
          </p:cNvPr>
          <p:cNvSpPr/>
          <p:nvPr/>
        </p:nvSpPr>
        <p:spPr>
          <a:xfrm>
            <a:off x="965199" y="885149"/>
            <a:ext cx="10307233" cy="5241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660F77-C7D8-448A-B8AD-4CE0E1CC00A2}"/>
              </a:ext>
            </a:extLst>
          </p:cNvPr>
          <p:cNvSpPr txBox="1"/>
          <p:nvPr/>
        </p:nvSpPr>
        <p:spPr>
          <a:xfrm>
            <a:off x="965199" y="234022"/>
            <a:ext cx="858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brute force</a:t>
            </a:r>
            <a:r>
              <a:rPr lang="en-US" sz="2400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9654A-8069-41DB-8FBD-30786C4C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20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4C91-EFE7-410F-AD45-493CC6519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520"/>
            <a:ext cx="10515600" cy="545560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i="1" dirty="0"/>
              <a:t>divide and conquer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16DBFE-29C5-4672-AE3C-175312EF0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410" y="1202208"/>
            <a:ext cx="4182110" cy="20031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AD7983-5630-4E08-858A-2188AA1EB8F7}"/>
              </a:ext>
            </a:extLst>
          </p:cNvPr>
          <p:cNvSpPr txBox="1"/>
          <p:nvPr/>
        </p:nvSpPr>
        <p:spPr>
          <a:xfrm>
            <a:off x="1121410" y="3525580"/>
            <a:ext cx="895096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180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      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n/2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 +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    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dan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d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180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             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62634C-2DC8-447F-8822-57C81DC35E15}"/>
              </a:ext>
            </a:extLst>
          </p:cNvPr>
          <p:cNvSpPr txBox="1"/>
          <p:nvPr/>
        </p:nvSpPr>
        <p:spPr>
          <a:xfrm>
            <a:off x="5781040" y="1713915"/>
            <a:ext cx="549656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div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        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mod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c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div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         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mod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C4ED62-1183-49C3-8180-E9B177C9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25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Number Placeholder 4">
            <a:extLst>
              <a:ext uri="{FF2B5EF4-FFF2-40B4-BE49-F238E27FC236}">
                <a16:creationId xmlns:a16="http://schemas.microsoft.com/office/drawing/2014/main" id="{D782AA5A-742C-41E1-BA21-70B64AFB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D2AE9A-2B97-481E-BB82-60E068CE8F1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11D830-4449-41FC-B182-EBB9DB1FE145}"/>
              </a:ext>
            </a:extLst>
          </p:cNvPr>
          <p:cNvSpPr txBox="1"/>
          <p:nvPr/>
        </p:nvSpPr>
        <p:spPr>
          <a:xfrm>
            <a:off x="817880" y="1073279"/>
            <a:ext cx="105359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effectLst/>
                <a:ea typeface="Times New Roman" panose="02020603050405020304" pitchFamily="18" charset="0"/>
              </a:rPr>
              <a:t>Contoh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13: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6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346769 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279431,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	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346769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i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346, </a:t>
            </a:r>
            <a:r>
              <a:rPr lang="en-US" sz="2400" i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769   X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= 346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+ 769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279431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i="1" dirty="0">
                <a:ea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279,  </a:t>
            </a:r>
            <a:r>
              <a:rPr lang="en-US" sz="2400" i="1" dirty="0">
                <a:ea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431   Y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= 279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+ 431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(346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+ 769)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(279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+ 431)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= (346)(279)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(346)(431)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(769)(431)</a:t>
            </a:r>
          </a:p>
          <a:p>
            <a:pPr algn="just"/>
            <a:r>
              <a:rPr lang="en-US" sz="2400" dirty="0">
                <a:ea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       = (346)(279)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6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((346)(431) + (769)(279))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(769)(431)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D5F5BF-880F-4868-BE02-02CFE54D4560}"/>
              </a:ext>
            </a:extLst>
          </p:cNvPr>
          <p:cNvSpPr txBox="1"/>
          <p:nvPr/>
        </p:nvSpPr>
        <p:spPr>
          <a:xfrm>
            <a:off x="2600960" y="5228263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18237F-207B-45F6-BC88-3200357B4957}"/>
              </a:ext>
            </a:extLst>
          </p:cNvPr>
          <p:cNvSpPr txBox="1"/>
          <p:nvPr/>
        </p:nvSpPr>
        <p:spPr>
          <a:xfrm>
            <a:off x="4958080" y="5207531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8B4459-B282-4F44-8903-4A371784F796}"/>
              </a:ext>
            </a:extLst>
          </p:cNvPr>
          <p:cNvSpPr txBox="1"/>
          <p:nvPr/>
        </p:nvSpPr>
        <p:spPr>
          <a:xfrm>
            <a:off x="6618022" y="5199946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12AF09-C8CA-4FEC-8924-15C1F02143F4}"/>
              </a:ext>
            </a:extLst>
          </p:cNvPr>
          <p:cNvSpPr txBox="1"/>
          <p:nvPr/>
        </p:nvSpPr>
        <p:spPr>
          <a:xfrm>
            <a:off x="8747760" y="5199945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7873EF-F1E8-4B88-89D2-AD308989935A}"/>
              </a:ext>
            </a:extLst>
          </p:cNvPr>
          <p:cNvCxnSpPr>
            <a:stCxn id="5" idx="0"/>
          </p:cNvCxnSpPr>
          <p:nvPr/>
        </p:nvCxnSpPr>
        <p:spPr>
          <a:xfrm flipV="1">
            <a:off x="3298138" y="4836160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0D6CC5-3279-4E60-BF49-58DD3A74787E}"/>
              </a:ext>
            </a:extLst>
          </p:cNvPr>
          <p:cNvCxnSpPr/>
          <p:nvPr/>
        </p:nvCxnSpPr>
        <p:spPr>
          <a:xfrm flipV="1">
            <a:off x="5552607" y="4807842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6E6E0B-DDD0-4872-8758-E315522E0970}"/>
              </a:ext>
            </a:extLst>
          </p:cNvPr>
          <p:cNvCxnSpPr/>
          <p:nvPr/>
        </p:nvCxnSpPr>
        <p:spPr>
          <a:xfrm flipV="1">
            <a:off x="7192221" y="4807841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8594A6-AE59-4391-A850-EB4F9675F51D}"/>
              </a:ext>
            </a:extLst>
          </p:cNvPr>
          <p:cNvCxnSpPr/>
          <p:nvPr/>
        </p:nvCxnSpPr>
        <p:spPr>
          <a:xfrm flipV="1">
            <a:off x="9525518" y="4807840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6">
            <a:extLst>
              <a:ext uri="{FF2B5EF4-FFF2-40B4-BE49-F238E27FC236}">
                <a16:creationId xmlns:a16="http://schemas.microsoft.com/office/drawing/2014/main" id="{34758013-6482-4DBF-AA4B-E0B8B654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84458-2715-416C-9C6A-67D30AFD2C0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DE623840-4214-46E3-878D-39056084D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+mn-lt"/>
              </a:rPr>
              <a:t>7.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Matriks</a:t>
            </a:r>
            <a:r>
              <a:rPr lang="en-US" altLang="en-US" b="1" dirty="0">
                <a:latin typeface="+mn-lt"/>
              </a:rPr>
              <a:t> </a:t>
            </a:r>
          </a:p>
        </p:txBody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47E9A4A3-C6E2-4EA8-A6F3-3ADBD585DFE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44566"/>
            <a:ext cx="10531365" cy="4114800"/>
          </a:xfrm>
        </p:spPr>
        <p:txBody>
          <a:bodyPr/>
          <a:lstStyle/>
          <a:p>
            <a:pPr marL="609600" indent="-609600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dan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matrik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. </a:t>
            </a:r>
          </a:p>
          <a:p>
            <a:pPr marL="609600" indent="-609600"/>
            <a:endParaRPr lang="en-US" altLang="en-US" dirty="0"/>
          </a:p>
          <a:p>
            <a:pPr marL="609600" indent="-609600"/>
            <a:r>
              <a:rPr lang="en-US" altLang="en-US" dirty="0" err="1"/>
              <a:t>Perkalian</a:t>
            </a:r>
            <a:r>
              <a:rPr lang="en-US" altLang="en-US" dirty="0"/>
              <a:t> </a:t>
            </a:r>
            <a:r>
              <a:rPr lang="en-US" altLang="en-US" dirty="0" err="1"/>
              <a:t>matriks</a:t>
            </a:r>
            <a:r>
              <a:rPr lang="en-US" altLang="en-US" dirty="0"/>
              <a:t>: </a:t>
            </a:r>
            <a:r>
              <a:rPr lang="en-US" altLang="en-US" i="1" dirty="0"/>
              <a:t>C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dirty="0"/>
              <a:t> × </a:t>
            </a:r>
            <a:r>
              <a:rPr lang="en-US" altLang="en-US" i="1" dirty="0"/>
              <a:t>B</a:t>
            </a:r>
            <a:r>
              <a:rPr lang="en-US" altLang="en-US" dirty="0"/>
              <a:t> , </a:t>
            </a:r>
            <a:r>
              <a:rPr lang="en-US" altLang="en-US" dirty="0" err="1"/>
              <a:t>matriks</a:t>
            </a:r>
            <a:r>
              <a:rPr lang="en-US" altLang="en-US" dirty="0"/>
              <a:t> C juga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endParaRPr lang="en-US" altLang="en-US" dirty="0"/>
          </a:p>
          <a:p>
            <a:pPr marL="609600" indent="-609600"/>
            <a:endParaRPr lang="en-US" altLang="en-US" dirty="0"/>
          </a:p>
        </p:txBody>
      </p:sp>
      <p:graphicFrame>
        <p:nvGraphicFramePr>
          <p:cNvPr id="103429" name="Object 2">
            <a:extLst>
              <a:ext uri="{FF2B5EF4-FFF2-40B4-BE49-F238E27FC236}">
                <a16:creationId xmlns:a16="http://schemas.microsoft.com/office/drawing/2014/main" id="{12C7B0C0-7E95-4349-9F91-61E8F629BA6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829594" y="5191016"/>
          <a:ext cx="85328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17209" imgH="507062" progId="Word.Document.8">
                  <p:embed/>
                </p:oleObj>
              </mc:Choice>
              <mc:Fallback>
                <p:oleObj name="Document" r:id="rId2" imgW="5617209" imgH="507062" progId="Word.Document.8">
                  <p:embed/>
                  <p:pic>
                    <p:nvPicPr>
                      <p:cNvPr id="103429" name="Object 2">
                        <a:extLst>
                          <a:ext uri="{FF2B5EF4-FFF2-40B4-BE49-F238E27FC236}">
                            <a16:creationId xmlns:a16="http://schemas.microsoft.com/office/drawing/2014/main" id="{12C7B0C0-7E95-4349-9F91-61E8F629B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9594" y="5191016"/>
                        <a:ext cx="853281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>
            <a:extLst>
              <a:ext uri="{FF2B5EF4-FFF2-40B4-BE49-F238E27FC236}">
                <a16:creationId xmlns:a16="http://schemas.microsoft.com/office/drawing/2014/main" id="{6FB97EB8-38B1-4D9C-BCA1-B10F8255C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310" y="3528958"/>
            <a:ext cx="50307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EE8038-254C-4BC6-B77E-11534C1034EA}"/>
              </a:ext>
            </a:extLst>
          </p:cNvPr>
          <p:cNvSpPr txBox="1"/>
          <p:nvPr/>
        </p:nvSpPr>
        <p:spPr>
          <a:xfrm>
            <a:off x="797559" y="1446178"/>
            <a:ext cx="10271760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06FE96-FD35-4B4F-BBD8-CCC4AD82F79E}"/>
              </a:ext>
            </a:extLst>
          </p:cNvPr>
          <p:cNvSpPr/>
          <p:nvPr/>
        </p:nvSpPr>
        <p:spPr>
          <a:xfrm>
            <a:off x="721358" y="1267770"/>
            <a:ext cx="10424161" cy="50629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67EAB2-ECC4-4BCC-9C3C-73E754628A7F}"/>
              </a:ext>
            </a:extLst>
          </p:cNvPr>
          <p:cNvSpPr txBox="1"/>
          <p:nvPr/>
        </p:nvSpPr>
        <p:spPr>
          <a:xfrm>
            <a:off x="640079" y="527306"/>
            <a:ext cx="10956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65D4AF-572B-46C6-83A5-425F007D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10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Number Placeholder 5">
            <a:extLst>
              <a:ext uri="{FF2B5EF4-FFF2-40B4-BE49-F238E27FC236}">
                <a16:creationId xmlns:a16="http://schemas.microsoft.com/office/drawing/2014/main" id="{BD0145B5-F01D-46E0-8AED-7494C05D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AE5D03-F8F0-4DBA-B2F0-06129DEA278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906C76D2-2564-4DB0-9E98-8E7511A13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160" y="528955"/>
            <a:ext cx="10566400" cy="592264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Kali2</a:t>
            </a:r>
            <a:r>
              <a:rPr lang="en-US" altLang="en-US" sz="2400" dirty="0"/>
              <a:t>: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Master (</a:t>
            </a:r>
            <a:r>
              <a:rPr lang="en-US" altLang="en-US" sz="2400" dirty="0" err="1"/>
              <a:t>tunjukkan</a:t>
            </a:r>
            <a:r>
              <a:rPr lang="en-US" altLang="en-US" sz="2400" dirty="0"/>
              <a:t>!),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:</a:t>
            </a:r>
            <a:endParaRPr lang="en-US" altLang="en-US" sz="2400" i="1" dirty="0"/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en-US" altLang="en-US" sz="2400" i="1" dirty="0"/>
              <a:t>		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i="1" dirty="0"/>
              <a:t>O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Ternyata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Divide and Conquer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memperbaiki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</a:t>
            </a:r>
            <a:r>
              <a:rPr lang="en-US" altLang="en-US" sz="2400" dirty="0"/>
              <a:t>. </a:t>
            </a:r>
          </a:p>
          <a:p>
            <a:pPr eaLnBrk="1" hangingPunct="1"/>
            <a:r>
              <a:rPr lang="en-US" altLang="en-US" sz="2400" dirty="0" err="1"/>
              <a:t>Adakah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baik</a:t>
            </a:r>
            <a:r>
              <a:rPr lang="en-US" altLang="en-US" sz="2400" dirty="0"/>
              <a:t>?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3F13879-56A6-4778-A8B0-AE3D3CBC8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080" y="11785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BA07664-61C3-4937-A366-CC9F0D2896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8319" y="1120894"/>
          <a:ext cx="3566161" cy="849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51100" imgH="584200" progId="Equation.3">
                  <p:embed/>
                </p:oleObj>
              </mc:Choice>
              <mc:Fallback>
                <p:oleObj r:id="rId2" imgW="2451100" imgH="584200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BA07664-61C3-4937-A366-CC9F0D2896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319" y="1120894"/>
                        <a:ext cx="3566161" cy="849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548E845-F35D-4CAF-A0F7-8F836FF2F353}"/>
              </a:ext>
            </a:extLst>
          </p:cNvPr>
          <p:cNvSpPr txBox="1"/>
          <p:nvPr/>
        </p:nvSpPr>
        <p:spPr>
          <a:xfrm>
            <a:off x="1258040" y="2239633"/>
            <a:ext cx="10590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Catatan</a:t>
            </a:r>
            <a:r>
              <a:rPr lang="en-US" dirty="0"/>
              <a:t>: </a:t>
            </a:r>
            <a:r>
              <a:rPr lang="en-US" dirty="0" err="1"/>
              <a:t>Menghitung</a:t>
            </a:r>
            <a:r>
              <a:rPr lang="en-US" dirty="0"/>
              <a:t> 10</a:t>
            </a:r>
            <a:r>
              <a:rPr lang="en-US" baseline="30000" dirty="0"/>
              <a:t>s</a:t>
            </a:r>
            <a:r>
              <a:rPr lang="en-US" dirty="0"/>
              <a:t> dan 10</a:t>
            </a:r>
            <a:r>
              <a:rPr lang="en-US" baseline="30000" dirty="0"/>
              <a:t>2s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memangkatkan</a:t>
            </a:r>
            <a:r>
              <a:rPr lang="en-US" dirty="0"/>
              <a:t>  10 </a:t>
            </a:r>
            <a:r>
              <a:rPr lang="en-US" dirty="0" err="1"/>
              <a:t>sebanyak</a:t>
            </a:r>
            <a:r>
              <a:rPr lang="en-US" dirty="0"/>
              <a:t> s kali </a:t>
            </a:r>
            <a:r>
              <a:rPr lang="en-US" dirty="0" err="1"/>
              <a:t>atau</a:t>
            </a:r>
            <a:r>
              <a:rPr lang="en-US" dirty="0"/>
              <a:t> 2s kali, </a:t>
            </a:r>
          </a:p>
          <a:p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0 </a:t>
            </a:r>
            <a:r>
              <a:rPr lang="en-US" dirty="0" err="1"/>
              <a:t>sebanyak</a:t>
            </a:r>
            <a:r>
              <a:rPr lang="en-US" dirty="0"/>
              <a:t> s kali </a:t>
            </a:r>
            <a:r>
              <a:rPr lang="en-US" dirty="0" err="1"/>
              <a:t>atau</a:t>
            </a:r>
            <a:r>
              <a:rPr lang="en-US" dirty="0"/>
              <a:t> 2s kali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F8942-9E6A-4F8F-B63C-33EBFE9142E2}"/>
              </a:ext>
            </a:extLst>
          </p:cNvPr>
          <p:cNvSpPr txBox="1"/>
          <p:nvPr/>
        </p:nvSpPr>
        <p:spPr>
          <a:xfrm>
            <a:off x="4378960" y="63095"/>
            <a:ext cx="71932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>
            <a:extLst>
              <a:ext uri="{FF2B5EF4-FFF2-40B4-BE49-F238E27FC236}">
                <a16:creationId xmlns:a16="http://schemas.microsoft.com/office/drawing/2014/main" id="{2727B036-AB87-494F-A02C-4ABF7B8B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A63A61-B6D7-4602-ADD9-BE1BEDF885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7235E97-5DC4-4D1B-BB24-D4400FCD4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43072"/>
            <a:ext cx="99822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err="1">
                <a:latin typeface="+mn-lt"/>
              </a:rPr>
              <a:t>Perbaikan</a:t>
            </a:r>
            <a:r>
              <a:rPr lang="en-US" altLang="en-US" sz="3200" b="1" dirty="0">
                <a:latin typeface="+mn-lt"/>
              </a:rPr>
              <a:t>: </a:t>
            </a:r>
            <a:r>
              <a:rPr lang="en-US" altLang="en-US" sz="3200" b="1" dirty="0" err="1">
                <a:latin typeface="+mn-lt"/>
              </a:rPr>
              <a:t>Algoritma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Perkalian</a:t>
            </a:r>
            <a:r>
              <a:rPr lang="en-US" altLang="en-US" sz="3200" b="1" dirty="0">
                <a:latin typeface="+mn-lt"/>
              </a:rPr>
              <a:t> Karatsuba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9900F-3DA5-41CB-AEA8-AE525CA3E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2"/>
            <a:ext cx="10515600" cy="505134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Ditemukan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Anatolii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Alexeevitch</a:t>
            </a:r>
            <a:r>
              <a:rPr lang="en-US" altLang="en-US" sz="2800" dirty="0"/>
              <a:t> Karatsuba, </a:t>
            </a:r>
            <a:r>
              <a:rPr lang="en-US" altLang="en-US" sz="2800" dirty="0" err="1"/>
              <a:t>seorang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matematikawan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Rusia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tahun</a:t>
            </a:r>
            <a:r>
              <a:rPr lang="en-US" altLang="en-US" sz="2800" dirty="0"/>
              <a:t> 1962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Idenya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matriks</a:t>
            </a:r>
            <a:r>
              <a:rPr lang="en-US" altLang="en-US" sz="2800" dirty="0"/>
              <a:t> Strassen,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Persamaan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sz="2800" i="1" dirty="0"/>
              <a:t>X</a:t>
            </a:r>
            <a:r>
              <a:rPr lang="en-US" altLang="en-US" sz="2800" dirty="0"/>
              <a:t> dan </a:t>
            </a:r>
            <a:r>
              <a:rPr lang="en-US" altLang="en-US" sz="2800" i="1" dirty="0"/>
              <a:t>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terdahulu</a:t>
            </a:r>
            <a:r>
              <a:rPr lang="en-US" altLang="en-US" sz="2800" dirty="0"/>
              <a:t>:</a:t>
            </a:r>
          </a:p>
          <a:p>
            <a:pPr marL="0" marR="0" indent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altLang="en-US" sz="2800" dirty="0"/>
              <a:t>		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8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8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8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8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bd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33363" marR="0" indent="-233363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4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dan 3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b</a:t>
            </a:r>
            <a:r>
              <a:rPr lang="en-US" dirty="0" err="1">
                <a:ea typeface="Times New Roman" panose="02020603050405020304" pitchFamily="18" charset="0"/>
              </a:rPr>
              <a:t>ilangan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besar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Karatsuba </a:t>
            </a:r>
            <a:r>
              <a:rPr lang="en-US" altLang="en-US" sz="2800" dirty="0" err="1"/>
              <a:t>memanipulasi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persamaan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sedemikian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sehingga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berkurang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3 (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konsekuensi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penjumlahan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bertambah</a:t>
            </a:r>
            <a:r>
              <a:rPr lang="en-US" altLang="en-US" sz="2800" dirty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ACE8F2-A206-44DE-B249-040A0711DBAA}"/>
              </a:ext>
            </a:extLst>
          </p:cNvPr>
          <p:cNvSpPr txBox="1"/>
          <p:nvPr/>
        </p:nvSpPr>
        <p:spPr>
          <a:xfrm>
            <a:off x="1214120" y="579180"/>
            <a:ext cx="976376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Misalkan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      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 –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dimanipulasi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	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C099F6-04AE-4063-9253-2315B96CEF2F}"/>
                  </a:ext>
                </a:extLst>
              </p:cNvPr>
              <p:cNvSpPr txBox="1"/>
              <p:nvPr/>
            </p:nvSpPr>
            <p:spPr>
              <a:xfrm>
                <a:off x="1940560" y="4829386"/>
                <a:ext cx="8503920" cy="7865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+{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)(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𝑏𝑑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𝑞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}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𝑏𝑑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𝑞</m:t>
                          </m:r>
                        </m:lim>
                      </m:limLow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C099F6-04AE-4063-9253-2315B96CE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560" y="4829386"/>
                <a:ext cx="8503920" cy="7865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B0A1F89-1DBF-4C18-9809-E8A70E0AEBE0}"/>
              </a:ext>
            </a:extLst>
          </p:cNvPr>
          <p:cNvSpPr txBox="1"/>
          <p:nvPr/>
        </p:nvSpPr>
        <p:spPr>
          <a:xfrm>
            <a:off x="1341120" y="5953760"/>
            <a:ext cx="768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kali,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i="1" dirty="0"/>
              <a:t>q</a:t>
            </a:r>
            <a:r>
              <a:rPr lang="en-US" sz="2400" dirty="0"/>
              <a:t>, dan </a:t>
            </a:r>
            <a:r>
              <a:rPr lang="en-US" sz="2400" i="1" dirty="0"/>
              <a:t>r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5ABA31-1DC7-4ACB-8D7C-0DD684D2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23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97C606-E8A3-428C-9062-D95B75A5C1F7}"/>
              </a:ext>
            </a:extLst>
          </p:cNvPr>
          <p:cNvSpPr txBox="1"/>
          <p:nvPr/>
        </p:nvSpPr>
        <p:spPr>
          <a:xfrm>
            <a:off x="1117600" y="960420"/>
            <a:ext cx="10271760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Karatsuba.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*10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8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C4E5E0-8D6C-4BB5-AA28-13480E57D8D8}"/>
              </a:ext>
            </a:extLst>
          </p:cNvPr>
          <p:cNvSpPr/>
          <p:nvPr/>
        </p:nvSpPr>
        <p:spPr>
          <a:xfrm>
            <a:off x="955041" y="829615"/>
            <a:ext cx="10271760" cy="5778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C4B1F-72AB-48FA-8CD9-4F1CF76D6C9C}"/>
              </a:ext>
            </a:extLst>
          </p:cNvPr>
          <p:cNvSpPr txBox="1"/>
          <p:nvPr/>
        </p:nvSpPr>
        <p:spPr>
          <a:xfrm>
            <a:off x="805537" y="202520"/>
            <a:ext cx="10092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Karatsuba: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7DE19-B43E-4B34-A9F5-8F020F93A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88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CF69D6-AA9D-4D6E-A16E-E67D679BFD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2140" y="630078"/>
                <a:ext cx="10967720" cy="567928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Kompleksitas </a:t>
                </a:r>
                <a:r>
                  <a:rPr lang="en-US" sz="2400" dirty="0" err="1"/>
                  <a:t>algoritmanya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T(n) = </a:t>
                </a:r>
                <a:r>
                  <a:rPr lang="en-US" sz="2400" dirty="0" err="1"/>
                  <a:t>tiga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integer yang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n/2 + </a:t>
                </a:r>
                <a:r>
                  <a:rPr lang="en-US" sz="2400" dirty="0" err="1"/>
                  <a:t>penjumlahan</a:t>
                </a:r>
                <a:r>
                  <a:rPr lang="en-US" sz="2400" dirty="0"/>
                  <a:t> integer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n/2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	</a:t>
                </a:r>
              </a:p>
              <a:p>
                <a:pPr>
                  <a:spcBef>
                    <a:spcPts val="1200"/>
                  </a:spcBef>
                  <a:defRPr/>
                </a:pPr>
                <a:r>
                  <a:rPr lang="en-US" sz="2400" dirty="0"/>
                  <a:t>Bila </a:t>
                </a:r>
                <a:r>
                  <a:rPr lang="en-US" sz="2400" dirty="0" err="1"/>
                  <a:t>diselesaikan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Teorema</a:t>
                </a:r>
                <a:r>
                  <a:rPr lang="en-US" sz="2400" dirty="0"/>
                  <a:t> Master,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</a:t>
                </a:r>
                <a:r>
                  <a:rPr lang="en-US" sz="2400" i="1" dirty="0" err="1"/>
                  <a:t>aT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</a:t>
                </a:r>
                <a:r>
                  <a:rPr lang="en-US" sz="2400" i="1" dirty="0"/>
                  <a:t>b</a:t>
                </a:r>
                <a:r>
                  <a:rPr lang="en-US" sz="2400" dirty="0"/>
                  <a:t>) + </a:t>
                </a:r>
                <a:r>
                  <a:rPr lang="en-US" sz="2400" i="1" dirty="0" err="1"/>
                  <a:t>cn</a:t>
                </a:r>
                <a:r>
                  <a:rPr lang="en-US" sz="2400" i="1" baseline="30000" dirty="0" err="1"/>
                  <a:t>d</a:t>
                </a:r>
                <a:r>
                  <a:rPr lang="en-US" sz="2400" dirty="0"/>
                  <a:t>,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diperoleh</a:t>
                </a:r>
                <a:r>
                  <a:rPr lang="en-US" sz="2400" i="1" dirty="0"/>
                  <a:t> a</a:t>
                </a:r>
                <a:r>
                  <a:rPr lang="en-US" sz="2400" dirty="0"/>
                  <a:t> = 3,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2,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 1, dan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 &gt;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 </a:t>
                </a:r>
                <a:r>
                  <a:rPr lang="en-US" sz="2400" dirty="0"/>
                  <a:t>  (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3 &gt; 2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)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relasi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rekurens</a:t>
                </a:r>
                <a:r>
                  <a:rPr lang="en-US" sz="2400" dirty="0"/>
                  <a:t> 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3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/2) + </a:t>
                </a:r>
                <a:r>
                  <a:rPr lang="en-US" sz="2400" i="1" dirty="0" err="1"/>
                  <a:t>cn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</a:t>
                </a:r>
                <a:r>
                  <a:rPr lang="en-US" sz="2400" i="1" dirty="0"/>
                  <a:t>case</a:t>
                </a:r>
                <a:r>
                  <a:rPr lang="en-US" sz="2400" dirty="0"/>
                  <a:t> 3  (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&gt;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400" dirty="0"/>
                  <a:t> ) =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1.59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lebih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daripada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sebelumnya</a:t>
                </a:r>
                <a:r>
                  <a:rPr lang="en-US" sz="2400" dirty="0"/>
                  <a:t> (O(n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)).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CF69D6-AA9D-4D6E-A16E-E67D679BFD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2140" y="630078"/>
                <a:ext cx="10967720" cy="5679281"/>
              </a:xfrm>
              <a:blipFill>
                <a:blip r:embed="rId4"/>
                <a:stretch>
                  <a:fillRect l="-722" t="-2039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35826B2B-375A-476D-848D-BE0EE1BA1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B68CFC3-34A0-471C-AF79-3EB7AC6A82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7405"/>
              </p:ext>
            </p:extLst>
          </p:nvPr>
        </p:nvGraphicFramePr>
        <p:xfrm>
          <a:off x="1957236" y="2387600"/>
          <a:ext cx="3562184" cy="8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438400" imgH="584200" progId="Equation.3">
                  <p:embed/>
                </p:oleObj>
              </mc:Choice>
              <mc:Fallback>
                <p:oleObj r:id="rId5" imgW="2438400" imgH="584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B68CFC3-34A0-471C-AF79-3EB7AC6A82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236" y="2387600"/>
                        <a:ext cx="3562184" cy="853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1134B6-B3A0-4A97-A29F-C0CD0101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6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Number Placeholder 3">
            <a:extLst>
              <a:ext uri="{FF2B5EF4-FFF2-40B4-BE49-F238E27FC236}">
                <a16:creationId xmlns:a16="http://schemas.microsoft.com/office/drawing/2014/main" id="{FA21CDE8-76BC-4C2D-809B-07FE614D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1DBD6E-2550-4392-AA81-EB09B685EAE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pic>
        <p:nvPicPr>
          <p:cNvPr id="121859" name="Picture 2">
            <a:extLst>
              <a:ext uri="{FF2B5EF4-FFF2-40B4-BE49-F238E27FC236}">
                <a16:creationId xmlns:a16="http://schemas.microsoft.com/office/drawing/2014/main" id="{671301AA-BF14-4805-92B3-E513FE64A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840" y="1101519"/>
            <a:ext cx="20955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0" name="Rectangle 5">
            <a:extLst>
              <a:ext uri="{FF2B5EF4-FFF2-40B4-BE49-F238E27FC236}">
                <a16:creationId xmlns:a16="http://schemas.microsoft.com/office/drawing/2014/main" id="{ABFCF0B9-A4CA-45F3-8529-0E4571ED7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960" y="399256"/>
            <a:ext cx="406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Anatolii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Alexevich</a:t>
            </a:r>
            <a:r>
              <a:rPr lang="en-US" altLang="en-US" sz="2400" b="1" dirty="0"/>
              <a:t> Karatsuba</a:t>
            </a:r>
          </a:p>
        </p:txBody>
      </p:sp>
      <p:pic>
        <p:nvPicPr>
          <p:cNvPr id="121861" name="Picture 3">
            <a:extLst>
              <a:ext uri="{FF2B5EF4-FFF2-40B4-BE49-F238E27FC236}">
                <a16:creationId xmlns:a16="http://schemas.microsoft.com/office/drawing/2014/main" id="{73DE39F1-B96C-4868-AE66-7824FEAC5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987" y="1069044"/>
            <a:ext cx="47656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2" name="Rectangle 7">
            <a:extLst>
              <a:ext uri="{FF2B5EF4-FFF2-40B4-BE49-F238E27FC236}">
                <a16:creationId xmlns:a16="http://schemas.microsoft.com/office/drawing/2014/main" id="{D1F8675C-E146-48C6-9892-632E83F28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840" y="4477269"/>
            <a:ext cx="896112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chemeClr val="tx2"/>
                </a:solidFill>
              </a:rPr>
              <a:t>Anatolii</a:t>
            </a:r>
            <a:r>
              <a:rPr lang="en-US" altLang="en-US" sz="2400" b="1" dirty="0">
                <a:solidFill>
                  <a:schemeClr val="tx2"/>
                </a:solidFill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</a:rPr>
              <a:t>Alexeevitch</a:t>
            </a:r>
            <a:r>
              <a:rPr lang="en-US" altLang="en-US" sz="2400" b="1" dirty="0">
                <a:solidFill>
                  <a:schemeClr val="tx2"/>
                </a:solidFill>
              </a:rPr>
              <a:t> Karatsuba</a:t>
            </a:r>
            <a:r>
              <a:rPr lang="en-US" altLang="en-US" sz="2400" dirty="0">
                <a:solidFill>
                  <a:schemeClr val="tx2"/>
                </a:solidFill>
              </a:rPr>
              <a:t> (Russian: </a:t>
            </a:r>
            <a:r>
              <a:rPr lang="vi-VN" altLang="en-US" sz="2400" dirty="0">
                <a:solidFill>
                  <a:schemeClr val="tx2"/>
                </a:solidFill>
              </a:rPr>
              <a:t>Анато́лий Алексе́евич Карацу́ба; </a:t>
            </a:r>
            <a:r>
              <a:rPr lang="en-US" altLang="en-US" sz="2400" dirty="0">
                <a:solidFill>
                  <a:schemeClr val="tx2"/>
                </a:solidFill>
              </a:rPr>
              <a:t>Grozny, January 31, 1937 — Moscow, September 28, 2008) was a Russian mathematician, who authored the first fast multiplication method: the Karatsuba algorithm, a fast procedure for multiplying large numbers. (</a:t>
            </a:r>
            <a:r>
              <a:rPr lang="en-US" altLang="en-US" sz="2400" dirty="0" err="1">
                <a:solidFill>
                  <a:schemeClr val="tx2"/>
                </a:solidFill>
              </a:rPr>
              <a:t>Sumber</a:t>
            </a:r>
            <a:r>
              <a:rPr lang="en-US" altLang="en-US" sz="2400" dirty="0">
                <a:solidFill>
                  <a:schemeClr val="tx2"/>
                </a:solidFill>
              </a:rPr>
              <a:t>: Wikipedia)</a:t>
            </a:r>
          </a:p>
        </p:txBody>
      </p:sp>
    </p:spTree>
    <p:extLst>
      <p:ext uri="{BB962C8B-B14F-4D97-AF65-F5344CB8AC3E}">
        <p14:creationId xmlns:p14="http://schemas.microsoft.com/office/powerpoint/2010/main" val="2210936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F224A-46C1-4B3D-BCE2-1A86D9FB4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Persoalan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n</a:t>
            </a:r>
          </a:p>
          <a:p>
            <a:pPr marL="914400" lvl="2" indent="0">
              <a:buNone/>
            </a:pPr>
            <a:r>
              <a:rPr lang="en-US" sz="2400" dirty="0"/>
              <a:t> 	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endParaRPr lang="en-US" sz="2400" i="1" baseline="30000" dirty="0"/>
          </a:p>
          <a:p>
            <a:pPr marL="914400" lvl="2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r>
              <a:rPr lang="en-US" sz="2400" i="1" baseline="30000" dirty="0"/>
              <a:t> </a:t>
            </a:r>
          </a:p>
          <a:p>
            <a:pPr marL="914400" lvl="2" indent="-914400">
              <a:buNone/>
            </a:pPr>
            <a:r>
              <a:rPr lang="en-US" sz="2400" dirty="0"/>
              <a:t>    </a:t>
            </a: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</a:p>
          <a:p>
            <a:pPr marL="914400" lvl="2" indent="-914400">
              <a:buNone/>
            </a:pPr>
            <a:endParaRPr lang="en-US" sz="2400" dirty="0"/>
          </a:p>
          <a:p>
            <a:pPr marL="914400" lvl="2" indent="-91440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14:</a:t>
            </a:r>
          </a:p>
          <a:p>
            <a:pPr marL="914400" lvl="2" indent="-914400">
              <a:buNone/>
            </a:pPr>
            <a:r>
              <a:rPr lang="en-US" sz="2400" dirty="0"/>
              <a:t>	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1 + 2</a:t>
            </a:r>
            <a:r>
              <a:rPr lang="en-US" sz="2400" i="1" dirty="0"/>
              <a:t>x</a:t>
            </a:r>
            <a:r>
              <a:rPr lang="en-US" sz="2400" dirty="0"/>
              <a:t> + 3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</a:p>
          <a:p>
            <a:pPr marL="914400" lvl="2" indent="-914400">
              <a:buNone/>
            </a:pPr>
            <a:r>
              <a:rPr lang="en-US" sz="2400" dirty="0"/>
              <a:t>	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3 + 2</a:t>
            </a:r>
            <a:r>
              <a:rPr lang="en-US" sz="2400" i="1" dirty="0"/>
              <a:t>x</a:t>
            </a:r>
            <a:r>
              <a:rPr lang="en-US" sz="2400" dirty="0"/>
              <a:t> + 2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endParaRPr lang="en-US" sz="2400" dirty="0"/>
          </a:p>
          <a:p>
            <a:pPr marL="914400" lvl="2" indent="-914400">
              <a:buNone/>
            </a:pPr>
            <a:r>
              <a:rPr lang="en-US" sz="2400" dirty="0"/>
              <a:t>       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(1 + 2</a:t>
            </a:r>
            <a:r>
              <a:rPr lang="en-US" sz="2400" i="1" dirty="0"/>
              <a:t>x</a:t>
            </a:r>
            <a:r>
              <a:rPr lang="en-US" sz="2400" dirty="0"/>
              <a:t> + 3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)(3 + 2</a:t>
            </a:r>
            <a:r>
              <a:rPr lang="en-US" sz="2400" i="1" dirty="0"/>
              <a:t>x</a:t>
            </a:r>
            <a:r>
              <a:rPr lang="en-US" sz="2400" dirty="0"/>
              <a:t> + 2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) = 3 + 8</a:t>
            </a:r>
            <a:r>
              <a:rPr lang="en-US" sz="2400" i="1" dirty="0"/>
              <a:t>x </a:t>
            </a:r>
            <a:r>
              <a:rPr lang="en-US" sz="2400" dirty="0"/>
              <a:t>+ 15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+ 10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+ 6</a:t>
            </a:r>
            <a:r>
              <a:rPr lang="en-US" sz="2400" i="1" dirty="0"/>
              <a:t>x</a:t>
            </a:r>
            <a:r>
              <a:rPr lang="en-US" sz="2400" baseline="30000" dirty="0"/>
              <a:t>4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8AB93-F819-47C8-8DED-AD5100DCC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latin typeface="+mn-lt"/>
              </a:rPr>
              <a:t>9.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Polinom</a:t>
            </a:r>
            <a:endParaRPr lang="en-US" altLang="en-US" b="1" dirty="0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209C45-B057-493A-8D91-7D04C04A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37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8D9267-E901-44FE-8FE0-17DB6EDABE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8800"/>
                <a:ext cx="10515600" cy="5943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dirty="0"/>
                  <a:t>Penyelesaian </a:t>
                </a:r>
                <a:r>
                  <a:rPr lang="en-US" sz="3200" b="1" dirty="0" err="1"/>
                  <a:t>secara</a:t>
                </a:r>
                <a:r>
                  <a:rPr lang="en-US" sz="3200" b="1" dirty="0"/>
                  <a:t> </a:t>
                </a:r>
                <a:r>
                  <a:rPr lang="en-US" sz="3200" b="1" i="1" dirty="0"/>
                  <a:t>brute force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400" dirty="0" err="1"/>
                  <a:t>Misalkan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i="1" dirty="0"/>
                  <a:t>A</a:t>
                </a:r>
                <a:r>
                  <a:rPr lang="en-US" sz="2400" dirty="0"/>
                  <a:t>(x) =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 +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i="1" dirty="0"/>
                  <a:t>x</a:t>
                </a:r>
                <a:r>
                  <a:rPr lang="en-US" sz="2400" dirty="0"/>
                  <a:t> +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… + </a:t>
                </a:r>
                <a:r>
                  <a:rPr lang="en-US" sz="2400" i="1" dirty="0" err="1"/>
                  <a:t>a</a:t>
                </a:r>
                <a:r>
                  <a:rPr lang="en-US" sz="2400" i="1" baseline="-25000" dirty="0" err="1"/>
                  <a:t>n</a:t>
                </a:r>
                <a:r>
                  <a:rPr lang="en-US" sz="2400" i="1" dirty="0" err="1"/>
                  <a:t>x</a:t>
                </a:r>
                <a:r>
                  <a:rPr lang="en-US" sz="2400" i="1" baseline="30000" dirty="0" err="1"/>
                  <a:t>n</a:t>
                </a:r>
                <a:r>
                  <a:rPr lang="en-US" sz="2400" i="1" baseline="300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i="1" dirty="0"/>
                  <a:t>B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:r>
                  <a:rPr lang="en-US" sz="2400" i="1" dirty="0"/>
                  <a:t>b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 + </a:t>
                </a:r>
                <a:r>
                  <a:rPr lang="en-US" sz="2400" i="1" dirty="0"/>
                  <a:t>b</a:t>
                </a:r>
                <a:r>
                  <a:rPr lang="en-US" sz="2400" baseline="-25000" dirty="0"/>
                  <a:t>1</a:t>
                </a:r>
                <a:r>
                  <a:rPr lang="en-US" sz="2400" i="1" dirty="0"/>
                  <a:t>x</a:t>
                </a:r>
                <a:r>
                  <a:rPr lang="en-US" sz="2400" dirty="0"/>
                  <a:t> + </a:t>
                </a:r>
                <a:r>
                  <a:rPr lang="en-US" sz="2400" i="1" dirty="0"/>
                  <a:t>b</a:t>
                </a:r>
                <a:r>
                  <a:rPr lang="en-US" sz="2400" i="1" baseline="-25000" dirty="0"/>
                  <a:t>2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… + </a:t>
                </a:r>
                <a:r>
                  <a:rPr lang="en-US" sz="2400" dirty="0" err="1"/>
                  <a:t>b</a:t>
                </a:r>
                <a:r>
                  <a:rPr lang="en-US" sz="2400" baseline="-25000" dirty="0" err="1"/>
                  <a:t>n</a:t>
                </a:r>
                <a:r>
                  <a:rPr lang="en-US" sz="2400" dirty="0" err="1"/>
                  <a:t>x</a:t>
                </a:r>
                <a:r>
                  <a:rPr lang="en-US" sz="2400" baseline="30000" dirty="0" err="1"/>
                  <a:t>n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i="1" dirty="0"/>
                  <a:t>brute force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mengalikan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polinom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langsung</a:t>
                </a:r>
                <a:r>
                  <a:rPr lang="en-US" sz="2400" dirty="0"/>
                  <a:t>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/>
                  <a:t>       </a:t>
                </a:r>
                <a:r>
                  <a:rPr lang="en-US" sz="2400" i="1" dirty="0"/>
                  <a:t>C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:r>
                  <a:rPr lang="en-US" sz="2400" i="1" dirty="0"/>
                  <a:t>A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</a:t>
                </a:r>
                <a:r>
                  <a:rPr lang="en-US" sz="2400" i="1" dirty="0"/>
                  <a:t>B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/>
                  <a:t>   , di </a:t>
                </a:r>
                <a:r>
                  <a:rPr lang="en-US" sz="2400"/>
                  <a:t>sini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400" dirty="0"/>
                  <a:t>   , 0 </a:t>
                </a:r>
                <a:r>
                  <a:rPr lang="en-US" sz="2400" dirty="0">
                    <a:sym typeface="Symbol" panose="05050102010706020507" pitchFamily="18" charset="2"/>
                  </a:rPr>
                  <a:t> </a:t>
                </a:r>
                <a:r>
                  <a:rPr lang="en-US" sz="2400" i="1" dirty="0">
                    <a:sym typeface="Symbol" panose="05050102010706020507" pitchFamily="18" charset="2"/>
                  </a:rPr>
                  <a:t>k</a:t>
                </a:r>
                <a:r>
                  <a:rPr lang="en-US" sz="2400" dirty="0">
                    <a:sym typeface="Symbol" panose="05050102010706020507" pitchFamily="18" charset="2"/>
                  </a:rPr>
                  <a:t>  2</a:t>
                </a:r>
                <a:r>
                  <a:rPr lang="en-US" sz="2400" i="1" dirty="0">
                    <a:sym typeface="Symbol" panose="05050102010706020507" pitchFamily="18" charset="2"/>
                  </a:rPr>
                  <a:t>n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menggunakan</a:t>
                </a:r>
                <a:r>
                  <a:rPr lang="en-US" sz="2400" dirty="0"/>
                  <a:t> formula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di </a:t>
                </a:r>
                <a:r>
                  <a:rPr lang="en-US" sz="2400" dirty="0" err="1"/>
                  <a:t>atas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(</a:t>
                </a:r>
                <a:r>
                  <a:rPr lang="en-US" sz="2400" i="1" dirty="0"/>
                  <a:t>loop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 = 0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2</a:t>
                </a:r>
                <a:r>
                  <a:rPr lang="en-US" sz="2400" i="1" dirty="0"/>
                  <a:t>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= 0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. 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ditunjukkan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bahwa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 dan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penjumlahan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).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seluruhnya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).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8D9267-E901-44FE-8FE0-17DB6EDABE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8800"/>
                <a:ext cx="10515600" cy="5943600"/>
              </a:xfrm>
              <a:blipFill>
                <a:blip r:embed="rId2"/>
                <a:stretch>
                  <a:fillRect l="-1507" t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7A5556-F4D1-47FB-9D90-2EC46DE58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00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7759-915F-4252-B7FF-C51BECE25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19"/>
            <a:ext cx="10515600" cy="5814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Penyelesaian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algoritma</a:t>
            </a:r>
            <a:r>
              <a:rPr lang="en-US" sz="2800" b="1" dirty="0"/>
              <a:t> </a:t>
            </a:r>
            <a:r>
              <a:rPr lang="en-US" sz="2800" b="1" i="1" dirty="0"/>
              <a:t>divide and conquer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 err="1"/>
              <a:t>Bagidua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), masing-masing </a:t>
            </a:r>
            <a:r>
              <a:rPr lang="en-US" sz="2400" i="1" dirty="0"/>
              <a:t>n</a:t>
            </a:r>
            <a:r>
              <a:rPr lang="en-US" sz="2400" dirty="0"/>
              <a:t>/2 </a:t>
            </a:r>
            <a:r>
              <a:rPr lang="en-US" sz="2400" dirty="0" err="1"/>
              <a:t>suku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(x)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x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baseline="-25000" dirty="0" err="1">
                <a:sym typeface="Symbol" panose="05050102010706020507" pitchFamily="18" charset="2"/>
              </a:rPr>
              <a:t></a:t>
            </a:r>
            <a:r>
              <a:rPr lang="en-US" sz="2400" i="1" baseline="-25000" dirty="0" err="1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– 1 </a:t>
            </a:r>
            <a:r>
              <a:rPr lang="en-US" sz="2400" i="1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– 1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 </a:t>
            </a:r>
            <a:r>
              <a:rPr lang="en-US" sz="2400" i="1" baseline="-25000" dirty="0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 + </a:t>
            </a:r>
            <a:r>
              <a:rPr lang="en-US" sz="2400" i="1" dirty="0" err="1"/>
              <a:t>a</a:t>
            </a:r>
            <a:r>
              <a:rPr lang="en-US" sz="2400" baseline="-25000" dirty="0" err="1">
                <a:sym typeface="Symbol" panose="05050102010706020507" pitchFamily="18" charset="2"/>
              </a:rPr>
              <a:t></a:t>
            </a:r>
            <a:r>
              <a:rPr lang="en-US" sz="2400" i="1" baseline="-25000" dirty="0" err="1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+ 1 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 </a:t>
            </a:r>
            <a:r>
              <a:rPr lang="en-US" sz="2400" i="1" baseline="-25000" dirty="0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+ 2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/>
              <a:t>a</a:t>
            </a:r>
            <a:r>
              <a:rPr lang="en-US" sz="2400" i="1" baseline="-25000" dirty="0">
                <a:sym typeface="Symbol" panose="05050102010706020507" pitchFamily="18" charset="2"/>
              </a:rPr>
              <a:t>n 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r>
              <a:rPr lang="en-US" sz="2400" i="1" baseline="30000" dirty="0"/>
              <a:t> </a:t>
            </a:r>
            <a:r>
              <a:rPr lang="en-US" sz="2400" baseline="30000" dirty="0"/>
              <a:t>– 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= 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+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/2 </a:t>
            </a:r>
          </a:p>
          <a:p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cara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sama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untuk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x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r>
              <a:rPr lang="en-US" sz="2400" dirty="0" err="1">
                <a:sym typeface="Symbol" panose="05050102010706020507" pitchFamily="18" charset="2"/>
              </a:rPr>
              <a:t>menjadi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endParaRPr lang="en-US" sz="2400" dirty="0"/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(x) = 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+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/2  </a:t>
            </a:r>
          </a:p>
          <a:p>
            <a:r>
              <a:rPr lang="en-US" sz="2400" dirty="0" err="1"/>
              <a:t>Maka</a:t>
            </a:r>
            <a:r>
              <a:rPr lang="en-US" sz="2400" dirty="0"/>
              <a:t>,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i="1" dirty="0"/>
              <a:t>A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B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+ {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)} </a:t>
            </a:r>
            <a:r>
              <a:rPr lang="en-US" sz="2400" i="1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5398A-47F0-47F3-AC0D-19145E6A2DF3}"/>
              </a:ext>
            </a:extLst>
          </p:cNvPr>
          <p:cNvSpPr txBox="1"/>
          <p:nvPr/>
        </p:nvSpPr>
        <p:spPr>
          <a:xfrm>
            <a:off x="2580640" y="6187441"/>
            <a:ext cx="5181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Terdapat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empat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buah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perkalian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upa-polinom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F7B32A-6B38-4A49-848B-CD0B908F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6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93D1504-CD5F-4A21-9D66-C212111A700B}"/>
              </a:ext>
            </a:extLst>
          </p:cNvPr>
          <p:cNvSpPr txBox="1">
            <a:spLocks noChangeArrowheads="1"/>
          </p:cNvSpPr>
          <p:nvPr/>
        </p:nvSpPr>
        <p:spPr>
          <a:xfrm>
            <a:off x="627993" y="354394"/>
            <a:ext cx="8001000" cy="566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 err="1">
                <a:latin typeface="+mn-lt"/>
              </a:rPr>
              <a:t>Penyelesaian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secara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i="1" dirty="0">
                <a:latin typeface="+mn-lt"/>
              </a:rPr>
              <a:t>Brute Force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3EC9B4-4EAC-4CF8-953B-0EC79F1079F3}"/>
              </a:ext>
            </a:extLst>
          </p:cNvPr>
          <p:cNvSpPr txBox="1"/>
          <p:nvPr/>
        </p:nvSpPr>
        <p:spPr>
          <a:xfrm>
            <a:off x="627991" y="1013918"/>
            <a:ext cx="105234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kalikan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vektor</a:t>
            </a:r>
            <a:r>
              <a:rPr lang="en-US" altLang="en-US" sz="2400" dirty="0"/>
              <a:t> baris </a:t>
            </a:r>
            <a:r>
              <a:rPr lang="en-US" altLang="en-US" sz="2400" i="1" dirty="0" err="1"/>
              <a:t>i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matriks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vektor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kolom</a:t>
            </a:r>
            <a:r>
              <a:rPr lang="en-US" altLang="en-US" sz="2400" dirty="0"/>
              <a:t> </a:t>
            </a:r>
            <a:r>
              <a:rPr lang="en-US" altLang="en-US" sz="2400" i="1" dirty="0"/>
              <a:t>j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matriks</a:t>
            </a:r>
            <a:r>
              <a:rPr lang="en-US" altLang="en-US" sz="2400" dirty="0"/>
              <a:t> </a:t>
            </a:r>
            <a:r>
              <a:rPr lang="en-US" altLang="en-US" sz="2400" i="1" dirty="0"/>
              <a:t>B</a:t>
            </a:r>
            <a:r>
              <a:rPr lang="en-US" altLang="en-US" sz="2400" dirty="0"/>
              <a:t>.</a:t>
            </a:r>
            <a:endParaRPr lang="en-US" altLang="en-US" sz="2400" i="1" baseline="-25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1B2C08-DE8F-4E41-8C5B-C5DEC79D8B58}"/>
              </a:ext>
            </a:extLst>
          </p:cNvPr>
          <p:cNvGraphicFramePr>
            <a:graphicFrameLocks noGrp="1"/>
          </p:cNvGraphicFramePr>
          <p:nvPr/>
        </p:nvGraphicFramePr>
        <p:xfrm>
          <a:off x="869730" y="2074721"/>
          <a:ext cx="10713765" cy="390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13765">
                  <a:extLst>
                    <a:ext uri="{9D8B030D-6E8A-4147-A177-3AD203B41FA5}">
                      <a16:colId xmlns:a16="http://schemas.microsoft.com/office/drawing/2014/main" val="506061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KaliMatriks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  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11760" marR="0" indent="-11176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{	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Mengalikan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dan B yang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berukuran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× n,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menghasilkan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 yang juga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berukuran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× n }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040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Deklarasi</a:t>
                      </a:r>
                      <a:endParaRPr lang="en-US" sz="1600" b="1" u="none" kern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endParaRPr lang="en-US" sz="1600" b="1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Algoritma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 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inisialisasi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penjumlah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}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 +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]*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b="1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return </a:t>
                      </a:r>
                      <a:r>
                        <a:rPr lang="en-US" sz="1600" b="0" i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36202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BEFE352-00C3-4880-9165-237923895BBD}"/>
              </a:ext>
            </a:extLst>
          </p:cNvPr>
          <p:cNvSpPr/>
          <p:nvPr/>
        </p:nvSpPr>
        <p:spPr>
          <a:xfrm>
            <a:off x="743604" y="1959128"/>
            <a:ext cx="10292255" cy="41883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21A98-20B2-4ED7-AC06-DE0210241221}"/>
              </a:ext>
            </a:extLst>
          </p:cNvPr>
          <p:cNvSpPr txBox="1"/>
          <p:nvPr/>
        </p:nvSpPr>
        <p:spPr>
          <a:xfrm>
            <a:off x="627991" y="6193026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O(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C61F0-5DE3-4AA6-ABE4-E2AE1B13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4A9FA88A-121B-4C65-AEA1-F88C8ABE0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585183"/>
              </p:ext>
            </p:extLst>
          </p:nvPr>
        </p:nvGraphicFramePr>
        <p:xfrm>
          <a:off x="6226612" y="77901"/>
          <a:ext cx="6141107" cy="55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17209" imgH="507062" progId="Word.Document.8">
                  <p:embed/>
                </p:oleObj>
              </mc:Choice>
              <mc:Fallback>
                <p:oleObj name="Document" r:id="rId2" imgW="5617209" imgH="507062" progId="Word.Document.8">
                  <p:embed/>
                  <p:pic>
                    <p:nvPicPr>
                      <p:cNvPr id="103429" name="Object 2">
                        <a:extLst>
                          <a:ext uri="{FF2B5EF4-FFF2-40B4-BE49-F238E27FC236}">
                            <a16:creationId xmlns:a16="http://schemas.microsoft.com/office/drawing/2014/main" id="{12C7B0C0-7E95-4349-9F91-61E8F629B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612" y="77901"/>
                        <a:ext cx="6141107" cy="552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7727375-BEB6-4EF5-853B-77D9919BCA3E}"/>
              </a:ext>
            </a:extLst>
          </p:cNvPr>
          <p:cNvCxnSpPr/>
          <p:nvPr/>
        </p:nvCxnSpPr>
        <p:spPr>
          <a:xfrm flipV="1">
            <a:off x="4480560" y="630886"/>
            <a:ext cx="4663440" cy="10048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697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0D670-7BF7-4767-82EA-D5BDB315D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7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15: </a:t>
            </a:r>
            <a:r>
              <a:rPr lang="en-US" sz="2400" dirty="0"/>
              <a:t> A(x) = 2 + 5x + 3x</a:t>
            </a:r>
            <a:r>
              <a:rPr lang="en-US" sz="2400" baseline="30000" dirty="0"/>
              <a:t>2 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– x</a:t>
            </a:r>
            <a:r>
              <a:rPr lang="en-US" sz="2400" baseline="30000" dirty="0"/>
              <a:t>4</a:t>
            </a:r>
            <a:r>
              <a:rPr lang="en-US" sz="2400" dirty="0"/>
              <a:t>   dan B(x) = 1 + 2x + 2x</a:t>
            </a:r>
            <a:r>
              <a:rPr lang="en-US" sz="2400" baseline="30000" dirty="0"/>
              <a:t>2  </a:t>
            </a:r>
            <a:r>
              <a:rPr lang="en-US" sz="2400" dirty="0"/>
              <a:t>+ 3x</a:t>
            </a:r>
            <a:r>
              <a:rPr lang="en-US" sz="2400" baseline="30000" dirty="0"/>
              <a:t>3</a:t>
            </a:r>
            <a:r>
              <a:rPr lang="en-US" sz="2400" dirty="0"/>
              <a:t> + 6x</a:t>
            </a:r>
            <a:r>
              <a:rPr lang="en-US" sz="2400" baseline="30000" dirty="0"/>
              <a:t>4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 err="1"/>
              <a:t>Bagidua</a:t>
            </a:r>
            <a:r>
              <a:rPr lang="en-US" sz="2400" dirty="0"/>
              <a:t> A(x)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 A</a:t>
            </a:r>
            <a:r>
              <a:rPr lang="en-US" sz="2400" baseline="-25000" dirty="0"/>
              <a:t>0</a:t>
            </a:r>
            <a:r>
              <a:rPr lang="en-US" sz="2400" dirty="0"/>
              <a:t>(x) = 2 + 5x  dan A</a:t>
            </a:r>
            <a:r>
              <a:rPr lang="en-US" sz="2400" baseline="-25000" dirty="0"/>
              <a:t>1</a:t>
            </a:r>
            <a:r>
              <a:rPr lang="en-US" sz="2400" dirty="0"/>
              <a:t>(x) = 3 + x – x</a:t>
            </a:r>
            <a:r>
              <a:rPr lang="en-US" sz="2400" baseline="30000" dirty="0"/>
              <a:t>2 </a:t>
            </a:r>
            <a:r>
              <a:rPr lang="en-US" sz="2400" dirty="0"/>
              <a:t>   </a:t>
            </a:r>
            <a:r>
              <a:rPr lang="en-US" sz="2400" dirty="0" err="1"/>
              <a:t>sehingga</a:t>
            </a:r>
            <a:r>
              <a:rPr lang="en-US" sz="2400" dirty="0"/>
              <a:t>   A(x) = A</a:t>
            </a:r>
            <a:r>
              <a:rPr lang="en-US" sz="2400" baseline="-25000" dirty="0"/>
              <a:t>0</a:t>
            </a:r>
            <a:r>
              <a:rPr lang="en-US" sz="2400" dirty="0"/>
              <a:t>(x) + A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>
                <a:sym typeface="Symbol" panose="05050102010706020507" pitchFamily="18" charset="2"/>
              </a:rPr>
              <a:t>2   </a:t>
            </a:r>
          </a:p>
          <a:p>
            <a:pPr marL="0" indent="0">
              <a:buNone/>
            </a:pPr>
            <a:r>
              <a:rPr lang="en-US" sz="2400" dirty="0" err="1"/>
              <a:t>Bagidua</a:t>
            </a:r>
            <a:r>
              <a:rPr lang="en-US" sz="2400" dirty="0"/>
              <a:t> B(x)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 B</a:t>
            </a:r>
            <a:r>
              <a:rPr lang="en-US" sz="2400" baseline="-25000" dirty="0"/>
              <a:t>0</a:t>
            </a:r>
            <a:r>
              <a:rPr lang="en-US" sz="2400" dirty="0"/>
              <a:t>(x) = 1 + 2x  dan B</a:t>
            </a:r>
            <a:r>
              <a:rPr lang="en-US" sz="2400" baseline="-25000" dirty="0"/>
              <a:t>1</a:t>
            </a:r>
            <a:r>
              <a:rPr lang="en-US" sz="2400" dirty="0"/>
              <a:t>(x) = 2 + 3x + 6x</a:t>
            </a:r>
            <a:r>
              <a:rPr lang="en-US" sz="2400" baseline="30000" dirty="0"/>
              <a:t>2 </a:t>
            </a:r>
            <a:r>
              <a:rPr lang="en-US" sz="2400" dirty="0"/>
              <a:t>  </a:t>
            </a:r>
            <a:r>
              <a:rPr lang="en-US" sz="2400" dirty="0" err="1"/>
              <a:t>sehingga</a:t>
            </a:r>
            <a:r>
              <a:rPr lang="en-US" sz="2400" dirty="0"/>
              <a:t>   B(x) = B</a:t>
            </a:r>
            <a:r>
              <a:rPr lang="en-US" sz="2400" baseline="-25000" dirty="0"/>
              <a:t>0</a:t>
            </a:r>
            <a:r>
              <a:rPr lang="en-US" sz="2400" dirty="0"/>
              <a:t>(x) + B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A(x)B(x)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+ (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(x)B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(x)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A</a:t>
            </a:r>
            <a:r>
              <a:rPr lang="en-US" sz="2400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(x)B</a:t>
            </a:r>
            <a:r>
              <a:rPr lang="en-US" sz="2400" baseline="-25000" dirty="0">
                <a:solidFill>
                  <a:srgbClr val="0070C0"/>
                </a:solidFill>
              </a:rPr>
              <a:t>0</a:t>
            </a:r>
            <a:r>
              <a:rPr lang="en-US" sz="2400" dirty="0">
                <a:solidFill>
                  <a:srgbClr val="0070C0"/>
                </a:solidFill>
              </a:rPr>
              <a:t>(x) </a:t>
            </a:r>
            <a:r>
              <a:rPr lang="en-US" sz="2400" dirty="0"/>
              <a:t>)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x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 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B050"/>
                </a:solidFill>
              </a:rPr>
              <a:t>A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</a:rPr>
              <a:t>(x) B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</a:rPr>
              <a:t>(x) x</a:t>
            </a:r>
            <a:r>
              <a:rPr lang="en-US" sz="2400" baseline="30000" dirty="0">
                <a:solidFill>
                  <a:srgbClr val="00B050"/>
                </a:solidFill>
              </a:rPr>
              <a:t>4</a:t>
            </a:r>
            <a:r>
              <a:rPr lang="en-US" sz="24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    = (2 + 5x)(1 + 2x) + { </a:t>
            </a:r>
            <a:r>
              <a:rPr lang="en-US" sz="2400" dirty="0">
                <a:solidFill>
                  <a:srgbClr val="FF0000"/>
                </a:solidFill>
              </a:rPr>
              <a:t>(2 + 5x)(2 + 3x + 6x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(3 + x – x</a:t>
            </a:r>
            <a:r>
              <a:rPr lang="en-US" sz="2400" baseline="30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)(1 + 2x) </a:t>
            </a:r>
            <a:r>
              <a:rPr lang="en-US" sz="2400" dirty="0"/>
              <a:t>} x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r>
              <a:rPr lang="en-US" sz="2400" dirty="0"/>
              <a:t>+ </a:t>
            </a:r>
          </a:p>
          <a:p>
            <a:pPr marL="0" indent="0">
              <a:buNone/>
            </a:pPr>
            <a:r>
              <a:rPr lang="en-US" sz="2400" dirty="0"/>
              <a:t>	        </a:t>
            </a:r>
            <a:r>
              <a:rPr lang="en-US" sz="2400" dirty="0">
                <a:solidFill>
                  <a:srgbClr val="00B050"/>
                </a:solidFill>
              </a:rPr>
              <a:t>(3 + x – x</a:t>
            </a:r>
            <a:r>
              <a:rPr lang="en-US" sz="2400" baseline="30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)(2 + 3x + 6x</a:t>
            </a:r>
            <a:r>
              <a:rPr lang="en-US" sz="2400" baseline="30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 x</a:t>
            </a:r>
            <a:r>
              <a:rPr lang="en-US" sz="24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4  </a:t>
            </a:r>
          </a:p>
          <a:p>
            <a:pPr marL="0" indent="0">
              <a:buNone/>
            </a:pPr>
            <a:r>
              <a:rPr lang="en-US" sz="2400" baseline="30000" dirty="0">
                <a:sym typeface="Symbol" panose="05050102010706020507" pitchFamily="18" charset="2"/>
              </a:rPr>
              <a:t>	</a:t>
            </a:r>
            <a:r>
              <a:rPr lang="en-US" sz="2400" dirty="0">
                <a:sym typeface="Symbol" panose="05050102010706020507" pitchFamily="18" charset="2"/>
              </a:rPr>
              <a:t>    = 2</a:t>
            </a:r>
            <a:r>
              <a:rPr lang="en-US" sz="2400" dirty="0"/>
              <a:t> + 9x + 10x</a:t>
            </a:r>
            <a:r>
              <a:rPr lang="en-US" sz="2400" baseline="30000" dirty="0"/>
              <a:t>2</a:t>
            </a:r>
            <a:r>
              <a:rPr lang="en-US" sz="2400" dirty="0"/>
              <a:t> + ( </a:t>
            </a:r>
            <a:r>
              <a:rPr lang="en-US" sz="2400" dirty="0">
                <a:solidFill>
                  <a:srgbClr val="FF0000"/>
                </a:solidFill>
              </a:rPr>
              <a:t>4 + 16x + 27x</a:t>
            </a:r>
            <a:r>
              <a:rPr lang="en-US" sz="2400" baseline="30000" dirty="0">
                <a:solidFill>
                  <a:srgbClr val="FF0000"/>
                </a:solidFill>
              </a:rPr>
              <a:t>2  </a:t>
            </a:r>
            <a:r>
              <a:rPr lang="en-US" sz="2400" dirty="0">
                <a:solidFill>
                  <a:srgbClr val="FF0000"/>
                </a:solidFill>
              </a:rPr>
              <a:t>+ 30x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3 + 7x + x</a:t>
            </a:r>
            <a:r>
              <a:rPr lang="en-US" sz="2400" baseline="30000" dirty="0">
                <a:solidFill>
                  <a:srgbClr val="0070C0"/>
                </a:solidFill>
              </a:rPr>
              <a:t>2 </a:t>
            </a:r>
            <a:r>
              <a:rPr lang="en-US" sz="2400" dirty="0">
                <a:solidFill>
                  <a:srgbClr val="0070C0"/>
                </a:solidFill>
              </a:rPr>
              <a:t>– 2x</a:t>
            </a:r>
            <a:r>
              <a:rPr lang="en-US" sz="2400" baseline="30000" dirty="0">
                <a:solidFill>
                  <a:srgbClr val="0070C0"/>
                </a:solidFill>
              </a:rPr>
              <a:t>3 </a:t>
            </a:r>
            <a:r>
              <a:rPr lang="en-US" sz="2400" dirty="0"/>
              <a:t>) x</a:t>
            </a:r>
            <a:r>
              <a:rPr lang="en-US" sz="2400" baseline="30000" dirty="0"/>
              <a:t>2</a:t>
            </a:r>
            <a:r>
              <a:rPr lang="en-US" sz="2400" dirty="0"/>
              <a:t> +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       </a:t>
            </a:r>
            <a:r>
              <a:rPr lang="en-US" sz="2400" dirty="0">
                <a:solidFill>
                  <a:srgbClr val="00B050"/>
                </a:solidFill>
              </a:rPr>
              <a:t>6 + 11x + 19x</a:t>
            </a:r>
            <a:r>
              <a:rPr lang="en-US" sz="2400" baseline="30000" dirty="0">
                <a:solidFill>
                  <a:srgbClr val="00B050"/>
                </a:solidFill>
              </a:rPr>
              <a:t>2  </a:t>
            </a:r>
            <a:r>
              <a:rPr lang="en-US" sz="2400" dirty="0">
                <a:solidFill>
                  <a:srgbClr val="00B050"/>
                </a:solidFill>
              </a:rPr>
              <a:t>+ 3x</a:t>
            </a:r>
            <a:r>
              <a:rPr lang="en-US" sz="2400" baseline="30000" dirty="0">
                <a:solidFill>
                  <a:srgbClr val="00B050"/>
                </a:solidFill>
              </a:rPr>
              <a:t>3</a:t>
            </a:r>
            <a:r>
              <a:rPr lang="en-US" sz="2400" dirty="0">
                <a:solidFill>
                  <a:srgbClr val="00B050"/>
                </a:solidFill>
              </a:rPr>
              <a:t> – 6x</a:t>
            </a:r>
            <a:r>
              <a:rPr lang="en-US" sz="2400" baseline="30000" dirty="0">
                <a:solidFill>
                  <a:srgbClr val="00B050"/>
                </a:solidFill>
              </a:rPr>
              <a:t>4  </a:t>
            </a:r>
          </a:p>
          <a:p>
            <a:pPr marL="0" indent="0">
              <a:buNone/>
            </a:pPr>
            <a:r>
              <a:rPr lang="en-US" sz="2400" baseline="30000" dirty="0">
                <a:solidFill>
                  <a:srgbClr val="00B050"/>
                </a:solidFill>
              </a:rPr>
              <a:t>	</a:t>
            </a:r>
            <a:r>
              <a:rPr lang="en-US" sz="2400" dirty="0">
                <a:sym typeface="Symbol" panose="05050102010706020507" pitchFamily="18" charset="2"/>
              </a:rPr>
              <a:t>    = 2</a:t>
            </a:r>
            <a:r>
              <a:rPr lang="en-US" sz="2400" dirty="0"/>
              <a:t> + 9x + 17x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+ 23x</a:t>
            </a:r>
            <a:r>
              <a:rPr lang="en-US" sz="2400" baseline="30000" dirty="0"/>
              <a:t>3  </a:t>
            </a:r>
            <a:r>
              <a:rPr lang="en-US" sz="2400" dirty="0"/>
              <a:t>+ 34x</a:t>
            </a:r>
            <a:r>
              <a:rPr lang="en-US" sz="2400" baseline="30000" dirty="0"/>
              <a:t>4</a:t>
            </a:r>
            <a:r>
              <a:rPr lang="en-US" sz="2400" dirty="0"/>
              <a:t> + 39x</a:t>
            </a:r>
            <a:r>
              <a:rPr lang="en-US" sz="2400" baseline="30000" dirty="0"/>
              <a:t>5 </a:t>
            </a:r>
            <a:r>
              <a:rPr lang="en-US" sz="2400" dirty="0"/>
              <a:t>+ 19x</a:t>
            </a:r>
            <a:r>
              <a:rPr lang="en-US" sz="2400" baseline="30000" dirty="0"/>
              <a:t>6  </a:t>
            </a:r>
            <a:r>
              <a:rPr lang="en-US" sz="2400" dirty="0"/>
              <a:t>+ 3x</a:t>
            </a:r>
            <a:r>
              <a:rPr lang="en-US" sz="2400" baseline="30000" dirty="0"/>
              <a:t>7</a:t>
            </a:r>
            <a:r>
              <a:rPr lang="en-US" sz="2400" dirty="0"/>
              <a:t> – 6x</a:t>
            </a:r>
            <a:r>
              <a:rPr lang="en-US" sz="2400" baseline="30000" dirty="0"/>
              <a:t>8 	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193BD6-6E25-4294-B11E-4F29BAD2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26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7C777D-7EAC-47B2-B64A-66BA981C1E0B}"/>
              </a:ext>
            </a:extLst>
          </p:cNvPr>
          <p:cNvSpPr txBox="1"/>
          <p:nvPr/>
        </p:nvSpPr>
        <p:spPr>
          <a:xfrm>
            <a:off x="924560" y="789816"/>
            <a:ext cx="1061211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A(x) dan B(x), masing-masing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berderajat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suku-suku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(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) *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7D6C74-A6DE-4395-A053-BC4EEE0E1819}"/>
              </a:ext>
            </a:extLst>
          </p:cNvPr>
          <p:cNvSpPr txBox="1"/>
          <p:nvPr/>
        </p:nvSpPr>
        <p:spPr>
          <a:xfrm>
            <a:off x="3591559" y="158874"/>
            <a:ext cx="7945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32075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A(x)B(x) = A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 + ( A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sz="1800" dirty="0">
                <a:solidFill>
                  <a:srgbClr val="FF0000"/>
                </a:solidFill>
              </a:rPr>
              <a:t>+ A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 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sz="1800" dirty="0">
                <a:solidFill>
                  <a:srgbClr val="FF0000"/>
                </a:solidFill>
              </a:rPr>
              <a:t> x</a:t>
            </a:r>
            <a:r>
              <a:rPr lang="en-US" sz="1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 </a:t>
            </a:r>
            <a:r>
              <a:rPr lang="en-US" sz="1800" dirty="0">
                <a:solidFill>
                  <a:srgbClr val="FF0000"/>
                </a:solidFill>
              </a:rPr>
              <a:t>+ A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 B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 x</a:t>
            </a:r>
            <a:r>
              <a:rPr lang="en-US" sz="1800" baseline="30000" dirty="0">
                <a:solidFill>
                  <a:srgbClr val="FF0000"/>
                </a:solidFill>
              </a:rPr>
              <a:t>2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4BB40-2A66-418D-B984-A9FD843A59F4}"/>
              </a:ext>
            </a:extLst>
          </p:cNvPr>
          <p:cNvSpPr/>
          <p:nvPr/>
        </p:nvSpPr>
        <p:spPr>
          <a:xfrm>
            <a:off x="772160" y="698811"/>
            <a:ext cx="10764519" cy="57527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6F89087-5DDC-4AE7-B55E-62DC3215D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14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9800" y="944880"/>
                <a:ext cx="10515600" cy="547624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sz="3800" dirty="0" err="1"/>
                  <a:t>Tinjau</a:t>
                </a:r>
                <a:r>
                  <a:rPr lang="en-US" sz="3800" dirty="0"/>
                  <a:t> </a:t>
                </a:r>
                <a:r>
                  <a:rPr lang="en-US" sz="3800" dirty="0" err="1"/>
                  <a:t>lagi</a:t>
                </a:r>
                <a:r>
                  <a:rPr lang="en-US" sz="3800" dirty="0"/>
                  <a:t> </a:t>
                </a:r>
                <a:r>
                  <a:rPr lang="en-US" sz="3800" i="1" dirty="0"/>
                  <a:t>A</a:t>
                </a:r>
                <a:r>
                  <a:rPr lang="en-US" sz="3800" dirty="0"/>
                  <a:t>(x)B(x) = A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( A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A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 ) x</a:t>
                </a:r>
                <a:r>
                  <a:rPr lang="en-US" sz="38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n/2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A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B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x</a:t>
                </a:r>
                <a:r>
                  <a:rPr lang="en-US" sz="3800" baseline="30000" dirty="0"/>
                  <a:t>2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n/2</a:t>
                </a:r>
                <a:endParaRPr lang="en-US" sz="3800" dirty="0"/>
              </a:p>
              <a:p>
                <a:endParaRPr lang="en-US" sz="3800" dirty="0"/>
              </a:p>
              <a:p>
                <a:r>
                  <a:rPr lang="en-US" sz="3800" dirty="0" err="1"/>
                  <a:t>Penjumlahan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dua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polinom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berukuran</a:t>
                </a:r>
                <a:r>
                  <a:rPr lang="en-US" sz="3800" dirty="0"/>
                  <a:t> n/2  (operator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berwarna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merah</a:t>
                </a:r>
                <a:r>
                  <a:rPr lang="en-US" sz="3800" dirty="0"/>
                  <a:t>) </a:t>
                </a:r>
                <a:r>
                  <a:rPr lang="en-US" sz="3800" dirty="0" err="1"/>
                  <a:t>kompleksitasnya</a:t>
                </a:r>
                <a:r>
                  <a:rPr lang="en-US" sz="3800" dirty="0"/>
                  <a:t> O(n)  </a:t>
                </a:r>
                <a:r>
                  <a:rPr lang="en-US" sz="3800" dirty="0" err="1"/>
                  <a:t>atau</a:t>
                </a:r>
                <a:r>
                  <a:rPr lang="en-US" sz="3800" dirty="0"/>
                  <a:t> </a:t>
                </a:r>
                <a:r>
                  <a:rPr lang="en-US" sz="3800" dirty="0" err="1"/>
                  <a:t>cn</a:t>
                </a:r>
                <a:endParaRPr lang="en-US" sz="3800" dirty="0"/>
              </a:p>
              <a:p>
                <a:endParaRPr lang="en-US" sz="3800" dirty="0"/>
              </a:p>
              <a:p>
                <a:r>
                  <a:rPr lang="en-US" sz="3800" dirty="0"/>
                  <a:t> </a:t>
                </a:r>
                <a:r>
                  <a:rPr lang="en-US" sz="3800" dirty="0" err="1"/>
                  <a:t>Kompleksitas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algoritmanya</a:t>
                </a:r>
                <a:r>
                  <a:rPr lang="en-US" sz="3800" dirty="0"/>
                  <a:t>:</a:t>
                </a:r>
              </a:p>
              <a:p>
                <a:pPr marL="0" indent="0">
                  <a:buNone/>
                </a:pPr>
                <a:r>
                  <a:rPr lang="en-US" sz="3800" dirty="0"/>
                  <a:t>	</a:t>
                </a:r>
              </a:p>
              <a:p>
                <a:pPr>
                  <a:defRPr/>
                </a:pPr>
                <a:r>
                  <a:rPr lang="en-US" sz="3800" dirty="0" err="1"/>
                  <a:t>Dengan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menggunakan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Teorema</a:t>
                </a:r>
                <a:r>
                  <a:rPr lang="en-US" sz="3800" dirty="0"/>
                  <a:t> Master, </a:t>
                </a:r>
                <a:r>
                  <a:rPr lang="en-US" sz="3800" i="1" dirty="0"/>
                  <a:t>a</a:t>
                </a:r>
                <a:r>
                  <a:rPr lang="en-US" sz="3800" dirty="0"/>
                  <a:t> = 4, </a:t>
                </a:r>
                <a:r>
                  <a:rPr lang="en-US" sz="3800" i="1" dirty="0"/>
                  <a:t>b</a:t>
                </a:r>
                <a:r>
                  <a:rPr lang="en-US" sz="3800" dirty="0"/>
                  <a:t> = 2, </a:t>
                </a:r>
                <a:r>
                  <a:rPr lang="en-US" sz="3800" i="1" dirty="0"/>
                  <a:t>d</a:t>
                </a:r>
                <a:r>
                  <a:rPr lang="en-US" sz="3800" dirty="0"/>
                  <a:t> = 1, dan </a:t>
                </a:r>
                <a:r>
                  <a:rPr lang="en-US" sz="3800" dirty="0" err="1"/>
                  <a:t>memenuhi</a:t>
                </a:r>
                <a:r>
                  <a:rPr lang="en-US" sz="3800" dirty="0"/>
                  <a:t>  </a:t>
                </a:r>
                <a:r>
                  <a:rPr lang="en-US" sz="3800" i="1" dirty="0"/>
                  <a:t>a &gt;</a:t>
                </a:r>
                <a:r>
                  <a:rPr lang="en-US" sz="3800" dirty="0"/>
                  <a:t> </a:t>
                </a:r>
                <a:r>
                  <a:rPr lang="en-US" sz="3800" i="1" dirty="0"/>
                  <a:t>b</a:t>
                </a:r>
                <a:r>
                  <a:rPr lang="en-US" sz="3800" i="1" baseline="30000" dirty="0"/>
                  <a:t>d </a:t>
                </a:r>
                <a:r>
                  <a:rPr lang="en-US" sz="3800" dirty="0"/>
                  <a:t>  (</a:t>
                </a:r>
                <a:r>
                  <a:rPr lang="en-US" sz="3800" dirty="0" err="1"/>
                  <a:t>yaitu</a:t>
                </a:r>
                <a:r>
                  <a:rPr lang="en-US" sz="3800" dirty="0"/>
                  <a:t> 4 &gt; 2</a:t>
                </a:r>
                <a:r>
                  <a:rPr lang="en-US" sz="3800" baseline="30000" dirty="0"/>
                  <a:t>1</a:t>
                </a:r>
                <a:r>
                  <a:rPr lang="en-US" sz="3800" dirty="0"/>
                  <a:t>)  </a:t>
                </a:r>
                <a:r>
                  <a:rPr lang="en-US" sz="3800" dirty="0" err="1"/>
                  <a:t>maka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relasi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rekurens</a:t>
                </a:r>
                <a:r>
                  <a:rPr lang="en-US" sz="3800" dirty="0"/>
                  <a:t> 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) = 4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/2) + </a:t>
                </a:r>
                <a:r>
                  <a:rPr lang="en-US" sz="3800" i="1" dirty="0" err="1"/>
                  <a:t>cn</a:t>
                </a:r>
                <a:r>
                  <a:rPr lang="en-US" sz="3800" dirty="0"/>
                  <a:t>  </a:t>
                </a:r>
                <a:r>
                  <a:rPr lang="en-US" sz="3800" dirty="0" err="1"/>
                  <a:t>memenuhi</a:t>
                </a:r>
                <a:r>
                  <a:rPr lang="en-US" sz="3800" dirty="0"/>
                  <a:t> </a:t>
                </a:r>
                <a:r>
                  <a:rPr lang="en-US" sz="3800" i="1" dirty="0"/>
                  <a:t>case</a:t>
                </a:r>
                <a:r>
                  <a:rPr lang="en-US" sz="3800" dirty="0"/>
                  <a:t> 3, </a:t>
                </a:r>
                <a:r>
                  <a:rPr lang="en-US" sz="3800" dirty="0" err="1"/>
                  <a:t>sehingga</a:t>
                </a:r>
                <a:endParaRPr lang="en-US" sz="3800" dirty="0"/>
              </a:p>
              <a:p>
                <a:pPr marL="0" indent="0">
                  <a:buNone/>
                </a:pPr>
                <a:r>
                  <a:rPr lang="en-US" sz="3800" dirty="0"/>
                  <a:t>	          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3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fName>
                              <m:e>
                                <m: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3800" dirty="0"/>
                  <a:t> ) = </a:t>
                </a:r>
                <a:r>
                  <a:rPr lang="en-US" sz="3800" i="1" dirty="0"/>
                  <a:t>O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baseline="30000" dirty="0"/>
                  <a:t>2</a:t>
                </a:r>
                <a:r>
                  <a:rPr lang="en-US" sz="3800" dirty="0"/>
                  <a:t>)</a:t>
                </a:r>
              </a:p>
              <a:p>
                <a:endParaRPr lang="en-US" sz="3800" dirty="0"/>
              </a:p>
              <a:p>
                <a:r>
                  <a:rPr lang="en-US" sz="3800" dirty="0"/>
                  <a:t>Hasil </a:t>
                </a:r>
                <a:r>
                  <a:rPr lang="en-US" sz="3800" dirty="0" err="1"/>
                  <a:t>ini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tidak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memberi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perbaikan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dibandingkan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dengan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</a:t>
                </a:r>
                <a:r>
                  <a:rPr lang="en-US" sz="3800" dirty="0"/>
                  <a:t> </a:t>
                </a:r>
                <a:r>
                  <a:rPr lang="en-US" sz="3800" i="1" dirty="0"/>
                  <a:t>brute force</a:t>
                </a:r>
                <a:r>
                  <a:rPr lang="en-US" sz="3800" dirty="0"/>
                  <a:t>. </a:t>
                </a:r>
              </a:p>
              <a:p>
                <a:endParaRPr lang="en-US" sz="3800" dirty="0"/>
              </a:p>
              <a:p>
                <a:r>
                  <a:rPr lang="en-US" sz="3800" dirty="0" err="1"/>
                  <a:t>Dapatkah</a:t>
                </a:r>
                <a:r>
                  <a:rPr lang="en-US" sz="3800" dirty="0"/>
                  <a:t> </a:t>
                </a:r>
                <a:r>
                  <a:rPr lang="en-US" sz="3800" dirty="0" err="1"/>
                  <a:t>kita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membuat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perkalian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polinom</a:t>
                </a:r>
                <a:r>
                  <a:rPr lang="en-US" sz="3800" dirty="0"/>
                  <a:t> yang </a:t>
                </a:r>
                <a:r>
                  <a:rPr lang="en-US" sz="3800" dirty="0" err="1"/>
                  <a:t>lebih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baik</a:t>
                </a:r>
                <a:r>
                  <a:rPr lang="en-US" sz="3800" dirty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9800" y="944880"/>
                <a:ext cx="10515600" cy="5476240"/>
              </a:xfrm>
              <a:blipFill>
                <a:blip r:embed="rId4"/>
                <a:stretch>
                  <a:fillRect l="-754" t="-2561" r="-1739" b="-3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/>
              <p:nvPr/>
            </p:nvSpPr>
            <p:spPr bwMode="auto">
              <a:xfrm>
                <a:off x="4819332" y="2444115"/>
                <a:ext cx="4524376" cy="85788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9332" y="2444115"/>
                <a:ext cx="4524376" cy="857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2080D6F-D841-4953-8AE0-C3847DE33836}"/>
              </a:ext>
            </a:extLst>
          </p:cNvPr>
          <p:cNvSpPr txBox="1"/>
          <p:nvPr/>
        </p:nvSpPr>
        <p:spPr>
          <a:xfrm>
            <a:off x="939800" y="17527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/>
              <a:t>Kompleksitas</a:t>
            </a:r>
            <a:r>
              <a:rPr lang="en-US" sz="2800" b="1" dirty="0"/>
              <a:t> </a:t>
            </a:r>
            <a:r>
              <a:rPr lang="en-US" sz="2800" b="1" dirty="0" err="1"/>
              <a:t>algoritmanya</a:t>
            </a:r>
            <a:r>
              <a:rPr lang="en-US" sz="2800" b="1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992C8A-CD6D-4BE9-BD2E-F4EE123C9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12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>
            <a:extLst>
              <a:ext uri="{FF2B5EF4-FFF2-40B4-BE49-F238E27FC236}">
                <a16:creationId xmlns:a16="http://schemas.microsoft.com/office/drawing/2014/main" id="{2727B036-AB87-494F-A02C-4ABF7B8B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A63A61-B6D7-4602-ADD9-BE1BEDF885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7235E97-5DC4-4D1B-BB24-D4400FCD4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43072"/>
            <a:ext cx="99822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err="1">
                <a:latin typeface="+mn-lt"/>
              </a:rPr>
              <a:t>Perbaikan</a:t>
            </a:r>
            <a:r>
              <a:rPr lang="en-US" altLang="en-US" sz="3200" b="1" dirty="0">
                <a:latin typeface="+mn-lt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9900F-3DA5-41CB-AEA8-AE525CA3E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2"/>
            <a:ext cx="10515600" cy="505134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Idenya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metode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Karatsuba,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Persamaan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(x)</a:t>
            </a:r>
            <a:r>
              <a:rPr lang="en-US" altLang="en-US" sz="2800" dirty="0"/>
              <a:t> dan </a:t>
            </a:r>
            <a:r>
              <a:rPr lang="en-US" altLang="en-US" i="1" dirty="0"/>
              <a:t>B</a:t>
            </a:r>
            <a:r>
              <a:rPr lang="en-US" altLang="en-US" dirty="0"/>
              <a:t>(x)</a:t>
            </a:r>
            <a:r>
              <a:rPr lang="en-US" altLang="en-US" i="1" dirty="0"/>
              <a:t> </a:t>
            </a:r>
            <a:r>
              <a:rPr lang="en-US" altLang="en-US" dirty="0" err="1"/>
              <a:t>sebelumnya</a:t>
            </a:r>
            <a:r>
              <a:rPr lang="en-US" altLang="en-US" sz="2800" dirty="0"/>
              <a:t>:</a:t>
            </a:r>
          </a:p>
          <a:p>
            <a:pPr marL="0" indent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800" dirty="0">
                <a:effectLst/>
                <a:ea typeface="Times New Roman" panose="02020603050405020304" pitchFamily="18" charset="0"/>
              </a:rPr>
              <a:t>      </a:t>
            </a:r>
            <a:r>
              <a:rPr lang="en-US" sz="2800" dirty="0"/>
              <a:t>A(x)B(x) = A</a:t>
            </a:r>
            <a:r>
              <a:rPr lang="en-US" sz="2800" baseline="-25000" dirty="0"/>
              <a:t>0</a:t>
            </a:r>
            <a:r>
              <a:rPr lang="en-US" sz="2800" dirty="0"/>
              <a:t>(x)B</a:t>
            </a:r>
            <a:r>
              <a:rPr lang="en-US" sz="2800" baseline="-25000" dirty="0"/>
              <a:t>0</a:t>
            </a:r>
            <a:r>
              <a:rPr lang="en-US" sz="2800" dirty="0"/>
              <a:t>(x)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( A</a:t>
            </a:r>
            <a:r>
              <a:rPr lang="en-US" sz="2800" baseline="-25000" dirty="0"/>
              <a:t>0</a:t>
            </a:r>
            <a:r>
              <a:rPr lang="en-US" sz="2800" dirty="0"/>
              <a:t>(x)B</a:t>
            </a:r>
            <a:r>
              <a:rPr lang="en-US" sz="2800" baseline="-25000" dirty="0"/>
              <a:t>1</a:t>
            </a:r>
            <a:r>
              <a:rPr lang="en-US" sz="2800" dirty="0"/>
              <a:t>(x) </a:t>
            </a:r>
            <a:r>
              <a:rPr lang="en-US" sz="2800" baseline="30000" dirty="0">
                <a:sym typeface="Symbol" panose="05050102010706020507" pitchFamily="18" charset="2"/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A</a:t>
            </a:r>
            <a:r>
              <a:rPr lang="en-US" sz="2800" baseline="-25000" dirty="0"/>
              <a:t>1</a:t>
            </a:r>
            <a:r>
              <a:rPr lang="en-US" sz="2800" dirty="0"/>
              <a:t>(x)B</a:t>
            </a:r>
            <a:r>
              <a:rPr lang="en-US" sz="2800" baseline="-25000" dirty="0"/>
              <a:t>0</a:t>
            </a:r>
            <a:r>
              <a:rPr lang="en-US" sz="2800" dirty="0"/>
              <a:t>(x) ) x</a:t>
            </a:r>
            <a:r>
              <a:rPr lang="en-US" sz="2800" baseline="-25000" dirty="0">
                <a:sym typeface="Symbol" panose="05050102010706020507" pitchFamily="18" charset="2"/>
              </a:rPr>
              <a:t> </a:t>
            </a:r>
            <a:r>
              <a:rPr lang="en-US" sz="2800" baseline="30000" dirty="0">
                <a:sym typeface="Symbol" panose="05050102010706020507" pitchFamily="18" charset="2"/>
              </a:rPr>
              <a:t>n/2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A</a:t>
            </a:r>
            <a:r>
              <a:rPr lang="en-US" sz="2800" baseline="-25000" dirty="0"/>
              <a:t>1</a:t>
            </a:r>
            <a:r>
              <a:rPr lang="en-US" sz="2800" dirty="0"/>
              <a:t>(x) B</a:t>
            </a:r>
            <a:r>
              <a:rPr lang="en-US" sz="2800" baseline="-25000" dirty="0"/>
              <a:t>1</a:t>
            </a:r>
            <a:r>
              <a:rPr lang="en-US" sz="2800" dirty="0"/>
              <a:t>(x) x</a:t>
            </a:r>
            <a:r>
              <a:rPr lang="en-US" sz="2800" baseline="30000" dirty="0"/>
              <a:t>2</a:t>
            </a:r>
            <a:r>
              <a:rPr lang="en-US" sz="2800" baseline="30000" dirty="0">
                <a:sym typeface="Symbol" panose="05050102010706020507" pitchFamily="18" charset="2"/>
              </a:rPr>
              <a:t>n/2</a:t>
            </a:r>
            <a:endParaRPr lang="en-US" sz="2800" dirty="0"/>
          </a:p>
          <a:p>
            <a:pPr marL="233363" marR="0" indent="-233363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4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d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an 3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upa-polinom</a:t>
            </a:r>
            <a:r>
              <a:rPr lang="en-US" dirty="0">
                <a:ea typeface="Times New Roman" panose="02020603050405020304" pitchFamily="18" charset="0"/>
              </a:rPr>
              <a:t>  </a:t>
            </a:r>
            <a:r>
              <a:rPr lang="en-US" dirty="0" err="1">
                <a:ea typeface="Times New Roman" panose="02020603050405020304" pitchFamily="18" charset="0"/>
              </a:rPr>
              <a:t>derajat</a:t>
            </a:r>
            <a:r>
              <a:rPr lang="en-US" dirty="0">
                <a:ea typeface="Times New Roman" panose="02020603050405020304" pitchFamily="18" charset="0"/>
              </a:rPr>
              <a:t> n/2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memanipulasi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persamaan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sedemikian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kita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berkurang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3 (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konsekuensi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penjumlahan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bertambah</a:t>
            </a:r>
            <a:r>
              <a:rPr lang="en-US" altLang="en-US" sz="2800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02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16F15-182B-4F47-B852-66D7D76C0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014720"/>
          </a:xfrm>
        </p:spPr>
        <p:txBody>
          <a:bodyPr>
            <a:normAutofit/>
          </a:bodyPr>
          <a:lstStyle/>
          <a:p>
            <a:r>
              <a:rPr lang="en-US" sz="2400" dirty="0" err="1"/>
              <a:t>Definisikan</a:t>
            </a: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Y(x) =  ( A</a:t>
            </a:r>
            <a:r>
              <a:rPr lang="en-US" sz="2400" baseline="-25000" dirty="0"/>
              <a:t>0</a:t>
            </a:r>
            <a:r>
              <a:rPr lang="en-US" sz="2400" dirty="0"/>
              <a:t>(x) +  A</a:t>
            </a:r>
            <a:r>
              <a:rPr lang="en-US" sz="2400" baseline="-25000" dirty="0"/>
              <a:t>1</a:t>
            </a:r>
            <a:r>
              <a:rPr lang="en-US" sz="2400" dirty="0"/>
              <a:t>(x) ) </a:t>
            </a:r>
            <a:r>
              <a:rPr lang="en-US" sz="2400" dirty="0">
                <a:sym typeface="Symbol" panose="05050102010706020507" pitchFamily="18" charset="2"/>
              </a:rPr>
              <a:t></a:t>
            </a:r>
            <a:r>
              <a:rPr lang="en-US" sz="2400" dirty="0"/>
              <a:t> ( B</a:t>
            </a:r>
            <a:r>
              <a:rPr lang="en-US" sz="2400" baseline="-25000" dirty="0"/>
              <a:t>0</a:t>
            </a:r>
            <a:r>
              <a:rPr lang="en-US" sz="2400" dirty="0"/>
              <a:t>(x)  + B</a:t>
            </a:r>
            <a:r>
              <a:rPr lang="en-US" sz="2400" baseline="-25000" dirty="0"/>
              <a:t>1</a:t>
            </a:r>
            <a:r>
              <a:rPr lang="en-US" sz="2400" dirty="0"/>
              <a:t>(x) )</a:t>
            </a:r>
          </a:p>
          <a:p>
            <a:pPr marL="0" indent="0">
              <a:buNone/>
            </a:pPr>
            <a:r>
              <a:rPr lang="en-US" sz="2400" dirty="0"/>
              <a:t>	U(x)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</a:t>
            </a:r>
          </a:p>
          <a:p>
            <a:pPr marL="0" indent="0">
              <a:buNone/>
            </a:pPr>
            <a:r>
              <a:rPr lang="en-US" sz="2400" dirty="0"/>
              <a:t>	Z(x) =  A</a:t>
            </a:r>
            <a:r>
              <a:rPr lang="en-US" sz="2400" baseline="-25000" dirty="0"/>
              <a:t>1</a:t>
            </a:r>
            <a:r>
              <a:rPr lang="en-US" sz="2400" dirty="0"/>
              <a:t>(x)B</a:t>
            </a:r>
            <a:r>
              <a:rPr lang="en-US" sz="2400" baseline="-25000" dirty="0"/>
              <a:t>1</a:t>
            </a:r>
            <a:r>
              <a:rPr lang="en-US" sz="2400" dirty="0"/>
              <a:t>(x)</a:t>
            </a:r>
          </a:p>
          <a:p>
            <a:pPr>
              <a:spcBef>
                <a:spcPts val="1800"/>
              </a:spcBef>
            </a:pPr>
            <a:r>
              <a:rPr lang="en-US" sz="2400" dirty="0" err="1"/>
              <a:t>Maka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Y(x) – U(x) – Z(x) =  A</a:t>
            </a:r>
            <a:r>
              <a:rPr lang="en-US" baseline="-25000" dirty="0"/>
              <a:t>0</a:t>
            </a:r>
            <a:r>
              <a:rPr lang="en-US" dirty="0"/>
              <a:t>(x) B</a:t>
            </a:r>
            <a:r>
              <a:rPr lang="en-US" baseline="-25000" dirty="0"/>
              <a:t>1</a:t>
            </a:r>
            <a:r>
              <a:rPr lang="en-US" dirty="0"/>
              <a:t>(x)  +  A</a:t>
            </a:r>
            <a:r>
              <a:rPr lang="en-US" baseline="-25000" dirty="0"/>
              <a:t>1</a:t>
            </a:r>
            <a:r>
              <a:rPr lang="en-US" dirty="0"/>
              <a:t>(x)B</a:t>
            </a:r>
            <a:r>
              <a:rPr lang="en-US" baseline="-25000" dirty="0"/>
              <a:t>0</a:t>
            </a:r>
            <a:r>
              <a:rPr lang="en-US" dirty="0"/>
              <a:t>(x)</a:t>
            </a:r>
          </a:p>
          <a:p>
            <a:pPr marL="457200" lvl="1" indent="-284163">
              <a:buNone/>
            </a:pPr>
            <a:endParaRPr lang="en-US" dirty="0"/>
          </a:p>
          <a:p>
            <a:pPr marL="457200" lvl="1" indent="-284163">
              <a:buNone/>
            </a:pPr>
            <a:r>
              <a:rPr lang="en-US" dirty="0" err="1"/>
              <a:t>sehingga</a:t>
            </a:r>
            <a:endParaRPr lang="en-US" dirty="0"/>
          </a:p>
          <a:p>
            <a:pPr marL="457200" lvl="1" indent="-284163">
              <a:buNone/>
            </a:pPr>
            <a:endParaRPr lang="en-US" dirty="0"/>
          </a:p>
          <a:p>
            <a:pPr marL="457200" lvl="1" indent="-284163">
              <a:buNone/>
            </a:pPr>
            <a:r>
              <a:rPr lang="en-US" dirty="0"/>
              <a:t>	</a:t>
            </a:r>
            <a:r>
              <a:rPr lang="en-US" sz="2400" dirty="0"/>
              <a:t>A(x)B(x)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(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1</a:t>
            </a:r>
            <a:r>
              <a:rPr lang="en-US" sz="2400" dirty="0"/>
              <a:t>(x) 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A</a:t>
            </a:r>
            <a:r>
              <a:rPr lang="en-US" sz="2400" baseline="-25000" dirty="0"/>
              <a:t>1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) 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n/2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A</a:t>
            </a:r>
            <a:r>
              <a:rPr lang="en-US" sz="2400" baseline="-25000" dirty="0"/>
              <a:t>1</a:t>
            </a:r>
            <a:r>
              <a:rPr lang="en-US" sz="2400" dirty="0"/>
              <a:t>(x) B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n/2</a:t>
            </a:r>
            <a:endParaRPr lang="en-US" sz="2400" dirty="0"/>
          </a:p>
          <a:p>
            <a:pPr marL="457200" lvl="1" indent="-284163">
              <a:buNone/>
            </a:pPr>
            <a:r>
              <a:rPr lang="en-US" dirty="0"/>
              <a:t>		        = U(x) + { Y(x) – U(x) – Z(x)} </a:t>
            </a:r>
            <a:r>
              <a:rPr lang="en-US" sz="2400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n/2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Z(x) 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n/2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16DCEC-518E-415B-BA4C-5588134C625D}"/>
              </a:ext>
            </a:extLst>
          </p:cNvPr>
          <p:cNvSpPr txBox="1"/>
          <p:nvPr/>
        </p:nvSpPr>
        <p:spPr>
          <a:xfrm>
            <a:off x="1209040" y="5878175"/>
            <a:ext cx="10474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U(x), Y(x), dan Z(x)</a:t>
            </a:r>
            <a:r>
              <a:rPr lang="en-US" sz="2400" i="1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55408-F63B-4966-8BFA-9CDBA125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288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7C777D-7EAC-47B2-B64A-66BA981C1E0B}"/>
              </a:ext>
            </a:extLst>
          </p:cNvPr>
          <p:cNvSpPr txBox="1"/>
          <p:nvPr/>
        </p:nvSpPr>
        <p:spPr>
          <a:xfrm>
            <a:off x="924560" y="789816"/>
            <a:ext cx="1061211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A(x) dan B(x),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berderajat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B1, U, Y, 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suku-suku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(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7D6C74-A6DE-4395-A053-BC4EEE0E1819}"/>
              </a:ext>
            </a:extLst>
          </p:cNvPr>
          <p:cNvSpPr txBox="1"/>
          <p:nvPr/>
        </p:nvSpPr>
        <p:spPr>
          <a:xfrm>
            <a:off x="3276599" y="148714"/>
            <a:ext cx="54406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-284163">
              <a:buNone/>
            </a:pPr>
            <a:r>
              <a:rPr lang="en-US" sz="1800" dirty="0">
                <a:solidFill>
                  <a:srgbClr val="FF0000"/>
                </a:solidFill>
              </a:rPr>
              <a:t>A(x)B(x) = </a:t>
            </a:r>
            <a:r>
              <a:rPr lang="en-US" dirty="0">
                <a:solidFill>
                  <a:srgbClr val="FF0000"/>
                </a:solidFill>
              </a:rPr>
              <a:t>U(x) + { Y(x) – U(x) – Z(x)} 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n-US" sz="1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 </a:t>
            </a:r>
            <a:r>
              <a:rPr lang="en-US" sz="1800" dirty="0">
                <a:solidFill>
                  <a:srgbClr val="FF0000"/>
                </a:solidFill>
              </a:rPr>
              <a:t>+ Z(x) x</a:t>
            </a:r>
            <a:r>
              <a:rPr lang="en-US" sz="1800" baseline="30000" dirty="0">
                <a:solidFill>
                  <a:srgbClr val="FF0000"/>
                </a:solidFill>
              </a:rPr>
              <a:t>2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4BB40-2A66-418D-B984-A9FD843A59F4}"/>
              </a:ext>
            </a:extLst>
          </p:cNvPr>
          <p:cNvSpPr/>
          <p:nvPr/>
        </p:nvSpPr>
        <p:spPr>
          <a:xfrm>
            <a:off x="772160" y="698811"/>
            <a:ext cx="10764519" cy="593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EB6316-3527-42A8-AC66-DC6F8DC7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687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9800" y="1499234"/>
                <a:ext cx="10515600" cy="492188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800" dirty="0"/>
                  <a:t> </a:t>
                </a:r>
                <a:endParaRPr lang="en-US" dirty="0"/>
              </a:p>
              <a:p>
                <a:pPr>
                  <a:defRPr/>
                </a:pPr>
                <a:endParaRPr lang="en-US" sz="2600" dirty="0"/>
              </a:p>
              <a:p>
                <a:pPr>
                  <a:defRPr/>
                </a:pP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menggunakan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Teorema</a:t>
                </a:r>
                <a:r>
                  <a:rPr lang="en-US" sz="2600" dirty="0"/>
                  <a:t> Master, </a:t>
                </a:r>
                <a:r>
                  <a:rPr lang="en-US" sz="2600" i="1" dirty="0"/>
                  <a:t>a</a:t>
                </a:r>
                <a:r>
                  <a:rPr lang="en-US" sz="2600" dirty="0"/>
                  <a:t> = 3,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2, </a:t>
                </a:r>
                <a:r>
                  <a:rPr lang="en-US" sz="2600" i="1" dirty="0"/>
                  <a:t>d</a:t>
                </a:r>
                <a:r>
                  <a:rPr lang="en-US" sz="2600" dirty="0"/>
                  <a:t> = 1, dan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 </a:t>
                </a:r>
                <a:r>
                  <a:rPr lang="en-US" sz="2600" i="1" dirty="0"/>
                  <a:t>a &gt;</a:t>
                </a:r>
                <a:r>
                  <a:rPr lang="en-US" sz="2600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 </a:t>
                </a:r>
                <a:r>
                  <a:rPr lang="en-US" sz="2600" dirty="0"/>
                  <a:t>  (</a:t>
                </a:r>
                <a:r>
                  <a:rPr lang="en-US" sz="2600" dirty="0" err="1"/>
                  <a:t>yaitu</a:t>
                </a:r>
                <a:r>
                  <a:rPr lang="en-US" sz="2600" dirty="0"/>
                  <a:t> 3 &gt; 2</a:t>
                </a:r>
                <a:r>
                  <a:rPr lang="en-US" sz="2600" baseline="30000" dirty="0"/>
                  <a:t>1</a:t>
                </a:r>
                <a:r>
                  <a:rPr lang="en-US" sz="2600" dirty="0"/>
                  <a:t>) 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relasi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rekurens</a:t>
                </a:r>
                <a:r>
                  <a:rPr lang="en-US" sz="2600" dirty="0"/>
                  <a:t> 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3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/2) + </a:t>
                </a:r>
                <a:r>
                  <a:rPr lang="en-US" sz="2600" i="1" dirty="0" err="1"/>
                  <a:t>cn</a:t>
                </a:r>
                <a:r>
                  <a:rPr lang="en-US" sz="2600" dirty="0"/>
                  <a:t> 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</a:t>
                </a:r>
                <a:r>
                  <a:rPr lang="en-US" sz="2600" i="1" dirty="0"/>
                  <a:t>case</a:t>
                </a:r>
                <a:r>
                  <a:rPr lang="en-US" sz="2600" dirty="0"/>
                  <a:t> 3, </a:t>
                </a:r>
                <a:r>
                  <a:rPr lang="en-US" sz="2600" dirty="0" err="1"/>
                  <a:t>sehingga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         </a:t>
                </a:r>
              </a:p>
              <a:p>
                <a:pPr marL="0" indent="0">
                  <a:buNone/>
                </a:pPr>
                <a:r>
                  <a:rPr lang="en-US" sz="2600" dirty="0"/>
                  <a:t>		 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</a:t>
                </a:r>
                <a:r>
                  <a:rPr lang="en-US" sz="2600" i="1" dirty="0"/>
                  <a:t>O</a:t>
                </a:r>
                <a:r>
                  <a:rPr lang="en-US" sz="26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fName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600" dirty="0"/>
                  <a:t> ) = </a:t>
                </a:r>
                <a:r>
                  <a:rPr lang="en-US" sz="2600" i="1" dirty="0"/>
                  <a:t>O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baseline="30000" dirty="0"/>
                  <a:t>1.59</a:t>
                </a:r>
                <a:r>
                  <a:rPr lang="en-US" sz="2600" dirty="0"/>
                  <a:t>)</a:t>
                </a:r>
              </a:p>
              <a:p>
                <a:endParaRPr lang="en-US" sz="2600" dirty="0"/>
              </a:p>
              <a:p>
                <a:r>
                  <a:rPr lang="en-US" sz="2600" dirty="0"/>
                  <a:t>Hasil </a:t>
                </a:r>
                <a:r>
                  <a:rPr lang="en-US" sz="2600" dirty="0" err="1"/>
                  <a:t>ini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lebih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baik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dibandingkan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i="1" dirty="0"/>
                  <a:t>divide and conquer </a:t>
                </a:r>
                <a:r>
                  <a:rPr lang="en-US" sz="2600" dirty="0" err="1"/>
                  <a:t>sebelumnya</a:t>
                </a:r>
                <a:endParaRPr lang="en-US" sz="2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9800" y="1499234"/>
                <a:ext cx="10515600" cy="4921885"/>
              </a:xfrm>
              <a:blipFill>
                <a:blip r:embed="rId4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/>
              <p:nvPr/>
            </p:nvSpPr>
            <p:spPr bwMode="auto">
              <a:xfrm>
                <a:off x="2308224" y="1499234"/>
                <a:ext cx="4524376" cy="85788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/2)+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08224" y="1499234"/>
                <a:ext cx="4524376" cy="857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2080D6F-D841-4953-8AE0-C3847DE33836}"/>
              </a:ext>
            </a:extLst>
          </p:cNvPr>
          <p:cNvSpPr txBox="1"/>
          <p:nvPr/>
        </p:nvSpPr>
        <p:spPr>
          <a:xfrm>
            <a:off x="939800" y="65279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/>
              <a:t>Kompleksitas</a:t>
            </a:r>
            <a:r>
              <a:rPr lang="en-US" sz="2800" b="1" dirty="0"/>
              <a:t> </a:t>
            </a:r>
            <a:r>
              <a:rPr lang="en-US" sz="2800" b="1" dirty="0" err="1"/>
              <a:t>algoritmanya</a:t>
            </a:r>
            <a:r>
              <a:rPr lang="en-US" sz="2800" b="1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335C91-674E-41E6-88B4-021F0C4E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59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6D11-2FCE-45DF-A97A-CADAB72A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A1BB-0DD9-4512-8F00-20CACB9A3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AC3B2-F56D-4AD7-BE94-886C6A24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4">
            <a:extLst>
              <a:ext uri="{FF2B5EF4-FFF2-40B4-BE49-F238E27FC236}">
                <a16:creationId xmlns:a16="http://schemas.microsoft.com/office/drawing/2014/main" id="{4E9B7FF4-CC40-4FED-89A5-D312892F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22212B-69D9-461E-A4C4-C965CB57DF9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graphicFrame>
        <p:nvGraphicFramePr>
          <p:cNvPr id="105475" name="Object 2">
            <a:extLst>
              <a:ext uri="{FF2B5EF4-FFF2-40B4-BE49-F238E27FC236}">
                <a16:creationId xmlns:a16="http://schemas.microsoft.com/office/drawing/2014/main" id="{D9F76DE8-33C8-422B-B0B8-94B033387542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73134284"/>
              </p:ext>
            </p:extLst>
          </p:nvPr>
        </p:nvGraphicFramePr>
        <p:xfrm>
          <a:off x="935038" y="1293813"/>
          <a:ext cx="7675562" cy="512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61199" imgH="3780372" progId="Word.Document.8">
                  <p:embed/>
                </p:oleObj>
              </mc:Choice>
              <mc:Fallback>
                <p:oleObj name="Document" r:id="rId2" imgW="5661199" imgH="3780372" progId="Word.Document.8">
                  <p:embed/>
                  <p:pic>
                    <p:nvPicPr>
                      <p:cNvPr id="105475" name="Object 2">
                        <a:extLst>
                          <a:ext uri="{FF2B5EF4-FFF2-40B4-BE49-F238E27FC236}">
                            <a16:creationId xmlns:a16="http://schemas.microsoft.com/office/drawing/2014/main" id="{D9F76DE8-33C8-422B-B0B8-94B0333875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293813"/>
                        <a:ext cx="7675562" cy="512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9B3B67E8-06EC-480F-8F09-5A41C5482B90}"/>
              </a:ext>
            </a:extLst>
          </p:cNvPr>
          <p:cNvSpPr txBox="1">
            <a:spLocks noChangeArrowheads="1"/>
          </p:cNvSpPr>
          <p:nvPr/>
        </p:nvSpPr>
        <p:spPr>
          <a:xfrm>
            <a:off x="780393" y="501650"/>
            <a:ext cx="9398876" cy="566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 err="1">
                <a:latin typeface="+mn-lt"/>
              </a:rPr>
              <a:t>Penyelesaian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dengan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i="1" dirty="0">
                <a:latin typeface="+mn-lt"/>
              </a:rPr>
              <a:t>Divide and Conquer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1C9831-D77E-4ECE-80AF-52116F6DE1FA}"/>
                  </a:ext>
                </a:extLst>
              </p:cNvPr>
              <p:cNvSpPr txBox="1"/>
              <p:nvPr/>
            </p:nvSpPr>
            <p:spPr>
              <a:xfrm>
                <a:off x="8941146" y="610356"/>
                <a:ext cx="2780954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1C9831-D77E-4ECE-80AF-52116F6DE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1146" y="610356"/>
                <a:ext cx="2780954" cy="1366913"/>
              </a:xfrm>
              <a:prstGeom prst="rect">
                <a:avLst/>
              </a:prstGeom>
              <a:blipFill>
                <a:blip r:embed="rId6"/>
                <a:stretch>
                  <a:fillRect l="-6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D0D54D-06B9-4731-862F-27387BCCF222}"/>
                  </a:ext>
                </a:extLst>
              </p:cNvPr>
              <p:cNvSpPr txBox="1"/>
              <p:nvPr/>
            </p:nvSpPr>
            <p:spPr>
              <a:xfrm>
                <a:off x="8977932" y="2742746"/>
                <a:ext cx="2769733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D0D54D-06B9-4731-862F-27387BCCF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7932" y="2742746"/>
                <a:ext cx="2769733" cy="1366913"/>
              </a:xfrm>
              <a:prstGeom prst="rect">
                <a:avLst/>
              </a:prstGeom>
              <a:blipFill>
                <a:blip r:embed="rId7"/>
                <a:stretch>
                  <a:fillRect l="-6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85D670A-3ED9-4D2C-B303-8B020195D7FF}"/>
                  </a:ext>
                </a:extLst>
              </p:cNvPr>
              <p:cNvSpPr txBox="1"/>
              <p:nvPr/>
            </p:nvSpPr>
            <p:spPr>
              <a:xfrm>
                <a:off x="9000977" y="4730876"/>
                <a:ext cx="2766527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C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85D670A-3ED9-4D2C-B303-8B020195D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977" y="4730876"/>
                <a:ext cx="2766527" cy="1366913"/>
              </a:xfrm>
              <a:prstGeom prst="rect">
                <a:avLst/>
              </a:prstGeom>
              <a:blipFill>
                <a:blip r:embed="rId8"/>
                <a:stretch>
                  <a:fillRect l="-6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20907A-1FAD-4D4C-A853-49DDD6DBED3C}"/>
              </a:ext>
            </a:extLst>
          </p:cNvPr>
          <p:cNvCxnSpPr>
            <a:cxnSpLocks/>
          </p:cNvCxnSpPr>
          <p:nvPr/>
        </p:nvCxnSpPr>
        <p:spPr>
          <a:xfrm>
            <a:off x="10578234" y="561293"/>
            <a:ext cx="0" cy="1598897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2E6AEB-B7AE-4016-9E04-06F04ED5726E}"/>
              </a:ext>
            </a:extLst>
          </p:cNvPr>
          <p:cNvCxnSpPr>
            <a:cxnSpLocks/>
          </p:cNvCxnSpPr>
          <p:nvPr/>
        </p:nvCxnSpPr>
        <p:spPr>
          <a:xfrm flipH="1">
            <a:off x="10578234" y="2690590"/>
            <a:ext cx="10938" cy="1508349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8DC081E-4670-42A0-9CB5-CF0BEE87EF2B}"/>
              </a:ext>
            </a:extLst>
          </p:cNvPr>
          <p:cNvCxnSpPr>
            <a:cxnSpLocks/>
          </p:cNvCxnSpPr>
          <p:nvPr/>
        </p:nvCxnSpPr>
        <p:spPr>
          <a:xfrm>
            <a:off x="10589172" y="4730876"/>
            <a:ext cx="0" cy="1366913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D99F646-12FC-41F0-848B-C708A11A1A4C}"/>
              </a:ext>
            </a:extLst>
          </p:cNvPr>
          <p:cNvCxnSpPr>
            <a:cxnSpLocks/>
          </p:cNvCxnSpPr>
          <p:nvPr/>
        </p:nvCxnSpPr>
        <p:spPr>
          <a:xfrm flipH="1">
            <a:off x="9320068" y="1292772"/>
            <a:ext cx="2516332" cy="1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8CB331B-25FC-464E-8A99-199E0F39AA3C}"/>
              </a:ext>
            </a:extLst>
          </p:cNvPr>
          <p:cNvCxnSpPr>
            <a:cxnSpLocks/>
          </p:cNvCxnSpPr>
          <p:nvPr/>
        </p:nvCxnSpPr>
        <p:spPr>
          <a:xfrm flipH="1" flipV="1">
            <a:off x="9434368" y="3444765"/>
            <a:ext cx="2402032" cy="104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0209E3-B14C-4E69-991B-6DB1C09D2874}"/>
              </a:ext>
            </a:extLst>
          </p:cNvPr>
          <p:cNvCxnSpPr>
            <a:cxnSpLocks/>
          </p:cNvCxnSpPr>
          <p:nvPr/>
        </p:nvCxnSpPr>
        <p:spPr>
          <a:xfrm flipH="1" flipV="1">
            <a:off x="9434368" y="5444331"/>
            <a:ext cx="2402032" cy="104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6D462A6-922D-4B35-93FF-2A20C09EE82C}"/>
              </a:ext>
            </a:extLst>
          </p:cNvPr>
          <p:cNvSpPr txBox="1"/>
          <p:nvPr/>
        </p:nvSpPr>
        <p:spPr>
          <a:xfrm>
            <a:off x="9739865" y="840748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6F6096-7BDA-44F5-84F9-C97747857C4A}"/>
              </a:ext>
            </a:extLst>
          </p:cNvPr>
          <p:cNvSpPr txBox="1"/>
          <p:nvPr/>
        </p:nvSpPr>
        <p:spPr>
          <a:xfrm>
            <a:off x="10746756" y="855115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ADFF87-CA6F-443C-A5A5-BD4176634003}"/>
              </a:ext>
            </a:extLst>
          </p:cNvPr>
          <p:cNvSpPr txBox="1"/>
          <p:nvPr/>
        </p:nvSpPr>
        <p:spPr>
          <a:xfrm>
            <a:off x="9751375" y="1360742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A21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411BD9-8B65-4757-81E1-293602AB16FD}"/>
              </a:ext>
            </a:extLst>
          </p:cNvPr>
          <p:cNvSpPr txBox="1"/>
          <p:nvPr/>
        </p:nvSpPr>
        <p:spPr>
          <a:xfrm>
            <a:off x="10760368" y="1403326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3CA1DB-CBA6-49EF-873C-2435E7CC986E}"/>
              </a:ext>
            </a:extLst>
          </p:cNvPr>
          <p:cNvSpPr txBox="1"/>
          <p:nvPr/>
        </p:nvSpPr>
        <p:spPr>
          <a:xfrm>
            <a:off x="9775868" y="2915375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B11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1CAE9F-71AE-42CA-A797-D1620592A499}"/>
              </a:ext>
            </a:extLst>
          </p:cNvPr>
          <p:cNvSpPr txBox="1"/>
          <p:nvPr/>
        </p:nvSpPr>
        <p:spPr>
          <a:xfrm>
            <a:off x="9796228" y="4880552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C11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A805B0F-2E51-46BF-B5C7-7F7EBB2F62D0}"/>
              </a:ext>
            </a:extLst>
          </p:cNvPr>
          <p:cNvSpPr txBox="1"/>
          <p:nvPr/>
        </p:nvSpPr>
        <p:spPr>
          <a:xfrm>
            <a:off x="10871703" y="2909283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C82348-B4EB-4CCA-8FE3-AA317C89143E}"/>
              </a:ext>
            </a:extLst>
          </p:cNvPr>
          <p:cNvSpPr txBox="1"/>
          <p:nvPr/>
        </p:nvSpPr>
        <p:spPr>
          <a:xfrm>
            <a:off x="10866894" y="4895544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DF261D-3AC9-4402-BB0A-F4C25A5C56C1}"/>
              </a:ext>
            </a:extLst>
          </p:cNvPr>
          <p:cNvSpPr txBox="1"/>
          <p:nvPr/>
        </p:nvSpPr>
        <p:spPr>
          <a:xfrm>
            <a:off x="9787290" y="5539223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C21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3D032C-DCFF-4EFF-BC63-02B418ABD7F3}"/>
              </a:ext>
            </a:extLst>
          </p:cNvPr>
          <p:cNvSpPr txBox="1"/>
          <p:nvPr/>
        </p:nvSpPr>
        <p:spPr>
          <a:xfrm>
            <a:off x="10909198" y="5492441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C22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8D71EE-251A-4B79-86F5-E2425FCAFB86}"/>
              </a:ext>
            </a:extLst>
          </p:cNvPr>
          <p:cNvSpPr txBox="1"/>
          <p:nvPr/>
        </p:nvSpPr>
        <p:spPr>
          <a:xfrm>
            <a:off x="9766250" y="3531558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B21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0BA4C6-CF4E-484C-8030-67BBB7BA1BCC}"/>
              </a:ext>
            </a:extLst>
          </p:cNvPr>
          <p:cNvSpPr txBox="1"/>
          <p:nvPr/>
        </p:nvSpPr>
        <p:spPr>
          <a:xfrm>
            <a:off x="10854070" y="3562447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4">
            <a:extLst>
              <a:ext uri="{FF2B5EF4-FFF2-40B4-BE49-F238E27FC236}">
                <a16:creationId xmlns:a16="http://schemas.microsoft.com/office/drawing/2014/main" id="{E1196354-B0A2-4192-ADE4-0E90F5DA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A70B58-8D16-46D8-B72D-262AC5C3DD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aphicFrame>
        <p:nvGraphicFramePr>
          <p:cNvPr id="106499" name="Object 2">
            <a:extLst>
              <a:ext uri="{FF2B5EF4-FFF2-40B4-BE49-F238E27FC236}">
                <a16:creationId xmlns:a16="http://schemas.microsoft.com/office/drawing/2014/main" id="{E5A57B14-237E-4811-9BDB-6EBE32CB1D10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1220102" y="675005"/>
          <a:ext cx="9751796" cy="5106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35532" imgH="2950464" progId="Word.Document.8">
                  <p:embed/>
                </p:oleObj>
              </mc:Choice>
              <mc:Fallback>
                <p:oleObj name="Document" r:id="rId2" imgW="5635532" imgH="2950464" progId="Word.Document.8">
                  <p:embed/>
                  <p:pic>
                    <p:nvPicPr>
                      <p:cNvPr id="106499" name="Object 2">
                        <a:extLst>
                          <a:ext uri="{FF2B5EF4-FFF2-40B4-BE49-F238E27FC236}">
                            <a16:creationId xmlns:a16="http://schemas.microsoft.com/office/drawing/2014/main" id="{E5A57B14-237E-4811-9BDB-6EBE32CB1D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2" y="675005"/>
                        <a:ext cx="9751796" cy="5106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95080AA-C36F-4CEB-A228-28CE858748DA}"/>
              </a:ext>
            </a:extLst>
          </p:cNvPr>
          <p:cNvCxnSpPr/>
          <p:nvPr/>
        </p:nvCxnSpPr>
        <p:spPr>
          <a:xfrm>
            <a:off x="4614041" y="1303283"/>
            <a:ext cx="0" cy="2396358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AAEF7E-FD7C-4C2A-83AC-092F682A74EC}"/>
              </a:ext>
            </a:extLst>
          </p:cNvPr>
          <p:cNvCxnSpPr>
            <a:cxnSpLocks/>
          </p:cNvCxnSpPr>
          <p:nvPr/>
        </p:nvCxnSpPr>
        <p:spPr>
          <a:xfrm>
            <a:off x="3358055" y="2506718"/>
            <a:ext cx="2832538" cy="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A39DEE-08B2-4368-98B6-9F6E7D9E9682}"/>
              </a:ext>
            </a:extLst>
          </p:cNvPr>
          <p:cNvSpPr txBox="1"/>
          <p:nvPr/>
        </p:nvSpPr>
        <p:spPr>
          <a:xfrm>
            <a:off x="1107440" y="1386404"/>
            <a:ext cx="105054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dan B yang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n.  }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x 1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}</a:t>
            </a:r>
            <a:endParaRPr lang="en-US" sz="1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A11, A12, A21, dan A22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B11, B12, B21, dan B22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(A22,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C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C11, C12, C13, C14  }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4E549-7527-4891-9EC1-082A5551899D}"/>
              </a:ext>
            </a:extLst>
          </p:cNvPr>
          <p:cNvSpPr txBox="1"/>
          <p:nvPr/>
        </p:nvSpPr>
        <p:spPr>
          <a:xfrm>
            <a:off x="1005840" y="586323"/>
            <a:ext cx="8831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04D9E-B525-4CB5-BBDB-87BBD105B5E1}"/>
              </a:ext>
            </a:extLst>
          </p:cNvPr>
          <p:cNvSpPr/>
          <p:nvPr/>
        </p:nvSpPr>
        <p:spPr>
          <a:xfrm>
            <a:off x="949873" y="1283201"/>
            <a:ext cx="10256608" cy="498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0B5760-8CA4-4A0E-83AD-BCA5DD87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9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E68353-03CC-4BDA-87AF-5E47CC7C4D47}"/>
              </a:ext>
            </a:extLst>
          </p:cNvPr>
          <p:cNvSpPr txBox="1"/>
          <p:nvPr/>
        </p:nvSpPr>
        <p:spPr>
          <a:xfrm>
            <a:off x="1005840" y="1546503"/>
            <a:ext cx="968248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Tambah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penjumlahkan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dan B, yang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  }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CD6772-13D4-4509-8D8F-AE1AF16F9E5A}"/>
              </a:ext>
            </a:extLst>
          </p:cNvPr>
          <p:cNvSpPr txBox="1"/>
          <p:nvPr/>
        </p:nvSpPr>
        <p:spPr>
          <a:xfrm>
            <a:off x="1005840" y="677763"/>
            <a:ext cx="5771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(+):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31043E-C813-4AB3-917E-7DF8843944BE}"/>
              </a:ext>
            </a:extLst>
          </p:cNvPr>
          <p:cNvSpPr/>
          <p:nvPr/>
        </p:nvSpPr>
        <p:spPr>
          <a:xfrm>
            <a:off x="949873" y="1341179"/>
            <a:ext cx="10002607" cy="4480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AA0237-3CBF-4EA5-ACE7-ADEE0621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6F3B09-43DF-4661-83DE-F432D863E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933" y="144671"/>
            <a:ext cx="2742664" cy="106618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687AF0D-D06F-424C-9BC9-80EF8B143E56}"/>
              </a:ext>
            </a:extLst>
          </p:cNvPr>
          <p:cNvSpPr txBox="1"/>
          <p:nvPr/>
        </p:nvSpPr>
        <p:spPr>
          <a:xfrm>
            <a:off x="2773680" y="6125517"/>
            <a:ext cx="4330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algoritmanya</a:t>
            </a:r>
            <a:r>
              <a:rPr lang="en-US" sz="2400" dirty="0"/>
              <a:t>: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662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5D4D3-030E-4892-BAA0-8285AFD5EA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4040" y="482600"/>
                <a:ext cx="11242040" cy="58928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600" dirty="0"/>
                  <a:t>Kompleksitas </a:t>
                </a:r>
                <a:r>
                  <a:rPr lang="en-US" sz="2600" dirty="0" err="1"/>
                  <a:t>waktu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perkalian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i="1" dirty="0"/>
                  <a:t>divide and conquer</a:t>
                </a:r>
                <a:r>
                  <a:rPr lang="en-US" sz="2600" dirty="0"/>
                  <a:t>:</a:t>
                </a:r>
              </a:p>
              <a:p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</a:t>
                </a:r>
              </a:p>
              <a:p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Menurut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Teorema</a:t>
                </a:r>
                <a:r>
                  <a:rPr lang="en-US" sz="2600" dirty="0"/>
                  <a:t> Master, </a:t>
                </a:r>
                <a:r>
                  <a:rPr lang="en-US" sz="2800" i="1" dirty="0"/>
                  <a:t>T</a:t>
                </a:r>
                <a:r>
                  <a:rPr lang="en-US" sz="2800" dirty="0"/>
                  <a:t>(</a:t>
                </a:r>
                <a:r>
                  <a:rPr lang="en-US" sz="2800" i="1" dirty="0"/>
                  <a:t>n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aT</a:t>
                </a:r>
                <a:r>
                  <a:rPr lang="en-US" sz="2800" dirty="0"/>
                  <a:t>(</a:t>
                </a:r>
                <a:r>
                  <a:rPr lang="en-US" sz="2800" i="1" dirty="0"/>
                  <a:t>n</a:t>
                </a:r>
                <a:r>
                  <a:rPr lang="en-US" sz="2800" dirty="0"/>
                  <a:t>/</a:t>
                </a:r>
                <a:r>
                  <a:rPr lang="en-US" sz="2800" i="1" dirty="0"/>
                  <a:t>b</a:t>
                </a:r>
                <a:r>
                  <a:rPr lang="en-US" sz="2800" dirty="0"/>
                  <a:t>) + </a:t>
                </a:r>
                <a:r>
                  <a:rPr lang="en-US" sz="2800" i="1" dirty="0" err="1"/>
                  <a:t>cn</a:t>
                </a:r>
                <a:r>
                  <a:rPr lang="en-US" sz="2800" i="1" baseline="30000" dirty="0" err="1"/>
                  <a:t>d</a:t>
                </a:r>
                <a:r>
                  <a:rPr lang="en-US" sz="2600" dirty="0"/>
                  <a:t>,</a:t>
                </a:r>
                <a:r>
                  <a:rPr lang="en-US" sz="2600" i="1" dirty="0"/>
                  <a:t> </a:t>
                </a:r>
                <a:r>
                  <a:rPr lang="en-US" sz="2600" dirty="0" err="1"/>
                  <a:t>diperoleh</a:t>
                </a:r>
                <a:r>
                  <a:rPr lang="en-US" sz="2600" i="1" dirty="0"/>
                  <a:t> a</a:t>
                </a:r>
                <a:r>
                  <a:rPr lang="en-US" sz="2600" dirty="0"/>
                  <a:t> = 8,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2, </a:t>
                </a:r>
                <a:r>
                  <a:rPr lang="en-US" sz="2600" i="1" dirty="0"/>
                  <a:t>d</a:t>
                </a:r>
                <a:r>
                  <a:rPr lang="en-US" sz="2600" dirty="0"/>
                  <a:t> = 2, dan </a:t>
                </a:r>
                <a:r>
                  <a:rPr lang="en-US" sz="2600" dirty="0" err="1"/>
                  <a:t>memenuhi</a:t>
                </a:r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 </a:t>
                </a:r>
                <a:r>
                  <a:rPr lang="en-US" sz="2600" i="1" dirty="0"/>
                  <a:t>a &gt;</a:t>
                </a:r>
                <a:r>
                  <a:rPr lang="en-US" sz="2600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 </a:t>
                </a:r>
                <a:r>
                  <a:rPr lang="en-US" sz="2600" dirty="0"/>
                  <a:t>  (</a:t>
                </a:r>
                <a:r>
                  <a:rPr lang="en-US" sz="2600" dirty="0" err="1"/>
                  <a:t>yaitu</a:t>
                </a:r>
                <a:r>
                  <a:rPr lang="en-US" sz="2600" dirty="0"/>
                  <a:t> 8 &gt; 2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) 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relasi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rekurens</a:t>
                </a:r>
                <a:r>
                  <a:rPr lang="en-US" sz="26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  <a:defRPr/>
                </a:pPr>
                <a:r>
                  <a:rPr lang="en-US" sz="2600" i="1" dirty="0"/>
                  <a:t>	  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8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/2) + </a:t>
                </a:r>
                <a:r>
                  <a:rPr lang="en-US" sz="2600" i="1" dirty="0"/>
                  <a:t>cn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 </a:t>
                </a:r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</a:t>
                </a:r>
                <a:r>
                  <a:rPr lang="en-US" sz="2600" i="1" dirty="0"/>
                  <a:t>case</a:t>
                </a:r>
                <a:r>
                  <a:rPr lang="en-US" sz="2600" dirty="0"/>
                  <a:t> 3  (</a:t>
                </a:r>
                <a:r>
                  <a:rPr lang="en-US" sz="2600" dirty="0" err="1"/>
                  <a:t>jika</a:t>
                </a:r>
                <a:r>
                  <a:rPr lang="en-US" sz="2600" dirty="0"/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&gt;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</a:t>
                </a:r>
                <a:r>
                  <a:rPr lang="en-US" sz="2600" dirty="0"/>
                  <a:t>)</a:t>
                </a:r>
              </a:p>
              <a:p>
                <a:pPr marL="0" indent="0">
                  <a:buNone/>
                  <a:defRPr/>
                </a:pPr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sehingga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         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600" dirty="0"/>
                  <a:t> ) = O(</a:t>
                </a:r>
                <a:r>
                  <a:rPr lang="en-US" sz="2600" i="1" dirty="0"/>
                  <a:t>n</a:t>
                </a:r>
                <a:r>
                  <a:rPr lang="en-US" sz="2600" baseline="30000" dirty="0"/>
                  <a:t>3</a:t>
                </a:r>
                <a:r>
                  <a:rPr lang="en-US" sz="2600" dirty="0"/>
                  <a:t>)</a:t>
                </a:r>
              </a:p>
              <a:p>
                <a:endParaRPr lang="en-US" sz="2600" dirty="0"/>
              </a:p>
              <a:p>
                <a:r>
                  <a:rPr lang="en-US" sz="2600" dirty="0"/>
                  <a:t>Hasil </a:t>
                </a:r>
                <a:r>
                  <a:rPr lang="en-US" sz="2600" dirty="0" err="1"/>
                  <a:t>ini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tidak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memberi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perbaikan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kompleksitas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dibandingkan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i="1" dirty="0"/>
                  <a:t>brute force</a:t>
                </a:r>
                <a:r>
                  <a:rPr lang="en-US" sz="2600" dirty="0"/>
                  <a:t>. </a:t>
                </a:r>
              </a:p>
              <a:p>
                <a:endParaRPr lang="en-US" sz="2600" dirty="0"/>
              </a:p>
              <a:p>
                <a:r>
                  <a:rPr lang="en-US" sz="2600" dirty="0" err="1"/>
                  <a:t>Dapatkah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kita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membuat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perkalian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yang </a:t>
                </a:r>
                <a:r>
                  <a:rPr lang="en-US" sz="2600" dirty="0" err="1"/>
                  <a:t>lebih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baik</a:t>
                </a:r>
                <a:r>
                  <a:rPr lang="en-US" sz="2600" dirty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5D4D3-030E-4892-BAA0-8285AFD5EA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4040" y="482600"/>
                <a:ext cx="11242040" cy="5892800"/>
              </a:xfrm>
              <a:blipFill>
                <a:blip r:embed="rId4"/>
                <a:stretch>
                  <a:fillRect l="-597" t="-2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5">
            <a:extLst>
              <a:ext uri="{FF2B5EF4-FFF2-40B4-BE49-F238E27FC236}">
                <a16:creationId xmlns:a16="http://schemas.microsoft.com/office/drawing/2014/main" id="{EBF01857-2042-4B9C-A24D-F1AAE808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960" y="1524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0C4D790-51AC-416F-911F-60C1049545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5759" y="968433"/>
          <a:ext cx="3604111" cy="833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527300" imgH="584200" progId="Equation.3">
                  <p:embed/>
                </p:oleObj>
              </mc:Choice>
              <mc:Fallback>
                <p:oleObj r:id="rId5" imgW="2527300" imgH="584200" progId="Equation.3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0C4D790-51AC-416F-911F-60C1049545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759" y="968433"/>
                        <a:ext cx="3604111" cy="8331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B3069F2B-2F03-4E84-B827-754470102F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6516" y="2912198"/>
          <a:ext cx="2839647" cy="132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300" imgH="647700" progId="Equation.3">
                  <p:embed/>
                </p:oleObj>
              </mc:Choice>
              <mc:Fallback>
                <p:oleObj name="Equation" r:id="rId7" imgW="1384300" imgH="647700" progId="Equation.3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B3069F2B-2F03-4E84-B827-754470102F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516" y="2912198"/>
                        <a:ext cx="2839647" cy="132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0F8E13-7C0B-44C9-A32A-4E502563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A613ED-78AC-4422-8D3E-D105904E5F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86241" y="127617"/>
            <a:ext cx="2742664" cy="10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Number Placeholder 5">
            <a:extLst>
              <a:ext uri="{FF2B5EF4-FFF2-40B4-BE49-F238E27FC236}">
                <a16:creationId xmlns:a16="http://schemas.microsoft.com/office/drawing/2014/main" id="{D77D9B31-9772-4131-BC60-381F62B2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158518-DD2B-45EF-98DC-7012F054350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8704A1CD-AD7B-42B5-933C-94020EAE8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640" y="57912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dirty="0" err="1">
                <a:latin typeface="+mn-lt"/>
              </a:rPr>
              <a:t>Algoritma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Perkalian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Matriks</a:t>
            </a:r>
            <a:r>
              <a:rPr lang="en-US" altLang="en-US" sz="3600" b="1" dirty="0">
                <a:latin typeface="+mn-lt"/>
              </a:rPr>
              <a:t> Strassen</a:t>
            </a:r>
          </a:p>
        </p:txBody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8777400E-86EC-4175-8764-7E7D21E37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282382"/>
            <a:ext cx="10607040" cy="5327650"/>
          </a:xfrm>
        </p:spPr>
        <p:txBody>
          <a:bodyPr>
            <a:normAutofit/>
          </a:bodyPr>
          <a:lstStyle/>
          <a:p>
            <a:r>
              <a:rPr lang="en-US" altLang="en-US" sz="2400" dirty="0" err="1"/>
              <a:t>Ditemukan</a:t>
            </a:r>
            <a:r>
              <a:rPr lang="en-US" altLang="en-US" sz="2400" dirty="0"/>
              <a:t> oleh Volker Strassen, </a:t>
            </a:r>
            <a:r>
              <a:rPr lang="en-US" altLang="en-US" sz="2400" dirty="0" err="1"/>
              <a:t>seorang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matematikawan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Jerman</a:t>
            </a:r>
            <a:endParaRPr lang="en-US" altLang="en-US" sz="2400" dirty="0"/>
          </a:p>
          <a:p>
            <a:r>
              <a:rPr lang="en-US" altLang="en-US" sz="2400" dirty="0" err="1"/>
              <a:t>Idenya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mengurangi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kali.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‘mahal’ </a:t>
            </a:r>
            <a:r>
              <a:rPr lang="en-US" altLang="en-US" sz="2400" dirty="0" err="1"/>
              <a:t>ongkos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komputasinya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dibandingkan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penjumlahan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 err="1"/>
              <a:t>Empat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persamaan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upamatriks</a:t>
            </a:r>
            <a:r>
              <a:rPr lang="en-US" altLang="en-US" sz="2400" dirty="0"/>
              <a:t> (</a:t>
            </a:r>
            <a:r>
              <a:rPr lang="en-US" altLang="en-US" sz="2400" i="1" dirty="0"/>
              <a:t>sub-matrix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terdahulu</a:t>
            </a:r>
            <a:r>
              <a:rPr lang="en-US" altLang="en-US" sz="2400" dirty="0"/>
              <a:t>:</a:t>
            </a:r>
          </a:p>
          <a:p>
            <a:endParaRPr lang="en-US" altLang="en-US" sz="2400" dirty="0"/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400" dirty="0"/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3363" marR="0" indent="-23336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8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)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dan 4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(+)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upamatriks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en-US" altLang="en-US" sz="2400" dirty="0"/>
              <a:t>Strassen </a:t>
            </a:r>
            <a:r>
              <a:rPr lang="en-US" altLang="en-US" sz="2400" dirty="0" err="1"/>
              <a:t>memanipulasi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empat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persamaan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sedemikian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 </a:t>
            </a:r>
            <a:r>
              <a:rPr lang="en-US" altLang="en-US" sz="2400" dirty="0" err="1"/>
              <a:t>berkurang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7 (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konsekuensi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penjumlahan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bertambah</a:t>
            </a:r>
            <a:r>
              <a:rPr lang="en-US" altLang="en-US" sz="2400" dirty="0"/>
              <a:t>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4920</Words>
  <Application>Microsoft Office PowerPoint</Application>
  <PresentationFormat>Widescreen</PresentationFormat>
  <Paragraphs>492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Document</vt:lpstr>
      <vt:lpstr>Equation.3</vt:lpstr>
      <vt:lpstr>Equation</vt:lpstr>
      <vt:lpstr>Algoritma Divide and Conquer </vt:lpstr>
      <vt:lpstr>7. Perkalian Matriks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Algoritma Perkalian Matriks Strassen</vt:lpstr>
      <vt:lpstr>PowerPoint Presentation</vt:lpstr>
      <vt:lpstr>PowerPoint Presentation</vt:lpstr>
      <vt:lpstr>PowerPoint Presentation</vt:lpstr>
      <vt:lpstr>PowerPoint Presentation</vt:lpstr>
      <vt:lpstr>8. Perkalian Bilangan Bulat yang Besar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Perbaikan: Algoritma Perkalian Karatsuba</vt:lpstr>
      <vt:lpstr>PowerPoint Presentation</vt:lpstr>
      <vt:lpstr>PowerPoint Presentation</vt:lpstr>
      <vt:lpstr>PowerPoint Presentation</vt:lpstr>
      <vt:lpstr>PowerPoint Presentation</vt:lpstr>
      <vt:lpstr>9. Perkalian Polinom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Perbaikan: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Divide and Conquer</dc:title>
  <dc:creator>Rinaldi Munir</dc:creator>
  <cp:lastModifiedBy>Dr. Ir. Rinaldi, M.T.</cp:lastModifiedBy>
  <cp:revision>51</cp:revision>
  <dcterms:created xsi:type="dcterms:W3CDTF">2021-02-02T13:26:28Z</dcterms:created>
  <dcterms:modified xsi:type="dcterms:W3CDTF">2024-02-27T01:58:08Z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2024-02-27T01:58:06Z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b571dbf2-8d12-43e6-8593-881ac2b89101</vt:lpwstr>
  </property>
  <property fmtid="{D5CDD505-2E9C-101B-9397-08002B2CF9AE}" pid="8" name="MSIP_Label_38b525e5-f3da-4501-8f1e-526b6769fc56_ContentBits">
    <vt:lpwstr>0</vt:lpwstr>
  </property>
</Properties>
</file>