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406" r:id="rId4"/>
    <p:sldId id="259" r:id="rId5"/>
    <p:sldId id="366" r:id="rId6"/>
    <p:sldId id="260" r:id="rId7"/>
    <p:sldId id="261" r:id="rId8"/>
    <p:sldId id="426" r:id="rId9"/>
    <p:sldId id="262" r:id="rId10"/>
    <p:sldId id="447" r:id="rId11"/>
    <p:sldId id="425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427" r:id="rId20"/>
    <p:sldId id="270" r:id="rId21"/>
    <p:sldId id="271" r:id="rId22"/>
    <p:sldId id="323" r:id="rId23"/>
    <p:sldId id="324" r:id="rId24"/>
    <p:sldId id="325" r:id="rId25"/>
    <p:sldId id="326" r:id="rId26"/>
    <p:sldId id="399" r:id="rId27"/>
    <p:sldId id="327" r:id="rId28"/>
    <p:sldId id="441" r:id="rId29"/>
    <p:sldId id="442" r:id="rId30"/>
    <p:sldId id="443" r:id="rId31"/>
    <p:sldId id="276" r:id="rId32"/>
    <p:sldId id="444" r:id="rId33"/>
    <p:sldId id="278" r:id="rId34"/>
    <p:sldId id="446" r:id="rId35"/>
    <p:sldId id="445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F48E-78FF-4CB3-9C86-94677252A80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816B9-709F-4266-BDBE-47D35208B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72AB-0A50-424D-9812-894A65B6F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ED9B6-B1FC-4C5E-8601-7F3F18A8B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9A5E0-2E21-4A89-860E-B3A28860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2DDB-5C0E-4E31-A74E-7CCE749D3794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0678-FCE4-4EC5-9561-2D7792A4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29E9-4D47-46CC-8462-B3BCD917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7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A4097-C630-4763-8C4B-916E73E4F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B33D67-D41A-4D5D-A977-96230EC35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3BDBE-0F21-4BC9-9986-EB8AACDB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F0E8-DDBE-4AC7-852E-49D6A16EF6B9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EB295-836F-4F14-AC35-80702855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1FE46-4EE8-4F14-8754-136E728C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8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2C6719-33E1-4F79-B67B-B979F626F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68DC2-7D03-4F78-96FF-3F8AF47C7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E483B-F643-41C3-904F-BDBA8B351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CB9D-0720-4701-B87C-274851EDF883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5E5E9-533E-41CD-818D-18559C1D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A1B94-8739-415B-9EA3-50B603B9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0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E292F-C952-4E4F-87A7-F822B8D07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6F702-50D0-4D42-B833-999358FF5BC0}" type="datetime1">
              <a:rPr lang="en-US" smtClean="0"/>
              <a:t>2/27/2024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218092-3E30-450A-934E-8F434E004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B17D21-1F85-4A89-8CFF-40E7EEC22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822CB-D8F0-4A54-812F-F18CE3DC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2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D4AEB97-F74E-4582-AC2E-F30555A00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FAB80-1B28-45CB-A938-E966674474E4}" type="datetime1">
              <a:rPr lang="en-US" smtClean="0"/>
              <a:t>2/27/2024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45782A-A7C2-47FA-86CF-4A4E586951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1A75FC9-8C90-4B7B-95B9-870DC71BF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1D765-B43D-4C17-B2B6-83958DCA2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8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8160D-C118-439F-80CF-1047A835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7CB2-C24D-445C-A72F-4C04CB27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3EDCA-4091-4E6E-9F68-CBB39232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E5AB0-49E0-4AD2-A265-0FFEF56AC767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97C9-72E4-4EDA-822D-8469C20D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BC3D6-9D89-49B3-9222-A7160AB1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20B11-A702-418A-95B5-CC98A2E1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9A64E-EB0B-444A-AF07-7EA29CFAF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7D6A8-8EAA-4020-8798-4EDA7AEB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7B44-8588-4CD7-8600-F6B525724C29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AA9D4-5DFA-4485-A573-922B6A96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6568D-8CA3-44E8-97AE-86C50967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0BB5-4546-4DBB-B27B-F5B51915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CEEE2-D17F-4C5A-A662-983AD2E9A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0820-9937-4F2C-9407-279D5883A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9365C-4938-433F-9434-829E0E1C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3B047-2F5C-4D17-9E2C-1D544680E75A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742963-7618-4816-9715-A57865E60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59F2D-E7FB-4C2D-B9C3-2D0F18C11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8F5A-E3ED-4CB4-B477-4D64424D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2E6E4-D0AA-4F6C-9398-1B0873050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41EEF-4B79-4BF9-B07A-9D3CCC9EA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AE3BC-6098-4F89-AAC9-A3ECDA32C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DE13E-799D-4C03-B0D7-14AD7A22D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812AF-F64D-4CD1-8BC0-0BC537CD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5AE8-2435-47D0-BBA8-617642A7AB94}" type="datetime1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98EBD4-A4FC-475D-AE04-DD3D3F87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35308-70A7-4D45-AEB4-DD2FC6AB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3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C2E62-BD36-4CA3-A665-6CDA507D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7F00D-25F6-461D-9A49-5485BE93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3EF-96EE-4C9A-831E-C62F2E145ABC}" type="datetime1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66A45-97B1-4288-B7DD-E0841210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4B443-C8E5-4B87-ACEE-50E9A7C9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8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5ABB18-9189-4DBF-8701-8B5A25970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6C8D-C58C-4B34-88CC-92FD23436E8A}" type="datetime1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8DF1A-A0A3-400A-80C0-470A7AE3E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9EA94-C28D-4842-A8DA-475B3650D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8793-AC7A-45C9-8C3C-874503043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43AF0-9D84-4A64-A3F2-612417666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3CED1-937F-432B-B751-130F6539B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E987D-9784-4409-8BF7-EB9FD539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51DBE-7F6B-49C1-9F65-827603D3DCF4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4506A-3363-493E-A219-BA5204720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11719-5217-45C8-8F21-5B33F23D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0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ACD1-94C9-4BC7-BC8A-FC789097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42C652-1584-4DD2-B95D-73E3FD97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F8AA7-EB13-494B-A1F2-A40B98C21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C8D15-CA1B-4DC6-A458-E2BC14C66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77EA-78E5-478F-8461-7CD83BDCC0C1}" type="datetime1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314DD-E663-44FA-86A4-7010DA63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5412A-4447-4BFB-B7E0-8EE8CDE9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479FE-78D1-44E6-AC72-8A84EC616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0119E-340C-46AD-8503-2D370D7CA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3DA4C-77EF-4C84-8D0F-D95074F1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217F-6BE9-4171-8CE4-710DEAA6DEE1}" type="datetime1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91D00-C8D8-4CE7-A55C-51789ECCB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46102-03F4-4B5F-9C74-12A95BC6C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A6D77-DC6F-4457-BFBF-0EBADD902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0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368AB0D-62E9-455C-A249-8AC8467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FFE3F-72DC-4468-8265-47E3F3764F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8080859-75A3-42FC-B916-8BE003D21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43512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 dirty="0" err="1">
                <a:latin typeface="+mn-lt"/>
              </a:rPr>
              <a:t>Algoritma</a:t>
            </a:r>
            <a:r>
              <a:rPr lang="en-US" altLang="en-US" sz="4800" b="1" dirty="0">
                <a:latin typeface="+mn-lt"/>
              </a:rPr>
              <a:t> </a:t>
            </a:r>
            <a:r>
              <a:rPr lang="en-US" altLang="en-US" sz="4800" b="1" i="1" dirty="0">
                <a:latin typeface="+mn-lt"/>
              </a:rPr>
              <a:t>Divide and Conquer 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396E6E8-1F3B-457D-8D08-3153182D6E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2460" y="1391288"/>
            <a:ext cx="80010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5CFBA7C-EEBB-4F5F-9887-46DC88C4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717" y="5514159"/>
            <a:ext cx="54684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Program </a:t>
            </a:r>
            <a:r>
              <a:rPr lang="en-US" altLang="en-US" sz="2400" dirty="0" err="1">
                <a:latin typeface="+mn-lt"/>
              </a:rPr>
              <a:t>Studi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Informatika</a:t>
            </a:r>
            <a:endParaRPr lang="en-US" altLang="en-US" sz="24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Sekolah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Elektro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dirty="0" err="1">
                <a:latin typeface="+mn-lt"/>
              </a:rPr>
              <a:t>Informatika</a:t>
            </a:r>
            <a:r>
              <a:rPr lang="en-US" altLang="en-US" sz="2400" dirty="0">
                <a:latin typeface="+mn-lt"/>
              </a:rPr>
              <a:t> ITB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2024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D0C95D79-50B1-4442-95EB-84D10974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60" y="2267588"/>
            <a:ext cx="35052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F8146-2D39-4DEC-B67B-7A327FB0799B}"/>
              </a:ext>
            </a:extLst>
          </p:cNvPr>
          <p:cNvSpPr txBox="1"/>
          <p:nvPr/>
        </p:nvSpPr>
        <p:spPr>
          <a:xfrm>
            <a:off x="9774838" y="1129678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ED94F6-F4A0-961B-2BFA-F038AA3DB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615" y="590842"/>
            <a:ext cx="6656656" cy="56362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25CEB7-1B92-592E-98C6-53E723ACC2BB}"/>
              </a:ext>
            </a:extLst>
          </p:cNvPr>
          <p:cNvSpPr txBox="1"/>
          <p:nvPr/>
        </p:nvSpPr>
        <p:spPr>
          <a:xfrm>
            <a:off x="1955409" y="6443003"/>
            <a:ext cx="1650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Levitin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44E6D-5935-6A29-B177-CCC649C6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8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D872-41E2-43CA-8C28-FA51B192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583572" cy="132556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+mn-lt"/>
              </a:rPr>
              <a:t>Beberapa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persoalan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klasik</a:t>
            </a:r>
            <a:r>
              <a:rPr lang="en-US" sz="3600" b="1" dirty="0">
                <a:latin typeface="+mn-lt"/>
              </a:rPr>
              <a:t> yang </a:t>
            </a:r>
            <a:r>
              <a:rPr lang="en-US" sz="3600" b="1" dirty="0" err="1">
                <a:latin typeface="+mn-lt"/>
              </a:rPr>
              <a:t>diselesaikan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dengan</a:t>
            </a:r>
            <a:r>
              <a:rPr lang="en-US" sz="3600" b="1" dirty="0">
                <a:latin typeface="+mn-lt"/>
              </a:rPr>
              <a:t> D&amp;C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0C7A6-CA09-41D0-835C-2569C849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MinMaks</a:t>
            </a:r>
            <a:r>
              <a:rPr lang="en-US" dirty="0"/>
              <a:t> (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minimum dan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perpangkatan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(</a:t>
            </a:r>
            <a:r>
              <a:rPr lang="en-US" i="1" dirty="0"/>
              <a:t>sorting</a:t>
            </a:r>
            <a:r>
              <a:rPr lang="en-US" dirty="0"/>
              <a:t>) – </a:t>
            </a:r>
            <a:r>
              <a:rPr lang="en-US" i="1" dirty="0" err="1"/>
              <a:t>Mergesort</a:t>
            </a:r>
            <a:r>
              <a:rPr lang="en-US" dirty="0"/>
              <a:t> dan </a:t>
            </a:r>
            <a:r>
              <a:rPr lang="en-US" i="1" dirty="0"/>
              <a:t>Quicksort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(</a:t>
            </a:r>
            <a:r>
              <a:rPr lang="en-US" i="1" dirty="0"/>
              <a:t>closest pair problem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Convex Hull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dua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polinom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Skyline</a:t>
            </a:r>
            <a:r>
              <a:rPr lang="en-US" dirty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Dll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8F3C2-1BF0-7B80-A8BD-806E2BCA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1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4CC7E9BA-B128-4926-8FB6-A7719D2A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518187-D757-4618-B7D7-BC6E21D5CCC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C32CEF7-D77D-475A-9BC7-22071A15D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00050" indent="-400050"/>
            <a:r>
              <a:rPr lang="en-US" altLang="en-US" sz="4000" b="1" dirty="0">
                <a:latin typeface="+mn-lt"/>
              </a:rPr>
              <a:t>1. </a:t>
            </a:r>
            <a:r>
              <a:rPr lang="en-US" altLang="en-US" sz="4000" b="1" dirty="0" err="1">
                <a:latin typeface="+mn-lt"/>
              </a:rPr>
              <a:t>Persoalan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i="1" dirty="0" err="1">
                <a:latin typeface="+mn-lt"/>
              </a:rPr>
              <a:t>MinMaks</a:t>
            </a:r>
            <a:r>
              <a:rPr lang="en-US" altLang="en-US" sz="4000" b="1" dirty="0">
                <a:latin typeface="+mn-lt"/>
              </a:rPr>
              <a:t>: </a:t>
            </a:r>
            <a:r>
              <a:rPr lang="en-US" altLang="en-US" sz="4000" b="1" dirty="0" err="1">
                <a:latin typeface="+mn-lt"/>
              </a:rPr>
              <a:t>Mencari</a:t>
            </a:r>
            <a:r>
              <a:rPr lang="en-US" altLang="en-US" sz="4000" b="1" dirty="0">
                <a:latin typeface="+mn-lt"/>
              </a:rPr>
              <a:t> Nilai Minimum dan </a:t>
            </a:r>
            <a:r>
              <a:rPr lang="en-US" altLang="en-US" sz="4000" b="1" dirty="0" err="1">
                <a:latin typeface="+mn-lt"/>
              </a:rPr>
              <a:t>Maksimum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45DEDE8-4825-49A0-8EED-E71F67C80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4096" y="1825625"/>
            <a:ext cx="10239703" cy="4351338"/>
          </a:xfrm>
        </p:spPr>
        <p:txBody>
          <a:bodyPr/>
          <a:lstStyle/>
          <a:p>
            <a:pPr marL="609600" indent="-609600">
              <a:buNone/>
            </a:pPr>
            <a:endParaRPr lang="en-US" altLang="en-US" b="1" dirty="0"/>
          </a:p>
          <a:p>
            <a:pPr marL="609600" indent="-609600">
              <a:buNone/>
            </a:pPr>
            <a:r>
              <a:rPr lang="en-US" altLang="en-US" b="1" dirty="0"/>
              <a:t>	</a:t>
            </a:r>
            <a:r>
              <a:rPr lang="en-US" altLang="en-US" b="1" dirty="0" err="1"/>
              <a:t>Persoalan</a:t>
            </a:r>
            <a:r>
              <a:rPr lang="en-US" altLang="en-US" dirty="0"/>
              <a:t>: </a:t>
            </a:r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elemen</a:t>
            </a:r>
            <a:r>
              <a:rPr lang="en-US" altLang="en-US" dirty="0"/>
              <a:t> dan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berisi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integer</a:t>
            </a:r>
            <a:r>
              <a:rPr lang="en-US" altLang="en-US" dirty="0"/>
              <a:t>. 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Carilah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minimum (min) dan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maksimum</a:t>
            </a:r>
            <a:r>
              <a:rPr lang="en-US" altLang="en-US" dirty="0"/>
              <a:t> (max) </a:t>
            </a:r>
            <a:r>
              <a:rPr lang="en-US" altLang="en-US" dirty="0" err="1"/>
              <a:t>sekaligus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F3F239-A6CB-4070-A1A1-EC6884855CF7}"/>
              </a:ext>
            </a:extLst>
          </p:cNvPr>
          <p:cNvSpPr/>
          <p:nvPr/>
        </p:nvSpPr>
        <p:spPr>
          <a:xfrm>
            <a:off x="3759200" y="483572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C0C4E-B54F-4196-8FD9-A526B49ABE5B}"/>
              </a:ext>
            </a:extLst>
          </p:cNvPr>
          <p:cNvSpPr/>
          <p:nvPr/>
        </p:nvSpPr>
        <p:spPr>
          <a:xfrm>
            <a:off x="422656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6A1BEE-5A6A-40DA-BA14-1F0877AB0D7F}"/>
              </a:ext>
            </a:extLst>
          </p:cNvPr>
          <p:cNvSpPr/>
          <p:nvPr/>
        </p:nvSpPr>
        <p:spPr>
          <a:xfrm>
            <a:off x="469392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3F4B35-C3DD-4AB1-9412-A771E91A1F3C}"/>
              </a:ext>
            </a:extLst>
          </p:cNvPr>
          <p:cNvSpPr/>
          <p:nvPr/>
        </p:nvSpPr>
        <p:spPr>
          <a:xfrm>
            <a:off x="5161280" y="483572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A6546C-95F3-4900-9FDC-03D09AC09A9E}"/>
              </a:ext>
            </a:extLst>
          </p:cNvPr>
          <p:cNvSpPr/>
          <p:nvPr/>
        </p:nvSpPr>
        <p:spPr>
          <a:xfrm>
            <a:off x="5628640" y="483572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C36FDD-EC09-40E3-B1BD-A6377AFAD538}"/>
              </a:ext>
            </a:extLst>
          </p:cNvPr>
          <p:cNvSpPr/>
          <p:nvPr/>
        </p:nvSpPr>
        <p:spPr>
          <a:xfrm>
            <a:off x="6096000" y="4835721"/>
            <a:ext cx="467360" cy="35560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7B61CB-55B8-4339-87BD-3CD4D529B531}"/>
              </a:ext>
            </a:extLst>
          </p:cNvPr>
          <p:cNvSpPr/>
          <p:nvPr/>
        </p:nvSpPr>
        <p:spPr>
          <a:xfrm>
            <a:off x="6560671" y="4835721"/>
            <a:ext cx="467360" cy="3556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DFE807-1D01-4438-A7AE-22EDE23FA2EC}"/>
              </a:ext>
            </a:extLst>
          </p:cNvPr>
          <p:cNvSpPr/>
          <p:nvPr/>
        </p:nvSpPr>
        <p:spPr>
          <a:xfrm>
            <a:off x="7028031" y="483572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04000C-CE2E-47A6-BEF1-71A0DA44A4C6}"/>
              </a:ext>
            </a:extLst>
          </p:cNvPr>
          <p:cNvSpPr/>
          <p:nvPr/>
        </p:nvSpPr>
        <p:spPr>
          <a:xfrm>
            <a:off x="7492702" y="483571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35846-818E-4E62-B436-355D7816E640}"/>
              </a:ext>
            </a:extLst>
          </p:cNvPr>
          <p:cNvSpPr txBox="1"/>
          <p:nvPr/>
        </p:nvSpPr>
        <p:spPr>
          <a:xfrm>
            <a:off x="1796102" y="4668100"/>
            <a:ext cx="1341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Contoh</a:t>
            </a:r>
            <a:r>
              <a:rPr lang="en-US" sz="2800" dirty="0"/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92103E-0BED-4F63-B324-00A308058D3C}"/>
              </a:ext>
            </a:extLst>
          </p:cNvPr>
          <p:cNvSpPr txBox="1"/>
          <p:nvPr/>
        </p:nvSpPr>
        <p:spPr>
          <a:xfrm>
            <a:off x="5515705" y="5360976"/>
            <a:ext cx="1032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= 1</a:t>
            </a:r>
          </a:p>
          <a:p>
            <a:r>
              <a:rPr lang="en-US" dirty="0"/>
              <a:t>max = 35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7346089D-1224-4331-95E1-7562E1EA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695D19-6DE9-4C4D-A219-1786D1AC25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E1C25C-F075-434E-A5E7-4AFE1E6CC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5289" y="369069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altLang="en-US" sz="2800" b="1" dirty="0" err="1">
                <a:latin typeface="+mn-lt"/>
              </a:rPr>
              <a:t>Penyelesaian</a:t>
            </a:r>
            <a:r>
              <a:rPr lang="en-US" altLang="en-US" sz="2800" b="1" dirty="0">
                <a:latin typeface="+mn-lt"/>
              </a:rPr>
              <a:t> </a:t>
            </a:r>
            <a:r>
              <a:rPr lang="en-US" altLang="en-US" sz="2800" b="1" dirty="0" err="1">
                <a:latin typeface="+mn-lt"/>
              </a:rPr>
              <a:t>dengan</a:t>
            </a:r>
            <a:r>
              <a:rPr lang="en-US" altLang="en-US" sz="2800" b="1" i="1" dirty="0">
                <a:latin typeface="+mn-lt"/>
              </a:rPr>
              <a:t> </a:t>
            </a:r>
            <a:r>
              <a:rPr lang="en-US" altLang="en-US" sz="2800" b="1" i="1" dirty="0" err="1">
                <a:latin typeface="+mn-lt"/>
              </a:rPr>
              <a:t>algoritma</a:t>
            </a:r>
            <a:r>
              <a:rPr lang="en-US" altLang="en-US" sz="2800" b="1" i="1" dirty="0">
                <a:latin typeface="+mn-lt"/>
              </a:rPr>
              <a:t> brute force</a:t>
            </a: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B9F6CB6F-61AC-42C5-ACE1-F2EBDD9B3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87" y="6243916"/>
            <a:ext cx="9966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 err="1">
                <a:latin typeface="+mn-lt"/>
              </a:rPr>
              <a:t>Jumlah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perbandingan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elemen</a:t>
            </a:r>
            <a:r>
              <a:rPr lang="en-US" altLang="en-US" sz="2400" i="1" dirty="0">
                <a:latin typeface="+mn-lt"/>
              </a:rPr>
              <a:t> </a:t>
            </a:r>
            <a:r>
              <a:rPr lang="en-US" altLang="en-US" sz="2400" i="1" dirty="0" err="1">
                <a:latin typeface="+mn-lt"/>
              </a:rPr>
              <a:t>larik</a:t>
            </a:r>
            <a:r>
              <a:rPr lang="en-US" altLang="en-US" sz="2400" i="1" dirty="0">
                <a:latin typeface="+mn-lt"/>
              </a:rPr>
              <a:t>:  T</a:t>
            </a:r>
            <a:r>
              <a:rPr lang="en-US" altLang="en-US" sz="2400" dirty="0">
                <a:latin typeface="+mn-lt"/>
              </a:rPr>
              <a:t>(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) = (</a:t>
            </a:r>
            <a:r>
              <a:rPr lang="en-US" altLang="en-US" sz="2400" i="1" dirty="0">
                <a:latin typeface="+mn-lt"/>
              </a:rPr>
              <a:t>n </a:t>
            </a:r>
            <a:r>
              <a:rPr lang="en-US" altLang="en-US" sz="2400" dirty="0">
                <a:latin typeface="+mn-lt"/>
              </a:rPr>
              <a:t>– 1) + (</a:t>
            </a:r>
            <a:r>
              <a:rPr lang="en-US" altLang="en-US" sz="2400" i="1" dirty="0">
                <a:latin typeface="+mn-lt"/>
              </a:rPr>
              <a:t>n </a:t>
            </a:r>
            <a:r>
              <a:rPr lang="en-US" altLang="en-US" sz="2400" dirty="0">
                <a:latin typeface="+mn-lt"/>
              </a:rPr>
              <a:t>– 1) = 2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 – 2  = </a:t>
            </a:r>
            <a:r>
              <a:rPr lang="en-US" altLang="en-US" sz="2400" i="1" dirty="0">
                <a:latin typeface="+mn-lt"/>
              </a:rPr>
              <a:t>O</a:t>
            </a:r>
            <a:r>
              <a:rPr lang="en-US" altLang="en-US" sz="2400" dirty="0">
                <a:latin typeface="+mn-lt"/>
              </a:rPr>
              <a:t>(</a:t>
            </a:r>
            <a:r>
              <a:rPr lang="en-US" altLang="en-US" sz="2400" i="1" dirty="0">
                <a:latin typeface="+mn-lt"/>
              </a:rPr>
              <a:t>n</a:t>
            </a:r>
            <a:r>
              <a:rPr lang="en-US" altLang="en-US" sz="2400" dirty="0">
                <a:latin typeface="+mn-lt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F390CF-EBEA-4936-B127-134D99BB3143}"/>
              </a:ext>
            </a:extLst>
          </p:cNvPr>
          <p:cNvSpPr txBox="1"/>
          <p:nvPr/>
        </p:nvSpPr>
        <p:spPr>
          <a:xfrm>
            <a:off x="980089" y="1228675"/>
            <a:ext cx="10920248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brute force.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terdefinisi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elemen-elemennya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[1]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&gt;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83A571-26D4-46ED-B066-690E4C2029A4}"/>
              </a:ext>
            </a:extLst>
          </p:cNvPr>
          <p:cNvSpPr/>
          <p:nvPr/>
        </p:nvSpPr>
        <p:spPr>
          <a:xfrm>
            <a:off x="780392" y="1109662"/>
            <a:ext cx="9449851" cy="50152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6D8F3B57-19F6-4C0E-B381-223C359A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D56894-0A91-4A1B-ADD4-54A3FE40073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AB5387-653D-4F3D-9F5E-EC1D7364B7A4}"/>
              </a:ext>
            </a:extLst>
          </p:cNvPr>
          <p:cNvSpPr txBox="1"/>
          <p:nvPr/>
        </p:nvSpPr>
        <p:spPr>
          <a:xfrm>
            <a:off x="769882" y="1164894"/>
            <a:ext cx="4751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Ide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2E1ED3F-7B00-4E61-B6D7-2CB35F916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5289" y="369069"/>
            <a:ext cx="7772400" cy="533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b="1" dirty="0" err="1">
                <a:latin typeface="+mn-lt"/>
              </a:rPr>
              <a:t>Penyelesaian</a:t>
            </a:r>
            <a:r>
              <a:rPr lang="en-US" altLang="en-US" sz="2800" b="1" dirty="0">
                <a:latin typeface="+mn-lt"/>
              </a:rPr>
              <a:t> </a:t>
            </a:r>
            <a:r>
              <a:rPr lang="en-US" altLang="en-US" sz="2800" b="1" dirty="0" err="1">
                <a:latin typeface="+mn-lt"/>
              </a:rPr>
              <a:t>dengan</a:t>
            </a:r>
            <a:r>
              <a:rPr lang="en-US" altLang="en-US" sz="2800" b="1" i="1" dirty="0">
                <a:latin typeface="+mn-lt"/>
              </a:rPr>
              <a:t> </a:t>
            </a:r>
            <a:r>
              <a:rPr lang="en-US" altLang="en-US" sz="2800" b="1" i="1" dirty="0" err="1">
                <a:latin typeface="+mn-lt"/>
              </a:rPr>
              <a:t>algoritma</a:t>
            </a:r>
            <a:r>
              <a:rPr lang="en-US" altLang="en-US" sz="2800" b="1" i="1" dirty="0">
                <a:latin typeface="+mn-lt"/>
              </a:rPr>
              <a:t> divide and conquer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723E3A-BA4C-4419-90F4-FC7F15D157FD}"/>
              </a:ext>
            </a:extLst>
          </p:cNvPr>
          <p:cNvSpPr/>
          <p:nvPr/>
        </p:nvSpPr>
        <p:spPr>
          <a:xfrm>
            <a:off x="3506359" y="18402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A0FA4F1-B7D1-4B79-B48D-6DC42EEE16D3}"/>
              </a:ext>
            </a:extLst>
          </p:cNvPr>
          <p:cNvSpPr/>
          <p:nvPr/>
        </p:nvSpPr>
        <p:spPr>
          <a:xfrm>
            <a:off x="397371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8825F7A-AAE3-4B74-AB4E-3B3B2DAB8011}"/>
              </a:ext>
            </a:extLst>
          </p:cNvPr>
          <p:cNvSpPr/>
          <p:nvPr/>
        </p:nvSpPr>
        <p:spPr>
          <a:xfrm>
            <a:off x="444107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1013540-795B-4950-9BDD-6224CDC33D76}"/>
              </a:ext>
            </a:extLst>
          </p:cNvPr>
          <p:cNvSpPr/>
          <p:nvPr/>
        </p:nvSpPr>
        <p:spPr>
          <a:xfrm>
            <a:off x="4908439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B8873FA-19E6-4359-A223-96D9E51C3DD8}"/>
              </a:ext>
            </a:extLst>
          </p:cNvPr>
          <p:cNvSpPr/>
          <p:nvPr/>
        </p:nvSpPr>
        <p:spPr>
          <a:xfrm>
            <a:off x="5375799" y="184027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30E9357-07C1-4E31-B034-E8E0D72EE4AB}"/>
              </a:ext>
            </a:extLst>
          </p:cNvPr>
          <p:cNvSpPr/>
          <p:nvPr/>
        </p:nvSpPr>
        <p:spPr>
          <a:xfrm>
            <a:off x="5843159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1516928-6388-4678-8191-997E09A43EDC}"/>
              </a:ext>
            </a:extLst>
          </p:cNvPr>
          <p:cNvSpPr/>
          <p:nvPr/>
        </p:nvSpPr>
        <p:spPr>
          <a:xfrm>
            <a:off x="6307830" y="184027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8AA6E74-6093-4A9F-8E25-5075C9C7E93E}"/>
              </a:ext>
            </a:extLst>
          </p:cNvPr>
          <p:cNvSpPr/>
          <p:nvPr/>
        </p:nvSpPr>
        <p:spPr>
          <a:xfrm>
            <a:off x="6775190" y="184027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599EBCA-9091-424A-84FE-840C94D50280}"/>
              </a:ext>
            </a:extLst>
          </p:cNvPr>
          <p:cNvSpPr/>
          <p:nvPr/>
        </p:nvSpPr>
        <p:spPr>
          <a:xfrm>
            <a:off x="7260182" y="184027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B26F16C-549E-4922-9D17-BC091B3D5DEB}"/>
              </a:ext>
            </a:extLst>
          </p:cNvPr>
          <p:cNvSpPr/>
          <p:nvPr/>
        </p:nvSpPr>
        <p:spPr>
          <a:xfrm>
            <a:off x="3038999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9451481-B7A5-4D17-83DE-AE65AFD7259D}"/>
              </a:ext>
            </a:extLst>
          </p:cNvPr>
          <p:cNvSpPr/>
          <p:nvPr/>
        </p:nvSpPr>
        <p:spPr>
          <a:xfrm>
            <a:off x="3506359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F338ED1-63BE-432B-BC3E-FCB572966293}"/>
              </a:ext>
            </a:extLst>
          </p:cNvPr>
          <p:cNvSpPr/>
          <p:nvPr/>
        </p:nvSpPr>
        <p:spPr>
          <a:xfrm>
            <a:off x="3973719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C102869-F982-40E5-AABD-04926282FEEF}"/>
              </a:ext>
            </a:extLst>
          </p:cNvPr>
          <p:cNvSpPr/>
          <p:nvPr/>
        </p:nvSpPr>
        <p:spPr>
          <a:xfrm>
            <a:off x="4441079" y="312219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0C9148-4B43-4A5A-86DE-BA2C934D1BA6}"/>
              </a:ext>
            </a:extLst>
          </p:cNvPr>
          <p:cNvSpPr/>
          <p:nvPr/>
        </p:nvSpPr>
        <p:spPr>
          <a:xfrm>
            <a:off x="6094471" y="312220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C739430-2698-44F2-9FE8-7215F1627E9D}"/>
              </a:ext>
            </a:extLst>
          </p:cNvPr>
          <p:cNvSpPr/>
          <p:nvPr/>
        </p:nvSpPr>
        <p:spPr>
          <a:xfrm>
            <a:off x="6561831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E079901-F1F1-4D5D-9992-C348F3772103}"/>
              </a:ext>
            </a:extLst>
          </p:cNvPr>
          <p:cNvSpPr/>
          <p:nvPr/>
        </p:nvSpPr>
        <p:spPr>
          <a:xfrm>
            <a:off x="7026502" y="312220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5E87AF7-4BFA-4B5C-805C-4C3891DDBD06}"/>
              </a:ext>
            </a:extLst>
          </p:cNvPr>
          <p:cNvSpPr/>
          <p:nvPr/>
        </p:nvSpPr>
        <p:spPr>
          <a:xfrm>
            <a:off x="7493862" y="312219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F807A86-45AD-4C85-8985-367F34C8C8E5}"/>
              </a:ext>
            </a:extLst>
          </p:cNvPr>
          <p:cNvSpPr/>
          <p:nvPr/>
        </p:nvSpPr>
        <p:spPr>
          <a:xfrm>
            <a:off x="7949568" y="312219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1DA0835-3EDE-4F5F-A484-F65F16F38A78}"/>
              </a:ext>
            </a:extLst>
          </p:cNvPr>
          <p:cNvSpPr/>
          <p:nvPr/>
        </p:nvSpPr>
        <p:spPr>
          <a:xfrm>
            <a:off x="3038999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A0DD312-75A0-486B-B38B-19103930CB55}"/>
              </a:ext>
            </a:extLst>
          </p:cNvPr>
          <p:cNvSpPr/>
          <p:nvPr/>
        </p:nvSpPr>
        <p:spPr>
          <a:xfrm>
            <a:off x="3506359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436E015-5013-4FD4-B6A1-E457A30EE8FA}"/>
              </a:ext>
            </a:extLst>
          </p:cNvPr>
          <p:cNvSpPr/>
          <p:nvPr/>
        </p:nvSpPr>
        <p:spPr>
          <a:xfrm>
            <a:off x="3973719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C39CAED-18D2-4BF1-943E-91DD62CDF7D8}"/>
              </a:ext>
            </a:extLst>
          </p:cNvPr>
          <p:cNvSpPr/>
          <p:nvPr/>
        </p:nvSpPr>
        <p:spPr>
          <a:xfrm>
            <a:off x="4441079" y="430075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8A7A7DF-33B3-4FE3-91BA-A28393B5D88E}"/>
              </a:ext>
            </a:extLst>
          </p:cNvPr>
          <p:cNvSpPr/>
          <p:nvPr/>
        </p:nvSpPr>
        <p:spPr>
          <a:xfrm>
            <a:off x="6094471" y="4300760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0EEB30E-28A0-4995-89C7-A89BC21BC83B}"/>
              </a:ext>
            </a:extLst>
          </p:cNvPr>
          <p:cNvSpPr/>
          <p:nvPr/>
        </p:nvSpPr>
        <p:spPr>
          <a:xfrm>
            <a:off x="6561831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5146DD-B70A-473E-8C9A-DE59F81AA94F}"/>
              </a:ext>
            </a:extLst>
          </p:cNvPr>
          <p:cNvSpPr/>
          <p:nvPr/>
        </p:nvSpPr>
        <p:spPr>
          <a:xfrm>
            <a:off x="7026502" y="430075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4470D71-D7C7-4539-8683-5342D5C01408}"/>
              </a:ext>
            </a:extLst>
          </p:cNvPr>
          <p:cNvSpPr/>
          <p:nvPr/>
        </p:nvSpPr>
        <p:spPr>
          <a:xfrm>
            <a:off x="7493862" y="430075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43B9595-CB97-456D-BCBF-24BBB7275A6B}"/>
              </a:ext>
            </a:extLst>
          </p:cNvPr>
          <p:cNvSpPr/>
          <p:nvPr/>
        </p:nvSpPr>
        <p:spPr>
          <a:xfrm>
            <a:off x="7978854" y="430075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0B2E69C-DB34-4AAC-A205-167581815DF4}"/>
              </a:ext>
            </a:extLst>
          </p:cNvPr>
          <p:cNvSpPr/>
          <p:nvPr/>
        </p:nvSpPr>
        <p:spPr>
          <a:xfrm>
            <a:off x="3536839" y="57823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478746D-8296-4EA7-812A-3BF6F7E34369}"/>
              </a:ext>
            </a:extLst>
          </p:cNvPr>
          <p:cNvSpPr/>
          <p:nvPr/>
        </p:nvSpPr>
        <p:spPr>
          <a:xfrm>
            <a:off x="400419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091C816-34C8-417B-9CB3-C499B7689E26}"/>
              </a:ext>
            </a:extLst>
          </p:cNvPr>
          <p:cNvSpPr/>
          <p:nvPr/>
        </p:nvSpPr>
        <p:spPr>
          <a:xfrm>
            <a:off x="447155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874EA3D-47E2-4911-90C0-AA3CC26D4C91}"/>
              </a:ext>
            </a:extLst>
          </p:cNvPr>
          <p:cNvSpPr/>
          <p:nvPr/>
        </p:nvSpPr>
        <p:spPr>
          <a:xfrm>
            <a:off x="4938919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07AE6CE-5346-4149-8805-AFA1F4B2F7E7}"/>
              </a:ext>
            </a:extLst>
          </p:cNvPr>
          <p:cNvSpPr/>
          <p:nvPr/>
        </p:nvSpPr>
        <p:spPr>
          <a:xfrm>
            <a:off x="5406279" y="57823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FA36E0D-C6FF-4E8C-9D62-1CD6545C881A}"/>
              </a:ext>
            </a:extLst>
          </p:cNvPr>
          <p:cNvSpPr/>
          <p:nvPr/>
        </p:nvSpPr>
        <p:spPr>
          <a:xfrm>
            <a:off x="5873639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43E1972-B67F-4679-B0B6-67F8695C42C7}"/>
              </a:ext>
            </a:extLst>
          </p:cNvPr>
          <p:cNvSpPr/>
          <p:nvPr/>
        </p:nvSpPr>
        <p:spPr>
          <a:xfrm>
            <a:off x="6338310" y="578235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980B167-AE6A-489B-8D45-3490FD180A46}"/>
              </a:ext>
            </a:extLst>
          </p:cNvPr>
          <p:cNvSpPr/>
          <p:nvPr/>
        </p:nvSpPr>
        <p:spPr>
          <a:xfrm>
            <a:off x="6805670" y="5782352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9164773-F848-4544-89F6-FB67599BD32E}"/>
              </a:ext>
            </a:extLst>
          </p:cNvPr>
          <p:cNvSpPr/>
          <p:nvPr/>
        </p:nvSpPr>
        <p:spPr>
          <a:xfrm>
            <a:off x="7290662" y="5782351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7CFE861-35C3-4623-8D20-0E0FA6BBD7AD}"/>
              </a:ext>
            </a:extLst>
          </p:cNvPr>
          <p:cNvSpPr txBox="1"/>
          <p:nvPr/>
        </p:nvSpPr>
        <p:spPr>
          <a:xfrm>
            <a:off x="5249875" y="2460993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DIVIDE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1A36FF8C-0F21-4A6C-9726-E01803C88444}"/>
              </a:ext>
            </a:extLst>
          </p:cNvPr>
          <p:cNvCxnSpPr>
            <a:stCxn id="79" idx="2"/>
          </p:cNvCxnSpPr>
          <p:nvPr/>
        </p:nvCxnSpPr>
        <p:spPr>
          <a:xfrm flipH="1">
            <a:off x="3882279" y="2195875"/>
            <a:ext cx="1727200" cy="8128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9DFBDA5-C6B3-4D70-B6D3-DC1F703E1211}"/>
              </a:ext>
            </a:extLst>
          </p:cNvPr>
          <p:cNvCxnSpPr>
            <a:cxnSpLocks/>
          </p:cNvCxnSpPr>
          <p:nvPr/>
        </p:nvCxnSpPr>
        <p:spPr>
          <a:xfrm>
            <a:off x="5634878" y="2220236"/>
            <a:ext cx="1677597" cy="7884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D0B9E24-0A4A-47EB-9EAF-900B4C7BFF47}"/>
              </a:ext>
            </a:extLst>
          </p:cNvPr>
          <p:cNvCxnSpPr>
            <a:stCxn id="85" idx="2"/>
            <a:endCxn id="94" idx="0"/>
          </p:cNvCxnSpPr>
          <p:nvPr/>
        </p:nvCxnSpPr>
        <p:spPr>
          <a:xfrm>
            <a:off x="3740039" y="3477800"/>
            <a:ext cx="0" cy="82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C2CA273-20BC-4C3D-8847-CFA8819AB703}"/>
              </a:ext>
            </a:extLst>
          </p:cNvPr>
          <p:cNvCxnSpPr/>
          <p:nvPr/>
        </p:nvCxnSpPr>
        <p:spPr>
          <a:xfrm>
            <a:off x="7271835" y="3477799"/>
            <a:ext cx="0" cy="8229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8AB260D-8334-4748-BEC4-ADF1E458111E}"/>
              </a:ext>
            </a:extLst>
          </p:cNvPr>
          <p:cNvCxnSpPr>
            <a:cxnSpLocks/>
          </p:cNvCxnSpPr>
          <p:nvPr/>
        </p:nvCxnSpPr>
        <p:spPr>
          <a:xfrm>
            <a:off x="3964903" y="4656358"/>
            <a:ext cx="1207696" cy="93611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CD1658F-651C-4D31-880A-BBB25AC42B87}"/>
              </a:ext>
            </a:extLst>
          </p:cNvPr>
          <p:cNvCxnSpPr>
            <a:cxnSpLocks/>
          </p:cNvCxnSpPr>
          <p:nvPr/>
        </p:nvCxnSpPr>
        <p:spPr>
          <a:xfrm flipH="1">
            <a:off x="6137799" y="4656356"/>
            <a:ext cx="1104751" cy="9361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F7CD40D3-49D9-4821-B8C1-34ECD6CC47CA}"/>
              </a:ext>
            </a:extLst>
          </p:cNvPr>
          <p:cNvSpPr txBox="1"/>
          <p:nvPr/>
        </p:nvSpPr>
        <p:spPr>
          <a:xfrm>
            <a:off x="5172599" y="5058414"/>
            <a:ext cx="109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7DBAC97-738A-415B-B9B7-E61E5E20EADD}"/>
              </a:ext>
            </a:extLst>
          </p:cNvPr>
          <p:cNvSpPr txBox="1"/>
          <p:nvPr/>
        </p:nvSpPr>
        <p:spPr>
          <a:xfrm>
            <a:off x="4450307" y="3590877"/>
            <a:ext cx="2440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CONQUER: </a:t>
            </a:r>
            <a:r>
              <a:rPr lang="en-US" sz="1600" dirty="0" err="1"/>
              <a:t>tentukan</a:t>
            </a:r>
            <a:r>
              <a:rPr lang="en-US" sz="1600" dirty="0"/>
              <a:t> min &amp;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pada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endParaRPr lang="en-US" sz="16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4EC57B-4935-471B-828A-27549DC79621}"/>
              </a:ext>
            </a:extLst>
          </p:cNvPr>
          <p:cNvSpPr txBox="1"/>
          <p:nvPr/>
        </p:nvSpPr>
        <p:spPr>
          <a:xfrm>
            <a:off x="2967646" y="4702811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23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CA2E3D3-8933-4F1C-88A6-0DA3CB73AE5E}"/>
              </a:ext>
            </a:extLst>
          </p:cNvPr>
          <p:cNvSpPr txBox="1"/>
          <p:nvPr/>
        </p:nvSpPr>
        <p:spPr>
          <a:xfrm>
            <a:off x="7426576" y="4634578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35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A918D3F-62B9-4A04-80E0-ADDD77E1E53F}"/>
              </a:ext>
            </a:extLst>
          </p:cNvPr>
          <p:cNvSpPr txBox="1"/>
          <p:nvPr/>
        </p:nvSpPr>
        <p:spPr>
          <a:xfrm>
            <a:off x="5060158" y="6136700"/>
            <a:ext cx="1021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 err="1"/>
              <a:t>maks</a:t>
            </a:r>
            <a:r>
              <a:rPr lang="en-US" sz="1600" dirty="0"/>
              <a:t> = 35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1A50657B-F084-46A2-B508-43FC37FA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E0BA56-4EB0-41DA-80ED-30983241EE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83B018E-706B-4602-9D0E-2DEDD07E1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341120"/>
            <a:ext cx="9784080" cy="46482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 </a:t>
            </a:r>
            <a:r>
              <a:rPr lang="en-US" altLang="en-US" dirty="0" err="1"/>
              <a:t>hasil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dibuat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mencari</a:t>
            </a:r>
            <a:r>
              <a:rPr lang="en-US" altLang="en-US" dirty="0"/>
              <a:t> minimum dan </a:t>
            </a:r>
            <a:r>
              <a:rPr lang="en-US" altLang="en-US" dirty="0" err="1"/>
              <a:t>maksimum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(SOLVE) </a:t>
            </a:r>
            <a:r>
              <a:rPr lang="en-US" altLang="en-US" dirty="0" err="1"/>
              <a:t>secara</a:t>
            </a:r>
            <a:r>
              <a:rPr lang="en-US" altLang="en-US" dirty="0"/>
              <a:t> trivial.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hal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, </a:t>
            </a:r>
            <a:r>
              <a:rPr lang="en-US" altLang="en-US" dirty="0" err="1"/>
              <a:t>ukuran</a:t>
            </a:r>
            <a:r>
              <a:rPr lang="en-US" altLang="en-US" dirty="0"/>
              <a:t> “</a:t>
            </a:r>
            <a:r>
              <a:rPr lang="en-US" altLang="en-US" dirty="0" err="1"/>
              <a:t>kecil</a:t>
            </a:r>
            <a:r>
              <a:rPr lang="en-US" altLang="en-US" dirty="0"/>
              <a:t>” </a:t>
            </a:r>
            <a:r>
              <a:rPr lang="en-US" altLang="en-US" dirty="0" err="1"/>
              <a:t>didefinisikan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larik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1 </a:t>
            </a:r>
            <a:r>
              <a:rPr lang="en-US" altLang="en-US" dirty="0" err="1"/>
              <a:t>elemen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2 </a:t>
            </a:r>
            <a:r>
              <a:rPr lang="en-US" altLang="en-US" dirty="0" err="1"/>
              <a:t>elemen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8C24EDB5-331A-45D5-9449-75622923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5DAF55-510B-4FA7-9370-8CEFE63FD56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5FFE25C-58CF-4FFB-B132-6DA41FD5B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0439" y="479424"/>
            <a:ext cx="10512865" cy="6059488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 err="1"/>
              <a:t>Prosedur</a:t>
            </a:r>
            <a:r>
              <a:rPr lang="en-US" altLang="en-US" sz="2400" b="1" dirty="0"/>
              <a:t> MinMaks2(A, n, min, </a:t>
            </a:r>
            <a:r>
              <a:rPr lang="en-US" altLang="en-US" sz="2400" b="1" dirty="0" err="1"/>
              <a:t>maks</a:t>
            </a:r>
            <a:r>
              <a:rPr lang="en-US" altLang="en-US" sz="2400" b="1" dirty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 err="1"/>
              <a:t>Algoritma</a:t>
            </a:r>
            <a:r>
              <a:rPr lang="en-US" altLang="en-US" sz="20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1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2,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SOLVE:  Jika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1,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i="1" dirty="0"/>
              <a:t>min</a:t>
            </a:r>
            <a:r>
              <a:rPr lang="en-US" altLang="en-US" sz="2000" dirty="0"/>
              <a:t> = </a:t>
            </a:r>
            <a:r>
              <a:rPr lang="en-US" altLang="en-US" sz="2000" i="1" dirty="0" err="1"/>
              <a:t>maks</a:t>
            </a:r>
            <a:r>
              <a:rPr lang="en-US" altLang="en-US" sz="2000" dirty="0"/>
              <a:t> = </a:t>
            </a:r>
            <a:r>
              <a:rPr lang="en-US" altLang="en-US" sz="2000" i="1" dirty="0"/>
              <a:t>A[n</a:t>
            </a:r>
            <a:r>
              <a:rPr lang="en-US" altLang="en-US" sz="2000" dirty="0"/>
              <a:t>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              Jika </a:t>
            </a:r>
            <a:r>
              <a:rPr lang="en-US" altLang="en-US" sz="2000" i="1" dirty="0"/>
              <a:t>n</a:t>
            </a:r>
            <a:r>
              <a:rPr lang="en-US" altLang="en-US" sz="2000" dirty="0"/>
              <a:t> = 2,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bandingkan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kedua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elemen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 </a:t>
            </a:r>
            <a:r>
              <a:rPr lang="en-US" altLang="en-US" sz="2000" dirty="0" err="1"/>
              <a:t>menentukan</a:t>
            </a:r>
            <a:r>
              <a:rPr lang="en-US" altLang="en-US" sz="2000" dirty="0"/>
              <a:t> </a:t>
            </a:r>
            <a:r>
              <a:rPr lang="en-US" altLang="en-US" sz="2000" i="1" dirty="0"/>
              <a:t>min</a:t>
            </a:r>
            <a:r>
              <a:rPr lang="en-US" altLang="en-US" sz="2000" dirty="0"/>
              <a:t> dan </a:t>
            </a:r>
            <a:r>
              <a:rPr lang="en-US" altLang="en-US" sz="2000" i="1" dirty="0" err="1"/>
              <a:t>maks</a:t>
            </a:r>
            <a:r>
              <a:rPr lang="en-US" altLang="en-US" sz="20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                                           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kasus</a:t>
            </a:r>
            <a:r>
              <a:rPr lang="en-US" altLang="en-US" sz="2000" dirty="0"/>
              <a:t> </a:t>
            </a:r>
            <a:r>
              <a:rPr lang="en-US" altLang="en-US" sz="2000" i="1" dirty="0"/>
              <a:t>n</a:t>
            </a:r>
            <a:r>
              <a:rPr lang="en-US" altLang="en-US" sz="2000" dirty="0"/>
              <a:t> &gt; 2,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(a) DIVIDE: </a:t>
            </a:r>
            <a:r>
              <a:rPr lang="en-US" altLang="en-US" sz="2000" dirty="0" err="1"/>
              <a:t>Bagi</a:t>
            </a:r>
            <a:r>
              <a:rPr lang="en-US" altLang="en-US" sz="2000" dirty="0"/>
              <a:t> dua </a:t>
            </a:r>
            <a:r>
              <a:rPr lang="en-US" altLang="en-US" sz="2000" dirty="0" err="1"/>
              <a:t>larik</a:t>
            </a:r>
            <a:r>
              <a:rPr lang="en-US" altLang="en-US" sz="2000" dirty="0"/>
              <a:t> </a:t>
            </a:r>
            <a:r>
              <a:rPr lang="en-US" altLang="en-US" sz="2000" i="1" dirty="0"/>
              <a:t>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menjadi</a:t>
            </a:r>
            <a:r>
              <a:rPr lang="en-US" altLang="en-US" sz="2000" dirty="0"/>
              <a:t> dua </a:t>
            </a:r>
            <a:r>
              <a:rPr lang="en-US" altLang="en-US" sz="2000" dirty="0" err="1"/>
              <a:t>bagian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sama</a:t>
            </a:r>
            <a:r>
              <a:rPr lang="en-US" altLang="en-US" sz="2000" dirty="0"/>
              <a:t>, A1 dan A2, masing2  n/2 </a:t>
            </a:r>
            <a:r>
              <a:rPr lang="en-US" altLang="en-US" sz="2000" dirty="0" err="1"/>
              <a:t>elemen</a:t>
            </a: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(b) CONQUER: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		MinMaks2(A1, n/2, min1, maks1)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  		MinMaks2(A2, n/2, min2, maks2)	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(c) COMBINE: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      if min1 &lt; min2 then min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min1 else min </a:t>
            </a:r>
            <a:r>
              <a:rPr lang="en-US" altLang="en-US" sz="2000" dirty="0">
                <a:sym typeface="Symbol" panose="05050102010706020507" pitchFamily="18" charset="2"/>
              </a:rPr>
              <a:t> </a:t>
            </a:r>
            <a:r>
              <a:rPr lang="en-US" altLang="en-US" sz="2000" dirty="0"/>
              <a:t>min2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/>
              <a:t>		if maks1 &lt; maks2 then </a:t>
            </a:r>
            <a:r>
              <a:rPr lang="en-US" altLang="en-US" sz="2000" dirty="0" err="1"/>
              <a:t>maks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maks2 else </a:t>
            </a:r>
            <a:r>
              <a:rPr lang="en-US" altLang="en-US" sz="2000" dirty="0" err="1"/>
              <a:t>maks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</a:t>
            </a:r>
            <a:r>
              <a:rPr lang="en-US" altLang="en-US" sz="2000" dirty="0"/>
              <a:t> maks1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9814D247-B4BC-4EC7-A8D3-44717082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BF03FF-9F08-43AA-AB96-B8BB491DF9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EA3132-F52E-4F4E-9358-C3DE6DB05F65}"/>
              </a:ext>
            </a:extLst>
          </p:cNvPr>
          <p:cNvSpPr txBox="1"/>
          <p:nvPr/>
        </p:nvSpPr>
        <p:spPr>
          <a:xfrm>
            <a:off x="675640" y="321155"/>
            <a:ext cx="1044448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minimum di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yang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terdefinisi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elemen-elemennya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if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	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1)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else  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larik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}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min1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min2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maks2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maks1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7718FD-CB9B-4A03-8DD7-1FD548EBC632}"/>
              </a:ext>
            </a:extLst>
          </p:cNvPr>
          <p:cNvSpPr/>
          <p:nvPr/>
        </p:nvSpPr>
        <p:spPr>
          <a:xfrm>
            <a:off x="568434" y="283404"/>
            <a:ext cx="10821451" cy="6039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56E5F4-0FE6-43EC-A02E-24400AB5EA86}"/>
              </a:ext>
            </a:extLst>
          </p:cNvPr>
          <p:cNvSpPr/>
          <p:nvPr/>
        </p:nvSpPr>
        <p:spPr>
          <a:xfrm>
            <a:off x="6410933" y="1992167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D4A157-15F9-4CA8-B1C0-E9314DD1B76F}"/>
              </a:ext>
            </a:extLst>
          </p:cNvPr>
          <p:cNvSpPr txBox="1"/>
          <p:nvPr/>
        </p:nvSpPr>
        <p:spPr>
          <a:xfrm>
            <a:off x="6410933" y="2311858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i</a:t>
            </a:r>
            <a:r>
              <a:rPr lang="en-US" sz="1600" dirty="0"/>
              <a:t> = </a:t>
            </a:r>
            <a:r>
              <a:rPr lang="en-US" sz="1600" i="1" dirty="0"/>
              <a:t>j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A0C3A62-65BD-4C52-8430-A743FEC6BF32}"/>
              </a:ext>
            </a:extLst>
          </p:cNvPr>
          <p:cNvSpPr/>
          <p:nvPr/>
        </p:nvSpPr>
        <p:spPr>
          <a:xfrm>
            <a:off x="7140186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455A73-EE54-4A99-9496-EB15FE9DE791}"/>
              </a:ext>
            </a:extLst>
          </p:cNvPr>
          <p:cNvSpPr/>
          <p:nvPr/>
        </p:nvSpPr>
        <p:spPr>
          <a:xfrm>
            <a:off x="7517265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E6557D-2A91-4CE6-91DE-DFA3EF977436}"/>
              </a:ext>
            </a:extLst>
          </p:cNvPr>
          <p:cNvSpPr/>
          <p:nvPr/>
        </p:nvSpPr>
        <p:spPr>
          <a:xfrm>
            <a:off x="7894344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A11570-32DA-40C5-8BA7-885A532C85EE}"/>
              </a:ext>
            </a:extLst>
          </p:cNvPr>
          <p:cNvSpPr/>
          <p:nvPr/>
        </p:nvSpPr>
        <p:spPr>
          <a:xfrm>
            <a:off x="8271423" y="4439343"/>
            <a:ext cx="377079" cy="3162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972A66-A119-4053-AF41-646E5E01E2F8}"/>
              </a:ext>
            </a:extLst>
          </p:cNvPr>
          <p:cNvSpPr/>
          <p:nvPr/>
        </p:nvSpPr>
        <p:spPr>
          <a:xfrm>
            <a:off x="8648502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BB070A-1DC9-4482-9E6C-27BA541D1588}"/>
              </a:ext>
            </a:extLst>
          </p:cNvPr>
          <p:cNvSpPr/>
          <p:nvPr/>
        </p:nvSpPr>
        <p:spPr>
          <a:xfrm>
            <a:off x="9025581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5505A8-CD90-4491-8B73-E4FE2AA0A7F2}"/>
              </a:ext>
            </a:extLst>
          </p:cNvPr>
          <p:cNvSpPr/>
          <p:nvPr/>
        </p:nvSpPr>
        <p:spPr>
          <a:xfrm>
            <a:off x="9402660" y="443934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608749-0851-44FC-9EAE-E6029DA0D4BC}"/>
              </a:ext>
            </a:extLst>
          </p:cNvPr>
          <p:cNvSpPr txBox="1"/>
          <p:nvPr/>
        </p:nvSpPr>
        <p:spPr>
          <a:xfrm>
            <a:off x="7131534" y="4755619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 </a:t>
            </a:r>
            <a:r>
              <a:rPr lang="en-US" sz="1600" i="1" dirty="0" err="1"/>
              <a:t>i</a:t>
            </a:r>
            <a:r>
              <a:rPr lang="en-US" sz="1600" i="1" dirty="0"/>
              <a:t>                        k    k+1            j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267475C-21FC-4CB1-877A-0484DC88EF09}"/>
              </a:ext>
            </a:extLst>
          </p:cNvPr>
          <p:cNvSpPr/>
          <p:nvPr/>
        </p:nvSpPr>
        <p:spPr>
          <a:xfrm>
            <a:off x="8202770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CF1DE4-5A52-450C-B6FF-4472C8A290F4}"/>
              </a:ext>
            </a:extLst>
          </p:cNvPr>
          <p:cNvSpPr/>
          <p:nvPr/>
        </p:nvSpPr>
        <p:spPr>
          <a:xfrm>
            <a:off x="8579849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AFFFD8-4D5E-4E4F-A703-5478DE1BE123}"/>
              </a:ext>
            </a:extLst>
          </p:cNvPr>
          <p:cNvSpPr/>
          <p:nvPr/>
        </p:nvSpPr>
        <p:spPr>
          <a:xfrm>
            <a:off x="8956928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929C49-7904-4D11-B91B-D5CA298F1FEA}"/>
              </a:ext>
            </a:extLst>
          </p:cNvPr>
          <p:cNvSpPr/>
          <p:nvPr/>
        </p:nvSpPr>
        <p:spPr>
          <a:xfrm>
            <a:off x="9334007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BEF04C4-7517-496D-AD07-46F5ABAE4999}"/>
              </a:ext>
            </a:extLst>
          </p:cNvPr>
          <p:cNvSpPr/>
          <p:nvPr/>
        </p:nvSpPr>
        <p:spPr>
          <a:xfrm>
            <a:off x="9711086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E02BA02-6F52-41B9-9A70-142041DA838C}"/>
              </a:ext>
            </a:extLst>
          </p:cNvPr>
          <p:cNvSpPr/>
          <p:nvPr/>
        </p:nvSpPr>
        <p:spPr>
          <a:xfrm>
            <a:off x="10088165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3F76759-67A7-4EAA-80E6-97A6A1405187}"/>
              </a:ext>
            </a:extLst>
          </p:cNvPr>
          <p:cNvSpPr/>
          <p:nvPr/>
        </p:nvSpPr>
        <p:spPr>
          <a:xfrm>
            <a:off x="10465244" y="1127183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331E56-0C31-498C-A21A-0C72D8FD4951}"/>
              </a:ext>
            </a:extLst>
          </p:cNvPr>
          <p:cNvSpPr txBox="1"/>
          <p:nvPr/>
        </p:nvSpPr>
        <p:spPr>
          <a:xfrm>
            <a:off x="8194118" y="1443459"/>
            <a:ext cx="2605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 </a:t>
            </a:r>
            <a:r>
              <a:rPr lang="en-US" sz="1600" i="1" dirty="0" err="1"/>
              <a:t>i</a:t>
            </a:r>
            <a:r>
              <a:rPr lang="en-US" sz="1600" i="1" dirty="0"/>
              <a:t>                                                 j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1753C4-4478-418F-9BE4-F21C6F09EDDD}"/>
              </a:ext>
            </a:extLst>
          </p:cNvPr>
          <p:cNvSpPr txBox="1"/>
          <p:nvPr/>
        </p:nvSpPr>
        <p:spPr>
          <a:xfrm>
            <a:off x="7868696" y="11271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E630F-DB31-44AD-814F-115B1EAEFC95}"/>
              </a:ext>
            </a:extLst>
          </p:cNvPr>
          <p:cNvSpPr txBox="1"/>
          <p:nvPr/>
        </p:nvSpPr>
        <p:spPr>
          <a:xfrm>
            <a:off x="1665679" y="6383111"/>
            <a:ext cx="5465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Pemanggilan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kali: </a:t>
            </a:r>
            <a:r>
              <a:rPr lang="en-US" i="1" dirty="0"/>
              <a:t>MinMaks2(A</a:t>
            </a:r>
            <a:r>
              <a:rPr lang="en-US" dirty="0"/>
              <a:t>, 1,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min</a:t>
            </a:r>
            <a:r>
              <a:rPr lang="en-US" dirty="0"/>
              <a:t>, </a:t>
            </a:r>
            <a:r>
              <a:rPr lang="en-US" i="1" dirty="0" err="1"/>
              <a:t>maks</a:t>
            </a:r>
            <a:r>
              <a:rPr lang="en-US" dirty="0"/>
              <a:t>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E1E206B-FA74-485E-B32F-52FA2482D61B}"/>
              </a:ext>
            </a:extLst>
          </p:cNvPr>
          <p:cNvSpPr/>
          <p:nvPr/>
        </p:nvSpPr>
        <p:spPr>
          <a:xfrm>
            <a:off x="6440278" y="2819185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DADD19-809F-45A0-8D60-1A8EF2467B9D}"/>
              </a:ext>
            </a:extLst>
          </p:cNvPr>
          <p:cNvSpPr/>
          <p:nvPr/>
        </p:nvSpPr>
        <p:spPr>
          <a:xfrm>
            <a:off x="6817357" y="2819185"/>
            <a:ext cx="377079" cy="31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0C113B-C827-40A6-93B4-559EE550EDB2}"/>
              </a:ext>
            </a:extLst>
          </p:cNvPr>
          <p:cNvSpPr txBox="1"/>
          <p:nvPr/>
        </p:nvSpPr>
        <p:spPr>
          <a:xfrm>
            <a:off x="6451570" y="3099506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i</a:t>
            </a:r>
            <a:r>
              <a:rPr lang="en-US" sz="1600" dirty="0"/>
              <a:t>         </a:t>
            </a:r>
            <a:r>
              <a:rPr lang="en-US" sz="1600" i="1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60242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10F1103-7136-4D20-A778-7B7EC22C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14E81-C3B6-40BA-9B4B-498939C5AD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242442-5306-4E8E-9C65-D69546F4B950}"/>
              </a:ext>
            </a:extLst>
          </p:cNvPr>
          <p:cNvSpPr txBox="1"/>
          <p:nvPr/>
        </p:nvSpPr>
        <p:spPr>
          <a:xfrm>
            <a:off x="512622" y="346378"/>
            <a:ext cx="10665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1: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minimum dan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(</a:t>
            </a:r>
            <a:r>
              <a:rPr lang="en-US" sz="2400" dirty="0" err="1"/>
              <a:t>kasus</a:t>
            </a:r>
            <a:r>
              <a:rPr lang="en-US" sz="2400" dirty="0"/>
              <a:t> n =2</a:t>
            </a:r>
            <a:r>
              <a:rPr lang="en-US" sz="2400" baseline="30000" dirty="0"/>
              <a:t>k</a:t>
            </a:r>
            <a:r>
              <a:rPr lang="en-US" sz="2400" dirty="0"/>
              <a:t>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5003DF1-DBB4-4803-AFDB-CA8BD92297A0}"/>
              </a:ext>
            </a:extLst>
          </p:cNvPr>
          <p:cNvSpPr/>
          <p:nvPr/>
        </p:nvSpPr>
        <p:spPr>
          <a:xfrm>
            <a:off x="2700843" y="118141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F78523D-93B1-4C98-97DE-52196E9C0297}"/>
              </a:ext>
            </a:extLst>
          </p:cNvPr>
          <p:cNvSpPr/>
          <p:nvPr/>
        </p:nvSpPr>
        <p:spPr>
          <a:xfrm>
            <a:off x="316820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566251-A317-481D-8FFD-9FC10352F86E}"/>
              </a:ext>
            </a:extLst>
          </p:cNvPr>
          <p:cNvSpPr/>
          <p:nvPr/>
        </p:nvSpPr>
        <p:spPr>
          <a:xfrm>
            <a:off x="363556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6AF1E36-F229-426F-BCD6-4B20982C1A57}"/>
              </a:ext>
            </a:extLst>
          </p:cNvPr>
          <p:cNvSpPr/>
          <p:nvPr/>
        </p:nvSpPr>
        <p:spPr>
          <a:xfrm>
            <a:off x="4102923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138064A-3225-4388-9EBF-5AF8D2FAAB92}"/>
              </a:ext>
            </a:extLst>
          </p:cNvPr>
          <p:cNvSpPr/>
          <p:nvPr/>
        </p:nvSpPr>
        <p:spPr>
          <a:xfrm>
            <a:off x="4570283" y="11814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9D3B0C6-FC08-4C91-93B4-0159964F3CDE}"/>
              </a:ext>
            </a:extLst>
          </p:cNvPr>
          <p:cNvSpPr/>
          <p:nvPr/>
        </p:nvSpPr>
        <p:spPr>
          <a:xfrm>
            <a:off x="5037643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E35DC5-25C7-48CA-9506-BCD24F87208F}"/>
              </a:ext>
            </a:extLst>
          </p:cNvPr>
          <p:cNvSpPr/>
          <p:nvPr/>
        </p:nvSpPr>
        <p:spPr>
          <a:xfrm>
            <a:off x="5502314" y="11814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BE4A2CD-BD8F-4548-AB71-E1234495C8DC}"/>
              </a:ext>
            </a:extLst>
          </p:cNvPr>
          <p:cNvSpPr/>
          <p:nvPr/>
        </p:nvSpPr>
        <p:spPr>
          <a:xfrm>
            <a:off x="5969674" y="11814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7E8AD7-DA0E-4278-9C0F-1EF35B2AABE5}"/>
              </a:ext>
            </a:extLst>
          </p:cNvPr>
          <p:cNvSpPr/>
          <p:nvPr/>
        </p:nvSpPr>
        <p:spPr>
          <a:xfrm>
            <a:off x="2689585" y="191293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1914935-813D-42C6-B422-4A5445C1B0B7}"/>
              </a:ext>
            </a:extLst>
          </p:cNvPr>
          <p:cNvSpPr/>
          <p:nvPr/>
        </p:nvSpPr>
        <p:spPr>
          <a:xfrm>
            <a:off x="3156945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BB073F-DC3E-443A-9DC6-A68C050558D6}"/>
              </a:ext>
            </a:extLst>
          </p:cNvPr>
          <p:cNvSpPr/>
          <p:nvPr/>
        </p:nvSpPr>
        <p:spPr>
          <a:xfrm>
            <a:off x="3624305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DA1857-421F-452B-84D0-9F51A37E1EF7}"/>
              </a:ext>
            </a:extLst>
          </p:cNvPr>
          <p:cNvSpPr/>
          <p:nvPr/>
        </p:nvSpPr>
        <p:spPr>
          <a:xfrm>
            <a:off x="4091665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4E8C33F-E49A-4B3D-AA6A-F93AACC864BE}"/>
              </a:ext>
            </a:extLst>
          </p:cNvPr>
          <p:cNvSpPr/>
          <p:nvPr/>
        </p:nvSpPr>
        <p:spPr>
          <a:xfrm>
            <a:off x="4971469" y="19129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470A81-4F4C-48A5-B810-3FFB614324A7}"/>
              </a:ext>
            </a:extLst>
          </p:cNvPr>
          <p:cNvSpPr/>
          <p:nvPr/>
        </p:nvSpPr>
        <p:spPr>
          <a:xfrm>
            <a:off x="5438829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435F7F1-0CB6-4DF7-8D26-239789AAF21C}"/>
              </a:ext>
            </a:extLst>
          </p:cNvPr>
          <p:cNvSpPr/>
          <p:nvPr/>
        </p:nvSpPr>
        <p:spPr>
          <a:xfrm>
            <a:off x="5903500" y="19129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9BA12CF-2E0E-45EC-9746-DBEFCA6577F3}"/>
              </a:ext>
            </a:extLst>
          </p:cNvPr>
          <p:cNvSpPr/>
          <p:nvPr/>
        </p:nvSpPr>
        <p:spPr>
          <a:xfrm>
            <a:off x="6370860" y="191293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C9E5388-DDD9-4618-931B-895CA8BE1875}"/>
              </a:ext>
            </a:extLst>
          </p:cNvPr>
          <p:cNvSpPr/>
          <p:nvPr/>
        </p:nvSpPr>
        <p:spPr>
          <a:xfrm>
            <a:off x="2354305" y="2644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41300D5-015E-46A9-A09A-649308511532}"/>
              </a:ext>
            </a:extLst>
          </p:cNvPr>
          <p:cNvSpPr/>
          <p:nvPr/>
        </p:nvSpPr>
        <p:spPr>
          <a:xfrm>
            <a:off x="2821665" y="26444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56EA95C-CA8E-4B50-8904-B696114232AA}"/>
              </a:ext>
            </a:extLst>
          </p:cNvPr>
          <p:cNvSpPr/>
          <p:nvPr/>
        </p:nvSpPr>
        <p:spPr>
          <a:xfrm>
            <a:off x="3639492" y="2644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C1385BA-98C7-4176-B620-5E464785F0E4}"/>
              </a:ext>
            </a:extLst>
          </p:cNvPr>
          <p:cNvSpPr/>
          <p:nvPr/>
        </p:nvSpPr>
        <p:spPr>
          <a:xfrm>
            <a:off x="4106852" y="264445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481556E-1224-4FC7-B0DA-B0C97F353899}"/>
              </a:ext>
            </a:extLst>
          </p:cNvPr>
          <p:cNvSpPr/>
          <p:nvPr/>
        </p:nvSpPr>
        <p:spPr>
          <a:xfrm>
            <a:off x="4968780" y="262537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C9FDCC2-68E8-4CE1-AD0D-A4332E54BFE2}"/>
              </a:ext>
            </a:extLst>
          </p:cNvPr>
          <p:cNvSpPr/>
          <p:nvPr/>
        </p:nvSpPr>
        <p:spPr>
          <a:xfrm>
            <a:off x="5436140" y="26253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1CDADE-3290-4657-8D9B-BD817001628F}"/>
              </a:ext>
            </a:extLst>
          </p:cNvPr>
          <p:cNvSpPr/>
          <p:nvPr/>
        </p:nvSpPr>
        <p:spPr>
          <a:xfrm>
            <a:off x="6253967" y="262537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F84AEA-3345-4A46-BEB4-CA001320DF88}"/>
              </a:ext>
            </a:extLst>
          </p:cNvPr>
          <p:cNvSpPr/>
          <p:nvPr/>
        </p:nvSpPr>
        <p:spPr>
          <a:xfrm>
            <a:off x="6721327" y="262537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8F8F0-3ECA-4649-AF51-A5E9451C684C}"/>
              </a:ext>
            </a:extLst>
          </p:cNvPr>
          <p:cNvSpPr txBox="1"/>
          <p:nvPr/>
        </p:nvSpPr>
        <p:spPr>
          <a:xfrm>
            <a:off x="1195512" y="1136903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 = 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7B3EE9-64DD-4FE2-82A4-6AAA627DEF98}"/>
              </a:ext>
            </a:extLst>
          </p:cNvPr>
          <p:cNvSpPr txBox="1"/>
          <p:nvPr/>
        </p:nvSpPr>
        <p:spPr>
          <a:xfrm>
            <a:off x="2283429" y="298097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12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0424FD-C36F-4CAA-9947-71999F8A8EBC}"/>
              </a:ext>
            </a:extLst>
          </p:cNvPr>
          <p:cNvSpPr txBox="1"/>
          <p:nvPr/>
        </p:nvSpPr>
        <p:spPr>
          <a:xfrm>
            <a:off x="3601662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9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8120015-08E8-4063-A8F6-DF39E363B9EE}"/>
              </a:ext>
            </a:extLst>
          </p:cNvPr>
          <p:cNvSpPr txBox="1"/>
          <p:nvPr/>
        </p:nvSpPr>
        <p:spPr>
          <a:xfrm>
            <a:off x="4936264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BD9C099-93D2-416F-BAA2-53A0E6F3A994}"/>
              </a:ext>
            </a:extLst>
          </p:cNvPr>
          <p:cNvSpPr txBox="1"/>
          <p:nvPr/>
        </p:nvSpPr>
        <p:spPr>
          <a:xfrm>
            <a:off x="6179741" y="298097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35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46B453-A23A-4121-AE17-474DB1A1C3D3}"/>
              </a:ext>
            </a:extLst>
          </p:cNvPr>
          <p:cNvSpPr/>
          <p:nvPr/>
        </p:nvSpPr>
        <p:spPr>
          <a:xfrm>
            <a:off x="2700843" y="408358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AA5C736-BAA1-49B6-90A9-DF0FB61B194D}"/>
              </a:ext>
            </a:extLst>
          </p:cNvPr>
          <p:cNvSpPr/>
          <p:nvPr/>
        </p:nvSpPr>
        <p:spPr>
          <a:xfrm>
            <a:off x="3168203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3E65351-DF63-47FF-AE1C-758AD62EA3B4}"/>
              </a:ext>
            </a:extLst>
          </p:cNvPr>
          <p:cNvSpPr/>
          <p:nvPr/>
        </p:nvSpPr>
        <p:spPr>
          <a:xfrm>
            <a:off x="3635563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F18D029-7D1F-4DBE-B6A2-DA20B338B47E}"/>
              </a:ext>
            </a:extLst>
          </p:cNvPr>
          <p:cNvSpPr/>
          <p:nvPr/>
        </p:nvSpPr>
        <p:spPr>
          <a:xfrm>
            <a:off x="4102923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9C0E4A2-FBFB-48BF-AA84-58E275152726}"/>
              </a:ext>
            </a:extLst>
          </p:cNvPr>
          <p:cNvSpPr/>
          <p:nvPr/>
        </p:nvSpPr>
        <p:spPr>
          <a:xfrm>
            <a:off x="4982727" y="408358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24E496D-46BA-4B63-9053-A29451956985}"/>
              </a:ext>
            </a:extLst>
          </p:cNvPr>
          <p:cNvSpPr/>
          <p:nvPr/>
        </p:nvSpPr>
        <p:spPr>
          <a:xfrm>
            <a:off x="5450087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78D3A86-4D15-4C1E-8AC2-677EA95CF74C}"/>
              </a:ext>
            </a:extLst>
          </p:cNvPr>
          <p:cNvSpPr/>
          <p:nvPr/>
        </p:nvSpPr>
        <p:spPr>
          <a:xfrm>
            <a:off x="5914758" y="408358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69C3EAE-1759-468F-895F-84B80B778B72}"/>
              </a:ext>
            </a:extLst>
          </p:cNvPr>
          <p:cNvSpPr/>
          <p:nvPr/>
        </p:nvSpPr>
        <p:spPr>
          <a:xfrm>
            <a:off x="6382118" y="408358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FCD60D6F-BA6A-42F6-A2B9-22A0EB48FAC3}"/>
              </a:ext>
            </a:extLst>
          </p:cNvPr>
          <p:cNvSpPr txBox="1"/>
          <p:nvPr/>
        </p:nvSpPr>
        <p:spPr>
          <a:xfrm>
            <a:off x="2663871" y="443918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A958D72-53E4-40E0-8D84-9B1DDD6966BE}"/>
              </a:ext>
            </a:extLst>
          </p:cNvPr>
          <p:cNvSpPr txBox="1"/>
          <p:nvPr/>
        </p:nvSpPr>
        <p:spPr>
          <a:xfrm>
            <a:off x="4965492" y="443070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35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7B70DC6-210C-4022-92B7-1CF3D9B4F49E}"/>
              </a:ext>
            </a:extLst>
          </p:cNvPr>
          <p:cNvSpPr/>
          <p:nvPr/>
        </p:nvSpPr>
        <p:spPr>
          <a:xfrm>
            <a:off x="2700843" y="554179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98F3E54-DDB5-4C27-9329-D68F23C3D3DE}"/>
              </a:ext>
            </a:extLst>
          </p:cNvPr>
          <p:cNvSpPr/>
          <p:nvPr/>
        </p:nvSpPr>
        <p:spPr>
          <a:xfrm>
            <a:off x="316820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47D39DC-F0E0-477C-914D-BB3F204AA1AD}"/>
              </a:ext>
            </a:extLst>
          </p:cNvPr>
          <p:cNvSpPr/>
          <p:nvPr/>
        </p:nvSpPr>
        <p:spPr>
          <a:xfrm>
            <a:off x="363556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0E88A6-C192-4408-B8EF-A9A3082CC4A3}"/>
              </a:ext>
            </a:extLst>
          </p:cNvPr>
          <p:cNvSpPr/>
          <p:nvPr/>
        </p:nvSpPr>
        <p:spPr>
          <a:xfrm>
            <a:off x="4102923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1188F73-3CB4-45A4-8F08-C3AA74B713F1}"/>
              </a:ext>
            </a:extLst>
          </p:cNvPr>
          <p:cNvSpPr/>
          <p:nvPr/>
        </p:nvSpPr>
        <p:spPr>
          <a:xfrm>
            <a:off x="4570283" y="55417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37F0653-1473-4FC2-A8F1-F256B9B208BB}"/>
              </a:ext>
            </a:extLst>
          </p:cNvPr>
          <p:cNvSpPr/>
          <p:nvPr/>
        </p:nvSpPr>
        <p:spPr>
          <a:xfrm>
            <a:off x="5037643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795B3DB-77E5-42CD-BEE6-FD3552EF997E}"/>
              </a:ext>
            </a:extLst>
          </p:cNvPr>
          <p:cNvSpPr/>
          <p:nvPr/>
        </p:nvSpPr>
        <p:spPr>
          <a:xfrm>
            <a:off x="5502314" y="55417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4BFB190-7D9E-40DE-B200-13C6D7A76A76}"/>
              </a:ext>
            </a:extLst>
          </p:cNvPr>
          <p:cNvSpPr/>
          <p:nvPr/>
        </p:nvSpPr>
        <p:spPr>
          <a:xfrm>
            <a:off x="5969674" y="55417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9BD0A53-9F0A-45DE-A7D0-673974CB7801}"/>
              </a:ext>
            </a:extLst>
          </p:cNvPr>
          <p:cNvSpPr txBox="1"/>
          <p:nvPr/>
        </p:nvSpPr>
        <p:spPr>
          <a:xfrm>
            <a:off x="2662984" y="591715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 = 1</a:t>
            </a:r>
          </a:p>
          <a:p>
            <a:r>
              <a:rPr lang="en-US" sz="1600" dirty="0">
                <a:solidFill>
                  <a:srgbClr val="FF0000"/>
                </a:solidFill>
              </a:rPr>
              <a:t>max = 35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1D5824D-FB33-469A-BA2E-720EB048725C}"/>
              </a:ext>
            </a:extLst>
          </p:cNvPr>
          <p:cNvCxnSpPr>
            <a:stCxn id="44" idx="2"/>
          </p:cNvCxnSpPr>
          <p:nvPr/>
        </p:nvCxnSpPr>
        <p:spPr>
          <a:xfrm flipH="1">
            <a:off x="3708400" y="1537015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66765EC2-82E6-42A8-BDA9-E0084474A1DF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4803963" y="1537016"/>
            <a:ext cx="698351" cy="3363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434469B7-53EF-44C7-A187-B17D60CB58B1}"/>
              </a:ext>
            </a:extLst>
          </p:cNvPr>
          <p:cNvCxnSpPr/>
          <p:nvPr/>
        </p:nvCxnSpPr>
        <p:spPr>
          <a:xfrm flipH="1">
            <a:off x="2827945" y="2248837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35B97EC4-4F35-4778-8101-FF7A3610BEA6}"/>
              </a:ext>
            </a:extLst>
          </p:cNvPr>
          <p:cNvCxnSpPr>
            <a:cxnSpLocks/>
          </p:cNvCxnSpPr>
          <p:nvPr/>
        </p:nvCxnSpPr>
        <p:spPr>
          <a:xfrm>
            <a:off x="3708400" y="2288359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69257D3A-F25C-4932-BAFE-BBB6BE879D47}"/>
              </a:ext>
            </a:extLst>
          </p:cNvPr>
          <p:cNvCxnSpPr/>
          <p:nvPr/>
        </p:nvCxnSpPr>
        <p:spPr>
          <a:xfrm flipH="1">
            <a:off x="5194830" y="2258748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831D6C5-B5A6-46B3-A14D-EEB79AB0C403}"/>
              </a:ext>
            </a:extLst>
          </p:cNvPr>
          <p:cNvCxnSpPr>
            <a:cxnSpLocks/>
          </p:cNvCxnSpPr>
          <p:nvPr/>
        </p:nvCxnSpPr>
        <p:spPr>
          <a:xfrm>
            <a:off x="6179741" y="2257945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E6EEC72A-A865-4686-B3AB-A5A920A5AB12}"/>
              </a:ext>
            </a:extLst>
          </p:cNvPr>
          <p:cNvCxnSpPr>
            <a:cxnSpLocks/>
            <a:endCxn id="127" idx="0"/>
          </p:cNvCxnSpPr>
          <p:nvPr/>
        </p:nvCxnSpPr>
        <p:spPr>
          <a:xfrm>
            <a:off x="2838841" y="3545430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C050103F-EB23-49EF-AEE3-036B3B1323ED}"/>
              </a:ext>
            </a:extLst>
          </p:cNvPr>
          <p:cNvCxnSpPr>
            <a:cxnSpLocks/>
          </p:cNvCxnSpPr>
          <p:nvPr/>
        </p:nvCxnSpPr>
        <p:spPr>
          <a:xfrm flipH="1">
            <a:off x="3755638" y="3565750"/>
            <a:ext cx="569707" cy="5013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A8C4AB2B-3854-4177-8427-A4EB39E39BFE}"/>
              </a:ext>
            </a:extLst>
          </p:cNvPr>
          <p:cNvCxnSpPr>
            <a:cxnSpLocks/>
          </p:cNvCxnSpPr>
          <p:nvPr/>
        </p:nvCxnSpPr>
        <p:spPr>
          <a:xfrm>
            <a:off x="5324917" y="3531492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10CFCE0D-7DE0-4F60-814B-93FFBF01FAE5}"/>
              </a:ext>
            </a:extLst>
          </p:cNvPr>
          <p:cNvCxnSpPr>
            <a:cxnSpLocks/>
            <a:stCxn id="81" idx="2"/>
          </p:cNvCxnSpPr>
          <p:nvPr/>
        </p:nvCxnSpPr>
        <p:spPr>
          <a:xfrm flipH="1">
            <a:off x="6131348" y="3565750"/>
            <a:ext cx="516470" cy="5178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921F5BD4-4187-4800-8D60-DB3CA2A8AEF8}"/>
              </a:ext>
            </a:extLst>
          </p:cNvPr>
          <p:cNvCxnSpPr>
            <a:cxnSpLocks/>
          </p:cNvCxnSpPr>
          <p:nvPr/>
        </p:nvCxnSpPr>
        <p:spPr>
          <a:xfrm>
            <a:off x="3599138" y="4455659"/>
            <a:ext cx="653549" cy="98313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5CCFE382-42E2-4F26-AB65-B8F836E8B3D1}"/>
              </a:ext>
            </a:extLst>
          </p:cNvPr>
          <p:cNvCxnSpPr>
            <a:cxnSpLocks/>
            <a:endCxn id="149" idx="0"/>
          </p:cNvCxnSpPr>
          <p:nvPr/>
        </p:nvCxnSpPr>
        <p:spPr>
          <a:xfrm flipH="1">
            <a:off x="5271323" y="4468416"/>
            <a:ext cx="888558" cy="107337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E93C42E-4952-4175-AFA6-571F333DC927}"/>
              </a:ext>
            </a:extLst>
          </p:cNvPr>
          <p:cNvSpPr txBox="1"/>
          <p:nvPr/>
        </p:nvSpPr>
        <p:spPr>
          <a:xfrm>
            <a:off x="1130140" y="2822254"/>
            <a:ext cx="76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SOLVE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04E02D49-7C18-4211-BE6E-28F4130C8332}"/>
              </a:ext>
            </a:extLst>
          </p:cNvPr>
          <p:cNvSpPr txBox="1"/>
          <p:nvPr/>
        </p:nvSpPr>
        <p:spPr>
          <a:xfrm>
            <a:off x="8375160" y="4892224"/>
            <a:ext cx="109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COMBINE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0739A2C4-03D3-44AE-A582-2B6CF2ADF247}"/>
              </a:ext>
            </a:extLst>
          </p:cNvPr>
          <p:cNvSpPr/>
          <p:nvPr/>
        </p:nvSpPr>
        <p:spPr>
          <a:xfrm>
            <a:off x="7550518" y="4196032"/>
            <a:ext cx="804681" cy="176171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ight Brace 164">
            <a:extLst>
              <a:ext uri="{FF2B5EF4-FFF2-40B4-BE49-F238E27FC236}">
                <a16:creationId xmlns:a16="http://schemas.microsoft.com/office/drawing/2014/main" id="{2AC22A85-8581-4365-B427-2E1A4599DC9C}"/>
              </a:ext>
            </a:extLst>
          </p:cNvPr>
          <p:cNvSpPr/>
          <p:nvPr/>
        </p:nvSpPr>
        <p:spPr>
          <a:xfrm>
            <a:off x="7503717" y="1169461"/>
            <a:ext cx="804681" cy="176171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BA26FD1-245F-4B9F-AF6C-7A9EF85C637E}"/>
              </a:ext>
            </a:extLst>
          </p:cNvPr>
          <p:cNvSpPr txBox="1"/>
          <p:nvPr/>
        </p:nvSpPr>
        <p:spPr>
          <a:xfrm>
            <a:off x="8497724" y="1627594"/>
            <a:ext cx="11476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DIVIDE </a:t>
            </a:r>
          </a:p>
          <a:p>
            <a:r>
              <a:rPr lang="en-US" dirty="0" err="1">
                <a:solidFill>
                  <a:srgbClr val="FF0000"/>
                </a:solidFill>
              </a:rPr>
              <a:t>sekaligus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CONQUER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021360D7-D7C2-492E-9D0B-182B348C3050}"/>
              </a:ext>
            </a:extLst>
          </p:cNvPr>
          <p:cNvSpPr/>
          <p:nvPr/>
        </p:nvSpPr>
        <p:spPr>
          <a:xfrm>
            <a:off x="1978239" y="2655077"/>
            <a:ext cx="164536" cy="7943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710F1103-7136-4D20-A778-7B7EC22C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914E81-C3B6-40BA-9B4B-498939C5AD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242442-5306-4E8E-9C65-D69546F4B950}"/>
              </a:ext>
            </a:extLst>
          </p:cNvPr>
          <p:cNvSpPr txBox="1"/>
          <p:nvPr/>
        </p:nvSpPr>
        <p:spPr>
          <a:xfrm>
            <a:off x="532942" y="225553"/>
            <a:ext cx="10748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minimum dan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(</a:t>
            </a:r>
            <a:r>
              <a:rPr lang="en-US" sz="2400" dirty="0" err="1"/>
              <a:t>kasus</a:t>
            </a:r>
            <a:r>
              <a:rPr lang="en-US" sz="2400" dirty="0"/>
              <a:t> n </a:t>
            </a:r>
            <a:r>
              <a:rPr lang="en-US" sz="2400" dirty="0">
                <a:sym typeface="Symbol" panose="05050102010706020507" pitchFamily="18" charset="2"/>
              </a:rPr>
              <a:t> 2</a:t>
            </a:r>
            <a:r>
              <a:rPr lang="en-US" sz="2400" baseline="30000" dirty="0">
                <a:sym typeface="Symbol" panose="05050102010706020507" pitchFamily="18" charset="2"/>
              </a:rPr>
              <a:t>k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E5C447B-C3E5-4D7B-B93D-6F1E37A1C90B}"/>
              </a:ext>
            </a:extLst>
          </p:cNvPr>
          <p:cNvSpPr/>
          <p:nvPr/>
        </p:nvSpPr>
        <p:spPr>
          <a:xfrm>
            <a:off x="2660234" y="80549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F17F7C6-35D7-47FE-A5A4-5A7E6944E708}"/>
              </a:ext>
            </a:extLst>
          </p:cNvPr>
          <p:cNvSpPr/>
          <p:nvPr/>
        </p:nvSpPr>
        <p:spPr>
          <a:xfrm>
            <a:off x="312759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22B1514-AF48-4498-86A6-94DC6C59EF23}"/>
              </a:ext>
            </a:extLst>
          </p:cNvPr>
          <p:cNvSpPr/>
          <p:nvPr/>
        </p:nvSpPr>
        <p:spPr>
          <a:xfrm>
            <a:off x="359495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1012CFB-D02E-4B15-A667-E96F623D9BD2}"/>
              </a:ext>
            </a:extLst>
          </p:cNvPr>
          <p:cNvSpPr/>
          <p:nvPr/>
        </p:nvSpPr>
        <p:spPr>
          <a:xfrm>
            <a:off x="4062314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A11519C-F45D-41AB-8CF4-E4D7BED4A5F4}"/>
              </a:ext>
            </a:extLst>
          </p:cNvPr>
          <p:cNvSpPr/>
          <p:nvPr/>
        </p:nvSpPr>
        <p:spPr>
          <a:xfrm>
            <a:off x="4529674" y="80549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8A66C14-5E4F-4D11-B613-D05A836A3BED}"/>
              </a:ext>
            </a:extLst>
          </p:cNvPr>
          <p:cNvSpPr/>
          <p:nvPr/>
        </p:nvSpPr>
        <p:spPr>
          <a:xfrm>
            <a:off x="4997034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29E59E5-4D5C-408F-9380-C9D3C4AEEF95}"/>
              </a:ext>
            </a:extLst>
          </p:cNvPr>
          <p:cNvSpPr/>
          <p:nvPr/>
        </p:nvSpPr>
        <p:spPr>
          <a:xfrm>
            <a:off x="5461705" y="80549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7B99FA3-0DF8-4225-A773-52F3801275CF}"/>
              </a:ext>
            </a:extLst>
          </p:cNvPr>
          <p:cNvSpPr/>
          <p:nvPr/>
        </p:nvSpPr>
        <p:spPr>
          <a:xfrm>
            <a:off x="5929065" y="80549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2CD9E9D-BD09-40A8-AF3E-918F2B8AB91A}"/>
              </a:ext>
            </a:extLst>
          </p:cNvPr>
          <p:cNvSpPr/>
          <p:nvPr/>
        </p:nvSpPr>
        <p:spPr>
          <a:xfrm>
            <a:off x="2648976" y="153701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8971BC6-8CA4-43D2-89E7-77B9E7DD285B}"/>
              </a:ext>
            </a:extLst>
          </p:cNvPr>
          <p:cNvSpPr/>
          <p:nvPr/>
        </p:nvSpPr>
        <p:spPr>
          <a:xfrm>
            <a:off x="3116336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64D9905-DB45-450E-A402-332288F2C6F9}"/>
              </a:ext>
            </a:extLst>
          </p:cNvPr>
          <p:cNvSpPr/>
          <p:nvPr/>
        </p:nvSpPr>
        <p:spPr>
          <a:xfrm>
            <a:off x="3583696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F134BBF-C894-4310-95D7-1E14AA6B17A3}"/>
              </a:ext>
            </a:extLst>
          </p:cNvPr>
          <p:cNvSpPr/>
          <p:nvPr/>
        </p:nvSpPr>
        <p:spPr>
          <a:xfrm>
            <a:off x="4051056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8FDB376-538E-4BA8-A233-085A8A290AC2}"/>
              </a:ext>
            </a:extLst>
          </p:cNvPr>
          <p:cNvSpPr/>
          <p:nvPr/>
        </p:nvSpPr>
        <p:spPr>
          <a:xfrm>
            <a:off x="4930860" y="153701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B3FD22A-2331-4364-AE18-D77822FE8F2D}"/>
              </a:ext>
            </a:extLst>
          </p:cNvPr>
          <p:cNvSpPr/>
          <p:nvPr/>
        </p:nvSpPr>
        <p:spPr>
          <a:xfrm>
            <a:off x="5398220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B0D4B22-2C54-4018-91BE-C012B217ADE9}"/>
              </a:ext>
            </a:extLst>
          </p:cNvPr>
          <p:cNvSpPr/>
          <p:nvPr/>
        </p:nvSpPr>
        <p:spPr>
          <a:xfrm>
            <a:off x="5862891" y="153701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46DFE42-628F-48D5-BF5D-514218DDC2F7}"/>
              </a:ext>
            </a:extLst>
          </p:cNvPr>
          <p:cNvSpPr/>
          <p:nvPr/>
        </p:nvSpPr>
        <p:spPr>
          <a:xfrm>
            <a:off x="6330251" y="15370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CD5CB73-6B60-4A17-8035-8CC5FF177A54}"/>
              </a:ext>
            </a:extLst>
          </p:cNvPr>
          <p:cNvSpPr/>
          <p:nvPr/>
        </p:nvSpPr>
        <p:spPr>
          <a:xfrm>
            <a:off x="2313696" y="22685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E209340-5340-4077-BFAA-1FC8238657F2}"/>
              </a:ext>
            </a:extLst>
          </p:cNvPr>
          <p:cNvSpPr/>
          <p:nvPr/>
        </p:nvSpPr>
        <p:spPr>
          <a:xfrm>
            <a:off x="2781056" y="22685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5765B7F-1818-47E5-979C-19A9490B3962}"/>
              </a:ext>
            </a:extLst>
          </p:cNvPr>
          <p:cNvSpPr/>
          <p:nvPr/>
        </p:nvSpPr>
        <p:spPr>
          <a:xfrm>
            <a:off x="3598883" y="22685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CF8A125-FB77-4857-8D6C-9EABD6651C08}"/>
              </a:ext>
            </a:extLst>
          </p:cNvPr>
          <p:cNvSpPr/>
          <p:nvPr/>
        </p:nvSpPr>
        <p:spPr>
          <a:xfrm>
            <a:off x="4066243" y="226853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C5DEBC1-5C61-4E1B-9C7E-36511167A1E0}"/>
              </a:ext>
            </a:extLst>
          </p:cNvPr>
          <p:cNvSpPr/>
          <p:nvPr/>
        </p:nvSpPr>
        <p:spPr>
          <a:xfrm>
            <a:off x="4928171" y="224945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97338A5-DA23-431B-9ECD-0AF0179CA27B}"/>
              </a:ext>
            </a:extLst>
          </p:cNvPr>
          <p:cNvSpPr/>
          <p:nvPr/>
        </p:nvSpPr>
        <p:spPr>
          <a:xfrm>
            <a:off x="5395531" y="2249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B8F726E-9CC2-4869-B3BF-2FE99DE854B3}"/>
              </a:ext>
            </a:extLst>
          </p:cNvPr>
          <p:cNvSpPr/>
          <p:nvPr/>
        </p:nvSpPr>
        <p:spPr>
          <a:xfrm>
            <a:off x="6213358" y="224945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FECB3FE-54DC-421B-86A4-AC7F9F1FF15B}"/>
              </a:ext>
            </a:extLst>
          </p:cNvPr>
          <p:cNvSpPr/>
          <p:nvPr/>
        </p:nvSpPr>
        <p:spPr>
          <a:xfrm>
            <a:off x="6680718" y="224945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DA1EAE9-4599-420F-B8D3-76125A493249}"/>
              </a:ext>
            </a:extLst>
          </p:cNvPr>
          <p:cNvSpPr txBox="1"/>
          <p:nvPr/>
        </p:nvSpPr>
        <p:spPr>
          <a:xfrm>
            <a:off x="1154903" y="760983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 = 9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1822218-286E-4E10-9D4A-B878E71B4AA9}"/>
              </a:ext>
            </a:extLst>
          </p:cNvPr>
          <p:cNvSpPr txBox="1"/>
          <p:nvPr/>
        </p:nvSpPr>
        <p:spPr>
          <a:xfrm>
            <a:off x="2242820" y="2605056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12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7A17D99-3097-4281-BED5-C14EF7E9552F}"/>
              </a:ext>
            </a:extLst>
          </p:cNvPr>
          <p:cNvSpPr txBox="1"/>
          <p:nvPr/>
        </p:nvSpPr>
        <p:spPr>
          <a:xfrm>
            <a:off x="3561053" y="260505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9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5FD82F0-37C2-4254-986E-665183E15692}"/>
              </a:ext>
            </a:extLst>
          </p:cNvPr>
          <p:cNvSpPr txBox="1"/>
          <p:nvPr/>
        </p:nvSpPr>
        <p:spPr>
          <a:xfrm>
            <a:off x="4895655" y="2605055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</a:t>
            </a:r>
          </a:p>
          <a:p>
            <a:r>
              <a:rPr lang="en-US" sz="1600" dirty="0"/>
              <a:t>max = 21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006D1A6-DC4B-4745-A76E-77E1ECC2F6D5}"/>
              </a:ext>
            </a:extLst>
          </p:cNvPr>
          <p:cNvSpPr txBox="1"/>
          <p:nvPr/>
        </p:nvSpPr>
        <p:spPr>
          <a:xfrm>
            <a:off x="5796064" y="3536139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35</a:t>
            </a:r>
          </a:p>
          <a:p>
            <a:r>
              <a:rPr lang="en-US" sz="1600" dirty="0"/>
              <a:t>max = 35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E6431DB-FE18-41CF-B3C8-09A92BBA2E27}"/>
              </a:ext>
            </a:extLst>
          </p:cNvPr>
          <p:cNvCxnSpPr>
            <a:stCxn id="78" idx="2"/>
          </p:cNvCxnSpPr>
          <p:nvPr/>
        </p:nvCxnSpPr>
        <p:spPr>
          <a:xfrm flipH="1">
            <a:off x="3667791" y="1161095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8B3825D-4579-4627-BD42-ADBA76FE3F28}"/>
              </a:ext>
            </a:extLst>
          </p:cNvPr>
          <p:cNvCxnSpPr>
            <a:cxnSpLocks/>
            <a:stCxn id="82" idx="2"/>
          </p:cNvCxnSpPr>
          <p:nvPr/>
        </p:nvCxnSpPr>
        <p:spPr>
          <a:xfrm>
            <a:off x="4763354" y="1161096"/>
            <a:ext cx="698351" cy="33639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3089A7D-7D50-45D7-915D-4DBA3CDA3BF3}"/>
              </a:ext>
            </a:extLst>
          </p:cNvPr>
          <p:cNvCxnSpPr/>
          <p:nvPr/>
        </p:nvCxnSpPr>
        <p:spPr>
          <a:xfrm flipH="1">
            <a:off x="2787336" y="1872917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A63E3A64-4FD8-48D2-9E2A-6EF01E6646FA}"/>
              </a:ext>
            </a:extLst>
          </p:cNvPr>
          <p:cNvCxnSpPr>
            <a:cxnSpLocks/>
          </p:cNvCxnSpPr>
          <p:nvPr/>
        </p:nvCxnSpPr>
        <p:spPr>
          <a:xfrm>
            <a:off x="3667791" y="1912439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D1679C26-45D7-4C6E-A4A3-3467B4BD3A82}"/>
              </a:ext>
            </a:extLst>
          </p:cNvPr>
          <p:cNvCxnSpPr/>
          <p:nvPr/>
        </p:nvCxnSpPr>
        <p:spPr>
          <a:xfrm flipH="1">
            <a:off x="5154221" y="1882828"/>
            <a:ext cx="628203" cy="3759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23004B8D-8BA7-4F7F-AB39-B30B83DF414E}"/>
              </a:ext>
            </a:extLst>
          </p:cNvPr>
          <p:cNvCxnSpPr>
            <a:cxnSpLocks/>
          </p:cNvCxnSpPr>
          <p:nvPr/>
        </p:nvCxnSpPr>
        <p:spPr>
          <a:xfrm>
            <a:off x="6139132" y="1882025"/>
            <a:ext cx="392732" cy="3166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9C79B898-35E6-448B-A354-6E677FFD28F0}"/>
              </a:ext>
            </a:extLst>
          </p:cNvPr>
          <p:cNvCxnSpPr>
            <a:cxnSpLocks/>
          </p:cNvCxnSpPr>
          <p:nvPr/>
        </p:nvCxnSpPr>
        <p:spPr>
          <a:xfrm>
            <a:off x="2838616" y="2622376"/>
            <a:ext cx="522658" cy="10852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C294D44-324B-42E4-A985-DFEB1B72D744}"/>
              </a:ext>
            </a:extLst>
          </p:cNvPr>
          <p:cNvCxnSpPr>
            <a:cxnSpLocks/>
            <a:stCxn id="104" idx="0"/>
          </p:cNvCxnSpPr>
          <p:nvPr/>
        </p:nvCxnSpPr>
        <p:spPr>
          <a:xfrm flipH="1">
            <a:off x="3715030" y="2605055"/>
            <a:ext cx="314100" cy="10861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9954EAE-01C7-45C0-9369-A8FA36FDE6F4}"/>
              </a:ext>
            </a:extLst>
          </p:cNvPr>
          <p:cNvCxnSpPr>
            <a:cxnSpLocks/>
          </p:cNvCxnSpPr>
          <p:nvPr/>
        </p:nvCxnSpPr>
        <p:spPr>
          <a:xfrm>
            <a:off x="6858377" y="2651674"/>
            <a:ext cx="563042" cy="5381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E81DB743-7836-4A2E-954A-A5BF10C7FBAC}"/>
              </a:ext>
            </a:extLst>
          </p:cNvPr>
          <p:cNvCxnSpPr>
            <a:cxnSpLocks/>
          </p:cNvCxnSpPr>
          <p:nvPr/>
        </p:nvCxnSpPr>
        <p:spPr>
          <a:xfrm flipH="1">
            <a:off x="6264940" y="2624806"/>
            <a:ext cx="516470" cy="5178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3B7971E-7920-4937-AD57-0947FB7191E1}"/>
              </a:ext>
            </a:extLst>
          </p:cNvPr>
          <p:cNvSpPr/>
          <p:nvPr/>
        </p:nvSpPr>
        <p:spPr>
          <a:xfrm>
            <a:off x="6805416" y="1537013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7DF0D6E-287B-4639-BABF-6867354E8313}"/>
              </a:ext>
            </a:extLst>
          </p:cNvPr>
          <p:cNvSpPr/>
          <p:nvPr/>
        </p:nvSpPr>
        <p:spPr>
          <a:xfrm>
            <a:off x="7152397" y="224883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E3780BE-E534-41A1-BD81-CEAF67894636}"/>
              </a:ext>
            </a:extLst>
          </p:cNvPr>
          <p:cNvSpPr/>
          <p:nvPr/>
        </p:nvSpPr>
        <p:spPr>
          <a:xfrm>
            <a:off x="6064504" y="3189830"/>
            <a:ext cx="467360" cy="3800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AFFEB75-546D-4EE2-B0A4-A89E5E5A48DA}"/>
              </a:ext>
            </a:extLst>
          </p:cNvPr>
          <p:cNvSpPr/>
          <p:nvPr/>
        </p:nvSpPr>
        <p:spPr>
          <a:xfrm>
            <a:off x="6906218" y="319548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1D38C69-922F-4A6A-815F-010497C6884E}"/>
              </a:ext>
            </a:extLst>
          </p:cNvPr>
          <p:cNvSpPr/>
          <p:nvPr/>
        </p:nvSpPr>
        <p:spPr>
          <a:xfrm>
            <a:off x="7377897" y="3194864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052218E2-F511-44BB-98E7-07198931C40C}"/>
              </a:ext>
            </a:extLst>
          </p:cNvPr>
          <p:cNvSpPr txBox="1"/>
          <p:nvPr/>
        </p:nvSpPr>
        <p:spPr>
          <a:xfrm>
            <a:off x="6861797" y="3520751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24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BE8FF4-4080-4F7C-8895-0F29CEB0E7C3}"/>
              </a:ext>
            </a:extLst>
          </p:cNvPr>
          <p:cNvSpPr/>
          <p:nvPr/>
        </p:nvSpPr>
        <p:spPr>
          <a:xfrm>
            <a:off x="2684509" y="372446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D640BA2-9862-4ACF-A59C-30C02189D8CF}"/>
              </a:ext>
            </a:extLst>
          </p:cNvPr>
          <p:cNvSpPr/>
          <p:nvPr/>
        </p:nvSpPr>
        <p:spPr>
          <a:xfrm>
            <a:off x="3151869" y="372446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BDCFAB8-45DD-4C4E-85CF-45F4F4F3B739}"/>
              </a:ext>
            </a:extLst>
          </p:cNvPr>
          <p:cNvSpPr/>
          <p:nvPr/>
        </p:nvSpPr>
        <p:spPr>
          <a:xfrm>
            <a:off x="3619229" y="372446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114A652-3DF0-4EAE-B15A-21FBE632A170}"/>
              </a:ext>
            </a:extLst>
          </p:cNvPr>
          <p:cNvSpPr/>
          <p:nvPr/>
        </p:nvSpPr>
        <p:spPr>
          <a:xfrm>
            <a:off x="4086589" y="372446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B3D859A-4DFA-46B7-BDC8-58F1843E5237}"/>
              </a:ext>
            </a:extLst>
          </p:cNvPr>
          <p:cNvSpPr txBox="1"/>
          <p:nvPr/>
        </p:nvSpPr>
        <p:spPr>
          <a:xfrm>
            <a:off x="2647537" y="4080067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4</a:t>
            </a:r>
          </a:p>
          <a:p>
            <a:r>
              <a:rPr lang="en-US" sz="1600" dirty="0"/>
              <a:t>max = 23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9DEB305-158E-4653-A9F3-40BBC4E7B82D}"/>
              </a:ext>
            </a:extLst>
          </p:cNvPr>
          <p:cNvSpPr/>
          <p:nvPr/>
        </p:nvSpPr>
        <p:spPr>
          <a:xfrm>
            <a:off x="6338056" y="435076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A409A428-D15A-44FB-A087-DD18F057719F}"/>
              </a:ext>
            </a:extLst>
          </p:cNvPr>
          <p:cNvSpPr/>
          <p:nvPr/>
        </p:nvSpPr>
        <p:spPr>
          <a:xfrm>
            <a:off x="6805416" y="435076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98436AF3-A325-4EF6-B6F9-2A506A2BD922}"/>
              </a:ext>
            </a:extLst>
          </p:cNvPr>
          <p:cNvSpPr/>
          <p:nvPr/>
        </p:nvSpPr>
        <p:spPr>
          <a:xfrm>
            <a:off x="7277095" y="435014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71F2D30-B74D-41CE-B854-F61D954051F7}"/>
              </a:ext>
            </a:extLst>
          </p:cNvPr>
          <p:cNvSpPr txBox="1"/>
          <p:nvPr/>
        </p:nvSpPr>
        <p:spPr>
          <a:xfrm>
            <a:off x="6323385" y="4664842"/>
            <a:ext cx="936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2</a:t>
            </a:r>
          </a:p>
          <a:p>
            <a:r>
              <a:rPr lang="en-US" sz="1600" dirty="0"/>
              <a:t>max = 35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D320B89-B268-4680-AFBA-D20DA03CA320}"/>
              </a:ext>
            </a:extLst>
          </p:cNvPr>
          <p:cNvCxnSpPr>
            <a:cxnSpLocks/>
            <a:stCxn id="123" idx="2"/>
          </p:cNvCxnSpPr>
          <p:nvPr/>
        </p:nvCxnSpPr>
        <p:spPr>
          <a:xfrm>
            <a:off x="6298184" y="3569847"/>
            <a:ext cx="521903" cy="7655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158CAE0-30F9-40F1-BAAC-E8BC1045C8BE}"/>
              </a:ext>
            </a:extLst>
          </p:cNvPr>
          <p:cNvCxnSpPr>
            <a:cxnSpLocks/>
            <a:stCxn id="136" idx="0"/>
          </p:cNvCxnSpPr>
          <p:nvPr/>
        </p:nvCxnSpPr>
        <p:spPr>
          <a:xfrm flipH="1">
            <a:off x="6995772" y="3520751"/>
            <a:ext cx="334102" cy="8217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4BC385B4-7B85-4977-A8FD-4E84A24B4F9A}"/>
              </a:ext>
            </a:extLst>
          </p:cNvPr>
          <p:cNvSpPr/>
          <p:nvPr/>
        </p:nvSpPr>
        <p:spPr>
          <a:xfrm>
            <a:off x="5332827" y="53699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CA906FE-A771-4AE9-8987-FAF146AC29AD}"/>
              </a:ext>
            </a:extLst>
          </p:cNvPr>
          <p:cNvSpPr/>
          <p:nvPr/>
        </p:nvSpPr>
        <p:spPr>
          <a:xfrm>
            <a:off x="5800187" y="53699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8B328E02-5667-4176-B275-0A3288E886A4}"/>
              </a:ext>
            </a:extLst>
          </p:cNvPr>
          <p:cNvSpPr/>
          <p:nvPr/>
        </p:nvSpPr>
        <p:spPr>
          <a:xfrm>
            <a:off x="6264858" y="53699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B80D622-EE06-4FB8-861F-58CC61E419D2}"/>
              </a:ext>
            </a:extLst>
          </p:cNvPr>
          <p:cNvSpPr/>
          <p:nvPr/>
        </p:nvSpPr>
        <p:spPr>
          <a:xfrm>
            <a:off x="6732218" y="536990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45899E25-F769-44F0-83D8-EEE1DCE689FE}"/>
              </a:ext>
            </a:extLst>
          </p:cNvPr>
          <p:cNvSpPr/>
          <p:nvPr/>
        </p:nvSpPr>
        <p:spPr>
          <a:xfrm>
            <a:off x="7207383" y="5369905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4874AA09-749D-4EE7-BC7C-E74A1CC47B6A}"/>
              </a:ext>
            </a:extLst>
          </p:cNvPr>
          <p:cNvSpPr txBox="1"/>
          <p:nvPr/>
        </p:nvSpPr>
        <p:spPr>
          <a:xfrm>
            <a:off x="5332827" y="5749924"/>
            <a:ext cx="1651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min = 1, max = 35</a:t>
            </a:r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60899189-FF50-4214-924B-D13D1A7494A2}"/>
              </a:ext>
            </a:extLst>
          </p:cNvPr>
          <p:cNvCxnSpPr>
            <a:cxnSpLocks/>
            <a:endCxn id="172" idx="0"/>
          </p:cNvCxnSpPr>
          <p:nvPr/>
        </p:nvCxnSpPr>
        <p:spPr>
          <a:xfrm>
            <a:off x="5140367" y="2614345"/>
            <a:ext cx="893500" cy="27555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A7B072A2-068F-4436-8BEA-B805835CE56F}"/>
              </a:ext>
            </a:extLst>
          </p:cNvPr>
          <p:cNvCxnSpPr>
            <a:cxnSpLocks/>
          </p:cNvCxnSpPr>
          <p:nvPr/>
        </p:nvCxnSpPr>
        <p:spPr>
          <a:xfrm flipH="1">
            <a:off x="6981028" y="4721134"/>
            <a:ext cx="139255" cy="6413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BB729C7-3ED2-47D2-999B-46D6B1990D87}"/>
              </a:ext>
            </a:extLst>
          </p:cNvPr>
          <p:cNvSpPr/>
          <p:nvPr/>
        </p:nvSpPr>
        <p:spPr>
          <a:xfrm>
            <a:off x="2690424" y="6320809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F94C7156-5F34-4D2E-8D21-9B998ED8833D}"/>
              </a:ext>
            </a:extLst>
          </p:cNvPr>
          <p:cNvSpPr/>
          <p:nvPr/>
        </p:nvSpPr>
        <p:spPr>
          <a:xfrm>
            <a:off x="315778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5E4B483B-088E-48AB-A517-75ABAB296A7D}"/>
              </a:ext>
            </a:extLst>
          </p:cNvPr>
          <p:cNvSpPr/>
          <p:nvPr/>
        </p:nvSpPr>
        <p:spPr>
          <a:xfrm>
            <a:off x="362514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5B2E63DE-20C7-4A01-AF44-FC1637FF72A6}"/>
              </a:ext>
            </a:extLst>
          </p:cNvPr>
          <p:cNvSpPr/>
          <p:nvPr/>
        </p:nvSpPr>
        <p:spPr>
          <a:xfrm>
            <a:off x="4092504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2BF0805-6610-4639-8A13-A1AEB0ED41B8}"/>
              </a:ext>
            </a:extLst>
          </p:cNvPr>
          <p:cNvSpPr/>
          <p:nvPr/>
        </p:nvSpPr>
        <p:spPr>
          <a:xfrm>
            <a:off x="4559864" y="6320808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DD59470-5EF2-4BF2-84C1-47CB6261E987}"/>
              </a:ext>
            </a:extLst>
          </p:cNvPr>
          <p:cNvSpPr/>
          <p:nvPr/>
        </p:nvSpPr>
        <p:spPr>
          <a:xfrm>
            <a:off x="5027224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67A6211E-1CA2-4C27-99E2-8976C68992C5}"/>
              </a:ext>
            </a:extLst>
          </p:cNvPr>
          <p:cNvSpPr/>
          <p:nvPr/>
        </p:nvSpPr>
        <p:spPr>
          <a:xfrm>
            <a:off x="5491895" y="6320807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3E6860A-35DD-4ABC-9A70-88CBBCB95E7F}"/>
              </a:ext>
            </a:extLst>
          </p:cNvPr>
          <p:cNvSpPr/>
          <p:nvPr/>
        </p:nvSpPr>
        <p:spPr>
          <a:xfrm>
            <a:off x="5959255" y="6320806"/>
            <a:ext cx="467360" cy="355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24</a:t>
            </a:r>
          </a:p>
        </p:txBody>
      </p: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ED310D1F-7A26-49AC-A7B8-2FB9AFBE4DAB}"/>
              </a:ext>
            </a:extLst>
          </p:cNvPr>
          <p:cNvCxnSpPr>
            <a:cxnSpLocks/>
            <a:endCxn id="182" idx="0"/>
          </p:cNvCxnSpPr>
          <p:nvPr/>
        </p:nvCxnSpPr>
        <p:spPr>
          <a:xfrm>
            <a:off x="3682891" y="4250379"/>
            <a:ext cx="643293" cy="20704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DE4ADDF6-272D-4CF7-AEF8-239FB0684B44}"/>
              </a:ext>
            </a:extLst>
          </p:cNvPr>
          <p:cNvCxnSpPr>
            <a:cxnSpLocks/>
            <a:stCxn id="176" idx="0"/>
          </p:cNvCxnSpPr>
          <p:nvPr/>
        </p:nvCxnSpPr>
        <p:spPr>
          <a:xfrm flipH="1">
            <a:off x="4913032" y="5749924"/>
            <a:ext cx="1245342" cy="5590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53B62EF1-2378-45BB-8F1C-AA0FEC521F83}"/>
              </a:ext>
            </a:extLst>
          </p:cNvPr>
          <p:cNvSpPr txBox="1"/>
          <p:nvPr/>
        </p:nvSpPr>
        <p:spPr>
          <a:xfrm>
            <a:off x="6467757" y="6320806"/>
            <a:ext cx="1651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 = 1, max = 35</a:t>
            </a:r>
          </a:p>
        </p:txBody>
      </p:sp>
    </p:spTree>
    <p:extLst>
      <p:ext uri="{BB962C8B-B14F-4D97-AF65-F5344CB8AC3E}">
        <p14:creationId xmlns:p14="http://schemas.microsoft.com/office/powerpoint/2010/main" val="301691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952B1D36-C965-41CA-8ED5-6C87783C2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AF15E0-0387-4E6B-8660-0AE5913FB4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9FB5BC-DD52-4243-9F0B-234513B34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800100"/>
            <a:ext cx="10515599" cy="54686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dirty="0"/>
              <a:t>Divide and Conquer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dulunya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strategi </a:t>
            </a:r>
            <a:r>
              <a:rPr lang="en-US" altLang="en-US" sz="2400" dirty="0" err="1"/>
              <a:t>militer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dikenal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</a:t>
            </a:r>
            <a:r>
              <a:rPr lang="en-US" altLang="en-US" sz="2400" i="1" dirty="0" err="1"/>
              <a:t>ut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imperes</a:t>
            </a:r>
            <a:r>
              <a:rPr lang="en-US" altLang="en-US" sz="2400" i="1" dirty="0"/>
              <a:t>.</a:t>
            </a:r>
            <a:r>
              <a:rPr lang="en-US" altLang="en-US" sz="24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Sekarang</a:t>
            </a:r>
            <a:r>
              <a:rPr lang="en-US" altLang="en-US" sz="2400" dirty="0"/>
              <a:t> strategi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strategi fundamental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and Conquer</a:t>
            </a:r>
            <a:r>
              <a:rPr lang="en-US" altLang="en-US" sz="2400" dirty="0"/>
              <a:t>. 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816F3D5-E87B-4708-8328-0CC2D7191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88" y="427039"/>
            <a:ext cx="9144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d-ID" altLang="en-US" sz="2400"/>
          </a:p>
        </p:txBody>
      </p:sp>
      <p:pic>
        <p:nvPicPr>
          <p:cNvPr id="4101" name="Picture 5" descr="Old Believer by Vasily Surikov">
            <a:extLst>
              <a:ext uri="{FF2B5EF4-FFF2-40B4-BE49-F238E27FC236}">
                <a16:creationId xmlns:a16="http://schemas.microsoft.com/office/drawing/2014/main" id="{DBE28236-0D23-4403-8024-C90A5D476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5626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1" descr="http://images.amazon.com/images/P/B00005B1XC.01._AA240_SCLZZZZZZZ_.jpg">
            <a:extLst>
              <a:ext uri="{FF2B5EF4-FFF2-40B4-BE49-F238E27FC236}">
                <a16:creationId xmlns:a16="http://schemas.microsoft.com/office/drawing/2014/main" id="{34CC1E89-12DC-47A7-B100-E364895C6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526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7">
            <a:extLst>
              <a:ext uri="{FF2B5EF4-FFF2-40B4-BE49-F238E27FC236}">
                <a16:creationId xmlns:a16="http://schemas.microsoft.com/office/drawing/2014/main" id="{DAC027C5-8EEC-42FD-B6B2-75188D832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5FD3B8-3728-4F19-BBA3-F122B2F7A82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4C35269-51ED-4CE4-8B42-6C306C443C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318" y="312737"/>
            <a:ext cx="11668442" cy="640873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MinMaks2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dihitung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perbandingan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elemen-elemen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: </a:t>
            </a:r>
          </a:p>
        </p:txBody>
      </p:sp>
      <p:graphicFrame>
        <p:nvGraphicFramePr>
          <p:cNvPr id="18436" name="Object 3">
            <a:extLst>
              <a:ext uri="{FF2B5EF4-FFF2-40B4-BE49-F238E27FC236}">
                <a16:creationId xmlns:a16="http://schemas.microsoft.com/office/drawing/2014/main" id="{ADFCF138-01C5-404F-A3CF-F18CD00AF9E7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9826442"/>
              </p:ext>
            </p:extLst>
          </p:nvPr>
        </p:nvGraphicFramePr>
        <p:xfrm>
          <a:off x="2030239" y="1090470"/>
          <a:ext cx="3122686" cy="116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48250" imgH="913071" progId="Equation.3">
                  <p:embed/>
                </p:oleObj>
              </mc:Choice>
              <mc:Fallback>
                <p:oleObj name="Equation" r:id="rId2" imgW="2448250" imgH="913071" progId="Equation.3">
                  <p:embed/>
                  <p:pic>
                    <p:nvPicPr>
                      <p:cNvPr id="18436" name="Object 3">
                        <a:extLst>
                          <a:ext uri="{FF2B5EF4-FFF2-40B4-BE49-F238E27FC236}">
                            <a16:creationId xmlns:a16="http://schemas.microsoft.com/office/drawing/2014/main" id="{ADFCF138-01C5-404F-A3CF-F18CD00AF9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239" y="1090470"/>
                        <a:ext cx="3122686" cy="116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F2E4D2C4-25AD-4BF9-AE2E-29C8A2BD852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78116811"/>
              </p:ext>
            </p:extLst>
          </p:nvPr>
        </p:nvGraphicFramePr>
        <p:xfrm>
          <a:off x="992188" y="2430463"/>
          <a:ext cx="6907212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635532" imgH="3486551" progId="Word.Document.8">
                  <p:embed/>
                </p:oleObj>
              </mc:Choice>
              <mc:Fallback>
                <p:oleObj name="Document" r:id="rId4" imgW="5635532" imgH="3486551" progId="Word.Document.8">
                  <p:embed/>
                  <p:pic>
                    <p:nvPicPr>
                      <p:cNvPr id="18437" name="Object 4">
                        <a:extLst>
                          <a:ext uri="{FF2B5EF4-FFF2-40B4-BE49-F238E27FC236}">
                            <a16:creationId xmlns:a16="http://schemas.microsoft.com/office/drawing/2014/main" id="{F2E4D2C4-25AD-4BF9-AE2E-29C8A2BD85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30463"/>
                        <a:ext cx="6907212" cy="427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33CE417A-5577-4ABE-8EF6-41C28EA85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BEC43B-8016-4965-8C46-02CCC6CCF9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4B681DA-2537-466A-91AA-E09148EE1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35000"/>
            <a:ext cx="10012680" cy="5903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err="1"/>
              <a:t>Bandingkan</a:t>
            </a:r>
            <a:r>
              <a:rPr lang="en-US" altLang="en-US" dirty="0"/>
              <a:t>:</a:t>
            </a:r>
          </a:p>
          <a:p>
            <a:pPr eaLnBrk="1" hangingPunct="1"/>
            <a:r>
              <a:rPr lang="en-US" altLang="en-US" i="1" dirty="0"/>
              <a:t>MinMaks1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brute force</a:t>
            </a:r>
            <a:r>
              <a:rPr lang="en-US" altLang="en-US" dirty="0"/>
              <a:t> : 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= 2</a:t>
            </a:r>
            <a:r>
              <a:rPr lang="en-US" altLang="en-US" i="1" dirty="0"/>
              <a:t>n</a:t>
            </a:r>
            <a:r>
              <a:rPr lang="en-US" altLang="en-US" dirty="0"/>
              <a:t> – 2</a:t>
            </a:r>
          </a:p>
          <a:p>
            <a:pPr eaLnBrk="1" hangingPunct="1"/>
            <a:r>
              <a:rPr lang="en-US" altLang="en-US" i="1" dirty="0"/>
              <a:t>MinMaks2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divide and conquer</a:t>
            </a:r>
            <a:r>
              <a:rPr lang="en-US" altLang="en-US" dirty="0"/>
              <a:t>: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= 3</a:t>
            </a:r>
            <a:r>
              <a:rPr lang="en-US" altLang="en-US" i="1" dirty="0"/>
              <a:t>n</a:t>
            </a:r>
            <a:r>
              <a:rPr lang="en-US" altLang="en-US" dirty="0"/>
              <a:t>/2  – 2   </a:t>
            </a:r>
          </a:p>
          <a:p>
            <a:pPr marL="0" indent="0" eaLnBrk="1" hangingPunct="1">
              <a:buNone/>
            </a:pPr>
            <a:r>
              <a:rPr lang="en-US" altLang="en-US" dirty="0"/>
              <a:t>  </a:t>
            </a:r>
          </a:p>
          <a:p>
            <a:pPr marL="0" indent="0" eaLnBrk="1" hangingPunct="1">
              <a:buNone/>
            </a:pPr>
            <a:r>
              <a:rPr lang="en-US" altLang="en-US" dirty="0"/>
              <a:t>     </a:t>
            </a:r>
            <a:r>
              <a:rPr lang="en-US" altLang="en-US" dirty="0" err="1"/>
              <a:t>Perhatikan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  3</a:t>
            </a:r>
            <a:r>
              <a:rPr lang="en-US" altLang="en-US" i="1" dirty="0"/>
              <a:t>n</a:t>
            </a:r>
            <a:r>
              <a:rPr lang="en-US" altLang="en-US" dirty="0"/>
              <a:t>/2 – 2 &lt; 2</a:t>
            </a:r>
            <a:r>
              <a:rPr lang="en-US" altLang="en-US" i="1" dirty="0"/>
              <a:t>n</a:t>
            </a:r>
            <a:r>
              <a:rPr lang="en-US" altLang="en-US" dirty="0"/>
              <a:t> – 2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</a:t>
            </a:r>
            <a:r>
              <a:rPr lang="en-US" altLang="en-US" dirty="0"/>
              <a:t> 2.</a:t>
            </a:r>
            <a:endParaRPr lang="en-US" altLang="en-US" u="sng" dirty="0"/>
          </a:p>
          <a:p>
            <a:pPr eaLnBrk="1" hangingPunct="1"/>
            <a:endParaRPr lang="en-US" altLang="en-US" u="sng" dirty="0"/>
          </a:p>
          <a:p>
            <a:pPr eaLnBrk="1" hangingPunct="1"/>
            <a:r>
              <a:rPr lang="en-US" altLang="en-US" u="sng" dirty="0"/>
              <a:t>Kesimpulan</a:t>
            </a:r>
            <a:r>
              <a:rPr lang="en-US" altLang="en-US" dirty="0"/>
              <a:t>: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i="1" dirty="0" err="1"/>
              <a:t>MinMaks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sangkil</a:t>
            </a:r>
            <a:r>
              <a:rPr lang="en-US" altLang="en-US" dirty="0"/>
              <a:t> </a:t>
            </a:r>
            <a:r>
              <a:rPr lang="en-US" altLang="en-US" dirty="0" err="1"/>
              <a:t>diselesaikan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Moral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membantu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yang </a:t>
            </a:r>
            <a:r>
              <a:rPr lang="en-US" altLang="en-US" dirty="0" err="1"/>
              <a:t>sangkil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5">
            <a:extLst>
              <a:ext uri="{FF2B5EF4-FFF2-40B4-BE49-F238E27FC236}">
                <a16:creationId xmlns:a16="http://schemas.microsoft.com/office/drawing/2014/main" id="{FD611FC2-E113-4159-B06B-70C4BB3EA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DFB48F-1EAB-4E21-8514-C969118906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E574AF1-933D-4E8A-A4D2-DA9612DDD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>
                <a:latin typeface="+mn-lt"/>
              </a:rPr>
              <a:t>2. </a:t>
            </a:r>
            <a:r>
              <a:rPr lang="en-US" altLang="en-US" sz="4000" b="1" dirty="0" err="1">
                <a:latin typeface="+mn-lt"/>
              </a:rPr>
              <a:t>Perpangkatan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i="1" dirty="0">
                <a:latin typeface="+mn-lt"/>
              </a:rPr>
              <a:t>a</a:t>
            </a:r>
            <a:r>
              <a:rPr lang="en-US" altLang="en-US" sz="4000" b="1" i="1" baseline="30000" dirty="0">
                <a:latin typeface="+mn-lt"/>
              </a:rPr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188" name="Rectangle 3">
                <a:extLst>
                  <a:ext uri="{FF2B5EF4-FFF2-40B4-BE49-F238E27FC236}">
                    <a16:creationId xmlns:a16="http://schemas.microsoft.com/office/drawing/2014/main" id="{801652CE-61AD-4CCE-B8E5-0A259A48835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dirty="0"/>
                  <a:t>Misalkan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 pitchFamily="18" charset="2"/>
                  </a:rPr>
                  <a:t></a:t>
                </a:r>
                <a:r>
                  <a:rPr lang="en-US" dirty="0"/>
                  <a:t> </a:t>
                </a:r>
                <a:r>
                  <a:rPr lang="en-US" i="1" dirty="0"/>
                  <a:t>R</a:t>
                </a:r>
                <a:r>
                  <a:rPr lang="en-US" dirty="0"/>
                  <a:t> dan </a:t>
                </a:r>
                <a:r>
                  <a:rPr lang="en-US" i="1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bilangan</a:t>
                </a:r>
                <a:r>
                  <a:rPr lang="en-US" dirty="0"/>
                  <a:t> </a:t>
                </a:r>
                <a:r>
                  <a:rPr lang="en-US" dirty="0" err="1"/>
                  <a:t>bulat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negatif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perpangkatan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i="1" baseline="30000" dirty="0"/>
                  <a:t>n</a:t>
                </a:r>
                <a:r>
                  <a:rPr lang="en-US" dirty="0"/>
                  <a:t> </a:t>
                </a:r>
                <a:r>
                  <a:rPr lang="en-US" dirty="0" err="1"/>
                  <a:t>didefinisikan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:</a:t>
                </a: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</a:t>
                </a:r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	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=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×…×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 </a:t>
                </a:r>
                <a:r>
                  <a:rPr lang="en-US" dirty="0" err="1"/>
                  <a:t>Bagaimana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</a:t>
                </a:r>
                <a:r>
                  <a:rPr lang="en-US" dirty="0" err="1"/>
                  <a:t>menghitung</a:t>
                </a:r>
                <a:r>
                  <a:rPr lang="en-US" dirty="0"/>
                  <a:t> </a:t>
                </a:r>
                <a:r>
                  <a:rPr lang="en-US" dirty="0" err="1"/>
                  <a:t>perpangkatan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i="1" baseline="30000" dirty="0"/>
                  <a:t>n</a:t>
                </a:r>
                <a:r>
                  <a:rPr lang="en-US" dirty="0"/>
                  <a:t> 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i="1" dirty="0"/>
                  <a:t>brute force </a:t>
                </a:r>
                <a:r>
                  <a:rPr lang="en-US" dirty="0"/>
                  <a:t>dan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i="1" dirty="0"/>
                  <a:t>divide and conquer</a:t>
                </a:r>
                <a:r>
                  <a:rPr lang="en-US" dirty="0"/>
                  <a:t>?</a:t>
                </a:r>
                <a:endParaRPr lang="en-US" i="1" dirty="0"/>
              </a:p>
              <a:p>
                <a:pPr eaLnBrk="1" hangingPunct="1">
                  <a:buFontTx/>
                  <a:buNone/>
                  <a:defRPr/>
                </a:pPr>
                <a:r>
                  <a:rPr lang="en-US" i="1" dirty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93188" name="Rectangle 3">
                <a:extLst>
                  <a:ext uri="{FF2B5EF4-FFF2-40B4-BE49-F238E27FC236}">
                    <a16:creationId xmlns:a16="http://schemas.microsoft.com/office/drawing/2014/main" id="{801652CE-61AD-4CCE-B8E5-0A259A4883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4"/>
                <a:stretch>
                  <a:fillRect l="-1043" t="-2661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506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4">
            <a:extLst>
              <a:ext uri="{FF2B5EF4-FFF2-40B4-BE49-F238E27FC236}">
                <a16:creationId xmlns:a16="http://schemas.microsoft.com/office/drawing/2014/main" id="{3D8B9BDE-8EF4-4589-AC46-0F3FB77B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0F25D-3D4F-48E8-97A4-E2C14A9DA05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F9F7A3E-F8B9-4DD5-8DDA-AC1E24B581B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419100"/>
            <a:ext cx="7772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dirty="0" err="1"/>
              <a:t>Penyelesaian</a:t>
            </a:r>
            <a:r>
              <a:rPr lang="en-US" altLang="en-US" b="1" dirty="0"/>
              <a:t> </a:t>
            </a:r>
            <a:r>
              <a:rPr lang="en-US" altLang="en-US" b="1" dirty="0" err="1"/>
              <a:t>dengan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algoritma</a:t>
            </a:r>
            <a:r>
              <a:rPr lang="en-US" altLang="en-US" b="1" i="1" dirty="0"/>
              <a:t> brute force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F5B5CE-C9F0-4F89-B329-0371DE63EBED}"/>
              </a:ext>
            </a:extLst>
          </p:cNvPr>
          <p:cNvSpPr txBox="1"/>
          <p:nvPr/>
        </p:nvSpPr>
        <p:spPr>
          <a:xfrm>
            <a:off x="1270000" y="1375966"/>
            <a:ext cx="8940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real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Menghitung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&gt; 0 dan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bulat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tak-negatif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for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FA615E-7F84-481A-9265-248C92F20161}"/>
              </a:ext>
            </a:extLst>
          </p:cNvPr>
          <p:cNvSpPr/>
          <p:nvPr/>
        </p:nvSpPr>
        <p:spPr>
          <a:xfrm>
            <a:off x="1036320" y="1276489"/>
            <a:ext cx="9255760" cy="4069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4FB345-DCB1-4050-BFAA-0CC12465D640}"/>
              </a:ext>
            </a:extLst>
          </p:cNvPr>
          <p:cNvSpPr txBox="1"/>
          <p:nvPr/>
        </p:nvSpPr>
        <p:spPr>
          <a:xfrm>
            <a:off x="934720" y="5670273"/>
            <a:ext cx="9906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,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: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6280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5">
            <a:extLst>
              <a:ext uri="{FF2B5EF4-FFF2-40B4-BE49-F238E27FC236}">
                <a16:creationId xmlns:a16="http://schemas.microsoft.com/office/drawing/2014/main" id="{2D46453C-5A17-4D3B-9661-E800003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687607-6070-414D-BFED-42D382605BC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2DB29FBB-A546-4CBC-8BCE-E330E1D5C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7280" y="551816"/>
            <a:ext cx="9601200" cy="5591174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</a:pPr>
            <a:r>
              <a:rPr lang="en-US" altLang="en-US" b="1" dirty="0" err="1"/>
              <a:t>Penyelesaian</a:t>
            </a:r>
            <a:r>
              <a:rPr lang="en-US" altLang="en-US" b="1" dirty="0"/>
              <a:t> </a:t>
            </a:r>
            <a:r>
              <a:rPr lang="en-US" altLang="en-US" b="1" dirty="0" err="1"/>
              <a:t>dengan</a:t>
            </a:r>
            <a:r>
              <a:rPr lang="en-US" altLang="en-US" b="1" dirty="0"/>
              <a:t> </a:t>
            </a:r>
            <a:r>
              <a:rPr lang="en-US" altLang="en-US" b="1" dirty="0" err="1"/>
              <a:t>algoritma</a:t>
            </a:r>
            <a:r>
              <a:rPr lang="en-US" altLang="en-US" b="1" dirty="0"/>
              <a:t> </a:t>
            </a:r>
            <a:r>
              <a:rPr lang="en-US" altLang="en-US" b="1" i="1" dirty="0"/>
              <a:t>Divide and Conquer</a:t>
            </a:r>
            <a:endParaRPr lang="en-US" altLang="en-US" dirty="0"/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Ide </a:t>
            </a:r>
            <a:r>
              <a:rPr lang="en-US" altLang="en-US" dirty="0" err="1"/>
              <a:t>dasar</a:t>
            </a:r>
            <a:r>
              <a:rPr lang="en-US" altLang="en-US" dirty="0"/>
              <a:t>: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pangkat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n</a:t>
            </a:r>
            <a:r>
              <a:rPr lang="en-US" altLang="en-US" dirty="0"/>
              <a:t>/2 + </a:t>
            </a:r>
            <a:r>
              <a:rPr lang="en-US" altLang="en-US" i="1" dirty="0"/>
              <a:t>n</a:t>
            </a:r>
            <a:r>
              <a:rPr lang="en-US" altLang="en-US" dirty="0"/>
              <a:t>/2 </a:t>
            </a:r>
          </a:p>
          <a:p>
            <a:pPr marL="609600" indent="-609600">
              <a:buNone/>
            </a:pPr>
            <a:r>
              <a:rPr lang="en-US" altLang="en-US" dirty="0"/>
              <a:t>		       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baseline="30000" dirty="0"/>
              <a:t>(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 + 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/2)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 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: 25</a:t>
            </a:r>
            <a:r>
              <a:rPr lang="en-US" altLang="en-US" baseline="30000" dirty="0"/>
              <a:t>12</a:t>
            </a:r>
            <a:r>
              <a:rPr lang="en-US" altLang="en-US" dirty="0"/>
              <a:t> = 25</a:t>
            </a:r>
            <a:r>
              <a:rPr lang="en-US" altLang="en-US" baseline="30000" dirty="0"/>
              <a:t>6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 </a:t>
            </a:r>
            <a:r>
              <a:rPr lang="en-US" altLang="en-US" dirty="0"/>
              <a:t>25</a:t>
            </a:r>
            <a:r>
              <a:rPr lang="en-US" altLang="en-US" baseline="30000" dirty="0"/>
              <a:t>6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divide and conquer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menghitung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:</a:t>
            </a:r>
          </a:p>
          <a:p>
            <a:pPr marL="609600" indent="-609600">
              <a:buNone/>
            </a:pPr>
            <a:r>
              <a:rPr lang="en-US" altLang="en-US" dirty="0"/>
              <a:t>1.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= 0,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1.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2. 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&gt; 0, </a:t>
            </a:r>
            <a:r>
              <a:rPr lang="en-US" altLang="en-US" dirty="0" err="1"/>
              <a:t>bedakan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dirty="0" err="1"/>
              <a:t>lagi</a:t>
            </a:r>
            <a:r>
              <a:rPr lang="en-US" altLang="en-US" dirty="0"/>
              <a:t>:</a:t>
            </a:r>
          </a:p>
          <a:p>
            <a:pPr marL="609600" indent="-609600">
              <a:buNone/>
            </a:pPr>
            <a:r>
              <a:rPr lang="en-US" altLang="en-US" dirty="0"/>
              <a:t>	(</a:t>
            </a:r>
            <a:r>
              <a:rPr lang="en-US" altLang="en-US" dirty="0" err="1"/>
              <a:t>i</a:t>
            </a:r>
            <a:r>
              <a:rPr lang="en-US" altLang="en-US" dirty="0"/>
              <a:t>)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genap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</a:p>
          <a:p>
            <a:pPr marL="609600" indent="-609600">
              <a:buNone/>
            </a:pPr>
            <a:r>
              <a:rPr lang="en-US" altLang="en-US" dirty="0"/>
              <a:t>	(ii)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ganjil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/2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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3372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4">
            <a:extLst>
              <a:ext uri="{FF2B5EF4-FFF2-40B4-BE49-F238E27FC236}">
                <a16:creationId xmlns:a16="http://schemas.microsoft.com/office/drawing/2014/main" id="{AA0AFBDF-B980-4750-8DD6-FFCE1877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8AD390-7EF4-4BF4-97A0-91030C12FF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E25820-3E6A-4A5F-B59F-A50D606235E3}"/>
              </a:ext>
            </a:extLst>
          </p:cNvPr>
          <p:cNvSpPr txBox="1"/>
          <p:nvPr/>
        </p:nvSpPr>
        <p:spPr>
          <a:xfrm>
            <a:off x="1058450" y="672296"/>
            <a:ext cx="866648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3.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metode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Divide and Conquer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           = 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			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((((3)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(((9)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(81)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 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(6561)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2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	        = 43046721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AFE121-A762-4333-8445-C23D8E403692}"/>
              </a:ext>
            </a:extLst>
          </p:cNvPr>
          <p:cNvSpPr txBox="1"/>
          <p:nvPr/>
        </p:nvSpPr>
        <p:spPr>
          <a:xfrm>
            <a:off x="5811520" y="3228945"/>
            <a:ext cx="53253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®"/>
            </a:pPr>
            <a:r>
              <a:rPr lang="en-US" sz="2000" dirty="0" err="1">
                <a:sym typeface="Symbol" panose="05050102010706020507" pitchFamily="18" charset="2"/>
              </a:rPr>
              <a:t>Hanya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membutuhkan</a:t>
            </a:r>
            <a:r>
              <a:rPr lang="en-US" sz="2000" dirty="0">
                <a:sym typeface="Symbol" panose="05050102010706020507" pitchFamily="18" charset="2"/>
              </a:rPr>
              <a:t>  </a:t>
            </a:r>
            <a:r>
              <a:rPr lang="en-US" sz="2000" dirty="0" err="1">
                <a:sym typeface="Symbol" panose="05050102010706020507" pitchFamily="18" charset="2"/>
              </a:rPr>
              <a:t>enam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operasi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perkalian</a:t>
            </a:r>
            <a:endParaRPr lang="en-US" sz="2000" dirty="0">
              <a:sym typeface="Symbol" panose="05050102010706020507" pitchFamily="18" charset="2"/>
            </a:endParaRPr>
          </a:p>
          <a:p>
            <a:r>
              <a:rPr lang="en-US" sz="2000" dirty="0">
                <a:sym typeface="Symbol" panose="05050102010706020507" pitchFamily="18" charset="2"/>
              </a:rPr>
              <a:t>     (</a:t>
            </a:r>
            <a:r>
              <a:rPr lang="en-US" sz="2000" dirty="0" err="1">
                <a:sym typeface="Symbol" panose="05050102010706020507" pitchFamily="18" charset="2"/>
              </a:rPr>
              <a:t>operasi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perpangkatan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dua</a:t>
            </a:r>
            <a:r>
              <a:rPr lang="en-US" sz="2000" dirty="0">
                <a:sym typeface="Symbol" panose="05050102010706020507" pitchFamily="18" charset="2"/>
              </a:rPr>
              <a:t> = </a:t>
            </a:r>
            <a:r>
              <a:rPr lang="en-US" sz="2000" dirty="0" err="1">
                <a:sym typeface="Symbol" panose="05050102010706020507" pitchFamily="18" charset="2"/>
              </a:rPr>
              <a:t>perkalian</a:t>
            </a:r>
            <a:r>
              <a:rPr lang="en-US" sz="2000" dirty="0">
                <a:sym typeface="Symbol" panose="05050102010706020507" pitchFamily="18" charset="2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6702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3">
            <a:extLst>
              <a:ext uri="{FF2B5EF4-FFF2-40B4-BE49-F238E27FC236}">
                <a16:creationId xmlns:a16="http://schemas.microsoft.com/office/drawing/2014/main" id="{F0509AD9-F2C4-4797-BED5-87B56428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033195-87E3-4069-AD85-10A175D936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99332" name="TextBox 5">
            <a:extLst>
              <a:ext uri="{FF2B5EF4-FFF2-40B4-BE49-F238E27FC236}">
                <a16:creationId xmlns:a16="http://schemas.microsoft.com/office/drawing/2014/main" id="{CC7171AC-0751-420A-B6E0-E05D4F743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892" y="5525353"/>
            <a:ext cx="9734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Fungsi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Exp2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tidak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sangkil</a:t>
            </a:r>
            <a:r>
              <a:rPr lang="en-US" altLang="en-US" sz="2400" dirty="0">
                <a:latin typeface="+mn-lt"/>
              </a:rPr>
              <a:t>, </a:t>
            </a:r>
            <a:r>
              <a:rPr lang="en-US" altLang="en-US" sz="2400" dirty="0" err="1">
                <a:latin typeface="+mn-lt"/>
              </a:rPr>
              <a:t>sebab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terdapat</a:t>
            </a:r>
            <a:r>
              <a:rPr lang="en-US" altLang="en-US" sz="2400" dirty="0">
                <a:latin typeface="+mn-lt"/>
              </a:rPr>
              <a:t> dua kali </a:t>
            </a:r>
            <a:r>
              <a:rPr lang="en-US" altLang="en-US" sz="2400" dirty="0" err="1">
                <a:latin typeface="+mn-lt"/>
              </a:rPr>
              <a:t>pemanggilan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rekursif</a:t>
            </a:r>
            <a:r>
              <a:rPr lang="en-US" altLang="en-US" sz="2400" dirty="0">
                <a:latin typeface="+mn-lt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untuk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nilai</a:t>
            </a:r>
            <a:r>
              <a:rPr lang="en-US" altLang="en-US" sz="2400" dirty="0">
                <a:latin typeface="+mn-lt"/>
              </a:rPr>
              <a:t> parameter yang </a:t>
            </a:r>
            <a:r>
              <a:rPr lang="en-US" altLang="en-US" sz="2400" dirty="0" err="1">
                <a:latin typeface="+mn-lt"/>
              </a:rPr>
              <a:t>sama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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endParaRPr lang="en-US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A66AB-B74F-4AD3-B257-0D912CF4D6D2}"/>
              </a:ext>
            </a:extLst>
          </p:cNvPr>
          <p:cNvSpPr txBox="1"/>
          <p:nvPr/>
        </p:nvSpPr>
        <p:spPr>
          <a:xfrm>
            <a:off x="1254760" y="1048487"/>
            <a:ext cx="859536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a^n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dihitung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 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      {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 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algn="just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*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Exp2(a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           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7D1071-1A3B-4142-A8FB-21AA62BC2589}"/>
              </a:ext>
            </a:extLst>
          </p:cNvPr>
          <p:cNvSpPr txBox="1"/>
          <p:nvPr/>
        </p:nvSpPr>
        <p:spPr>
          <a:xfrm>
            <a:off x="782320" y="284551"/>
            <a:ext cx="7302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i="1" baseline="30000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90D32F-DF86-4798-9B19-BCF610E6F050}"/>
              </a:ext>
            </a:extLst>
          </p:cNvPr>
          <p:cNvSpPr/>
          <p:nvPr/>
        </p:nvSpPr>
        <p:spPr>
          <a:xfrm>
            <a:off x="924560" y="978155"/>
            <a:ext cx="9255760" cy="4264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04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4">
            <a:extLst>
              <a:ext uri="{FF2B5EF4-FFF2-40B4-BE49-F238E27FC236}">
                <a16:creationId xmlns:a16="http://schemas.microsoft.com/office/drawing/2014/main" id="{756914C3-B748-4588-BE50-44FD140A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C18457-D070-440D-B833-12558AAC42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00356" name="TextBox 3">
            <a:extLst>
              <a:ext uri="{FF2B5EF4-FFF2-40B4-BE49-F238E27FC236}">
                <a16:creationId xmlns:a16="http://schemas.microsoft.com/office/drawing/2014/main" id="{9F16C227-9A70-4482-9FA3-AE44D3A93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1" y="315915"/>
            <a:ext cx="104751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+mn-lt"/>
              </a:rPr>
              <a:t>Perbaikan</a:t>
            </a:r>
            <a:r>
              <a:rPr lang="en-US" altLang="en-US" sz="2400" b="1" dirty="0">
                <a:latin typeface="+mn-lt"/>
              </a:rPr>
              <a:t>: </a:t>
            </a:r>
            <a:r>
              <a:rPr lang="en-US" altLang="en-US" sz="2400" dirty="0" err="1">
                <a:latin typeface="+mn-lt"/>
              </a:rPr>
              <a:t>simpan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hasil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peubah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1" baseline="30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>
                <a:latin typeface="+mn-lt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81522-D61A-4E11-ABD7-ABC8E3EE18BE}"/>
              </a:ext>
            </a:extLst>
          </p:cNvPr>
          <p:cNvSpPr txBox="1"/>
          <p:nvPr/>
        </p:nvSpPr>
        <p:spPr>
          <a:xfrm>
            <a:off x="1305560" y="1690292"/>
            <a:ext cx="85953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Exp3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mengembalikan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a^n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dihitung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x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Exp3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genap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endif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308FEA-A345-43DB-AD47-0661B5BFA8FE}"/>
              </a:ext>
            </a:extLst>
          </p:cNvPr>
          <p:cNvSpPr/>
          <p:nvPr/>
        </p:nvSpPr>
        <p:spPr>
          <a:xfrm>
            <a:off x="904240" y="1619428"/>
            <a:ext cx="10200640" cy="4736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8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8B3D83-F2A1-4673-ACE2-B98A06FF07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0880"/>
                <a:ext cx="10515600" cy="524224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>
                    <a:ea typeface="Times New Roman" panose="02020603050405020304" pitchFamily="18" charset="0"/>
                  </a:rPr>
                  <a:t>Kompleksitas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algoritma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a typeface="Times New Roman" panose="02020603050405020304" pitchFamily="18" charset="0"/>
                  </a:rPr>
                  <a:t>Exp3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dihitung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dari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jumlah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operasi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perkalian</a:t>
                </a:r>
                <a:r>
                  <a:rPr lang="en-US" sz="2400" dirty="0">
                    <a:ea typeface="Times New Roman" panose="02020603050405020304" pitchFamily="18" charset="0"/>
                  </a:rPr>
                  <a:t>:</a:t>
                </a:r>
              </a:p>
              <a:p>
                <a:endParaRPr lang="en-US" sz="2400" i="1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i="1" dirty="0">
                    <a:ea typeface="Times New Roman" panose="02020603050405020304" pitchFamily="18" charset="0"/>
                  </a:rPr>
                  <a:t>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+2,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dan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ganjil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+1,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dan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genap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Dalam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menghitung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ini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ada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sedikit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kesulitan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yaitu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nilai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mungkin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ganjil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atau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genap</a:t>
                </a:r>
                <a:r>
                  <a:rPr lang="en-US" sz="2400" dirty="0"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sehingga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penyelesaian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relasi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rekurens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menjadi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lebih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rumit</a:t>
                </a:r>
                <a:r>
                  <a:rPr lang="en-US" sz="2400" dirty="0">
                    <a:ea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Namun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perbedaan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ini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dianggap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cukup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kecil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sehingga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dapat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kita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abaikan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Sebagai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implikasinya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kita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membuat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asumsi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penghampiran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bahwa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untuk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genap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atau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ganjil</a:t>
                </a:r>
                <a:r>
                  <a:rPr lang="en-US" sz="2400" dirty="0">
                    <a:ea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jumlah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operasi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perkalian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a typeface="Times New Roman" panose="02020603050405020304" pitchFamily="18" charset="0"/>
                  </a:rPr>
                  <a:t>relatif</a:t>
                </a:r>
                <a:r>
                  <a:rPr lang="en-US" sz="2400" dirty="0"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ea typeface="Times New Roman" panose="02020603050405020304" pitchFamily="18" charset="0"/>
                  </a:rPr>
                  <a:t>sama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8B3D83-F2A1-4673-ACE2-B98A06FF07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0880"/>
                <a:ext cx="10515600" cy="5242243"/>
              </a:xfrm>
              <a:blipFill>
                <a:blip r:embed="rId2"/>
                <a:stretch>
                  <a:fillRect l="-812" t="-2209" b="-2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6217824-6CB7-4875-9E69-004510A82D86}"/>
              </a:ext>
            </a:extLst>
          </p:cNvPr>
          <p:cNvSpPr txBox="1"/>
          <p:nvPr/>
        </p:nvSpPr>
        <p:spPr>
          <a:xfrm>
            <a:off x="7640320" y="1771134"/>
            <a:ext cx="1686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E89F80-5D3F-4599-8BBA-3FFFA13FA079}"/>
              </a:ext>
            </a:extLst>
          </p:cNvPr>
          <p:cNvSpPr txBox="1"/>
          <p:nvPr/>
        </p:nvSpPr>
        <p:spPr>
          <a:xfrm>
            <a:off x="7640320" y="2380734"/>
            <a:ext cx="1686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AD4F9-F2D4-E5FB-A3F8-E3A1D99D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4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6FFDF-F55F-4717-90EB-E2FDE98DBA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67360"/>
                <a:ext cx="10515600" cy="62484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Sehingga,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i="1" dirty="0"/>
                  <a:t>Exp3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: </a:t>
                </a:r>
              </a:p>
              <a:p>
                <a:pPr marL="0" indent="0">
                  <a:spcBef>
                    <a:spcPts val="2400"/>
                  </a:spcBef>
                  <a:spcAft>
                    <a:spcPts val="1200"/>
                  </a:spcAft>
                  <a:buNone/>
                </a:pPr>
                <a:r>
                  <a:rPr lang="en-US" sz="2400" i="1" dirty="0">
                    <a:ea typeface="Times New Roman" panose="02020603050405020304" pitchFamily="18" charset="0"/>
                  </a:rPr>
                  <a:t>       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+1,</m:t>
                              </m:r>
                            </m:e>
                            <m:e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dirty="0" err="1"/>
                  <a:t>Asumsikan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perpangkatan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2,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2</a:t>
                </a:r>
                <a:r>
                  <a:rPr lang="en-US" sz="2400" i="1" baseline="30000" dirty="0"/>
                  <a:t>k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</a:p>
              <a:p>
                <a:pPr marL="0" marR="0" indent="0" algn="just">
                  <a:spcBef>
                    <a:spcPts val="120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 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1 + (1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/4) = 2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/4)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 2 + (1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/8) = 3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/8 )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 ...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180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	        =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</a:t>
                </a:r>
                <a:r>
                  <a:rPr lang="en-US" sz="2400" i="1" baseline="30000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Karena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2</a:t>
                </a:r>
                <a:r>
                  <a:rPr lang="en-US" sz="2400" i="1" baseline="30000" dirty="0"/>
                  <a:t>k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marR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dirty="0"/>
                  <a:t>    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en-US" sz="2400" dirty="0"/>
                  <a:t>	        =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/2</a:t>
                </a:r>
                <a:r>
                  <a:rPr lang="en-US" sz="2400" i="1" baseline="30000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ea typeface="Times New Roman" panose="02020603050405020304" pitchFamily="18" charset="0"/>
                  </a:rPr>
                  <a:t>)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i="1" dirty="0"/>
                  <a:t>T</a:t>
                </a:r>
                <a:r>
                  <a:rPr lang="en-US" sz="2400" dirty="0"/>
                  <a:t>(1)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en-US" sz="2400" dirty="0"/>
                  <a:t>	       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(1 + </a:t>
                </a:r>
                <a:r>
                  <a:rPr lang="en-US" sz="2400" i="1" dirty="0"/>
                  <a:t>T</a:t>
                </a:r>
                <a:r>
                  <a:rPr lang="en-US" sz="2400" dirty="0"/>
                  <a:t>(0))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+ 1 + 0 		 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        = 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+ 1 =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O</a:t>
                </a:r>
                <a:r>
                  <a:rPr lang="en-US" sz="2400" dirty="0">
                    <a:solidFill>
                      <a:srgbClr val="FF0000"/>
                    </a:solidFill>
                  </a:rPr>
                  <a:t>(</a:t>
                </a:r>
                <a:r>
                  <a:rPr lang="en-US" sz="2400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>
                    <a:solidFill>
                      <a:srgbClr val="FF0000"/>
                    </a:solidFill>
                  </a:rPr>
                  <a:t>log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n</a:t>
                </a:r>
                <a:r>
                  <a:rPr lang="en-US" sz="2400" dirty="0">
                    <a:solidFill>
                      <a:srgbClr val="FF0000"/>
                    </a:solidFill>
                  </a:rPr>
                  <a:t>) 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lebih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baik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daripada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algoritma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brute force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!</a:t>
                </a:r>
                <a:r>
                  <a:rPr lang="en-US" sz="2400" dirty="0">
                    <a:solidFill>
                      <a:srgbClr val="FF0000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A6FFDF-F55F-4717-90EB-E2FDE98DBA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67360"/>
                <a:ext cx="10515600" cy="6248400"/>
              </a:xfrm>
              <a:blipFill>
                <a:blip r:embed="rId4"/>
                <a:stretch>
                  <a:fillRect l="-928" t="-1366" b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B5C6E6-3BC1-B350-7796-D3416761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8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>
            <a:extLst>
              <a:ext uri="{FF2B5EF4-FFF2-40B4-BE49-F238E27FC236}">
                <a16:creationId xmlns:a16="http://schemas.microsoft.com/office/drawing/2014/main" id="{1F6E890A-486F-4E30-9392-92ECC077D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D838B4-7B4B-48C4-BBEA-F966D738B4F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5123" name="Picture 2">
            <a:extLst>
              <a:ext uri="{FF2B5EF4-FFF2-40B4-BE49-F238E27FC236}">
                <a16:creationId xmlns:a16="http://schemas.microsoft.com/office/drawing/2014/main" id="{72D07910-14B9-4871-A629-5807C4756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81" y="1016000"/>
            <a:ext cx="8117709" cy="4561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BA65-1644-44C7-B332-4C5D7402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</a:t>
            </a:r>
            <a:r>
              <a:rPr lang="en-US" b="1" dirty="0" err="1">
                <a:latin typeface="+mn-lt"/>
              </a:rPr>
              <a:t>Mengevaluasi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Pohon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Ekspresi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C663-850C-49C5-B155-1F708E63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compiler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,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aritmetika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biner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(</a:t>
            </a:r>
            <a:r>
              <a:rPr lang="en-US" sz="2400" i="1" dirty="0"/>
              <a:t>expression tree</a:t>
            </a:r>
            <a:r>
              <a:rPr lang="en-US" sz="2400" dirty="0"/>
              <a:t>)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pl-PL" sz="2400" dirty="0"/>
              <a:t>(5 + </a:t>
            </a:r>
            <a:r>
              <a:rPr lang="en-US" sz="2400" dirty="0"/>
              <a:t>7</a:t>
            </a:r>
            <a:r>
              <a:rPr lang="pl-PL" sz="2400" dirty="0"/>
              <a:t>) / </a:t>
            </a:r>
            <a:r>
              <a:rPr lang="en-US" sz="2400" dirty="0"/>
              <a:t>(8 </a:t>
            </a:r>
            <a:r>
              <a:rPr lang="pl-PL" sz="2400" dirty="0"/>
              <a:t>-</a:t>
            </a:r>
            <a:r>
              <a:rPr lang="en-US" sz="2400" dirty="0"/>
              <a:t> 2</a:t>
            </a:r>
            <a:r>
              <a:rPr lang="pl-PL" sz="2400" dirty="0"/>
              <a:t>) * (4 ^ 2)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CBC6EF-5487-4518-BF42-4DABFA429A18}"/>
              </a:ext>
            </a:extLst>
          </p:cNvPr>
          <p:cNvSpPr txBox="1"/>
          <p:nvPr/>
        </p:nvSpPr>
        <p:spPr>
          <a:xfrm>
            <a:off x="8863739" y="6231970"/>
            <a:ext cx="2074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ekspresi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16EFFD-FE84-4001-8EEC-6878504E8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910" y="2736631"/>
            <a:ext cx="5000625" cy="358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37FE1E-8E24-4EFE-96F2-6FE68374AB44}"/>
              </a:ext>
            </a:extLst>
          </p:cNvPr>
          <p:cNvSpPr txBox="1"/>
          <p:nvPr/>
        </p:nvSpPr>
        <p:spPr>
          <a:xfrm>
            <a:off x="6842235" y="57411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8A9EC-870B-4032-9D1F-ED6736ECC3EE}"/>
              </a:ext>
            </a:extLst>
          </p:cNvPr>
          <p:cNvSpPr/>
          <p:nvPr/>
        </p:nvSpPr>
        <p:spPr>
          <a:xfrm>
            <a:off x="8301223" y="5692770"/>
            <a:ext cx="508450" cy="53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75BE37-C7CD-4D94-8E5A-CA02D2B22C1D}"/>
              </a:ext>
            </a:extLst>
          </p:cNvPr>
          <p:cNvCxnSpPr/>
          <p:nvPr/>
        </p:nvCxnSpPr>
        <p:spPr>
          <a:xfrm>
            <a:off x="8198069" y="5297214"/>
            <a:ext cx="241738" cy="4438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5589299-0FE3-4486-BCAE-3EBAFAAACB37}"/>
              </a:ext>
            </a:extLst>
          </p:cNvPr>
          <p:cNvSpPr txBox="1"/>
          <p:nvPr/>
        </p:nvSpPr>
        <p:spPr>
          <a:xfrm>
            <a:off x="903490" y="4019499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Mengevaluasi</a:t>
            </a:r>
            <a:r>
              <a:rPr lang="en-US" sz="2000" dirty="0"/>
              <a:t> </a:t>
            </a:r>
            <a:r>
              <a:rPr lang="en-US" sz="2000" dirty="0" err="1"/>
              <a:t>pohon</a:t>
            </a:r>
            <a:r>
              <a:rPr lang="en-US" sz="2000" dirty="0"/>
              <a:t> </a:t>
            </a:r>
            <a:r>
              <a:rPr lang="en-US" sz="2000" dirty="0" err="1"/>
              <a:t>ekspresi</a:t>
            </a:r>
            <a:r>
              <a:rPr lang="en-US" sz="2000" dirty="0"/>
              <a:t>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menghitung</a:t>
            </a:r>
            <a:r>
              <a:rPr lang="en-US" sz="2000" dirty="0"/>
              <a:t> </a:t>
            </a:r>
          </a:p>
          <a:p>
            <a:r>
              <a:rPr lang="en-US" sz="2000" dirty="0"/>
              <a:t>     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ekspresi</a:t>
            </a:r>
            <a:r>
              <a:rPr lang="en-US" sz="2000" dirty="0"/>
              <a:t> </a:t>
            </a:r>
            <a:r>
              <a:rPr lang="en-US" sz="2000" dirty="0" err="1"/>
              <a:t>aritmetika</a:t>
            </a:r>
            <a:r>
              <a:rPr lang="en-US" sz="2000" dirty="0"/>
              <a:t> yang </a:t>
            </a:r>
            <a:r>
              <a:rPr lang="en-US" sz="2000" dirty="0" err="1"/>
              <a:t>dinyatakannya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pl-PL" sz="2000" dirty="0"/>
              <a:t>(5 + </a:t>
            </a:r>
            <a:r>
              <a:rPr lang="en-US" sz="2000" dirty="0"/>
              <a:t>7</a:t>
            </a:r>
            <a:r>
              <a:rPr lang="pl-PL" sz="2000" dirty="0"/>
              <a:t>) / </a:t>
            </a:r>
            <a:r>
              <a:rPr lang="en-US" sz="2000" dirty="0"/>
              <a:t>(8 </a:t>
            </a:r>
            <a:r>
              <a:rPr lang="pl-PL" sz="2000" dirty="0"/>
              <a:t>–</a:t>
            </a:r>
            <a:r>
              <a:rPr lang="en-US" sz="2000" dirty="0"/>
              <a:t> 2</a:t>
            </a:r>
            <a:r>
              <a:rPr lang="pl-PL" sz="2000" dirty="0"/>
              <a:t>) * (4 ^ 2)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ED9CE-140C-9EAE-96C7-163C48BD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07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609601"/>
            <a:ext cx="9855200" cy="5516563"/>
          </a:xfrm>
        </p:spPr>
        <p:txBody>
          <a:bodyPr>
            <a:normAutofit/>
          </a:bodyPr>
          <a:lstStyle/>
          <a:p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divide and conquer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647482-F890-4CE4-B8F7-150EACA41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1255023"/>
            <a:ext cx="5000625" cy="3581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46C5ED-158D-45C1-B4B7-CD6BCD93C7C2}"/>
              </a:ext>
            </a:extLst>
          </p:cNvPr>
          <p:cNvSpPr txBox="1"/>
          <p:nvPr/>
        </p:nvSpPr>
        <p:spPr>
          <a:xfrm>
            <a:off x="1752525" y="425949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0BFC503-D96B-4047-A3DD-66C020F1E7F9}"/>
              </a:ext>
            </a:extLst>
          </p:cNvPr>
          <p:cNvSpPr/>
          <p:nvPr/>
        </p:nvSpPr>
        <p:spPr>
          <a:xfrm>
            <a:off x="3211513" y="4211162"/>
            <a:ext cx="508450" cy="53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1DA564-30E3-4469-B15B-119E17D023C6}"/>
              </a:ext>
            </a:extLst>
          </p:cNvPr>
          <p:cNvCxnSpPr/>
          <p:nvPr/>
        </p:nvCxnSpPr>
        <p:spPr>
          <a:xfrm>
            <a:off x="3108359" y="3815606"/>
            <a:ext cx="241738" cy="44389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A872261-4DC0-4277-84E5-F7F9B505DA19}"/>
              </a:ext>
            </a:extLst>
          </p:cNvPr>
          <p:cNvSpPr/>
          <p:nvPr/>
        </p:nvSpPr>
        <p:spPr>
          <a:xfrm>
            <a:off x="711199" y="1807779"/>
            <a:ext cx="3008763" cy="3581400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A45C467-A753-415B-BD33-79BCFB9C21F2}"/>
              </a:ext>
            </a:extLst>
          </p:cNvPr>
          <p:cNvSpPr/>
          <p:nvPr/>
        </p:nvSpPr>
        <p:spPr>
          <a:xfrm>
            <a:off x="3698994" y="1807779"/>
            <a:ext cx="2115986" cy="2659118"/>
          </a:xfrm>
          <a:prstGeom prst="ellipse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4C73C9-7F12-40EA-8F9E-8F0E414B7B34}"/>
              </a:ext>
            </a:extLst>
          </p:cNvPr>
          <p:cNvSpPr txBox="1"/>
          <p:nvPr/>
        </p:nvSpPr>
        <p:spPr>
          <a:xfrm>
            <a:off x="934720" y="5492976"/>
            <a:ext cx="236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upa-pohon</a:t>
            </a:r>
            <a:r>
              <a:rPr lang="en-US" dirty="0"/>
              <a:t> </a:t>
            </a:r>
            <a:r>
              <a:rPr lang="en-US" dirty="0" err="1"/>
              <a:t>kiri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B21E64-9854-4FB0-A6D6-6111C34CC99D}"/>
              </a:ext>
            </a:extLst>
          </p:cNvPr>
          <p:cNvSpPr txBox="1"/>
          <p:nvPr/>
        </p:nvSpPr>
        <p:spPr>
          <a:xfrm>
            <a:off x="3823116" y="4550383"/>
            <a:ext cx="263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upa-pohon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37E6C7-1CE9-4EAD-99F5-A262234E744C}"/>
              </a:ext>
            </a:extLst>
          </p:cNvPr>
          <p:cNvSpPr txBox="1"/>
          <p:nvPr/>
        </p:nvSpPr>
        <p:spPr>
          <a:xfrm>
            <a:off x="6060722" y="2244786"/>
            <a:ext cx="603049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if</a:t>
            </a:r>
            <a:r>
              <a:rPr lang="en-US" sz="2200" dirty="0"/>
              <a:t>  </a:t>
            </a:r>
            <a:r>
              <a:rPr lang="en-US" sz="2200" dirty="0" err="1"/>
              <a:t>pohon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kosong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b="1" dirty="0">
                <a:sym typeface="Symbol" panose="05050102010706020507" pitchFamily="18" charset="2"/>
              </a:rPr>
              <a:t>then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nilai1  </a:t>
            </a:r>
            <a:r>
              <a:rPr lang="en-US" sz="2200" dirty="0" err="1">
                <a:sym typeface="Symbol" panose="05050102010706020507" pitchFamily="18" charset="2"/>
              </a:rPr>
              <a:t>Evaluasi</a:t>
            </a:r>
            <a:r>
              <a:rPr lang="en-US" sz="2200" dirty="0">
                <a:sym typeface="Symbol" panose="05050102010706020507" pitchFamily="18" charset="2"/>
              </a:rPr>
              <a:t>(</a:t>
            </a:r>
            <a:r>
              <a:rPr lang="en-US" sz="2200" dirty="0" err="1">
                <a:sym typeface="Symbol" panose="05050102010706020507" pitchFamily="18" charset="2"/>
              </a:rPr>
              <a:t>upa-pohon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kiri</a:t>
            </a:r>
            <a:r>
              <a:rPr lang="en-US" sz="2200" dirty="0">
                <a:sym typeface="Symbol" panose="05050102010706020507" pitchFamily="18" charset="2"/>
              </a:rPr>
              <a:t>)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nilai2  </a:t>
            </a:r>
            <a:r>
              <a:rPr lang="en-US" sz="2200" dirty="0" err="1">
                <a:sym typeface="Symbol" panose="05050102010706020507" pitchFamily="18" charset="2"/>
              </a:rPr>
              <a:t>Evaluasi</a:t>
            </a:r>
            <a:r>
              <a:rPr lang="en-US" sz="2200" dirty="0">
                <a:sym typeface="Symbol" panose="05050102010706020507" pitchFamily="18" charset="2"/>
              </a:rPr>
              <a:t>(</a:t>
            </a:r>
            <a:r>
              <a:rPr lang="en-US" sz="2200" dirty="0" err="1">
                <a:sym typeface="Symbol" panose="05050102010706020507" pitchFamily="18" charset="2"/>
              </a:rPr>
              <a:t>upa-pohon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kanan</a:t>
            </a:r>
            <a:r>
              <a:rPr lang="en-US" sz="2200" dirty="0">
                <a:sym typeface="Symbol" panose="05050102010706020507" pitchFamily="18" charset="2"/>
              </a:rPr>
              <a:t>)</a:t>
            </a:r>
          </a:p>
          <a:p>
            <a:r>
              <a:rPr lang="en-US" sz="2200" dirty="0">
                <a:sym typeface="Symbol" panose="05050102010706020507" pitchFamily="18" charset="2"/>
              </a:rPr>
              <a:t>     </a:t>
            </a:r>
            <a:r>
              <a:rPr lang="en-US" sz="2200" dirty="0" err="1">
                <a:sym typeface="Symbol" panose="05050102010706020507" pitchFamily="18" charset="2"/>
              </a:rPr>
              <a:t>Gabungkan</a:t>
            </a:r>
            <a:r>
              <a:rPr lang="en-US" sz="2200" dirty="0">
                <a:sym typeface="Symbol" panose="05050102010706020507" pitchFamily="18" charset="2"/>
              </a:rPr>
              <a:t> nilai1 dan nilai2 </a:t>
            </a:r>
            <a:r>
              <a:rPr lang="en-US" sz="2200" dirty="0" err="1">
                <a:sym typeface="Symbol" panose="05050102010706020507" pitchFamily="18" charset="2"/>
              </a:rPr>
              <a:t>dengan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r>
              <a:rPr lang="en-US" sz="2200" dirty="0" err="1">
                <a:sym typeface="Symbol" panose="05050102010706020507" pitchFamily="18" charset="2"/>
              </a:rPr>
              <a:t>operatornya</a:t>
            </a:r>
            <a:endParaRPr lang="en-US" sz="2200" dirty="0">
              <a:sym typeface="Symbol" panose="05050102010706020507" pitchFamily="18" charset="2"/>
            </a:endParaRPr>
          </a:p>
          <a:p>
            <a:r>
              <a:rPr lang="en-US" sz="2200" b="1" dirty="0">
                <a:sym typeface="Symbol" panose="05050102010706020507" pitchFamily="18" charset="2"/>
              </a:rPr>
              <a:t>end</a:t>
            </a:r>
            <a:r>
              <a:rPr lang="en-US" sz="2200" dirty="0">
                <a:sym typeface="Symbol" panose="05050102010706020507" pitchFamily="18" charset="2"/>
              </a:rPr>
              <a:t> </a:t>
            </a:r>
            <a:endParaRPr lang="en-US" sz="2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9A749D-4423-6C64-7E63-F0FEFC8B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48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6A47-CA19-4464-92AB-78A76C237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1463"/>
            <a:ext cx="10515600" cy="5414963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direpresentasikan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berkait</a:t>
            </a:r>
            <a:r>
              <a:rPr lang="en-US" sz="2400" dirty="0"/>
              <a:t> (</a:t>
            </a:r>
            <a:r>
              <a:rPr lang="en-US" sz="2400" i="1" dirty="0"/>
              <a:t>linked list</a:t>
            </a:r>
            <a:r>
              <a:rPr lang="en-US" sz="2400" dirty="0"/>
              <a:t>).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r>
              <a:rPr lang="en-US" sz="2400" dirty="0"/>
              <a:t> 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i="1" dirty="0">
                <a:sym typeface="Wingdings" pitchFamily="2" charset="2"/>
              </a:rPr>
              <a:t>operand</a:t>
            </a:r>
            <a:r>
              <a:rPr lang="en-US" sz="2400" dirty="0">
                <a:sym typeface="Wingdings" pitchFamily="2" charset="2"/>
              </a:rPr>
              <a:t>, </a:t>
            </a:r>
            <a:r>
              <a:rPr lang="en-US" sz="2400" dirty="0" err="1">
                <a:sym typeface="Wingdings" pitchFamily="2" charset="2"/>
              </a:rPr>
              <a:t>contoh</a:t>
            </a:r>
            <a:r>
              <a:rPr lang="en-US" sz="2400" dirty="0">
                <a:sym typeface="Wingdings" pitchFamily="2" charset="2"/>
              </a:rPr>
              <a:t>: 4, –2, 0, </a:t>
            </a:r>
            <a:r>
              <a:rPr lang="en-US" sz="2400" dirty="0" err="1">
                <a:sym typeface="Wingdings" pitchFamily="2" charset="2"/>
              </a:rPr>
              <a:t>dst</a:t>
            </a:r>
            <a:r>
              <a:rPr lang="en-US" sz="2400" dirty="0">
                <a:sym typeface="Wingdings" pitchFamily="2" charset="2"/>
              </a:rPr>
              <a:t> </a:t>
            </a:r>
            <a:endParaRPr lang="en-US" sz="2400" i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dalam</a:t>
            </a:r>
            <a:r>
              <a:rPr lang="en-US" sz="2400" dirty="0">
                <a:sym typeface="Wingdings" pitchFamily="2" charset="2"/>
              </a:rPr>
              <a:t>  operator, </a:t>
            </a:r>
            <a:r>
              <a:rPr lang="en-US" sz="2400" dirty="0" err="1">
                <a:sym typeface="Wingdings" pitchFamily="2" charset="2"/>
              </a:rPr>
              <a:t>contoh</a:t>
            </a:r>
            <a:r>
              <a:rPr lang="en-US" sz="2400" dirty="0">
                <a:sym typeface="Wingdings" pitchFamily="2" charset="2"/>
              </a:rPr>
              <a:t>: +, -, *, /, ^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 err="1">
                <a:sym typeface="Wingdings" pitchFamily="2" charset="2"/>
              </a:rPr>
              <a:t>Struktur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setiap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info: </a:t>
            </a:r>
            <a:r>
              <a:rPr lang="en-US" sz="2400" i="1" dirty="0">
                <a:sym typeface="Wingdings" pitchFamily="2" charset="2"/>
              </a:rPr>
              <a:t>operand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operator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	Pada </a:t>
            </a:r>
            <a:r>
              <a:rPr lang="en-US" sz="2400" dirty="0" err="1">
                <a:sym typeface="Wingdings" pitchFamily="2" charset="2"/>
              </a:rPr>
              <a:t>simpul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daun</a:t>
            </a:r>
            <a:r>
              <a:rPr lang="en-US" sz="2400" dirty="0">
                <a:sym typeface="Wingdings" pitchFamily="2" charset="2"/>
              </a:rPr>
              <a:t>  left = NIL dan right = NIL</a:t>
            </a:r>
          </a:p>
          <a:p>
            <a:pPr>
              <a:spcBef>
                <a:spcPts val="2400"/>
              </a:spcBef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B2A670-7DED-44C4-BBE9-6BE650736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029" y="1768445"/>
            <a:ext cx="3597131" cy="6328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1367B8-019D-4CD6-ACAB-5ACBCB90E355}"/>
              </a:ext>
            </a:extLst>
          </p:cNvPr>
          <p:cNvSpPr txBox="1"/>
          <p:nvPr/>
        </p:nvSpPr>
        <p:spPr>
          <a:xfrm>
            <a:off x="6301110" y="1884804"/>
            <a:ext cx="584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cs typeface="Courier New" panose="02070309020205020404" pitchFamily="49" charset="0"/>
              </a:rPr>
              <a:t>info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394E0F-1197-4EBE-BFE9-83CC408D5793}"/>
              </a:ext>
            </a:extLst>
          </p:cNvPr>
          <p:cNvSpPr txBox="1"/>
          <p:nvPr/>
        </p:nvSpPr>
        <p:spPr>
          <a:xfrm>
            <a:off x="1356360" y="4022091"/>
            <a:ext cx="102565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if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then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       </a:t>
            </a:r>
            <a:r>
              <a:rPr lang="en-US" sz="2400" b="1" dirty="0">
                <a:solidFill>
                  <a:srgbClr val="FF0000"/>
                </a:solidFill>
              </a:rPr>
              <a:t>return</a:t>
            </a:r>
            <a:r>
              <a:rPr lang="en-US" sz="2400" dirty="0">
                <a:solidFill>
                  <a:srgbClr val="FF0000"/>
                </a:solidFill>
              </a:rPr>
              <a:t>  info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else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secara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rekursif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evaluasi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upa-pohon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kiri</a:t>
            </a:r>
            <a:r>
              <a:rPr lang="en-US" sz="2400" dirty="0">
                <a:solidFill>
                  <a:srgbClr val="FF0000"/>
                </a:solidFill>
              </a:rPr>
              <a:t>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secara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rekursif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evaluasi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upa-pohon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kanan</a:t>
            </a:r>
            <a:r>
              <a:rPr lang="en-US" sz="2400" dirty="0">
                <a:solidFill>
                  <a:srgbClr val="FF0000"/>
                </a:solidFill>
              </a:rPr>
              <a:t>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err="1">
                <a:solidFill>
                  <a:srgbClr val="FF0000"/>
                </a:solidFill>
              </a:rPr>
              <a:t>gabungkan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tersebut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sesuai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operator dan return </a:t>
            </a:r>
            <a:r>
              <a:rPr lang="en-US" sz="2400" dirty="0" err="1">
                <a:solidFill>
                  <a:srgbClr val="FF0000"/>
                </a:solidFill>
              </a:rPr>
              <a:t>nilainya</a:t>
            </a:r>
            <a:endParaRPr lang="en-US" sz="2400" dirty="0">
              <a:solidFill>
                <a:srgbClr val="FF0000"/>
              </a:solidFill>
            </a:endParaRPr>
          </a:p>
          <a:p>
            <a:pPr lvl="1" indent="-457200">
              <a:buNone/>
            </a:pPr>
            <a:r>
              <a:rPr lang="en-US" sz="2400" b="1" dirty="0">
                <a:solidFill>
                  <a:srgbClr val="FF0000"/>
                </a:solidFill>
              </a:rPr>
              <a:t>endif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C48659-30F9-7CFF-245D-45559FF7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00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985521"/>
            <a:ext cx="10281920" cy="554451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T,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asumsik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kosong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3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Deklarasi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real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“+” 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“-” 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“*”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“/”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          {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}</a:t>
            </a:r>
          </a:p>
          <a:p>
            <a:pPr>
              <a:spcBef>
                <a:spcPts val="3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“^”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^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        {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nilai1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 dan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 }</a:t>
            </a:r>
          </a:p>
          <a:p>
            <a:pPr>
              <a:spcBef>
                <a:spcPts val="3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>
              <a:spcBef>
                <a:spcPts val="3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E85F95-1ABB-4367-A1F7-CC840F68A9C5}"/>
              </a:ext>
            </a:extLst>
          </p:cNvPr>
          <p:cNvSpPr txBox="1"/>
          <p:nvPr/>
        </p:nvSpPr>
        <p:spPr>
          <a:xfrm>
            <a:off x="863600" y="327967"/>
            <a:ext cx="7812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CC93BF-7642-4D16-BE14-30B9D0C8A33E}"/>
              </a:ext>
            </a:extLst>
          </p:cNvPr>
          <p:cNvSpPr/>
          <p:nvPr/>
        </p:nvSpPr>
        <p:spPr>
          <a:xfrm>
            <a:off x="975360" y="924560"/>
            <a:ext cx="10546080" cy="5608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ADDC0-680B-C212-613D-6EC4DBDF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14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1422401"/>
            <a:ext cx="10251440" cy="476503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ekspresi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}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simpul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>
              <a:spcBef>
                <a:spcPts val="600"/>
              </a:spcBef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“+” :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“-”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“*”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“/”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{nilai2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“^” :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^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EvaluasiPohon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nilai2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{nilai1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0 dan nilai2  0 }</a:t>
            </a:r>
          </a:p>
          <a:p>
            <a:pPr>
              <a:spcBef>
                <a:spcPts val="60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  <a:p>
            <a:pPr>
              <a:spcBef>
                <a:spcPts val="600"/>
              </a:spcBef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E85F95-1ABB-4367-A1F7-CC840F68A9C5}"/>
              </a:ext>
            </a:extLst>
          </p:cNvPr>
          <p:cNvSpPr txBox="1"/>
          <p:nvPr/>
        </p:nvSpPr>
        <p:spPr>
          <a:xfrm>
            <a:off x="894080" y="439727"/>
            <a:ext cx="7704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D7BCF-515A-43C1-8A6B-75068FE2FA27}"/>
              </a:ext>
            </a:extLst>
          </p:cNvPr>
          <p:cNvSpPr/>
          <p:nvPr/>
        </p:nvSpPr>
        <p:spPr>
          <a:xfrm>
            <a:off x="975360" y="1285240"/>
            <a:ext cx="10546080" cy="5039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094DA-2605-A739-0417-9E8F6FBC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18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4FE1F-F314-4E78-B21E-6AFA54E5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3429000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774C17-425C-BE2C-5019-29F49D67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5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2D1676F1-2CC7-4D8C-B177-76B27022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B9C273-B87C-4166-BC52-C0FF86E9EE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DD4CB56-BCBF-4763-9F7E-007E4127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14681"/>
            <a:ext cx="7772400" cy="6191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 err="1">
                <a:latin typeface="+mn-lt"/>
              </a:rPr>
              <a:t>Definisi</a:t>
            </a:r>
            <a:r>
              <a:rPr lang="en-US" altLang="en-US" sz="4000" b="1" dirty="0">
                <a:latin typeface="+mn-lt"/>
              </a:rPr>
              <a:t> Divide and Conquer</a:t>
            </a:r>
            <a:endParaRPr lang="en-US" altLang="en-US" sz="4000" b="1" i="1" dirty="0">
              <a:latin typeface="+mn-lt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0C3B7D9-922B-4C2D-8B86-19B76E2FA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10068560" cy="43195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Divide</a:t>
            </a:r>
            <a:r>
              <a:rPr lang="en-US" altLang="en-US" dirty="0"/>
              <a:t>:  </a:t>
            </a:r>
            <a:r>
              <a:rPr lang="en-US" altLang="en-US" dirty="0" err="1"/>
              <a:t>membagi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yang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kemiripan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(</a:t>
            </a:r>
            <a:r>
              <a:rPr lang="en-US" altLang="en-US" dirty="0" err="1"/>
              <a:t>idealnya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hampir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),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Conquer</a:t>
            </a:r>
            <a:r>
              <a:rPr lang="en-US" altLang="en-US" dirty="0"/>
              <a:t>: </a:t>
            </a:r>
            <a:r>
              <a:rPr lang="en-US" altLang="en-US" dirty="0" err="1"/>
              <a:t>menyelesaikan</a:t>
            </a:r>
            <a:r>
              <a:rPr lang="en-US" altLang="en-US" dirty="0"/>
              <a:t> (</a:t>
            </a:r>
            <a:r>
              <a:rPr lang="en-US" altLang="en-US" i="1" dirty="0"/>
              <a:t>solve</a:t>
            </a:r>
            <a:r>
              <a:rPr lang="en-US" altLang="en-US" dirty="0"/>
              <a:t>) masing-masing </a:t>
            </a:r>
            <a:r>
              <a:rPr lang="en-US" altLang="en-US" dirty="0" err="1"/>
              <a:t>upa-persoalan</a:t>
            </a:r>
            <a:r>
              <a:rPr lang="en-US" altLang="en-US" dirty="0"/>
              <a:t>        (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langsung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rekursif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masih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).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Combine: </a:t>
            </a:r>
            <a:r>
              <a:rPr lang="en-US" altLang="en-US" dirty="0" err="1"/>
              <a:t>menggabungkan</a:t>
            </a:r>
            <a:r>
              <a:rPr lang="en-US" altLang="en-US" dirty="0"/>
              <a:t> solusi masing-masing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solusi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B9BDAF12-1AC2-4DAE-9B94-995F227B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499715-C97F-45D4-8337-950FCDDE49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4E2DA723-502D-4445-B453-B891CA242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8114"/>
            <a:ext cx="6762750" cy="649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1">
            <a:extLst>
              <a:ext uri="{FF2B5EF4-FFF2-40B4-BE49-F238E27FC236}">
                <a16:creationId xmlns:a16="http://schemas.microsoft.com/office/drawing/2014/main" id="{8F2F427B-4B2E-4F8B-99C2-5C4862DCC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1064" y="838200"/>
            <a:ext cx="5540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0E38F0-9EAC-4E3A-BD2F-140151105D26}"/>
              </a:ext>
            </a:extLst>
          </p:cNvPr>
          <p:cNvSpPr txBox="1"/>
          <p:nvPr/>
        </p:nvSpPr>
        <p:spPr>
          <a:xfrm>
            <a:off x="9522739" y="1219200"/>
            <a:ext cx="430887" cy="839012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US" sz="1600" dirty="0" err="1"/>
              <a:t>sekaligus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6045B98-ED48-43BC-8365-F6B9A8EB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F15826-6D96-4E41-A842-FDED1A8C21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64F6833C-703B-43E2-A6F1-4D1093F21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6320" y="701675"/>
            <a:ext cx="9621520" cy="56546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Obyek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dirty="0" err="1"/>
              <a:t>dibagi</a:t>
            </a:r>
            <a:r>
              <a:rPr lang="en-US" altLang="en-US" dirty="0"/>
              <a:t> : </a:t>
            </a:r>
            <a:r>
              <a:rPr lang="en-US" altLang="en-US" dirty="0" err="1"/>
              <a:t>masukan</a:t>
            </a:r>
            <a:r>
              <a:rPr lang="en-US" altLang="en-US" dirty="0"/>
              <a:t> (</a:t>
            </a:r>
            <a:r>
              <a:rPr lang="en-US" altLang="en-US" i="1" dirty="0"/>
              <a:t>input</a:t>
            </a:r>
            <a:r>
              <a:rPr lang="en-US" altLang="en-US" dirty="0"/>
              <a:t>)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i="1" dirty="0"/>
              <a:t>instances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tabel</a:t>
            </a:r>
            <a:r>
              <a:rPr lang="en-US" altLang="en-US" dirty="0"/>
              <a:t> (</a:t>
            </a:r>
            <a:r>
              <a:rPr lang="en-US" altLang="en-US" dirty="0" err="1"/>
              <a:t>larik</a:t>
            </a:r>
            <a:r>
              <a:rPr lang="en-US" altLang="en-US" dirty="0"/>
              <a:t>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matriks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eksponen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polinom</a:t>
            </a:r>
            <a:r>
              <a:rPr lang="en-US" altLang="en-US" dirty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dll</a:t>
            </a:r>
            <a:r>
              <a:rPr lang="en-US" altLang="en-US" dirty="0"/>
              <a:t>, </a:t>
            </a:r>
            <a:r>
              <a:rPr lang="en-US" altLang="en-US" dirty="0" err="1"/>
              <a:t>bergantung</a:t>
            </a:r>
            <a:r>
              <a:rPr lang="en-US" altLang="en-US" dirty="0"/>
              <a:t> </a:t>
            </a:r>
            <a:r>
              <a:rPr lang="en-US" altLang="en-US" dirty="0" err="1"/>
              <a:t>persoalannya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Tiap-tiap</a:t>
            </a:r>
            <a:r>
              <a:rPr lang="en-US" altLang="en-US" dirty="0"/>
              <a:t> </a:t>
            </a:r>
            <a:r>
              <a:rPr lang="en-US" altLang="en-US" dirty="0" err="1"/>
              <a:t>upa-persoalan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karakteristik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(</a:t>
            </a:r>
            <a:r>
              <a:rPr lang="en-US" altLang="en-US" i="1" dirty="0"/>
              <a:t>the same type</a:t>
            </a:r>
            <a:r>
              <a:rPr lang="en-US" altLang="en-US" dirty="0"/>
              <a:t>)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karakteristik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semula</a:t>
            </a:r>
            <a:r>
              <a:rPr lang="en-US" altLang="en-US" dirty="0"/>
              <a:t>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kecil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</a:t>
            </a:r>
            <a:r>
              <a:rPr lang="en-US" altLang="en-US" i="1" dirty="0"/>
              <a:t>Divide and Conquer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natural </a:t>
            </a:r>
            <a:r>
              <a:rPr lang="en-US" altLang="en-US" dirty="0" err="1"/>
              <a:t>diungkapkan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skema</a:t>
            </a:r>
            <a:r>
              <a:rPr lang="en-US" altLang="en-US" dirty="0"/>
              <a:t> </a:t>
            </a:r>
            <a:r>
              <a:rPr lang="en-US" altLang="en-US" dirty="0" err="1"/>
              <a:t>rekursif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CFD7B95E-B1D5-45B8-BBE6-47530D0B8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320" y="255198"/>
            <a:ext cx="7772400" cy="4194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dirty="0"/>
              <a:t>Skema </a:t>
            </a:r>
            <a:r>
              <a:rPr lang="en-US" altLang="en-US" sz="2800" b="1" dirty="0" err="1"/>
              <a:t>Umum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Algoritma</a:t>
            </a:r>
            <a:r>
              <a:rPr lang="en-US" altLang="en-US" sz="2800" b="1" dirty="0"/>
              <a:t> </a:t>
            </a:r>
            <a:r>
              <a:rPr lang="en-US" altLang="en-US" sz="2800" b="1" i="1" dirty="0"/>
              <a:t>Divide and Conquer</a:t>
            </a:r>
            <a:r>
              <a:rPr lang="en-US" alt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893C54-B3F6-414B-9802-3C310333B58A}"/>
              </a:ext>
            </a:extLst>
          </p:cNvPr>
          <p:cNvSpPr txBox="1"/>
          <p:nvPr/>
        </p:nvSpPr>
        <p:spPr>
          <a:xfrm>
            <a:off x="1127760" y="956970"/>
            <a:ext cx="1029207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solusi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}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                 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SOLVE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DIVIDE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upa-persoalan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masing-masing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masing-masing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COMBINE 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FE1A0-9AC6-4E80-B11D-57DCDA72485C}"/>
              </a:ext>
            </a:extLst>
          </p:cNvPr>
          <p:cNvSpPr/>
          <p:nvPr/>
        </p:nvSpPr>
        <p:spPr>
          <a:xfrm>
            <a:off x="1036320" y="889843"/>
            <a:ext cx="10596880" cy="4868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BF78C9-B363-4B3E-9198-74DEEB85338E}"/>
              </a:ext>
            </a:extLst>
          </p:cNvPr>
          <p:cNvSpPr txBox="1"/>
          <p:nvPr/>
        </p:nvSpPr>
        <p:spPr>
          <a:xfrm>
            <a:off x="1096574" y="5968157"/>
            <a:ext cx="4710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i="1" dirty="0"/>
              <a:t>divide and conquer</a:t>
            </a:r>
            <a:r>
              <a:rPr lang="en-US" sz="20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E8FDC82C-9E87-4D28-A488-CD376644CD3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870337" y="5901030"/>
                <a:ext cx="5876766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…+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8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Object 4">
                <a:extLst>
                  <a:ext uri="{FF2B5EF4-FFF2-40B4-BE49-F238E27FC236}">
                    <a16:creationId xmlns:a16="http://schemas.microsoft.com/office/drawing/2014/main" id="{E8FDC82C-9E87-4D28-A488-CD376644C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70337" y="5901030"/>
                <a:ext cx="5876766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20ECA9-EAA1-82BD-2233-79FF7F26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9A3EA43E-3A2D-4D6E-86B6-3A92FB65D2B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4485" y="1677629"/>
                <a:ext cx="7435760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4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…+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9A3EA43E-3A2D-4D6E-86B6-3A92FB65D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4485" y="1677629"/>
                <a:ext cx="7435760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176445-DA01-455D-AC2D-111B4A9ED4E1}"/>
                  </a:ext>
                </a:extLst>
              </p:cNvPr>
              <p:cNvSpPr txBox="1"/>
              <p:nvPr/>
            </p:nvSpPr>
            <p:spPr>
              <a:xfrm>
                <a:off x="471173" y="3170259"/>
                <a:ext cx="11435631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penyelesaian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persoalan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SOLVE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kecil</a:t>
                </a: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…+</m:t>
                    </m:r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memproses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upa-persoalan</a:t>
                </a: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: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COMBINE solusi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masing-masing </a:t>
                </a:r>
                <a:r>
                  <a:rPr lang="en-US" sz="2400" dirty="0" err="1"/>
                  <a:t>upa-persoalan</a:t>
                </a:r>
                <a:r>
                  <a:rPr lang="en-US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err="1"/>
                  <a:t>Tahap</a:t>
                </a:r>
                <a:r>
                  <a:rPr lang="en-US" sz="2400" dirty="0"/>
                  <a:t> DIVIDE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dilakukan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O(1), </a:t>
                </a:r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dimasukkan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formula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176445-DA01-455D-AC2D-111B4A9ED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3" y="3170259"/>
                <a:ext cx="11435631" cy="3416320"/>
              </a:xfrm>
              <a:prstGeom prst="rect">
                <a:avLst/>
              </a:prstGeom>
              <a:blipFill>
                <a:blip r:embed="rId5"/>
                <a:stretch>
                  <a:fillRect l="-693" t="-1429" b="-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108DB7C-FB5D-444B-8FC7-FA39A1506853}"/>
              </a:ext>
            </a:extLst>
          </p:cNvPr>
          <p:cNvSpPr txBox="1"/>
          <p:nvPr/>
        </p:nvSpPr>
        <p:spPr>
          <a:xfrm>
            <a:off x="1358245" y="802640"/>
            <a:ext cx="328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Penjelasan</a:t>
            </a:r>
            <a:r>
              <a:rPr lang="en-US" sz="2400" dirty="0"/>
              <a:t>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F9B565-B5D7-B99A-520B-B16AFDAD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6D77-DC6F-4457-BFBF-0EBADD902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3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>
            <a:extLst>
              <a:ext uri="{FF2B5EF4-FFF2-40B4-BE49-F238E27FC236}">
                <a16:creationId xmlns:a16="http://schemas.microsoft.com/office/drawing/2014/main" id="{0CB17E10-0CEC-4EAD-9475-1D346322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AB47-9C93-4EEB-92F8-4FA523D1B06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E4FA402-7774-4835-98DD-E430F5E8A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51533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+mn-lt"/>
              </a:rPr>
              <a:t>Jika </a:t>
            </a:r>
            <a:r>
              <a:rPr lang="en-US" altLang="en-US" sz="2400" dirty="0" err="1">
                <a:latin typeface="+mn-lt"/>
              </a:rPr>
              <a:t>pembagian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selalu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menghasilkan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b="1" dirty="0" err="1">
                <a:latin typeface="+mn-lt"/>
              </a:rPr>
              <a:t>dua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upa-persoalan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berukuran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sama</a:t>
            </a:r>
            <a:r>
              <a:rPr lang="en-US" altLang="en-US" sz="2400" dirty="0">
                <a:latin typeface="+mn-lt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Object 4">
                <a:extLst>
                  <a:ext uri="{FF2B5EF4-FFF2-40B4-BE49-F238E27FC236}">
                    <a16:creationId xmlns:a16="http://schemas.microsoft.com/office/drawing/2014/main" id="{C2C6D925-0A1E-4E88-97F3-7F210C99D733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6483399" y="5908375"/>
                <a:ext cx="4384297" cy="8016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m:rPr>
                                    <m:nor/>
                                  </m:rP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2000" i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en-US" sz="2000" i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0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245" name="Object 4">
                <a:extLst>
                  <a:ext uri="{FF2B5EF4-FFF2-40B4-BE49-F238E27FC236}">
                    <a16:creationId xmlns:a16="http://schemas.microsoft.com/office/drawing/2014/main" id="{C2C6D925-0A1E-4E88-97F3-7F210C99D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6483399" y="5908375"/>
                <a:ext cx="4384297" cy="801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7BE6588-3A82-4EF0-A04A-801566EBE1EF}"/>
              </a:ext>
            </a:extLst>
          </p:cNvPr>
          <p:cNvSpPr txBox="1"/>
          <p:nvPr/>
        </p:nvSpPr>
        <p:spPr>
          <a:xfrm>
            <a:off x="1072056" y="973272"/>
            <a:ext cx="97956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Menyelesaikan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solusi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semula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                  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SOLVE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DIVIDE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upa-persoalan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masing-masing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/2)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DIVIDEandCONQUER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/2)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COMBINE solusi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endif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F20AAF-DE8E-4C55-AAAA-A85A6A443B00}"/>
              </a:ext>
            </a:extLst>
          </p:cNvPr>
          <p:cNvSpPr/>
          <p:nvPr/>
        </p:nvSpPr>
        <p:spPr>
          <a:xfrm>
            <a:off x="997431" y="973273"/>
            <a:ext cx="9449851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49CAAE-8D26-42AC-9A84-B30F18665E7E}"/>
              </a:ext>
            </a:extLst>
          </p:cNvPr>
          <p:cNvSpPr txBox="1"/>
          <p:nvPr/>
        </p:nvSpPr>
        <p:spPr>
          <a:xfrm>
            <a:off x="838200" y="6031210"/>
            <a:ext cx="5645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3324</Words>
  <Application>Microsoft Office PowerPoint</Application>
  <PresentationFormat>Widescreen</PresentationFormat>
  <Paragraphs>598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Equation</vt:lpstr>
      <vt:lpstr>Document</vt:lpstr>
      <vt:lpstr>Algoritma Divide and Conquer </vt:lpstr>
      <vt:lpstr>PowerPoint Presentation</vt:lpstr>
      <vt:lpstr>PowerPoint Presentation</vt:lpstr>
      <vt:lpstr>Definisi Divide and Conquer</vt:lpstr>
      <vt:lpstr>PowerPoint Presentation</vt:lpstr>
      <vt:lpstr>PowerPoint Presentation</vt:lpstr>
      <vt:lpstr>Skema Umum Algoritma Divide and Conquer </vt:lpstr>
      <vt:lpstr>PowerPoint Presentation</vt:lpstr>
      <vt:lpstr>Jika pembagian selalu menghasilkan dua upa-persoalan yang berukuran sama:</vt:lpstr>
      <vt:lpstr>PowerPoint Presentation</vt:lpstr>
      <vt:lpstr>Beberapa persoalan klasik yang diselesaikan dengan D&amp;C</vt:lpstr>
      <vt:lpstr>1. Persoalan MinMaks: Mencari Nilai Minimum dan Maksimum</vt:lpstr>
      <vt:lpstr>Penyelesaian dengan algoritma brute force</vt:lpstr>
      <vt:lpstr>Penyelesaian dengan algoritma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Perpangkatan 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Mengevaluasi Pohon Ekspresi</vt:lpstr>
      <vt:lpstr>PowerPoint Presentation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Divide and Conquer</dc:title>
  <dc:creator>Rinaldi Munir</dc:creator>
  <cp:lastModifiedBy>Dr. Ir. Rinaldi, M.T.</cp:lastModifiedBy>
  <cp:revision>130</cp:revision>
  <dcterms:created xsi:type="dcterms:W3CDTF">2021-01-28T09:42:17Z</dcterms:created>
  <dcterms:modified xsi:type="dcterms:W3CDTF">2024-02-27T01:42:50Z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2024-02-26T13:28:03Z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33142a18-d2a8-41ae-b16a-a039d283f1c5</vt:lpwstr>
  </property>
  <property fmtid="{D5CDD505-2E9C-101B-9397-08002B2CF9AE}" pid="8" name="MSIP_Label_38b525e5-f3da-4501-8f1e-526b6769fc56_ContentBits">
    <vt:lpwstr>0</vt:lpwstr>
  </property>
</Properties>
</file>