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94" r:id="rId9"/>
    <p:sldId id="435" r:id="rId10"/>
    <p:sldId id="295" r:id="rId11"/>
    <p:sldId id="296" r:id="rId12"/>
    <p:sldId id="447" r:id="rId13"/>
    <p:sldId id="298" r:id="rId14"/>
    <p:sldId id="465" r:id="rId15"/>
    <p:sldId id="319" r:id="rId16"/>
    <p:sldId id="461" r:id="rId17"/>
    <p:sldId id="462" r:id="rId18"/>
    <p:sldId id="463" r:id="rId19"/>
    <p:sldId id="466" r:id="rId20"/>
    <p:sldId id="464" r:id="rId21"/>
    <p:sldId id="265" r:id="rId22"/>
    <p:sldId id="266" r:id="rId23"/>
    <p:sldId id="267" r:id="rId24"/>
    <p:sldId id="451" r:id="rId25"/>
    <p:sldId id="450" r:id="rId26"/>
    <p:sldId id="452" r:id="rId27"/>
    <p:sldId id="281" r:id="rId28"/>
    <p:sldId id="268" r:id="rId29"/>
    <p:sldId id="272" r:id="rId30"/>
    <p:sldId id="273" r:id="rId31"/>
    <p:sldId id="459" r:id="rId32"/>
    <p:sldId id="460" r:id="rId33"/>
    <p:sldId id="4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2918A-5BA9-4E9B-BE77-1CE3078793C7}"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98298-BE23-4745-9116-BE9CA4691F05}" type="slidenum">
              <a:rPr lang="en-US" smtClean="0"/>
              <a:t>‹#›</a:t>
            </a:fld>
            <a:endParaRPr lang="en-US"/>
          </a:p>
        </p:txBody>
      </p:sp>
    </p:spTree>
    <p:extLst>
      <p:ext uri="{BB962C8B-B14F-4D97-AF65-F5344CB8AC3E}">
        <p14:creationId xmlns:p14="http://schemas.microsoft.com/office/powerpoint/2010/main" val="145800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93D4-7C06-4EF1-8202-E58257FA0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E018B-619B-4193-BC14-DE194A7C5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86B95-DECA-4608-A30E-D5C978C3E3E4}"/>
              </a:ext>
            </a:extLst>
          </p:cNvPr>
          <p:cNvSpPr>
            <a:spLocks noGrp="1"/>
          </p:cNvSpPr>
          <p:nvPr>
            <p:ph type="dt" sz="half" idx="10"/>
          </p:nvPr>
        </p:nvSpPr>
        <p:spPr/>
        <p:txBody>
          <a:bodyPr/>
          <a:lstStyle/>
          <a:p>
            <a:fld id="{3D92B149-49E9-4D2E-85C9-349DC1E2509F}" type="datetime1">
              <a:rPr lang="en-US" smtClean="0"/>
              <a:t>3/4/2024</a:t>
            </a:fld>
            <a:endParaRPr lang="en-US"/>
          </a:p>
        </p:txBody>
      </p:sp>
      <p:sp>
        <p:nvSpPr>
          <p:cNvPr id="5" name="Footer Placeholder 4">
            <a:extLst>
              <a:ext uri="{FF2B5EF4-FFF2-40B4-BE49-F238E27FC236}">
                <a16:creationId xmlns:a16="http://schemas.microsoft.com/office/drawing/2014/main" id="{D50FEB52-A6F9-4B62-B958-F8424BB21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69056-17CF-4F69-BEE3-DA6FC56B99C8}"/>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426756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357A-9AFB-4586-B7ED-D74C74D80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EB9FC-69A3-4F31-BE23-754C6DE1D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824F5-1DDF-447C-B9BF-198BD1C7B59F}"/>
              </a:ext>
            </a:extLst>
          </p:cNvPr>
          <p:cNvSpPr>
            <a:spLocks noGrp="1"/>
          </p:cNvSpPr>
          <p:nvPr>
            <p:ph type="dt" sz="half" idx="10"/>
          </p:nvPr>
        </p:nvSpPr>
        <p:spPr/>
        <p:txBody>
          <a:bodyPr/>
          <a:lstStyle/>
          <a:p>
            <a:fld id="{A6ECA610-B14A-42BD-8AF7-2152C59F2C59}" type="datetime1">
              <a:rPr lang="en-US" smtClean="0"/>
              <a:t>3/4/2024</a:t>
            </a:fld>
            <a:endParaRPr lang="en-US"/>
          </a:p>
        </p:txBody>
      </p:sp>
      <p:sp>
        <p:nvSpPr>
          <p:cNvPr id="5" name="Footer Placeholder 4">
            <a:extLst>
              <a:ext uri="{FF2B5EF4-FFF2-40B4-BE49-F238E27FC236}">
                <a16:creationId xmlns:a16="http://schemas.microsoft.com/office/drawing/2014/main" id="{FE623FF1-504C-4DBA-887A-D3A303A4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C8DE-F191-4BE3-AF11-401B9E71ADB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357939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5DF41-B122-4D29-A190-CADF76321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9850C5-99BF-48F7-853E-BD4CBC404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9EED-BE71-43FC-83B6-437232CAD288}"/>
              </a:ext>
            </a:extLst>
          </p:cNvPr>
          <p:cNvSpPr>
            <a:spLocks noGrp="1"/>
          </p:cNvSpPr>
          <p:nvPr>
            <p:ph type="dt" sz="half" idx="10"/>
          </p:nvPr>
        </p:nvSpPr>
        <p:spPr/>
        <p:txBody>
          <a:bodyPr/>
          <a:lstStyle/>
          <a:p>
            <a:fld id="{42316105-B43F-4C0E-AB8E-DFF2B1D4FFD1}" type="datetime1">
              <a:rPr lang="en-US" smtClean="0"/>
              <a:t>3/4/2024</a:t>
            </a:fld>
            <a:endParaRPr lang="en-US"/>
          </a:p>
        </p:txBody>
      </p:sp>
      <p:sp>
        <p:nvSpPr>
          <p:cNvPr id="5" name="Footer Placeholder 4">
            <a:extLst>
              <a:ext uri="{FF2B5EF4-FFF2-40B4-BE49-F238E27FC236}">
                <a16:creationId xmlns:a16="http://schemas.microsoft.com/office/drawing/2014/main" id="{64F077C6-BFF8-443E-BF73-13DCE894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92600-F23D-49EA-A362-FCED8A11A964}"/>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67609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7E78CCE-7F24-4C00-ABBD-A4EB06442AAF}" type="datetime1">
              <a:rPr lang="en-US" smtClean="0"/>
              <a:t>3/4/2024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550952-192E-4040-A379-185FE3956EAB}" type="slidenum">
              <a:rPr lang="en-US" altLang="en-US"/>
              <a:pPr>
                <a:defRPr/>
              </a:pPr>
              <a:t>‹#›</a:t>
            </a:fld>
            <a:endParaRPr lang="en-US" altLang="en-US"/>
          </a:p>
        </p:txBody>
      </p:sp>
    </p:spTree>
    <p:extLst>
      <p:ext uri="{BB962C8B-B14F-4D97-AF65-F5344CB8AC3E}">
        <p14:creationId xmlns:p14="http://schemas.microsoft.com/office/powerpoint/2010/main" val="54797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D4AEB97-F74E-4582-AC2E-F30555A001F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645782A-A7C2-47FA-86CF-4A4E58695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1A75FC9-8C90-4B7B-95B9-870DC71BFD6F}"/>
              </a:ext>
            </a:extLst>
          </p:cNvPr>
          <p:cNvSpPr>
            <a:spLocks noGrp="1" noChangeArrowheads="1"/>
          </p:cNvSpPr>
          <p:nvPr>
            <p:ph type="sldNum" sz="quarter" idx="12"/>
          </p:nvPr>
        </p:nvSpPr>
        <p:spPr>
          <a:ln/>
        </p:spPr>
        <p:txBody>
          <a:bodyPr/>
          <a:lstStyle>
            <a:lvl1pPr>
              <a:defRPr/>
            </a:lvl1pPr>
          </a:lstStyle>
          <a:p>
            <a:fld id="{6891D765-B43D-4C17-B2B6-83958DCA27D6}" type="slidenum">
              <a:rPr lang="en-US" altLang="en-US"/>
              <a:pPr/>
              <a:t>‹#›</a:t>
            </a:fld>
            <a:endParaRPr lang="en-US" altLang="en-US"/>
          </a:p>
        </p:txBody>
      </p:sp>
    </p:spTree>
    <p:extLst>
      <p:ext uri="{BB962C8B-B14F-4D97-AF65-F5344CB8AC3E}">
        <p14:creationId xmlns:p14="http://schemas.microsoft.com/office/powerpoint/2010/main" val="387242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AC27-906C-43DE-BBB2-B7919D4F2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2D1BB-BCEA-4C69-A870-A48178E2F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864EE-2E4B-4526-8187-EFD2F9A7945D}"/>
              </a:ext>
            </a:extLst>
          </p:cNvPr>
          <p:cNvSpPr>
            <a:spLocks noGrp="1"/>
          </p:cNvSpPr>
          <p:nvPr>
            <p:ph type="dt" sz="half" idx="10"/>
          </p:nvPr>
        </p:nvSpPr>
        <p:spPr/>
        <p:txBody>
          <a:bodyPr/>
          <a:lstStyle/>
          <a:p>
            <a:fld id="{C4F4F88C-C91F-4E67-BFD2-F0B055146070}" type="datetime1">
              <a:rPr lang="en-US" smtClean="0"/>
              <a:t>3/4/2024</a:t>
            </a:fld>
            <a:endParaRPr lang="en-US"/>
          </a:p>
        </p:txBody>
      </p:sp>
      <p:sp>
        <p:nvSpPr>
          <p:cNvPr id="5" name="Footer Placeholder 4">
            <a:extLst>
              <a:ext uri="{FF2B5EF4-FFF2-40B4-BE49-F238E27FC236}">
                <a16:creationId xmlns:a16="http://schemas.microsoft.com/office/drawing/2014/main" id="{B0F4F6C6-375A-4211-A55B-CAB293EF9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DCBB2-04E1-4E74-9CCD-F1FD0A7AF447}"/>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13761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E7C9-1340-4737-B864-46C338EE8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67F1-C738-408B-B148-AB67FAA1A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384DA-19BD-4F3C-85DA-5679ACB0DD87}"/>
              </a:ext>
            </a:extLst>
          </p:cNvPr>
          <p:cNvSpPr>
            <a:spLocks noGrp="1"/>
          </p:cNvSpPr>
          <p:nvPr>
            <p:ph type="dt" sz="half" idx="10"/>
          </p:nvPr>
        </p:nvSpPr>
        <p:spPr/>
        <p:txBody>
          <a:bodyPr/>
          <a:lstStyle/>
          <a:p>
            <a:fld id="{FEFDF3F0-082C-44E3-A2F0-57CAE475914C}" type="datetime1">
              <a:rPr lang="en-US" smtClean="0"/>
              <a:t>3/4/2024</a:t>
            </a:fld>
            <a:endParaRPr lang="en-US"/>
          </a:p>
        </p:txBody>
      </p:sp>
      <p:sp>
        <p:nvSpPr>
          <p:cNvPr id="5" name="Footer Placeholder 4">
            <a:extLst>
              <a:ext uri="{FF2B5EF4-FFF2-40B4-BE49-F238E27FC236}">
                <a16:creationId xmlns:a16="http://schemas.microsoft.com/office/drawing/2014/main" id="{D5B5464E-DB57-4996-849B-CAF5DA05E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6065F-FD9D-414D-818F-9BF0440B255B}"/>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6521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AF7-CF38-42EB-AA46-268F7424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D8920-4336-44E5-AF49-5CA084F95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11979-55D0-47BE-9B95-53AAB87C4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78F860-EAA7-41B8-9826-A48B48EAA234}"/>
              </a:ext>
            </a:extLst>
          </p:cNvPr>
          <p:cNvSpPr>
            <a:spLocks noGrp="1"/>
          </p:cNvSpPr>
          <p:nvPr>
            <p:ph type="dt" sz="half" idx="10"/>
          </p:nvPr>
        </p:nvSpPr>
        <p:spPr/>
        <p:txBody>
          <a:bodyPr/>
          <a:lstStyle/>
          <a:p>
            <a:fld id="{CE3E0B64-C7C7-4311-9041-9CF24EBF5C15}" type="datetime1">
              <a:rPr lang="en-US" smtClean="0"/>
              <a:t>3/4/2024</a:t>
            </a:fld>
            <a:endParaRPr lang="en-US"/>
          </a:p>
        </p:txBody>
      </p:sp>
      <p:sp>
        <p:nvSpPr>
          <p:cNvPr id="6" name="Footer Placeholder 5">
            <a:extLst>
              <a:ext uri="{FF2B5EF4-FFF2-40B4-BE49-F238E27FC236}">
                <a16:creationId xmlns:a16="http://schemas.microsoft.com/office/drawing/2014/main" id="{9DD0E1BA-C2E3-4AAC-8F8F-AE49D70AC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3E429-701E-4A24-ADB6-01948569FDFC}"/>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328376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DD82-C95E-479F-ADF7-DA23BDC348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7A52C-53BC-4F2F-AE60-C37B945CF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2026F-D427-41F9-91EC-9138FD82E7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17CEA-3441-4E8C-B1F3-618367AA9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E6985-B616-4B43-BF62-6858EC1A7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274EB-46A9-4ECC-A784-8E97EA29642B}"/>
              </a:ext>
            </a:extLst>
          </p:cNvPr>
          <p:cNvSpPr>
            <a:spLocks noGrp="1"/>
          </p:cNvSpPr>
          <p:nvPr>
            <p:ph type="dt" sz="half" idx="10"/>
          </p:nvPr>
        </p:nvSpPr>
        <p:spPr/>
        <p:txBody>
          <a:bodyPr/>
          <a:lstStyle/>
          <a:p>
            <a:fld id="{09040C35-FF39-419C-ACA7-E18CE42ECF80}" type="datetime1">
              <a:rPr lang="en-US" smtClean="0"/>
              <a:t>3/4/2024</a:t>
            </a:fld>
            <a:endParaRPr lang="en-US"/>
          </a:p>
        </p:txBody>
      </p:sp>
      <p:sp>
        <p:nvSpPr>
          <p:cNvPr id="8" name="Footer Placeholder 7">
            <a:extLst>
              <a:ext uri="{FF2B5EF4-FFF2-40B4-BE49-F238E27FC236}">
                <a16:creationId xmlns:a16="http://schemas.microsoft.com/office/drawing/2014/main" id="{FCD35266-23B9-4A08-B9B4-AE80A22C5C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CBA90-693E-43D4-BBC9-0DF2DD3F7DD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84667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46E9-AD71-4A91-A3C7-7A632298E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F6204F-A335-4B1D-B942-254D2EC41E81}"/>
              </a:ext>
            </a:extLst>
          </p:cNvPr>
          <p:cNvSpPr>
            <a:spLocks noGrp="1"/>
          </p:cNvSpPr>
          <p:nvPr>
            <p:ph type="dt" sz="half" idx="10"/>
          </p:nvPr>
        </p:nvSpPr>
        <p:spPr/>
        <p:txBody>
          <a:bodyPr/>
          <a:lstStyle/>
          <a:p>
            <a:fld id="{76514C89-EB74-46DF-9926-BA9DBB07FAA8}" type="datetime1">
              <a:rPr lang="en-US" smtClean="0"/>
              <a:t>3/4/2024</a:t>
            </a:fld>
            <a:endParaRPr lang="en-US"/>
          </a:p>
        </p:txBody>
      </p:sp>
      <p:sp>
        <p:nvSpPr>
          <p:cNvPr id="4" name="Footer Placeholder 3">
            <a:extLst>
              <a:ext uri="{FF2B5EF4-FFF2-40B4-BE49-F238E27FC236}">
                <a16:creationId xmlns:a16="http://schemas.microsoft.com/office/drawing/2014/main" id="{861F6123-2C5C-4C20-9AA5-191ACAB38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7EAA5-A4D0-483E-90EE-B321D87829C4}"/>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83642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F536-D588-4441-83B2-8C2DA45E8406}"/>
              </a:ext>
            </a:extLst>
          </p:cNvPr>
          <p:cNvSpPr>
            <a:spLocks noGrp="1"/>
          </p:cNvSpPr>
          <p:nvPr>
            <p:ph type="dt" sz="half" idx="10"/>
          </p:nvPr>
        </p:nvSpPr>
        <p:spPr/>
        <p:txBody>
          <a:bodyPr/>
          <a:lstStyle/>
          <a:p>
            <a:fld id="{7340A34D-2D4D-429F-AAB1-3CAD7022A115}" type="datetime1">
              <a:rPr lang="en-US" smtClean="0"/>
              <a:t>3/4/2024</a:t>
            </a:fld>
            <a:endParaRPr lang="en-US"/>
          </a:p>
        </p:txBody>
      </p:sp>
      <p:sp>
        <p:nvSpPr>
          <p:cNvPr id="3" name="Footer Placeholder 2">
            <a:extLst>
              <a:ext uri="{FF2B5EF4-FFF2-40B4-BE49-F238E27FC236}">
                <a16:creationId xmlns:a16="http://schemas.microsoft.com/office/drawing/2014/main" id="{F31A6862-89C0-48E2-9C2E-FE14415D1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70F815-79D0-4666-BFD2-83FF695677C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47127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A15A-EBB4-4B28-A1BF-A1B46DB35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2FE9C-57FD-4F72-A997-033EC4C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114F3-6C6F-4967-BBA4-146C8949A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5D224-046B-4165-9874-32AB2D3ACAC8}"/>
              </a:ext>
            </a:extLst>
          </p:cNvPr>
          <p:cNvSpPr>
            <a:spLocks noGrp="1"/>
          </p:cNvSpPr>
          <p:nvPr>
            <p:ph type="dt" sz="half" idx="10"/>
          </p:nvPr>
        </p:nvSpPr>
        <p:spPr/>
        <p:txBody>
          <a:bodyPr/>
          <a:lstStyle/>
          <a:p>
            <a:fld id="{ECA31350-0C98-4D90-82A5-5AC393896F43}" type="datetime1">
              <a:rPr lang="en-US" smtClean="0"/>
              <a:t>3/4/2024</a:t>
            </a:fld>
            <a:endParaRPr lang="en-US"/>
          </a:p>
        </p:txBody>
      </p:sp>
      <p:sp>
        <p:nvSpPr>
          <p:cNvPr id="6" name="Footer Placeholder 5">
            <a:extLst>
              <a:ext uri="{FF2B5EF4-FFF2-40B4-BE49-F238E27FC236}">
                <a16:creationId xmlns:a16="http://schemas.microsoft.com/office/drawing/2014/main" id="{B7B69476-C511-43E3-B89E-5664DF6E6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06423-1CE8-45FE-BFB3-7E5DEFED358D}"/>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422541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CC0B-2622-43B5-B6E5-CD573AF2E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EBAA5F-9847-4D91-8A12-24CA195F5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2A8EED-2226-49AC-A6EB-68679F68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0AA3-B340-4E06-AFEB-651E133CEE65}"/>
              </a:ext>
            </a:extLst>
          </p:cNvPr>
          <p:cNvSpPr>
            <a:spLocks noGrp="1"/>
          </p:cNvSpPr>
          <p:nvPr>
            <p:ph type="dt" sz="half" idx="10"/>
          </p:nvPr>
        </p:nvSpPr>
        <p:spPr/>
        <p:txBody>
          <a:bodyPr/>
          <a:lstStyle/>
          <a:p>
            <a:fld id="{CB219E7E-813A-4CCB-81F4-0505E0EEEB45}" type="datetime1">
              <a:rPr lang="en-US" smtClean="0"/>
              <a:t>3/4/2024</a:t>
            </a:fld>
            <a:endParaRPr lang="en-US"/>
          </a:p>
        </p:txBody>
      </p:sp>
      <p:sp>
        <p:nvSpPr>
          <p:cNvPr id="6" name="Footer Placeholder 5">
            <a:extLst>
              <a:ext uri="{FF2B5EF4-FFF2-40B4-BE49-F238E27FC236}">
                <a16:creationId xmlns:a16="http://schemas.microsoft.com/office/drawing/2014/main" id="{4474C33D-0272-434E-8D92-9F63A3BF1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C20D5-02E7-49CC-B069-2B53C6B95283}"/>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71930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1F9F4-BBD9-4EB4-B7D9-AF038E95D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5295A-597D-4BA2-9B98-F6B130858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0FD58-A97E-40B2-868F-09C718CC5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F9716-7B30-4BA4-9FB4-89778E2C6DB0}" type="datetime1">
              <a:rPr lang="en-US" smtClean="0"/>
              <a:t>3/4/2024</a:t>
            </a:fld>
            <a:endParaRPr lang="en-US"/>
          </a:p>
        </p:txBody>
      </p:sp>
      <p:sp>
        <p:nvSpPr>
          <p:cNvPr id="5" name="Footer Placeholder 4">
            <a:extLst>
              <a:ext uri="{FF2B5EF4-FFF2-40B4-BE49-F238E27FC236}">
                <a16:creationId xmlns:a16="http://schemas.microsoft.com/office/drawing/2014/main" id="{D9190226-8731-473A-BC9D-C32356661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3D92FE-6B06-4EB1-AD84-042BC4CD4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BCB10-573C-41DF-A902-6561A9B6C8A4}" type="slidenum">
              <a:rPr lang="en-US" smtClean="0"/>
              <a:t>‹#›</a:t>
            </a:fld>
            <a:endParaRPr lang="en-US"/>
          </a:p>
        </p:txBody>
      </p:sp>
    </p:spTree>
    <p:extLst>
      <p:ext uri="{BB962C8B-B14F-4D97-AF65-F5344CB8AC3E}">
        <p14:creationId xmlns:p14="http://schemas.microsoft.com/office/powerpoint/2010/main" val="115616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38989"/>
            <a:ext cx="9631680" cy="1470025"/>
          </a:xfrm>
        </p:spPr>
        <p:txBody>
          <a:bodyPr>
            <a:normAutofit fontScale="90000"/>
          </a:bodyPr>
          <a:lstStyle/>
          <a:p>
            <a:r>
              <a:rPr lang="en-US" b="1" dirty="0" err="1">
                <a:latin typeface="+mn-lt"/>
              </a:rPr>
              <a:t>Algoritma</a:t>
            </a:r>
            <a:r>
              <a:rPr lang="en-US" b="1" dirty="0">
                <a:latin typeface="+mn-lt"/>
              </a:rPr>
              <a:t> Decrease and Conquer</a:t>
            </a:r>
          </a:p>
        </p:txBody>
      </p:sp>
      <p:sp>
        <p:nvSpPr>
          <p:cNvPr id="3" name="Subtitle 2"/>
          <p:cNvSpPr>
            <a:spLocks noGrp="1"/>
          </p:cNvSpPr>
          <p:nvPr>
            <p:ph type="subTitle" idx="1"/>
          </p:nvPr>
        </p:nvSpPr>
        <p:spPr>
          <a:xfrm>
            <a:off x="2280920" y="2206308"/>
            <a:ext cx="6781800" cy="1752600"/>
          </a:xfrm>
        </p:spPr>
        <p:txBody>
          <a:bodyPr>
            <a:normAutofit/>
          </a:bodyPr>
          <a:lstStyle/>
          <a:p>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a:p>
            <a:endParaRPr lang="en-US" dirty="0"/>
          </a:p>
          <a:p>
            <a:r>
              <a:rPr lang="en-US" dirty="0" err="1"/>
              <a:t>Oleh</a:t>
            </a:r>
            <a:r>
              <a:rPr lang="en-US" dirty="0"/>
              <a:t>: </a:t>
            </a:r>
            <a:r>
              <a:rPr lang="en-US" dirty="0" err="1"/>
              <a:t>Rinaldi</a:t>
            </a:r>
            <a:r>
              <a:rPr lang="en-US" dirty="0"/>
              <a:t> </a:t>
            </a:r>
            <a:r>
              <a:rPr lang="en-US" dirty="0" err="1"/>
              <a:t>Munir</a:t>
            </a:r>
            <a:endParaRPr lang="en-US" dirty="0"/>
          </a:p>
        </p:txBody>
      </p:sp>
      <p:sp>
        <p:nvSpPr>
          <p:cNvPr id="4" name="TextBox 3"/>
          <p:cNvSpPr txBox="1"/>
          <p:nvPr/>
        </p:nvSpPr>
        <p:spPr>
          <a:xfrm>
            <a:off x="2720340" y="5217161"/>
            <a:ext cx="6248400" cy="1200329"/>
          </a:xfrm>
          <a:prstGeom prst="rect">
            <a:avLst/>
          </a:prstGeom>
          <a:noFill/>
        </p:spPr>
        <p:txBody>
          <a:bodyPr wrap="square" rtlCol="0">
            <a:spAutoFit/>
          </a:bodyPr>
          <a:lstStyle/>
          <a:p>
            <a:pPr algn="ctr"/>
            <a:r>
              <a:rPr lang="en-US" sz="2400" dirty="0"/>
              <a:t>Program </a:t>
            </a:r>
            <a:r>
              <a:rPr lang="en-US" sz="2400" dirty="0" err="1"/>
              <a:t>Studi</a:t>
            </a:r>
            <a:r>
              <a:rPr lang="en-US" sz="2400" dirty="0"/>
              <a:t> </a:t>
            </a:r>
            <a:r>
              <a:rPr lang="en-US" sz="2400" dirty="0" err="1"/>
              <a:t>Teknik</a:t>
            </a:r>
            <a:r>
              <a:rPr lang="en-US" sz="2400" dirty="0"/>
              <a:t> </a:t>
            </a:r>
            <a:r>
              <a:rPr lang="en-US" sz="2400" dirty="0" err="1"/>
              <a:t>Informatika</a:t>
            </a:r>
            <a:endParaRPr lang="en-US" sz="2400" dirty="0"/>
          </a:p>
          <a:p>
            <a:pPr algn="ctr"/>
            <a:r>
              <a:rPr lang="en-US" sz="2400" dirty="0" err="1"/>
              <a:t>Sekolah</a:t>
            </a:r>
            <a:r>
              <a:rPr lang="en-US" sz="2400" dirty="0"/>
              <a:t> Teknik </a:t>
            </a:r>
            <a:r>
              <a:rPr lang="en-US" sz="2400" dirty="0" err="1"/>
              <a:t>Elektro</a:t>
            </a:r>
            <a:r>
              <a:rPr lang="en-US" sz="2400" dirty="0"/>
              <a:t> dan </a:t>
            </a:r>
            <a:r>
              <a:rPr lang="en-US" sz="2400" dirty="0" err="1"/>
              <a:t>Informatika</a:t>
            </a:r>
            <a:r>
              <a:rPr lang="en-US" sz="2400" dirty="0"/>
              <a:t> ITB</a:t>
            </a:r>
          </a:p>
          <a:p>
            <a:pPr algn="ctr"/>
            <a:r>
              <a:rPr lang="en-US" sz="2400" dirty="0"/>
              <a:t>2024</a:t>
            </a:r>
          </a:p>
        </p:txBody>
      </p:sp>
      <p:sp>
        <p:nvSpPr>
          <p:cNvPr id="5" name="Slide Number Placeholder 4"/>
          <p:cNvSpPr>
            <a:spLocks noGrp="1"/>
          </p:cNvSpPr>
          <p:nvPr>
            <p:ph type="sldNum" sz="quarter" idx="12"/>
          </p:nvPr>
        </p:nvSpPr>
        <p:spPr/>
        <p:txBody>
          <a:bodyPr/>
          <a:lstStyle/>
          <a:p>
            <a:fld id="{3C0B2AAE-27FF-4253-A94C-1190389A87E7}" type="slidenum">
              <a:rPr lang="en-US" smtClean="0"/>
              <a:pPr/>
              <a:t>1</a:t>
            </a:fld>
            <a:endParaRPr lang="en-US"/>
          </a:p>
        </p:txBody>
      </p:sp>
      <p:pic>
        <p:nvPicPr>
          <p:cNvPr id="6" name="Picture 2" descr="Download Logo ITB - Direktorat Sistem dan Teknologi Informasi Institut  Teknologi Bandung">
            <a:extLst>
              <a:ext uri="{FF2B5EF4-FFF2-40B4-BE49-F238E27FC236}">
                <a16:creationId xmlns:a16="http://schemas.microsoft.com/office/drawing/2014/main" id="{76CF9F15-D7F4-4EDA-949F-9157D5D0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235" y="3670459"/>
            <a:ext cx="1487170" cy="14871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A77966-7234-4729-A6E1-32C2A52ABE43}"/>
              </a:ext>
            </a:extLst>
          </p:cNvPr>
          <p:cNvSpPr txBox="1"/>
          <p:nvPr/>
        </p:nvSpPr>
        <p:spPr>
          <a:xfrm>
            <a:off x="9708798" y="1755255"/>
            <a:ext cx="1645002" cy="523220"/>
          </a:xfrm>
          <a:prstGeom prst="rect">
            <a:avLst/>
          </a:prstGeom>
          <a:noFill/>
        </p:spPr>
        <p:txBody>
          <a:bodyPr wrap="none" rtlCol="0">
            <a:spAutoFit/>
          </a:bodyPr>
          <a:lstStyle/>
          <a:p>
            <a:r>
              <a:rPr lang="en-US" sz="2800" dirty="0">
                <a:solidFill>
                  <a:srgbClr val="FF0000"/>
                </a:solidFill>
              </a:rPr>
              <a:t>(Bagian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461C3675-B6A8-433F-9E16-D0CC1B8133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9D1D2D-8078-4672-945A-A95226C72445}" type="slidenum">
              <a:rPr lang="en-US" altLang="en-US" sz="1400"/>
              <a:pPr>
                <a:spcBef>
                  <a:spcPct val="0"/>
                </a:spcBef>
                <a:buFontTx/>
                <a:buNone/>
              </a:pPr>
              <a:t>10</a:t>
            </a:fld>
            <a:endParaRPr lang="en-US" altLang="en-US" sz="1400"/>
          </a:p>
        </p:txBody>
      </p:sp>
      <p:sp>
        <p:nvSpPr>
          <p:cNvPr id="3" name="Content Placeholder 2">
            <a:extLst>
              <a:ext uri="{FF2B5EF4-FFF2-40B4-BE49-F238E27FC236}">
                <a16:creationId xmlns:a16="http://schemas.microsoft.com/office/drawing/2014/main" id="{EF35B198-B004-42D2-9EC4-C58959B6B1BF}"/>
              </a:ext>
            </a:extLst>
          </p:cNvPr>
          <p:cNvSpPr>
            <a:spLocks noGrp="1"/>
          </p:cNvSpPr>
          <p:nvPr>
            <p:ph/>
          </p:nvPr>
        </p:nvSpPr>
        <p:spPr>
          <a:xfrm>
            <a:off x="990600" y="1582251"/>
            <a:ext cx="10363200" cy="4427365"/>
          </a:xfrm>
        </p:spPr>
        <p:txBody>
          <a:bodyPr/>
          <a:lstStyle/>
          <a:p>
            <a:pPr marL="342900" indent="-342900" algn="just">
              <a:spcBef>
                <a:spcPct val="0"/>
              </a:spcBef>
            </a:pPr>
            <a:r>
              <a:rPr lang="en-US" altLang="en-US" sz="2800" dirty="0" err="1">
                <a:latin typeface="+mn-lt"/>
              </a:rPr>
              <a:t>Algoritma</a:t>
            </a:r>
            <a:r>
              <a:rPr lang="en-US" altLang="en-US" sz="2800" dirty="0">
                <a:latin typeface="+mn-lt"/>
              </a:rPr>
              <a:t> di </a:t>
            </a:r>
            <a:r>
              <a:rPr lang="en-US" altLang="en-US" sz="2800" dirty="0" err="1">
                <a:latin typeface="+mn-lt"/>
              </a:rPr>
              <a:t>atas</a:t>
            </a:r>
            <a:r>
              <a:rPr lang="en-US" altLang="en-US" sz="2800" dirty="0">
                <a:latin typeface="+mn-lt"/>
              </a:rPr>
              <a:t> </a:t>
            </a:r>
            <a:r>
              <a:rPr lang="en-US" altLang="en-US" sz="2800" dirty="0" err="1">
                <a:latin typeface="+mn-lt"/>
              </a:rPr>
              <a:t>dapat</a:t>
            </a:r>
            <a:r>
              <a:rPr lang="en-US" altLang="en-US" sz="2800" dirty="0">
                <a:latin typeface="+mn-lt"/>
              </a:rPr>
              <a:t> </a:t>
            </a:r>
            <a:r>
              <a:rPr lang="en-US" altLang="en-US" sz="2800" dirty="0" err="1">
                <a:latin typeface="+mn-lt"/>
              </a:rPr>
              <a:t>dianggap</a:t>
            </a:r>
            <a:r>
              <a:rPr lang="en-US" altLang="en-US" sz="2800" dirty="0">
                <a:latin typeface="+mn-lt"/>
              </a:rPr>
              <a:t> </a:t>
            </a:r>
            <a:r>
              <a:rPr lang="en-US" altLang="en-US" sz="2800" dirty="0" err="1">
                <a:latin typeface="+mn-lt"/>
              </a:rPr>
              <a:t>sebagai</a:t>
            </a:r>
            <a:r>
              <a:rPr lang="en-US" altLang="en-US" sz="2800" dirty="0">
                <a:latin typeface="+mn-lt"/>
              </a:rPr>
              <a:t> </a:t>
            </a:r>
            <a:r>
              <a:rPr lang="en-US" altLang="en-US" sz="2800" dirty="0" err="1">
                <a:latin typeface="+mn-lt"/>
              </a:rPr>
              <a:t>versi</a:t>
            </a:r>
            <a:r>
              <a:rPr lang="en-US" altLang="en-US" sz="2800" dirty="0">
                <a:latin typeface="+mn-lt"/>
              </a:rPr>
              <a:t> </a:t>
            </a:r>
            <a:r>
              <a:rPr lang="en-US" altLang="en-US" sz="2800" dirty="0" err="1">
                <a:latin typeface="+mn-lt"/>
              </a:rPr>
              <a:t>rekursif</a:t>
            </a:r>
            <a:r>
              <a:rPr lang="en-US" altLang="en-US" sz="2800" dirty="0">
                <a:latin typeface="+mn-lt"/>
              </a:rPr>
              <a:t> </a:t>
            </a:r>
            <a:r>
              <a:rPr lang="en-US" altLang="en-US" sz="2800" dirty="0" err="1">
                <a:latin typeface="+mn-lt"/>
              </a:rPr>
              <a:t>algoritma</a:t>
            </a:r>
            <a:r>
              <a:rPr lang="en-US" altLang="en-US" sz="2800" dirty="0">
                <a:latin typeface="+mn-lt"/>
              </a:rPr>
              <a:t> </a:t>
            </a:r>
            <a:r>
              <a:rPr lang="en-US" altLang="en-US" sz="2800" i="1" dirty="0">
                <a:latin typeface="+mn-lt"/>
              </a:rPr>
              <a:t>Insertion Sort</a:t>
            </a:r>
            <a:r>
              <a:rPr lang="en-US" altLang="en-US" sz="2800" dirty="0">
                <a:latin typeface="+mn-lt"/>
              </a:rPr>
              <a:t> yang </a:t>
            </a:r>
            <a:r>
              <a:rPr lang="en-US" altLang="en-US" sz="2800" dirty="0" err="1">
                <a:latin typeface="+mn-lt"/>
              </a:rPr>
              <a:t>umumnya</a:t>
            </a:r>
            <a:r>
              <a:rPr lang="en-US" altLang="en-US" sz="2800" dirty="0">
                <a:latin typeface="+mn-lt"/>
              </a:rPr>
              <a:t> </a:t>
            </a:r>
            <a:r>
              <a:rPr lang="en-US" altLang="en-US" sz="2800" dirty="0" err="1">
                <a:latin typeface="+mn-lt"/>
              </a:rPr>
              <a:t>dikenal</a:t>
            </a:r>
            <a:r>
              <a:rPr lang="en-US" altLang="en-US" sz="2800" dirty="0">
                <a:latin typeface="+mn-lt"/>
              </a:rPr>
              <a:t> </a:t>
            </a:r>
            <a:r>
              <a:rPr lang="en-US" altLang="en-US" sz="2800" dirty="0" err="1">
                <a:latin typeface="+mn-lt"/>
              </a:rPr>
              <a:t>dalam</a:t>
            </a:r>
            <a:r>
              <a:rPr lang="en-US" altLang="en-US" sz="2800" dirty="0">
                <a:latin typeface="+mn-lt"/>
              </a:rPr>
              <a:t> </a:t>
            </a:r>
            <a:r>
              <a:rPr lang="en-US" altLang="en-US" sz="2800" dirty="0" err="1">
                <a:latin typeface="+mn-lt"/>
              </a:rPr>
              <a:t>versi</a:t>
            </a:r>
            <a:r>
              <a:rPr lang="en-US" altLang="en-US" sz="2800" dirty="0">
                <a:latin typeface="+mn-lt"/>
              </a:rPr>
              <a:t> iterative.</a:t>
            </a:r>
          </a:p>
          <a:p>
            <a:pPr marL="342900" indent="-342900" algn="just">
              <a:spcBef>
                <a:spcPct val="0"/>
              </a:spcBef>
            </a:pPr>
            <a:endParaRPr lang="en-US" altLang="en-US" sz="2800" i="1" dirty="0">
              <a:latin typeface="+mn-lt"/>
            </a:endParaRPr>
          </a:p>
          <a:p>
            <a:pPr marL="342900" indent="-342900" algn="just">
              <a:spcBef>
                <a:spcPct val="0"/>
              </a:spcBef>
            </a:pPr>
            <a:r>
              <a:rPr lang="en-US" altLang="en-US" sz="2800" dirty="0" err="1">
                <a:latin typeface="+mn-lt"/>
              </a:rPr>
              <a:t>Prosedur</a:t>
            </a:r>
            <a:r>
              <a:rPr lang="en-US" altLang="en-US" sz="2800" dirty="0">
                <a:latin typeface="+mn-lt"/>
              </a:rPr>
              <a:t> </a:t>
            </a:r>
            <a:r>
              <a:rPr lang="en-US" altLang="en-US" sz="2800" i="1" dirty="0">
                <a:latin typeface="+mn-lt"/>
              </a:rPr>
              <a:t>Merge</a:t>
            </a:r>
            <a:r>
              <a:rPr lang="en-US" altLang="en-US" sz="2800" dirty="0">
                <a:latin typeface="+mn-lt"/>
              </a:rPr>
              <a:t> di </a:t>
            </a:r>
            <a:r>
              <a:rPr lang="en-US" altLang="en-US" sz="2800" dirty="0" err="1">
                <a:latin typeface="+mn-lt"/>
              </a:rPr>
              <a:t>dalam</a:t>
            </a:r>
            <a:r>
              <a:rPr lang="en-US" altLang="en-US" sz="2800" dirty="0">
                <a:latin typeface="+mn-lt"/>
              </a:rPr>
              <a:t> </a:t>
            </a:r>
            <a:r>
              <a:rPr lang="en-US" altLang="en-US" sz="2800" i="1" dirty="0">
                <a:latin typeface="+mn-lt"/>
              </a:rPr>
              <a:t>Insertion sort </a:t>
            </a:r>
            <a:r>
              <a:rPr lang="en-US" altLang="en-US" sz="2800" dirty="0" err="1">
                <a:latin typeface="+mn-lt"/>
              </a:rPr>
              <a:t>sama</a:t>
            </a:r>
            <a:r>
              <a:rPr lang="en-US" altLang="en-US" sz="2800" dirty="0">
                <a:latin typeface="+mn-lt"/>
              </a:rPr>
              <a:t> </a:t>
            </a:r>
            <a:r>
              <a:rPr lang="en-US" altLang="en-US" sz="2800" dirty="0" err="1">
                <a:latin typeface="+mn-lt"/>
              </a:rPr>
              <a:t>seperti</a:t>
            </a:r>
            <a:r>
              <a:rPr lang="en-US" altLang="en-US" sz="2800" dirty="0">
                <a:latin typeface="+mn-lt"/>
              </a:rPr>
              <a:t> </a:t>
            </a:r>
            <a:r>
              <a:rPr lang="en-US" altLang="en-US" sz="2800" i="1" dirty="0">
                <a:latin typeface="+mn-lt"/>
              </a:rPr>
              <a:t>merge</a:t>
            </a:r>
            <a:r>
              <a:rPr lang="en-US" altLang="en-US" sz="2800" dirty="0">
                <a:latin typeface="+mn-lt"/>
              </a:rPr>
              <a:t> di </a:t>
            </a:r>
            <a:r>
              <a:rPr lang="en-US" altLang="en-US" sz="2800" dirty="0" err="1">
                <a:latin typeface="+mn-lt"/>
              </a:rPr>
              <a:t>dalam</a:t>
            </a:r>
            <a:r>
              <a:rPr lang="en-US" altLang="en-US" sz="2800" dirty="0">
                <a:latin typeface="+mn-lt"/>
              </a:rPr>
              <a:t> </a:t>
            </a:r>
            <a:r>
              <a:rPr lang="en-US" altLang="en-US" sz="2800" dirty="0" err="1">
                <a:latin typeface="+mn-lt"/>
              </a:rPr>
              <a:t>algoritma</a:t>
            </a:r>
            <a:r>
              <a:rPr lang="en-US" altLang="en-US" sz="2800" dirty="0">
                <a:latin typeface="+mn-lt"/>
              </a:rPr>
              <a:t> Merge sort</a:t>
            </a:r>
          </a:p>
          <a:p>
            <a:pPr marL="342900" indent="-342900" algn="just">
              <a:spcBef>
                <a:spcPct val="0"/>
              </a:spcBef>
            </a:pPr>
            <a:endParaRPr lang="en-US" altLang="en-US" sz="2800" dirty="0">
              <a:latin typeface="+mn-lt"/>
            </a:endParaRPr>
          </a:p>
          <a:p>
            <a:pPr marL="342900" indent="-342900" algn="just">
              <a:spcBef>
                <a:spcPct val="0"/>
              </a:spcBef>
            </a:pPr>
            <a:r>
              <a:rPr lang="en-US" altLang="en-US" sz="2800" dirty="0" err="1">
                <a:latin typeface="+mn-lt"/>
              </a:rPr>
              <a:t>Selain</a:t>
            </a:r>
            <a:r>
              <a:rPr lang="en-US" altLang="en-US" sz="2800" dirty="0">
                <a:latin typeface="+mn-lt"/>
              </a:rPr>
              <a:t> </a:t>
            </a:r>
            <a:r>
              <a:rPr lang="en-US" altLang="en-US" sz="2800" dirty="0" err="1">
                <a:latin typeface="+mn-lt"/>
              </a:rPr>
              <a:t>menggunakan</a:t>
            </a:r>
            <a:r>
              <a:rPr lang="en-US" altLang="en-US" sz="2800" dirty="0">
                <a:latin typeface="+mn-lt"/>
              </a:rPr>
              <a:t> </a:t>
            </a:r>
            <a:r>
              <a:rPr lang="en-US" altLang="en-US" sz="2800" dirty="0" err="1">
                <a:latin typeface="+mn-lt"/>
              </a:rPr>
              <a:t>prosedur</a:t>
            </a:r>
            <a:r>
              <a:rPr lang="en-US" altLang="en-US" sz="2800" dirty="0">
                <a:latin typeface="+mn-lt"/>
              </a:rPr>
              <a:t> </a:t>
            </a:r>
            <a:r>
              <a:rPr lang="en-US" altLang="en-US" sz="2800" i="1" dirty="0">
                <a:latin typeface="+mn-lt"/>
              </a:rPr>
              <a:t>Merge</a:t>
            </a:r>
            <a:r>
              <a:rPr lang="en-US" altLang="en-US" sz="2800" dirty="0">
                <a:latin typeface="+mn-lt"/>
              </a:rPr>
              <a:t>, </a:t>
            </a:r>
            <a:r>
              <a:rPr lang="en-US" altLang="en-US" sz="2800" dirty="0" err="1">
                <a:latin typeface="+mn-lt"/>
              </a:rPr>
              <a:t>kita</a:t>
            </a:r>
            <a:r>
              <a:rPr lang="en-US" altLang="en-US" sz="2800" dirty="0">
                <a:latin typeface="+mn-lt"/>
              </a:rPr>
              <a:t> </a:t>
            </a:r>
            <a:r>
              <a:rPr lang="en-US" altLang="en-US" sz="2800" dirty="0" err="1">
                <a:latin typeface="+mn-lt"/>
              </a:rPr>
              <a:t>dapat</a:t>
            </a:r>
            <a:r>
              <a:rPr lang="en-US" altLang="en-US" sz="2800" dirty="0">
                <a:latin typeface="+mn-lt"/>
              </a:rPr>
              <a:t> </a:t>
            </a:r>
            <a:r>
              <a:rPr lang="en-US" altLang="en-US" sz="2800" dirty="0" err="1">
                <a:latin typeface="+mn-lt"/>
              </a:rPr>
              <a:t>mengganti</a:t>
            </a:r>
            <a:r>
              <a:rPr lang="en-US" altLang="en-US" sz="2800" dirty="0">
                <a:latin typeface="+mn-lt"/>
              </a:rPr>
              <a:t> </a:t>
            </a:r>
            <a:r>
              <a:rPr lang="en-US" altLang="en-US" sz="2800" i="1" dirty="0">
                <a:latin typeface="+mn-lt"/>
              </a:rPr>
              <a:t>Merge</a:t>
            </a:r>
            <a:r>
              <a:rPr lang="en-US" altLang="en-US" sz="2800" dirty="0">
                <a:latin typeface="+mn-lt"/>
              </a:rPr>
              <a:t> </a:t>
            </a:r>
            <a:r>
              <a:rPr lang="en-US" altLang="en-US" sz="2800" dirty="0" err="1">
                <a:latin typeface="+mn-lt"/>
              </a:rPr>
              <a:t>dengan</a:t>
            </a:r>
            <a:r>
              <a:rPr lang="en-US" altLang="en-US" sz="2800" dirty="0">
                <a:latin typeface="+mn-lt"/>
              </a:rPr>
              <a:t> </a:t>
            </a:r>
            <a:r>
              <a:rPr lang="en-US" altLang="en-US" sz="2800" dirty="0" err="1">
                <a:latin typeface="+mn-lt"/>
              </a:rPr>
              <a:t>prosedur</a:t>
            </a:r>
            <a:r>
              <a:rPr lang="en-US" altLang="en-US" sz="2800" dirty="0">
                <a:latin typeface="+mn-lt"/>
              </a:rPr>
              <a:t> </a:t>
            </a:r>
            <a:r>
              <a:rPr lang="en-US" altLang="en-US" sz="2800" dirty="0" err="1">
                <a:latin typeface="+mn-lt"/>
              </a:rPr>
              <a:t>penyisipan</a:t>
            </a:r>
            <a:r>
              <a:rPr lang="en-US" altLang="en-US" sz="2800" dirty="0">
                <a:latin typeface="+mn-lt"/>
              </a:rPr>
              <a:t> </a:t>
            </a:r>
            <a:r>
              <a:rPr lang="en-US" altLang="en-US" sz="2800" dirty="0" err="1">
                <a:latin typeface="+mn-lt"/>
              </a:rPr>
              <a:t>sebuah</a:t>
            </a:r>
            <a:r>
              <a:rPr lang="en-US" altLang="en-US" sz="2800" dirty="0">
                <a:latin typeface="+mn-lt"/>
              </a:rPr>
              <a:t> </a:t>
            </a:r>
            <a:r>
              <a:rPr lang="en-US" altLang="en-US" sz="2800" dirty="0" err="1">
                <a:latin typeface="+mn-lt"/>
              </a:rPr>
              <a:t>elemen</a:t>
            </a:r>
            <a:r>
              <a:rPr lang="en-US" altLang="en-US" sz="2800" dirty="0">
                <a:latin typeface="+mn-lt"/>
              </a:rPr>
              <a:t> pada </a:t>
            </a:r>
            <a:r>
              <a:rPr lang="en-US" altLang="en-US" sz="2800" dirty="0" err="1">
                <a:latin typeface="+mn-lt"/>
              </a:rPr>
              <a:t>larik</a:t>
            </a:r>
            <a:r>
              <a:rPr lang="en-US" altLang="en-US" sz="2800" dirty="0">
                <a:latin typeface="+mn-lt"/>
              </a:rPr>
              <a:t> yang </a:t>
            </a:r>
            <a:r>
              <a:rPr lang="en-US" altLang="en-US" sz="2800" dirty="0" err="1">
                <a:latin typeface="+mn-lt"/>
              </a:rPr>
              <a:t>terurut</a:t>
            </a:r>
            <a:r>
              <a:rPr lang="en-US" altLang="en-US" sz="2800" dirty="0">
                <a:latin typeface="+mn-lt"/>
              </a:rPr>
              <a:t> (</a:t>
            </a:r>
            <a:r>
              <a:rPr lang="en-US" altLang="en-US" sz="2800" dirty="0" err="1">
                <a:latin typeface="+mn-lt"/>
              </a:rPr>
              <a:t>seperti</a:t>
            </a:r>
            <a:r>
              <a:rPr lang="en-US" altLang="en-US" sz="2800" dirty="0">
                <a:latin typeface="+mn-lt"/>
              </a:rPr>
              <a:t> pada </a:t>
            </a:r>
            <a:r>
              <a:rPr lang="en-US" altLang="en-US" sz="2800" dirty="0" err="1">
                <a:latin typeface="+mn-lt"/>
              </a:rPr>
              <a:t>algoritma</a:t>
            </a:r>
            <a:r>
              <a:rPr lang="en-US" altLang="en-US" sz="2800" dirty="0">
                <a:latin typeface="+mn-lt"/>
              </a:rPr>
              <a:t> </a:t>
            </a:r>
            <a:r>
              <a:rPr lang="en-US" altLang="en-US" sz="2800" i="1" dirty="0">
                <a:latin typeface="+mn-lt"/>
              </a:rPr>
              <a:t>Insertion Sort</a:t>
            </a:r>
            <a:r>
              <a:rPr lang="en-US" altLang="en-US" sz="2800" dirty="0">
                <a:latin typeface="+mn-lt"/>
              </a:rPr>
              <a:t> </a:t>
            </a:r>
            <a:r>
              <a:rPr lang="en-US" altLang="en-US" sz="2800" dirty="0" err="1">
                <a:latin typeface="+mn-lt"/>
              </a:rPr>
              <a:t>versi</a:t>
            </a:r>
            <a:r>
              <a:rPr lang="en-US" altLang="en-US" sz="2800" dirty="0">
                <a:latin typeface="+mn-lt"/>
              </a:rPr>
              <a:t> iterative yang </a:t>
            </a:r>
            <a:r>
              <a:rPr lang="en-US" altLang="en-US" sz="2800" dirty="0" err="1">
                <a:latin typeface="+mn-lt"/>
              </a:rPr>
              <a:t>anda</a:t>
            </a:r>
            <a:r>
              <a:rPr lang="en-US" altLang="en-US" sz="2800" dirty="0">
                <a:latin typeface="+mn-lt"/>
              </a:rPr>
              <a:t> </a:t>
            </a:r>
            <a:r>
              <a:rPr lang="en-US" altLang="en-US" sz="2800" dirty="0" err="1">
                <a:latin typeface="+mn-lt"/>
              </a:rPr>
              <a:t>kenal</a:t>
            </a:r>
            <a:r>
              <a:rPr lang="en-US" altLang="en-US" sz="2800" dirty="0">
                <a:latin typeface="+mn-lt"/>
              </a:rPr>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22339BC0-9385-4E4F-98D7-086E019703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286C78-5068-4F75-B930-EA3B20CF1580}" type="slidenum">
              <a:rPr lang="en-US" altLang="en-US" sz="1400"/>
              <a:pPr>
                <a:spcBef>
                  <a:spcPct val="0"/>
                </a:spcBef>
                <a:buFontTx/>
                <a:buNone/>
              </a:pPr>
              <a:t>11</a:t>
            </a:fld>
            <a:endParaRPr lang="en-US" altLang="en-US" sz="1400"/>
          </a:p>
        </p:txBody>
      </p:sp>
      <p:sp>
        <p:nvSpPr>
          <p:cNvPr id="7" name="TextBox 6">
            <a:extLst>
              <a:ext uri="{FF2B5EF4-FFF2-40B4-BE49-F238E27FC236}">
                <a16:creationId xmlns:a16="http://schemas.microsoft.com/office/drawing/2014/main" id="{7DFEAD87-E829-417A-BF3D-58A62AACCA09}"/>
              </a:ext>
            </a:extLst>
          </p:cNvPr>
          <p:cNvSpPr txBox="1"/>
          <p:nvPr/>
        </p:nvSpPr>
        <p:spPr>
          <a:xfrm>
            <a:off x="1124606" y="447040"/>
            <a:ext cx="10384222" cy="6186309"/>
          </a:xfrm>
          <a:prstGeom prst="rect">
            <a:avLst/>
          </a:prstGeom>
          <a:noFill/>
        </p:spPr>
        <p:txBody>
          <a:bodyPr wrap="square">
            <a:spAutoFit/>
          </a:bodyPr>
          <a:lstStyle/>
          <a:p>
            <a:pPr marL="0" marR="0" algn="just">
              <a:spcBef>
                <a:spcPts val="0"/>
              </a:spcBef>
              <a:spcAft>
                <a:spcPts val="0"/>
              </a:spcAft>
            </a:pPr>
            <a:r>
              <a:rPr lang="en-US" b="1" dirty="0" err="1">
                <a:effectLst/>
                <a:ea typeface="Times New Roman" panose="02020603050405020304" pitchFamily="18" charset="0"/>
              </a:rPr>
              <a:t>Contoh</a:t>
            </a:r>
            <a:r>
              <a:rPr lang="en-US" b="1" dirty="0">
                <a:effectLst/>
                <a:ea typeface="Times New Roman" panose="02020603050405020304" pitchFamily="18" charset="0"/>
              </a:rPr>
              <a:t> 1:  </a:t>
            </a:r>
            <a:r>
              <a:rPr lang="en-US" dirty="0" err="1">
                <a:effectLst/>
                <a:ea typeface="Times New Roman" panose="02020603050405020304" pitchFamily="18" charset="0"/>
              </a:rPr>
              <a:t>Misalkan</a:t>
            </a:r>
            <a:r>
              <a:rPr lang="en-US" dirty="0">
                <a:effectLst/>
                <a:ea typeface="Times New Roman" panose="02020603050405020304" pitchFamily="18" charset="0"/>
              </a:rPr>
              <a:t> </a:t>
            </a:r>
            <a:r>
              <a:rPr lang="en-US" dirty="0" err="1">
                <a:effectLst/>
                <a:ea typeface="Times New Roman" panose="02020603050405020304" pitchFamily="18" charset="0"/>
              </a:rPr>
              <a:t>larik</a:t>
            </a:r>
            <a:r>
              <a:rPr lang="en-US" dirty="0">
                <a:effectLst/>
                <a:ea typeface="Times New Roman" panose="02020603050405020304" pitchFamily="18" charset="0"/>
              </a:rPr>
              <a:t>  </a:t>
            </a:r>
            <a:r>
              <a:rPr lang="en-US" i="1" dirty="0">
                <a:effectLst/>
                <a:ea typeface="Times New Roman" panose="02020603050405020304" pitchFamily="18" charset="0"/>
              </a:rPr>
              <a:t>A</a:t>
            </a:r>
            <a:r>
              <a:rPr lang="en-US" dirty="0">
                <a:effectLst/>
                <a:ea typeface="Times New Roman" panose="02020603050405020304" pitchFamily="18" charset="0"/>
              </a:rPr>
              <a:t> </a:t>
            </a:r>
            <a:r>
              <a:rPr lang="en-US" dirty="0" err="1">
                <a:effectLst/>
                <a:ea typeface="Times New Roman" panose="02020603050405020304" pitchFamily="18" charset="0"/>
              </a:rPr>
              <a:t>berisi</a:t>
            </a:r>
            <a:r>
              <a:rPr lang="en-US" dirty="0">
                <a:effectLst/>
                <a:ea typeface="Times New Roman" panose="02020603050405020304" pitchFamily="18" charset="0"/>
              </a:rPr>
              <a:t> </a:t>
            </a:r>
            <a:r>
              <a:rPr lang="en-US" dirty="0" err="1">
                <a:effectLst/>
                <a:ea typeface="Times New Roman" panose="02020603050405020304" pitchFamily="18" charset="0"/>
              </a:rPr>
              <a:t>elemen-elemen</a:t>
            </a:r>
            <a:r>
              <a:rPr lang="en-US" dirty="0">
                <a:effectLst/>
                <a:ea typeface="Times New Roman" panose="02020603050405020304" pitchFamily="18" charset="0"/>
              </a:rPr>
              <a:t> </a:t>
            </a:r>
            <a:r>
              <a:rPr lang="en-US" dirty="0" err="1">
                <a:effectLst/>
                <a:ea typeface="Times New Roman" panose="02020603050405020304" pitchFamily="18" charset="0"/>
              </a:rPr>
              <a:t>berikut</a:t>
            </a:r>
            <a:r>
              <a:rPr lang="en-US" dirty="0">
                <a:effectLst/>
                <a:ea typeface="Times New Roman" panose="02020603050405020304" pitchFamily="18" charset="0"/>
              </a:rPr>
              <a:t>:</a:t>
            </a:r>
          </a:p>
          <a:p>
            <a:pPr marL="457200" marR="0" indent="457200" algn="just">
              <a:spcBef>
                <a:spcPts val="0"/>
              </a:spcBef>
              <a:spcAft>
                <a:spcPts val="0"/>
              </a:spcAft>
            </a:pPr>
            <a:r>
              <a:rPr lang="en-US" dirty="0">
                <a:effectLst/>
                <a:ea typeface="Times New Roman" panose="02020603050405020304" pitchFamily="18" charset="0"/>
              </a:rPr>
              <a:t>	</a:t>
            </a:r>
            <a:r>
              <a:rPr lang="en-US" u="sng" dirty="0">
                <a:effectLst/>
                <a:ea typeface="Times New Roman" panose="02020603050405020304" pitchFamily="18" charset="0"/>
              </a:rPr>
              <a:t>4	12	23	9	21	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i="1" dirty="0">
                <a:effectLst/>
                <a:ea typeface="Times New Roman" panose="02020603050405020304" pitchFamily="18" charset="0"/>
              </a:rPr>
              <a:t>DIVIDE, CONQUER, dan SOLVE:</a:t>
            </a:r>
          </a:p>
          <a:p>
            <a:pPr marL="0" marR="0" algn="just">
              <a:spcBef>
                <a:spcPts val="0"/>
              </a:spcBef>
              <a:spcAft>
                <a:spcPts val="0"/>
              </a:spcAft>
            </a:pPr>
            <a:endParaRPr lang="en-US" dirty="0">
              <a:effectLst/>
              <a:ea typeface="Times New Roman" panose="02020603050405020304" pitchFamily="18" charset="0"/>
            </a:endParaRPr>
          </a:p>
          <a:p>
            <a:pPr marL="0" marR="0" algn="just">
              <a:spcBef>
                <a:spcPts val="0"/>
              </a:spcBef>
              <a:spcAft>
                <a:spcPts val="0"/>
              </a:spcAft>
            </a:pPr>
            <a:r>
              <a:rPr lang="en-US" i="1" dirty="0">
                <a:effectLst/>
                <a:ea typeface="Times New Roman" panose="02020603050405020304" pitchFamily="18" charset="0"/>
              </a:rPr>
              <a:t>		</a:t>
            </a:r>
            <a:r>
              <a:rPr lang="en-US" u="sng" dirty="0">
                <a:effectLst/>
                <a:ea typeface="Times New Roman" panose="02020603050405020304" pitchFamily="18" charset="0"/>
              </a:rPr>
              <a:t>4	12	3	9	1	21	5	2</a:t>
            </a:r>
            <a:endParaRPr lang="en-US" dirty="0">
              <a:effectLst/>
              <a:ea typeface="Times New Roman" panose="02020603050405020304" pitchFamily="18" charset="0"/>
            </a:endParaRPr>
          </a:p>
          <a:p>
            <a:pPr marL="0" marR="0" algn="just">
              <a:spcBef>
                <a:spcPts val="0"/>
              </a:spcBef>
              <a:spcAft>
                <a:spcPts val="0"/>
              </a:spcAft>
            </a:pPr>
            <a:r>
              <a:rPr lang="en-US" i="1" dirty="0">
                <a:effectLst/>
                <a:ea typeface="Times New Roman" panose="02020603050405020304" pitchFamily="18" charset="0"/>
              </a:rPr>
              <a:t> </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effectLst/>
                <a:ea typeface="Times New Roman" panose="02020603050405020304" pitchFamily="18" charset="0"/>
              </a:rPr>
              <a:t>	</a:t>
            </a:r>
            <a:r>
              <a:rPr lang="en-US" u="sng" dirty="0">
                <a:effectLst/>
                <a:ea typeface="Times New Roman" panose="02020603050405020304" pitchFamily="18" charset="0"/>
              </a:rPr>
              <a:t>12	3	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effectLst/>
                <a:ea typeface="Times New Roman" panose="02020603050405020304" pitchFamily="18" charset="0"/>
              </a:rPr>
              <a:t>	</a:t>
            </a:r>
            <a:r>
              <a:rPr lang="en-US" u="sng" dirty="0">
                <a:effectLst/>
                <a:ea typeface="Times New Roman" panose="02020603050405020304" pitchFamily="18" charset="0"/>
              </a:rPr>
              <a:t>3	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effectLst/>
                <a:ea typeface="Times New Roman" panose="02020603050405020304" pitchFamily="18" charset="0"/>
              </a:rPr>
              <a:t>	</a:t>
            </a:r>
            <a:r>
              <a:rPr lang="en-US" u="sng" dirty="0">
                <a:effectLst/>
                <a:ea typeface="Times New Roman" panose="02020603050405020304" pitchFamily="18" charset="0"/>
              </a:rPr>
              <a:t>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effectLst/>
                <a:ea typeface="Times New Roman" panose="02020603050405020304" pitchFamily="18" charset="0"/>
              </a:rPr>
              <a:t>	</a:t>
            </a:r>
            <a:r>
              <a:rPr lang="en-US" u="sng" dirty="0">
                <a:effectLst/>
                <a:ea typeface="Times New Roman" panose="02020603050405020304" pitchFamily="18" charset="0"/>
              </a:rPr>
              <a:t>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effectLst/>
                <a:ea typeface="Times New Roman" panose="02020603050405020304" pitchFamily="18" charset="0"/>
              </a:rPr>
              <a:t>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effectLst/>
                <a:ea typeface="Times New Roman" panose="02020603050405020304" pitchFamily="18" charset="0"/>
              </a:rPr>
              <a:t>21	5	2</a:t>
            </a: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p>
          <a:p>
            <a:pPr marL="457200" marR="0" indent="45720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21</a:t>
            </a:r>
            <a:r>
              <a:rPr lang="en-US" dirty="0">
                <a:effectLst/>
                <a:ea typeface="Times New Roman" panose="02020603050405020304" pitchFamily="18" charset="0"/>
              </a:rPr>
              <a:t>	</a:t>
            </a:r>
            <a:r>
              <a:rPr lang="en-US" u="sng" dirty="0">
                <a:effectLst/>
                <a:ea typeface="Times New Roman" panose="02020603050405020304" pitchFamily="18" charset="0"/>
              </a:rPr>
              <a:t>5	2</a:t>
            </a:r>
            <a:endParaRPr lang="en-US" dirty="0">
              <a:effectLst/>
              <a:ea typeface="Times New Roman" panose="02020603050405020304" pitchFamily="18" charset="0"/>
            </a:endParaRPr>
          </a:p>
          <a:p>
            <a:pPr marL="457200" marR="0" indent="457200" algn="just">
              <a:spcBef>
                <a:spcPts val="0"/>
              </a:spcBef>
              <a:spcAft>
                <a:spcPts val="0"/>
              </a:spcAft>
            </a:pPr>
            <a:r>
              <a:rPr lang="en-US" u="none" strike="noStrike" dirty="0">
                <a:effectLst/>
                <a:ea typeface="Times New Roman" panose="02020603050405020304" pitchFamily="18" charset="0"/>
              </a:rPr>
              <a:t> </a:t>
            </a:r>
            <a:endParaRPr lang="en-US" dirty="0">
              <a:effectLst/>
              <a:ea typeface="Times New Roman" panose="02020603050405020304" pitchFamily="18" charset="0"/>
            </a:endParaRPr>
          </a:p>
          <a:p>
            <a:pPr marL="457200" marR="0" indent="45720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21</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5</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2</a:t>
            </a:r>
            <a:endParaRPr lang="en-US" dirty="0">
              <a:solidFill>
                <a:srgbClr val="FF0000"/>
              </a:solidFill>
              <a:effectLst/>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AAD701B0-2C65-4C29-9E2D-F4FD034E2B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2859BA-454C-48E9-95D8-18F6AACB2861}" type="slidenum">
              <a:rPr lang="en-US" altLang="en-US" sz="1400"/>
              <a:pPr>
                <a:spcBef>
                  <a:spcPct val="0"/>
                </a:spcBef>
                <a:buFontTx/>
                <a:buNone/>
              </a:pPr>
              <a:t>12</a:t>
            </a:fld>
            <a:endParaRPr lang="en-US" altLang="en-US" sz="1400"/>
          </a:p>
        </p:txBody>
      </p:sp>
      <p:sp>
        <p:nvSpPr>
          <p:cNvPr id="7" name="TextBox 6">
            <a:extLst>
              <a:ext uri="{FF2B5EF4-FFF2-40B4-BE49-F238E27FC236}">
                <a16:creationId xmlns:a16="http://schemas.microsoft.com/office/drawing/2014/main" id="{FF65AA2E-8B1D-4FEA-A432-176B86BDCB52}"/>
              </a:ext>
            </a:extLst>
          </p:cNvPr>
          <p:cNvSpPr txBox="1"/>
          <p:nvPr/>
        </p:nvSpPr>
        <p:spPr>
          <a:xfrm>
            <a:off x="1460936" y="1077927"/>
            <a:ext cx="9038897" cy="5016758"/>
          </a:xfrm>
          <a:prstGeom prst="rect">
            <a:avLst/>
          </a:prstGeom>
          <a:noFill/>
        </p:spPr>
        <p:txBody>
          <a:bodyPr wrap="square">
            <a:spAutoFit/>
          </a:bodyPr>
          <a:lstStyle/>
          <a:p>
            <a:pPr marL="457200" marR="0" indent="-457200" algn="just">
              <a:spcBef>
                <a:spcPts val="0"/>
              </a:spcBef>
              <a:spcAft>
                <a:spcPts val="0"/>
              </a:spcAft>
            </a:pPr>
            <a:r>
              <a:rPr lang="en-US" sz="2000" i="1" dirty="0">
                <a:effectLst/>
                <a:ea typeface="Times New Roman" panose="02020603050405020304" pitchFamily="18" charset="0"/>
              </a:rPr>
              <a:t>MERGE:</a:t>
            </a:r>
          </a:p>
          <a:p>
            <a:pPr marL="457200" marR="0" indent="-457200" algn="just">
              <a:spcBef>
                <a:spcPts val="0"/>
              </a:spcBef>
              <a:spcAft>
                <a:spcPts val="0"/>
              </a:spcAft>
            </a:pPr>
            <a:r>
              <a:rPr lang="en-US" sz="2000" i="1" dirty="0">
                <a:effectLst/>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effectLst/>
                <a:ea typeface="Times New Roman" panose="02020603050405020304" pitchFamily="18" charset="0"/>
              </a:rPr>
              <a:t>21</a:t>
            </a:r>
            <a:r>
              <a:rPr lang="en-US" sz="2000" dirty="0">
                <a:effectLst/>
                <a:ea typeface="Times New Roman" panose="02020603050405020304" pitchFamily="18" charset="0"/>
              </a:rPr>
              <a:t>	</a:t>
            </a:r>
            <a:r>
              <a:rPr lang="en-US" sz="2000" u="sng" dirty="0">
                <a:effectLst/>
                <a:ea typeface="Times New Roman" panose="02020603050405020304" pitchFamily="18" charset="0"/>
              </a:rPr>
              <a:t>5</a:t>
            </a:r>
            <a:r>
              <a:rPr lang="en-US" sz="2000" dirty="0">
                <a:effectLst/>
                <a:ea typeface="Times New Roman" panose="02020603050405020304" pitchFamily="18" charset="0"/>
              </a:rPr>
              <a:t>	</a:t>
            </a:r>
            <a:r>
              <a:rPr lang="en-US" sz="2000" u="sng" dirty="0">
                <a:effectLst/>
                <a:ea typeface="Times New Roman" panose="02020603050405020304" pitchFamily="18" charset="0"/>
              </a:rPr>
              <a:t>2</a:t>
            </a:r>
          </a:p>
          <a:p>
            <a:pPr marL="457200" marR="0" indent="-457200" algn="just">
              <a:spcBef>
                <a:spcPts val="0"/>
              </a:spcBef>
              <a:spcAft>
                <a:spcPts val="0"/>
              </a:spcAft>
            </a:pPr>
            <a:endParaRPr lang="en-US" sz="2000" i="1" dirty="0">
              <a:effectLst/>
              <a:ea typeface="Times New Roman" panose="02020603050405020304" pitchFamily="18" charset="0"/>
            </a:endParaRPr>
          </a:p>
          <a:p>
            <a:pPr marL="457200" indent="-457200" algn="just"/>
            <a:r>
              <a:rPr lang="en-US" sz="2000" i="1"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effectLst/>
                <a:ea typeface="Times New Roman" panose="02020603050405020304" pitchFamily="18" charset="0"/>
              </a:rPr>
              <a:t>21</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2	5</a:t>
            </a:r>
          </a:p>
          <a:p>
            <a:pPr marL="457200" marR="0" indent="-457200" algn="just">
              <a:spcBef>
                <a:spcPts val="0"/>
              </a:spcBef>
              <a:spcAft>
                <a:spcPts val="0"/>
              </a:spcAft>
            </a:pPr>
            <a:endParaRPr lang="en-US" sz="2000" dirty="0">
              <a:effectLst/>
              <a:ea typeface="Times New Roman" panose="02020603050405020304" pitchFamily="18" charset="0"/>
            </a:endParaRPr>
          </a:p>
          <a:p>
            <a:pPr marL="457200" indent="-457200" algn="just"/>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2	</a:t>
            </a:r>
            <a:r>
              <a:rPr lang="en-US" sz="2000" u="sng" dirty="0">
                <a:solidFill>
                  <a:srgbClr val="FF0000"/>
                </a:solidFill>
                <a:ea typeface="Times New Roman" panose="02020603050405020304" pitchFamily="18" charset="0"/>
              </a:rPr>
              <a:t>5</a:t>
            </a:r>
            <a:r>
              <a:rPr lang="en-US" sz="2000" u="sng" dirty="0">
                <a:solidFill>
                  <a:srgbClr val="FF0000"/>
                </a:solidFill>
                <a:effectLst/>
                <a:ea typeface="Times New Roman" panose="02020603050405020304" pitchFamily="18" charset="0"/>
              </a:rPr>
              <a:t>	21</a:t>
            </a:r>
          </a:p>
          <a:p>
            <a:pPr marL="457200" marR="0" indent="-457200" algn="just">
              <a:spcBef>
                <a:spcPts val="0"/>
              </a:spcBef>
              <a:spcAft>
                <a:spcPts val="0"/>
              </a:spcAft>
            </a:pPr>
            <a:endParaRPr lang="en-US" sz="2000" dirty="0">
              <a:effectLst/>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a:t>
            </a:r>
            <a:r>
              <a:rPr lang="en-US" sz="2000" u="sng" dirty="0">
                <a:solidFill>
                  <a:srgbClr val="FF0000"/>
                </a:solidFill>
                <a:ea typeface="Times New Roman" panose="02020603050405020304" pitchFamily="18" charset="0"/>
              </a:rPr>
              <a:t>5</a:t>
            </a:r>
            <a:r>
              <a:rPr lang="en-US" sz="2000" u="sng" dirty="0">
                <a:solidFill>
                  <a:srgbClr val="FF0000"/>
                </a:solidFill>
                <a:effectLst/>
                <a:ea typeface="Times New Roman" panose="02020603050405020304" pitchFamily="18" charset="0"/>
              </a:rPr>
              <a:t>	21</a:t>
            </a:r>
            <a:endParaRPr lang="en-US" sz="2000" dirty="0">
              <a:solidFill>
                <a:srgbClr val="FF0000"/>
              </a:solidFill>
              <a:effectLst/>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solidFill>
                  <a:srgbClr val="FF0000"/>
                </a:solidFill>
                <a:ea typeface="Times New Roman" panose="02020603050405020304" pitchFamily="18" charset="0"/>
              </a:rPr>
              <a:t>1</a:t>
            </a:r>
            <a:r>
              <a:rPr lang="en-US" sz="2000" u="sng" dirty="0">
                <a:solidFill>
                  <a:srgbClr val="FF0000"/>
                </a:solidFill>
                <a:effectLst/>
                <a:ea typeface="Times New Roman" panose="02020603050405020304" pitchFamily="18" charset="0"/>
              </a:rPr>
              <a:t>	2	5	9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solidFill>
                  <a:srgbClr val="FF0000"/>
                </a:solidFill>
                <a:ea typeface="Times New Roman" panose="02020603050405020304" pitchFamily="18" charset="0"/>
              </a:rPr>
              <a:t>1</a:t>
            </a:r>
            <a:r>
              <a:rPr lang="en-US" sz="2000" u="sng" dirty="0">
                <a:solidFill>
                  <a:srgbClr val="FF0000"/>
                </a:solidFill>
                <a:effectLst/>
                <a:ea typeface="Times New Roman" panose="02020603050405020304" pitchFamily="18" charset="0"/>
              </a:rPr>
              <a:t>	2	3	5	9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ffectLst/>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3	5	9	12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3	4	5	9	12	21</a:t>
            </a:r>
            <a:endParaRPr lang="en-US" sz="20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63619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7">
            <a:extLst>
              <a:ext uri="{FF2B5EF4-FFF2-40B4-BE49-F238E27FC236}">
                <a16:creationId xmlns:a16="http://schemas.microsoft.com/office/drawing/2014/main" id="{7D64CBBF-6323-45A3-9988-5D91FE5177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B29247-7214-45A5-A016-4D78DA382CDC}" type="slidenum">
              <a:rPr lang="en-US" altLang="en-US" sz="1400"/>
              <a:pPr>
                <a:spcBef>
                  <a:spcPct val="0"/>
                </a:spcBef>
                <a:buFontTx/>
                <a:buNone/>
              </a:pPr>
              <a:t>13</a:t>
            </a:fld>
            <a:endParaRPr lang="en-US" altLang="en-US" sz="1400"/>
          </a:p>
        </p:txBody>
      </p:sp>
      <p:sp>
        <p:nvSpPr>
          <p:cNvPr id="37891" name="Rectangle 2">
            <a:extLst>
              <a:ext uri="{FF2B5EF4-FFF2-40B4-BE49-F238E27FC236}">
                <a16:creationId xmlns:a16="http://schemas.microsoft.com/office/drawing/2014/main" id="{56CD17BC-BAAA-4B8B-90F0-71940720B3B8}"/>
              </a:ext>
            </a:extLst>
          </p:cNvPr>
          <p:cNvSpPr>
            <a:spLocks noGrp="1" noChangeArrowheads="1"/>
          </p:cNvSpPr>
          <p:nvPr>
            <p:ph type="body" sz="half" idx="1"/>
          </p:nvPr>
        </p:nvSpPr>
        <p:spPr>
          <a:xfrm>
            <a:off x="1135774" y="411411"/>
            <a:ext cx="8362950" cy="5726112"/>
          </a:xfrm>
        </p:spPr>
        <p:txBody>
          <a:bodyPr/>
          <a:lstStyle/>
          <a:p>
            <a:pPr eaLnBrk="1" hangingPunct="1">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 </a:t>
            </a:r>
            <a:r>
              <a:rPr lang="en-US" altLang="en-US" sz="2400" i="1" dirty="0"/>
              <a:t>Insertion Sort</a:t>
            </a:r>
            <a:r>
              <a:rPr lang="en-US" altLang="en-US" sz="2400" dirty="0"/>
              <a:t>:</a:t>
            </a:r>
          </a:p>
          <a:p>
            <a:pPr eaLnBrk="1" hangingPunct="1">
              <a:buFontTx/>
              <a:buNone/>
            </a:pPr>
            <a:endParaRPr lang="en-US" altLang="en-US" dirty="0"/>
          </a:p>
          <a:p>
            <a:pPr eaLnBrk="1" hangingPunct="1">
              <a:buFontTx/>
              <a:buNone/>
            </a:pPr>
            <a:endParaRPr lang="en-US" altLang="en-US" dirty="0"/>
          </a:p>
        </p:txBody>
      </p:sp>
      <p:graphicFrame>
        <p:nvGraphicFramePr>
          <p:cNvPr id="37892" name="Object 3">
            <a:extLst>
              <a:ext uri="{FF2B5EF4-FFF2-40B4-BE49-F238E27FC236}">
                <a16:creationId xmlns:a16="http://schemas.microsoft.com/office/drawing/2014/main" id="{F8F93EB7-7A00-45E9-8B31-948D74F03B3B}"/>
              </a:ext>
            </a:extLst>
          </p:cNvPr>
          <p:cNvGraphicFramePr>
            <a:graphicFrameLocks noGrp="1" noChangeAspect="1"/>
          </p:cNvGraphicFramePr>
          <p:nvPr>
            <p:ph sz="quarter" idx="2"/>
          </p:nvPr>
        </p:nvGraphicFramePr>
        <p:xfrm>
          <a:off x="2576951" y="988903"/>
          <a:ext cx="3816350" cy="919162"/>
        </p:xfrm>
        <a:graphic>
          <a:graphicData uri="http://schemas.openxmlformats.org/presentationml/2006/ole">
            <mc:AlternateContent xmlns:mc="http://schemas.openxmlformats.org/markup-compatibility/2006">
              <mc:Choice xmlns:v="urn:schemas-microsoft-com:vml" Requires="v">
                <p:oleObj name="Equation" r:id="rId2" imgW="2420142" imgH="583301" progId="Equation.3">
                  <p:embed/>
                </p:oleObj>
              </mc:Choice>
              <mc:Fallback>
                <p:oleObj name="Equation" r:id="rId2" imgW="2420142" imgH="583301" progId="Equation.3">
                  <p:embed/>
                  <p:pic>
                    <p:nvPicPr>
                      <p:cNvPr id="37892" name="Object 3">
                        <a:extLst>
                          <a:ext uri="{FF2B5EF4-FFF2-40B4-BE49-F238E27FC236}">
                            <a16:creationId xmlns:a16="http://schemas.microsoft.com/office/drawing/2014/main" id="{F8F93EB7-7A00-45E9-8B31-948D74F03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951" y="988903"/>
                        <a:ext cx="381635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0C9659D4-CA61-4B6B-B41B-DEA7D9FFDDE0}"/>
              </a:ext>
            </a:extLst>
          </p:cNvPr>
          <p:cNvSpPr txBox="1"/>
          <p:nvPr/>
        </p:nvSpPr>
        <p:spPr>
          <a:xfrm>
            <a:off x="1374883" y="2126892"/>
            <a:ext cx="10533337" cy="4524315"/>
          </a:xfrm>
          <a:prstGeom prst="rect">
            <a:avLst/>
          </a:prstGeom>
          <a:noFill/>
        </p:spPr>
        <p:txBody>
          <a:bodyPr wrap="square">
            <a:spAutoFit/>
          </a:bodyPr>
          <a:lstStyle/>
          <a:p>
            <a:pPr marL="0" marR="0" algn="just">
              <a:spcBef>
                <a:spcPts val="0"/>
              </a:spcBef>
              <a:spcAft>
                <a:spcPts val="0"/>
              </a:spcAft>
            </a:pPr>
            <a:r>
              <a:rPr lang="en-US" sz="2400" dirty="0" err="1">
                <a:effectLst/>
                <a:ea typeface="Times New Roman" panose="02020603050405020304" pitchFamily="18" charset="0"/>
              </a:rPr>
              <a:t>Penyelesaian</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i="1" dirty="0">
                <a:effectLst/>
                <a:ea typeface="Times New Roman" panose="02020603050405020304" pitchFamily="18" charset="0"/>
              </a:rPr>
              <a:t> </a:t>
            </a:r>
            <a:r>
              <a:rPr lang="en-US" sz="2400" dirty="0">
                <a:effectLst/>
                <a:ea typeface="Times New Roman" panose="02020603050405020304" pitchFamily="18" charset="0"/>
              </a:rPr>
              <a:t>+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4) }</a:t>
            </a:r>
          </a:p>
          <a:p>
            <a:pPr marL="0" marR="0" algn="just">
              <a:spcBef>
                <a:spcPts val="0"/>
              </a:spcBef>
              <a:spcAft>
                <a:spcPts val="0"/>
              </a:spcAft>
            </a:pPr>
            <a:r>
              <a:rPr lang="en-US" sz="2400" dirty="0">
                <a:effectLst/>
                <a:ea typeface="Times New Roman" panose="02020603050405020304" pitchFamily="18" charset="0"/>
              </a:rPr>
              <a:t>	        =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 ... + </a:t>
            </a:r>
            <a:r>
              <a:rPr lang="en-US" sz="2400" i="1" dirty="0">
                <a:effectLst/>
                <a:ea typeface="Times New Roman" panose="02020603050405020304" pitchFamily="18" charset="0"/>
              </a:rPr>
              <a:t>c</a:t>
            </a:r>
            <a:r>
              <a:rPr lang="en-US" sz="2400" dirty="0">
                <a:effectLst/>
                <a:ea typeface="Times New Roman" panose="02020603050405020304" pitchFamily="18" charset="0"/>
              </a:rPr>
              <a:t>2 + </a:t>
            </a:r>
            <a:r>
              <a:rPr lang="en-US" sz="2400" i="1" dirty="0">
                <a:effectLst/>
                <a:ea typeface="Times New Roman" panose="02020603050405020304" pitchFamily="18" charset="0"/>
              </a:rPr>
              <a:t>T</a:t>
            </a:r>
            <a:r>
              <a:rPr lang="en-US" sz="2400" dirty="0">
                <a:effectLst/>
                <a:ea typeface="Times New Roman" panose="02020603050405020304" pitchFamily="18" charset="0"/>
              </a:rPr>
              <a:t>(1)</a:t>
            </a: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n</a:t>
            </a:r>
            <a:r>
              <a:rPr lang="en-US" sz="2400" dirty="0">
                <a:effectLst/>
                <a:ea typeface="Times New Roman" panose="02020603050405020304" pitchFamily="18" charset="0"/>
              </a:rPr>
              <a:t> + (</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n</a:t>
            </a:r>
            <a:r>
              <a:rPr lang="en-US" sz="2400" dirty="0">
                <a:effectLst/>
                <a:ea typeface="Times New Roman" panose="02020603050405020304" pitchFamily="18" charset="0"/>
              </a:rPr>
              <a:t> – 3) + ... + 2 } + </a:t>
            </a:r>
            <a:r>
              <a:rPr lang="en-US" sz="2400" i="1" dirty="0">
                <a:effectLst/>
                <a:ea typeface="Times New Roman" panose="02020603050405020304" pitchFamily="18" charset="0"/>
              </a:rPr>
              <a:t>a</a:t>
            </a: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	        = c{ (</a:t>
            </a:r>
            <a:r>
              <a:rPr lang="en-US" sz="2400" i="1" dirty="0">
                <a:effectLst/>
                <a:ea typeface="Times New Roman" panose="02020603050405020304" pitchFamily="18" charset="0"/>
              </a:rPr>
              <a:t>n</a:t>
            </a:r>
            <a:r>
              <a:rPr lang="en-US" sz="2400" dirty="0">
                <a:effectLst/>
                <a:ea typeface="Times New Roman" panose="02020603050405020304" pitchFamily="18" charset="0"/>
              </a:rPr>
              <a:t> – 1)(</a:t>
            </a:r>
            <a:r>
              <a:rPr lang="en-US" sz="2400" i="1" dirty="0">
                <a:effectLst/>
                <a:ea typeface="Times New Roman" panose="02020603050405020304" pitchFamily="18" charset="0"/>
              </a:rPr>
              <a:t>n </a:t>
            </a:r>
            <a:r>
              <a:rPr lang="en-US" sz="2400" dirty="0">
                <a:effectLst/>
                <a:ea typeface="Times New Roman" panose="02020603050405020304" pitchFamily="18" charset="0"/>
              </a:rPr>
              <a:t>+ 2)/2 } + </a:t>
            </a:r>
            <a:r>
              <a:rPr lang="en-US" sz="2400" i="1" dirty="0">
                <a:effectLst/>
                <a:ea typeface="Times New Roman" panose="02020603050405020304" pitchFamily="18" charset="0"/>
              </a:rPr>
              <a:t>a</a:t>
            </a: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cn</a:t>
            </a:r>
            <a:r>
              <a:rPr lang="en-US" sz="2400" baseline="30000" dirty="0">
                <a:effectLst/>
                <a:ea typeface="Times New Roman" panose="02020603050405020304" pitchFamily="18" charset="0"/>
              </a:rPr>
              <a:t>2</a:t>
            </a:r>
            <a:r>
              <a:rPr lang="en-US" sz="2400" dirty="0">
                <a:effectLst/>
                <a:ea typeface="Times New Roman" panose="02020603050405020304" pitchFamily="18" charset="0"/>
              </a:rPr>
              <a:t>/2 + </a:t>
            </a:r>
            <a:r>
              <a:rPr lang="en-US" sz="2400" i="1" dirty="0" err="1">
                <a:effectLst/>
                <a:ea typeface="Times New Roman" panose="02020603050405020304" pitchFamily="18" charset="0"/>
              </a:rPr>
              <a:t>cn</a:t>
            </a:r>
            <a:r>
              <a:rPr lang="en-US" sz="2400" dirty="0">
                <a:effectLst/>
                <a:ea typeface="Times New Roman" panose="02020603050405020304" pitchFamily="18" charset="0"/>
              </a:rPr>
              <a:t>/2  + (</a:t>
            </a:r>
            <a:r>
              <a:rPr lang="en-US" sz="2400" i="1" dirty="0">
                <a:effectLst/>
                <a:ea typeface="Times New Roman" panose="02020603050405020304" pitchFamily="18" charset="0"/>
              </a:rPr>
              <a:t>a</a:t>
            </a:r>
            <a:r>
              <a:rPr lang="en-US" sz="2400" dirty="0">
                <a:effectLst/>
                <a:ea typeface="Times New Roman" panose="02020603050405020304" pitchFamily="18" charset="0"/>
              </a:rPr>
              <a:t> – </a:t>
            </a:r>
            <a:r>
              <a:rPr lang="en-US" sz="2400" i="1" dirty="0">
                <a:effectLst/>
                <a:ea typeface="Times New Roman" panose="02020603050405020304" pitchFamily="18" charset="0"/>
              </a:rPr>
              <a:t>c </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O</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baseline="30000" dirty="0">
                <a:effectLst/>
                <a:ea typeface="Times New Roman" panose="02020603050405020304" pitchFamily="18" charset="0"/>
              </a:rPr>
              <a:t>2</a:t>
            </a:r>
            <a:r>
              <a:rPr lang="en-US" sz="2400" dirty="0">
                <a:effectLst/>
                <a:ea typeface="Times New Roman" panose="02020603050405020304" pitchFamily="18" charset="0"/>
              </a:rPr>
              <a:t>) </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sama</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seperti</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kompleksitas</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algoritma</a:t>
            </a:r>
            <a:r>
              <a:rPr lang="en-US" sz="2400" dirty="0">
                <a:effectLst/>
                <a:ea typeface="Times New Roman" panose="02020603050405020304" pitchFamily="18" charset="0"/>
                <a:sym typeface="Symbol" panose="05050102010706020507" pitchFamily="18" charset="2"/>
              </a:rPr>
              <a:t> </a:t>
            </a:r>
            <a:r>
              <a:rPr lang="en-US" sz="2400" i="1" dirty="0">
                <a:effectLst/>
                <a:ea typeface="Times New Roman" panose="02020603050405020304" pitchFamily="18" charset="0"/>
                <a:sym typeface="Symbol" panose="05050102010706020507" pitchFamily="18" charset="2"/>
              </a:rPr>
              <a:t>Insertion Sort</a:t>
            </a:r>
            <a:r>
              <a:rPr lang="en-US" sz="2400" dirty="0">
                <a:effectLst/>
                <a:ea typeface="Times New Roman" panose="02020603050405020304" pitchFamily="18" charset="0"/>
                <a:sym typeface="Symbol" panose="05050102010706020507" pitchFamily="18" charset="2"/>
              </a:rPr>
              <a:t> </a:t>
            </a:r>
          </a:p>
          <a:p>
            <a:pPr marL="0" marR="0" algn="just">
              <a:spcBef>
                <a:spcPts val="0"/>
              </a:spcBef>
              <a:spcAft>
                <a:spcPts val="0"/>
              </a:spcAft>
            </a:pPr>
            <a:r>
              <a:rPr lang="en-US" sz="2400" dirty="0">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versi</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iteratif</a:t>
            </a:r>
            <a:endParaRPr lang="en-US" sz="2400" dirty="0">
              <a:effectLst/>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01A6-264F-4924-DB9D-E3371DB0672E}"/>
            </a:ext>
          </a:extLst>
        </p:cNvPr>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06FDEAEF-4934-FB30-419D-32E4D8925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2423A-AAEF-40E1-9A5F-C628E9D5E296}" type="slidenum">
              <a:rPr lang="en-US" altLang="en-US" sz="1400"/>
              <a:pPr>
                <a:spcBef>
                  <a:spcPct val="0"/>
                </a:spcBef>
                <a:buFontTx/>
                <a:buNone/>
              </a:pPr>
              <a:t>14</a:t>
            </a:fld>
            <a:endParaRPr lang="en-US" altLang="en-US" sz="1400"/>
          </a:p>
        </p:txBody>
      </p:sp>
      <p:graphicFrame>
        <p:nvGraphicFramePr>
          <p:cNvPr id="58371" name="Object 2">
            <a:extLst>
              <a:ext uri="{FF2B5EF4-FFF2-40B4-BE49-F238E27FC236}">
                <a16:creationId xmlns:a16="http://schemas.microsoft.com/office/drawing/2014/main" id="{5FA3A872-F541-EAA7-DB29-736B7B3A1BCA}"/>
              </a:ext>
            </a:extLst>
          </p:cNvPr>
          <p:cNvGraphicFramePr>
            <a:graphicFrameLocks noGrp="1" noChangeAspect="1"/>
          </p:cNvGraphicFramePr>
          <p:nvPr>
            <p:ph/>
          </p:nvPr>
        </p:nvGraphicFramePr>
        <p:xfrm>
          <a:off x="1733234" y="1592262"/>
          <a:ext cx="8942387" cy="4745038"/>
        </p:xfrm>
        <a:graphic>
          <a:graphicData uri="http://schemas.openxmlformats.org/presentationml/2006/ole">
            <mc:AlternateContent xmlns:mc="http://schemas.openxmlformats.org/markup-compatibility/2006">
              <mc:Choice xmlns:v="urn:schemas-microsoft-com:vml" Requires="v">
                <p:oleObj name="Document" r:id="rId2" imgW="5617209" imgH="2639959" progId="Word.Document.8">
                  <p:embed/>
                </p:oleObj>
              </mc:Choice>
              <mc:Fallback>
                <p:oleObj name="Document" r:id="rId2" imgW="5617209" imgH="2639959" progId="Word.Document.8">
                  <p:embed/>
                  <p:pic>
                    <p:nvPicPr>
                      <p:cNvPr id="58371"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34" y="1592262"/>
                        <a:ext cx="8942387"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322C56AB-C78A-7B8F-24C9-B513B058691A}"/>
              </a:ext>
            </a:extLst>
          </p:cNvPr>
          <p:cNvSpPr txBox="1"/>
          <p:nvPr/>
        </p:nvSpPr>
        <p:spPr>
          <a:xfrm>
            <a:off x="2057400" y="838201"/>
            <a:ext cx="3134448" cy="461665"/>
          </a:xfrm>
          <a:prstGeom prst="rect">
            <a:avLst/>
          </a:prstGeom>
          <a:noFill/>
        </p:spPr>
        <p:txBody>
          <a:bodyPr wrap="none" rtlCol="0">
            <a:spAutoFit/>
          </a:bodyPr>
          <a:lstStyle/>
          <a:p>
            <a:r>
              <a:rPr lang="en-US" sz="2400" dirty="0" err="1"/>
              <a:t>Pohon</a:t>
            </a:r>
            <a:r>
              <a:rPr lang="en-US" sz="2400" dirty="0"/>
              <a:t> </a:t>
            </a:r>
            <a:r>
              <a:rPr lang="en-US" sz="2400" dirty="0" err="1"/>
              <a:t>pembagian</a:t>
            </a:r>
            <a:r>
              <a:rPr lang="en-US" sz="2400" dirty="0"/>
              <a:t> </a:t>
            </a:r>
            <a:r>
              <a:rPr lang="en-US" sz="2400" dirty="0" err="1"/>
              <a:t>larik</a:t>
            </a:r>
            <a:r>
              <a:rPr lang="en-US" sz="2400" dirty="0"/>
              <a:t>:</a:t>
            </a:r>
          </a:p>
        </p:txBody>
      </p:sp>
    </p:spTree>
    <p:extLst>
      <p:ext uri="{BB962C8B-B14F-4D97-AF65-F5344CB8AC3E}">
        <p14:creationId xmlns:p14="http://schemas.microsoft.com/office/powerpoint/2010/main" val="213699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D7A60855-3BE9-4070-B75A-18BC2A5548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CA1DF6-9613-42B2-BE4D-B03493F18E66}" type="slidenum">
              <a:rPr lang="en-US" altLang="en-US" sz="1400"/>
              <a:pPr>
                <a:spcBef>
                  <a:spcPct val="0"/>
                </a:spcBef>
                <a:buFontTx/>
                <a:buNone/>
              </a:pPr>
              <a:t>15</a:t>
            </a:fld>
            <a:endParaRPr lang="en-US" altLang="en-US" sz="1400"/>
          </a:p>
        </p:txBody>
      </p:sp>
      <p:sp>
        <p:nvSpPr>
          <p:cNvPr id="5" name="Rectangle 2">
            <a:extLst>
              <a:ext uri="{FF2B5EF4-FFF2-40B4-BE49-F238E27FC236}">
                <a16:creationId xmlns:a16="http://schemas.microsoft.com/office/drawing/2014/main" id="{C223DB4A-3057-482B-86D2-1FBDA68E2D34}"/>
              </a:ext>
            </a:extLst>
          </p:cNvPr>
          <p:cNvSpPr txBox="1">
            <a:spLocks noChangeArrowheads="1"/>
          </p:cNvSpPr>
          <p:nvPr/>
        </p:nvSpPr>
        <p:spPr>
          <a:xfrm>
            <a:off x="854869" y="446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800" b="1" dirty="0">
                <a:latin typeface="+mn-lt"/>
              </a:rPr>
              <a:t>3.  Selection Sort</a:t>
            </a:r>
            <a:endParaRPr lang="en-US" altLang="en-US" sz="3800" b="1" i="1" dirty="0">
              <a:latin typeface="+mn-lt"/>
            </a:endParaRPr>
          </a:p>
        </p:txBody>
      </p:sp>
      <p:sp>
        <p:nvSpPr>
          <p:cNvPr id="21" name="Slide Number Placeholder 5">
            <a:extLst>
              <a:ext uri="{FF2B5EF4-FFF2-40B4-BE49-F238E27FC236}">
                <a16:creationId xmlns:a16="http://schemas.microsoft.com/office/drawing/2014/main" id="{899D8C3F-956B-42E8-9075-913BB76E1DF4}"/>
              </a:ext>
            </a:extLst>
          </p:cNvPr>
          <p:cNvSpPr txBox="1">
            <a:spLocks/>
          </p:cNvSpPr>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9pPr>
          </a:lstStyle>
          <a:p>
            <a:pPr>
              <a:spcBef>
                <a:spcPct val="0"/>
              </a:spcBef>
              <a:buFontTx/>
              <a:buNone/>
            </a:pPr>
            <a:fld id="{3C76A75B-DAD6-4794-B194-1DB35036DDA8}" type="slidenum">
              <a:rPr lang="en-US" altLang="en-US" sz="1400" smtClean="0"/>
              <a:pPr>
                <a:spcBef>
                  <a:spcPct val="0"/>
                </a:spcBef>
                <a:buFontTx/>
                <a:buNone/>
              </a:pPr>
              <a:t>15</a:t>
            </a:fld>
            <a:endParaRPr lang="en-US" altLang="en-US" sz="1400"/>
          </a:p>
        </p:txBody>
      </p:sp>
      <p:sp>
        <p:nvSpPr>
          <p:cNvPr id="22" name="Content Placeholder 5">
            <a:extLst>
              <a:ext uri="{FF2B5EF4-FFF2-40B4-BE49-F238E27FC236}">
                <a16:creationId xmlns:a16="http://schemas.microsoft.com/office/drawing/2014/main" id="{CF9135EE-9EAC-41BD-89AE-2AADCB506497}"/>
              </a:ext>
            </a:extLst>
          </p:cNvPr>
          <p:cNvSpPr>
            <a:spLocks noGrp="1"/>
          </p:cNvSpPr>
          <p:nvPr>
            <p:ph idx="1"/>
          </p:nvPr>
        </p:nvSpPr>
        <p:spPr>
          <a:xfrm>
            <a:off x="838199" y="1772125"/>
            <a:ext cx="10823917" cy="4783420"/>
          </a:xfrm>
        </p:spPr>
        <p:txBody>
          <a:bodyPr>
            <a:normAutofit fontScale="92500" lnSpcReduction="20000"/>
          </a:bodyPr>
          <a:lstStyle/>
          <a:p>
            <a:pPr marL="285750" indent="-285750">
              <a:buFont typeface="Arial" panose="020B0604020202020204" pitchFamily="34" charset="0"/>
              <a:buChar char="•"/>
            </a:pPr>
            <a:r>
              <a:rPr lang="en-US" sz="2400" i="1" dirty="0"/>
              <a:t>Selection Sort </a:t>
            </a:r>
            <a:r>
              <a:rPr lang="en-US" sz="2400" dirty="0" err="1"/>
              <a:t>adalah</a:t>
            </a:r>
            <a:r>
              <a:rPr lang="en-US" sz="2400" dirty="0"/>
              <a:t> </a:t>
            </a:r>
            <a:r>
              <a:rPr lang="en-US" sz="2400" dirty="0" err="1"/>
              <a:t>pengurutan</a:t>
            </a:r>
            <a:r>
              <a:rPr lang="en-US" sz="2400" dirty="0"/>
              <a:t> </a:t>
            </a:r>
            <a:r>
              <a:rPr lang="en-US" sz="2400" i="1" dirty="0"/>
              <a:t>hard split/easy join </a:t>
            </a:r>
            <a:r>
              <a:rPr lang="en-US" sz="2400" dirty="0" err="1"/>
              <a:t>dengan</a:t>
            </a:r>
            <a:r>
              <a:rPr lang="en-US" sz="2400" dirty="0"/>
              <a:t> </a:t>
            </a:r>
            <a:r>
              <a:rPr lang="en-US" sz="2400" dirty="0" err="1"/>
              <a:t>cara</a:t>
            </a:r>
            <a:r>
              <a:rPr lang="en-US" sz="2400" dirty="0"/>
              <a:t> </a:t>
            </a:r>
            <a:r>
              <a:rPr lang="en-US" sz="2400" dirty="0" err="1"/>
              <a:t>membagi</a:t>
            </a:r>
            <a:r>
              <a:rPr lang="en-US" sz="2400" dirty="0"/>
              <a:t> </a:t>
            </a:r>
            <a:r>
              <a:rPr lang="en-US" sz="2400" dirty="0" err="1"/>
              <a:t>larik</a:t>
            </a:r>
            <a:r>
              <a:rPr lang="en-US" sz="2400" dirty="0"/>
              <a:t> </a:t>
            </a:r>
            <a:r>
              <a:rPr lang="en-US" sz="2400" dirty="0" err="1"/>
              <a:t>menjadi</a:t>
            </a:r>
            <a:r>
              <a:rPr lang="en-US" sz="2400" dirty="0"/>
              <a:t> </a:t>
            </a:r>
            <a:r>
              <a:rPr lang="en-US" sz="2400" dirty="0" err="1"/>
              <a:t>dua</a:t>
            </a:r>
            <a:r>
              <a:rPr lang="en-US" sz="2400" dirty="0"/>
              <a:t> </a:t>
            </a:r>
            <a:r>
              <a:rPr lang="en-US" sz="2400" dirty="0" err="1"/>
              <a:t>buah</a:t>
            </a:r>
            <a:r>
              <a:rPr lang="en-US" sz="2400" dirty="0"/>
              <a:t> </a:t>
            </a:r>
            <a:r>
              <a:rPr lang="en-US" sz="2400" dirty="0" err="1"/>
              <a:t>upalarik</a:t>
            </a:r>
            <a:r>
              <a:rPr lang="en-US" sz="2400" dirty="0"/>
              <a:t> yang </a:t>
            </a:r>
            <a:r>
              <a:rPr lang="en-US" sz="2400" dirty="0" err="1"/>
              <a:t>tidak</a:t>
            </a:r>
            <a:r>
              <a:rPr lang="en-US" sz="2400" dirty="0"/>
              <a:t> </a:t>
            </a:r>
            <a:r>
              <a:rPr lang="en-US" sz="2400" dirty="0" err="1"/>
              <a:t>sama</a:t>
            </a:r>
            <a:r>
              <a:rPr lang="en-US" sz="2400" dirty="0"/>
              <a:t> </a:t>
            </a:r>
            <a:r>
              <a:rPr lang="en-US" sz="2400" dirty="0" err="1"/>
              <a:t>ukurannya</a:t>
            </a:r>
            <a:r>
              <a:rPr lang="en-US" sz="2400" dirty="0"/>
              <a:t>,</a:t>
            </a:r>
          </a:p>
          <a:p>
            <a:pPr marL="285750" indent="-285750"/>
            <a:endParaRPr lang="en-US" sz="2400" dirty="0"/>
          </a:p>
          <a:p>
            <a:pPr marL="285750" indent="-285750"/>
            <a:r>
              <a:rPr lang="en-US" sz="2400" dirty="0" err="1"/>
              <a:t>yaitu</a:t>
            </a:r>
            <a:r>
              <a:rPr lang="en-US" sz="2400" dirty="0"/>
              <a:t>, </a:t>
            </a:r>
            <a:r>
              <a:rPr lang="en-US" sz="2400" dirty="0" err="1"/>
              <a:t>upalarik</a:t>
            </a:r>
            <a:r>
              <a:rPr lang="en-US" sz="2400" dirty="0"/>
              <a:t> </a:t>
            </a:r>
            <a:r>
              <a:rPr lang="en-US" sz="2400" dirty="0" err="1"/>
              <a:t>pertama</a:t>
            </a:r>
            <a:r>
              <a:rPr lang="en-US" sz="2400" dirty="0"/>
              <a:t> </a:t>
            </a:r>
            <a:r>
              <a:rPr lang="en-US" sz="2400" dirty="0" err="1"/>
              <a:t>hanya</a:t>
            </a:r>
            <a:r>
              <a:rPr lang="en-US" sz="2400" dirty="0"/>
              <a:t> </a:t>
            </a:r>
            <a:r>
              <a:rPr lang="en-US" sz="2400" dirty="0" err="1"/>
              <a:t>satu</a:t>
            </a:r>
            <a:r>
              <a:rPr lang="en-US" sz="2400" dirty="0"/>
              <a:t> </a:t>
            </a:r>
            <a:r>
              <a:rPr lang="en-US" sz="2400" dirty="0" err="1"/>
              <a:t>elemen</a:t>
            </a:r>
            <a:r>
              <a:rPr lang="en-US" sz="2400" dirty="0"/>
              <a:t>, </a:t>
            </a:r>
            <a:r>
              <a:rPr lang="en-US" sz="2400" dirty="0" err="1"/>
              <a:t>sedangkan</a:t>
            </a:r>
            <a:r>
              <a:rPr lang="en-US" sz="2400" dirty="0"/>
              <a:t> </a:t>
            </a:r>
            <a:r>
              <a:rPr lang="en-US" sz="2400" dirty="0" err="1"/>
              <a:t>upalarik</a:t>
            </a:r>
            <a:r>
              <a:rPr lang="en-US" sz="2400" dirty="0"/>
              <a:t> </a:t>
            </a:r>
            <a:r>
              <a:rPr lang="en-US" sz="2400" dirty="0" err="1"/>
              <a:t>kedua</a:t>
            </a:r>
            <a:r>
              <a:rPr lang="en-US" sz="2400" dirty="0"/>
              <a:t> </a:t>
            </a:r>
            <a:r>
              <a:rPr lang="en-US" sz="2400" dirty="0" err="1"/>
              <a:t>berukuran</a:t>
            </a:r>
            <a:r>
              <a:rPr lang="en-US" sz="2400" dirty="0"/>
              <a:t> </a:t>
            </a:r>
            <a:r>
              <a:rPr lang="en-US" sz="2400" i="1" dirty="0"/>
              <a:t>n</a:t>
            </a:r>
            <a:r>
              <a:rPr lang="en-US" sz="2400" dirty="0"/>
              <a:t> – 1 </a:t>
            </a:r>
            <a:r>
              <a:rPr lang="en-US" sz="2400" dirty="0" err="1"/>
              <a:t>elemen</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r>
              <a:rPr lang="en-US" sz="2400" i="1" dirty="0"/>
              <a:t>Selection Sort </a:t>
            </a:r>
            <a:r>
              <a:rPr lang="en-US" sz="2400" dirty="0" err="1"/>
              <a:t>dapat</a:t>
            </a:r>
            <a:r>
              <a:rPr lang="en-US" sz="2400" dirty="0"/>
              <a:t> </a:t>
            </a:r>
            <a:r>
              <a:rPr lang="en-US" sz="2400" dirty="0" err="1"/>
              <a:t>dipandang</a:t>
            </a:r>
            <a:r>
              <a:rPr lang="en-US" sz="2400" dirty="0"/>
              <a:t> </a:t>
            </a:r>
            <a:r>
              <a:rPr lang="en-US" sz="2400" dirty="0" err="1"/>
              <a:t>sebagai</a:t>
            </a:r>
            <a:r>
              <a:rPr lang="en-US" sz="2400" dirty="0"/>
              <a:t> </a:t>
            </a:r>
            <a:r>
              <a:rPr lang="en-US" sz="2400" dirty="0" err="1"/>
              <a:t>kasus</a:t>
            </a:r>
            <a:r>
              <a:rPr lang="en-US" sz="2400" dirty="0"/>
              <a:t> </a:t>
            </a:r>
            <a:r>
              <a:rPr lang="en-US" sz="2400" dirty="0" err="1"/>
              <a:t>khusus</a:t>
            </a:r>
            <a:r>
              <a:rPr lang="en-US" sz="2400" dirty="0"/>
              <a:t> </a:t>
            </a:r>
            <a:r>
              <a:rPr lang="en-US" sz="2400" dirty="0" err="1"/>
              <a:t>dari</a:t>
            </a:r>
            <a:r>
              <a:rPr lang="en-US" sz="2400" dirty="0"/>
              <a:t> </a:t>
            </a:r>
            <a:r>
              <a:rPr lang="en-US" sz="2400" i="1" dirty="0"/>
              <a:t>Quick Sort </a:t>
            </a:r>
            <a:r>
              <a:rPr lang="en-US" sz="2400" dirty="0" err="1"/>
              <a:t>dengan</a:t>
            </a:r>
            <a:r>
              <a:rPr lang="en-US" sz="2400" dirty="0"/>
              <a:t> </a:t>
            </a:r>
            <a:r>
              <a:rPr lang="en-US" sz="2400" dirty="0" err="1"/>
              <a:t>hasil</a:t>
            </a:r>
            <a:r>
              <a:rPr lang="en-US" sz="2400" dirty="0"/>
              <a:t> </a:t>
            </a:r>
            <a:r>
              <a:rPr lang="en-US" sz="2400" dirty="0" err="1"/>
              <a:t>pembagian</a:t>
            </a:r>
            <a:r>
              <a:rPr lang="en-US" sz="2400" dirty="0"/>
              <a:t> </a:t>
            </a:r>
            <a:r>
              <a:rPr lang="en-US" sz="2400" dirty="0" err="1"/>
              <a:t>terdiri</a:t>
            </a:r>
            <a:r>
              <a:rPr lang="en-US" sz="2400" dirty="0"/>
              <a:t> </a:t>
            </a:r>
            <a:r>
              <a:rPr lang="en-US" sz="2400" dirty="0" err="1"/>
              <a:t>dari</a:t>
            </a:r>
            <a:r>
              <a:rPr lang="en-US" sz="2400" dirty="0"/>
              <a:t> 1 </a:t>
            </a:r>
            <a:r>
              <a:rPr lang="en-US" sz="2400" dirty="0" err="1"/>
              <a:t>elemen</a:t>
            </a:r>
            <a:r>
              <a:rPr lang="en-US" sz="2400" dirty="0"/>
              <a:t> dan </a:t>
            </a:r>
            <a:r>
              <a:rPr lang="en-US" sz="2400" i="1" dirty="0"/>
              <a:t>n</a:t>
            </a:r>
            <a:r>
              <a:rPr lang="en-US" sz="2400" dirty="0"/>
              <a:t> – 1 </a:t>
            </a:r>
            <a:r>
              <a:rPr lang="en-US" sz="2400" dirty="0" err="1"/>
              <a:t>elemen</a:t>
            </a:r>
            <a:r>
              <a:rPr lang="en-US" sz="2400" dirty="0"/>
              <a:t>, </a:t>
            </a:r>
            <a:r>
              <a:rPr lang="en-US" sz="2400" dirty="0" err="1"/>
              <a:t>namun</a:t>
            </a:r>
            <a:r>
              <a:rPr lang="en-US" sz="2400" dirty="0"/>
              <a:t> proses </a:t>
            </a:r>
            <a:r>
              <a:rPr lang="en-US" sz="2400" dirty="0" err="1"/>
              <a:t>partisinya</a:t>
            </a:r>
            <a:r>
              <a:rPr lang="en-US" sz="2400" dirty="0"/>
              <a:t> </a:t>
            </a:r>
            <a:r>
              <a:rPr lang="en-US" sz="2400" dirty="0" err="1"/>
              <a:t>dilakukan</a:t>
            </a:r>
            <a:r>
              <a:rPr lang="en-US" sz="2400" dirty="0"/>
              <a:t> </a:t>
            </a:r>
            <a:r>
              <a:rPr lang="en-US" sz="2400" dirty="0" err="1"/>
              <a:t>dengan</a:t>
            </a:r>
            <a:r>
              <a:rPr lang="en-US" sz="2400" dirty="0"/>
              <a:t> </a:t>
            </a:r>
            <a:r>
              <a:rPr lang="en-US" sz="2400" dirty="0" err="1"/>
              <a:t>cara</a:t>
            </a:r>
            <a:r>
              <a:rPr lang="en-US" sz="2400" dirty="0"/>
              <a:t> </a:t>
            </a:r>
            <a:r>
              <a:rPr lang="en-US" sz="2400" dirty="0" err="1"/>
              <a:t>berbeda</a:t>
            </a:r>
            <a:r>
              <a:rPr lang="en-US" sz="2400" dirty="0"/>
              <a:t>.</a:t>
            </a:r>
          </a:p>
          <a:p>
            <a:pPr marL="285750" indent="-285750"/>
            <a:endParaRPr lang="en-US" sz="2400" dirty="0"/>
          </a:p>
          <a:p>
            <a:pPr marL="285750" indent="-285750"/>
            <a:r>
              <a:rPr lang="en-US" sz="2400" dirty="0" err="1"/>
              <a:t>Algoritma</a:t>
            </a:r>
            <a:r>
              <a:rPr lang="en-US" sz="2400" dirty="0"/>
              <a:t> </a:t>
            </a:r>
            <a:r>
              <a:rPr lang="en-US" sz="2400" dirty="0" err="1"/>
              <a:t>ini</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 </a:t>
            </a:r>
            <a:r>
              <a:rPr lang="en-US" sz="2400" dirty="0" err="1"/>
              <a:t>daripada</a:t>
            </a:r>
            <a:r>
              <a:rPr lang="en-US" sz="2400" dirty="0"/>
              <a:t> </a:t>
            </a:r>
            <a:r>
              <a:rPr lang="en-US" sz="2400" dirty="0" err="1"/>
              <a:t>sebagai</a:t>
            </a:r>
            <a:r>
              <a:rPr lang="en-US" sz="2400" dirty="0"/>
              <a:t> </a:t>
            </a:r>
            <a:r>
              <a:rPr lang="en-US" sz="2400" i="1" dirty="0"/>
              <a:t>divide and conquer</a:t>
            </a:r>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2" name="Rectangle 1">
            <a:extLst>
              <a:ext uri="{FF2B5EF4-FFF2-40B4-BE49-F238E27FC236}">
                <a16:creationId xmlns:a16="http://schemas.microsoft.com/office/drawing/2014/main" id="{955D9F21-5328-400F-A6D8-F667C74082A4}"/>
              </a:ext>
            </a:extLst>
          </p:cNvPr>
          <p:cNvSpPr/>
          <p:nvPr/>
        </p:nvSpPr>
        <p:spPr>
          <a:xfrm>
            <a:off x="3615639" y="3727039"/>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3EBEC612-B1E6-4C01-BAE2-A428D1DCF6E0}"/>
              </a:ext>
            </a:extLst>
          </p:cNvPr>
          <p:cNvSpPr/>
          <p:nvPr/>
        </p:nvSpPr>
        <p:spPr>
          <a:xfrm>
            <a:off x="4369797"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DBA00FCD-DED3-435A-9899-611C4FCE99E6}"/>
              </a:ext>
            </a:extLst>
          </p:cNvPr>
          <p:cNvSpPr/>
          <p:nvPr/>
        </p:nvSpPr>
        <p:spPr>
          <a:xfrm>
            <a:off x="4746876"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DCCC0B0C-F40A-4F00-88AC-EA2ED3DA5619}"/>
              </a:ext>
            </a:extLst>
          </p:cNvPr>
          <p:cNvSpPr/>
          <p:nvPr/>
        </p:nvSpPr>
        <p:spPr>
          <a:xfrm>
            <a:off x="5123955"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4C07445F-09F2-45DD-AC81-DD0418AA3326}"/>
              </a:ext>
            </a:extLst>
          </p:cNvPr>
          <p:cNvSpPr/>
          <p:nvPr/>
        </p:nvSpPr>
        <p:spPr>
          <a:xfrm>
            <a:off x="5501034"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FCB95DD-8996-4B0F-BACA-962AD0947506}"/>
              </a:ext>
            </a:extLst>
          </p:cNvPr>
          <p:cNvSpPr/>
          <p:nvPr/>
        </p:nvSpPr>
        <p:spPr>
          <a:xfrm>
            <a:off x="5878113"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DC1E1EE5-511B-48A6-86C7-BEB581DFD7C8}"/>
              </a:ext>
            </a:extLst>
          </p:cNvPr>
          <p:cNvSpPr txBox="1"/>
          <p:nvPr/>
        </p:nvSpPr>
        <p:spPr>
          <a:xfrm>
            <a:off x="3615639" y="4062882"/>
            <a:ext cx="2852358" cy="338554"/>
          </a:xfrm>
          <a:prstGeom prst="rect">
            <a:avLst/>
          </a:prstGeom>
          <a:noFill/>
        </p:spPr>
        <p:txBody>
          <a:bodyPr wrap="square" rtlCol="0">
            <a:spAutoFit/>
          </a:bodyPr>
          <a:lstStyle/>
          <a:p>
            <a:r>
              <a:rPr lang="en-US" sz="1600" i="1" dirty="0"/>
              <a:t>1                                 n – </a:t>
            </a:r>
            <a:r>
              <a:rPr lang="en-US" sz="1600" dirty="0"/>
              <a:t>1 </a:t>
            </a:r>
          </a:p>
        </p:txBody>
      </p:sp>
      <p:sp>
        <p:nvSpPr>
          <p:cNvPr id="10" name="Rectangle 9">
            <a:extLst>
              <a:ext uri="{FF2B5EF4-FFF2-40B4-BE49-F238E27FC236}">
                <a16:creationId xmlns:a16="http://schemas.microsoft.com/office/drawing/2014/main" id="{09BA0422-82B2-4388-B9FC-0B6DE144B851}"/>
              </a:ext>
            </a:extLst>
          </p:cNvPr>
          <p:cNvSpPr/>
          <p:nvPr/>
        </p:nvSpPr>
        <p:spPr>
          <a:xfrm>
            <a:off x="6255192"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6C5D9-2603-4C27-BE5B-1F669F408421}"/>
              </a:ext>
            </a:extLst>
          </p:cNvPr>
          <p:cNvSpPr txBox="1"/>
          <p:nvPr/>
        </p:nvSpPr>
        <p:spPr>
          <a:xfrm>
            <a:off x="1497963" y="2110382"/>
            <a:ext cx="9149715" cy="3693319"/>
          </a:xfrm>
          <a:prstGeom prst="rect">
            <a:avLst/>
          </a:prstGeom>
          <a:noFill/>
        </p:spPr>
        <p:txBody>
          <a:bodyPr wrap="square">
            <a:spAutoFit/>
          </a:bodyPr>
          <a:lstStyle/>
          <a:p>
            <a:pPr marL="228600" marR="0" indent="-22860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Selection</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input/output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Mengurutkan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Selection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elemen-elemennya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terurut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159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integer</a:t>
            </a: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159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Ukuran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&gt; 1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Partisi2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Partisi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menjadi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dan n –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SelectionSort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upalarik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A[i+1..j]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Selection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p:txBody>
      </p:sp>
      <p:sp>
        <p:nvSpPr>
          <p:cNvPr id="5" name="TextBox 4">
            <a:extLst>
              <a:ext uri="{FF2B5EF4-FFF2-40B4-BE49-F238E27FC236}">
                <a16:creationId xmlns:a16="http://schemas.microsoft.com/office/drawing/2014/main" id="{EC4C8165-94ED-460D-AA71-FE72B593D4DD}"/>
              </a:ext>
            </a:extLst>
          </p:cNvPr>
          <p:cNvSpPr txBox="1"/>
          <p:nvPr/>
        </p:nvSpPr>
        <p:spPr>
          <a:xfrm>
            <a:off x="1066800" y="373472"/>
            <a:ext cx="10302240" cy="1569660"/>
          </a:xfrm>
          <a:prstGeom prst="rect">
            <a:avLst/>
          </a:prstGeom>
          <a:noFill/>
        </p:spPr>
        <p:txBody>
          <a:bodyPr wrap="square">
            <a:spAutoFit/>
          </a:bodyPr>
          <a:lstStyle/>
          <a:p>
            <a:pPr marL="285750" indent="-285750">
              <a:buFont typeface="Arial" panose="020B0604020202020204" pitchFamily="34" charset="0"/>
              <a:buChar char="•"/>
            </a:pPr>
            <a:r>
              <a:rPr lang="en-US" sz="2400" dirty="0"/>
              <a:t>Proses </a:t>
            </a:r>
            <a:r>
              <a:rPr lang="en-US" sz="2400" dirty="0" err="1"/>
              <a:t>partisi</a:t>
            </a:r>
            <a:r>
              <a:rPr lang="en-US" sz="2400" dirty="0"/>
              <a:t> di </a:t>
            </a:r>
            <a:r>
              <a:rPr lang="en-US" sz="2400" dirty="0" err="1"/>
              <a:t>dalam</a:t>
            </a:r>
            <a:r>
              <a:rPr lang="en-US" sz="2400" dirty="0"/>
              <a:t> </a:t>
            </a:r>
            <a:r>
              <a:rPr lang="en-US" sz="2400" i="1" dirty="0"/>
              <a:t>Selection Sort </a:t>
            </a:r>
            <a:r>
              <a:rPr lang="en-US" sz="2400" dirty="0" err="1"/>
              <a:t>dilakukan</a:t>
            </a:r>
            <a:r>
              <a:rPr lang="en-US" sz="2400" dirty="0"/>
              <a:t> </a:t>
            </a:r>
            <a:r>
              <a:rPr lang="en-US" sz="2400" dirty="0" err="1"/>
              <a:t>dengan</a:t>
            </a:r>
            <a:r>
              <a:rPr lang="en-US" sz="2400" dirty="0"/>
              <a:t> </a:t>
            </a:r>
            <a:r>
              <a:rPr lang="en-US" sz="2400" dirty="0" err="1"/>
              <a:t>mencari</a:t>
            </a:r>
            <a:r>
              <a:rPr lang="en-US" sz="2400" dirty="0"/>
              <a:t> </a:t>
            </a:r>
            <a:r>
              <a:rPr lang="en-US" sz="2400" dirty="0" err="1"/>
              <a:t>elemen</a:t>
            </a:r>
            <a:r>
              <a:rPr lang="en-US" sz="2400" dirty="0"/>
              <a:t> </a:t>
            </a:r>
            <a:r>
              <a:rPr lang="en-US" sz="2400" dirty="0" err="1"/>
              <a:t>bernilai</a:t>
            </a:r>
            <a:r>
              <a:rPr lang="en-US" sz="2400" dirty="0"/>
              <a:t> minimum (</a:t>
            </a:r>
            <a:r>
              <a:rPr lang="en-US" sz="2400" dirty="0" err="1"/>
              <a:t>atau</a:t>
            </a:r>
            <a:r>
              <a:rPr lang="en-US" sz="2400" dirty="0"/>
              <a:t> </a:t>
            </a:r>
            <a:r>
              <a:rPr lang="en-US" sz="2400" dirty="0" err="1"/>
              <a:t>bernilai</a:t>
            </a:r>
            <a:r>
              <a:rPr lang="en-US" sz="2400" dirty="0"/>
              <a:t> </a:t>
            </a:r>
            <a:r>
              <a:rPr lang="en-US" sz="2400" dirty="0" err="1"/>
              <a:t>maksimum</a:t>
            </a:r>
            <a:r>
              <a:rPr lang="en-US" sz="2400" dirty="0"/>
              <a:t>) di </a:t>
            </a:r>
            <a:r>
              <a:rPr lang="en-US" sz="2400" dirty="0" err="1"/>
              <a:t>dalam</a:t>
            </a:r>
            <a:r>
              <a:rPr lang="en-US" sz="2400" dirty="0"/>
              <a:t> </a:t>
            </a:r>
            <a:r>
              <a:rPr lang="en-US" sz="2400" dirty="0" err="1"/>
              <a:t>larik</a:t>
            </a:r>
            <a:r>
              <a:rPr lang="en-US" sz="2400" dirty="0"/>
              <a:t> </a:t>
            </a:r>
            <a:r>
              <a:rPr lang="en-US" sz="2400" i="1" dirty="0"/>
              <a:t>A</a:t>
            </a:r>
            <a:r>
              <a:rPr lang="en-US" sz="2400" dirty="0"/>
              <a:t>[</a:t>
            </a:r>
            <a:r>
              <a:rPr lang="en-US" sz="2400" i="1" dirty="0" err="1"/>
              <a:t>i</a:t>
            </a:r>
            <a:r>
              <a:rPr lang="en-US" sz="2400" i="1" dirty="0"/>
              <a:t>.</a:t>
            </a:r>
            <a:r>
              <a:rPr lang="en-US" sz="2400" dirty="0"/>
              <a:t>.</a:t>
            </a:r>
            <a:r>
              <a:rPr lang="en-US" sz="2400" i="1" dirty="0"/>
              <a:t>j</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lalu</a:t>
            </a:r>
            <a:r>
              <a:rPr lang="en-US" sz="2400" dirty="0"/>
              <a:t> </a:t>
            </a:r>
            <a:r>
              <a:rPr lang="en-US" sz="2400" dirty="0" err="1"/>
              <a:t>elemen</a:t>
            </a:r>
            <a:r>
              <a:rPr lang="en-US" sz="2400" dirty="0"/>
              <a:t> minimum </a:t>
            </a:r>
            <a:r>
              <a:rPr lang="en-US" sz="2400" dirty="0" err="1"/>
              <a:t>ditempatkan</a:t>
            </a:r>
            <a:r>
              <a:rPr lang="en-US" sz="2400" dirty="0"/>
              <a:t> pada </a:t>
            </a:r>
            <a:r>
              <a:rPr lang="en-US" sz="2400" dirty="0" err="1"/>
              <a:t>posisi</a:t>
            </a:r>
            <a:r>
              <a:rPr lang="en-US" sz="2400" dirty="0"/>
              <a:t> </a:t>
            </a:r>
            <a:r>
              <a:rPr lang="en-US" sz="2400" i="1" dirty="0"/>
              <a:t>A</a:t>
            </a:r>
            <a:r>
              <a:rPr lang="en-US" sz="2400" dirty="0"/>
              <a:t>[</a:t>
            </a:r>
            <a:r>
              <a:rPr lang="en-US" sz="2400" i="1" dirty="0" err="1"/>
              <a:t>i</a:t>
            </a:r>
            <a:r>
              <a:rPr lang="en-US" sz="2400" dirty="0"/>
              <a:t>] </a:t>
            </a:r>
            <a:r>
              <a:rPr lang="en-US" sz="2400" dirty="0" err="1"/>
              <a:t>dengan</a:t>
            </a:r>
            <a:r>
              <a:rPr lang="en-US" sz="2400" dirty="0"/>
              <a:t> </a:t>
            </a:r>
            <a:r>
              <a:rPr lang="en-US" sz="2400" dirty="0" err="1"/>
              <a:t>cara</a:t>
            </a:r>
            <a:r>
              <a:rPr lang="en-US" sz="2400" dirty="0"/>
              <a:t> </a:t>
            </a:r>
            <a:r>
              <a:rPr lang="en-US" sz="2400" dirty="0" err="1"/>
              <a:t>pertukaran</a:t>
            </a:r>
            <a:r>
              <a:rPr lang="en-US" sz="2400" dirty="0"/>
              <a:t>. </a:t>
            </a:r>
            <a:endParaRPr lang="en-US" sz="2400" i="1" dirty="0"/>
          </a:p>
        </p:txBody>
      </p:sp>
      <p:sp>
        <p:nvSpPr>
          <p:cNvPr id="6" name="Rectangle 5">
            <a:extLst>
              <a:ext uri="{FF2B5EF4-FFF2-40B4-BE49-F238E27FC236}">
                <a16:creationId xmlns:a16="http://schemas.microsoft.com/office/drawing/2014/main" id="{5BF95443-E08D-4DB7-8A81-5DB877797099}"/>
              </a:ext>
            </a:extLst>
          </p:cNvPr>
          <p:cNvSpPr/>
          <p:nvPr/>
        </p:nvSpPr>
        <p:spPr>
          <a:xfrm>
            <a:off x="1346699" y="2036916"/>
            <a:ext cx="9498602" cy="3840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70B0EC71-8D70-4500-AC95-9AEBF8AEDCCB}"/>
              </a:ext>
            </a:extLst>
          </p:cNvPr>
          <p:cNvSpPr>
            <a:spLocks noChangeArrowheads="1"/>
          </p:cNvSpPr>
          <p:nvPr/>
        </p:nvSpPr>
        <p:spPr bwMode="auto">
          <a:xfrm>
            <a:off x="1169398" y="6022863"/>
            <a:ext cx="1051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lgn="just">
              <a:spcBef>
                <a:spcPct val="0"/>
              </a:spcBef>
            </a:pPr>
            <a:r>
              <a:rPr lang="en-US" altLang="en-US" sz="2400" dirty="0" err="1">
                <a:latin typeface="+mn-lt"/>
              </a:rPr>
              <a:t>Algoritma</a:t>
            </a:r>
            <a:r>
              <a:rPr lang="en-US" altLang="en-US" sz="2400" dirty="0">
                <a:latin typeface="+mn-lt"/>
              </a:rPr>
              <a:t> di </a:t>
            </a:r>
            <a:r>
              <a:rPr lang="en-US" altLang="en-US" sz="2400" dirty="0" err="1">
                <a:latin typeface="+mn-lt"/>
              </a:rPr>
              <a:t>atas</a:t>
            </a:r>
            <a:r>
              <a:rPr lang="en-US" altLang="en-US" sz="2400" dirty="0">
                <a:latin typeface="+mn-lt"/>
              </a:rPr>
              <a:t> </a:t>
            </a:r>
            <a:r>
              <a:rPr lang="en-US" altLang="en-US" sz="2400" dirty="0" err="1">
                <a:latin typeface="+mn-lt"/>
              </a:rPr>
              <a:t>dapat</a:t>
            </a:r>
            <a:r>
              <a:rPr lang="en-US" altLang="en-US" sz="2400" dirty="0">
                <a:latin typeface="+mn-lt"/>
              </a:rPr>
              <a:t> </a:t>
            </a:r>
            <a:r>
              <a:rPr lang="en-US" altLang="en-US" sz="2400" dirty="0" err="1">
                <a:latin typeface="+mn-lt"/>
              </a:rPr>
              <a:t>dianggap</a:t>
            </a:r>
            <a:r>
              <a:rPr lang="en-US" altLang="en-US" sz="2400" dirty="0">
                <a:latin typeface="+mn-lt"/>
              </a:rPr>
              <a:t> </a:t>
            </a:r>
            <a:r>
              <a:rPr lang="en-US" altLang="en-US" sz="2400" dirty="0" err="1">
                <a:latin typeface="+mn-lt"/>
              </a:rPr>
              <a:t>sebagai</a:t>
            </a:r>
            <a:r>
              <a:rPr lang="en-US" altLang="en-US" sz="2400" dirty="0">
                <a:latin typeface="+mn-lt"/>
              </a:rPr>
              <a:t> </a:t>
            </a:r>
            <a:r>
              <a:rPr lang="en-US" altLang="en-US" sz="2400" dirty="0" err="1">
                <a:latin typeface="+mn-lt"/>
              </a:rPr>
              <a:t>versi</a:t>
            </a:r>
            <a:r>
              <a:rPr lang="en-US" altLang="en-US" sz="2400" dirty="0">
                <a:latin typeface="+mn-lt"/>
              </a:rPr>
              <a:t> </a:t>
            </a:r>
            <a:r>
              <a:rPr lang="en-US" altLang="en-US" sz="2400" dirty="0" err="1">
                <a:latin typeface="+mn-lt"/>
              </a:rPr>
              <a:t>rekursif</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Selection Sort  </a:t>
            </a:r>
            <a:endParaRPr lang="en-US" altLang="en-US" sz="2400" dirty="0">
              <a:latin typeface="+mn-lt"/>
            </a:endParaRPr>
          </a:p>
        </p:txBody>
      </p:sp>
      <p:sp>
        <p:nvSpPr>
          <p:cNvPr id="43" name="Rectangle 42">
            <a:extLst>
              <a:ext uri="{FF2B5EF4-FFF2-40B4-BE49-F238E27FC236}">
                <a16:creationId xmlns:a16="http://schemas.microsoft.com/office/drawing/2014/main" id="{88A74A1E-2E39-4395-9329-F42BDDA31F3B}"/>
              </a:ext>
            </a:extLst>
          </p:cNvPr>
          <p:cNvSpPr/>
          <p:nvPr/>
        </p:nvSpPr>
        <p:spPr>
          <a:xfrm>
            <a:off x="9400047"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EF5D52E7-03BA-4BC8-B219-0F96C6AA5013}"/>
              </a:ext>
            </a:extLst>
          </p:cNvPr>
          <p:cNvSpPr/>
          <p:nvPr/>
        </p:nvSpPr>
        <p:spPr>
          <a:xfrm>
            <a:off x="9777126"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a:extLst>
              <a:ext uri="{FF2B5EF4-FFF2-40B4-BE49-F238E27FC236}">
                <a16:creationId xmlns:a16="http://schemas.microsoft.com/office/drawing/2014/main" id="{3E43E897-30D8-4973-B281-F55962B6FD6B}"/>
              </a:ext>
            </a:extLst>
          </p:cNvPr>
          <p:cNvSpPr/>
          <p:nvPr/>
        </p:nvSpPr>
        <p:spPr>
          <a:xfrm>
            <a:off x="10154205"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a16="http://schemas.microsoft.com/office/drawing/2014/main" id="{2080E53E-F0AE-41EC-AA57-708DC148045C}"/>
              </a:ext>
            </a:extLst>
          </p:cNvPr>
          <p:cNvSpPr/>
          <p:nvPr/>
        </p:nvSpPr>
        <p:spPr>
          <a:xfrm>
            <a:off x="10531284"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a:extLst>
              <a:ext uri="{FF2B5EF4-FFF2-40B4-BE49-F238E27FC236}">
                <a16:creationId xmlns:a16="http://schemas.microsoft.com/office/drawing/2014/main" id="{989FD3FC-09DF-47CE-B64B-687795466A05}"/>
              </a:ext>
            </a:extLst>
          </p:cNvPr>
          <p:cNvSpPr/>
          <p:nvPr/>
        </p:nvSpPr>
        <p:spPr>
          <a:xfrm>
            <a:off x="10908363"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Rectangle 47">
            <a:extLst>
              <a:ext uri="{FF2B5EF4-FFF2-40B4-BE49-F238E27FC236}">
                <a16:creationId xmlns:a16="http://schemas.microsoft.com/office/drawing/2014/main" id="{67834BBA-E035-42EB-9898-BBC5C1873B23}"/>
              </a:ext>
            </a:extLst>
          </p:cNvPr>
          <p:cNvSpPr/>
          <p:nvPr/>
        </p:nvSpPr>
        <p:spPr>
          <a:xfrm>
            <a:off x="11285442"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ectangle 48">
            <a:extLst>
              <a:ext uri="{FF2B5EF4-FFF2-40B4-BE49-F238E27FC236}">
                <a16:creationId xmlns:a16="http://schemas.microsoft.com/office/drawing/2014/main" id="{F2AA974D-797D-447B-B631-D618C2104E7E}"/>
              </a:ext>
            </a:extLst>
          </p:cNvPr>
          <p:cNvSpPr/>
          <p:nvPr/>
        </p:nvSpPr>
        <p:spPr>
          <a:xfrm>
            <a:off x="11662521"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a:extLst>
              <a:ext uri="{FF2B5EF4-FFF2-40B4-BE49-F238E27FC236}">
                <a16:creationId xmlns:a16="http://schemas.microsoft.com/office/drawing/2014/main" id="{A30EE99D-207F-4D01-AEE2-E023241E9917}"/>
              </a:ext>
            </a:extLst>
          </p:cNvPr>
          <p:cNvSpPr txBox="1"/>
          <p:nvPr/>
        </p:nvSpPr>
        <p:spPr>
          <a:xfrm>
            <a:off x="9391395" y="134869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51" name="TextBox 50">
            <a:extLst>
              <a:ext uri="{FF2B5EF4-FFF2-40B4-BE49-F238E27FC236}">
                <a16:creationId xmlns:a16="http://schemas.microsoft.com/office/drawing/2014/main" id="{9E057E24-8F32-4047-993F-E099B85C1B9F}"/>
              </a:ext>
            </a:extLst>
          </p:cNvPr>
          <p:cNvSpPr txBox="1"/>
          <p:nvPr/>
        </p:nvSpPr>
        <p:spPr>
          <a:xfrm>
            <a:off x="10382186" y="615860"/>
            <a:ext cx="317716" cy="369332"/>
          </a:xfrm>
          <a:prstGeom prst="rect">
            <a:avLst/>
          </a:prstGeom>
          <a:noFill/>
          <a:ln>
            <a:noFill/>
          </a:ln>
        </p:spPr>
        <p:txBody>
          <a:bodyPr wrap="none" rtlCol="0">
            <a:spAutoFit/>
          </a:bodyPr>
          <a:lstStyle/>
          <a:p>
            <a:r>
              <a:rPr lang="en-US" i="1" dirty="0"/>
              <a:t>A</a:t>
            </a:r>
          </a:p>
        </p:txBody>
      </p:sp>
      <p:sp>
        <p:nvSpPr>
          <p:cNvPr id="52" name="Rectangle 51">
            <a:extLst>
              <a:ext uri="{FF2B5EF4-FFF2-40B4-BE49-F238E27FC236}">
                <a16:creationId xmlns:a16="http://schemas.microsoft.com/office/drawing/2014/main" id="{43E8863D-5E62-414F-B19E-6FC3A57D8762}"/>
              </a:ext>
            </a:extLst>
          </p:cNvPr>
          <p:cNvSpPr/>
          <p:nvPr/>
        </p:nvSpPr>
        <p:spPr>
          <a:xfrm>
            <a:off x="8979963" y="452481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Rectangle 52">
            <a:extLst>
              <a:ext uri="{FF2B5EF4-FFF2-40B4-BE49-F238E27FC236}">
                <a16:creationId xmlns:a16="http://schemas.microsoft.com/office/drawing/2014/main" id="{8985DB9E-7095-49DF-9AC7-4A67887FCFC8}"/>
              </a:ext>
            </a:extLst>
          </p:cNvPr>
          <p:cNvSpPr/>
          <p:nvPr/>
        </p:nvSpPr>
        <p:spPr>
          <a:xfrm>
            <a:off x="9734121"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Rectangle 53">
            <a:extLst>
              <a:ext uri="{FF2B5EF4-FFF2-40B4-BE49-F238E27FC236}">
                <a16:creationId xmlns:a16="http://schemas.microsoft.com/office/drawing/2014/main" id="{AAD87C1A-C5D6-4009-AE8A-9823F24E181C}"/>
              </a:ext>
            </a:extLst>
          </p:cNvPr>
          <p:cNvSpPr/>
          <p:nvPr/>
        </p:nvSpPr>
        <p:spPr>
          <a:xfrm>
            <a:off x="10111200"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a:extLst>
              <a:ext uri="{FF2B5EF4-FFF2-40B4-BE49-F238E27FC236}">
                <a16:creationId xmlns:a16="http://schemas.microsoft.com/office/drawing/2014/main" id="{D37954D4-CCDD-4BF3-BD86-E7AE5C7840DF}"/>
              </a:ext>
            </a:extLst>
          </p:cNvPr>
          <p:cNvSpPr/>
          <p:nvPr/>
        </p:nvSpPr>
        <p:spPr>
          <a:xfrm>
            <a:off x="10488279"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a:extLst>
              <a:ext uri="{FF2B5EF4-FFF2-40B4-BE49-F238E27FC236}">
                <a16:creationId xmlns:a16="http://schemas.microsoft.com/office/drawing/2014/main" id="{7BF85275-FD70-4FC3-B91D-83D5852AFA34}"/>
              </a:ext>
            </a:extLst>
          </p:cNvPr>
          <p:cNvSpPr/>
          <p:nvPr/>
        </p:nvSpPr>
        <p:spPr>
          <a:xfrm>
            <a:off x="10865358"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86397A8A-988A-45FD-B72F-656175B565F5}"/>
              </a:ext>
            </a:extLst>
          </p:cNvPr>
          <p:cNvSpPr/>
          <p:nvPr/>
        </p:nvSpPr>
        <p:spPr>
          <a:xfrm>
            <a:off x="11242437"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TextBox 57">
            <a:extLst>
              <a:ext uri="{FF2B5EF4-FFF2-40B4-BE49-F238E27FC236}">
                <a16:creationId xmlns:a16="http://schemas.microsoft.com/office/drawing/2014/main" id="{D1EE87D7-E06F-455C-81A3-9F4605AB41A0}"/>
              </a:ext>
            </a:extLst>
          </p:cNvPr>
          <p:cNvSpPr txBox="1"/>
          <p:nvPr/>
        </p:nvSpPr>
        <p:spPr>
          <a:xfrm>
            <a:off x="8979962" y="4860653"/>
            <a:ext cx="3059637" cy="338554"/>
          </a:xfrm>
          <a:prstGeom prst="rect">
            <a:avLst/>
          </a:prstGeom>
          <a:noFill/>
        </p:spPr>
        <p:txBody>
          <a:bodyPr wrap="square" rtlCol="0">
            <a:spAutoFit/>
          </a:bodyPr>
          <a:lstStyle/>
          <a:p>
            <a:r>
              <a:rPr lang="en-US" sz="1600" i="1" dirty="0" err="1"/>
              <a:t>i</a:t>
            </a:r>
            <a:r>
              <a:rPr lang="en-US" sz="1600" i="1" dirty="0"/>
              <a:t>                i+1                                   j</a:t>
            </a:r>
            <a:r>
              <a:rPr lang="en-US" sz="1600" dirty="0"/>
              <a:t> </a:t>
            </a:r>
          </a:p>
        </p:txBody>
      </p:sp>
      <p:sp>
        <p:nvSpPr>
          <p:cNvPr id="59" name="Rectangle 58">
            <a:extLst>
              <a:ext uri="{FF2B5EF4-FFF2-40B4-BE49-F238E27FC236}">
                <a16:creationId xmlns:a16="http://schemas.microsoft.com/office/drawing/2014/main" id="{ED483EAF-4DF9-4538-AC0E-BF41CE7EB2DB}"/>
              </a:ext>
            </a:extLst>
          </p:cNvPr>
          <p:cNvSpPr/>
          <p:nvPr/>
        </p:nvSpPr>
        <p:spPr>
          <a:xfrm>
            <a:off x="11619516"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4589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A3BB14C5-0C0B-4089-9735-BF10F35DF3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60DF74-2B7C-49DF-9DDF-1870EE470BA6}" type="slidenum">
              <a:rPr lang="en-US" altLang="en-US" sz="1400"/>
              <a:pPr>
                <a:spcBef>
                  <a:spcPct val="0"/>
                </a:spcBef>
                <a:buFontTx/>
                <a:buNone/>
              </a:pPr>
              <a:t>17</a:t>
            </a:fld>
            <a:endParaRPr lang="en-US" altLang="en-US" sz="1400"/>
          </a:p>
        </p:txBody>
      </p:sp>
      <p:sp>
        <p:nvSpPr>
          <p:cNvPr id="7" name="TextBox 6">
            <a:extLst>
              <a:ext uri="{FF2B5EF4-FFF2-40B4-BE49-F238E27FC236}">
                <a16:creationId xmlns:a16="http://schemas.microsoft.com/office/drawing/2014/main" id="{03828012-FC61-418B-97E4-09CC72C1A018}"/>
              </a:ext>
            </a:extLst>
          </p:cNvPr>
          <p:cNvSpPr txBox="1"/>
          <p:nvPr/>
        </p:nvSpPr>
        <p:spPr>
          <a:xfrm>
            <a:off x="1021080" y="1001038"/>
            <a:ext cx="9768840" cy="5078313"/>
          </a:xfrm>
          <a:prstGeom prst="rect">
            <a:avLst/>
          </a:prstGeom>
          <a:noFill/>
        </p:spPr>
        <p:txBody>
          <a:bodyPr wrap="square">
            <a:spAutoFit/>
          </a:bodyPr>
          <a:lstStyle/>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Partisi2</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input/output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Menmpartisi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mencari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minimum di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dan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menempatkan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-elemennya</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minimum.</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swap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pertukarkan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F8EF60F-77A9-4645-89E1-1838981913C5}"/>
              </a:ext>
            </a:extLst>
          </p:cNvPr>
          <p:cNvSpPr/>
          <p:nvPr/>
        </p:nvSpPr>
        <p:spPr>
          <a:xfrm>
            <a:off x="793478" y="873759"/>
            <a:ext cx="10560322" cy="5078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03AAF5-8520-4501-8270-A7EA5A1689D4}"/>
              </a:ext>
            </a:extLst>
          </p:cNvPr>
          <p:cNvSpPr/>
          <p:nvPr/>
        </p:nvSpPr>
        <p:spPr>
          <a:xfrm>
            <a:off x="8093489"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DDCA78AD-30B7-4D3F-B85D-E3021192447E}"/>
              </a:ext>
            </a:extLst>
          </p:cNvPr>
          <p:cNvSpPr/>
          <p:nvPr/>
        </p:nvSpPr>
        <p:spPr>
          <a:xfrm>
            <a:off x="8470568"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AE51938B-30DE-431E-9B50-8043B284E6BB}"/>
              </a:ext>
            </a:extLst>
          </p:cNvPr>
          <p:cNvSpPr/>
          <p:nvPr/>
        </p:nvSpPr>
        <p:spPr>
          <a:xfrm>
            <a:off x="8847647"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F189EBEA-D256-41DA-8215-77158B24F426}"/>
              </a:ext>
            </a:extLst>
          </p:cNvPr>
          <p:cNvSpPr/>
          <p:nvPr/>
        </p:nvSpPr>
        <p:spPr>
          <a:xfrm>
            <a:off x="9224726"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D9DB7A56-34AF-459E-A943-673CDB8EB1A5}"/>
              </a:ext>
            </a:extLst>
          </p:cNvPr>
          <p:cNvSpPr/>
          <p:nvPr/>
        </p:nvSpPr>
        <p:spPr>
          <a:xfrm>
            <a:off x="9601805"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4B0CE8DF-F6F6-433F-B631-BB11139D77F6}"/>
              </a:ext>
            </a:extLst>
          </p:cNvPr>
          <p:cNvSpPr/>
          <p:nvPr/>
        </p:nvSpPr>
        <p:spPr>
          <a:xfrm>
            <a:off x="9978884"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BE96630C-8954-41B0-BCE2-6F742841B946}"/>
              </a:ext>
            </a:extLst>
          </p:cNvPr>
          <p:cNvSpPr/>
          <p:nvPr/>
        </p:nvSpPr>
        <p:spPr>
          <a:xfrm>
            <a:off x="10355963"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CEB7B4F2-09A1-4141-9B19-A0A5B7233557}"/>
              </a:ext>
            </a:extLst>
          </p:cNvPr>
          <p:cNvSpPr txBox="1"/>
          <p:nvPr/>
        </p:nvSpPr>
        <p:spPr>
          <a:xfrm>
            <a:off x="8084837" y="240533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37" name="TextBox 36">
            <a:extLst>
              <a:ext uri="{FF2B5EF4-FFF2-40B4-BE49-F238E27FC236}">
                <a16:creationId xmlns:a16="http://schemas.microsoft.com/office/drawing/2014/main" id="{2515ABAA-7136-4E26-A943-3F8089AE084E}"/>
              </a:ext>
            </a:extLst>
          </p:cNvPr>
          <p:cNvSpPr txBox="1"/>
          <p:nvPr/>
        </p:nvSpPr>
        <p:spPr>
          <a:xfrm>
            <a:off x="9075628" y="1672500"/>
            <a:ext cx="317716" cy="369332"/>
          </a:xfrm>
          <a:prstGeom prst="rect">
            <a:avLst/>
          </a:prstGeom>
          <a:noFill/>
          <a:ln>
            <a:noFill/>
          </a:ln>
        </p:spPr>
        <p:txBody>
          <a:bodyPr wrap="none" rtlCol="0">
            <a:spAutoFit/>
          </a:bodyPr>
          <a:lstStyle/>
          <a:p>
            <a:r>
              <a:rPr lang="en-US" i="1" dirty="0"/>
              <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68DFF09-53F4-43E0-A72A-D7748287E623}"/>
              </a:ext>
            </a:extLst>
          </p:cNvPr>
          <p:cNvSpPr txBox="1"/>
          <p:nvPr/>
        </p:nvSpPr>
        <p:spPr>
          <a:xfrm>
            <a:off x="1097280" y="197346"/>
            <a:ext cx="10393680" cy="6463308"/>
          </a:xfrm>
          <a:prstGeom prst="rect">
            <a:avLst/>
          </a:prstGeom>
          <a:noFill/>
        </p:spPr>
        <p:txBody>
          <a:bodyPr wrap="square">
            <a:spAutoFit/>
          </a:bodyPr>
          <a:lstStyle/>
          <a:p>
            <a:r>
              <a:rPr lang="en-US" b="1" dirty="0" err="1"/>
              <a:t>Contoh</a:t>
            </a:r>
            <a:r>
              <a:rPr lang="en-US" b="1" dirty="0"/>
              <a:t> 2.</a:t>
            </a:r>
            <a:r>
              <a:rPr lang="en-US" dirty="0"/>
              <a:t> </a:t>
            </a:r>
            <a:r>
              <a:rPr lang="en-US" dirty="0" err="1"/>
              <a:t>Misalkan</a:t>
            </a:r>
            <a:r>
              <a:rPr lang="en-US" dirty="0"/>
              <a:t> </a:t>
            </a:r>
            <a:r>
              <a:rPr lang="en-US" dirty="0" err="1"/>
              <a:t>tabel</a:t>
            </a:r>
            <a:r>
              <a:rPr lang="en-US" dirty="0"/>
              <a:t> A </a:t>
            </a:r>
            <a:r>
              <a:rPr lang="en-US" dirty="0" err="1"/>
              <a:t>berisi</a:t>
            </a:r>
            <a:r>
              <a:rPr lang="en-US" dirty="0"/>
              <a:t> </a:t>
            </a:r>
            <a:r>
              <a:rPr lang="en-US" dirty="0" err="1"/>
              <a:t>elemen-elemen</a:t>
            </a:r>
            <a:r>
              <a:rPr lang="en-US" dirty="0"/>
              <a:t> </a:t>
            </a:r>
            <a:r>
              <a:rPr lang="en-US" dirty="0" err="1"/>
              <a:t>berikut</a:t>
            </a:r>
            <a:r>
              <a:rPr lang="en-US" dirty="0"/>
              <a:t>:</a:t>
            </a:r>
          </a:p>
          <a:p>
            <a:endParaRPr lang="en-US" dirty="0"/>
          </a:p>
          <a:p>
            <a:r>
              <a:rPr lang="en-US" dirty="0"/>
              <a:t>		4	12	3	9	1	21	5	2</a:t>
            </a:r>
          </a:p>
          <a:p>
            <a:endParaRPr lang="en-US" dirty="0"/>
          </a:p>
          <a:p>
            <a:r>
              <a:rPr lang="en-US" dirty="0"/>
              <a:t>Langkah-</a:t>
            </a:r>
            <a:r>
              <a:rPr lang="en-US" dirty="0" err="1"/>
              <a:t>langkah</a:t>
            </a:r>
            <a:r>
              <a:rPr lang="en-US" dirty="0"/>
              <a:t> </a:t>
            </a:r>
            <a:r>
              <a:rPr lang="en-US" dirty="0" err="1"/>
              <a:t>pengurutan</a:t>
            </a:r>
            <a:r>
              <a:rPr lang="en-US" dirty="0"/>
              <a:t> </a:t>
            </a:r>
            <a:r>
              <a:rPr lang="en-US" dirty="0" err="1"/>
              <a:t>dengan</a:t>
            </a:r>
            <a:r>
              <a:rPr lang="en-US" dirty="0"/>
              <a:t> </a:t>
            </a:r>
            <a:r>
              <a:rPr lang="en-US" i="1" dirty="0"/>
              <a:t>Selection Sort</a:t>
            </a:r>
            <a:r>
              <a:rPr lang="en-US" dirty="0"/>
              <a:t>:</a:t>
            </a:r>
          </a:p>
          <a:p>
            <a:endParaRPr lang="en-US" dirty="0"/>
          </a:p>
          <a:p>
            <a:r>
              <a:rPr lang="en-US" dirty="0"/>
              <a:t>		4	12	3	9	1	21	5	2</a:t>
            </a:r>
          </a:p>
          <a:p>
            <a:r>
              <a:rPr lang="en-US" dirty="0"/>
              <a:t>		</a:t>
            </a:r>
          </a:p>
          <a:p>
            <a:r>
              <a:rPr lang="en-US" dirty="0"/>
              <a:t>		1	12	3	9	4	21	5	2</a:t>
            </a:r>
          </a:p>
          <a:p>
            <a:endParaRPr lang="en-US" dirty="0"/>
          </a:p>
          <a:p>
            <a:r>
              <a:rPr lang="en-US" dirty="0"/>
              <a:t>		</a:t>
            </a:r>
            <a:r>
              <a:rPr lang="en-US" dirty="0">
                <a:solidFill>
                  <a:srgbClr val="FF0000"/>
                </a:solidFill>
              </a:rPr>
              <a:t>1</a:t>
            </a:r>
            <a:r>
              <a:rPr lang="en-US" dirty="0"/>
              <a:t>	2	3	9	4	21	5	12</a:t>
            </a:r>
          </a:p>
          <a:p>
            <a:endParaRPr lang="en-US" dirty="0"/>
          </a:p>
          <a:p>
            <a:r>
              <a:rPr lang="en-US" dirty="0"/>
              <a:t>		</a:t>
            </a:r>
            <a:r>
              <a:rPr lang="en-US" dirty="0">
                <a:solidFill>
                  <a:srgbClr val="FF0000"/>
                </a:solidFill>
              </a:rPr>
              <a:t>1	2</a:t>
            </a:r>
            <a:r>
              <a:rPr lang="en-US" dirty="0"/>
              <a:t>	3	9	4	21	5	12</a:t>
            </a:r>
          </a:p>
          <a:p>
            <a:endParaRPr lang="en-US" dirty="0"/>
          </a:p>
          <a:p>
            <a:r>
              <a:rPr lang="en-US" dirty="0"/>
              <a:t>		</a:t>
            </a:r>
            <a:r>
              <a:rPr lang="en-US" dirty="0">
                <a:solidFill>
                  <a:srgbClr val="FF0000"/>
                </a:solidFill>
              </a:rPr>
              <a:t>1	2	3</a:t>
            </a:r>
            <a:r>
              <a:rPr lang="en-US" dirty="0"/>
              <a:t>	4	9	21	5	12</a:t>
            </a:r>
          </a:p>
          <a:p>
            <a:endParaRPr lang="en-US" dirty="0"/>
          </a:p>
          <a:p>
            <a:r>
              <a:rPr lang="en-US" dirty="0"/>
              <a:t>		</a:t>
            </a:r>
            <a:r>
              <a:rPr lang="en-US" dirty="0">
                <a:solidFill>
                  <a:srgbClr val="FF0000"/>
                </a:solidFill>
              </a:rPr>
              <a:t>1	2	3	4</a:t>
            </a:r>
            <a:r>
              <a:rPr lang="en-US" dirty="0"/>
              <a:t>	5	21	9	12</a:t>
            </a:r>
          </a:p>
          <a:p>
            <a:endParaRPr lang="en-US" dirty="0"/>
          </a:p>
          <a:p>
            <a:r>
              <a:rPr lang="en-US" dirty="0"/>
              <a:t>		</a:t>
            </a:r>
            <a:r>
              <a:rPr lang="en-US" dirty="0">
                <a:solidFill>
                  <a:srgbClr val="FF0000"/>
                </a:solidFill>
              </a:rPr>
              <a:t>1	2	3	4	5</a:t>
            </a:r>
            <a:r>
              <a:rPr lang="en-US" dirty="0"/>
              <a:t>	9	12	21</a:t>
            </a:r>
          </a:p>
          <a:p>
            <a:endParaRPr lang="en-US" dirty="0"/>
          </a:p>
          <a:p>
            <a:r>
              <a:rPr lang="en-US" dirty="0"/>
              <a:t>		</a:t>
            </a:r>
            <a:r>
              <a:rPr lang="en-US" dirty="0">
                <a:solidFill>
                  <a:srgbClr val="FF0000"/>
                </a:solidFill>
              </a:rPr>
              <a:t>1	2	3	4	5	9</a:t>
            </a:r>
            <a:r>
              <a:rPr lang="en-US" dirty="0"/>
              <a:t>	12	21</a:t>
            </a:r>
          </a:p>
          <a:p>
            <a:endParaRPr lang="en-US" dirty="0"/>
          </a:p>
          <a:p>
            <a:r>
              <a:rPr lang="en-US" dirty="0"/>
              <a:t>		</a:t>
            </a:r>
            <a:r>
              <a:rPr lang="en-US" dirty="0">
                <a:solidFill>
                  <a:srgbClr val="FF0000"/>
                </a:solidFill>
              </a:rPr>
              <a:t>1	2	3	4	5	9	12	21</a:t>
            </a:r>
          </a:p>
        </p:txBody>
      </p:sp>
      <p:sp>
        <p:nvSpPr>
          <p:cNvPr id="28" name="Rectangle 27">
            <a:extLst>
              <a:ext uri="{FF2B5EF4-FFF2-40B4-BE49-F238E27FC236}">
                <a16:creationId xmlns:a16="http://schemas.microsoft.com/office/drawing/2014/main" id="{886C90B6-6BAD-431B-8F4B-C54403D8E910}"/>
              </a:ext>
            </a:extLst>
          </p:cNvPr>
          <p:cNvSpPr/>
          <p:nvPr/>
        </p:nvSpPr>
        <p:spPr>
          <a:xfrm>
            <a:off x="2915920" y="1838960"/>
            <a:ext cx="6890232" cy="370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0CB399-2C7F-4ABC-9644-DC15E9170E44}"/>
              </a:ext>
            </a:extLst>
          </p:cNvPr>
          <p:cNvSpPr/>
          <p:nvPr/>
        </p:nvSpPr>
        <p:spPr>
          <a:xfrm>
            <a:off x="3762003" y="2367280"/>
            <a:ext cx="6044149" cy="394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6F0E45-C1D9-435E-8D23-D3D66E403B20}"/>
              </a:ext>
            </a:extLst>
          </p:cNvPr>
          <p:cNvSpPr/>
          <p:nvPr/>
        </p:nvSpPr>
        <p:spPr>
          <a:xfrm>
            <a:off x="2915920" y="2367280"/>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7FEEFDF-4F77-441D-AB22-5064A86EE53D}"/>
              </a:ext>
            </a:extLst>
          </p:cNvPr>
          <p:cNvSpPr/>
          <p:nvPr/>
        </p:nvSpPr>
        <p:spPr>
          <a:xfrm>
            <a:off x="4686914" y="2895600"/>
            <a:ext cx="5119237" cy="36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8C5B4CE-4F95-44B9-9319-A523B4EFC4B0}"/>
              </a:ext>
            </a:extLst>
          </p:cNvPr>
          <p:cNvSpPr/>
          <p:nvPr/>
        </p:nvSpPr>
        <p:spPr>
          <a:xfrm>
            <a:off x="3762003" y="2900855"/>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8F9CCCE-62DD-4071-9FE8-DE7CC24D254B}"/>
              </a:ext>
            </a:extLst>
          </p:cNvPr>
          <p:cNvSpPr/>
          <p:nvPr/>
        </p:nvSpPr>
        <p:spPr>
          <a:xfrm>
            <a:off x="4686915" y="3480574"/>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8CC1C6-D029-4912-87E9-04B805A0C21F}"/>
              </a:ext>
            </a:extLst>
          </p:cNvPr>
          <p:cNvSpPr/>
          <p:nvPr/>
        </p:nvSpPr>
        <p:spPr>
          <a:xfrm>
            <a:off x="5532997" y="3480574"/>
            <a:ext cx="4273153" cy="36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CE5F26-0AF4-4EE6-ADAF-7C24A088132E}"/>
              </a:ext>
            </a:extLst>
          </p:cNvPr>
          <p:cNvSpPr/>
          <p:nvPr/>
        </p:nvSpPr>
        <p:spPr>
          <a:xfrm>
            <a:off x="5532998" y="4076234"/>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BBD3F4-7A21-4584-AACD-AAE954E6AE6F}"/>
              </a:ext>
            </a:extLst>
          </p:cNvPr>
          <p:cNvSpPr/>
          <p:nvPr/>
        </p:nvSpPr>
        <p:spPr>
          <a:xfrm>
            <a:off x="6484184" y="4057264"/>
            <a:ext cx="3321966"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65B5966-9B99-4624-B6AC-7CEBC5D5C81C}"/>
              </a:ext>
            </a:extLst>
          </p:cNvPr>
          <p:cNvSpPr/>
          <p:nvPr/>
        </p:nvSpPr>
        <p:spPr>
          <a:xfrm>
            <a:off x="6484184" y="4637910"/>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670B17-3859-4BF3-BCA5-683E1B78B1E1}"/>
              </a:ext>
            </a:extLst>
          </p:cNvPr>
          <p:cNvSpPr/>
          <p:nvPr/>
        </p:nvSpPr>
        <p:spPr>
          <a:xfrm>
            <a:off x="7456391" y="4637910"/>
            <a:ext cx="2349760"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5C21C0C-6A2E-4008-AFF3-682BCD87F531}"/>
              </a:ext>
            </a:extLst>
          </p:cNvPr>
          <p:cNvSpPr/>
          <p:nvPr/>
        </p:nvSpPr>
        <p:spPr>
          <a:xfrm>
            <a:off x="7456391" y="5170999"/>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1E0DA1-F55C-4860-9567-ADCF57CBA7CD}"/>
              </a:ext>
            </a:extLst>
          </p:cNvPr>
          <p:cNvSpPr/>
          <p:nvPr/>
        </p:nvSpPr>
        <p:spPr>
          <a:xfrm>
            <a:off x="8330151" y="5170999"/>
            <a:ext cx="147599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3D53DE8-3F48-4249-91CE-21B52A1B05C2}"/>
              </a:ext>
            </a:extLst>
          </p:cNvPr>
          <p:cNvSpPr/>
          <p:nvPr/>
        </p:nvSpPr>
        <p:spPr>
          <a:xfrm>
            <a:off x="8330150" y="5704088"/>
            <a:ext cx="50904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2240483-580D-45BD-AB6A-BE1A56A1E68A}"/>
              </a:ext>
            </a:extLst>
          </p:cNvPr>
          <p:cNvSpPr/>
          <p:nvPr/>
        </p:nvSpPr>
        <p:spPr>
          <a:xfrm>
            <a:off x="9297101" y="5727866"/>
            <a:ext cx="50904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CD4BCE9-3759-47ED-9898-08CB6B50DA31}"/>
              </a:ext>
            </a:extLst>
          </p:cNvPr>
          <p:cNvSpPr txBox="1"/>
          <p:nvPr/>
        </p:nvSpPr>
        <p:spPr>
          <a:xfrm>
            <a:off x="9806150" y="6216526"/>
            <a:ext cx="1211294" cy="369332"/>
          </a:xfrm>
          <a:prstGeom prst="rect">
            <a:avLst/>
          </a:prstGeom>
          <a:noFill/>
        </p:spPr>
        <p:txBody>
          <a:bodyPr wrap="none" rtlCol="0">
            <a:spAutoFit/>
          </a:bodyPr>
          <a:lstStyle/>
          <a:p>
            <a:r>
              <a:rPr lang="en-US" dirty="0">
                <a:sym typeface="Symbol" panose="05050102010706020507" pitchFamily="18" charset="2"/>
              </a:rPr>
              <a:t> </a:t>
            </a:r>
            <a:r>
              <a:rPr lang="en-US" dirty="0" err="1">
                <a:sym typeface="Symbol" panose="05050102010706020507" pitchFamily="18" charset="2"/>
              </a:rPr>
              <a:t>t</a:t>
            </a:r>
            <a:r>
              <a:rPr lang="en-US" dirty="0" err="1"/>
              <a:t>erurut</a:t>
            </a:r>
            <a:r>
              <a:rPr lang="en-US" dirty="0"/>
              <a:t>!</a:t>
            </a:r>
          </a:p>
        </p:txBody>
      </p:sp>
    </p:spTree>
    <p:extLst>
      <p:ext uri="{BB962C8B-B14F-4D97-AF65-F5344CB8AC3E}">
        <p14:creationId xmlns:p14="http://schemas.microsoft.com/office/powerpoint/2010/main" val="22787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610A-246F-907D-4197-A5991B32C41C}"/>
            </a:ext>
          </a:extLst>
        </p:cNvPr>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271EF665-A267-B76B-DCA0-E187965BE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2423A-AAEF-40E1-9A5F-C628E9D5E296}" type="slidenum">
              <a:rPr lang="en-US" altLang="en-US" sz="1400"/>
              <a:pPr>
                <a:spcBef>
                  <a:spcPct val="0"/>
                </a:spcBef>
                <a:buFontTx/>
                <a:buNone/>
              </a:pPr>
              <a:t>19</a:t>
            </a:fld>
            <a:endParaRPr lang="en-US" altLang="en-US" sz="1400"/>
          </a:p>
        </p:txBody>
      </p:sp>
      <p:graphicFrame>
        <p:nvGraphicFramePr>
          <p:cNvPr id="58371" name="Object 2">
            <a:extLst>
              <a:ext uri="{FF2B5EF4-FFF2-40B4-BE49-F238E27FC236}">
                <a16:creationId xmlns:a16="http://schemas.microsoft.com/office/drawing/2014/main" id="{869FAA95-59CE-05FC-CB2B-9C696AB911F7}"/>
              </a:ext>
            </a:extLst>
          </p:cNvPr>
          <p:cNvGraphicFramePr>
            <a:graphicFrameLocks noGrp="1" noChangeAspect="1"/>
          </p:cNvGraphicFramePr>
          <p:nvPr>
            <p:ph/>
          </p:nvPr>
        </p:nvGraphicFramePr>
        <p:xfrm>
          <a:off x="1733234" y="1592262"/>
          <a:ext cx="8942387" cy="4745038"/>
        </p:xfrm>
        <a:graphic>
          <a:graphicData uri="http://schemas.openxmlformats.org/presentationml/2006/ole">
            <mc:AlternateContent xmlns:mc="http://schemas.openxmlformats.org/markup-compatibility/2006">
              <mc:Choice xmlns:v="urn:schemas-microsoft-com:vml" Requires="v">
                <p:oleObj name="Document" r:id="rId2" imgW="5617209" imgH="2639959" progId="Word.Document.8">
                  <p:embed/>
                </p:oleObj>
              </mc:Choice>
              <mc:Fallback>
                <p:oleObj name="Document" r:id="rId2" imgW="5617209" imgH="2639959" progId="Word.Document.8">
                  <p:embed/>
                  <p:pic>
                    <p:nvPicPr>
                      <p:cNvPr id="58371" name="Object 2">
                        <a:extLst>
                          <a:ext uri="{FF2B5EF4-FFF2-40B4-BE49-F238E27FC236}">
                            <a16:creationId xmlns:a16="http://schemas.microsoft.com/office/drawing/2014/main" id="{5FA3A872-F541-EAA7-DB29-736B7B3A1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34" y="1592262"/>
                        <a:ext cx="8942387"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F0D001E-2B2D-AB73-CAB4-B4B71899B456}"/>
              </a:ext>
            </a:extLst>
          </p:cNvPr>
          <p:cNvSpPr txBox="1"/>
          <p:nvPr/>
        </p:nvSpPr>
        <p:spPr>
          <a:xfrm>
            <a:off x="2057400" y="838201"/>
            <a:ext cx="3134448" cy="461665"/>
          </a:xfrm>
          <a:prstGeom prst="rect">
            <a:avLst/>
          </a:prstGeom>
          <a:noFill/>
        </p:spPr>
        <p:txBody>
          <a:bodyPr wrap="none" rtlCol="0">
            <a:spAutoFit/>
          </a:bodyPr>
          <a:lstStyle/>
          <a:p>
            <a:r>
              <a:rPr lang="en-US" sz="2400" dirty="0" err="1"/>
              <a:t>Pohon</a:t>
            </a:r>
            <a:r>
              <a:rPr lang="en-US" sz="2400" dirty="0"/>
              <a:t> </a:t>
            </a:r>
            <a:r>
              <a:rPr lang="en-US" sz="2400" dirty="0" err="1"/>
              <a:t>pembagian</a:t>
            </a:r>
            <a:r>
              <a:rPr lang="en-US" sz="2400" dirty="0"/>
              <a:t> </a:t>
            </a:r>
            <a:r>
              <a:rPr lang="en-US" sz="2400" dirty="0" err="1"/>
              <a:t>larik</a:t>
            </a:r>
            <a:r>
              <a:rPr lang="en-US" sz="2400" dirty="0"/>
              <a:t>:</a:t>
            </a:r>
          </a:p>
        </p:txBody>
      </p:sp>
    </p:spTree>
    <p:extLst>
      <p:ext uri="{BB962C8B-B14F-4D97-AF65-F5344CB8AC3E}">
        <p14:creationId xmlns:p14="http://schemas.microsoft.com/office/powerpoint/2010/main" val="30783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5136"/>
            <a:ext cx="10673080" cy="4777739"/>
          </a:xfrm>
        </p:spPr>
        <p:txBody>
          <a:bodyPr>
            <a:normAutofit/>
          </a:bodyPr>
          <a:lstStyle/>
          <a:p>
            <a:r>
              <a:rPr lang="en-US" sz="2400" i="1" dirty="0"/>
              <a:t>Decrease and conquer</a:t>
            </a:r>
            <a:r>
              <a:rPr lang="en-US" sz="2400" dirty="0"/>
              <a:t>: </a:t>
            </a:r>
            <a:r>
              <a:rPr lang="en-US" sz="2400" dirty="0" err="1"/>
              <a:t>metode</a:t>
            </a:r>
            <a:r>
              <a:rPr lang="en-US" sz="2400" dirty="0"/>
              <a:t> </a:t>
            </a:r>
            <a:r>
              <a:rPr lang="en-US" sz="2400" dirty="0" err="1"/>
              <a:t>perancangan</a:t>
            </a:r>
            <a:r>
              <a:rPr lang="en-US" sz="2400" dirty="0"/>
              <a:t> </a:t>
            </a:r>
            <a:r>
              <a:rPr lang="en-US" sz="2400" dirty="0" err="1"/>
              <a:t>algoritma</a:t>
            </a:r>
            <a:r>
              <a:rPr lang="en-US" sz="2400" dirty="0"/>
              <a:t> </a:t>
            </a:r>
            <a:r>
              <a:rPr lang="en-US" sz="2400" dirty="0" err="1"/>
              <a:t>dengan</a:t>
            </a:r>
            <a:r>
              <a:rPr lang="en-US" sz="2400" dirty="0"/>
              <a:t> </a:t>
            </a:r>
            <a:r>
              <a:rPr lang="en-US" sz="2400" dirty="0" err="1"/>
              <a:t>mereduksi</a:t>
            </a:r>
            <a:r>
              <a:rPr lang="en-US" sz="2400" dirty="0"/>
              <a:t> </a:t>
            </a:r>
            <a:r>
              <a:rPr lang="en-US" sz="2400" dirty="0" err="1"/>
              <a:t>persoalan</a:t>
            </a:r>
            <a:r>
              <a:rPr lang="en-US" sz="2400" dirty="0"/>
              <a:t> </a:t>
            </a:r>
            <a:r>
              <a:rPr lang="en-US" sz="2400" dirty="0" err="1"/>
              <a:t>menjadi</a:t>
            </a:r>
            <a:r>
              <a:rPr lang="en-US" sz="2400" dirty="0"/>
              <a:t> dua </a:t>
            </a:r>
            <a:r>
              <a:rPr lang="en-US" sz="2400" dirty="0" err="1"/>
              <a:t>upa-persoalan</a:t>
            </a:r>
            <a:r>
              <a:rPr lang="en-US" sz="2400" dirty="0"/>
              <a:t> (</a:t>
            </a:r>
            <a:r>
              <a:rPr lang="en-US" sz="2400" i="1" dirty="0"/>
              <a:t>sub-problem</a:t>
            </a:r>
            <a:r>
              <a:rPr lang="en-US" sz="2400" dirty="0"/>
              <a:t>) yang </a:t>
            </a:r>
            <a:r>
              <a:rPr lang="en-US" sz="2400" dirty="0" err="1"/>
              <a:t>lebih</a:t>
            </a:r>
            <a:r>
              <a:rPr lang="en-US" sz="2400" dirty="0"/>
              <a:t> </a:t>
            </a:r>
            <a:r>
              <a:rPr lang="en-US" sz="2400" dirty="0" err="1"/>
              <a:t>kecil</a:t>
            </a:r>
            <a:r>
              <a:rPr lang="en-US" sz="2400" dirty="0"/>
              <a:t>, </a:t>
            </a:r>
            <a:r>
              <a:rPr lang="en-US" sz="2400" dirty="0" err="1"/>
              <a:t>tetapi</a:t>
            </a:r>
            <a:r>
              <a:rPr lang="en-US" sz="2400" dirty="0"/>
              <a:t> </a:t>
            </a:r>
            <a:r>
              <a:rPr lang="en-US" sz="2400" dirty="0" err="1"/>
              <a:t>selanjutnya</a:t>
            </a:r>
            <a:r>
              <a:rPr lang="en-US" sz="2400" dirty="0"/>
              <a:t> </a:t>
            </a:r>
            <a:r>
              <a:rPr lang="en-US" sz="2400" dirty="0" err="1"/>
              <a:t>hanya</a:t>
            </a:r>
            <a:r>
              <a:rPr lang="en-US" sz="2400" dirty="0"/>
              <a:t> </a:t>
            </a:r>
            <a:r>
              <a:rPr lang="en-US" sz="2400" dirty="0" err="1"/>
              <a:t>memproses</a:t>
            </a:r>
            <a:r>
              <a:rPr lang="en-US" sz="2400" dirty="0"/>
              <a:t> </a:t>
            </a:r>
            <a:r>
              <a:rPr lang="en-US" sz="2400" dirty="0" err="1"/>
              <a:t>satu</a:t>
            </a:r>
            <a:r>
              <a:rPr lang="en-US" sz="2400" dirty="0"/>
              <a:t> </a:t>
            </a:r>
            <a:r>
              <a:rPr lang="en-US" sz="2400" dirty="0" err="1"/>
              <a:t>upa-persoalan</a:t>
            </a:r>
            <a:r>
              <a:rPr lang="en-US" sz="2400" dirty="0"/>
              <a:t> </a:t>
            </a:r>
            <a:r>
              <a:rPr lang="en-US" sz="2400" dirty="0" err="1"/>
              <a:t>saja</a:t>
            </a:r>
            <a:r>
              <a:rPr lang="en-US" sz="2400" dirty="0"/>
              <a:t>.</a:t>
            </a:r>
          </a:p>
          <a:p>
            <a:endParaRPr lang="en-US" sz="2400" dirty="0"/>
          </a:p>
          <a:p>
            <a:r>
              <a:rPr lang="en-US" sz="2400" dirty="0" err="1"/>
              <a:t>Berbeda</a:t>
            </a:r>
            <a:r>
              <a:rPr lang="en-US" sz="2400" dirty="0"/>
              <a:t> </a:t>
            </a:r>
            <a:r>
              <a:rPr lang="en-US" sz="2400" dirty="0" err="1"/>
              <a:t>dengan</a:t>
            </a:r>
            <a:r>
              <a:rPr lang="en-US" sz="2400" dirty="0"/>
              <a:t> </a:t>
            </a:r>
            <a:r>
              <a:rPr lang="en-US" sz="2400" i="1" dirty="0"/>
              <a:t>divide and conquer  </a:t>
            </a:r>
            <a:r>
              <a:rPr lang="en-US" sz="2400" dirty="0"/>
              <a:t>yang </a:t>
            </a:r>
            <a:r>
              <a:rPr lang="en-US" sz="2400" dirty="0" err="1"/>
              <a:t>memproses</a:t>
            </a:r>
            <a:r>
              <a:rPr lang="en-US" sz="2400" dirty="0"/>
              <a:t> </a:t>
            </a:r>
            <a:r>
              <a:rPr lang="en-US" sz="2400" i="1" dirty="0" err="1"/>
              <a:t>semua</a:t>
            </a:r>
            <a:r>
              <a:rPr lang="en-US" sz="2400" dirty="0"/>
              <a:t> </a:t>
            </a:r>
            <a:r>
              <a:rPr lang="en-US" sz="2400" dirty="0" err="1"/>
              <a:t>upa-persoalan</a:t>
            </a:r>
            <a:r>
              <a:rPr lang="en-US" sz="2400" dirty="0"/>
              <a:t>  dan </a:t>
            </a:r>
            <a:r>
              <a:rPr lang="en-US" sz="2400" dirty="0" err="1"/>
              <a:t>menggabungkan</a:t>
            </a:r>
            <a:r>
              <a:rPr lang="en-US" sz="2400" dirty="0"/>
              <a:t> </a:t>
            </a:r>
            <a:r>
              <a:rPr lang="en-US" sz="2400" dirty="0" err="1"/>
              <a:t>semua</a:t>
            </a:r>
            <a:r>
              <a:rPr lang="en-US" sz="2400" dirty="0"/>
              <a:t> solusi </a:t>
            </a:r>
            <a:r>
              <a:rPr lang="en-US" sz="2400" dirty="0" err="1"/>
              <a:t>setiap</a:t>
            </a:r>
            <a:r>
              <a:rPr lang="en-US" sz="2400" dirty="0"/>
              <a:t> sub-</a:t>
            </a:r>
            <a:r>
              <a:rPr lang="en-US" sz="2400" dirty="0" err="1"/>
              <a:t>persoalan</a:t>
            </a:r>
            <a:r>
              <a:rPr lang="en-US" sz="2400" dirty="0"/>
              <a:t>.</a:t>
            </a:r>
          </a:p>
          <a:p>
            <a:endParaRPr lang="en-US" sz="2400" dirty="0"/>
          </a:p>
          <a:p>
            <a:r>
              <a:rPr lang="en-US" sz="2400" dirty="0"/>
              <a:t>Di </a:t>
            </a:r>
            <a:r>
              <a:rPr lang="en-US" sz="2400" dirty="0" err="1"/>
              <a:t>dalam</a:t>
            </a:r>
            <a:r>
              <a:rPr lang="en-US" sz="2400" dirty="0"/>
              <a:t> </a:t>
            </a:r>
            <a:r>
              <a:rPr lang="en-US" sz="2400" dirty="0" err="1"/>
              <a:t>literatur</a:t>
            </a:r>
            <a:r>
              <a:rPr lang="en-US" sz="2400" dirty="0"/>
              <a:t> lama, </a:t>
            </a:r>
            <a:r>
              <a:rPr lang="en-US" sz="2400" dirty="0" err="1"/>
              <a:t>semua</a:t>
            </a:r>
            <a:r>
              <a:rPr lang="en-US" sz="2400" dirty="0"/>
              <a:t> </a:t>
            </a:r>
            <a:r>
              <a:rPr lang="en-US" sz="2400" dirty="0" err="1"/>
              <a:t>algoritma</a:t>
            </a:r>
            <a:r>
              <a:rPr lang="en-US" sz="2400" dirty="0"/>
              <a:t> yang </a:t>
            </a:r>
            <a:r>
              <a:rPr lang="en-US" sz="2400" dirty="0" err="1"/>
              <a:t>membagi</a:t>
            </a:r>
            <a:r>
              <a:rPr lang="en-US" sz="2400" dirty="0"/>
              <a:t> </a:t>
            </a:r>
            <a:r>
              <a:rPr lang="en-US" sz="2400" dirty="0" err="1"/>
              <a:t>persoalan</a:t>
            </a:r>
            <a:r>
              <a:rPr lang="en-US" sz="2400" dirty="0"/>
              <a:t> </a:t>
            </a:r>
            <a:r>
              <a:rPr lang="en-US" sz="2400" dirty="0" err="1"/>
              <a:t>menjadi</a:t>
            </a:r>
            <a:r>
              <a:rPr lang="en-US" sz="2400" dirty="0"/>
              <a:t> dua </a:t>
            </a:r>
            <a:r>
              <a:rPr lang="en-US" sz="2400" dirty="0" err="1"/>
              <a:t>upa-persoalan</a:t>
            </a:r>
            <a:r>
              <a:rPr lang="en-US" sz="2400" dirty="0"/>
              <a:t> yang </a:t>
            </a:r>
            <a:r>
              <a:rPr lang="en-US" sz="2400" dirty="0" err="1"/>
              <a:t>lebih</a:t>
            </a:r>
            <a:r>
              <a:rPr lang="en-US" sz="2400" dirty="0"/>
              <a:t> </a:t>
            </a:r>
            <a:r>
              <a:rPr lang="en-US" sz="2400" dirty="0" err="1"/>
              <a:t>kecil</a:t>
            </a:r>
            <a:r>
              <a:rPr lang="en-US" sz="2400" dirty="0"/>
              <a:t> </a:t>
            </a:r>
            <a:r>
              <a:rPr lang="en-US" sz="2400" dirty="0" err="1"/>
              <a:t>dimasukkan</a:t>
            </a:r>
            <a:r>
              <a:rPr lang="en-US" sz="2400" dirty="0"/>
              <a:t> </a:t>
            </a:r>
            <a:r>
              <a:rPr lang="en-US" sz="2400" dirty="0" err="1"/>
              <a:t>ke</a:t>
            </a:r>
            <a:r>
              <a:rPr lang="en-US" sz="2400" dirty="0"/>
              <a:t> </a:t>
            </a:r>
            <a:r>
              <a:rPr lang="en-US" sz="2400" dirty="0" err="1"/>
              <a:t>kategori</a:t>
            </a:r>
            <a:r>
              <a:rPr lang="en-US" sz="2400" dirty="0"/>
              <a:t> </a:t>
            </a:r>
            <a:r>
              <a:rPr lang="en-US" sz="2400" i="1" dirty="0"/>
              <a:t>divide and conquer</a:t>
            </a:r>
            <a:r>
              <a:rPr lang="en-US" sz="2400" dirty="0"/>
              <a:t>. </a:t>
            </a:r>
            <a:r>
              <a:rPr lang="en-US" sz="2400" dirty="0" err="1"/>
              <a:t>Meskipun</a:t>
            </a:r>
            <a:r>
              <a:rPr lang="en-US" sz="2400" dirty="0"/>
              <a:t> </a:t>
            </a:r>
            <a:r>
              <a:rPr lang="en-US" sz="2400" dirty="0" err="1"/>
              <a:t>demikian</a:t>
            </a:r>
            <a:r>
              <a:rPr lang="en-US" sz="2400" dirty="0"/>
              <a:t>, </a:t>
            </a:r>
            <a:r>
              <a:rPr lang="en-US" sz="2400" dirty="0" err="1"/>
              <a:t>tidak</a:t>
            </a:r>
            <a:r>
              <a:rPr lang="en-US" sz="2400" dirty="0"/>
              <a:t> </a:t>
            </a:r>
            <a:r>
              <a:rPr lang="en-US" sz="2400" dirty="0" err="1"/>
              <a:t>kedua</a:t>
            </a:r>
            <a:r>
              <a:rPr lang="en-US" sz="2400" dirty="0"/>
              <a:t> </a:t>
            </a:r>
            <a:r>
              <a:rPr lang="en-US" sz="2400" dirty="0" err="1"/>
              <a:t>upa-persoalan</a:t>
            </a:r>
            <a:r>
              <a:rPr lang="en-US" sz="2400" dirty="0"/>
              <a:t> </a:t>
            </a:r>
            <a:r>
              <a:rPr lang="en-US" sz="2400" dirty="0" err="1"/>
              <a:t>hasil</a:t>
            </a:r>
            <a:r>
              <a:rPr lang="en-US" sz="2400" dirty="0"/>
              <a:t> </a:t>
            </a:r>
            <a:r>
              <a:rPr lang="en-US" sz="2400" dirty="0" err="1"/>
              <a:t>pembagian</a:t>
            </a:r>
            <a:r>
              <a:rPr lang="en-US" sz="2400" dirty="0"/>
              <a:t> </a:t>
            </a:r>
            <a:r>
              <a:rPr lang="en-US" sz="2400" dirty="0" err="1"/>
              <a:t>diselesaikan</a:t>
            </a:r>
            <a:r>
              <a:rPr lang="en-US" sz="2400" dirty="0"/>
              <a:t>. Jika </a:t>
            </a:r>
            <a:r>
              <a:rPr lang="en-US" sz="2400" dirty="0" err="1"/>
              <a:t>hanya</a:t>
            </a:r>
            <a:r>
              <a:rPr lang="en-US" sz="2400" dirty="0"/>
              <a:t> </a:t>
            </a:r>
            <a:r>
              <a:rPr lang="en-US" sz="2400" dirty="0" err="1"/>
              <a:t>satu</a:t>
            </a:r>
            <a:r>
              <a:rPr lang="en-US" sz="2400" dirty="0"/>
              <a:t> </a:t>
            </a:r>
            <a:r>
              <a:rPr lang="en-US" sz="2400" dirty="0" err="1"/>
              <a:t>upa-persoalan</a:t>
            </a:r>
            <a:r>
              <a:rPr lang="en-US" sz="2400" dirty="0"/>
              <a:t> yang </a:t>
            </a:r>
            <a:r>
              <a:rPr lang="en-US" sz="2400" dirty="0" err="1"/>
              <a:t>diselesaikan</a:t>
            </a:r>
            <a:r>
              <a:rPr lang="en-US" sz="2400" dirty="0"/>
              <a:t>, </a:t>
            </a:r>
            <a:r>
              <a:rPr lang="en-US" sz="2400" dirty="0" err="1"/>
              <a:t>maka</a:t>
            </a:r>
            <a:r>
              <a:rPr lang="en-US" sz="2400" dirty="0"/>
              <a:t> </a:t>
            </a:r>
            <a:r>
              <a:rPr lang="en-US" sz="2400" dirty="0" err="1"/>
              <a:t>tidak</a:t>
            </a:r>
            <a:r>
              <a:rPr lang="en-US" sz="2400" dirty="0"/>
              <a:t> </a:t>
            </a:r>
            <a:r>
              <a:rPr lang="en-US" sz="2400" dirty="0" err="1"/>
              <a:t>tepat</a:t>
            </a:r>
            <a:r>
              <a:rPr lang="en-US" sz="2400" dirty="0"/>
              <a:t> </a:t>
            </a:r>
            <a:r>
              <a:rPr lang="en-US" sz="2400" dirty="0" err="1"/>
              <a:t>dimasukkan</a:t>
            </a:r>
            <a:r>
              <a:rPr lang="en-US" sz="2400" dirty="0"/>
              <a:t> </a:t>
            </a:r>
            <a:r>
              <a:rPr lang="en-US" sz="2400" dirty="0" err="1"/>
              <a:t>sebagai</a:t>
            </a:r>
            <a:r>
              <a:rPr lang="en-US" sz="2400" dirty="0"/>
              <a:t> </a:t>
            </a:r>
            <a:r>
              <a:rPr lang="en-US" sz="2400" dirty="0" err="1"/>
              <a:t>algoritma</a:t>
            </a:r>
            <a:r>
              <a:rPr lang="en-US" sz="2400" dirty="0"/>
              <a:t> </a:t>
            </a:r>
            <a:r>
              <a:rPr lang="en-US" sz="2400" i="1" dirty="0"/>
              <a:t>divide and conquer</a:t>
            </a:r>
            <a:r>
              <a:rPr lang="en-US" sz="2400" dirty="0"/>
              <a:t>. </a:t>
            </a:r>
            <a:r>
              <a:rPr lang="en-US" sz="2400" dirty="0" err="1"/>
              <a:t>Mereka</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a:t>
            </a:r>
          </a:p>
        </p:txBody>
      </p:sp>
      <p:sp>
        <p:nvSpPr>
          <p:cNvPr id="4" name="Slide Number Placeholder 3"/>
          <p:cNvSpPr>
            <a:spLocks noGrp="1"/>
          </p:cNvSpPr>
          <p:nvPr>
            <p:ph type="sldNum" sz="quarter" idx="12"/>
          </p:nvPr>
        </p:nvSpPr>
        <p:spPr/>
        <p:txBody>
          <a:bodyPr/>
          <a:lstStyle/>
          <a:p>
            <a:fld id="{3C0B2AAE-27FF-4253-A94C-1190389A87E7}" type="slidenum">
              <a:rPr lang="en-US" smtClean="0"/>
              <a:pPr/>
              <a:t>2</a:t>
            </a:fld>
            <a:endParaRPr lang="en-US"/>
          </a:p>
        </p:txBody>
      </p:sp>
      <p:sp>
        <p:nvSpPr>
          <p:cNvPr id="5" name="Title 1">
            <a:extLst>
              <a:ext uri="{FF2B5EF4-FFF2-40B4-BE49-F238E27FC236}">
                <a16:creationId xmlns:a16="http://schemas.microsoft.com/office/drawing/2014/main" id="{5B12D88C-BF20-4B4A-BA42-753FB9C1F945}"/>
              </a:ext>
            </a:extLst>
          </p:cNvPr>
          <p:cNvSpPr>
            <a:spLocks noGrp="1"/>
          </p:cNvSpPr>
          <p:nvPr>
            <p:ph type="title"/>
          </p:nvPr>
        </p:nvSpPr>
        <p:spPr>
          <a:xfrm>
            <a:off x="838200" y="365125"/>
            <a:ext cx="10515600" cy="1325563"/>
          </a:xfrm>
        </p:spPr>
        <p:txBody>
          <a:bodyPr/>
          <a:lstStyle/>
          <a:p>
            <a:r>
              <a:rPr lang="en-US" b="1" dirty="0" err="1">
                <a:latin typeface="+mn-lt"/>
              </a:rPr>
              <a:t>Definisi</a:t>
            </a:r>
            <a:r>
              <a:rPr lang="en-US" b="1" dirty="0">
                <a:latin typeface="+mn-lt"/>
              </a:rPr>
              <a:t> </a:t>
            </a:r>
            <a:r>
              <a:rPr lang="en-US" b="1" i="1" dirty="0">
                <a:latin typeface="+mn-lt"/>
              </a:rPr>
              <a:t>Decrease and Conquer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B0D4412E-70E9-462F-BD7A-2FF396C58A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B661C7E-BF14-4F7F-A7A3-07485DE6E9DA}" type="slidenum">
              <a:rPr lang="en-US" altLang="en-US" sz="1400"/>
              <a:pPr>
                <a:spcBef>
                  <a:spcPct val="0"/>
                </a:spcBef>
                <a:buFontTx/>
                <a:buNone/>
              </a:pPr>
              <a:t>20</a:t>
            </a:fld>
            <a:endParaRPr lang="en-US" altLang="en-US" sz="1400"/>
          </a:p>
        </p:txBody>
      </p:sp>
      <p:graphicFrame>
        <p:nvGraphicFramePr>
          <p:cNvPr id="64515" name="Object 2">
            <a:extLst>
              <a:ext uri="{FF2B5EF4-FFF2-40B4-BE49-F238E27FC236}">
                <a16:creationId xmlns:a16="http://schemas.microsoft.com/office/drawing/2014/main" id="{1D34905A-A02E-482B-B631-343BA9B3259A}"/>
              </a:ext>
            </a:extLst>
          </p:cNvPr>
          <p:cNvGraphicFramePr>
            <a:graphicFrameLocks noGrp="1" noChangeAspect="1"/>
          </p:cNvGraphicFramePr>
          <p:nvPr>
            <p:ph/>
          </p:nvPr>
        </p:nvGraphicFramePr>
        <p:xfrm>
          <a:off x="1420813" y="784225"/>
          <a:ext cx="8604250" cy="3136900"/>
        </p:xfrm>
        <a:graphic>
          <a:graphicData uri="http://schemas.openxmlformats.org/presentationml/2006/ole">
            <mc:AlternateContent xmlns:mc="http://schemas.openxmlformats.org/markup-compatibility/2006">
              <mc:Choice xmlns:v="urn:schemas-microsoft-com:vml" Requires="v">
                <p:oleObj name="Document" r:id="rId2" imgW="5661199" imgH="2063594" progId="Word.Document.8">
                  <p:embed/>
                </p:oleObj>
              </mc:Choice>
              <mc:Fallback>
                <p:oleObj name="Document" r:id="rId2" imgW="5661199" imgH="2063594" progId="Word.Document.8">
                  <p:embed/>
                  <p:pic>
                    <p:nvPicPr>
                      <p:cNvPr id="64515" name="Object 2">
                        <a:extLst>
                          <a:ext uri="{FF2B5EF4-FFF2-40B4-BE49-F238E27FC236}">
                            <a16:creationId xmlns:a16="http://schemas.microsoft.com/office/drawing/2014/main" id="{1D34905A-A02E-482B-B631-343BA9B3259A}"/>
                          </a:ext>
                        </a:extLst>
                      </p:cNvPr>
                      <p:cNvPicPr>
                        <a:picLocks noChangeAspect="1" noChangeArrowheads="1"/>
                      </p:cNvPicPr>
                      <p:nvPr/>
                    </p:nvPicPr>
                    <p:blipFill>
                      <a:blip r:embed="rId3"/>
                      <a:srcRect/>
                      <a:stretch>
                        <a:fillRect/>
                      </a:stretch>
                    </p:blipFill>
                    <p:spPr bwMode="auto">
                      <a:xfrm>
                        <a:off x="1420813" y="784225"/>
                        <a:ext cx="8604250" cy="313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BB0D9E73-ACEB-41D3-8644-7964B010953B}"/>
              </a:ext>
            </a:extLst>
          </p:cNvPr>
          <p:cNvSpPr txBox="1"/>
          <p:nvPr/>
        </p:nvSpPr>
        <p:spPr>
          <a:xfrm>
            <a:off x="659960" y="4629418"/>
            <a:ext cx="10872079" cy="1323439"/>
          </a:xfrm>
          <a:prstGeom prst="rect">
            <a:avLst/>
          </a:prstGeom>
          <a:noFill/>
        </p:spPr>
        <p:txBody>
          <a:bodyPr wrap="none" rtlCol="0">
            <a:spAutoFit/>
          </a:bodyPr>
          <a:lstStyle/>
          <a:p>
            <a:r>
              <a:rPr lang="en-US" sz="2000" i="1" dirty="0">
                <a:solidFill>
                  <a:srgbClr val="FF0000"/>
                </a:solidFill>
              </a:rPr>
              <a:t>Moral of the story</a:t>
            </a:r>
            <a:r>
              <a:rPr lang="en-US" sz="2000" dirty="0"/>
              <a:t>: </a:t>
            </a:r>
            <a:r>
              <a:rPr lang="en-US" sz="2000" dirty="0" err="1"/>
              <a:t>pembagian</a:t>
            </a:r>
            <a:r>
              <a:rPr lang="en-US" sz="2000" dirty="0"/>
              <a:t> </a:t>
            </a:r>
            <a:r>
              <a:rPr lang="en-US" sz="2000" dirty="0" err="1"/>
              <a:t>larik</a:t>
            </a:r>
            <a:r>
              <a:rPr lang="en-US" sz="2000" dirty="0"/>
              <a:t> </a:t>
            </a:r>
            <a:r>
              <a:rPr lang="en-US" sz="2000" dirty="0" err="1"/>
              <a:t>menjadi</a:t>
            </a:r>
            <a:r>
              <a:rPr lang="en-US" sz="2000" dirty="0"/>
              <a:t> </a:t>
            </a:r>
            <a:r>
              <a:rPr lang="en-US" sz="2000" dirty="0" err="1"/>
              <a:t>dua</a:t>
            </a:r>
            <a:r>
              <a:rPr lang="en-US" sz="2000" dirty="0"/>
              <a:t> </a:t>
            </a:r>
            <a:r>
              <a:rPr lang="en-US" sz="2000" dirty="0" err="1"/>
              <a:t>buah</a:t>
            </a:r>
            <a:r>
              <a:rPr lang="en-US" sz="2000" dirty="0"/>
              <a:t> </a:t>
            </a:r>
            <a:r>
              <a:rPr lang="en-US" sz="2000" dirty="0" err="1"/>
              <a:t>upalarik</a:t>
            </a:r>
            <a:r>
              <a:rPr lang="en-US" sz="2000" dirty="0"/>
              <a:t> yang </a:t>
            </a:r>
            <a:r>
              <a:rPr lang="en-US" sz="2000" dirty="0" err="1"/>
              <a:t>seimbang</a:t>
            </a:r>
            <a:r>
              <a:rPr lang="en-US" sz="2000" dirty="0"/>
              <a:t> (masing-masing </a:t>
            </a:r>
            <a:r>
              <a:rPr lang="en-US" sz="2000" i="1" dirty="0"/>
              <a:t>n</a:t>
            </a:r>
            <a:r>
              <a:rPr lang="en-US" sz="2000" dirty="0"/>
              <a:t>/2) </a:t>
            </a:r>
          </a:p>
          <a:p>
            <a:r>
              <a:rPr lang="en-US" sz="2000" dirty="0" err="1"/>
              <a:t>akan</a:t>
            </a:r>
            <a:r>
              <a:rPr lang="en-US" sz="2000" dirty="0"/>
              <a:t> </a:t>
            </a:r>
            <a:r>
              <a:rPr lang="en-US" sz="2000" dirty="0" err="1"/>
              <a:t>menghasiljan</a:t>
            </a:r>
            <a:r>
              <a:rPr lang="en-US" sz="2000" dirty="0"/>
              <a:t>  </a:t>
            </a:r>
            <a:r>
              <a:rPr lang="en-US" sz="2000" dirty="0" err="1"/>
              <a:t>kinerja</a:t>
            </a:r>
            <a:r>
              <a:rPr lang="en-US" sz="2000" dirty="0"/>
              <a:t> </a:t>
            </a:r>
            <a:r>
              <a:rPr lang="en-US" sz="2000" dirty="0" err="1"/>
              <a:t>algoritma</a:t>
            </a:r>
            <a:r>
              <a:rPr lang="en-US" sz="2000" dirty="0"/>
              <a:t> yang </a:t>
            </a:r>
            <a:r>
              <a:rPr lang="en-US" sz="2000" dirty="0" err="1"/>
              <a:t>terbaik</a:t>
            </a:r>
            <a:r>
              <a:rPr lang="en-US" sz="2000" dirty="0"/>
              <a:t> (pada </a:t>
            </a:r>
            <a:r>
              <a:rPr lang="en-US" sz="2000" dirty="0" err="1"/>
              <a:t>kasus</a:t>
            </a:r>
            <a:r>
              <a:rPr lang="en-US" sz="2000" dirty="0"/>
              <a:t> </a:t>
            </a:r>
            <a:r>
              <a:rPr lang="en-US" sz="2000" i="1" dirty="0"/>
              <a:t>Merge Sort </a:t>
            </a:r>
            <a:r>
              <a:rPr lang="en-US" sz="2000" dirty="0"/>
              <a:t>dan </a:t>
            </a:r>
            <a:r>
              <a:rPr lang="en-US" sz="2000" i="1" dirty="0"/>
              <a:t>Quicksort</a:t>
            </a:r>
            <a:r>
              <a:rPr lang="en-US" sz="2000" dirty="0"/>
              <a:t>, </a:t>
            </a:r>
            <a:r>
              <a:rPr lang="en-US" sz="2000" i="1" dirty="0"/>
              <a:t>O</a:t>
            </a:r>
            <a:r>
              <a:rPr lang="en-US" sz="2000" dirty="0"/>
              <a:t>(</a:t>
            </a:r>
            <a:r>
              <a:rPr lang="en-US" sz="2000" i="1" dirty="0"/>
              <a:t>n</a:t>
            </a:r>
            <a:r>
              <a:rPr lang="en-US" sz="2000" dirty="0"/>
              <a:t> log </a:t>
            </a:r>
            <a:r>
              <a:rPr lang="en-US" sz="2000" i="1" dirty="0"/>
              <a:t>n</a:t>
            </a:r>
            <a:r>
              <a:rPr lang="en-US" sz="2000" dirty="0"/>
              <a:t>)),</a:t>
            </a:r>
          </a:p>
          <a:p>
            <a:r>
              <a:rPr lang="en-US" sz="2000" dirty="0" err="1"/>
              <a:t>sedangkan</a:t>
            </a:r>
            <a:r>
              <a:rPr lang="en-US" sz="2000" dirty="0"/>
              <a:t> </a:t>
            </a:r>
            <a:r>
              <a:rPr lang="en-US" sz="2000" dirty="0" err="1"/>
              <a:t>pembagian</a:t>
            </a:r>
            <a:r>
              <a:rPr lang="en-US" sz="2000" dirty="0"/>
              <a:t> yang </a:t>
            </a:r>
            <a:r>
              <a:rPr lang="en-US" sz="2000" dirty="0" err="1"/>
              <a:t>tidak</a:t>
            </a:r>
            <a:r>
              <a:rPr lang="en-US" sz="2000" dirty="0"/>
              <a:t> </a:t>
            </a:r>
            <a:r>
              <a:rPr lang="en-US" sz="2000" dirty="0" err="1"/>
              <a:t>seimbang</a:t>
            </a:r>
            <a:r>
              <a:rPr lang="en-US" sz="2000" dirty="0"/>
              <a:t> (masing-masing 1 </a:t>
            </a:r>
            <a:r>
              <a:rPr lang="en-US" sz="2000" dirty="0" err="1"/>
              <a:t>elemen</a:t>
            </a:r>
            <a:r>
              <a:rPr lang="en-US" sz="2000" dirty="0"/>
              <a:t> dan </a:t>
            </a:r>
            <a:r>
              <a:rPr lang="en-US" sz="2000" i="1" dirty="0"/>
              <a:t>n</a:t>
            </a:r>
            <a:r>
              <a:rPr lang="en-US" sz="2000" dirty="0"/>
              <a:t> – 1 </a:t>
            </a:r>
            <a:r>
              <a:rPr lang="en-US" sz="2000" dirty="0" err="1"/>
              <a:t>elemen</a:t>
            </a:r>
            <a:r>
              <a:rPr lang="en-US" sz="2000" dirty="0"/>
              <a:t>) </a:t>
            </a:r>
            <a:r>
              <a:rPr lang="en-US" sz="2000" dirty="0" err="1"/>
              <a:t>menghasilkan</a:t>
            </a:r>
            <a:endParaRPr lang="en-US" sz="2000" dirty="0"/>
          </a:p>
          <a:p>
            <a:r>
              <a:rPr lang="en-US" sz="2000" dirty="0" err="1"/>
              <a:t>kinerja</a:t>
            </a:r>
            <a:r>
              <a:rPr lang="en-US" sz="2000" dirty="0"/>
              <a:t> </a:t>
            </a:r>
            <a:r>
              <a:rPr lang="en-US" sz="2000" dirty="0" err="1"/>
              <a:t>algoritma</a:t>
            </a:r>
            <a:r>
              <a:rPr lang="en-US" sz="2000" dirty="0"/>
              <a:t> yang </a:t>
            </a:r>
            <a:r>
              <a:rPr lang="en-US" sz="2000" dirty="0" err="1"/>
              <a:t>buruk</a:t>
            </a:r>
            <a:r>
              <a:rPr lang="en-US" sz="2000" dirty="0"/>
              <a:t> (pada </a:t>
            </a:r>
            <a:r>
              <a:rPr lang="en-US" sz="2000" dirty="0" err="1"/>
              <a:t>kasus</a:t>
            </a:r>
            <a:r>
              <a:rPr lang="en-US" sz="2000" dirty="0"/>
              <a:t> </a:t>
            </a:r>
            <a:r>
              <a:rPr lang="en-US" sz="2000" i="1" dirty="0"/>
              <a:t>insertion sort </a:t>
            </a:r>
            <a:r>
              <a:rPr lang="en-US" sz="2000" dirty="0"/>
              <a:t>dan</a:t>
            </a:r>
            <a:r>
              <a:rPr lang="en-US" sz="2000" i="1" dirty="0"/>
              <a:t> selection sort</a:t>
            </a:r>
            <a:r>
              <a:rPr lang="en-US" sz="2000" dirty="0"/>
              <a:t>, </a:t>
            </a:r>
            <a:r>
              <a:rPr lang="en-US" sz="2000" i="1" dirty="0"/>
              <a:t>O</a:t>
            </a:r>
            <a:r>
              <a:rPr lang="en-US" sz="2000" dirty="0"/>
              <a:t>(</a:t>
            </a:r>
            <a:r>
              <a:rPr lang="en-US" sz="2000" i="1" dirty="0"/>
              <a:t>n</a:t>
            </a:r>
            <a:r>
              <a:rPr lang="en-US" sz="2000" baseline="30000" dirty="0"/>
              <a:t>2</a:t>
            </a:r>
            <a:r>
              <a:rPr lang="en-US" sz="2000" dirty="0"/>
              <a:t>))</a:t>
            </a:r>
          </a:p>
        </p:txBody>
      </p:sp>
      <p:sp>
        <p:nvSpPr>
          <p:cNvPr id="3" name="Rectangle 2">
            <a:extLst>
              <a:ext uri="{FF2B5EF4-FFF2-40B4-BE49-F238E27FC236}">
                <a16:creationId xmlns:a16="http://schemas.microsoft.com/office/drawing/2014/main" id="{DD5B4037-3260-4632-A95E-33F05B0F3E1D}"/>
              </a:ext>
            </a:extLst>
          </p:cNvPr>
          <p:cNvSpPr/>
          <p:nvPr/>
        </p:nvSpPr>
        <p:spPr>
          <a:xfrm>
            <a:off x="659960" y="4629418"/>
            <a:ext cx="10770040" cy="144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4887"/>
          </a:xfrm>
        </p:spPr>
        <p:txBody>
          <a:bodyPr/>
          <a:lstStyle/>
          <a:p>
            <a:r>
              <a:rPr lang="en-US" b="1" i="1" dirty="0">
                <a:latin typeface="+mn-lt"/>
              </a:rPr>
              <a:t>Decrease by a Constant  Factor</a:t>
            </a:r>
          </a:p>
        </p:txBody>
      </p:sp>
      <p:sp>
        <p:nvSpPr>
          <p:cNvPr id="5" name="Oval 4"/>
          <p:cNvSpPr/>
          <p:nvPr/>
        </p:nvSpPr>
        <p:spPr>
          <a:xfrm>
            <a:off x="4876800" y="14478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p>
        </p:txBody>
      </p:sp>
      <p:sp>
        <p:nvSpPr>
          <p:cNvPr id="6" name="Oval 5"/>
          <p:cNvSpPr/>
          <p:nvPr/>
        </p:nvSpPr>
        <p:spPr>
          <a:xfrm>
            <a:off x="3276600" y="2743200"/>
            <a:ext cx="236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Upa-persoalan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r>
              <a:rPr lang="en-US" dirty="0">
                <a:solidFill>
                  <a:schemeClr val="tx1"/>
                </a:solidFill>
              </a:rPr>
              <a:t>/2 </a:t>
            </a:r>
            <a:endParaRPr lang="en-US" i="1" dirty="0">
              <a:solidFill>
                <a:schemeClr val="tx1"/>
              </a:solidFill>
            </a:endParaRPr>
          </a:p>
        </p:txBody>
      </p:sp>
      <p:sp>
        <p:nvSpPr>
          <p:cNvPr id="7" name="Rectangle 6"/>
          <p:cNvSpPr/>
          <p:nvPr/>
        </p:nvSpPr>
        <p:spPr>
          <a:xfrm>
            <a:off x="3276600" y="42672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Upa-persoalan</a:t>
            </a:r>
            <a:endParaRPr lang="en-US" dirty="0">
              <a:solidFill>
                <a:schemeClr val="tx1"/>
              </a:solidFill>
            </a:endParaRPr>
          </a:p>
        </p:txBody>
      </p:sp>
      <p:sp>
        <p:nvSpPr>
          <p:cNvPr id="8" name="Rectangle 7"/>
          <p:cNvSpPr/>
          <p:nvPr/>
        </p:nvSpPr>
        <p:spPr>
          <a:xfrm>
            <a:off x="4419600" y="5943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Persoalan</a:t>
            </a:r>
            <a:r>
              <a:rPr lang="en-US" dirty="0">
                <a:solidFill>
                  <a:schemeClr val="tx1"/>
                </a:solidFill>
              </a:rPr>
              <a:t> </a:t>
            </a:r>
            <a:r>
              <a:rPr lang="en-US" dirty="0" err="1">
                <a:solidFill>
                  <a:schemeClr val="tx1"/>
                </a:solidFill>
              </a:rPr>
              <a:t>semula</a:t>
            </a:r>
            <a:endParaRPr lang="en-US" dirty="0">
              <a:solidFill>
                <a:schemeClr val="tx1"/>
              </a:solidFill>
            </a:endParaRPr>
          </a:p>
        </p:txBody>
      </p:sp>
      <p:cxnSp>
        <p:nvCxnSpPr>
          <p:cNvPr id="10" name="Straight Arrow Connector 9"/>
          <p:cNvCxnSpPr>
            <a:stCxn id="5" idx="3"/>
            <a:endCxn id="6" idx="0"/>
          </p:cNvCxnSpPr>
          <p:nvPr/>
        </p:nvCxnSpPr>
        <p:spPr>
          <a:xfrm rot="5400000">
            <a:off x="4474044" y="2016824"/>
            <a:ext cx="710033" cy="7427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0"/>
          </p:cNvCxnSpPr>
          <p:nvPr/>
        </p:nvCxnSpPr>
        <p:spPr>
          <a:xfrm rot="5400000">
            <a:off x="4076700" y="3886200"/>
            <a:ext cx="76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2"/>
          </p:cNvCxnSpPr>
          <p:nvPr/>
        </p:nvCxnSpPr>
        <p:spPr>
          <a:xfrm rot="5400000">
            <a:off x="4210050" y="5238750"/>
            <a:ext cx="4572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486400"/>
            <a:ext cx="2362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5"/>
          </p:cNvCxnSpPr>
          <p:nvPr/>
        </p:nvCxnSpPr>
        <p:spPr>
          <a:xfrm rot="16200000" flipV="1">
            <a:off x="5045776" y="3750375"/>
            <a:ext cx="3453233" cy="1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0"/>
          </p:cNvCxnSpPr>
          <p:nvPr/>
        </p:nvCxnSpPr>
        <p:spPr>
          <a:xfrm rot="16200000" flipH="1">
            <a:off x="5353050" y="569595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3C0B2AAE-27FF-4253-A94C-1190389A87E7}" type="slidenum">
              <a:rPr lang="en-US" smtClean="0"/>
              <a:pPr/>
              <a:t>21</a:t>
            </a:fld>
            <a:endParaRPr lang="en-US"/>
          </a:p>
        </p:txBody>
      </p:sp>
      <p:sp>
        <p:nvSpPr>
          <p:cNvPr id="14" name="TextBox 13">
            <a:extLst>
              <a:ext uri="{FF2B5EF4-FFF2-40B4-BE49-F238E27FC236}">
                <a16:creationId xmlns:a16="http://schemas.microsoft.com/office/drawing/2014/main" id="{AD1AE285-81CA-4A60-BC2C-5BEE7B425417}"/>
              </a:ext>
            </a:extLst>
          </p:cNvPr>
          <p:cNvSpPr txBox="1"/>
          <p:nvPr/>
        </p:nvSpPr>
        <p:spPr>
          <a:xfrm>
            <a:off x="7797470" y="3066871"/>
            <a:ext cx="2876781" cy="1200329"/>
          </a:xfrm>
          <a:prstGeom prst="rect">
            <a:avLst/>
          </a:prstGeom>
          <a:noFill/>
        </p:spPr>
        <p:txBody>
          <a:bodyPr wrap="square" rtlCol="0">
            <a:spAutoFit/>
          </a:bodyPr>
          <a:lstStyle/>
          <a:p>
            <a:r>
              <a:rPr lang="en-US" sz="2400" dirty="0" err="1">
                <a:solidFill>
                  <a:srgbClr val="FF0000"/>
                </a:solidFill>
              </a:rPr>
              <a:t>Contoh</a:t>
            </a:r>
            <a:r>
              <a:rPr lang="en-US" sz="2400" dirty="0">
                <a:solidFill>
                  <a:srgbClr val="FF0000"/>
                </a:solidFill>
              </a:rPr>
              <a:t> </a:t>
            </a:r>
            <a:r>
              <a:rPr lang="en-US" sz="2400" dirty="0" err="1">
                <a:solidFill>
                  <a:srgbClr val="FF0000"/>
                </a:solidFill>
              </a:rPr>
              <a:t>persoalan</a:t>
            </a:r>
            <a:r>
              <a:rPr lang="en-US" sz="2400" dirty="0">
                <a:solidFill>
                  <a:srgbClr val="FF0000"/>
                </a:solidFill>
              </a:rPr>
              <a:t>:</a:t>
            </a:r>
          </a:p>
          <a:p>
            <a:pPr marL="342900" indent="-342900">
              <a:buAutoNum type="arabicPeriod"/>
            </a:pPr>
            <a:r>
              <a:rPr lang="en-US" sz="2400" dirty="0">
                <a:solidFill>
                  <a:srgbClr val="FF0000"/>
                </a:solidFill>
              </a:rPr>
              <a:t>Binary search</a:t>
            </a:r>
            <a:endParaRPr lang="en-US" sz="2400" baseline="30000" dirty="0">
              <a:solidFill>
                <a:srgbClr val="FF0000"/>
              </a:solidFill>
            </a:endParaRPr>
          </a:p>
          <a:p>
            <a:pPr marL="342900" indent="-342900">
              <a:buAutoNum type="arabicPeriod"/>
            </a:pPr>
            <a:r>
              <a:rPr lang="en-US" sz="2400" dirty="0" err="1">
                <a:solidFill>
                  <a:srgbClr val="FF0000"/>
                </a:solidFill>
              </a:rPr>
              <a:t>Mencari</a:t>
            </a:r>
            <a:r>
              <a:rPr lang="en-US" sz="2400" dirty="0">
                <a:solidFill>
                  <a:srgbClr val="FF0000"/>
                </a:solidFill>
              </a:rPr>
              <a:t> </a:t>
            </a:r>
            <a:r>
              <a:rPr lang="en-US" sz="2400" dirty="0" err="1">
                <a:solidFill>
                  <a:srgbClr val="FF0000"/>
                </a:solidFill>
              </a:rPr>
              <a:t>koin</a:t>
            </a:r>
            <a:r>
              <a:rPr lang="en-US" sz="2400" dirty="0">
                <a:solidFill>
                  <a:srgbClr val="FF0000"/>
                </a:solidFill>
              </a:rPr>
              <a:t> </a:t>
            </a:r>
            <a:r>
              <a:rPr lang="en-US" sz="2400" dirty="0" err="1">
                <a:solidFill>
                  <a:srgbClr val="FF0000"/>
                </a:solidFill>
              </a:rPr>
              <a:t>palsu</a:t>
            </a:r>
            <a:endParaRPr lang="en-US"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609601"/>
            <a:ext cx="9418320" cy="5516563"/>
          </a:xfrm>
        </p:spPr>
        <p:txBody>
          <a:bodyPr>
            <a:normAutofit/>
          </a:bodyPr>
          <a:lstStyle/>
          <a:p>
            <a:pPr marL="0" indent="0">
              <a:buNone/>
            </a:pPr>
            <a:r>
              <a:rPr lang="en-US" sz="3200" b="1" dirty="0"/>
              <a:t>4.  </a:t>
            </a:r>
            <a:r>
              <a:rPr lang="en-US" sz="3200" b="1" i="1" dirty="0"/>
              <a:t>Binary search</a:t>
            </a:r>
          </a:p>
          <a:p>
            <a:pPr>
              <a:buNone/>
            </a:pPr>
            <a:r>
              <a:rPr lang="en-US" sz="2400" dirty="0"/>
              <a:t>	</a:t>
            </a:r>
          </a:p>
          <a:p>
            <a:r>
              <a:rPr lang="en-US" sz="2400" dirty="0" err="1"/>
              <a:t>Kondisi</a:t>
            </a:r>
            <a:r>
              <a:rPr lang="en-US" sz="2400" dirty="0"/>
              <a:t> </a:t>
            </a:r>
            <a:r>
              <a:rPr lang="en-US" sz="2400" dirty="0" err="1"/>
              <a:t>awal</a:t>
            </a:r>
            <a:r>
              <a:rPr lang="en-US" sz="2400" dirty="0"/>
              <a:t>: </a:t>
            </a:r>
            <a:r>
              <a:rPr lang="en-US" sz="2400" dirty="0" err="1"/>
              <a:t>larik</a:t>
            </a:r>
            <a:r>
              <a:rPr lang="en-US" sz="2400" dirty="0"/>
              <a:t> </a:t>
            </a:r>
            <a:r>
              <a:rPr lang="en-US" sz="2400" i="1" dirty="0"/>
              <a:t>A</a:t>
            </a:r>
            <a:r>
              <a:rPr lang="en-US" sz="2400" dirty="0"/>
              <a:t> </a:t>
            </a:r>
            <a:r>
              <a:rPr lang="en-US" sz="2400" dirty="0" err="1"/>
              <a:t>sudah</a:t>
            </a:r>
            <a:r>
              <a:rPr lang="en-US" sz="2400" dirty="0"/>
              <a:t> </a:t>
            </a:r>
            <a:r>
              <a:rPr lang="en-US" sz="2400" dirty="0" err="1"/>
              <a:t>terurut</a:t>
            </a:r>
            <a:r>
              <a:rPr lang="en-US" sz="2400" dirty="0"/>
              <a:t> </a:t>
            </a:r>
            <a:r>
              <a:rPr lang="en-US" sz="2400" dirty="0" err="1"/>
              <a:t>menaik</a:t>
            </a:r>
            <a:endParaRPr lang="en-US" sz="2400" dirty="0"/>
          </a:p>
          <a:p>
            <a:pPr>
              <a:buNone/>
            </a:pPr>
            <a:r>
              <a:rPr lang="en-US" sz="2400" dirty="0"/>
              <a:t>			 </a:t>
            </a:r>
            <a:r>
              <a:rPr lang="en-US" sz="2400" i="1" dirty="0"/>
              <a:t>K</a:t>
            </a:r>
            <a:r>
              <a:rPr lang="en-US" sz="2400" dirty="0"/>
              <a:t> </a:t>
            </a:r>
            <a:r>
              <a:rPr lang="en-US" sz="2400" dirty="0" err="1"/>
              <a:t>adalah</a:t>
            </a:r>
            <a:r>
              <a:rPr lang="en-US" sz="2400" dirty="0"/>
              <a:t> </a:t>
            </a:r>
            <a:r>
              <a:rPr lang="en-US" sz="2400" dirty="0" err="1"/>
              <a:t>nilai</a:t>
            </a:r>
            <a:r>
              <a:rPr lang="en-US" sz="2400" dirty="0"/>
              <a:t> yang </a:t>
            </a:r>
            <a:r>
              <a:rPr lang="en-US" sz="2400" dirty="0" err="1"/>
              <a:t>dicari</a:t>
            </a:r>
            <a:r>
              <a:rPr lang="en-US" sz="2400" dirty="0"/>
              <a:t> di </a:t>
            </a:r>
            <a:r>
              <a:rPr lang="en-US" sz="2400" dirty="0" err="1"/>
              <a:t>dalam</a:t>
            </a:r>
            <a:r>
              <a:rPr lang="en-US" sz="2400" dirty="0"/>
              <a:t> </a:t>
            </a:r>
            <a:r>
              <a:rPr lang="en-US" sz="2400" dirty="0" err="1"/>
              <a:t>larik</a:t>
            </a:r>
            <a:endParaRPr lang="en-US" sz="2400" dirty="0"/>
          </a:p>
          <a:p>
            <a:pPr>
              <a:buNone/>
            </a:pPr>
            <a:r>
              <a:rPr lang="en-US" dirty="0"/>
              <a:t> </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extLst>
              <p:ext uri="{D42A27DB-BD31-4B8C-83A1-F6EECF244321}">
                <p14:modId xmlns:p14="http://schemas.microsoft.com/office/powerpoint/2010/main" val="3858831384"/>
              </p:ext>
            </p:extLst>
          </p:nvPr>
        </p:nvGraphicFramePr>
        <p:xfrm>
          <a:off x="1616366" y="2825706"/>
          <a:ext cx="7806267" cy="1676400"/>
        </p:xfrm>
        <a:graphic>
          <a:graphicData uri="http://schemas.openxmlformats.org/presentationml/2006/ole">
            <mc:AlternateContent xmlns:mc="http://schemas.openxmlformats.org/markup-compatibility/2006">
              <mc:Choice xmlns:v="urn:schemas-microsoft-com:vml" Requires="v">
                <p:oleObj name="Visio" r:id="rId2" imgW="4390263" imgH="942594" progId="Visio.Drawing.11">
                  <p:embed/>
                </p:oleObj>
              </mc:Choice>
              <mc:Fallback>
                <p:oleObj name="Visio" r:id="rId2" imgW="4390263" imgH="942594" progId="Visio.Drawing.11">
                  <p:embed/>
                  <p:pic>
                    <p:nvPicPr>
                      <p:cNvPr id="24577"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66" y="2825706"/>
                        <a:ext cx="7806267"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73007" y="4665731"/>
            <a:ext cx="98841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Jika </a:t>
            </a:r>
            <a:r>
              <a:rPr lang="en-US" sz="2400" dirty="0" err="1"/>
              <a:t>elemen</a:t>
            </a:r>
            <a:r>
              <a:rPr lang="en-US" sz="2400" dirty="0"/>
              <a:t> </a:t>
            </a:r>
            <a:r>
              <a:rPr lang="en-US" sz="2400" dirty="0" err="1"/>
              <a:t>tengah</a:t>
            </a:r>
            <a:r>
              <a:rPr lang="en-US" sz="2400" dirty="0"/>
              <a:t> (</a:t>
            </a:r>
            <a:r>
              <a:rPr lang="en-US" sz="2400" i="1" dirty="0"/>
              <a:t>mid</a:t>
            </a:r>
            <a:r>
              <a:rPr lang="en-US" sz="2400" dirty="0"/>
              <a:t>) </a:t>
            </a:r>
            <a:r>
              <a:rPr lang="en-US" sz="2400" dirty="0">
                <a:sym typeface="Symbol"/>
              </a:rPr>
              <a:t> </a:t>
            </a:r>
            <a:r>
              <a:rPr lang="en-US" sz="2400" i="1" dirty="0">
                <a:sym typeface="Symbol"/>
              </a:rPr>
              <a:t>k</a:t>
            </a:r>
            <a:r>
              <a:rPr lang="en-US" sz="2400" dirty="0">
                <a:sym typeface="Symbol"/>
              </a:rPr>
              <a:t>, </a:t>
            </a:r>
            <a:r>
              <a:rPr lang="en-US" sz="2400" dirty="0" err="1">
                <a:sym typeface="Symbol"/>
              </a:rPr>
              <a:t>maka</a:t>
            </a:r>
            <a:r>
              <a:rPr lang="en-US" sz="2400" dirty="0">
                <a:sym typeface="Symbol"/>
              </a:rPr>
              <a:t> </a:t>
            </a:r>
            <a:r>
              <a:rPr lang="en-US" sz="2400" dirty="0" err="1">
                <a:sym typeface="Symbol"/>
              </a:rPr>
              <a:t>pencarian</a:t>
            </a:r>
            <a:r>
              <a:rPr lang="en-US" sz="2400" dirty="0">
                <a:sym typeface="Symbol"/>
              </a:rPr>
              <a:t> </a:t>
            </a:r>
            <a:r>
              <a:rPr lang="en-US" sz="2400" dirty="0" err="1">
                <a:sym typeface="Symbol"/>
              </a:rPr>
              <a:t>dilakukan</a:t>
            </a:r>
            <a:r>
              <a:rPr lang="en-US" sz="2400" dirty="0">
                <a:sym typeface="Symbol"/>
              </a:rPr>
              <a:t> </a:t>
            </a:r>
            <a:r>
              <a:rPr lang="en-US" sz="2400" dirty="0" err="1">
                <a:sym typeface="Symbol"/>
              </a:rPr>
              <a:t>hanya</a:t>
            </a:r>
            <a:r>
              <a:rPr lang="en-US" sz="2400" dirty="0">
                <a:sym typeface="Symbol"/>
              </a:rPr>
              <a:t> pada </a:t>
            </a:r>
            <a:r>
              <a:rPr lang="en-US" sz="2400" dirty="0" err="1">
                <a:sym typeface="Symbol"/>
              </a:rPr>
              <a:t>setengah</a:t>
            </a:r>
            <a:r>
              <a:rPr lang="en-US" sz="2400" dirty="0">
                <a:sym typeface="Symbol"/>
              </a:rPr>
              <a:t> </a:t>
            </a:r>
            <a:r>
              <a:rPr lang="en-US" sz="2400" dirty="0" err="1">
                <a:sym typeface="Symbol"/>
              </a:rPr>
              <a:t>bagian</a:t>
            </a:r>
            <a:r>
              <a:rPr lang="en-US" sz="2400" dirty="0">
                <a:sym typeface="Symbol"/>
              </a:rPr>
              <a:t> </a:t>
            </a:r>
            <a:r>
              <a:rPr lang="en-US" sz="2400" dirty="0" err="1">
                <a:sym typeface="Symbol"/>
              </a:rPr>
              <a:t>larik</a:t>
            </a:r>
            <a:r>
              <a:rPr lang="en-US" sz="2400" dirty="0">
                <a:sym typeface="Symbol"/>
              </a:rPr>
              <a:t> (</a:t>
            </a:r>
            <a:r>
              <a:rPr lang="en-US" sz="2400" dirty="0" err="1">
                <a:sym typeface="Symbol"/>
              </a:rPr>
              <a:t>kiri</a:t>
            </a:r>
            <a:r>
              <a:rPr lang="en-US" sz="2400" dirty="0">
                <a:sym typeface="Symbol"/>
              </a:rPr>
              <a:t> </a:t>
            </a:r>
            <a:r>
              <a:rPr lang="en-US" sz="2400" dirty="0" err="1">
                <a:sym typeface="Symbol"/>
              </a:rPr>
              <a:t>atau</a:t>
            </a:r>
            <a:r>
              <a:rPr lang="en-US" sz="2400" dirty="0">
                <a:sym typeface="Symbol"/>
              </a:rPr>
              <a:t> </a:t>
            </a:r>
            <a:r>
              <a:rPr lang="en-US" sz="2400" dirty="0" err="1">
                <a:sym typeface="Symbol"/>
              </a:rPr>
              <a:t>kanan</a:t>
            </a:r>
            <a:r>
              <a:rPr lang="en-US" sz="2400" dirty="0">
                <a:sym typeface="Symbol"/>
              </a:rPr>
              <a:t>)</a:t>
            </a:r>
            <a:r>
              <a:rPr lang="en-US" sz="2400" dirty="0"/>
              <a:t> </a:t>
            </a:r>
          </a:p>
        </p:txBody>
      </p:sp>
      <p:sp>
        <p:nvSpPr>
          <p:cNvPr id="6" name="Slide Number Placeholder 5"/>
          <p:cNvSpPr>
            <a:spLocks noGrp="1"/>
          </p:cNvSpPr>
          <p:nvPr>
            <p:ph type="sldNum" sz="quarter" idx="12"/>
          </p:nvPr>
        </p:nvSpPr>
        <p:spPr/>
        <p:txBody>
          <a:bodyPr/>
          <a:lstStyle/>
          <a:p>
            <a:fld id="{3C0B2AAE-27FF-4253-A94C-1190389A87E7}" type="slidenum">
              <a:rPr lang="en-US" smtClean="0"/>
              <a:pPr/>
              <a:t>22</a:t>
            </a:fld>
            <a:endParaRPr lang="en-US"/>
          </a:p>
        </p:txBody>
      </p:sp>
      <p:sp>
        <p:nvSpPr>
          <p:cNvPr id="7" name="TextBox 6"/>
          <p:cNvSpPr txBox="1"/>
          <p:nvPr/>
        </p:nvSpPr>
        <p:spPr>
          <a:xfrm>
            <a:off x="973007" y="5659129"/>
            <a:ext cx="971080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Ukuran</a:t>
            </a:r>
            <a:r>
              <a:rPr lang="en-US" sz="2400" dirty="0"/>
              <a:t> </a:t>
            </a:r>
            <a:r>
              <a:rPr lang="en-US" sz="2400" dirty="0" err="1"/>
              <a:t>persoalan</a:t>
            </a:r>
            <a:r>
              <a:rPr lang="en-US" sz="2400" dirty="0"/>
              <a:t> </a:t>
            </a:r>
            <a:r>
              <a:rPr lang="en-US" sz="2400" dirty="0" err="1"/>
              <a:t>selalu</a:t>
            </a:r>
            <a:r>
              <a:rPr lang="en-US" sz="2400" dirty="0"/>
              <a:t> </a:t>
            </a:r>
            <a:r>
              <a:rPr lang="en-US" sz="2400" dirty="0" err="1"/>
              <a:t>berkurang</a:t>
            </a:r>
            <a:r>
              <a:rPr lang="en-US" sz="2400" dirty="0"/>
              <a:t> </a:t>
            </a:r>
            <a:r>
              <a:rPr lang="en-US" sz="2400" dirty="0" err="1"/>
              <a:t>sebesar</a:t>
            </a:r>
            <a:r>
              <a:rPr lang="en-US" sz="2400" dirty="0"/>
              <a:t> </a:t>
            </a:r>
            <a:r>
              <a:rPr lang="en-US" sz="2400" dirty="0" err="1"/>
              <a:t>setengah</a:t>
            </a:r>
            <a:r>
              <a:rPr lang="en-US" sz="2400" dirty="0"/>
              <a:t> </a:t>
            </a:r>
            <a:r>
              <a:rPr lang="en-US" sz="2400" dirty="0" err="1"/>
              <a:t>ukuran</a:t>
            </a:r>
            <a:r>
              <a:rPr lang="en-US" sz="2400" dirty="0"/>
              <a:t> </a:t>
            </a:r>
            <a:r>
              <a:rPr lang="en-US" sz="2400" dirty="0" err="1"/>
              <a:t>semula</a:t>
            </a:r>
            <a:r>
              <a:rPr lang="en-US" sz="2400" dirty="0"/>
              <a:t>. </a:t>
            </a:r>
            <a:r>
              <a:rPr lang="en-US" sz="2400" dirty="0" err="1"/>
              <a:t>Hanya</a:t>
            </a:r>
            <a:r>
              <a:rPr lang="en-US" sz="2400" dirty="0"/>
              <a:t> </a:t>
            </a:r>
            <a:r>
              <a:rPr lang="en-US" sz="2400" dirty="0" err="1"/>
              <a:t>setengah</a:t>
            </a:r>
            <a:r>
              <a:rPr lang="en-US" sz="2400" dirty="0"/>
              <a:t> </a:t>
            </a:r>
            <a:r>
              <a:rPr lang="en-US" sz="2400" dirty="0" err="1"/>
              <a:t>bagain</a:t>
            </a:r>
            <a:r>
              <a:rPr lang="en-US" sz="2400" dirty="0"/>
              <a:t> yang </a:t>
            </a:r>
            <a:r>
              <a:rPr lang="en-US" sz="2400" dirty="0" err="1"/>
              <a:t>diproses</a:t>
            </a:r>
            <a:r>
              <a:rPr lang="en-US" sz="2400" dirty="0"/>
              <a:t>, </a:t>
            </a:r>
            <a:r>
              <a:rPr lang="en-US" sz="2400" dirty="0" err="1"/>
              <a:t>setengah</a:t>
            </a:r>
            <a:r>
              <a:rPr lang="en-US" sz="2400" dirty="0"/>
              <a:t> </a:t>
            </a:r>
            <a:r>
              <a:rPr lang="en-US" sz="2400" dirty="0" err="1"/>
              <a:t>bagian</a:t>
            </a:r>
            <a:r>
              <a:rPr lang="en-US" sz="2400" dirty="0"/>
              <a:t> </a:t>
            </a:r>
            <a:r>
              <a:rPr lang="en-US" sz="2400" dirty="0" err="1"/>
              <a:t>lagi</a:t>
            </a:r>
            <a:r>
              <a:rPr lang="en-US" sz="2400" dirty="0"/>
              <a:t> </a:t>
            </a:r>
            <a:r>
              <a:rPr lang="en-US" sz="2400" dirty="0" err="1"/>
              <a:t>tidak</a:t>
            </a:r>
            <a:r>
              <a:rPr lang="en-US" sz="24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60117" cy="5654675"/>
          </a:xfrm>
        </p:spPr>
        <p:txBody>
          <a:bodyPr>
            <a:normAutofit fontScale="92500" lnSpcReduction="20000"/>
          </a:bodyPr>
          <a:lstStyle/>
          <a:p>
            <a:pPr>
              <a:spcBef>
                <a:spcPts val="300"/>
              </a:spcBef>
              <a:buNone/>
            </a:pPr>
            <a:r>
              <a:rPr lang="en-US" sz="2400" b="1" dirty="0"/>
              <a:t>	</a:t>
            </a:r>
            <a:r>
              <a:rPr lang="en-US" sz="1900" b="1" dirty="0">
                <a:latin typeface="Times New Roman" panose="02020603050405020304" pitchFamily="18" charset="0"/>
                <a:cs typeface="Times New Roman" panose="02020603050405020304" pitchFamily="18" charset="0"/>
              </a:rPr>
              <a:t>procedure</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binsearch</a:t>
            </a:r>
            <a:r>
              <a:rPr lang="en-US" sz="1900" dirty="0">
                <a:latin typeface="Times New Roman" panose="02020603050405020304" pitchFamily="18" charset="0"/>
                <a:cs typeface="Times New Roman" panose="02020603050405020304" pitchFamily="18" charset="0"/>
              </a:rPr>
              <a:t>(</a:t>
            </a:r>
            <a:r>
              <a:rPr lang="en-US" sz="1900" b="1" dirty="0">
                <a:latin typeface="Times New Roman" panose="02020603050405020304" pitchFamily="18" charset="0"/>
                <a:cs typeface="Times New Roman" panose="02020603050405020304" pitchFamily="18" charset="0"/>
              </a:rPr>
              <a:t>input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 </a:t>
            </a:r>
            <a:r>
              <a:rPr lang="en-US" sz="1900" i="1" dirty="0" err="1">
                <a:latin typeface="Times New Roman" panose="02020603050405020304" pitchFamily="18" charset="0"/>
                <a:cs typeface="Times New Roman" panose="02020603050405020304" pitchFamily="18" charset="0"/>
              </a:rPr>
              <a:t>LarikInteger</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j</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K</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output</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idx</a:t>
            </a:r>
            <a:r>
              <a:rPr lang="en-US" sz="1900" i="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Mencari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K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..j].</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Masukan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terurut</a:t>
            </a:r>
            <a:r>
              <a:rPr lang="en-US" sz="1900" i="1" dirty="0">
                <a:latin typeface="Times New Roman" panose="02020603050405020304" pitchFamily="18" charset="0"/>
                <a:cs typeface="Times New Roman" panose="02020603050405020304" pitchFamily="18" charset="0"/>
                <a:sym typeface="Symbol"/>
              </a:rPr>
              <a:t> </a:t>
            </a:r>
            <a:r>
              <a:rPr lang="en-US" sz="1900" i="1" u="sng" dirty="0" err="1">
                <a:latin typeface="Times New Roman" panose="02020603050405020304" pitchFamily="18" charset="0"/>
                <a:cs typeface="Times New Roman" panose="02020603050405020304" pitchFamily="18" charset="0"/>
                <a:sym typeface="Symbol"/>
              </a:rPr>
              <a:t>menaik</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terdefinisi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nilainya</a:t>
            </a:r>
            <a:endParaRPr lang="en-US" sz="1900"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Luaran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sedemikian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sehingga</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 K</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Deklarasi</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b="1" dirty="0">
                <a:latin typeface="Times New Roman" panose="02020603050405020304" pitchFamily="18" charset="0"/>
                <a:cs typeface="Times New Roman" panose="02020603050405020304" pitchFamily="18" charset="0"/>
                <a:sym typeface="Symbol"/>
              </a:rPr>
              <a:t>integer</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Algoritma</a:t>
            </a:r>
            <a:r>
              <a:rPr lang="en-US" sz="1900" dirty="0">
                <a:latin typeface="Times New Roman" panose="02020603050405020304" pitchFamily="18" charset="0"/>
                <a:cs typeface="Times New Roman" panose="02020603050405020304" pitchFamily="18" charset="0"/>
                <a:sym typeface="Symbol"/>
              </a:rPr>
              <a:t>:</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ukuran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0}</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a:t>
            </a:r>
            <a:r>
              <a:rPr lang="en-US" sz="1900" dirty="0">
                <a:latin typeface="Times New Roman" panose="02020603050405020304" pitchFamily="18" charset="0"/>
                <a:cs typeface="Times New Roman" panose="02020603050405020304" pitchFamily="18" charset="0"/>
                <a:sym typeface="Symbol"/>
              </a:rPr>
              <a:t>  –1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tidak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)/2</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K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yang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 K }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kiri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..mid]}</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kanan</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A[mid+1..j}</a:t>
            </a:r>
            <a:endParaRPr lang="en-US" sz="1900"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23</a:t>
            </a:fld>
            <a:endParaRPr lang="en-US"/>
          </a:p>
        </p:txBody>
      </p:sp>
      <p:sp>
        <p:nvSpPr>
          <p:cNvPr id="5" name="Rectangle 4">
            <a:extLst>
              <a:ext uri="{FF2B5EF4-FFF2-40B4-BE49-F238E27FC236}">
                <a16:creationId xmlns:a16="http://schemas.microsoft.com/office/drawing/2014/main" id="{6A372ED6-4AF6-43CA-ADF9-43CF52FF47E7}"/>
              </a:ext>
            </a:extLst>
          </p:cNvPr>
          <p:cNvSpPr/>
          <p:nvPr/>
        </p:nvSpPr>
        <p:spPr>
          <a:xfrm>
            <a:off x="806037" y="939001"/>
            <a:ext cx="10440031" cy="5654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46DAA0-2506-496E-8EDB-D7DE852F5FAD}"/>
              </a:ext>
            </a:extLst>
          </p:cNvPr>
          <p:cNvSpPr/>
          <p:nvPr/>
        </p:nvSpPr>
        <p:spPr>
          <a:xfrm>
            <a:off x="7942438"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30552793-A3E4-4B71-B1D8-7101F2D7D34C}"/>
              </a:ext>
            </a:extLst>
          </p:cNvPr>
          <p:cNvSpPr/>
          <p:nvPr/>
        </p:nvSpPr>
        <p:spPr>
          <a:xfrm>
            <a:off x="8319517"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58F159D-D236-479A-A9E8-7995BC614C5D}"/>
              </a:ext>
            </a:extLst>
          </p:cNvPr>
          <p:cNvSpPr/>
          <p:nvPr/>
        </p:nvSpPr>
        <p:spPr>
          <a:xfrm>
            <a:off x="8696596"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D82A3DA6-B243-4447-B103-806F7D5E7976}"/>
              </a:ext>
            </a:extLst>
          </p:cNvPr>
          <p:cNvSpPr/>
          <p:nvPr/>
        </p:nvSpPr>
        <p:spPr>
          <a:xfrm>
            <a:off x="9073675"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5596F4C-BE99-4DAB-BE7F-15B3279CEFA6}"/>
              </a:ext>
            </a:extLst>
          </p:cNvPr>
          <p:cNvSpPr/>
          <p:nvPr/>
        </p:nvSpPr>
        <p:spPr>
          <a:xfrm>
            <a:off x="9450754"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A73624B-F884-4466-BF95-B2995375C5B6}"/>
              </a:ext>
            </a:extLst>
          </p:cNvPr>
          <p:cNvSpPr/>
          <p:nvPr/>
        </p:nvSpPr>
        <p:spPr>
          <a:xfrm>
            <a:off x="9827833"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C27FC95-76F0-457E-A905-F183D44F78F0}"/>
              </a:ext>
            </a:extLst>
          </p:cNvPr>
          <p:cNvSpPr/>
          <p:nvPr/>
        </p:nvSpPr>
        <p:spPr>
          <a:xfrm>
            <a:off x="10204912"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26BEA90-FCE8-45FD-831C-B81C8AC93C51}"/>
              </a:ext>
            </a:extLst>
          </p:cNvPr>
          <p:cNvSpPr txBox="1"/>
          <p:nvPr/>
        </p:nvSpPr>
        <p:spPr>
          <a:xfrm>
            <a:off x="7933786" y="2094797"/>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14" name="TextBox 13">
            <a:extLst>
              <a:ext uri="{FF2B5EF4-FFF2-40B4-BE49-F238E27FC236}">
                <a16:creationId xmlns:a16="http://schemas.microsoft.com/office/drawing/2014/main" id="{28A41BAA-68B8-4B0F-8BBA-0E66C8D69BC1}"/>
              </a:ext>
            </a:extLst>
          </p:cNvPr>
          <p:cNvSpPr txBox="1"/>
          <p:nvPr/>
        </p:nvSpPr>
        <p:spPr>
          <a:xfrm>
            <a:off x="8924577" y="1361961"/>
            <a:ext cx="317716" cy="369332"/>
          </a:xfrm>
          <a:prstGeom prst="rect">
            <a:avLst/>
          </a:prstGeom>
          <a:noFill/>
          <a:ln>
            <a:noFill/>
          </a:ln>
        </p:spPr>
        <p:txBody>
          <a:bodyPr wrap="none" rtlCol="0">
            <a:spAutoFit/>
          </a:bodyPr>
          <a:lstStyle/>
          <a:p>
            <a:r>
              <a:rPr lang="en-US" i="1" dirty="0"/>
              <a:t>A</a:t>
            </a:r>
          </a:p>
        </p:txBody>
      </p:sp>
      <p:sp>
        <p:nvSpPr>
          <p:cNvPr id="15" name="Rectangle 14">
            <a:extLst>
              <a:ext uri="{FF2B5EF4-FFF2-40B4-BE49-F238E27FC236}">
                <a16:creationId xmlns:a16="http://schemas.microsoft.com/office/drawing/2014/main" id="{3BE0DD57-C3D7-4665-8F12-91E4DBC2EE94}"/>
              </a:ext>
            </a:extLst>
          </p:cNvPr>
          <p:cNvSpPr/>
          <p:nvPr/>
        </p:nvSpPr>
        <p:spPr>
          <a:xfrm>
            <a:off x="7899724"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3764E706-A092-4D66-BDE5-C8B60690C9EB}"/>
              </a:ext>
            </a:extLst>
          </p:cNvPr>
          <p:cNvSpPr/>
          <p:nvPr/>
        </p:nvSpPr>
        <p:spPr>
          <a:xfrm>
            <a:off x="8276803"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360CB6AF-B890-4B31-9A28-58EF7FE45464}"/>
              </a:ext>
            </a:extLst>
          </p:cNvPr>
          <p:cNvSpPr/>
          <p:nvPr/>
        </p:nvSpPr>
        <p:spPr>
          <a:xfrm>
            <a:off x="8653882"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E666662-476A-4D29-9BDC-3FCAB873B2F8}"/>
              </a:ext>
            </a:extLst>
          </p:cNvPr>
          <p:cNvSpPr/>
          <p:nvPr/>
        </p:nvSpPr>
        <p:spPr>
          <a:xfrm>
            <a:off x="9030961" y="3711416"/>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FEAC3AD-F15E-4D4C-8E32-F44B2DEDF3DE}"/>
              </a:ext>
            </a:extLst>
          </p:cNvPr>
          <p:cNvSpPr/>
          <p:nvPr/>
        </p:nvSpPr>
        <p:spPr>
          <a:xfrm>
            <a:off x="9408040"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DE9C667-6606-4D47-BA98-8EC806608B86}"/>
              </a:ext>
            </a:extLst>
          </p:cNvPr>
          <p:cNvSpPr/>
          <p:nvPr/>
        </p:nvSpPr>
        <p:spPr>
          <a:xfrm>
            <a:off x="9785119"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647326F0-53D9-43E3-938A-2D0111B25E6C}"/>
              </a:ext>
            </a:extLst>
          </p:cNvPr>
          <p:cNvSpPr/>
          <p:nvPr/>
        </p:nvSpPr>
        <p:spPr>
          <a:xfrm>
            <a:off x="10162198"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F315D50-5027-439D-8972-6CFFAAC11322}"/>
              </a:ext>
            </a:extLst>
          </p:cNvPr>
          <p:cNvSpPr txBox="1"/>
          <p:nvPr/>
        </p:nvSpPr>
        <p:spPr>
          <a:xfrm>
            <a:off x="7891072" y="4027692"/>
            <a:ext cx="2743059" cy="338554"/>
          </a:xfrm>
          <a:prstGeom prst="rect">
            <a:avLst/>
          </a:prstGeom>
          <a:noFill/>
        </p:spPr>
        <p:txBody>
          <a:bodyPr wrap="none" rtlCol="0">
            <a:spAutoFit/>
          </a:bodyPr>
          <a:lstStyle/>
          <a:p>
            <a:r>
              <a:rPr lang="en-US" sz="1600" i="1" dirty="0"/>
              <a:t> </a:t>
            </a:r>
            <a:r>
              <a:rPr lang="en-US" sz="1600" i="1" dirty="0" err="1"/>
              <a:t>i</a:t>
            </a:r>
            <a:r>
              <a:rPr lang="en-US" sz="1600" i="1" dirty="0"/>
              <a:t>                     mid  mid+1           j</a:t>
            </a:r>
          </a:p>
        </p:txBody>
      </p:sp>
      <p:sp>
        <p:nvSpPr>
          <p:cNvPr id="23" name="TextBox 22">
            <a:extLst>
              <a:ext uri="{FF2B5EF4-FFF2-40B4-BE49-F238E27FC236}">
                <a16:creationId xmlns:a16="http://schemas.microsoft.com/office/drawing/2014/main" id="{3863E674-1F39-478B-88F1-C54FA6F65870}"/>
              </a:ext>
            </a:extLst>
          </p:cNvPr>
          <p:cNvSpPr txBox="1"/>
          <p:nvPr/>
        </p:nvSpPr>
        <p:spPr>
          <a:xfrm>
            <a:off x="9080611" y="3221143"/>
            <a:ext cx="317716" cy="369332"/>
          </a:xfrm>
          <a:prstGeom prst="rect">
            <a:avLst/>
          </a:prstGeom>
          <a:noFill/>
        </p:spPr>
        <p:txBody>
          <a:bodyPr wrap="none" rtlCol="0">
            <a:spAutoFit/>
          </a:bodyPr>
          <a:lstStyle/>
          <a:p>
            <a:r>
              <a:rPr lang="en-US" i="1" dirty="0"/>
              <a:t>A</a:t>
            </a:r>
          </a:p>
        </p:txBody>
      </p:sp>
      <p:sp>
        <p:nvSpPr>
          <p:cNvPr id="2" name="TextBox 1">
            <a:extLst>
              <a:ext uri="{FF2B5EF4-FFF2-40B4-BE49-F238E27FC236}">
                <a16:creationId xmlns:a16="http://schemas.microsoft.com/office/drawing/2014/main" id="{68E776A7-47DF-4B6D-95D8-3B9D84677DA4}"/>
              </a:ext>
            </a:extLst>
          </p:cNvPr>
          <p:cNvSpPr txBox="1"/>
          <p:nvPr/>
        </p:nvSpPr>
        <p:spPr>
          <a:xfrm>
            <a:off x="744547" y="279008"/>
            <a:ext cx="7952049" cy="461665"/>
          </a:xfrm>
          <a:prstGeom prst="rect">
            <a:avLst/>
          </a:prstGeom>
          <a:noFill/>
        </p:spPr>
        <p:txBody>
          <a:bodyPr wrap="none" rtlCol="0">
            <a:spAutoFit/>
          </a:bodyPr>
          <a:lstStyle/>
          <a:p>
            <a:r>
              <a:rPr lang="en-US" sz="2400" dirty="0" err="1"/>
              <a:t>Algoritma</a:t>
            </a:r>
            <a:r>
              <a:rPr lang="en-US" sz="2400" dirty="0"/>
              <a:t> </a:t>
            </a:r>
            <a:r>
              <a:rPr lang="en-US" sz="2400" i="1" dirty="0"/>
              <a:t>Binary Search  </a:t>
            </a:r>
            <a:r>
              <a:rPr lang="en-US" sz="2400" dirty="0"/>
              <a:t>(</a:t>
            </a:r>
            <a:r>
              <a:rPr lang="en-US" sz="2400" dirty="0" err="1"/>
              <a:t>Kasus</a:t>
            </a:r>
            <a:r>
              <a:rPr lang="en-US" sz="2400" dirty="0"/>
              <a:t> 1: </a:t>
            </a:r>
            <a:r>
              <a:rPr lang="en-US" sz="2400" dirty="0" err="1"/>
              <a:t>Larik</a:t>
            </a:r>
            <a:r>
              <a:rPr lang="en-US" sz="2400" dirty="0"/>
              <a:t> </a:t>
            </a:r>
            <a:r>
              <a:rPr lang="en-US" sz="2400" dirty="0" err="1"/>
              <a:t>sudah</a:t>
            </a:r>
            <a:r>
              <a:rPr lang="en-US" sz="2400" dirty="0"/>
              <a:t> </a:t>
            </a:r>
            <a:r>
              <a:rPr lang="en-US" sz="2400" dirty="0" err="1"/>
              <a:t>terurut</a:t>
            </a:r>
            <a:r>
              <a:rPr lang="en-US" sz="2400" dirty="0"/>
              <a:t> </a:t>
            </a:r>
            <a:r>
              <a:rPr lang="en-US" sz="2400" dirty="0" err="1"/>
              <a:t>menaik</a:t>
            </a:r>
            <a:r>
              <a:rPr lang="en-US" sz="24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60117" cy="5654675"/>
          </a:xfrm>
        </p:spPr>
        <p:txBody>
          <a:bodyPr>
            <a:normAutofit fontScale="92500" lnSpcReduction="20000"/>
          </a:bodyPr>
          <a:lstStyle/>
          <a:p>
            <a:pPr>
              <a:spcBef>
                <a:spcPts val="300"/>
              </a:spcBef>
              <a:buNone/>
            </a:pPr>
            <a:r>
              <a:rPr lang="en-US" sz="2400" b="1" dirty="0"/>
              <a:t>	</a:t>
            </a:r>
            <a:r>
              <a:rPr lang="en-US" sz="1900" b="1" dirty="0">
                <a:latin typeface="Times New Roman" panose="02020603050405020304" pitchFamily="18" charset="0"/>
                <a:cs typeface="Times New Roman" panose="02020603050405020304" pitchFamily="18" charset="0"/>
              </a:rPr>
              <a:t>procedure</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binsearch</a:t>
            </a:r>
            <a:r>
              <a:rPr lang="en-US" sz="1900" dirty="0">
                <a:latin typeface="Times New Roman" panose="02020603050405020304" pitchFamily="18" charset="0"/>
                <a:cs typeface="Times New Roman" panose="02020603050405020304" pitchFamily="18" charset="0"/>
              </a:rPr>
              <a:t>(</a:t>
            </a:r>
            <a:r>
              <a:rPr lang="en-US" sz="1900" b="1" dirty="0">
                <a:latin typeface="Times New Roman" panose="02020603050405020304" pitchFamily="18" charset="0"/>
                <a:cs typeface="Times New Roman" panose="02020603050405020304" pitchFamily="18" charset="0"/>
              </a:rPr>
              <a:t>input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 </a:t>
            </a:r>
            <a:r>
              <a:rPr lang="en-US" sz="1900" i="1" dirty="0" err="1">
                <a:latin typeface="Times New Roman" panose="02020603050405020304" pitchFamily="18" charset="0"/>
                <a:cs typeface="Times New Roman" panose="02020603050405020304" pitchFamily="18" charset="0"/>
              </a:rPr>
              <a:t>LarikInteger</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j</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K</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output</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idx</a:t>
            </a:r>
            <a:r>
              <a:rPr lang="en-US" sz="1900" i="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Mencari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K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..j].</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Masukan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terurut</a:t>
            </a:r>
            <a:r>
              <a:rPr lang="en-US" sz="1900" i="1" dirty="0">
                <a:latin typeface="Times New Roman" panose="02020603050405020304" pitchFamily="18" charset="0"/>
                <a:cs typeface="Times New Roman" panose="02020603050405020304" pitchFamily="18" charset="0"/>
                <a:sym typeface="Symbol"/>
              </a:rPr>
              <a:t> </a:t>
            </a:r>
            <a:r>
              <a:rPr lang="en-US" sz="1900" i="1" u="sng" dirty="0" err="1">
                <a:latin typeface="Times New Roman" panose="02020603050405020304" pitchFamily="18" charset="0"/>
                <a:cs typeface="Times New Roman" panose="02020603050405020304" pitchFamily="18" charset="0"/>
                <a:sym typeface="Symbol"/>
              </a:rPr>
              <a:t>menurun</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terdefinisi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nilainya</a:t>
            </a:r>
            <a:endParaRPr lang="en-US" sz="1900"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Luaran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sedemikian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sehingga</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 K</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Deklarasi</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b="1" dirty="0">
                <a:latin typeface="Times New Roman" panose="02020603050405020304" pitchFamily="18" charset="0"/>
                <a:cs typeface="Times New Roman" panose="02020603050405020304" pitchFamily="18" charset="0"/>
                <a:sym typeface="Symbol"/>
              </a:rPr>
              <a:t>integer</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Algoritma</a:t>
            </a:r>
            <a:r>
              <a:rPr lang="en-US" sz="1900" dirty="0">
                <a:latin typeface="Times New Roman" panose="02020603050405020304" pitchFamily="18" charset="0"/>
                <a:cs typeface="Times New Roman" panose="02020603050405020304" pitchFamily="18" charset="0"/>
                <a:sym typeface="Symbol"/>
              </a:rPr>
              <a:t>:</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ukuran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0}</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a:t>
            </a:r>
            <a:r>
              <a:rPr lang="en-US" sz="1900" dirty="0">
                <a:latin typeface="Times New Roman" panose="02020603050405020304" pitchFamily="18" charset="0"/>
                <a:cs typeface="Times New Roman" panose="02020603050405020304" pitchFamily="18" charset="0"/>
                <a:sym typeface="Symbol"/>
              </a:rPr>
              <a:t>  –1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tidak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)/2</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K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yang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 K }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&lt;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kiri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..mid]}</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kanan</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A[mid+1..j}</a:t>
            </a:r>
            <a:endParaRPr lang="en-US" sz="1900"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24</a:t>
            </a:fld>
            <a:endParaRPr lang="en-US"/>
          </a:p>
        </p:txBody>
      </p:sp>
      <p:sp>
        <p:nvSpPr>
          <p:cNvPr id="5" name="Rectangle 4">
            <a:extLst>
              <a:ext uri="{FF2B5EF4-FFF2-40B4-BE49-F238E27FC236}">
                <a16:creationId xmlns:a16="http://schemas.microsoft.com/office/drawing/2014/main" id="{6A372ED6-4AF6-43CA-ADF9-43CF52FF47E7}"/>
              </a:ext>
            </a:extLst>
          </p:cNvPr>
          <p:cNvSpPr/>
          <p:nvPr/>
        </p:nvSpPr>
        <p:spPr>
          <a:xfrm>
            <a:off x="806037" y="939001"/>
            <a:ext cx="10440031" cy="5654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46DAA0-2506-496E-8EDB-D7DE852F5FAD}"/>
              </a:ext>
            </a:extLst>
          </p:cNvPr>
          <p:cNvSpPr/>
          <p:nvPr/>
        </p:nvSpPr>
        <p:spPr>
          <a:xfrm>
            <a:off x="7942438"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30552793-A3E4-4B71-B1D8-7101F2D7D34C}"/>
              </a:ext>
            </a:extLst>
          </p:cNvPr>
          <p:cNvSpPr/>
          <p:nvPr/>
        </p:nvSpPr>
        <p:spPr>
          <a:xfrm>
            <a:off x="8319517"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58F159D-D236-479A-A9E8-7995BC614C5D}"/>
              </a:ext>
            </a:extLst>
          </p:cNvPr>
          <p:cNvSpPr/>
          <p:nvPr/>
        </p:nvSpPr>
        <p:spPr>
          <a:xfrm>
            <a:off x="8696596"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D82A3DA6-B243-4447-B103-806F7D5E7976}"/>
              </a:ext>
            </a:extLst>
          </p:cNvPr>
          <p:cNvSpPr/>
          <p:nvPr/>
        </p:nvSpPr>
        <p:spPr>
          <a:xfrm>
            <a:off x="9073675"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5596F4C-BE99-4DAB-BE7F-15B3279CEFA6}"/>
              </a:ext>
            </a:extLst>
          </p:cNvPr>
          <p:cNvSpPr/>
          <p:nvPr/>
        </p:nvSpPr>
        <p:spPr>
          <a:xfrm>
            <a:off x="9450754"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A73624B-F884-4466-BF95-B2995375C5B6}"/>
              </a:ext>
            </a:extLst>
          </p:cNvPr>
          <p:cNvSpPr/>
          <p:nvPr/>
        </p:nvSpPr>
        <p:spPr>
          <a:xfrm>
            <a:off x="9827833"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C27FC95-76F0-457E-A905-F183D44F78F0}"/>
              </a:ext>
            </a:extLst>
          </p:cNvPr>
          <p:cNvSpPr/>
          <p:nvPr/>
        </p:nvSpPr>
        <p:spPr>
          <a:xfrm>
            <a:off x="10204912"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26BEA90-FCE8-45FD-831C-B81C8AC93C51}"/>
              </a:ext>
            </a:extLst>
          </p:cNvPr>
          <p:cNvSpPr txBox="1"/>
          <p:nvPr/>
        </p:nvSpPr>
        <p:spPr>
          <a:xfrm>
            <a:off x="7933786" y="2094797"/>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14" name="TextBox 13">
            <a:extLst>
              <a:ext uri="{FF2B5EF4-FFF2-40B4-BE49-F238E27FC236}">
                <a16:creationId xmlns:a16="http://schemas.microsoft.com/office/drawing/2014/main" id="{28A41BAA-68B8-4B0F-8BBA-0E66C8D69BC1}"/>
              </a:ext>
            </a:extLst>
          </p:cNvPr>
          <p:cNvSpPr txBox="1"/>
          <p:nvPr/>
        </p:nvSpPr>
        <p:spPr>
          <a:xfrm>
            <a:off x="8924577" y="1361961"/>
            <a:ext cx="317716" cy="369332"/>
          </a:xfrm>
          <a:prstGeom prst="rect">
            <a:avLst/>
          </a:prstGeom>
          <a:noFill/>
          <a:ln>
            <a:noFill/>
          </a:ln>
        </p:spPr>
        <p:txBody>
          <a:bodyPr wrap="none" rtlCol="0">
            <a:spAutoFit/>
          </a:bodyPr>
          <a:lstStyle/>
          <a:p>
            <a:r>
              <a:rPr lang="en-US" i="1" dirty="0"/>
              <a:t>A</a:t>
            </a:r>
          </a:p>
        </p:txBody>
      </p:sp>
      <p:sp>
        <p:nvSpPr>
          <p:cNvPr id="15" name="Rectangle 14">
            <a:extLst>
              <a:ext uri="{FF2B5EF4-FFF2-40B4-BE49-F238E27FC236}">
                <a16:creationId xmlns:a16="http://schemas.microsoft.com/office/drawing/2014/main" id="{3BE0DD57-C3D7-4665-8F12-91E4DBC2EE94}"/>
              </a:ext>
            </a:extLst>
          </p:cNvPr>
          <p:cNvSpPr/>
          <p:nvPr/>
        </p:nvSpPr>
        <p:spPr>
          <a:xfrm>
            <a:off x="7899724"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3764E706-A092-4D66-BDE5-C8B60690C9EB}"/>
              </a:ext>
            </a:extLst>
          </p:cNvPr>
          <p:cNvSpPr/>
          <p:nvPr/>
        </p:nvSpPr>
        <p:spPr>
          <a:xfrm>
            <a:off x="8276803"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360CB6AF-B890-4B31-9A28-58EF7FE45464}"/>
              </a:ext>
            </a:extLst>
          </p:cNvPr>
          <p:cNvSpPr/>
          <p:nvPr/>
        </p:nvSpPr>
        <p:spPr>
          <a:xfrm>
            <a:off x="8653882"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E666662-476A-4D29-9BDC-3FCAB873B2F8}"/>
              </a:ext>
            </a:extLst>
          </p:cNvPr>
          <p:cNvSpPr/>
          <p:nvPr/>
        </p:nvSpPr>
        <p:spPr>
          <a:xfrm>
            <a:off x="9030961" y="3711416"/>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FEAC3AD-F15E-4D4C-8E32-F44B2DEDF3DE}"/>
              </a:ext>
            </a:extLst>
          </p:cNvPr>
          <p:cNvSpPr/>
          <p:nvPr/>
        </p:nvSpPr>
        <p:spPr>
          <a:xfrm>
            <a:off x="9408040"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DE9C667-6606-4D47-BA98-8EC806608B86}"/>
              </a:ext>
            </a:extLst>
          </p:cNvPr>
          <p:cNvSpPr/>
          <p:nvPr/>
        </p:nvSpPr>
        <p:spPr>
          <a:xfrm>
            <a:off x="9785119"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647326F0-53D9-43E3-938A-2D0111B25E6C}"/>
              </a:ext>
            </a:extLst>
          </p:cNvPr>
          <p:cNvSpPr/>
          <p:nvPr/>
        </p:nvSpPr>
        <p:spPr>
          <a:xfrm>
            <a:off x="10162198"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F315D50-5027-439D-8972-6CFFAAC11322}"/>
              </a:ext>
            </a:extLst>
          </p:cNvPr>
          <p:cNvSpPr txBox="1"/>
          <p:nvPr/>
        </p:nvSpPr>
        <p:spPr>
          <a:xfrm>
            <a:off x="7891072" y="4027692"/>
            <a:ext cx="2743059" cy="338554"/>
          </a:xfrm>
          <a:prstGeom prst="rect">
            <a:avLst/>
          </a:prstGeom>
          <a:noFill/>
        </p:spPr>
        <p:txBody>
          <a:bodyPr wrap="none" rtlCol="0">
            <a:spAutoFit/>
          </a:bodyPr>
          <a:lstStyle/>
          <a:p>
            <a:r>
              <a:rPr lang="en-US" sz="1600" i="1" dirty="0"/>
              <a:t> </a:t>
            </a:r>
            <a:r>
              <a:rPr lang="en-US" sz="1600" i="1" dirty="0" err="1"/>
              <a:t>i</a:t>
            </a:r>
            <a:r>
              <a:rPr lang="en-US" sz="1600" i="1" dirty="0"/>
              <a:t>                     mid  mid+1           j</a:t>
            </a:r>
          </a:p>
        </p:txBody>
      </p:sp>
      <p:sp>
        <p:nvSpPr>
          <p:cNvPr id="23" name="TextBox 22">
            <a:extLst>
              <a:ext uri="{FF2B5EF4-FFF2-40B4-BE49-F238E27FC236}">
                <a16:creationId xmlns:a16="http://schemas.microsoft.com/office/drawing/2014/main" id="{3863E674-1F39-478B-88F1-C54FA6F65870}"/>
              </a:ext>
            </a:extLst>
          </p:cNvPr>
          <p:cNvSpPr txBox="1"/>
          <p:nvPr/>
        </p:nvSpPr>
        <p:spPr>
          <a:xfrm>
            <a:off x="9080611" y="3221143"/>
            <a:ext cx="317716" cy="369332"/>
          </a:xfrm>
          <a:prstGeom prst="rect">
            <a:avLst/>
          </a:prstGeom>
          <a:noFill/>
        </p:spPr>
        <p:txBody>
          <a:bodyPr wrap="none" rtlCol="0">
            <a:spAutoFit/>
          </a:bodyPr>
          <a:lstStyle/>
          <a:p>
            <a:r>
              <a:rPr lang="en-US" i="1" dirty="0"/>
              <a:t>A</a:t>
            </a:r>
          </a:p>
        </p:txBody>
      </p:sp>
      <p:sp>
        <p:nvSpPr>
          <p:cNvPr id="2" name="TextBox 1">
            <a:extLst>
              <a:ext uri="{FF2B5EF4-FFF2-40B4-BE49-F238E27FC236}">
                <a16:creationId xmlns:a16="http://schemas.microsoft.com/office/drawing/2014/main" id="{68E776A7-47DF-4B6D-95D8-3B9D84677DA4}"/>
              </a:ext>
            </a:extLst>
          </p:cNvPr>
          <p:cNvSpPr txBox="1"/>
          <p:nvPr/>
        </p:nvSpPr>
        <p:spPr>
          <a:xfrm>
            <a:off x="744547" y="279008"/>
            <a:ext cx="8193974" cy="461665"/>
          </a:xfrm>
          <a:prstGeom prst="rect">
            <a:avLst/>
          </a:prstGeom>
          <a:noFill/>
        </p:spPr>
        <p:txBody>
          <a:bodyPr wrap="none" rtlCol="0">
            <a:spAutoFit/>
          </a:bodyPr>
          <a:lstStyle/>
          <a:p>
            <a:r>
              <a:rPr lang="en-US" sz="2400" dirty="0" err="1"/>
              <a:t>Algoritma</a:t>
            </a:r>
            <a:r>
              <a:rPr lang="en-US" sz="2400" dirty="0"/>
              <a:t> </a:t>
            </a:r>
            <a:r>
              <a:rPr lang="en-US" sz="2400" i="1" dirty="0"/>
              <a:t>Binary Search  </a:t>
            </a:r>
            <a:r>
              <a:rPr lang="en-US" sz="2400" dirty="0"/>
              <a:t>(</a:t>
            </a:r>
            <a:r>
              <a:rPr lang="en-US" sz="2400" dirty="0" err="1"/>
              <a:t>Kasus</a:t>
            </a:r>
            <a:r>
              <a:rPr lang="en-US" sz="2400" dirty="0"/>
              <a:t> 2: </a:t>
            </a:r>
            <a:r>
              <a:rPr lang="en-US" sz="2400" dirty="0" err="1"/>
              <a:t>Larik</a:t>
            </a:r>
            <a:r>
              <a:rPr lang="en-US" sz="2400" dirty="0"/>
              <a:t> </a:t>
            </a:r>
            <a:r>
              <a:rPr lang="en-US" sz="2400" dirty="0" err="1"/>
              <a:t>sudah</a:t>
            </a:r>
            <a:r>
              <a:rPr lang="en-US" sz="2400" dirty="0"/>
              <a:t> </a:t>
            </a:r>
            <a:r>
              <a:rPr lang="en-US" sz="2400" dirty="0" err="1"/>
              <a:t>terurut</a:t>
            </a:r>
            <a:r>
              <a:rPr lang="en-US" sz="2400" dirty="0"/>
              <a:t> </a:t>
            </a:r>
            <a:r>
              <a:rPr lang="en-US" sz="2400" dirty="0" err="1"/>
              <a:t>menurun</a:t>
            </a:r>
            <a:r>
              <a:rPr lang="en-US" sz="2400" dirty="0"/>
              <a:t>)</a:t>
            </a:r>
          </a:p>
        </p:txBody>
      </p:sp>
    </p:spTree>
    <p:extLst>
      <p:ext uri="{BB962C8B-B14F-4D97-AF65-F5344CB8AC3E}">
        <p14:creationId xmlns:p14="http://schemas.microsoft.com/office/powerpoint/2010/main" val="228657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07902-64FE-4D20-B71C-7A8E7EA1B171}"/>
              </a:ext>
            </a:extLst>
          </p:cNvPr>
          <p:cNvSpPr>
            <a:spLocks noGrp="1"/>
          </p:cNvSpPr>
          <p:nvPr>
            <p:ph idx="1"/>
          </p:nvPr>
        </p:nvSpPr>
        <p:spPr>
          <a:xfrm>
            <a:off x="838200" y="579120"/>
            <a:ext cx="10515600" cy="5597843"/>
          </a:xfrm>
        </p:spPr>
        <p:txBody>
          <a:bodyPr>
            <a:normAutofit/>
          </a:bodyPr>
          <a:lstStyle/>
          <a:p>
            <a:pPr marL="0" indent="0">
              <a:buNone/>
            </a:pPr>
            <a:r>
              <a:rPr lang="en-US" sz="2400" b="1" dirty="0" err="1"/>
              <a:t>Contoh</a:t>
            </a:r>
            <a:r>
              <a:rPr lang="en-US" sz="2400" b="1" dirty="0"/>
              <a:t> 3: </a:t>
            </a:r>
            <a:r>
              <a:rPr lang="en-US" sz="2400" dirty="0" err="1">
                <a:effectLst/>
                <a:ea typeface="MS Mincho" panose="02020609040205080304" pitchFamily="49" charset="-128"/>
                <a:cs typeface="Times New Roman" panose="02020603050405020304" pitchFamily="18" charset="0"/>
              </a:rPr>
              <a:t>Misalkan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diberikan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larik</a:t>
            </a:r>
            <a:r>
              <a:rPr lang="en-US" sz="2400" dirty="0">
                <a:effectLst/>
                <a:ea typeface="MS Mincho" panose="02020609040205080304" pitchFamily="49" charset="-128"/>
                <a:cs typeface="Times New Roman" panose="02020603050405020304" pitchFamily="18" charset="0"/>
              </a:rPr>
              <a:t> </a:t>
            </a:r>
            <a:r>
              <a:rPr lang="en-US" sz="2400" i="1" dirty="0">
                <a:ea typeface="MS Mincho" panose="02020609040205080304" pitchFamily="49" charset="-128"/>
                <a:cs typeface="Times New Roman" panose="02020603050405020304" pitchFamily="18" charset="0"/>
              </a:rPr>
              <a:t>A</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dengan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delapan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buah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elemen</a:t>
            </a:r>
            <a:r>
              <a:rPr lang="en-US" sz="2400" dirty="0">
                <a:effectLst/>
                <a:ea typeface="MS Mincho" panose="02020609040205080304" pitchFamily="49" charset="-128"/>
                <a:cs typeface="Times New Roman" panose="02020603050405020304" pitchFamily="18" charset="0"/>
              </a:rPr>
              <a:t> yang </a:t>
            </a:r>
            <a:r>
              <a:rPr lang="en-US" sz="2400" dirty="0" err="1">
                <a:effectLst/>
                <a:ea typeface="MS Mincho" panose="02020609040205080304" pitchFamily="49" charset="-128"/>
                <a:cs typeface="Times New Roman" panose="02020603050405020304" pitchFamily="18" charset="0"/>
              </a:rPr>
              <a:t>sudah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terurut</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menurun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seperti</a:t>
            </a:r>
            <a:r>
              <a:rPr lang="en-US" sz="2400" dirty="0">
                <a:effectLst/>
                <a:ea typeface="MS Mincho" panose="02020609040205080304" pitchFamily="49" charset="-128"/>
                <a:cs typeface="Times New Roman" panose="02020603050405020304" pitchFamily="18" charset="0"/>
              </a:rPr>
              <a:t> di </a:t>
            </a:r>
            <a:r>
              <a:rPr lang="en-US" sz="2400" dirty="0" err="1">
                <a:effectLst/>
                <a:ea typeface="MS Mincho" panose="02020609040205080304" pitchFamily="49" charset="-128"/>
                <a:cs typeface="Times New Roman" panose="02020603050405020304" pitchFamily="18" charset="0"/>
              </a:rPr>
              <a:t>bawah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ini</a:t>
            </a:r>
            <a:r>
              <a:rPr lang="en-US" sz="2400" dirty="0">
                <a:effectLst/>
                <a:ea typeface="MS Mincho" panose="02020609040205080304" pitchFamily="49" charset="-128"/>
                <a:cs typeface="Times New Roman" panose="02020603050405020304" pitchFamily="18" charset="0"/>
              </a:rPr>
              <a:t>:</a:t>
            </a:r>
          </a:p>
          <a:p>
            <a:pPr marL="0" indent="0">
              <a:buNone/>
            </a:pPr>
            <a:endParaRPr lang="en-US" sz="2400" dirty="0">
              <a:ea typeface="MS Mincho" panose="02020609040205080304" pitchFamily="49" charset="-128"/>
              <a:cs typeface="Times New Roman" panose="02020603050405020304" pitchFamily="18" charset="0"/>
            </a:endParaRPr>
          </a:p>
          <a:p>
            <a:pPr marL="0" indent="0">
              <a:buNone/>
            </a:pPr>
            <a:endParaRPr lang="en-US" sz="2400" dirty="0">
              <a:effectLst/>
              <a:ea typeface="MS Mincho" panose="02020609040205080304" pitchFamily="49" charset="-128"/>
              <a:cs typeface="Times New Roman" panose="02020603050405020304" pitchFamily="18" charset="0"/>
            </a:endParaRPr>
          </a:p>
          <a:p>
            <a:pPr marL="0" indent="0">
              <a:buNone/>
            </a:pPr>
            <a:r>
              <a:rPr lang="en-US" sz="2400" dirty="0">
                <a:effectLst/>
                <a:ea typeface="MS Mincho" panose="02020609040205080304" pitchFamily="49" charset="-128"/>
                <a:cs typeface="Times New Roman" panose="02020603050405020304" pitchFamily="18" charset="0"/>
              </a:rPr>
              <a:t>Nilai K yang </a:t>
            </a:r>
            <a:r>
              <a:rPr lang="en-US" sz="2400" dirty="0" err="1">
                <a:effectLst/>
                <a:ea typeface="MS Mincho" panose="02020609040205080304" pitchFamily="49" charset="-128"/>
                <a:cs typeface="Times New Roman" panose="02020603050405020304" pitchFamily="18" charset="0"/>
              </a:rPr>
              <a:t>dicari</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adalah</a:t>
            </a:r>
            <a:r>
              <a:rPr lang="en-US" sz="2400" dirty="0">
                <a:effectLst/>
                <a:ea typeface="MS Mincho" panose="02020609040205080304" pitchFamily="49" charset="-128"/>
                <a:cs typeface="Times New Roman" panose="02020603050405020304" pitchFamily="18" charset="0"/>
              </a:rPr>
              <a:t> K = 16.</a:t>
            </a:r>
          </a:p>
          <a:p>
            <a:pPr marL="0" indent="0">
              <a:buNone/>
            </a:pPr>
            <a:r>
              <a:rPr lang="en-US" sz="2400" dirty="0">
                <a:ea typeface="MS Mincho" panose="02020609040205080304" pitchFamily="49" charset="-128"/>
                <a:cs typeface="Times New Roman" panose="02020603050405020304" pitchFamily="18" charset="0"/>
              </a:rPr>
              <a:t>Langkah-Langkah </a:t>
            </a:r>
            <a:r>
              <a:rPr lang="en-US" sz="2400" dirty="0" err="1">
                <a:ea typeface="MS Mincho" panose="02020609040205080304" pitchFamily="49" charset="-128"/>
                <a:cs typeface="Times New Roman" panose="02020603050405020304" pitchFamily="18" charset="0"/>
              </a:rPr>
              <a:t>pencarian</a:t>
            </a:r>
            <a:r>
              <a:rPr lang="en-US" sz="2400" dirty="0">
                <a:ea typeface="MS Mincho" panose="02020609040205080304" pitchFamily="49" charset="-128"/>
                <a:cs typeface="Times New Roman" panose="02020603050405020304" pitchFamily="18" charset="0"/>
              </a:rPr>
              <a:t>:</a:t>
            </a:r>
          </a:p>
          <a:p>
            <a:pPr marL="0" indent="0">
              <a:buNone/>
            </a:pPr>
            <a:endParaRPr lang="en-US" sz="2400" dirty="0">
              <a:effectLst/>
              <a:ea typeface="MS Mincho" panose="02020609040205080304" pitchFamily="49" charset="-128"/>
              <a:cs typeface="Times New Roman" panose="02020603050405020304" pitchFamily="18" charset="0"/>
            </a:endParaRPr>
          </a:p>
          <a:p>
            <a:pPr marL="0" indent="0">
              <a:buNone/>
            </a:pPr>
            <a:endParaRPr lang="en-US" sz="2400" b="1" dirty="0"/>
          </a:p>
        </p:txBody>
      </p:sp>
      <p:pic>
        <p:nvPicPr>
          <p:cNvPr id="5" name="Picture 4">
            <a:extLst>
              <a:ext uri="{FF2B5EF4-FFF2-40B4-BE49-F238E27FC236}">
                <a16:creationId xmlns:a16="http://schemas.microsoft.com/office/drawing/2014/main" id="{B82CB8A8-227F-4B0C-99F4-5CC52289FABD}"/>
              </a:ext>
            </a:extLst>
          </p:cNvPr>
          <p:cNvPicPr>
            <a:picLocks noChangeAspect="1"/>
          </p:cNvPicPr>
          <p:nvPr/>
        </p:nvPicPr>
        <p:blipFill>
          <a:blip r:embed="rId2"/>
          <a:stretch>
            <a:fillRect/>
          </a:stretch>
        </p:blipFill>
        <p:spPr>
          <a:xfrm>
            <a:off x="2776553" y="1462146"/>
            <a:ext cx="5604240" cy="840636"/>
          </a:xfrm>
          <a:prstGeom prst="rect">
            <a:avLst/>
          </a:prstGeom>
        </p:spPr>
      </p:pic>
      <p:pic>
        <p:nvPicPr>
          <p:cNvPr id="7" name="Picture 6">
            <a:extLst>
              <a:ext uri="{FF2B5EF4-FFF2-40B4-BE49-F238E27FC236}">
                <a16:creationId xmlns:a16="http://schemas.microsoft.com/office/drawing/2014/main" id="{4C076A5A-61B5-44ED-93F8-3B5BB3C4A23D}"/>
              </a:ext>
            </a:extLst>
          </p:cNvPr>
          <p:cNvPicPr>
            <a:picLocks noChangeAspect="1"/>
          </p:cNvPicPr>
          <p:nvPr/>
        </p:nvPicPr>
        <p:blipFill>
          <a:blip r:embed="rId3"/>
          <a:stretch>
            <a:fillRect/>
          </a:stretch>
        </p:blipFill>
        <p:spPr>
          <a:xfrm>
            <a:off x="776469" y="3429000"/>
            <a:ext cx="7264700" cy="2331879"/>
          </a:xfrm>
          <a:prstGeom prst="rect">
            <a:avLst/>
          </a:prstGeom>
        </p:spPr>
      </p:pic>
      <p:sp>
        <p:nvSpPr>
          <p:cNvPr id="8" name="TextBox 7">
            <a:extLst>
              <a:ext uri="{FF2B5EF4-FFF2-40B4-BE49-F238E27FC236}">
                <a16:creationId xmlns:a16="http://schemas.microsoft.com/office/drawing/2014/main" id="{F7D83E94-4BF4-4951-91B8-F8BB2E01ADFA}"/>
              </a:ext>
            </a:extLst>
          </p:cNvPr>
          <p:cNvSpPr txBox="1"/>
          <p:nvPr/>
        </p:nvSpPr>
        <p:spPr>
          <a:xfrm>
            <a:off x="2867993" y="5853797"/>
            <a:ext cx="4219938"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[4]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 &lt; 16 ?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Tidak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cari</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upalarik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kanan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4F9722F-7E33-49D5-8029-851642BE3A3C}"/>
              </a:ext>
            </a:extLst>
          </p:cNvPr>
          <p:cNvSpPr>
            <a:spLocks noGrp="1"/>
          </p:cNvSpPr>
          <p:nvPr>
            <p:ph type="sldNum" sz="quarter" idx="12"/>
          </p:nvPr>
        </p:nvSpPr>
        <p:spPr/>
        <p:txBody>
          <a:bodyPr/>
          <a:lstStyle/>
          <a:p>
            <a:fld id="{864BCB10-573C-41DF-A902-6561A9B6C8A4}" type="slidenum">
              <a:rPr lang="en-US" smtClean="0"/>
              <a:t>25</a:t>
            </a:fld>
            <a:endParaRPr lang="en-US"/>
          </a:p>
        </p:txBody>
      </p:sp>
    </p:spTree>
    <p:extLst>
      <p:ext uri="{BB962C8B-B14F-4D97-AF65-F5344CB8AC3E}">
        <p14:creationId xmlns:p14="http://schemas.microsoft.com/office/powerpoint/2010/main" val="199479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2EEBE-40A6-426B-99EF-65353CC91444}"/>
              </a:ext>
            </a:extLst>
          </p:cNvPr>
          <p:cNvPicPr>
            <a:picLocks noChangeAspect="1"/>
          </p:cNvPicPr>
          <p:nvPr/>
        </p:nvPicPr>
        <p:blipFill>
          <a:blip r:embed="rId2"/>
          <a:stretch>
            <a:fillRect/>
          </a:stretch>
        </p:blipFill>
        <p:spPr>
          <a:xfrm>
            <a:off x="1460972" y="282207"/>
            <a:ext cx="7664775" cy="2532113"/>
          </a:xfrm>
          <a:prstGeom prst="rect">
            <a:avLst/>
          </a:prstGeom>
        </p:spPr>
      </p:pic>
      <p:sp>
        <p:nvSpPr>
          <p:cNvPr id="6" name="TextBox 5">
            <a:extLst>
              <a:ext uri="{FF2B5EF4-FFF2-40B4-BE49-F238E27FC236}">
                <a16:creationId xmlns:a16="http://schemas.microsoft.com/office/drawing/2014/main" id="{FF14EEB1-119A-4B96-A32A-2087F8B37A09}"/>
              </a:ext>
            </a:extLst>
          </p:cNvPr>
          <p:cNvSpPr txBox="1"/>
          <p:nvPr/>
        </p:nvSpPr>
        <p:spPr>
          <a:xfrm>
            <a:off x="2421211" y="2905760"/>
            <a:ext cx="3674789"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[6]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 &lt; 16 ?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Ya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cari</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upalarik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kiri</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18C44E0-1B08-4B7F-BAF6-98F8E5BE49AC}"/>
              </a:ext>
            </a:extLst>
          </p:cNvPr>
          <p:cNvPicPr>
            <a:picLocks noChangeAspect="1"/>
          </p:cNvPicPr>
          <p:nvPr/>
        </p:nvPicPr>
        <p:blipFill>
          <a:blip r:embed="rId3"/>
          <a:stretch>
            <a:fillRect/>
          </a:stretch>
        </p:blipFill>
        <p:spPr>
          <a:xfrm>
            <a:off x="1460972" y="3962082"/>
            <a:ext cx="7998778" cy="2250024"/>
          </a:xfrm>
          <a:prstGeom prst="rect">
            <a:avLst/>
          </a:prstGeom>
        </p:spPr>
      </p:pic>
      <p:sp>
        <p:nvSpPr>
          <p:cNvPr id="9" name="TextBox 8">
            <a:extLst>
              <a:ext uri="{FF2B5EF4-FFF2-40B4-BE49-F238E27FC236}">
                <a16:creationId xmlns:a16="http://schemas.microsoft.com/office/drawing/2014/main" id="{55A86983-82C3-4E7A-AC0E-1DB2DB70F920}"/>
              </a:ext>
            </a:extLst>
          </p:cNvPr>
          <p:cNvSpPr txBox="1"/>
          <p:nvPr/>
        </p:nvSpPr>
        <p:spPr>
          <a:xfrm>
            <a:off x="2573611" y="6085840"/>
            <a:ext cx="3411511"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[5]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Pencarian</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ditemukan</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idx</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5</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F731EFA5-C300-4098-A3B6-3481C8C17C73}"/>
              </a:ext>
            </a:extLst>
          </p:cNvPr>
          <p:cNvSpPr>
            <a:spLocks noGrp="1"/>
          </p:cNvSpPr>
          <p:nvPr>
            <p:ph type="sldNum" sz="quarter" idx="12"/>
          </p:nvPr>
        </p:nvSpPr>
        <p:spPr/>
        <p:txBody>
          <a:bodyPr/>
          <a:lstStyle/>
          <a:p>
            <a:fld id="{864BCB10-573C-41DF-A902-6561A9B6C8A4}" type="slidenum">
              <a:rPr lang="en-US" smtClean="0"/>
              <a:t>26</a:t>
            </a:fld>
            <a:endParaRPr lang="en-US"/>
          </a:p>
        </p:txBody>
      </p:sp>
    </p:spTree>
    <p:extLst>
      <p:ext uri="{BB962C8B-B14F-4D97-AF65-F5344CB8AC3E}">
        <p14:creationId xmlns:p14="http://schemas.microsoft.com/office/powerpoint/2010/main" val="313182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172" y="457201"/>
            <a:ext cx="11109435" cy="6132785"/>
          </a:xfrm>
        </p:spPr>
        <p:txBody>
          <a:bodyPr>
            <a:normAutofit/>
          </a:bodyPr>
          <a:lstStyle/>
          <a:p>
            <a:r>
              <a:rPr lang="en-US" sz="2400" dirty="0" err="1"/>
              <a:t>Jumlah</a:t>
            </a:r>
            <a:r>
              <a:rPr lang="en-US" sz="2400" dirty="0"/>
              <a:t> </a:t>
            </a:r>
            <a:r>
              <a:rPr lang="en-US" sz="2400" dirty="0" err="1"/>
              <a:t>operasi</a:t>
            </a:r>
            <a:r>
              <a:rPr lang="en-US" sz="2400" dirty="0"/>
              <a:t> </a:t>
            </a:r>
            <a:r>
              <a:rPr lang="en-US" sz="2400" dirty="0" err="1"/>
              <a:t>perbandingan</a:t>
            </a:r>
            <a:r>
              <a:rPr lang="en-US" sz="2400" dirty="0"/>
              <a:t> </a:t>
            </a:r>
            <a:r>
              <a:rPr lang="en-US" sz="2400" dirty="0" err="1"/>
              <a:t>elemen-elemen</a:t>
            </a:r>
            <a:r>
              <a:rPr lang="en-US" sz="2400" dirty="0"/>
              <a:t> </a:t>
            </a:r>
            <a:r>
              <a:rPr lang="en-US" sz="2400" dirty="0" err="1"/>
              <a:t>larik</a:t>
            </a:r>
            <a:r>
              <a:rPr lang="en-US" sz="2400" dirty="0"/>
              <a:t>:</a:t>
            </a:r>
          </a:p>
          <a:p>
            <a:endParaRPr lang="en-US" sz="2400" dirty="0"/>
          </a:p>
          <a:p>
            <a:endParaRPr lang="en-US" sz="2400" dirty="0"/>
          </a:p>
          <a:p>
            <a:endParaRPr lang="en-US" sz="2400" dirty="0"/>
          </a:p>
          <a:p>
            <a:r>
              <a:rPr lang="en-US" sz="2400" dirty="0" err="1"/>
              <a:t>Relasi</a:t>
            </a:r>
            <a:r>
              <a:rPr lang="en-US" sz="2400" dirty="0"/>
              <a:t> </a:t>
            </a:r>
            <a:r>
              <a:rPr lang="en-US" sz="2400" dirty="0" err="1"/>
              <a:t>rekursens</a:t>
            </a:r>
            <a:r>
              <a:rPr lang="en-US" sz="2400" dirty="0"/>
              <a:t> </a:t>
            </a:r>
            <a:r>
              <a:rPr lang="en-US" sz="2400" dirty="0" err="1"/>
              <a:t>tersebut</a:t>
            </a:r>
            <a:r>
              <a:rPr lang="en-US" sz="2400" dirty="0"/>
              <a:t> </a:t>
            </a:r>
            <a:r>
              <a:rPr lang="en-US" sz="2400" dirty="0" err="1"/>
              <a:t>diselesaikan</a:t>
            </a:r>
            <a:r>
              <a:rPr lang="en-US" sz="2400" dirty="0"/>
              <a:t> </a:t>
            </a:r>
            <a:r>
              <a:rPr lang="en-US" sz="2400" dirty="0" err="1"/>
              <a:t>secara</a:t>
            </a:r>
            <a:r>
              <a:rPr lang="en-US" sz="2400" dirty="0"/>
              <a:t> </a:t>
            </a:r>
            <a:r>
              <a:rPr lang="en-US" sz="2400" dirty="0" err="1"/>
              <a:t>iteratif</a:t>
            </a:r>
            <a:r>
              <a:rPr lang="en-US" sz="2400" dirty="0"/>
              <a:t> </a:t>
            </a:r>
            <a:r>
              <a:rPr lang="en-US" sz="2400" dirty="0" err="1"/>
              <a:t>sbb</a:t>
            </a:r>
            <a:r>
              <a:rPr lang="en-US" sz="2400" dirty="0"/>
              <a:t> (</a:t>
            </a:r>
            <a:r>
              <a:rPr lang="en-US" sz="2400" dirty="0" err="1"/>
              <a:t>atau</a:t>
            </a:r>
            <a:r>
              <a:rPr lang="en-US" sz="2400" dirty="0"/>
              <a:t> </a:t>
            </a:r>
            <a:r>
              <a:rPr lang="en-US" sz="2400" dirty="0" err="1"/>
              <a:t>pakai</a:t>
            </a:r>
            <a:r>
              <a:rPr lang="en-US" sz="2400" dirty="0"/>
              <a:t> </a:t>
            </a:r>
            <a:r>
              <a:rPr lang="en-US" sz="2400" dirty="0" err="1"/>
              <a:t>Teorema</a:t>
            </a:r>
            <a:r>
              <a:rPr lang="en-US" sz="2400" dirty="0"/>
              <a:t> Master):</a:t>
            </a:r>
          </a:p>
          <a:p>
            <a:pPr>
              <a:buNone/>
            </a:pPr>
            <a:r>
              <a:rPr lang="en-US" sz="2400" dirty="0"/>
              <a:t>		T(n)  	= 1 + T(n/2)</a:t>
            </a:r>
          </a:p>
          <a:p>
            <a:pPr>
              <a:buNone/>
            </a:pPr>
            <a:r>
              <a:rPr lang="en-US" sz="2400" dirty="0"/>
              <a:t>			= 1 + (1 + T(n/4)) = 2 + T(n/4)</a:t>
            </a:r>
          </a:p>
          <a:p>
            <a:pPr>
              <a:buNone/>
            </a:pPr>
            <a:r>
              <a:rPr lang="en-US" sz="2400" dirty="0"/>
              <a:t>			=  2 + (1 + T(n/8)) = 3 + T(n/8)</a:t>
            </a:r>
          </a:p>
          <a:p>
            <a:pPr>
              <a:buNone/>
            </a:pPr>
            <a:r>
              <a:rPr lang="en-US" sz="2400" dirty="0"/>
              <a:t>			= … </a:t>
            </a:r>
          </a:p>
          <a:p>
            <a:pPr>
              <a:buNone/>
            </a:pPr>
            <a:r>
              <a:rPr lang="en-US" sz="2400" dirty="0"/>
              <a:t>			= k + T(n/2</a:t>
            </a:r>
            <a:r>
              <a:rPr lang="en-US" sz="2400" baseline="30000" dirty="0"/>
              <a:t>k</a:t>
            </a:r>
            <a:r>
              <a:rPr lang="en-US" sz="2400" dirty="0"/>
              <a:t>)</a:t>
            </a:r>
          </a:p>
          <a:p>
            <a:pPr>
              <a:buNone/>
            </a:pPr>
            <a:r>
              <a:rPr lang="en-US" sz="2400" dirty="0"/>
              <a:t>	</a:t>
            </a:r>
          </a:p>
          <a:p>
            <a:pPr>
              <a:buNone/>
            </a:pPr>
            <a:r>
              <a:rPr lang="en-US" sz="2400" dirty="0"/>
              <a:t>	</a:t>
            </a:r>
            <a:r>
              <a:rPr lang="en-US" sz="2400" dirty="0" err="1"/>
              <a:t>Asumsi</a:t>
            </a:r>
            <a:r>
              <a:rPr lang="en-US" sz="2400" dirty="0"/>
              <a:t>: </a:t>
            </a:r>
            <a:r>
              <a:rPr lang="en-US" sz="2400" dirty="0" err="1"/>
              <a:t>ukuran</a:t>
            </a:r>
            <a:r>
              <a:rPr lang="en-US" sz="2400" dirty="0"/>
              <a:t> </a:t>
            </a:r>
            <a:r>
              <a:rPr lang="en-US" sz="2400" dirty="0" err="1"/>
              <a:t>larik</a:t>
            </a:r>
            <a:r>
              <a:rPr lang="en-US" sz="2400" dirty="0"/>
              <a:t> </a:t>
            </a:r>
            <a:r>
              <a:rPr lang="en-US" sz="2400" dirty="0" err="1"/>
              <a:t>adalah</a:t>
            </a:r>
            <a:r>
              <a:rPr lang="en-US" sz="2400" dirty="0"/>
              <a:t> </a:t>
            </a:r>
            <a:r>
              <a:rPr lang="en-US" sz="2400" dirty="0" err="1"/>
              <a:t>perpangkatan</a:t>
            </a:r>
            <a:r>
              <a:rPr lang="en-US" sz="2400" dirty="0"/>
              <a:t> </a:t>
            </a:r>
            <a:r>
              <a:rPr lang="en-US" sz="2400" dirty="0" err="1"/>
              <a:t>dua</a:t>
            </a:r>
            <a:r>
              <a:rPr lang="en-US" sz="2400" dirty="0"/>
              <a:t>, </a:t>
            </a:r>
            <a:r>
              <a:rPr lang="en-US" sz="2400" dirty="0" err="1"/>
              <a:t>atau</a:t>
            </a:r>
            <a:r>
              <a:rPr lang="en-US" sz="2400" dirty="0"/>
              <a:t> n = 2</a:t>
            </a:r>
            <a:r>
              <a:rPr lang="en-US" sz="2400" baseline="30000" dirty="0"/>
              <a:t>k</a:t>
            </a:r>
            <a:r>
              <a:rPr lang="en-US" sz="2400" dirty="0"/>
              <a:t>  </a:t>
            </a:r>
            <a:r>
              <a:rPr lang="en-US" sz="2400" dirty="0">
                <a:sym typeface="Wingdings" pitchFamily="2" charset="2"/>
              </a:rPr>
              <a:t> k = </a:t>
            </a:r>
            <a:r>
              <a:rPr lang="en-US" sz="2400" baseline="30000" dirty="0">
                <a:sym typeface="Wingdings" pitchFamily="2" charset="2"/>
              </a:rPr>
              <a:t>2</a:t>
            </a:r>
            <a:r>
              <a:rPr lang="en-US" sz="2400" dirty="0">
                <a:sym typeface="Wingdings" pitchFamily="2" charset="2"/>
              </a:rPr>
              <a:t>log n</a:t>
            </a:r>
          </a:p>
          <a:p>
            <a:pPr>
              <a:buNone/>
            </a:pPr>
            <a:r>
              <a:rPr lang="en-US" sz="2400" dirty="0">
                <a:sym typeface="Wingdings" pitchFamily="2" charset="2"/>
              </a:rPr>
              <a:t>	 T(n) = </a:t>
            </a:r>
            <a:r>
              <a:rPr lang="en-US" sz="2400" baseline="30000" dirty="0">
                <a:sym typeface="Wingdings" pitchFamily="2" charset="2"/>
              </a:rPr>
              <a:t>2</a:t>
            </a:r>
            <a:r>
              <a:rPr lang="en-US" sz="2400" dirty="0">
                <a:sym typeface="Wingdings" pitchFamily="2" charset="2"/>
              </a:rPr>
              <a:t>log n + T(1) = </a:t>
            </a:r>
            <a:r>
              <a:rPr lang="en-US" sz="2400" baseline="30000" dirty="0">
                <a:sym typeface="Wingdings" pitchFamily="2" charset="2"/>
              </a:rPr>
              <a:t>2</a:t>
            </a:r>
            <a:r>
              <a:rPr lang="en-US" sz="2400" dirty="0">
                <a:sym typeface="Wingdings" pitchFamily="2" charset="2"/>
              </a:rPr>
              <a:t>log n + (1 + T(0)) = 1 + </a:t>
            </a:r>
            <a:r>
              <a:rPr lang="en-US" sz="2400" baseline="30000" dirty="0">
                <a:sym typeface="Wingdings" pitchFamily="2" charset="2"/>
              </a:rPr>
              <a:t>2</a:t>
            </a:r>
            <a:r>
              <a:rPr lang="en-US" sz="2400" dirty="0">
                <a:sym typeface="Wingdings" pitchFamily="2" charset="2"/>
              </a:rPr>
              <a:t>log n = O(</a:t>
            </a:r>
            <a:r>
              <a:rPr lang="en-US" sz="2400" baseline="30000" dirty="0">
                <a:sym typeface="Wingdings" pitchFamily="2" charset="2"/>
              </a:rPr>
              <a:t>2</a:t>
            </a:r>
            <a:r>
              <a:rPr lang="en-US" sz="2400" dirty="0">
                <a:sym typeface="Wingdings" pitchFamily="2" charset="2"/>
              </a:rPr>
              <a:t>log n)</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956159061"/>
              </p:ext>
            </p:extLst>
          </p:nvPr>
        </p:nvGraphicFramePr>
        <p:xfrm>
          <a:off x="2372710" y="1098332"/>
          <a:ext cx="3505200" cy="976859"/>
        </p:xfrm>
        <a:graphic>
          <a:graphicData uri="http://schemas.openxmlformats.org/presentationml/2006/ole">
            <mc:AlternateContent xmlns:mc="http://schemas.openxmlformats.org/markup-compatibility/2006">
              <mc:Choice xmlns:v="urn:schemas-microsoft-com:vml" Requires="v">
                <p:oleObj name="Equation" r:id="rId2" imgW="1549080" imgH="431640" progId="Equation.3">
                  <p:embed/>
                </p:oleObj>
              </mc:Choice>
              <mc:Fallback>
                <p:oleObj name="Equation" r:id="rId2" imgW="1549080" imgH="43164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710" y="1098332"/>
                        <a:ext cx="3505200" cy="976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3C0B2AAE-27FF-4253-A94C-1190389A87E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960" y="480219"/>
            <a:ext cx="11333479" cy="5592763"/>
          </a:xfrm>
        </p:spPr>
        <p:txBody>
          <a:bodyPr>
            <a:normAutofit/>
          </a:bodyPr>
          <a:lstStyle/>
          <a:p>
            <a:pPr marL="0" indent="0">
              <a:buNone/>
            </a:pPr>
            <a:r>
              <a:rPr lang="en-US" sz="3200" b="1" dirty="0"/>
              <a:t>5. </a:t>
            </a:r>
            <a:r>
              <a:rPr lang="en-US" sz="3200" b="1" dirty="0" err="1"/>
              <a:t>Mencari</a:t>
            </a:r>
            <a:r>
              <a:rPr lang="en-US" sz="3200" b="1" dirty="0"/>
              <a:t> </a:t>
            </a:r>
            <a:r>
              <a:rPr lang="en-US" sz="3200" b="1" dirty="0" err="1"/>
              <a:t>koin</a:t>
            </a:r>
            <a:r>
              <a:rPr lang="en-US" sz="3200" b="1" dirty="0"/>
              <a:t> </a:t>
            </a:r>
            <a:r>
              <a:rPr lang="en-US" sz="3200" b="1" dirty="0" err="1"/>
              <a:t>palsu</a:t>
            </a:r>
            <a:endParaRPr lang="en-US" sz="3200" b="1" dirty="0"/>
          </a:p>
          <a:p>
            <a:pPr marL="0" indent="0">
              <a:buNone/>
            </a:pPr>
            <a:endParaRPr lang="en-US" dirty="0"/>
          </a:p>
          <a:p>
            <a:pPr marL="0" indent="0">
              <a:buNone/>
            </a:pPr>
            <a:r>
              <a:rPr lang="en-US" sz="2400" dirty="0" err="1"/>
              <a:t>Diberikan</a:t>
            </a:r>
            <a:r>
              <a:rPr lang="en-US" sz="2400" dirty="0"/>
              <a:t> </a:t>
            </a:r>
            <a:r>
              <a:rPr lang="en-US" sz="2400" i="1" dirty="0"/>
              <a:t>n</a:t>
            </a:r>
            <a:r>
              <a:rPr lang="en-US" sz="2400" dirty="0"/>
              <a:t> </a:t>
            </a:r>
            <a:r>
              <a:rPr lang="en-US" sz="2400" dirty="0" err="1"/>
              <a:t>buah</a:t>
            </a:r>
            <a:r>
              <a:rPr lang="en-US" sz="2400" dirty="0"/>
              <a:t> </a:t>
            </a:r>
            <a:r>
              <a:rPr lang="en-US" sz="2400" dirty="0" err="1"/>
              <a:t>koin</a:t>
            </a:r>
            <a:r>
              <a:rPr lang="en-US" sz="2400" dirty="0"/>
              <a:t> yang </a:t>
            </a:r>
            <a:r>
              <a:rPr lang="en-US" sz="2400" dirty="0" err="1"/>
              <a:t>identik</a:t>
            </a:r>
            <a:r>
              <a:rPr lang="en-US" sz="2400" dirty="0"/>
              <a:t>, </a:t>
            </a:r>
            <a:r>
              <a:rPr lang="en-US" sz="2400" dirty="0" err="1"/>
              <a:t>satu</a:t>
            </a:r>
            <a:r>
              <a:rPr lang="en-US" sz="2400" dirty="0"/>
              <a:t> </a:t>
            </a:r>
            <a:r>
              <a:rPr lang="en-US" sz="2400" dirty="0" err="1"/>
              <a:t>diantaranya</a:t>
            </a:r>
            <a:r>
              <a:rPr lang="en-US" sz="2400" dirty="0"/>
              <a:t> </a:t>
            </a:r>
            <a:r>
              <a:rPr lang="en-US" sz="2400" dirty="0" err="1"/>
              <a:t>palsu</a:t>
            </a:r>
            <a:r>
              <a:rPr lang="en-US" sz="2400" dirty="0"/>
              <a:t>. </a:t>
            </a:r>
            <a:r>
              <a:rPr lang="en-US" sz="2400" dirty="0" err="1"/>
              <a:t>Asumsikan</a:t>
            </a:r>
            <a:r>
              <a:rPr lang="en-US" sz="2400" dirty="0"/>
              <a:t> </a:t>
            </a:r>
            <a:r>
              <a:rPr lang="en-US" sz="2400" dirty="0" err="1"/>
              <a:t>koin</a:t>
            </a:r>
            <a:r>
              <a:rPr lang="en-US" sz="2400" dirty="0"/>
              <a:t> yang </a:t>
            </a:r>
            <a:r>
              <a:rPr lang="en-US" sz="2400" dirty="0" err="1"/>
              <a:t>palsu</a:t>
            </a:r>
            <a:r>
              <a:rPr lang="en-US" sz="2400" dirty="0"/>
              <a:t> </a:t>
            </a:r>
            <a:r>
              <a:rPr lang="en-US" sz="2400" dirty="0" err="1"/>
              <a:t>mempunyai</a:t>
            </a:r>
            <a:r>
              <a:rPr lang="en-US" sz="2400" dirty="0"/>
              <a:t> </a:t>
            </a:r>
            <a:r>
              <a:rPr lang="en-US" sz="2400" dirty="0" err="1"/>
              <a:t>berat</a:t>
            </a:r>
            <a:r>
              <a:rPr lang="en-US" sz="2400" dirty="0"/>
              <a:t> yang </a:t>
            </a:r>
            <a:r>
              <a:rPr lang="en-US" sz="2400" dirty="0" err="1"/>
              <a:t>lebih</a:t>
            </a:r>
            <a:r>
              <a:rPr lang="en-US" sz="2400" dirty="0"/>
              <a:t> </a:t>
            </a:r>
            <a:r>
              <a:rPr lang="en-US" sz="2400" dirty="0" err="1"/>
              <a:t>ringan</a:t>
            </a:r>
            <a:r>
              <a:rPr lang="en-US" sz="2400" dirty="0"/>
              <a:t> </a:t>
            </a:r>
            <a:r>
              <a:rPr lang="en-US" sz="2400" dirty="0" err="1"/>
              <a:t>daripada</a:t>
            </a:r>
            <a:r>
              <a:rPr lang="en-US" sz="2400" dirty="0"/>
              <a:t> </a:t>
            </a:r>
            <a:r>
              <a:rPr lang="en-US" sz="2400" dirty="0" err="1"/>
              <a:t>koin</a:t>
            </a:r>
            <a:r>
              <a:rPr lang="en-US" sz="2400" dirty="0"/>
              <a:t> </a:t>
            </a:r>
            <a:r>
              <a:rPr lang="en-US" sz="2400" dirty="0" err="1"/>
              <a:t>asli</a:t>
            </a:r>
            <a:r>
              <a:rPr lang="en-US" sz="2400" dirty="0"/>
              <a:t>. </a:t>
            </a:r>
            <a:r>
              <a:rPr lang="en-US" sz="2400" dirty="0" err="1"/>
              <a:t>Untuk</a:t>
            </a:r>
            <a:r>
              <a:rPr lang="en-US" sz="2400" dirty="0"/>
              <a:t> </a:t>
            </a:r>
            <a:r>
              <a:rPr lang="en-US" sz="2400" dirty="0" err="1"/>
              <a:t>mencari</a:t>
            </a:r>
            <a:r>
              <a:rPr lang="en-US" sz="2400" dirty="0"/>
              <a:t> yang </a:t>
            </a:r>
            <a:r>
              <a:rPr lang="en-US" sz="2400" dirty="0" err="1"/>
              <a:t>palsu</a:t>
            </a:r>
            <a:r>
              <a:rPr lang="en-US" sz="2400" dirty="0"/>
              <a:t>, </a:t>
            </a:r>
            <a:r>
              <a:rPr lang="en-US" sz="2400" dirty="0" err="1"/>
              <a:t>disediakan</a:t>
            </a:r>
            <a:r>
              <a:rPr lang="en-US" sz="2400" dirty="0"/>
              <a:t> </a:t>
            </a:r>
            <a:r>
              <a:rPr lang="en-US" sz="2400" dirty="0" err="1"/>
              <a:t>sebuah</a:t>
            </a:r>
            <a:r>
              <a:rPr lang="en-US" sz="2400" dirty="0"/>
              <a:t> </a:t>
            </a:r>
            <a:r>
              <a:rPr lang="en-US" sz="2400" dirty="0" err="1"/>
              <a:t>timbangan</a:t>
            </a:r>
            <a:r>
              <a:rPr lang="en-US" sz="2400" dirty="0"/>
              <a:t> yang </a:t>
            </a:r>
            <a:r>
              <a:rPr lang="en-US" sz="2400" dirty="0" err="1"/>
              <a:t>teliti</a:t>
            </a:r>
            <a:r>
              <a:rPr lang="en-US" sz="2400" dirty="0"/>
              <a:t>. </a:t>
            </a:r>
            <a:r>
              <a:rPr lang="en-US" sz="2400" dirty="0" err="1"/>
              <a:t>Carilah</a:t>
            </a:r>
            <a:r>
              <a:rPr lang="en-US" sz="2400" dirty="0"/>
              <a:t> </a:t>
            </a:r>
            <a:r>
              <a:rPr lang="en-US" sz="2400" dirty="0" err="1"/>
              <a:t>koin</a:t>
            </a:r>
            <a:r>
              <a:rPr lang="en-US" sz="2400" dirty="0"/>
              <a:t> yang </a:t>
            </a:r>
            <a:r>
              <a:rPr lang="en-US" sz="2400" dirty="0" err="1"/>
              <a:t>palsu</a:t>
            </a:r>
            <a:r>
              <a:rPr lang="en-US" sz="2400" dirty="0"/>
              <a:t> </a:t>
            </a:r>
            <a:r>
              <a:rPr lang="en-US" sz="2400" dirty="0" err="1"/>
              <a:t>dengan</a:t>
            </a:r>
            <a:r>
              <a:rPr lang="en-US" sz="2400" dirty="0"/>
              <a:t> </a:t>
            </a:r>
            <a:r>
              <a:rPr lang="en-US" sz="2400" dirty="0" err="1"/>
              <a:t>cara</a:t>
            </a:r>
            <a:r>
              <a:rPr lang="en-US" sz="2400" dirty="0"/>
              <a:t> </a:t>
            </a:r>
            <a:r>
              <a:rPr lang="en-US" sz="2400" dirty="0" err="1"/>
              <a:t>penimbangan</a:t>
            </a:r>
            <a:r>
              <a:rPr lang="en-US" sz="2400" dirty="0"/>
              <a:t>.</a:t>
            </a:r>
          </a:p>
          <a:p>
            <a:endParaRPr lang="en-US" sz="2400" dirty="0"/>
          </a:p>
          <a:p>
            <a:pPr>
              <a:buNone/>
            </a:pPr>
            <a:r>
              <a:rPr lang="en-US" sz="2400" dirty="0"/>
              <a:t>	</a:t>
            </a:r>
          </a:p>
          <a:p>
            <a:endParaRPr lang="en-US" dirty="0"/>
          </a:p>
        </p:txBody>
      </p:sp>
      <p:pic>
        <p:nvPicPr>
          <p:cNvPr id="22529" name="Picture 1"/>
          <p:cNvPicPr>
            <a:picLocks noChangeAspect="1" noChangeArrowheads="1"/>
          </p:cNvPicPr>
          <p:nvPr/>
        </p:nvPicPr>
        <p:blipFill>
          <a:blip r:embed="rId2" cstate="print"/>
          <a:srcRect/>
          <a:stretch>
            <a:fillRect/>
          </a:stretch>
        </p:blipFill>
        <p:spPr bwMode="auto">
          <a:xfrm>
            <a:off x="7238998" y="3154217"/>
            <a:ext cx="3129281" cy="3154315"/>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cstate="print"/>
          <a:srcRect/>
          <a:stretch>
            <a:fillRect/>
          </a:stretch>
        </p:blipFill>
        <p:spPr bwMode="auto">
          <a:xfrm>
            <a:off x="1823720" y="3429000"/>
            <a:ext cx="3957319" cy="263821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C0B2AAE-27FF-4253-A94C-1190389A87E7}"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040" y="533401"/>
            <a:ext cx="10398760" cy="5592763"/>
          </a:xfrm>
        </p:spPr>
        <p:txBody>
          <a:bodyPr/>
          <a:lstStyle/>
          <a:p>
            <a:pPr>
              <a:buNone/>
            </a:pPr>
            <a:r>
              <a:rPr lang="en-US" sz="2400" dirty="0" err="1"/>
              <a:t>Algoritma</a:t>
            </a:r>
            <a:r>
              <a:rPr lang="en-US" sz="2400" dirty="0"/>
              <a:t> </a:t>
            </a:r>
            <a:r>
              <a:rPr lang="en-US" sz="2400" i="1" dirty="0"/>
              <a:t>decrease and conquer</a:t>
            </a:r>
            <a:r>
              <a:rPr lang="en-US" sz="2400" dirty="0"/>
              <a:t>:</a:t>
            </a:r>
          </a:p>
          <a:p>
            <a:pPr marL="457200" indent="-457200">
              <a:buFont typeface="+mj-lt"/>
              <a:buAutoNum type="arabicPeriod"/>
            </a:pPr>
            <a:r>
              <a:rPr lang="en-US" sz="2400" dirty="0" err="1"/>
              <a:t>Bagi</a:t>
            </a:r>
            <a:r>
              <a:rPr lang="en-US" sz="2400" dirty="0"/>
              <a:t> </a:t>
            </a:r>
            <a:r>
              <a:rPr lang="en-US" sz="2400" dirty="0" err="1"/>
              <a:t>himpunan</a:t>
            </a:r>
            <a:r>
              <a:rPr lang="en-US" sz="2400" dirty="0"/>
              <a:t> </a:t>
            </a:r>
            <a:r>
              <a:rPr lang="en-US" sz="2400" dirty="0" err="1"/>
              <a:t>koin</a:t>
            </a:r>
            <a:r>
              <a:rPr lang="en-US" sz="2400" dirty="0"/>
              <a:t> </a:t>
            </a:r>
            <a:r>
              <a:rPr lang="en-US" sz="2400" dirty="0" err="1"/>
              <a:t>menjadi</a:t>
            </a:r>
            <a:r>
              <a:rPr lang="en-US" sz="2400" dirty="0"/>
              <a:t> </a:t>
            </a:r>
            <a:r>
              <a:rPr lang="en-US" sz="2400" dirty="0" err="1"/>
              <a:t>dua</a:t>
            </a:r>
            <a:r>
              <a:rPr lang="en-US" sz="2400" dirty="0"/>
              <a:t> </a:t>
            </a:r>
            <a:r>
              <a:rPr lang="en-US" sz="2400" dirty="0" err="1"/>
              <a:t>upa-himpunan</a:t>
            </a:r>
            <a:r>
              <a:rPr lang="en-US" sz="2400" dirty="0"/>
              <a:t> (</a:t>
            </a:r>
            <a:r>
              <a:rPr lang="en-US" sz="2400" i="1" dirty="0"/>
              <a:t>subset</a:t>
            </a:r>
            <a:r>
              <a:rPr lang="en-US" sz="2400" dirty="0"/>
              <a:t>), masing-masing </a:t>
            </a:r>
            <a:r>
              <a:rPr lang="en-US" sz="2400" dirty="0">
                <a:sym typeface="Symbol"/>
              </a:rPr>
              <a:t></a:t>
            </a:r>
            <a:r>
              <a:rPr lang="en-US" sz="2400" i="1" dirty="0">
                <a:sym typeface="Symbol"/>
              </a:rPr>
              <a:t>n</a:t>
            </a:r>
            <a:r>
              <a:rPr lang="en-US" sz="2400" dirty="0">
                <a:sym typeface="Symbol"/>
              </a:rPr>
              <a:t>/2 </a:t>
            </a:r>
            <a:r>
              <a:rPr lang="en-US" sz="2400" dirty="0" err="1">
                <a:sym typeface="Symbol"/>
              </a:rPr>
              <a:t>koin</a:t>
            </a:r>
            <a:r>
              <a:rPr lang="en-US" sz="2400" dirty="0">
                <a:sym typeface="Symbol"/>
              </a:rPr>
              <a:t>. Jika </a:t>
            </a:r>
            <a:r>
              <a:rPr lang="en-US" sz="2400" i="1" dirty="0">
                <a:sym typeface="Symbol"/>
              </a:rPr>
              <a:t>n </a:t>
            </a:r>
            <a:r>
              <a:rPr lang="en-US" sz="2400" dirty="0" err="1">
                <a:sym typeface="Symbol"/>
              </a:rPr>
              <a:t>ganjil</a:t>
            </a:r>
            <a:r>
              <a:rPr lang="en-US" sz="2400" dirty="0">
                <a:sym typeface="Symbol"/>
              </a:rPr>
              <a:t>, </a:t>
            </a:r>
            <a:r>
              <a:rPr lang="en-US" sz="2400" dirty="0" err="1">
                <a:sym typeface="Symbol"/>
              </a:rPr>
              <a:t>maka</a:t>
            </a:r>
            <a:r>
              <a:rPr lang="en-US" sz="2400" dirty="0">
                <a:sym typeface="Symbol"/>
              </a:rPr>
              <a:t> </a:t>
            </a:r>
            <a:r>
              <a:rPr lang="en-US" sz="2400" dirty="0" err="1">
                <a:sym typeface="Symbol"/>
              </a:rPr>
              <a:t>satu</a:t>
            </a:r>
            <a:r>
              <a:rPr lang="en-US" sz="2400" dirty="0">
                <a:sym typeface="Symbol"/>
              </a:rPr>
              <a:t> </a:t>
            </a:r>
            <a:r>
              <a:rPr lang="en-US" sz="2400" dirty="0" err="1">
                <a:sym typeface="Symbol"/>
              </a:rPr>
              <a:t>buah</a:t>
            </a:r>
            <a:r>
              <a:rPr lang="en-US" sz="2400" dirty="0">
                <a:sym typeface="Symbol"/>
              </a:rPr>
              <a:t> </a:t>
            </a:r>
            <a:r>
              <a:rPr lang="en-US" sz="2400" dirty="0" err="1">
                <a:sym typeface="Symbol"/>
              </a:rPr>
              <a:t>koin</a:t>
            </a:r>
            <a:r>
              <a:rPr lang="en-US" sz="2400" dirty="0">
                <a:sym typeface="Symbol"/>
              </a:rPr>
              <a:t> </a:t>
            </a:r>
            <a:r>
              <a:rPr lang="en-US" sz="2400" dirty="0" err="1">
                <a:sym typeface="Symbol"/>
              </a:rPr>
              <a:t>tidak</a:t>
            </a:r>
            <a:r>
              <a:rPr lang="en-US" sz="2400" dirty="0">
                <a:sym typeface="Symbol"/>
              </a:rPr>
              <a:t> </a:t>
            </a:r>
            <a:r>
              <a:rPr lang="en-US" sz="2400" dirty="0" err="1">
                <a:sym typeface="Symbol"/>
              </a:rPr>
              <a:t>dimasukkan</a:t>
            </a:r>
            <a:r>
              <a:rPr lang="en-US" sz="2400" dirty="0">
                <a:sym typeface="Symbol"/>
              </a:rPr>
              <a:t> </a:t>
            </a:r>
            <a:r>
              <a:rPr lang="en-US" sz="2400" dirty="0" err="1">
                <a:sym typeface="Symbol"/>
              </a:rPr>
              <a:t>ke</a:t>
            </a:r>
            <a:r>
              <a:rPr lang="en-US" sz="2400" dirty="0">
                <a:sym typeface="Symbol"/>
              </a:rPr>
              <a:t> </a:t>
            </a:r>
            <a:r>
              <a:rPr lang="en-US" sz="2400" dirty="0" err="1">
                <a:sym typeface="Symbol"/>
              </a:rPr>
              <a:t>dalam</a:t>
            </a:r>
            <a:r>
              <a:rPr lang="en-US" sz="2400" dirty="0">
                <a:sym typeface="Symbol"/>
              </a:rPr>
              <a:t> </a:t>
            </a:r>
            <a:r>
              <a:rPr lang="en-US" sz="2400" dirty="0" err="1">
                <a:sym typeface="Symbol"/>
              </a:rPr>
              <a:t>kedua</a:t>
            </a:r>
            <a:r>
              <a:rPr lang="en-US" sz="2400" dirty="0">
                <a:sym typeface="Symbol"/>
              </a:rPr>
              <a:t> </a:t>
            </a:r>
            <a:r>
              <a:rPr lang="en-US" sz="2400" dirty="0" err="1">
                <a:sym typeface="Symbol"/>
              </a:rPr>
              <a:t>upa-himpunan</a:t>
            </a:r>
            <a:r>
              <a:rPr lang="en-US" sz="2400" dirty="0">
                <a:sym typeface="Symbol"/>
              </a:rPr>
              <a:t>.</a:t>
            </a:r>
          </a:p>
          <a:p>
            <a:pPr marL="457200" indent="-457200">
              <a:buFont typeface="+mj-lt"/>
              <a:buAutoNum type="arabicPeriod"/>
            </a:pPr>
            <a:r>
              <a:rPr lang="en-US" sz="2400" dirty="0" err="1">
                <a:sym typeface="Symbol"/>
              </a:rPr>
              <a:t>Timbang</a:t>
            </a:r>
            <a:r>
              <a:rPr lang="en-US" sz="2400" dirty="0">
                <a:sym typeface="Symbol"/>
              </a:rPr>
              <a:t> </a:t>
            </a:r>
            <a:r>
              <a:rPr lang="en-US" sz="2400" dirty="0" err="1">
                <a:sym typeface="Symbol"/>
              </a:rPr>
              <a:t>kedua</a:t>
            </a:r>
            <a:r>
              <a:rPr lang="en-US" sz="2400" dirty="0">
                <a:sym typeface="Symbol"/>
              </a:rPr>
              <a:t> </a:t>
            </a:r>
            <a:r>
              <a:rPr lang="en-US" sz="2400" dirty="0" err="1">
                <a:sym typeface="Symbol"/>
              </a:rPr>
              <a:t>upa-himpunan</a:t>
            </a:r>
            <a:r>
              <a:rPr lang="en-US" sz="2400" dirty="0">
                <a:sym typeface="Symbol"/>
              </a:rPr>
              <a:t> </a:t>
            </a:r>
            <a:r>
              <a:rPr lang="en-US" sz="2400" dirty="0" err="1">
                <a:sym typeface="Symbol"/>
              </a:rPr>
              <a:t>dengan</a:t>
            </a:r>
            <a:r>
              <a:rPr lang="en-US" sz="2400" dirty="0">
                <a:sym typeface="Symbol"/>
              </a:rPr>
              <a:t> </a:t>
            </a:r>
            <a:r>
              <a:rPr lang="en-US" sz="2400" dirty="0" err="1">
                <a:sym typeface="Symbol"/>
              </a:rPr>
              <a:t>neraca</a:t>
            </a:r>
            <a:r>
              <a:rPr lang="en-US" sz="2400" dirty="0">
                <a:sym typeface="Symbol"/>
              </a:rPr>
              <a:t>.</a:t>
            </a:r>
          </a:p>
          <a:p>
            <a:pPr marL="457200" indent="-457200">
              <a:buFont typeface="+mj-lt"/>
              <a:buAutoNum type="arabicPeriod"/>
            </a:pPr>
            <a:r>
              <a:rPr lang="en-US" sz="2400" dirty="0">
                <a:sym typeface="Symbol"/>
              </a:rPr>
              <a:t>Jika </a:t>
            </a:r>
            <a:r>
              <a:rPr lang="en-US" sz="2400" dirty="0" err="1">
                <a:sym typeface="Symbol"/>
              </a:rPr>
              <a:t>beratnya</a:t>
            </a:r>
            <a:r>
              <a:rPr lang="en-US" sz="2400" dirty="0">
                <a:sym typeface="Symbol"/>
              </a:rPr>
              <a:t> </a:t>
            </a:r>
            <a:r>
              <a:rPr lang="en-US" sz="2400" dirty="0" err="1">
                <a:sym typeface="Symbol"/>
              </a:rPr>
              <a:t>sama</a:t>
            </a:r>
            <a:r>
              <a:rPr lang="en-US" sz="2400" dirty="0">
                <a:sym typeface="Symbol"/>
              </a:rPr>
              <a:t>, </a:t>
            </a:r>
            <a:r>
              <a:rPr lang="en-US" sz="2400" dirty="0" err="1">
                <a:sym typeface="Symbol"/>
              </a:rPr>
              <a:t>berarti</a:t>
            </a:r>
            <a:r>
              <a:rPr lang="en-US" sz="2400" dirty="0">
                <a:sym typeface="Symbol"/>
              </a:rPr>
              <a:t> </a:t>
            </a:r>
            <a:r>
              <a:rPr lang="en-US" sz="2400" dirty="0" err="1">
                <a:sym typeface="Symbol"/>
              </a:rPr>
              <a:t>satu</a:t>
            </a:r>
            <a:r>
              <a:rPr lang="en-US" sz="2400" dirty="0">
                <a:sym typeface="Symbol"/>
              </a:rPr>
              <a:t> </a:t>
            </a:r>
            <a:r>
              <a:rPr lang="en-US" sz="2400" dirty="0" err="1">
                <a:sym typeface="Symbol"/>
              </a:rPr>
              <a:t>koin</a:t>
            </a:r>
            <a:r>
              <a:rPr lang="en-US" sz="2400" dirty="0">
                <a:sym typeface="Symbol"/>
              </a:rPr>
              <a:t> yang </a:t>
            </a:r>
            <a:r>
              <a:rPr lang="en-US" sz="2400" dirty="0" err="1">
                <a:sym typeface="Symbol"/>
              </a:rPr>
              <a:t>tersisa</a:t>
            </a:r>
            <a:r>
              <a:rPr lang="en-US" sz="2400" dirty="0">
                <a:sym typeface="Symbol"/>
              </a:rPr>
              <a:t> </a:t>
            </a:r>
            <a:r>
              <a:rPr lang="en-US" sz="2400" dirty="0" err="1">
                <a:sym typeface="Symbol"/>
              </a:rPr>
              <a:t>adalah</a:t>
            </a:r>
            <a:r>
              <a:rPr lang="en-US" sz="2400" dirty="0">
                <a:sym typeface="Symbol"/>
              </a:rPr>
              <a:t> </a:t>
            </a:r>
            <a:r>
              <a:rPr lang="en-US" sz="2400" dirty="0" err="1">
                <a:sym typeface="Symbol"/>
              </a:rPr>
              <a:t>palsu</a:t>
            </a:r>
            <a:r>
              <a:rPr lang="en-US" sz="2400" dirty="0">
                <a:sym typeface="Symbol"/>
              </a:rPr>
              <a:t>.</a:t>
            </a:r>
          </a:p>
          <a:p>
            <a:pPr marL="457200" indent="-457200">
              <a:buFont typeface="+mj-lt"/>
              <a:buAutoNum type="arabicPeriod"/>
            </a:pPr>
            <a:r>
              <a:rPr lang="en-US" sz="2400" dirty="0">
                <a:sym typeface="Symbol"/>
              </a:rPr>
              <a:t>Jika </a:t>
            </a:r>
            <a:r>
              <a:rPr lang="en-US" sz="2400" dirty="0" err="1">
                <a:sym typeface="Symbol"/>
              </a:rPr>
              <a:t>beratnya</a:t>
            </a:r>
            <a:r>
              <a:rPr lang="en-US" sz="2400" dirty="0">
                <a:sym typeface="Symbol"/>
              </a:rPr>
              <a:t> </a:t>
            </a:r>
            <a:r>
              <a:rPr lang="en-US" sz="2400" dirty="0" err="1">
                <a:sym typeface="Symbol"/>
              </a:rPr>
              <a:t>tidak</a:t>
            </a:r>
            <a:r>
              <a:rPr lang="en-US" sz="2400" dirty="0">
                <a:sym typeface="Symbol"/>
              </a:rPr>
              <a:t> </a:t>
            </a:r>
            <a:r>
              <a:rPr lang="en-US" sz="2400" dirty="0" err="1">
                <a:sym typeface="Symbol"/>
              </a:rPr>
              <a:t>sama</a:t>
            </a:r>
            <a:r>
              <a:rPr lang="en-US" sz="2400" dirty="0">
                <a:sym typeface="Symbol"/>
              </a:rPr>
              <a:t>, </a:t>
            </a:r>
            <a:r>
              <a:rPr lang="en-US" sz="2400" dirty="0" err="1">
                <a:sym typeface="Symbol"/>
              </a:rPr>
              <a:t>maka</a:t>
            </a:r>
            <a:r>
              <a:rPr lang="en-US" sz="2400" dirty="0">
                <a:sym typeface="Symbol"/>
              </a:rPr>
              <a:t> </a:t>
            </a:r>
            <a:r>
              <a:rPr lang="en-US" sz="2400" dirty="0" err="1">
                <a:sym typeface="Symbol"/>
              </a:rPr>
              <a:t>ulangi</a:t>
            </a:r>
            <a:r>
              <a:rPr lang="en-US" sz="2400" dirty="0">
                <a:sym typeface="Symbol"/>
              </a:rPr>
              <a:t> proses </a:t>
            </a:r>
            <a:r>
              <a:rPr lang="en-US" sz="2400" dirty="0" err="1">
                <a:sym typeface="Symbol"/>
              </a:rPr>
              <a:t>untuk</a:t>
            </a:r>
            <a:r>
              <a:rPr lang="en-US" sz="2400" dirty="0">
                <a:sym typeface="Symbol"/>
              </a:rPr>
              <a:t> </a:t>
            </a:r>
            <a:r>
              <a:rPr lang="en-US" sz="2400" dirty="0" err="1">
                <a:sym typeface="Symbol"/>
              </a:rPr>
              <a:t>upa-himpunan</a:t>
            </a:r>
            <a:r>
              <a:rPr lang="en-US" sz="2400" dirty="0">
                <a:sym typeface="Symbol"/>
              </a:rPr>
              <a:t> yang </a:t>
            </a:r>
            <a:r>
              <a:rPr lang="en-US" sz="2400" dirty="0" err="1">
                <a:sym typeface="Symbol"/>
              </a:rPr>
              <a:t>beratnya</a:t>
            </a:r>
            <a:r>
              <a:rPr lang="en-US" sz="2400" dirty="0">
                <a:sym typeface="Symbol"/>
              </a:rPr>
              <a:t> </a:t>
            </a:r>
            <a:r>
              <a:rPr lang="en-US" sz="2400" dirty="0" err="1">
                <a:sym typeface="Symbol"/>
              </a:rPr>
              <a:t>lebih</a:t>
            </a:r>
            <a:r>
              <a:rPr lang="en-US" sz="2400" dirty="0">
                <a:sym typeface="Symbol"/>
              </a:rPr>
              <a:t> </a:t>
            </a:r>
            <a:r>
              <a:rPr lang="en-US" sz="2400" dirty="0" err="1">
                <a:sym typeface="Symbol"/>
              </a:rPr>
              <a:t>ringan</a:t>
            </a:r>
            <a:r>
              <a:rPr lang="en-US" sz="2400" dirty="0">
                <a:sym typeface="Symbol"/>
              </a:rPr>
              <a:t> (salah </a:t>
            </a:r>
            <a:r>
              <a:rPr lang="en-US" sz="2400" dirty="0" err="1">
                <a:sym typeface="Symbol"/>
              </a:rPr>
              <a:t>satu</a:t>
            </a:r>
            <a:r>
              <a:rPr lang="en-US" sz="2400" dirty="0">
                <a:sym typeface="Symbol"/>
              </a:rPr>
              <a:t> </a:t>
            </a:r>
            <a:r>
              <a:rPr lang="en-US" sz="2400" dirty="0" err="1">
                <a:sym typeface="Symbol"/>
              </a:rPr>
              <a:t>koin</a:t>
            </a:r>
            <a:r>
              <a:rPr lang="en-US" sz="2400" dirty="0">
                <a:sym typeface="Symbol"/>
              </a:rPr>
              <a:t> di </a:t>
            </a:r>
            <a:r>
              <a:rPr lang="en-US" sz="2400" dirty="0" err="1">
                <a:sym typeface="Symbol"/>
              </a:rPr>
              <a:t>dalamnya</a:t>
            </a:r>
            <a:r>
              <a:rPr lang="en-US" sz="2400" dirty="0">
                <a:sym typeface="Symbol"/>
              </a:rPr>
              <a:t> </a:t>
            </a:r>
            <a:r>
              <a:rPr lang="en-US" sz="2400" dirty="0" err="1">
                <a:sym typeface="Symbol"/>
              </a:rPr>
              <a:t>palsu</a:t>
            </a:r>
            <a:r>
              <a:rPr lang="en-US" sz="2400" dirty="0">
                <a:sym typeface="Symbol"/>
              </a:rPr>
              <a:t>).</a:t>
            </a:r>
          </a:p>
          <a:p>
            <a:pPr>
              <a:buNone/>
            </a:pPr>
            <a:r>
              <a:rPr lang="en-US" sz="2400" dirty="0">
                <a:sym typeface="Symbol"/>
              </a:rPr>
              <a:t> </a:t>
            </a:r>
            <a:endParaRPr lang="en-US" dirty="0"/>
          </a:p>
        </p:txBody>
      </p:sp>
      <p:sp>
        <p:nvSpPr>
          <p:cNvPr id="4" name="Slide Number Placeholder 3"/>
          <p:cNvSpPr>
            <a:spLocks noGrp="1"/>
          </p:cNvSpPr>
          <p:nvPr>
            <p:ph type="sldNum" sz="quarter" idx="12"/>
          </p:nvPr>
        </p:nvSpPr>
        <p:spPr/>
        <p:txBody>
          <a:bodyPr/>
          <a:lstStyle/>
          <a:p>
            <a:fld id="{3C0B2AAE-27FF-4253-A94C-1190389A87E7}" type="slidenum">
              <a:rPr lang="en-US" smtClean="0"/>
              <a:pPr/>
              <a:t>29</a:t>
            </a:fld>
            <a:endParaRPr lang="en-US"/>
          </a:p>
        </p:txBody>
      </p:sp>
      <p:pic>
        <p:nvPicPr>
          <p:cNvPr id="5" name="Picture 1"/>
          <p:cNvPicPr>
            <a:picLocks noChangeAspect="1" noChangeArrowheads="1"/>
          </p:cNvPicPr>
          <p:nvPr/>
        </p:nvPicPr>
        <p:blipFill>
          <a:blip r:embed="rId2" cstate="print"/>
          <a:srcRect/>
          <a:stretch>
            <a:fillRect/>
          </a:stretch>
        </p:blipFill>
        <p:spPr bwMode="auto">
          <a:xfrm>
            <a:off x="7061200" y="4143206"/>
            <a:ext cx="2164080" cy="218139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2661919" y="4231380"/>
            <a:ext cx="2991003" cy="19940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640" y="1351280"/>
            <a:ext cx="10139680" cy="4774884"/>
          </a:xfrm>
        </p:spPr>
        <p:txBody>
          <a:bodyPr>
            <a:normAutofit/>
          </a:bodyPr>
          <a:lstStyle/>
          <a:p>
            <a:r>
              <a:rPr lang="en-US" dirty="0" err="1"/>
              <a:t>Algoritma</a:t>
            </a:r>
            <a:r>
              <a:rPr lang="en-US" dirty="0"/>
              <a:t> </a:t>
            </a:r>
            <a:r>
              <a:rPr lang="en-US" i="1" dirty="0"/>
              <a:t>decrease and conquer </a:t>
            </a:r>
            <a:r>
              <a:rPr lang="en-US" dirty="0" err="1"/>
              <a:t>terdiri</a:t>
            </a:r>
            <a:r>
              <a:rPr lang="en-US" dirty="0"/>
              <a:t> </a:t>
            </a:r>
            <a:r>
              <a:rPr lang="en-US" dirty="0" err="1"/>
              <a:t>dari</a:t>
            </a:r>
            <a:r>
              <a:rPr lang="en-US" dirty="0"/>
              <a:t> </a:t>
            </a:r>
            <a:r>
              <a:rPr lang="en-US" dirty="0" err="1"/>
              <a:t>dua</a:t>
            </a:r>
            <a:r>
              <a:rPr lang="en-US" dirty="0"/>
              <a:t> </a:t>
            </a:r>
            <a:r>
              <a:rPr lang="en-US" dirty="0" err="1"/>
              <a:t>tahapan</a:t>
            </a:r>
            <a:r>
              <a:rPr lang="en-US" dirty="0"/>
              <a:t>:</a:t>
            </a:r>
          </a:p>
          <a:p>
            <a:pPr marL="568325" indent="-568325">
              <a:buNone/>
            </a:pPr>
            <a:r>
              <a:rPr lang="en-US" dirty="0"/>
              <a:t>   1. </a:t>
            </a:r>
            <a:r>
              <a:rPr lang="en-US" b="1" i="1" dirty="0">
                <a:solidFill>
                  <a:srgbClr val="FF0000"/>
                </a:solidFill>
              </a:rPr>
              <a:t>Decrease</a:t>
            </a:r>
            <a:r>
              <a:rPr lang="en-US" dirty="0"/>
              <a:t>: </a:t>
            </a:r>
            <a:r>
              <a:rPr lang="en-US" dirty="0" err="1"/>
              <a:t>mereduksi</a:t>
            </a:r>
            <a:r>
              <a:rPr lang="en-US" dirty="0"/>
              <a:t> </a:t>
            </a:r>
            <a:r>
              <a:rPr lang="en-US" dirty="0" err="1"/>
              <a:t>persoalan</a:t>
            </a:r>
            <a:r>
              <a:rPr lang="en-US" dirty="0"/>
              <a:t> </a:t>
            </a:r>
            <a:r>
              <a:rPr lang="en-US" dirty="0" err="1"/>
              <a:t>menjadi</a:t>
            </a:r>
            <a:r>
              <a:rPr lang="en-US" dirty="0"/>
              <a:t> </a:t>
            </a:r>
            <a:r>
              <a:rPr lang="en-US" dirty="0" err="1"/>
              <a:t>beberapa</a:t>
            </a:r>
            <a:r>
              <a:rPr lang="en-US" dirty="0"/>
              <a:t> </a:t>
            </a:r>
            <a:r>
              <a:rPr lang="en-US" dirty="0" err="1"/>
              <a:t>persoalan</a:t>
            </a:r>
            <a:r>
              <a:rPr lang="en-US" dirty="0"/>
              <a:t> yang </a:t>
            </a:r>
            <a:r>
              <a:rPr lang="en-US" dirty="0" err="1"/>
              <a:t>lebih</a:t>
            </a:r>
            <a:r>
              <a:rPr lang="en-US" dirty="0"/>
              <a:t> </a:t>
            </a:r>
            <a:r>
              <a:rPr lang="en-US" dirty="0" err="1"/>
              <a:t>kecil</a:t>
            </a:r>
            <a:r>
              <a:rPr lang="en-US" dirty="0"/>
              <a:t> (</a:t>
            </a:r>
            <a:r>
              <a:rPr lang="en-US" dirty="0" err="1"/>
              <a:t>biasanya</a:t>
            </a:r>
            <a:r>
              <a:rPr lang="en-US" dirty="0"/>
              <a:t> </a:t>
            </a:r>
            <a:r>
              <a:rPr lang="en-US" dirty="0" err="1"/>
              <a:t>dua</a:t>
            </a:r>
            <a:r>
              <a:rPr lang="en-US" dirty="0"/>
              <a:t> </a:t>
            </a:r>
            <a:r>
              <a:rPr lang="en-US" dirty="0" err="1"/>
              <a:t>upa-persoalan</a:t>
            </a:r>
            <a:r>
              <a:rPr lang="en-US" dirty="0"/>
              <a:t>).</a:t>
            </a:r>
          </a:p>
          <a:p>
            <a:pPr>
              <a:buNone/>
            </a:pPr>
            <a:endParaRPr lang="en-US" dirty="0"/>
          </a:p>
          <a:p>
            <a:pPr>
              <a:buNone/>
            </a:pPr>
            <a:r>
              <a:rPr lang="en-US" dirty="0"/>
              <a:t>	2. </a:t>
            </a:r>
            <a:r>
              <a:rPr lang="en-US" b="1" i="1" dirty="0">
                <a:solidFill>
                  <a:srgbClr val="FF0000"/>
                </a:solidFill>
              </a:rPr>
              <a:t>Conquer</a:t>
            </a:r>
            <a:r>
              <a:rPr lang="en-US" dirty="0"/>
              <a:t>: </a:t>
            </a:r>
            <a:r>
              <a:rPr lang="en-US" dirty="0" err="1"/>
              <a:t>memproses</a:t>
            </a:r>
            <a:r>
              <a:rPr lang="en-US" dirty="0"/>
              <a:t> </a:t>
            </a:r>
            <a:r>
              <a:rPr lang="en-US" dirty="0" err="1"/>
              <a:t>satu</a:t>
            </a:r>
            <a:r>
              <a:rPr lang="en-US" dirty="0"/>
              <a:t> </a:t>
            </a:r>
            <a:r>
              <a:rPr lang="en-US" dirty="0" err="1"/>
              <a:t>upa-persoalan</a:t>
            </a:r>
            <a:r>
              <a:rPr lang="en-US" dirty="0"/>
              <a:t> </a:t>
            </a:r>
            <a:r>
              <a:rPr lang="en-US" dirty="0" err="1"/>
              <a:t>secara</a:t>
            </a:r>
            <a:r>
              <a:rPr lang="en-US" dirty="0"/>
              <a:t> </a:t>
            </a:r>
            <a:r>
              <a:rPr lang="en-US" dirty="0" err="1"/>
              <a:t>rekursif</a:t>
            </a:r>
            <a:r>
              <a:rPr lang="en-US" dirty="0"/>
              <a:t>.</a:t>
            </a:r>
          </a:p>
          <a:p>
            <a:pPr>
              <a:buNone/>
            </a:pPr>
            <a:endParaRPr lang="en-US" dirty="0"/>
          </a:p>
          <a:p>
            <a:r>
              <a:rPr lang="en-US" dirty="0" err="1"/>
              <a:t>Tidak</a:t>
            </a:r>
            <a:r>
              <a:rPr lang="en-US" dirty="0"/>
              <a:t> </a:t>
            </a:r>
            <a:r>
              <a:rPr lang="en-US" dirty="0" err="1"/>
              <a:t>ada</a:t>
            </a:r>
            <a:r>
              <a:rPr lang="en-US" dirty="0"/>
              <a:t> </a:t>
            </a:r>
            <a:r>
              <a:rPr lang="en-US" dirty="0" err="1"/>
              <a:t>tahap</a:t>
            </a:r>
            <a:r>
              <a:rPr lang="en-US" dirty="0"/>
              <a:t> </a:t>
            </a:r>
            <a:r>
              <a:rPr lang="en-US" i="1" dirty="0"/>
              <a:t>combine</a:t>
            </a:r>
            <a:r>
              <a:rPr lang="en-US" dirty="0"/>
              <a:t> </a:t>
            </a:r>
            <a:r>
              <a:rPr lang="en-US" dirty="0" err="1"/>
              <a:t>dalam</a:t>
            </a:r>
            <a:r>
              <a:rPr lang="en-US" dirty="0"/>
              <a:t> </a:t>
            </a:r>
            <a:r>
              <a:rPr lang="en-US" i="1" dirty="0"/>
              <a:t>decrease and conquer</a:t>
            </a:r>
            <a:r>
              <a:rPr lang="en-US" dirty="0"/>
              <a:t>, </a:t>
            </a:r>
            <a:r>
              <a:rPr lang="en-US" dirty="0" err="1"/>
              <a:t>karena</a:t>
            </a:r>
            <a:r>
              <a:rPr lang="en-US" dirty="0"/>
              <a:t> </a:t>
            </a:r>
            <a:r>
              <a:rPr lang="en-US" dirty="0" err="1"/>
              <a:t>hanya</a:t>
            </a:r>
            <a:r>
              <a:rPr lang="en-US" dirty="0"/>
              <a:t> </a:t>
            </a:r>
            <a:r>
              <a:rPr lang="en-US" dirty="0" err="1"/>
              <a:t>satu</a:t>
            </a:r>
            <a:r>
              <a:rPr lang="en-US" dirty="0"/>
              <a:t> </a:t>
            </a:r>
            <a:r>
              <a:rPr lang="en-US" dirty="0" err="1"/>
              <a:t>upa-persoalan</a:t>
            </a:r>
            <a:r>
              <a:rPr lang="en-US" dirty="0"/>
              <a:t> yang </a:t>
            </a:r>
            <a:r>
              <a:rPr lang="en-US" dirty="0" err="1"/>
              <a:t>diselesaikan</a:t>
            </a:r>
            <a:r>
              <a:rPr lang="en-US" dirty="0"/>
              <a:t>.</a:t>
            </a:r>
            <a:endParaRPr lang="en-US" i="1" dirty="0"/>
          </a:p>
        </p:txBody>
      </p:sp>
      <p:sp>
        <p:nvSpPr>
          <p:cNvPr id="4" name="Slide Number Placeholder 3"/>
          <p:cNvSpPr>
            <a:spLocks noGrp="1"/>
          </p:cNvSpPr>
          <p:nvPr>
            <p:ph type="sldNum" sz="quarter" idx="12"/>
          </p:nvPr>
        </p:nvSpPr>
        <p:spPr/>
        <p:txBody>
          <a:bodyPr/>
          <a:lstStyle/>
          <a:p>
            <a:fld id="{3C0B2AAE-27FF-4253-A94C-1190389A87E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680" y="1052513"/>
            <a:ext cx="10586720" cy="4992688"/>
          </a:xfrm>
        </p:spPr>
        <p:txBody>
          <a:bodyPr>
            <a:normAutofit/>
          </a:bodyPr>
          <a:lstStyle/>
          <a:p>
            <a:r>
              <a:rPr lang="en-US" sz="2400" dirty="0" err="1"/>
              <a:t>Ukuran</a:t>
            </a:r>
            <a:r>
              <a:rPr lang="en-US" sz="2400" dirty="0"/>
              <a:t> </a:t>
            </a:r>
            <a:r>
              <a:rPr lang="en-US" sz="2400" dirty="0" err="1"/>
              <a:t>persoalan</a:t>
            </a:r>
            <a:r>
              <a:rPr lang="en-US" sz="2400" dirty="0"/>
              <a:t> </a:t>
            </a:r>
            <a:r>
              <a:rPr lang="en-US" sz="2400" dirty="0" err="1"/>
              <a:t>selalu</a:t>
            </a:r>
            <a:r>
              <a:rPr lang="en-US" sz="2400" dirty="0"/>
              <a:t> </a:t>
            </a:r>
            <a:r>
              <a:rPr lang="en-US" sz="2400" dirty="0" err="1"/>
              <a:t>berkurang</a:t>
            </a:r>
            <a:r>
              <a:rPr lang="en-US" sz="2400" dirty="0"/>
              <a:t> </a:t>
            </a:r>
            <a:r>
              <a:rPr lang="en-US" sz="2400" dirty="0" err="1"/>
              <a:t>dengan</a:t>
            </a:r>
            <a:r>
              <a:rPr lang="en-US" sz="2400" dirty="0"/>
              <a:t> </a:t>
            </a:r>
            <a:r>
              <a:rPr lang="en-US" sz="2400" dirty="0" err="1"/>
              <a:t>faktor</a:t>
            </a:r>
            <a:r>
              <a:rPr lang="en-US" sz="2400" dirty="0"/>
              <a:t> </a:t>
            </a:r>
            <a:r>
              <a:rPr lang="en-US" sz="2400" dirty="0" err="1"/>
              <a:t>setengah</a:t>
            </a:r>
            <a:r>
              <a:rPr lang="en-US" sz="2400" dirty="0"/>
              <a:t> </a:t>
            </a:r>
            <a:r>
              <a:rPr lang="en-US" sz="2400" dirty="0" err="1"/>
              <a:t>dari</a:t>
            </a:r>
            <a:r>
              <a:rPr lang="en-US" sz="2400" dirty="0"/>
              <a:t> </a:t>
            </a:r>
            <a:r>
              <a:rPr lang="en-US" sz="2400" dirty="0" err="1"/>
              <a:t>ukuran</a:t>
            </a:r>
            <a:r>
              <a:rPr lang="en-US" sz="2400" dirty="0"/>
              <a:t> </a:t>
            </a:r>
            <a:r>
              <a:rPr lang="en-US" sz="2400" dirty="0" err="1"/>
              <a:t>semula</a:t>
            </a:r>
            <a:r>
              <a:rPr lang="en-US" sz="2400" dirty="0"/>
              <a:t>. </a:t>
            </a:r>
            <a:r>
              <a:rPr lang="en-US" sz="2400" dirty="0" err="1"/>
              <a:t>Hanya</a:t>
            </a:r>
            <a:r>
              <a:rPr lang="en-US" sz="2400" dirty="0"/>
              <a:t> </a:t>
            </a:r>
            <a:r>
              <a:rPr lang="en-US" sz="2400" dirty="0" err="1"/>
              <a:t>setengah</a:t>
            </a:r>
            <a:r>
              <a:rPr lang="en-US" sz="2400" dirty="0"/>
              <a:t> </a:t>
            </a:r>
            <a:r>
              <a:rPr lang="en-US" sz="2400" dirty="0" err="1"/>
              <a:t>bagian</a:t>
            </a:r>
            <a:r>
              <a:rPr lang="en-US" sz="2400" dirty="0"/>
              <a:t> yang </a:t>
            </a:r>
            <a:r>
              <a:rPr lang="en-US" sz="2400" dirty="0" err="1"/>
              <a:t>diproses</a:t>
            </a:r>
            <a:r>
              <a:rPr lang="en-US" sz="2400" dirty="0"/>
              <a:t>, </a:t>
            </a:r>
            <a:r>
              <a:rPr lang="en-US" sz="2400" dirty="0" err="1"/>
              <a:t>setengah</a:t>
            </a:r>
            <a:r>
              <a:rPr lang="en-US" sz="2400" dirty="0"/>
              <a:t> </a:t>
            </a:r>
            <a:r>
              <a:rPr lang="en-US" sz="2400" dirty="0" err="1"/>
              <a:t>bagian</a:t>
            </a:r>
            <a:r>
              <a:rPr lang="en-US" sz="2400" dirty="0"/>
              <a:t> yang lain </a:t>
            </a:r>
            <a:r>
              <a:rPr lang="en-US" sz="2400" dirty="0" err="1"/>
              <a:t>tidak</a:t>
            </a:r>
            <a:r>
              <a:rPr lang="en-US" sz="2400" dirty="0"/>
              <a:t> </a:t>
            </a:r>
            <a:r>
              <a:rPr lang="en-US" sz="2400" dirty="0" err="1"/>
              <a:t>diproses</a:t>
            </a:r>
            <a:r>
              <a:rPr lang="en-US" sz="2400" dirty="0"/>
              <a:t>.</a:t>
            </a:r>
          </a:p>
          <a:p>
            <a:endParaRPr lang="en-US" sz="2400" dirty="0"/>
          </a:p>
          <a:p>
            <a:r>
              <a:rPr lang="en-US" sz="2400" dirty="0" err="1"/>
              <a:t>Jumlah</a:t>
            </a:r>
            <a:r>
              <a:rPr lang="en-US" sz="2400" dirty="0"/>
              <a:t> </a:t>
            </a:r>
            <a:r>
              <a:rPr lang="en-US" sz="2400" dirty="0" err="1"/>
              <a:t>penimbangan</a:t>
            </a:r>
            <a:r>
              <a:rPr lang="en-US" sz="2400" dirty="0"/>
              <a:t> yang </a:t>
            </a:r>
            <a:r>
              <a:rPr lang="en-US" sz="2400" dirty="0" err="1"/>
              <a:t>dilakukan</a:t>
            </a:r>
            <a:r>
              <a:rPr lang="en-US" sz="2400" dirty="0"/>
              <a:t> </a:t>
            </a:r>
            <a:r>
              <a:rPr lang="en-US" sz="2400" dirty="0" err="1"/>
              <a:t>adalah</a:t>
            </a:r>
            <a:r>
              <a:rPr lang="en-US" sz="2400" dirty="0"/>
              <a:t>:</a:t>
            </a:r>
          </a:p>
          <a:p>
            <a:endParaRPr lang="en-US" sz="2400" dirty="0"/>
          </a:p>
          <a:p>
            <a:endParaRPr lang="en-US" sz="2400" dirty="0"/>
          </a:p>
          <a:p>
            <a:endParaRPr lang="en-US" sz="2400" dirty="0"/>
          </a:p>
          <a:p>
            <a:r>
              <a:rPr lang="en-US" sz="2400" dirty="0" err="1"/>
              <a:t>Penyelesaian</a:t>
            </a:r>
            <a:r>
              <a:rPr lang="en-US" sz="2400" dirty="0"/>
              <a:t> </a:t>
            </a:r>
            <a:r>
              <a:rPr lang="en-US" sz="2400" dirty="0" err="1"/>
              <a:t>relasi</a:t>
            </a:r>
            <a:r>
              <a:rPr lang="en-US" sz="2400" dirty="0"/>
              <a:t> </a:t>
            </a:r>
            <a:r>
              <a:rPr lang="en-US" sz="2400" dirty="0" err="1"/>
              <a:t>rekurens</a:t>
            </a:r>
            <a:r>
              <a:rPr lang="en-US" sz="2400" dirty="0"/>
              <a:t> T(n) </a:t>
            </a:r>
            <a:r>
              <a:rPr lang="en-US" sz="2400" dirty="0" err="1"/>
              <a:t>mirip</a:t>
            </a:r>
            <a:r>
              <a:rPr lang="en-US" sz="2400" dirty="0"/>
              <a:t> </a:t>
            </a:r>
            <a:r>
              <a:rPr lang="en-US" sz="2400" dirty="0" err="1"/>
              <a:t>seperti</a:t>
            </a:r>
            <a:r>
              <a:rPr lang="en-US" sz="2400" dirty="0"/>
              <a:t> </a:t>
            </a:r>
            <a:r>
              <a:rPr lang="en-US" sz="2400" i="1" dirty="0"/>
              <a:t>binary search</a:t>
            </a:r>
            <a:r>
              <a:rPr lang="en-US" sz="2400" dirty="0"/>
              <a:t>, </a:t>
            </a:r>
            <a:r>
              <a:rPr lang="en-US" sz="2400" dirty="0" err="1"/>
              <a:t>atau</a:t>
            </a:r>
            <a:r>
              <a:rPr lang="en-US" sz="2400" dirty="0"/>
              <a:t> </a:t>
            </a:r>
            <a:r>
              <a:rPr lang="en-US" sz="2400" dirty="0" err="1"/>
              <a:t>menggunakan</a:t>
            </a:r>
            <a:r>
              <a:rPr lang="en-US" sz="2400" dirty="0"/>
              <a:t> </a:t>
            </a:r>
            <a:r>
              <a:rPr lang="en-US" sz="2400" dirty="0" err="1"/>
              <a:t>Teorema</a:t>
            </a:r>
            <a:r>
              <a:rPr lang="en-US" sz="2400" dirty="0"/>
              <a:t> Master:</a:t>
            </a:r>
          </a:p>
          <a:p>
            <a:endParaRPr lang="en-US" sz="2400" dirty="0"/>
          </a:p>
          <a:p>
            <a:pPr lvl="1">
              <a:buNone/>
            </a:pPr>
            <a:r>
              <a:rPr lang="en-US" dirty="0"/>
              <a:t>	T(n) = 1 + T(</a:t>
            </a:r>
            <a:r>
              <a:rPr lang="en-US" dirty="0">
                <a:sym typeface="Symbol"/>
              </a:rPr>
              <a:t>n/2) = …. = O(</a:t>
            </a:r>
            <a:r>
              <a:rPr lang="en-US" baseline="30000" dirty="0">
                <a:sym typeface="Symbol"/>
              </a:rPr>
              <a:t>2</a:t>
            </a:r>
            <a:r>
              <a:rPr lang="en-US" dirty="0">
                <a:sym typeface="Symbol"/>
              </a:rPr>
              <a:t> log n)</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3684579364"/>
              </p:ext>
            </p:extLst>
          </p:nvPr>
        </p:nvGraphicFramePr>
        <p:xfrm>
          <a:off x="2713248" y="2865120"/>
          <a:ext cx="3382752" cy="924560"/>
        </p:xfrm>
        <a:graphic>
          <a:graphicData uri="http://schemas.openxmlformats.org/presentationml/2006/ole">
            <mc:AlternateContent xmlns:mc="http://schemas.openxmlformats.org/markup-compatibility/2006">
              <mc:Choice xmlns:v="urn:schemas-microsoft-com:vml" Requires="v">
                <p:oleObj name="Equation" r:id="rId2" imgW="1625400" imgH="444240" progId="Equation.3">
                  <p:embed/>
                </p:oleObj>
              </mc:Choice>
              <mc:Fallback>
                <p:oleObj name="Equation" r:id="rId2" imgW="1625400" imgH="444240" progId="Equation.3">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248" y="2865120"/>
                        <a:ext cx="3382752" cy="924560"/>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3C0B2AAE-27FF-4253-A94C-1190389A87E7}"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3C6-403D-B9C7-AEA1-1240497A3E77}"/>
              </a:ext>
            </a:extLst>
          </p:cNvPr>
          <p:cNvSpPr>
            <a:spLocks noGrp="1"/>
          </p:cNvSpPr>
          <p:nvPr>
            <p:ph type="title"/>
          </p:nvPr>
        </p:nvSpPr>
        <p:spPr/>
        <p:txBody>
          <a:bodyPr>
            <a:normAutofit/>
          </a:bodyPr>
          <a:lstStyle/>
          <a:p>
            <a:r>
              <a:rPr lang="en-US" sz="3200" b="1" dirty="0">
                <a:latin typeface="+mn-lt"/>
              </a:rPr>
              <a:t>6. </a:t>
            </a:r>
            <a:r>
              <a:rPr lang="en-US" sz="3200" b="1" dirty="0" err="1">
                <a:latin typeface="+mn-lt"/>
              </a:rPr>
              <a:t>Persoalan</a:t>
            </a:r>
            <a:r>
              <a:rPr lang="en-US" sz="3200" b="1" dirty="0">
                <a:latin typeface="+mn-lt"/>
              </a:rPr>
              <a:t> </a:t>
            </a:r>
            <a:r>
              <a:rPr lang="en-US" sz="3200" b="1" dirty="0" err="1">
                <a:latin typeface="+mn-lt"/>
              </a:rPr>
              <a:t>Perkalian</a:t>
            </a:r>
            <a:r>
              <a:rPr lang="en-US" sz="3200" b="1" dirty="0">
                <a:latin typeface="+mn-lt"/>
              </a:rPr>
              <a:t> </a:t>
            </a:r>
            <a:r>
              <a:rPr lang="en-US" sz="3200" b="1" dirty="0" err="1">
                <a:latin typeface="+mn-lt"/>
              </a:rPr>
              <a:t>Petani</a:t>
            </a:r>
            <a:r>
              <a:rPr lang="en-US" sz="3200" b="1" dirty="0">
                <a:latin typeface="+mn-lt"/>
              </a:rPr>
              <a:t> </a:t>
            </a:r>
            <a:r>
              <a:rPr lang="en-US" sz="3200" b="1" dirty="0" err="1">
                <a:latin typeface="+mn-lt"/>
              </a:rPr>
              <a:t>Rusia</a:t>
            </a:r>
            <a:endParaRPr lang="en-US" sz="3200" b="1" dirty="0">
              <a:latin typeface="+mn-lt"/>
            </a:endParaRPr>
          </a:p>
        </p:txBody>
      </p:sp>
      <p:sp>
        <p:nvSpPr>
          <p:cNvPr id="3" name="Content Placeholder 2">
            <a:extLst>
              <a:ext uri="{FF2B5EF4-FFF2-40B4-BE49-F238E27FC236}">
                <a16:creationId xmlns:a16="http://schemas.microsoft.com/office/drawing/2014/main" id="{44B9E029-98D4-9C4A-7CDA-295604A32E31}"/>
              </a:ext>
            </a:extLst>
          </p:cNvPr>
          <p:cNvSpPr>
            <a:spLocks noGrp="1"/>
          </p:cNvSpPr>
          <p:nvPr>
            <p:ph idx="1"/>
          </p:nvPr>
        </p:nvSpPr>
        <p:spPr/>
        <p:txBody>
          <a:bodyPr>
            <a:normAutofit/>
          </a:bodyPr>
          <a:lstStyle/>
          <a:p>
            <a:r>
              <a:rPr lang="en-US" sz="2400" dirty="0" err="1"/>
              <a:t>Mengalikan</a:t>
            </a:r>
            <a:r>
              <a:rPr lang="en-US" sz="2400" dirty="0"/>
              <a:t> dua </a:t>
            </a:r>
            <a:r>
              <a:rPr lang="en-US" sz="2400" dirty="0" err="1"/>
              <a:t>buah</a:t>
            </a:r>
            <a:r>
              <a:rPr lang="en-US" sz="2400" dirty="0"/>
              <a:t> </a:t>
            </a:r>
            <a:r>
              <a:rPr lang="en-US" sz="2400" dirty="0" err="1"/>
              <a:t>bilangan</a:t>
            </a:r>
            <a:r>
              <a:rPr lang="en-US" sz="2400" dirty="0"/>
              <a:t> </a:t>
            </a:r>
            <a:r>
              <a:rPr lang="en-US" sz="2400" dirty="0" err="1"/>
              <a:t>bulat</a:t>
            </a:r>
            <a:r>
              <a:rPr lang="en-US" sz="2400" dirty="0"/>
              <a:t> </a:t>
            </a:r>
            <a:r>
              <a:rPr lang="en-US" sz="2400" dirty="0" err="1"/>
              <a:t>positif</a:t>
            </a:r>
            <a:r>
              <a:rPr lang="en-US" sz="2400" dirty="0"/>
              <a:t> </a:t>
            </a:r>
            <a:r>
              <a:rPr lang="en-US" sz="2400" i="1" dirty="0"/>
              <a:t>m</a:t>
            </a:r>
            <a:r>
              <a:rPr lang="en-US" sz="2400" dirty="0"/>
              <a:t> dan </a:t>
            </a:r>
            <a:r>
              <a:rPr lang="en-US" sz="2400" i="1" dirty="0"/>
              <a:t>n</a:t>
            </a:r>
          </a:p>
          <a:p>
            <a:endParaRPr lang="en-US" sz="2400" i="1" dirty="0"/>
          </a:p>
          <a:p>
            <a:endParaRPr lang="en-US" sz="2400" i="1" dirty="0"/>
          </a:p>
          <a:p>
            <a:endParaRPr lang="en-US" sz="2400" i="1" dirty="0"/>
          </a:p>
          <a:p>
            <a:endParaRPr lang="en-US" sz="2400" i="1" dirty="0"/>
          </a:p>
          <a:p>
            <a:r>
              <a:rPr lang="en-US" sz="2400" dirty="0"/>
              <a:t>Pada </a:t>
            </a:r>
            <a:r>
              <a:rPr lang="en-US" sz="2400" dirty="0" err="1"/>
              <a:t>setiap</a:t>
            </a:r>
            <a:r>
              <a:rPr lang="en-US" sz="2400" dirty="0"/>
              <a:t> </a:t>
            </a:r>
            <a:r>
              <a:rPr lang="en-US" sz="2400" dirty="0" err="1"/>
              <a:t>pemanggilan</a:t>
            </a:r>
            <a:r>
              <a:rPr lang="en-US" sz="2400" dirty="0"/>
              <a:t> </a:t>
            </a:r>
            <a:r>
              <a:rPr lang="en-US" sz="2400" dirty="0" err="1"/>
              <a:t>rekursif</a:t>
            </a:r>
            <a:r>
              <a:rPr lang="en-US" sz="2400" dirty="0"/>
              <a:t>, </a:t>
            </a:r>
            <a:r>
              <a:rPr lang="en-US" sz="2400" dirty="0" err="1"/>
              <a:t>nilai</a:t>
            </a:r>
            <a:r>
              <a:rPr lang="en-US" sz="2400" dirty="0"/>
              <a:t> </a:t>
            </a:r>
            <a:r>
              <a:rPr lang="en-US" sz="2400" i="1" dirty="0"/>
              <a:t>n</a:t>
            </a:r>
            <a:r>
              <a:rPr lang="en-US" sz="2400" dirty="0"/>
              <a:t> </a:t>
            </a:r>
            <a:r>
              <a:rPr lang="en-US" sz="2400" dirty="0" err="1"/>
              <a:t>berkurang</a:t>
            </a:r>
            <a:r>
              <a:rPr lang="en-US" sz="2400" dirty="0"/>
              <a:t> </a:t>
            </a:r>
            <a:r>
              <a:rPr lang="en-US" sz="2400" dirty="0" err="1"/>
              <a:t>dengan</a:t>
            </a:r>
            <a:r>
              <a:rPr lang="en-US" sz="2400" dirty="0"/>
              <a:t> </a:t>
            </a:r>
            <a:r>
              <a:rPr lang="en-US" sz="2400" dirty="0" err="1"/>
              <a:t>faktor</a:t>
            </a:r>
            <a:r>
              <a:rPr lang="en-US" sz="2400" dirty="0"/>
              <a:t> ½ </a:t>
            </a:r>
            <a:r>
              <a:rPr lang="en-US" sz="2400" dirty="0" err="1"/>
              <a:t>menjadi</a:t>
            </a:r>
            <a:r>
              <a:rPr lang="en-US" sz="2400" dirty="0"/>
              <a:t> n/2. </a:t>
            </a:r>
          </a:p>
          <a:p>
            <a:endParaRPr lang="en-US" sz="2400" dirty="0"/>
          </a:p>
          <a:p>
            <a:r>
              <a:rPr lang="en-US" sz="2400" dirty="0" err="1"/>
              <a:t>Kasus</a:t>
            </a:r>
            <a:r>
              <a:rPr lang="en-US" sz="2400" dirty="0"/>
              <a:t> trivial </a:t>
            </a:r>
            <a:r>
              <a:rPr lang="en-US" sz="2400" dirty="0" err="1"/>
              <a:t>untk</a:t>
            </a:r>
            <a:r>
              <a:rPr lang="en-US" sz="2400" dirty="0"/>
              <a:t> </a:t>
            </a:r>
            <a:r>
              <a:rPr lang="en-US" sz="2400" i="1" dirty="0"/>
              <a:t>n</a:t>
            </a:r>
            <a:r>
              <a:rPr lang="en-US" sz="2400" dirty="0"/>
              <a:t> = 1, </a:t>
            </a:r>
            <a:r>
              <a:rPr lang="en-US" sz="2400" dirty="0" err="1"/>
              <a:t>maka</a:t>
            </a:r>
            <a:r>
              <a:rPr lang="en-US" sz="2400" dirty="0"/>
              <a:t> 1 </a:t>
            </a:r>
            <a:r>
              <a:rPr lang="en-US" sz="2400" dirty="0">
                <a:sym typeface="Symbol" panose="05050102010706020507" pitchFamily="18" charset="2"/>
              </a:rPr>
              <a:t> </a:t>
            </a:r>
            <a:r>
              <a:rPr lang="en-US" sz="2400" i="1" dirty="0">
                <a:sym typeface="Symbol" panose="05050102010706020507" pitchFamily="18" charset="2"/>
              </a:rPr>
              <a:t>m</a:t>
            </a:r>
            <a:r>
              <a:rPr lang="en-US" sz="2400" dirty="0">
                <a:sym typeface="Symbol" panose="05050102010706020507" pitchFamily="18" charset="2"/>
              </a:rPr>
              <a:t> = </a:t>
            </a:r>
            <a:r>
              <a:rPr lang="en-US" sz="2400" i="1" dirty="0">
                <a:sym typeface="Symbol" panose="05050102010706020507" pitchFamily="18" charset="2"/>
              </a:rPr>
              <a:t>m</a:t>
            </a:r>
            <a:endParaRPr lang="en-US" sz="2400" i="1"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31D6128-E56A-AD35-7F20-70A4D4F5FB97}"/>
              </a:ext>
            </a:extLst>
          </p:cNvPr>
          <p:cNvSpPr>
            <a:spLocks noGrp="1"/>
          </p:cNvSpPr>
          <p:nvPr>
            <p:ph type="sldNum" sz="quarter" idx="12"/>
          </p:nvPr>
        </p:nvSpPr>
        <p:spPr/>
        <p:txBody>
          <a:bodyPr/>
          <a:lstStyle/>
          <a:p>
            <a:fld id="{864BCB10-573C-41DF-A902-6561A9B6C8A4}" type="slidenum">
              <a:rPr lang="en-US" smtClean="0"/>
              <a:t>31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668AA9-3B8C-07E5-B420-2F7E9EF510A1}"/>
                  </a:ext>
                </a:extLst>
              </p:cNvPr>
              <p:cNvSpPr txBox="1"/>
              <p:nvPr/>
            </p:nvSpPr>
            <p:spPr>
              <a:xfrm>
                <a:off x="2387600" y="2494280"/>
                <a:ext cx="4339458" cy="1179105"/>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𝑚</m:t>
                    </m:r>
                  </m:oMath>
                </a14:m>
                <a:r>
                  <a:rPr lang="en-US" sz="2400" dirty="0"/>
                  <a:t> = </a:t>
                </a:r>
                <a14:m>
                  <m:oMath xmlns:m="http://schemas.openxmlformats.org/officeDocument/2006/math">
                    <m:d>
                      <m:dPr>
                        <m:begChr m:val="{"/>
                        <m:endChr m:val=""/>
                        <m:ctrlPr>
                          <a:rPr lang="en-US" sz="2400" i="1" smtClean="0">
                            <a:latin typeface="Cambria Math" panose="02040503050406030204" pitchFamily="18" charset="0"/>
                          </a:rPr>
                        </m:ctrlPr>
                      </m:dPr>
                      <m:e>
                        <m:m>
                          <m:mPr>
                            <m:mcs>
                              <m:mc>
                                <m:mcPr>
                                  <m:count m:val="2"/>
                                  <m:mcJc m:val="center"/>
                                </m:mcPr>
                              </m:mc>
                            </m:mcs>
                            <m:ctrlPr>
                              <a:rPr lang="en-US" sz="2400" i="1" smtClean="0">
                                <a:latin typeface="Cambria Math" panose="02040503050406030204" pitchFamily="18" charset="0"/>
                              </a:rPr>
                            </m:ctrlPr>
                          </m:mPr>
                          <m:m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m:rPr>
                                  <m:brk m:alnAt="7"/>
                                </m:rP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e>
                            <m:e>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genap</m:t>
                              </m:r>
                            </m:e>
                          </m:mr>
                          <m:m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e>
                            <m:e>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ganji</m:t>
                              </m:r>
                              <m:r>
                                <a:rPr lang="en-US" sz="2400" b="0" i="1" smtClean="0">
                                  <a:latin typeface="Cambria Math" panose="02040503050406030204" pitchFamily="18" charset="0"/>
                                </a:rPr>
                                <m:t>𝑙</m:t>
                              </m:r>
                            </m:e>
                          </m:mr>
                        </m:m>
                      </m:e>
                    </m:d>
                  </m:oMath>
                </a14:m>
                <a:endParaRPr lang="en-US" sz="2400" dirty="0"/>
              </a:p>
            </p:txBody>
          </p:sp>
        </mc:Choice>
        <mc:Fallback xmlns="">
          <p:sp>
            <p:nvSpPr>
              <p:cNvPr id="5" name="TextBox 4">
                <a:extLst>
                  <a:ext uri="{FF2B5EF4-FFF2-40B4-BE49-F238E27FC236}">
                    <a16:creationId xmlns:a16="http://schemas.microsoft.com/office/drawing/2014/main" id="{68668AA9-3B8C-07E5-B420-2F7E9EF510A1}"/>
                  </a:ext>
                </a:extLst>
              </p:cNvPr>
              <p:cNvSpPr txBox="1">
                <a:spLocks noRot="1" noChangeAspect="1" noMove="1" noResize="1" noEditPoints="1" noAdjustHandles="1" noChangeArrowheads="1" noChangeShapeType="1" noTextEdit="1"/>
              </p:cNvSpPr>
              <p:nvPr/>
            </p:nvSpPr>
            <p:spPr>
              <a:xfrm>
                <a:off x="2387600" y="2494280"/>
                <a:ext cx="4339458" cy="117910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9467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3E23-E568-B50E-0034-485FDB25810E}"/>
              </a:ext>
            </a:extLst>
          </p:cNvPr>
          <p:cNvSpPr>
            <a:spLocks noGrp="1"/>
          </p:cNvSpPr>
          <p:nvPr>
            <p:ph idx="1"/>
          </p:nvPr>
        </p:nvSpPr>
        <p:spPr>
          <a:xfrm>
            <a:off x="838200" y="609600"/>
            <a:ext cx="10515600" cy="5567363"/>
          </a:xfrm>
        </p:spPr>
        <p:txBody>
          <a:bodyPr>
            <a:normAutofit/>
          </a:bodyPr>
          <a:lstStyle/>
          <a:p>
            <a:pPr marL="0" indent="0">
              <a:buNone/>
            </a:pPr>
            <a:r>
              <a:rPr lang="en-US" sz="2400" dirty="0" err="1"/>
              <a:t>Contoh</a:t>
            </a:r>
            <a:r>
              <a:rPr lang="en-US" sz="2400" dirty="0"/>
              <a:t>: </a:t>
            </a:r>
            <a:r>
              <a:rPr lang="en-US" sz="2400" dirty="0" err="1"/>
              <a:t>menghitung</a:t>
            </a:r>
            <a:r>
              <a:rPr lang="en-US" sz="2400" dirty="0"/>
              <a:t> 50 </a:t>
            </a:r>
            <a:r>
              <a:rPr lang="en-US" sz="2400" dirty="0">
                <a:sym typeface="Symbol" panose="05050102010706020507" pitchFamily="18" charset="2"/>
              </a:rPr>
              <a:t> 65 </a:t>
            </a:r>
            <a:r>
              <a:rPr lang="en-US" sz="2400" dirty="0" err="1">
                <a:sym typeface="Symbol" panose="05050102010706020507" pitchFamily="18" charset="2"/>
              </a:rPr>
              <a:t>dengan</a:t>
            </a:r>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perkalian</a:t>
            </a:r>
            <a:r>
              <a:rPr lang="en-US" sz="2400" dirty="0">
                <a:sym typeface="Symbol" panose="05050102010706020507" pitchFamily="18" charset="2"/>
              </a:rPr>
              <a:t> </a:t>
            </a:r>
            <a:r>
              <a:rPr lang="en-US" sz="2400" dirty="0" err="1">
                <a:sym typeface="Symbol" panose="05050102010706020507" pitchFamily="18" charset="2"/>
              </a:rPr>
              <a:t>petani</a:t>
            </a:r>
            <a:r>
              <a:rPr lang="en-US" sz="2400" dirty="0">
                <a:sym typeface="Symbol" panose="05050102010706020507" pitchFamily="18" charset="2"/>
              </a:rPr>
              <a:t> </a:t>
            </a:r>
            <a:r>
              <a:rPr lang="en-US" sz="2400" dirty="0" err="1">
                <a:sym typeface="Symbol" panose="05050102010706020507" pitchFamily="18" charset="2"/>
              </a:rPr>
              <a:t>Rusia</a:t>
            </a:r>
            <a:endParaRPr lang="en-US" sz="2400" dirty="0"/>
          </a:p>
        </p:txBody>
      </p:sp>
      <p:sp>
        <p:nvSpPr>
          <p:cNvPr id="4" name="Slide Number Placeholder 3">
            <a:extLst>
              <a:ext uri="{FF2B5EF4-FFF2-40B4-BE49-F238E27FC236}">
                <a16:creationId xmlns:a16="http://schemas.microsoft.com/office/drawing/2014/main" id="{5F2157E5-520C-F3A9-4EE1-EF5EFFFCF75A}"/>
              </a:ext>
            </a:extLst>
          </p:cNvPr>
          <p:cNvSpPr>
            <a:spLocks noGrp="1"/>
          </p:cNvSpPr>
          <p:nvPr>
            <p:ph type="sldNum" sz="quarter" idx="12"/>
          </p:nvPr>
        </p:nvSpPr>
        <p:spPr/>
        <p:txBody>
          <a:bodyPr/>
          <a:lstStyle/>
          <a:p>
            <a:fld id="{864BCB10-573C-41DF-A902-6561A9B6C8A4}" type="slidenum">
              <a:rPr lang="en-US" smtClean="0"/>
              <a:t>32</a:t>
            </a:fld>
            <a:endParaRPr lang="en-US"/>
          </a:p>
        </p:txBody>
      </p:sp>
      <p:pic>
        <p:nvPicPr>
          <p:cNvPr id="6" name="Picture 5">
            <a:extLst>
              <a:ext uri="{FF2B5EF4-FFF2-40B4-BE49-F238E27FC236}">
                <a16:creationId xmlns:a16="http://schemas.microsoft.com/office/drawing/2014/main" id="{1668CD2C-7D46-9D3C-4C71-01731CDFAEF7}"/>
              </a:ext>
            </a:extLst>
          </p:cNvPr>
          <p:cNvPicPr>
            <a:picLocks noChangeAspect="1"/>
          </p:cNvPicPr>
          <p:nvPr/>
        </p:nvPicPr>
        <p:blipFill>
          <a:blip r:embed="rId2"/>
          <a:stretch>
            <a:fillRect/>
          </a:stretch>
        </p:blipFill>
        <p:spPr>
          <a:xfrm>
            <a:off x="1600200" y="1006792"/>
            <a:ext cx="7162800" cy="3686175"/>
          </a:xfrm>
          <a:prstGeom prst="rect">
            <a:avLst/>
          </a:prstGeom>
        </p:spPr>
      </p:pic>
      <p:sp>
        <p:nvSpPr>
          <p:cNvPr id="8" name="TextBox 7">
            <a:extLst>
              <a:ext uri="{FF2B5EF4-FFF2-40B4-BE49-F238E27FC236}">
                <a16:creationId xmlns:a16="http://schemas.microsoft.com/office/drawing/2014/main" id="{03DF1B0D-90E1-B468-5C4E-2D86DD652EF9}"/>
              </a:ext>
            </a:extLst>
          </p:cNvPr>
          <p:cNvSpPr txBox="1"/>
          <p:nvPr/>
        </p:nvSpPr>
        <p:spPr>
          <a:xfrm>
            <a:off x="1219200" y="4872354"/>
            <a:ext cx="9611360" cy="1015663"/>
          </a:xfrm>
          <a:prstGeom prst="rect">
            <a:avLst/>
          </a:prstGeom>
          <a:noFill/>
        </p:spPr>
        <p:txBody>
          <a:bodyPr wrap="square">
            <a:spAutoFit/>
          </a:bodyPr>
          <a:lstStyle/>
          <a:p>
            <a:pPr algn="l"/>
            <a:r>
              <a:rPr lang="en-US" sz="2000" b="0" i="0" u="none" strike="noStrike" baseline="0" dirty="0">
                <a:latin typeface="TimesTen-Roman"/>
              </a:rPr>
              <a:t>Note that all the extra addends shown in parentheses in Figure 4.11a are in the rows that have odd values in the first column. Therefore, we can find the product by simply adding all the elements in the </a:t>
            </a:r>
            <a:r>
              <a:rPr lang="en-US" sz="2000" b="0" i="1" u="none" strike="noStrike" baseline="0" dirty="0">
                <a:latin typeface="MTMI"/>
              </a:rPr>
              <a:t>m </a:t>
            </a:r>
            <a:r>
              <a:rPr lang="en-US" sz="2000" b="0" i="0" u="none" strike="noStrike" baseline="0" dirty="0">
                <a:latin typeface="TimesTen-Roman"/>
              </a:rPr>
              <a:t>column that have an odd number in the </a:t>
            </a:r>
            <a:r>
              <a:rPr lang="en-US" sz="2000" b="0" i="1" u="none" strike="noStrike" baseline="0" dirty="0">
                <a:latin typeface="MTMI"/>
              </a:rPr>
              <a:t>n </a:t>
            </a:r>
            <a:r>
              <a:rPr lang="en-US" sz="2000" b="0" i="0" u="none" strike="noStrike" baseline="0" dirty="0">
                <a:latin typeface="TimesTen-Roman"/>
              </a:rPr>
              <a:t>column (Figure 4.11b).</a:t>
            </a:r>
            <a:endParaRPr lang="en-US" sz="2000" dirty="0"/>
          </a:p>
        </p:txBody>
      </p:sp>
      <p:sp>
        <p:nvSpPr>
          <p:cNvPr id="9" name="TextBox 8">
            <a:extLst>
              <a:ext uri="{FF2B5EF4-FFF2-40B4-BE49-F238E27FC236}">
                <a16:creationId xmlns:a16="http://schemas.microsoft.com/office/drawing/2014/main" id="{CBB441DC-CA99-6FEF-A1AB-D2B9B12A2CF1}"/>
              </a:ext>
            </a:extLst>
          </p:cNvPr>
          <p:cNvSpPr txBox="1"/>
          <p:nvPr/>
        </p:nvSpPr>
        <p:spPr>
          <a:xfrm>
            <a:off x="8331940" y="6136770"/>
            <a:ext cx="1650260"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Levitin</a:t>
            </a:r>
          </a:p>
        </p:txBody>
      </p:sp>
    </p:spTree>
    <p:extLst>
      <p:ext uri="{BB962C8B-B14F-4D97-AF65-F5344CB8AC3E}">
        <p14:creationId xmlns:p14="http://schemas.microsoft.com/office/powerpoint/2010/main" val="2011636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EC4F-5D00-4CF8-9E51-C2712BFD423C}"/>
              </a:ext>
            </a:extLst>
          </p:cNvPr>
          <p:cNvSpPr>
            <a:spLocks noGrp="1"/>
          </p:cNvSpPr>
          <p:nvPr>
            <p:ph type="title"/>
          </p:nvPr>
        </p:nvSpPr>
        <p:spPr/>
        <p:txBody>
          <a:bodyPr/>
          <a:lstStyle/>
          <a:p>
            <a:pPr algn="r"/>
            <a:r>
              <a:rPr lang="en-US" dirty="0"/>
              <a:t>BERSAMBUNG</a:t>
            </a:r>
          </a:p>
        </p:txBody>
      </p:sp>
      <p:sp>
        <p:nvSpPr>
          <p:cNvPr id="3" name="Text Placeholder 2">
            <a:extLst>
              <a:ext uri="{FF2B5EF4-FFF2-40B4-BE49-F238E27FC236}">
                <a16:creationId xmlns:a16="http://schemas.microsoft.com/office/drawing/2014/main" id="{BB5028BE-9507-4F3D-9C3E-E920EC9C87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C04D5C-F1E6-459B-B948-A5001648D608}"/>
              </a:ext>
            </a:extLst>
          </p:cNvPr>
          <p:cNvSpPr>
            <a:spLocks noGrp="1"/>
          </p:cNvSpPr>
          <p:nvPr>
            <p:ph type="sldNum" sz="quarter" idx="12"/>
          </p:nvPr>
        </p:nvSpPr>
        <p:spPr/>
        <p:txBody>
          <a:bodyPr/>
          <a:lstStyle/>
          <a:p>
            <a:fld id="{864BCB10-573C-41DF-A902-6561A9B6C8A4}" type="slidenum">
              <a:rPr lang="en-US" smtClean="0"/>
              <a:t>33</a:t>
            </a:fld>
            <a:endParaRPr lang="en-US"/>
          </a:p>
        </p:txBody>
      </p:sp>
    </p:spTree>
    <p:extLst>
      <p:ext uri="{BB962C8B-B14F-4D97-AF65-F5344CB8AC3E}">
        <p14:creationId xmlns:p14="http://schemas.microsoft.com/office/powerpoint/2010/main" val="338819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160" y="787401"/>
            <a:ext cx="10901680" cy="5440363"/>
          </a:xfrm>
        </p:spPr>
        <p:txBody>
          <a:bodyPr>
            <a:normAutofit/>
          </a:bodyPr>
          <a:lstStyle/>
          <a:p>
            <a:pPr marL="0" indent="0">
              <a:buNone/>
            </a:pPr>
            <a:r>
              <a:rPr lang="en-US" dirty="0" err="1"/>
              <a:t>Tiga</a:t>
            </a:r>
            <a:r>
              <a:rPr lang="en-US" dirty="0"/>
              <a:t> </a:t>
            </a:r>
            <a:r>
              <a:rPr lang="en-US" dirty="0" err="1"/>
              <a:t>varian</a:t>
            </a:r>
            <a:r>
              <a:rPr lang="en-US" dirty="0"/>
              <a:t> </a:t>
            </a:r>
            <a:r>
              <a:rPr lang="en-US" i="1" dirty="0"/>
              <a:t>decrease and conquer</a:t>
            </a:r>
            <a:r>
              <a:rPr lang="en-US" dirty="0"/>
              <a:t>:</a:t>
            </a:r>
          </a:p>
          <a:p>
            <a:endParaRPr lang="en-US" dirty="0"/>
          </a:p>
          <a:p>
            <a:pPr marL="568325" indent="-568325">
              <a:buNone/>
            </a:pPr>
            <a:r>
              <a:rPr lang="en-US" dirty="0"/>
              <a:t>   </a:t>
            </a:r>
            <a:r>
              <a:rPr lang="en-US" sz="2400" dirty="0"/>
              <a:t>1</a:t>
            </a:r>
            <a:r>
              <a:rPr lang="en-US" dirty="0"/>
              <a:t>. </a:t>
            </a:r>
            <a:r>
              <a:rPr lang="en-US" sz="2400" b="1" i="1" dirty="0">
                <a:solidFill>
                  <a:srgbClr val="FF0000"/>
                </a:solidFill>
              </a:rPr>
              <a:t>Decrease by a constant</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sebesar</a:t>
            </a:r>
            <a:r>
              <a:rPr lang="en-US" sz="2400" dirty="0"/>
              <a:t> </a:t>
            </a:r>
            <a:r>
              <a:rPr lang="en-US" sz="2400" dirty="0" err="1"/>
              <a:t>konstanta</a:t>
            </a:r>
            <a:r>
              <a:rPr lang="en-US" sz="2400" dirty="0"/>
              <a:t> yang </a:t>
            </a:r>
            <a:r>
              <a:rPr lang="en-US" sz="2400" dirty="0" err="1"/>
              <a:t>sama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r>
              <a:rPr lang="en-US" sz="2400" dirty="0" err="1"/>
              <a:t>Biasanya</a:t>
            </a:r>
            <a:r>
              <a:rPr lang="en-US" sz="2400" dirty="0"/>
              <a:t> </a:t>
            </a:r>
            <a:r>
              <a:rPr lang="en-US" sz="2400" dirty="0" err="1"/>
              <a:t>konstanta</a:t>
            </a:r>
            <a:r>
              <a:rPr lang="en-US" sz="2400" dirty="0"/>
              <a:t> = 1.</a:t>
            </a:r>
          </a:p>
          <a:p>
            <a:pPr>
              <a:buNone/>
            </a:pPr>
            <a:endParaRPr lang="en-US" sz="2400" dirty="0"/>
          </a:p>
          <a:p>
            <a:pPr marL="517525" indent="-517525">
              <a:buNone/>
            </a:pPr>
            <a:r>
              <a:rPr lang="en-US" sz="2400" dirty="0"/>
              <a:t>   2. </a:t>
            </a:r>
            <a:r>
              <a:rPr lang="en-US" sz="2400" b="1" i="1" dirty="0">
                <a:solidFill>
                  <a:srgbClr val="FF0000"/>
                </a:solidFill>
              </a:rPr>
              <a:t>Decrease by a constant factor</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sebesar</a:t>
            </a:r>
            <a:r>
              <a:rPr lang="en-US" sz="2400" dirty="0"/>
              <a:t> </a:t>
            </a:r>
            <a:r>
              <a:rPr lang="en-US" sz="2400" dirty="0" err="1"/>
              <a:t>faktor</a:t>
            </a:r>
            <a:r>
              <a:rPr lang="en-US" sz="2400" dirty="0"/>
              <a:t> </a:t>
            </a:r>
            <a:r>
              <a:rPr lang="en-US" sz="2400" dirty="0" err="1"/>
              <a:t>konstanta</a:t>
            </a:r>
            <a:r>
              <a:rPr lang="en-US" sz="2400" dirty="0"/>
              <a:t> yang </a:t>
            </a:r>
            <a:r>
              <a:rPr lang="en-US" sz="2400" dirty="0" err="1"/>
              <a:t>sama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r>
              <a:rPr lang="en-US" sz="2400" dirty="0" err="1"/>
              <a:t>Biasanya</a:t>
            </a:r>
            <a:r>
              <a:rPr lang="en-US" sz="2400" dirty="0"/>
              <a:t> </a:t>
            </a:r>
            <a:r>
              <a:rPr lang="en-US" sz="2400" dirty="0" err="1"/>
              <a:t>faktor</a:t>
            </a:r>
            <a:r>
              <a:rPr lang="en-US" sz="2400" dirty="0"/>
              <a:t> </a:t>
            </a:r>
            <a:r>
              <a:rPr lang="en-US" sz="2400" dirty="0" err="1"/>
              <a:t>konstanta</a:t>
            </a:r>
            <a:r>
              <a:rPr lang="en-US" sz="2400" dirty="0"/>
              <a:t> = 2.</a:t>
            </a:r>
          </a:p>
          <a:p>
            <a:pPr>
              <a:buNone/>
            </a:pPr>
            <a:endParaRPr lang="en-US" sz="2400" dirty="0"/>
          </a:p>
          <a:p>
            <a:pPr marL="517525" indent="-517525">
              <a:buNone/>
            </a:pPr>
            <a:r>
              <a:rPr lang="en-US" sz="2400" dirty="0"/>
              <a:t>    3. </a:t>
            </a:r>
            <a:r>
              <a:rPr lang="en-US" sz="2400" b="1" i="1" dirty="0">
                <a:solidFill>
                  <a:srgbClr val="FF0000"/>
                </a:solidFill>
              </a:rPr>
              <a:t>Decrease by a variable size</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bervariasi</a:t>
            </a:r>
            <a:r>
              <a:rPr lang="en-US" sz="2400" dirty="0"/>
              <a:t> </a:t>
            </a:r>
            <a:r>
              <a:rPr lang="en-US" sz="2400" dirty="0" err="1"/>
              <a:t>pada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p>
          <a:p>
            <a:pPr>
              <a:buNone/>
            </a:pPr>
            <a:r>
              <a:rPr lang="en-US" sz="2400" dirty="0"/>
              <a:t>		</a:t>
            </a:r>
          </a:p>
        </p:txBody>
      </p:sp>
      <p:sp>
        <p:nvSpPr>
          <p:cNvPr id="4" name="Slide Number Placeholder 3"/>
          <p:cNvSpPr>
            <a:spLocks noGrp="1"/>
          </p:cNvSpPr>
          <p:nvPr>
            <p:ph type="sldNum" sz="quarter" idx="12"/>
          </p:nvPr>
        </p:nvSpPr>
        <p:spPr/>
        <p:txBody>
          <a:bodyPr/>
          <a:lstStyle/>
          <a:p>
            <a:fld id="{3C0B2AAE-27FF-4253-A94C-1190389A87E7}"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041"/>
          </a:xfrm>
        </p:spPr>
        <p:txBody>
          <a:bodyPr/>
          <a:lstStyle/>
          <a:p>
            <a:r>
              <a:rPr lang="en-US" b="1" i="1" dirty="0">
                <a:latin typeface="+mn-lt"/>
              </a:rPr>
              <a:t>Decrease by a Constant</a:t>
            </a:r>
          </a:p>
        </p:txBody>
      </p:sp>
      <p:sp>
        <p:nvSpPr>
          <p:cNvPr id="5" name="Oval 4"/>
          <p:cNvSpPr/>
          <p:nvPr/>
        </p:nvSpPr>
        <p:spPr>
          <a:xfrm>
            <a:off x="4876800" y="14478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p>
        </p:txBody>
      </p:sp>
      <p:sp>
        <p:nvSpPr>
          <p:cNvPr id="6" name="Oval 5"/>
          <p:cNvSpPr/>
          <p:nvPr/>
        </p:nvSpPr>
        <p:spPr>
          <a:xfrm>
            <a:off x="3276600" y="2743200"/>
            <a:ext cx="236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Upa-persoalan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r>
              <a:rPr lang="en-US" dirty="0">
                <a:solidFill>
                  <a:schemeClr val="tx1"/>
                </a:solidFill>
              </a:rPr>
              <a:t> – 1 </a:t>
            </a:r>
            <a:endParaRPr lang="en-US" i="1" dirty="0">
              <a:solidFill>
                <a:schemeClr val="tx1"/>
              </a:solidFill>
            </a:endParaRPr>
          </a:p>
        </p:txBody>
      </p:sp>
      <p:sp>
        <p:nvSpPr>
          <p:cNvPr id="7" name="Rectangle 6"/>
          <p:cNvSpPr/>
          <p:nvPr/>
        </p:nvSpPr>
        <p:spPr>
          <a:xfrm>
            <a:off x="3276600" y="42672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Upa-persoalan</a:t>
            </a:r>
            <a:endParaRPr lang="en-US" dirty="0">
              <a:solidFill>
                <a:schemeClr val="tx1"/>
              </a:solidFill>
            </a:endParaRPr>
          </a:p>
        </p:txBody>
      </p:sp>
      <p:sp>
        <p:nvSpPr>
          <p:cNvPr id="8" name="Rectangle 7"/>
          <p:cNvSpPr/>
          <p:nvPr/>
        </p:nvSpPr>
        <p:spPr>
          <a:xfrm>
            <a:off x="4419600" y="5943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Solusi </a:t>
            </a:r>
          </a:p>
          <a:p>
            <a:pPr algn="ctr"/>
            <a:r>
              <a:rPr lang="en-US" dirty="0" err="1">
                <a:solidFill>
                  <a:schemeClr val="tx1"/>
                </a:solidFill>
              </a:rPr>
              <a:t>Persoalan</a:t>
            </a:r>
            <a:r>
              <a:rPr lang="en-US" dirty="0">
                <a:solidFill>
                  <a:schemeClr val="tx1"/>
                </a:solidFill>
              </a:rPr>
              <a:t> </a:t>
            </a:r>
            <a:r>
              <a:rPr lang="en-US" dirty="0" err="1">
                <a:solidFill>
                  <a:schemeClr val="tx1"/>
                </a:solidFill>
              </a:rPr>
              <a:t>semula</a:t>
            </a:r>
            <a:endParaRPr lang="en-US" dirty="0">
              <a:solidFill>
                <a:schemeClr val="tx1"/>
              </a:solidFill>
            </a:endParaRPr>
          </a:p>
        </p:txBody>
      </p:sp>
      <p:cxnSp>
        <p:nvCxnSpPr>
          <p:cNvPr id="10" name="Straight Arrow Connector 9"/>
          <p:cNvCxnSpPr>
            <a:stCxn id="5" idx="3"/>
            <a:endCxn id="6" idx="0"/>
          </p:cNvCxnSpPr>
          <p:nvPr/>
        </p:nvCxnSpPr>
        <p:spPr>
          <a:xfrm rot="5400000">
            <a:off x="4474044" y="2016824"/>
            <a:ext cx="710033" cy="7427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0"/>
          </p:cNvCxnSpPr>
          <p:nvPr/>
        </p:nvCxnSpPr>
        <p:spPr>
          <a:xfrm rot="5400000">
            <a:off x="4076700" y="3886200"/>
            <a:ext cx="76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2"/>
          </p:cNvCxnSpPr>
          <p:nvPr/>
        </p:nvCxnSpPr>
        <p:spPr>
          <a:xfrm rot="5400000">
            <a:off x="4210050" y="5238750"/>
            <a:ext cx="4572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486400"/>
            <a:ext cx="2362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5"/>
          </p:cNvCxnSpPr>
          <p:nvPr/>
        </p:nvCxnSpPr>
        <p:spPr>
          <a:xfrm rot="16200000" flipV="1">
            <a:off x="5045776" y="3750375"/>
            <a:ext cx="3453233" cy="1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0"/>
          </p:cNvCxnSpPr>
          <p:nvPr/>
        </p:nvCxnSpPr>
        <p:spPr>
          <a:xfrm rot="16200000" flipH="1">
            <a:off x="5353050" y="569595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3C0B2AAE-27FF-4253-A94C-1190389A87E7}" type="slidenum">
              <a:rPr lang="en-US" smtClean="0"/>
              <a:pPr/>
              <a:t>5</a:t>
            </a:fld>
            <a:endParaRPr lang="en-US"/>
          </a:p>
        </p:txBody>
      </p:sp>
      <p:sp>
        <p:nvSpPr>
          <p:cNvPr id="3" name="TextBox 2">
            <a:extLst>
              <a:ext uri="{FF2B5EF4-FFF2-40B4-BE49-F238E27FC236}">
                <a16:creationId xmlns:a16="http://schemas.microsoft.com/office/drawing/2014/main" id="{79AF94BC-B118-479A-A3FF-F2B3996887ED}"/>
              </a:ext>
            </a:extLst>
          </p:cNvPr>
          <p:cNvSpPr txBox="1"/>
          <p:nvPr/>
        </p:nvSpPr>
        <p:spPr>
          <a:xfrm>
            <a:off x="7949870" y="2866286"/>
            <a:ext cx="2876781" cy="1569660"/>
          </a:xfrm>
          <a:prstGeom prst="rect">
            <a:avLst/>
          </a:prstGeom>
          <a:noFill/>
        </p:spPr>
        <p:txBody>
          <a:bodyPr wrap="square" rtlCol="0">
            <a:spAutoFit/>
          </a:bodyPr>
          <a:lstStyle/>
          <a:p>
            <a:r>
              <a:rPr lang="en-US" sz="2400" dirty="0" err="1">
                <a:solidFill>
                  <a:srgbClr val="FF0000"/>
                </a:solidFill>
              </a:rPr>
              <a:t>Contoh</a:t>
            </a:r>
            <a:r>
              <a:rPr lang="en-US" sz="2400" dirty="0">
                <a:solidFill>
                  <a:srgbClr val="FF0000"/>
                </a:solidFill>
              </a:rPr>
              <a:t> </a:t>
            </a:r>
            <a:r>
              <a:rPr lang="en-US" sz="2400" dirty="0" err="1">
                <a:solidFill>
                  <a:srgbClr val="FF0000"/>
                </a:solidFill>
              </a:rPr>
              <a:t>persoalan</a:t>
            </a:r>
            <a:r>
              <a:rPr lang="en-US" sz="2400" dirty="0">
                <a:solidFill>
                  <a:srgbClr val="FF0000"/>
                </a:solidFill>
              </a:rPr>
              <a:t>:</a:t>
            </a:r>
          </a:p>
          <a:p>
            <a:pPr marL="342900" indent="-342900">
              <a:buAutoNum type="arabicPeriod"/>
            </a:pPr>
            <a:r>
              <a:rPr lang="en-US" sz="2400" dirty="0" err="1">
                <a:solidFill>
                  <a:srgbClr val="FF0000"/>
                </a:solidFill>
              </a:rPr>
              <a:t>Perpangkatan</a:t>
            </a:r>
            <a:r>
              <a:rPr lang="en-US" sz="2400" dirty="0">
                <a:solidFill>
                  <a:srgbClr val="FF0000"/>
                </a:solidFill>
              </a:rPr>
              <a:t> a</a:t>
            </a:r>
            <a:r>
              <a:rPr lang="en-US" sz="2400" baseline="30000" dirty="0">
                <a:solidFill>
                  <a:srgbClr val="FF0000"/>
                </a:solidFill>
              </a:rPr>
              <a:t>n</a:t>
            </a:r>
          </a:p>
          <a:p>
            <a:pPr marL="342900" indent="-342900">
              <a:buAutoNum type="arabicPeriod"/>
            </a:pPr>
            <a:r>
              <a:rPr lang="en-US" sz="2400" dirty="0">
                <a:solidFill>
                  <a:srgbClr val="FF0000"/>
                </a:solidFill>
              </a:rPr>
              <a:t>Selection sort</a:t>
            </a:r>
          </a:p>
          <a:p>
            <a:pPr marL="342900" indent="-342900">
              <a:buAutoNum type="arabicPeriod"/>
            </a:pPr>
            <a:r>
              <a:rPr lang="en-US" sz="2400" dirty="0">
                <a:solidFill>
                  <a:srgbClr val="FF0000"/>
                </a:solidFill>
              </a:rPr>
              <a:t>Insertion sort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09600"/>
            <a:ext cx="10454640" cy="5867400"/>
          </a:xfrm>
        </p:spPr>
        <p:txBody>
          <a:bodyPr>
            <a:noAutofit/>
          </a:bodyPr>
          <a:lstStyle/>
          <a:p>
            <a:pPr marL="0" indent="0">
              <a:buNone/>
            </a:pPr>
            <a:r>
              <a:rPr lang="en-US" sz="3200" b="1" dirty="0"/>
              <a:t>1. </a:t>
            </a:r>
            <a:r>
              <a:rPr lang="en-US" sz="3200" b="1" dirty="0" err="1"/>
              <a:t>Persoalan</a:t>
            </a:r>
            <a:r>
              <a:rPr lang="en-US" sz="3200" b="1" dirty="0"/>
              <a:t> </a:t>
            </a:r>
            <a:r>
              <a:rPr lang="en-US" sz="3200" b="1" dirty="0" err="1"/>
              <a:t>perpangkatan</a:t>
            </a:r>
            <a:r>
              <a:rPr lang="en-US" sz="3200" b="1" dirty="0"/>
              <a:t> </a:t>
            </a:r>
            <a:r>
              <a:rPr lang="en-US" sz="3200" b="1" i="1" dirty="0"/>
              <a:t>a</a:t>
            </a:r>
            <a:r>
              <a:rPr lang="en-US" sz="3200" b="1" i="1" baseline="30000" dirty="0"/>
              <a:t>n</a:t>
            </a:r>
          </a:p>
          <a:p>
            <a:pPr>
              <a:buNone/>
            </a:pPr>
            <a:r>
              <a:rPr lang="en-US" sz="2400" dirty="0"/>
              <a:t>	</a:t>
            </a:r>
          </a:p>
          <a:p>
            <a:pPr>
              <a:buNone/>
            </a:pPr>
            <a:r>
              <a:rPr lang="en-US" sz="2400" dirty="0"/>
              <a:t>    </a:t>
            </a:r>
            <a:r>
              <a:rPr lang="en-US" sz="2400" dirty="0" err="1"/>
              <a:t>Dengan</a:t>
            </a:r>
            <a:r>
              <a:rPr lang="en-US" sz="2400" dirty="0"/>
              <a:t> </a:t>
            </a:r>
            <a:r>
              <a:rPr lang="en-US" sz="2400" dirty="0" err="1"/>
              <a:t>metode</a:t>
            </a:r>
            <a:r>
              <a:rPr lang="en-US" sz="2400" dirty="0"/>
              <a:t> </a:t>
            </a:r>
            <a:r>
              <a:rPr lang="en-US" sz="2400" i="1" dirty="0"/>
              <a:t>decrease and conquer</a:t>
            </a:r>
            <a:r>
              <a:rPr lang="en-US" sz="2400" dirty="0"/>
              <a:t>: </a:t>
            </a:r>
          </a:p>
          <a:p>
            <a:pPr>
              <a:buNone/>
            </a:pPr>
            <a:endParaRPr lang="en-US" sz="2400" i="1" dirty="0"/>
          </a:p>
          <a:p>
            <a:pPr>
              <a:buNone/>
            </a:pPr>
            <a:endParaRPr lang="en-US" sz="2400" i="1" dirty="0"/>
          </a:p>
          <a:p>
            <a:pPr>
              <a:buNone/>
            </a:pPr>
            <a:r>
              <a:rPr lang="en-US" sz="2400" dirty="0"/>
              <a:t>	</a:t>
            </a:r>
          </a:p>
          <a:p>
            <a:pPr>
              <a:buNone/>
            </a:pPr>
            <a:r>
              <a:rPr lang="en-US" sz="2400" dirty="0"/>
              <a:t>	</a:t>
            </a:r>
            <a:r>
              <a:rPr lang="en-US" sz="2400" dirty="0" err="1"/>
              <a:t>Kompleksitas</a:t>
            </a:r>
            <a:r>
              <a:rPr lang="en-US" sz="2400" dirty="0"/>
              <a:t> </a:t>
            </a:r>
            <a:r>
              <a:rPr lang="en-US" sz="2400" dirty="0" err="1"/>
              <a:t>waktu</a:t>
            </a:r>
            <a:r>
              <a:rPr lang="en-US" sz="2400" dirty="0"/>
              <a:t> (</a:t>
            </a:r>
            <a:r>
              <a:rPr lang="en-US" sz="2400" dirty="0" err="1"/>
              <a:t>berdasarkan</a:t>
            </a:r>
            <a:r>
              <a:rPr lang="en-US" sz="2400" dirty="0"/>
              <a:t> </a:t>
            </a:r>
            <a:r>
              <a:rPr lang="en-US" sz="2400" dirty="0" err="1"/>
              <a:t>jumlah</a:t>
            </a:r>
            <a:r>
              <a:rPr lang="en-US" sz="2400" dirty="0"/>
              <a:t> </a:t>
            </a:r>
            <a:r>
              <a:rPr lang="en-US" sz="2400" dirty="0" err="1"/>
              <a:t>operasi</a:t>
            </a:r>
            <a:r>
              <a:rPr lang="en-US" sz="2400" dirty="0"/>
              <a:t> kali):</a:t>
            </a:r>
          </a:p>
          <a:p>
            <a:pPr>
              <a:buNone/>
            </a:pPr>
            <a:r>
              <a:rPr lang="en-US" sz="2400" dirty="0"/>
              <a:t>		</a:t>
            </a:r>
          </a:p>
          <a:p>
            <a:pPr>
              <a:buNone/>
            </a:pPr>
            <a:r>
              <a:rPr lang="en-US" sz="2400" dirty="0"/>
              <a:t>		</a:t>
            </a:r>
          </a:p>
          <a:p>
            <a:pPr>
              <a:buNone/>
            </a:pPr>
            <a:r>
              <a:rPr lang="en-US" sz="2400" dirty="0"/>
              <a:t>	</a:t>
            </a:r>
            <a:r>
              <a:rPr lang="en-US" sz="2400" dirty="0" err="1"/>
              <a:t>Bila</a:t>
            </a:r>
            <a:r>
              <a:rPr lang="en-US" sz="2400" dirty="0"/>
              <a:t> </a:t>
            </a:r>
            <a:r>
              <a:rPr lang="en-US" sz="2400" dirty="0" err="1"/>
              <a:t>diselesaikan</a:t>
            </a:r>
            <a:r>
              <a:rPr lang="en-US" sz="2400" dirty="0"/>
              <a:t>:</a:t>
            </a:r>
          </a:p>
          <a:p>
            <a:pPr>
              <a:buNone/>
            </a:pPr>
            <a:r>
              <a:rPr lang="en-US" sz="2400" dirty="0"/>
              <a:t>			T(n) = T(n – 1) + 1 = …. = O(n)	</a:t>
            </a:r>
          </a:p>
          <a:p>
            <a:pPr>
              <a:buNone/>
            </a:pPr>
            <a:r>
              <a:rPr lang="en-US" sz="2400" dirty="0"/>
              <a:t>	</a:t>
            </a:r>
            <a:r>
              <a:rPr lang="en-US" sz="2400" dirty="0" err="1"/>
              <a:t>sama</a:t>
            </a:r>
            <a:r>
              <a:rPr lang="en-US" sz="2400" dirty="0"/>
              <a:t> </a:t>
            </a:r>
            <a:r>
              <a:rPr lang="en-US" sz="2400" dirty="0" err="1"/>
              <a:t>seperti</a:t>
            </a:r>
            <a:r>
              <a:rPr lang="en-US" sz="2400" dirty="0"/>
              <a:t> </a:t>
            </a:r>
            <a:r>
              <a:rPr lang="en-US" sz="2400" dirty="0" err="1"/>
              <a:t>algoritma</a:t>
            </a:r>
            <a:r>
              <a:rPr lang="en-US" sz="2400" dirty="0"/>
              <a:t> </a:t>
            </a:r>
            <a:r>
              <a:rPr lang="en-US" sz="2400" i="1" dirty="0"/>
              <a:t>brute-force</a:t>
            </a:r>
            <a:r>
              <a:rPr lang="en-US" sz="2400" dirty="0"/>
              <a:t>.	</a:t>
            </a:r>
          </a:p>
          <a:p>
            <a:pPr>
              <a:buNone/>
            </a:pPr>
            <a:endParaRPr lang="en-US" sz="2400" dirty="0"/>
          </a:p>
          <a:p>
            <a:endParaRPr lang="en-US" sz="2400" dirty="0"/>
          </a:p>
          <a:p>
            <a:pPr>
              <a:buNone/>
            </a:pPr>
            <a:r>
              <a:rPr lang="en-US" sz="2400"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972890417"/>
              </p:ext>
            </p:extLst>
          </p:nvPr>
        </p:nvGraphicFramePr>
        <p:xfrm>
          <a:off x="2214945" y="3893577"/>
          <a:ext cx="3428999" cy="940699"/>
        </p:xfrm>
        <a:graphic>
          <a:graphicData uri="http://schemas.openxmlformats.org/presentationml/2006/ole">
            <mc:AlternateContent xmlns:mc="http://schemas.openxmlformats.org/markup-compatibility/2006">
              <mc:Choice xmlns:v="urn:schemas-microsoft-com:vml" Requires="v">
                <p:oleObj name="Equation" r:id="rId2" imgW="1434960" imgH="393480" progId="Equation.3">
                  <p:embed/>
                </p:oleObj>
              </mc:Choice>
              <mc:Fallback>
                <p:oleObj name="Equation" r:id="rId2" imgW="1434960" imgH="39348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45" y="3893577"/>
                        <a:ext cx="3428999" cy="940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79660699"/>
              </p:ext>
            </p:extLst>
          </p:nvPr>
        </p:nvGraphicFramePr>
        <p:xfrm>
          <a:off x="2380045" y="2294890"/>
          <a:ext cx="3098800" cy="1085850"/>
        </p:xfrm>
        <a:graphic>
          <a:graphicData uri="http://schemas.openxmlformats.org/presentationml/2006/ole">
            <mc:AlternateContent xmlns:mc="http://schemas.openxmlformats.org/markup-compatibility/2006">
              <mc:Choice xmlns:v="urn:schemas-microsoft-com:vml" Requires="v">
                <p:oleObj name="Equation" r:id="rId4" imgW="1231560" imgH="431640" progId="Equation.3">
                  <p:embed/>
                </p:oleObj>
              </mc:Choice>
              <mc:Fallback>
                <p:oleObj name="Equation" r:id="rId4" imgW="1231560" imgH="43164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045" y="2294890"/>
                        <a:ext cx="30988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3C0B2AAE-27FF-4253-A94C-1190389A87E7}" type="slidenum">
              <a:rPr lang="en-US" smtClean="0"/>
              <a:pPr/>
              <a:t>6</a:t>
            </a:fld>
            <a:endParaRPr lang="en-US"/>
          </a:p>
        </p:txBody>
      </p:sp>
      <p:sp>
        <p:nvSpPr>
          <p:cNvPr id="2" name="TextBox 1">
            <a:extLst>
              <a:ext uri="{FF2B5EF4-FFF2-40B4-BE49-F238E27FC236}">
                <a16:creationId xmlns:a16="http://schemas.microsoft.com/office/drawing/2014/main" id="{A971B522-35D1-1CC3-7494-2E5AC6E4D4CA}"/>
              </a:ext>
            </a:extLst>
          </p:cNvPr>
          <p:cNvSpPr txBox="1"/>
          <p:nvPr/>
        </p:nvSpPr>
        <p:spPr>
          <a:xfrm>
            <a:off x="6471140" y="2606982"/>
            <a:ext cx="3051348" cy="461665"/>
          </a:xfrm>
          <a:prstGeom prst="rect">
            <a:avLst/>
          </a:prstGeom>
          <a:noFill/>
        </p:spPr>
        <p:txBody>
          <a:bodyPr wrap="none" rtlCol="0">
            <a:spAutoFit/>
          </a:bodyPr>
          <a:lstStyle/>
          <a:p>
            <a:r>
              <a:rPr lang="en-US" sz="2400" dirty="0" err="1"/>
              <a:t>Contoh</a:t>
            </a:r>
            <a:r>
              <a:rPr lang="en-US" sz="2400" dirty="0"/>
              <a:t>: 25</a:t>
            </a:r>
            <a:r>
              <a:rPr lang="en-US" sz="2400" baseline="30000" dirty="0"/>
              <a:t>10 </a:t>
            </a:r>
            <a:r>
              <a:rPr lang="en-US" sz="2400" dirty="0"/>
              <a:t>= 25</a:t>
            </a:r>
            <a:r>
              <a:rPr lang="en-US" sz="2400" baseline="30000" dirty="0"/>
              <a:t>9</a:t>
            </a:r>
            <a:r>
              <a:rPr lang="en-US" sz="2400" dirty="0"/>
              <a:t> </a:t>
            </a:r>
            <a:r>
              <a:rPr lang="en-US" sz="2400" dirty="0">
                <a:sym typeface="Symbol" panose="05050102010706020507" pitchFamily="18" charset="2"/>
              </a:rPr>
              <a:t></a:t>
            </a:r>
            <a:r>
              <a:rPr lang="en-US" sz="2400" dirty="0"/>
              <a:t> 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960" y="1046480"/>
            <a:ext cx="8229600" cy="5130800"/>
          </a:xfrm>
        </p:spPr>
        <p:txBody>
          <a:bodyPr>
            <a:normAutofit/>
          </a:bodyPr>
          <a:lstStyle/>
          <a:p>
            <a:pPr>
              <a:buNone/>
            </a:pPr>
            <a:endParaRPr lang="en-US" dirty="0"/>
          </a:p>
          <a:p>
            <a:pPr>
              <a:spcBef>
                <a:spcPts val="0"/>
              </a:spcBef>
              <a:buNone/>
            </a:pPr>
            <a:r>
              <a:rPr lang="en-US" dirty="0"/>
              <a:t>	</a:t>
            </a:r>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exp</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real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integer</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real</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memberikan</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hasil</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perpangkatan</a:t>
            </a:r>
            <a:r>
              <a:rPr lang="en-US" sz="2400" i="1" dirty="0">
                <a:latin typeface="Times New Roman" panose="02020603050405020304" pitchFamily="18" charset="0"/>
                <a:cs typeface="Times New Roman" panose="02020603050405020304" pitchFamily="18" charset="0"/>
                <a:sym typeface="Symbol"/>
              </a:rPr>
              <a:t> a</a:t>
            </a:r>
            <a:r>
              <a:rPr lang="en-US" sz="2400" i="1" baseline="30000" dirty="0">
                <a:latin typeface="Times New Roman" panose="02020603050405020304" pitchFamily="18" charset="0"/>
                <a:cs typeface="Times New Roman" panose="02020603050405020304" pitchFamily="18" charset="0"/>
                <a:sym typeface="Symbol"/>
              </a:rPr>
              <a:t>n</a:t>
            </a:r>
            <a:r>
              <a:rPr lang="en-US" sz="2400" i="1" dirty="0">
                <a:latin typeface="Times New Roman" panose="02020603050405020304" pitchFamily="18" charset="0"/>
                <a:cs typeface="Times New Roman" panose="02020603050405020304" pitchFamily="18" charset="0"/>
                <a:sym typeface="Symbol"/>
              </a:rPr>
              <a:t>}	</a:t>
            </a:r>
          </a:p>
          <a:p>
            <a:pPr>
              <a:spcBef>
                <a:spcPts val="0"/>
              </a:spcBef>
              <a:buNone/>
            </a:pPr>
            <a:endParaRPr lang="en-US" sz="2400" b="1" dirty="0">
              <a:latin typeface="Times New Roman" panose="02020603050405020304" pitchFamily="18" charset="0"/>
              <a:cs typeface="Times New Roman" panose="02020603050405020304" pitchFamily="18" charset="0"/>
              <a:sym typeface="Symbol"/>
            </a:endParaRPr>
          </a:p>
          <a:p>
            <a:pPr>
              <a:spcBef>
                <a:spcPts val="0"/>
              </a:spcBef>
              <a:buNone/>
            </a:pPr>
            <a:r>
              <a:rPr lang="en-US" sz="2400" b="1" dirty="0">
                <a:latin typeface="Times New Roman" panose="02020603050405020304" pitchFamily="18" charset="0"/>
                <a:cs typeface="Times New Roman" panose="02020603050405020304" pitchFamily="18" charset="0"/>
                <a:sym typeface="Symbol"/>
              </a:rPr>
              <a:t>   </a:t>
            </a:r>
            <a:r>
              <a:rPr lang="en-US" sz="2400" b="1" dirty="0" err="1">
                <a:latin typeface="Times New Roman" panose="02020603050405020304" pitchFamily="18" charset="0"/>
                <a:cs typeface="Times New Roman" panose="02020603050405020304" pitchFamily="18" charset="0"/>
                <a:sym typeface="Symbol"/>
              </a:rPr>
              <a:t>Deklarasi</a:t>
            </a:r>
            <a:endParaRPr lang="en-US" sz="2400" b="1" dirty="0">
              <a:latin typeface="Times New Roman" panose="02020603050405020304" pitchFamily="18" charset="0"/>
              <a:cs typeface="Times New Roman" panose="02020603050405020304" pitchFamily="18" charset="0"/>
              <a:sym typeface="Symbol"/>
            </a:endParaRP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k</a:t>
            </a:r>
            <a:r>
              <a:rPr lang="en-US" sz="2400" dirty="0">
                <a:latin typeface="Times New Roman" panose="02020603050405020304" pitchFamily="18" charset="0"/>
                <a:cs typeface="Times New Roman" panose="02020603050405020304" pitchFamily="18" charset="0"/>
                <a:sym typeface="Symbol"/>
              </a:rPr>
              <a:t> : </a:t>
            </a:r>
            <a:r>
              <a:rPr lang="en-US" sz="2400" b="1" dirty="0">
                <a:latin typeface="Times New Roman" panose="02020603050405020304" pitchFamily="18" charset="0"/>
                <a:cs typeface="Times New Roman" panose="02020603050405020304" pitchFamily="18" charset="0"/>
                <a:sym typeface="Symbol"/>
              </a:rPr>
              <a:t>integer</a:t>
            </a:r>
          </a:p>
          <a:p>
            <a:pPr>
              <a:spcBef>
                <a:spcPts val="0"/>
              </a:spcBef>
              <a:buNone/>
            </a:pPr>
            <a:endParaRPr lang="en-US" sz="2400" dirty="0">
              <a:latin typeface="Times New Roman" panose="02020603050405020304" pitchFamily="18" charset="0"/>
              <a:cs typeface="Times New Roman" panose="02020603050405020304" pitchFamily="18" charset="0"/>
              <a:sym typeface="Symbol"/>
            </a:endParaRP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err="1">
                <a:latin typeface="Times New Roman" panose="02020603050405020304" pitchFamily="18" charset="0"/>
                <a:cs typeface="Times New Roman" panose="02020603050405020304" pitchFamily="18" charset="0"/>
                <a:sym typeface="Symbol"/>
              </a:rPr>
              <a:t>Algoritma</a:t>
            </a:r>
            <a:r>
              <a:rPr lang="en-US" sz="2400" dirty="0">
                <a:latin typeface="Times New Roman" panose="02020603050405020304" pitchFamily="18" charset="0"/>
                <a:cs typeface="Times New Roman" panose="02020603050405020304" pitchFamily="18" charset="0"/>
                <a:sym typeface="Symbol"/>
              </a:rPr>
              <a:t>:</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if</a:t>
            </a: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n</a:t>
            </a:r>
            <a:r>
              <a:rPr lang="en-US" sz="2400" dirty="0">
                <a:latin typeface="Times New Roman" panose="02020603050405020304" pitchFamily="18" charset="0"/>
                <a:cs typeface="Times New Roman" panose="02020603050405020304" pitchFamily="18" charset="0"/>
                <a:sym typeface="Symbol"/>
              </a:rPr>
              <a:t> = 0 </a:t>
            </a:r>
            <a:r>
              <a:rPr lang="en-US" sz="2400" b="1" dirty="0">
                <a:latin typeface="Times New Roman" panose="02020603050405020304" pitchFamily="18" charset="0"/>
                <a:cs typeface="Times New Roman" panose="02020603050405020304" pitchFamily="18" charset="0"/>
                <a:sym typeface="Symbol"/>
              </a:rPr>
              <a:t>then </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return</a:t>
            </a:r>
            <a:r>
              <a:rPr lang="en-US" sz="2400" dirty="0">
                <a:latin typeface="Times New Roman" panose="02020603050405020304" pitchFamily="18" charset="0"/>
                <a:cs typeface="Times New Roman" panose="02020603050405020304" pitchFamily="18" charset="0"/>
                <a:sym typeface="Symbol"/>
              </a:rPr>
              <a:t> 1</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else</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return</a:t>
            </a:r>
            <a:r>
              <a:rPr lang="en-US" sz="2400" dirty="0">
                <a:latin typeface="Times New Roman" panose="02020603050405020304" pitchFamily="18" charset="0"/>
                <a:cs typeface="Times New Roman" panose="02020603050405020304" pitchFamily="18" charset="0"/>
                <a:sym typeface="Symbol"/>
              </a:rPr>
              <a:t> exp(</a:t>
            </a:r>
            <a:r>
              <a:rPr lang="en-US" sz="2400" i="1" dirty="0">
                <a:latin typeface="Times New Roman" panose="02020603050405020304" pitchFamily="18" charset="0"/>
                <a:cs typeface="Times New Roman" panose="02020603050405020304" pitchFamily="18" charset="0"/>
                <a:sym typeface="Symbol"/>
              </a:rPr>
              <a:t>a</a:t>
            </a: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n</a:t>
            </a:r>
            <a:r>
              <a:rPr lang="en-US" sz="2400" dirty="0">
                <a:latin typeface="Times New Roman" panose="02020603050405020304" pitchFamily="18" charset="0"/>
                <a:cs typeface="Times New Roman" panose="02020603050405020304" pitchFamily="18" charset="0"/>
                <a:sym typeface="Symbol"/>
              </a:rPr>
              <a:t> – 1) * </a:t>
            </a:r>
            <a:r>
              <a:rPr lang="en-US" sz="2400" i="1" dirty="0">
                <a:latin typeface="Times New Roman" panose="02020603050405020304" pitchFamily="18" charset="0"/>
                <a:cs typeface="Times New Roman" panose="02020603050405020304" pitchFamily="18" charset="0"/>
                <a:sym typeface="Symbol"/>
              </a:rPr>
              <a:t>a</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endif</a:t>
            </a:r>
            <a:r>
              <a:rPr lang="en-US" sz="2400" dirty="0">
                <a:latin typeface="Times New Roman" panose="02020603050405020304" pitchFamily="18" charset="0"/>
                <a:cs typeface="Times New Roman" panose="02020603050405020304" pitchFamily="18" charset="0"/>
                <a:sym typeface="Symbol"/>
              </a:rPr>
              <a:t> 	</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7</a:t>
            </a:fld>
            <a:endParaRPr lang="en-US"/>
          </a:p>
        </p:txBody>
      </p:sp>
      <p:sp>
        <p:nvSpPr>
          <p:cNvPr id="2" name="Rectangle 1">
            <a:extLst>
              <a:ext uri="{FF2B5EF4-FFF2-40B4-BE49-F238E27FC236}">
                <a16:creationId xmlns:a16="http://schemas.microsoft.com/office/drawing/2014/main" id="{D2AAF79A-69AE-4B6A-B866-BBB491DE9326}"/>
              </a:ext>
            </a:extLst>
          </p:cNvPr>
          <p:cNvSpPr/>
          <p:nvPr/>
        </p:nvSpPr>
        <p:spPr>
          <a:xfrm>
            <a:off x="1666240" y="1402080"/>
            <a:ext cx="8940800" cy="4277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368830CA-CC64-49D9-9080-FAC1A9FEBB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C76A75B-DAD6-4794-B194-1DB35036DDA8}" type="slidenum">
              <a:rPr lang="en-US" altLang="en-US" sz="1400"/>
              <a:pPr>
                <a:spcBef>
                  <a:spcPct val="0"/>
                </a:spcBef>
                <a:buFontTx/>
                <a:buNone/>
              </a:pPr>
              <a:t>8</a:t>
            </a:fld>
            <a:endParaRPr lang="en-US" altLang="en-US" sz="1400"/>
          </a:p>
        </p:txBody>
      </p:sp>
      <p:sp>
        <p:nvSpPr>
          <p:cNvPr id="7" name="Rectangle 2">
            <a:extLst>
              <a:ext uri="{FF2B5EF4-FFF2-40B4-BE49-F238E27FC236}">
                <a16:creationId xmlns:a16="http://schemas.microsoft.com/office/drawing/2014/main" id="{6ED2216E-B778-4EF1-A039-192E27E0E59C}"/>
              </a:ext>
            </a:extLst>
          </p:cNvPr>
          <p:cNvSpPr>
            <a:spLocks noGrp="1" noChangeArrowheads="1"/>
          </p:cNvSpPr>
          <p:nvPr>
            <p:ph type="title"/>
          </p:nvPr>
        </p:nvSpPr>
        <p:spPr>
          <a:xfrm>
            <a:off x="838200" y="707232"/>
            <a:ext cx="7772400" cy="685800"/>
          </a:xfrm>
        </p:spPr>
        <p:txBody>
          <a:bodyPr/>
          <a:lstStyle/>
          <a:p>
            <a:pPr eaLnBrk="1" hangingPunct="1"/>
            <a:r>
              <a:rPr lang="en-US" altLang="en-US" sz="3800" b="1" dirty="0">
                <a:latin typeface="+mn-lt"/>
              </a:rPr>
              <a:t>2.  </a:t>
            </a:r>
            <a:r>
              <a:rPr lang="en-US" altLang="en-US" sz="3800" b="1" i="1" dirty="0">
                <a:latin typeface="+mn-lt"/>
              </a:rPr>
              <a:t>Insertion Sort</a:t>
            </a:r>
          </a:p>
        </p:txBody>
      </p:sp>
      <p:sp>
        <p:nvSpPr>
          <p:cNvPr id="6" name="Content Placeholder 5">
            <a:extLst>
              <a:ext uri="{FF2B5EF4-FFF2-40B4-BE49-F238E27FC236}">
                <a16:creationId xmlns:a16="http://schemas.microsoft.com/office/drawing/2014/main" id="{8F2E0DEC-AF9F-4AE2-8CB8-64A2532C4B1A}"/>
              </a:ext>
            </a:extLst>
          </p:cNvPr>
          <p:cNvSpPr>
            <a:spLocks noGrp="1"/>
          </p:cNvSpPr>
          <p:nvPr>
            <p:ph idx="1"/>
          </p:nvPr>
        </p:nvSpPr>
        <p:spPr>
          <a:xfrm>
            <a:off x="838200" y="1589649"/>
            <a:ext cx="10515600" cy="5131825"/>
          </a:xfrm>
        </p:spPr>
        <p:txBody>
          <a:bodyPr>
            <a:normAutofit/>
          </a:bodyPr>
          <a:lstStyle/>
          <a:p>
            <a:pPr marL="285750" indent="-285750">
              <a:buFont typeface="Arial" panose="020B0604020202020204" pitchFamily="34" charset="0"/>
              <a:buChar char="•"/>
            </a:pPr>
            <a:r>
              <a:rPr lang="en-US" sz="2400" i="1" dirty="0"/>
              <a:t>Insertion Sort </a:t>
            </a:r>
            <a:r>
              <a:rPr lang="en-US" sz="2400" dirty="0" err="1"/>
              <a:t>adalah</a:t>
            </a:r>
            <a:r>
              <a:rPr lang="en-US" sz="2400" dirty="0"/>
              <a:t> </a:t>
            </a:r>
            <a:r>
              <a:rPr lang="en-US" sz="2400" dirty="0" err="1"/>
              <a:t>pengurutan</a:t>
            </a:r>
            <a:r>
              <a:rPr lang="en-US" sz="2400" dirty="0"/>
              <a:t> </a:t>
            </a:r>
            <a:r>
              <a:rPr lang="en-US" sz="2400" i="1" dirty="0"/>
              <a:t>easy split/hard join </a:t>
            </a:r>
            <a:r>
              <a:rPr lang="en-US" sz="2400" dirty="0" err="1"/>
              <a:t>dengan</a:t>
            </a:r>
            <a:r>
              <a:rPr lang="en-US" sz="2400" dirty="0"/>
              <a:t> </a:t>
            </a:r>
            <a:r>
              <a:rPr lang="en-US" sz="2400" dirty="0" err="1"/>
              <a:t>cara</a:t>
            </a:r>
            <a:r>
              <a:rPr lang="en-US" sz="2400" dirty="0"/>
              <a:t> </a:t>
            </a:r>
            <a:r>
              <a:rPr lang="en-US" sz="2400" dirty="0" err="1"/>
              <a:t>membagi</a:t>
            </a:r>
            <a:r>
              <a:rPr lang="en-US" sz="2400" dirty="0"/>
              <a:t> </a:t>
            </a:r>
            <a:r>
              <a:rPr lang="en-US" sz="2400" dirty="0" err="1"/>
              <a:t>larik</a:t>
            </a:r>
            <a:r>
              <a:rPr lang="en-US" sz="2400" dirty="0"/>
              <a:t> </a:t>
            </a:r>
            <a:r>
              <a:rPr lang="en-US" sz="2400" dirty="0" err="1"/>
              <a:t>menjadi</a:t>
            </a:r>
            <a:r>
              <a:rPr lang="en-US" sz="2400" dirty="0"/>
              <a:t> dua </a:t>
            </a:r>
            <a:r>
              <a:rPr lang="en-US" sz="2400" dirty="0" err="1"/>
              <a:t>buah</a:t>
            </a:r>
            <a:r>
              <a:rPr lang="en-US" sz="2400" dirty="0"/>
              <a:t> </a:t>
            </a:r>
            <a:r>
              <a:rPr lang="en-US" sz="2400" dirty="0" err="1"/>
              <a:t>upalarik</a:t>
            </a:r>
            <a:r>
              <a:rPr lang="en-US" sz="2400" dirty="0"/>
              <a:t> yang </a:t>
            </a:r>
            <a:r>
              <a:rPr lang="en-US" sz="2400" dirty="0" err="1"/>
              <a:t>tidak</a:t>
            </a:r>
            <a:r>
              <a:rPr lang="en-US" sz="2400" dirty="0"/>
              <a:t> </a:t>
            </a:r>
            <a:r>
              <a:rPr lang="en-US" sz="2400" dirty="0" err="1"/>
              <a:t>sama</a:t>
            </a:r>
            <a:r>
              <a:rPr lang="en-US" sz="2400" dirty="0"/>
              <a:t> </a:t>
            </a:r>
            <a:r>
              <a:rPr lang="en-US" sz="2400" dirty="0" err="1"/>
              <a:t>ukurannya</a:t>
            </a:r>
            <a:r>
              <a:rPr lang="en-US" sz="2400" dirty="0"/>
              <a:t>,</a:t>
            </a:r>
          </a:p>
          <a:p>
            <a:pPr marL="285750" indent="-285750"/>
            <a:endParaRPr lang="en-US" sz="2400" dirty="0"/>
          </a:p>
          <a:p>
            <a:pPr marL="285750" indent="-285750"/>
            <a:r>
              <a:rPr lang="en-US" sz="2400" dirty="0" err="1"/>
              <a:t>yaitu</a:t>
            </a:r>
            <a:r>
              <a:rPr lang="en-US" sz="2400" dirty="0"/>
              <a:t>, </a:t>
            </a:r>
            <a:r>
              <a:rPr lang="en-US" sz="2400" dirty="0" err="1"/>
              <a:t>upalarik</a:t>
            </a:r>
            <a:r>
              <a:rPr lang="en-US" sz="2400" dirty="0"/>
              <a:t> </a:t>
            </a:r>
            <a:r>
              <a:rPr lang="en-US" sz="2400" dirty="0" err="1"/>
              <a:t>pertama</a:t>
            </a:r>
            <a:r>
              <a:rPr lang="en-US" sz="2400" dirty="0"/>
              <a:t> </a:t>
            </a:r>
            <a:r>
              <a:rPr lang="en-US" sz="2400" dirty="0" err="1"/>
              <a:t>hanya</a:t>
            </a:r>
            <a:r>
              <a:rPr lang="en-US" sz="2400" dirty="0"/>
              <a:t> </a:t>
            </a:r>
            <a:r>
              <a:rPr lang="en-US" sz="2400" dirty="0" err="1"/>
              <a:t>satu</a:t>
            </a:r>
            <a:r>
              <a:rPr lang="en-US" sz="2400" dirty="0"/>
              <a:t> </a:t>
            </a:r>
            <a:r>
              <a:rPr lang="en-US" sz="2400" dirty="0" err="1"/>
              <a:t>elemen</a:t>
            </a:r>
            <a:r>
              <a:rPr lang="en-US" sz="2400" dirty="0"/>
              <a:t>, </a:t>
            </a:r>
            <a:r>
              <a:rPr lang="en-US" sz="2400" dirty="0" err="1"/>
              <a:t>sedangkan</a:t>
            </a:r>
            <a:r>
              <a:rPr lang="en-US" sz="2400" dirty="0"/>
              <a:t> </a:t>
            </a:r>
            <a:r>
              <a:rPr lang="en-US" sz="2400" dirty="0" err="1"/>
              <a:t>upalarik</a:t>
            </a:r>
            <a:r>
              <a:rPr lang="en-US" sz="2400" dirty="0"/>
              <a:t> </a:t>
            </a:r>
            <a:r>
              <a:rPr lang="en-US" sz="2400" dirty="0" err="1"/>
              <a:t>kedua</a:t>
            </a:r>
            <a:r>
              <a:rPr lang="en-US" sz="2400" dirty="0"/>
              <a:t> </a:t>
            </a:r>
            <a:r>
              <a:rPr lang="en-US" sz="2400" dirty="0" err="1"/>
              <a:t>berukuran</a:t>
            </a:r>
            <a:r>
              <a:rPr lang="en-US" sz="2400" dirty="0"/>
              <a:t> </a:t>
            </a:r>
            <a:r>
              <a:rPr lang="en-US" sz="2400" i="1" dirty="0"/>
              <a:t>n</a:t>
            </a:r>
            <a:r>
              <a:rPr lang="en-US" sz="2400" dirty="0"/>
              <a:t> – 1 </a:t>
            </a:r>
            <a:r>
              <a:rPr lang="en-US" sz="2400" dirty="0" err="1"/>
              <a:t>elemen</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a:t>Insertion Sort </a:t>
            </a:r>
            <a:r>
              <a:rPr lang="en-US" sz="2400" dirty="0" err="1"/>
              <a:t>dapat</a:t>
            </a:r>
            <a:r>
              <a:rPr lang="en-US" sz="2400" dirty="0"/>
              <a:t> </a:t>
            </a:r>
            <a:r>
              <a:rPr lang="en-US" sz="2400" dirty="0" err="1"/>
              <a:t>dipandang</a:t>
            </a:r>
            <a:r>
              <a:rPr lang="en-US" sz="2400" dirty="0"/>
              <a:t> </a:t>
            </a:r>
            <a:r>
              <a:rPr lang="en-US" sz="2400" dirty="0" err="1"/>
              <a:t>sebagai</a:t>
            </a:r>
            <a:r>
              <a:rPr lang="en-US" sz="2400" dirty="0"/>
              <a:t> </a:t>
            </a:r>
            <a:r>
              <a:rPr lang="en-US" sz="2400" dirty="0" err="1"/>
              <a:t>kasus</a:t>
            </a:r>
            <a:r>
              <a:rPr lang="en-US" sz="2400" dirty="0"/>
              <a:t> </a:t>
            </a:r>
            <a:r>
              <a:rPr lang="en-US" sz="2400" dirty="0" err="1"/>
              <a:t>khusus</a:t>
            </a:r>
            <a:r>
              <a:rPr lang="en-US" sz="2400" dirty="0"/>
              <a:t> </a:t>
            </a:r>
            <a:r>
              <a:rPr lang="en-US" sz="2400" dirty="0" err="1"/>
              <a:t>dari</a:t>
            </a:r>
            <a:r>
              <a:rPr lang="en-US" sz="2400" dirty="0"/>
              <a:t> </a:t>
            </a:r>
            <a:r>
              <a:rPr lang="en-US" sz="2400" i="1" dirty="0"/>
              <a:t>Merge Sort </a:t>
            </a:r>
            <a:r>
              <a:rPr lang="en-US" sz="2400" dirty="0" err="1"/>
              <a:t>dengan</a:t>
            </a:r>
            <a:r>
              <a:rPr lang="en-US" sz="2400" dirty="0"/>
              <a:t> </a:t>
            </a:r>
            <a:r>
              <a:rPr lang="en-US" sz="2400" dirty="0" err="1"/>
              <a:t>hasil</a:t>
            </a:r>
            <a:r>
              <a:rPr lang="en-US" sz="2400" dirty="0"/>
              <a:t> </a:t>
            </a:r>
            <a:r>
              <a:rPr lang="en-US" sz="2400" dirty="0" err="1"/>
              <a:t>pembagian</a:t>
            </a:r>
            <a:r>
              <a:rPr lang="en-US" sz="2400" dirty="0"/>
              <a:t> </a:t>
            </a:r>
            <a:r>
              <a:rPr lang="en-US" sz="2400" dirty="0" err="1"/>
              <a:t>terdiri</a:t>
            </a:r>
            <a:r>
              <a:rPr lang="en-US" sz="2400" dirty="0"/>
              <a:t> </a:t>
            </a:r>
            <a:r>
              <a:rPr lang="en-US" sz="2400" dirty="0" err="1"/>
              <a:t>dari</a:t>
            </a:r>
            <a:r>
              <a:rPr lang="en-US" sz="2400" dirty="0"/>
              <a:t> 1 </a:t>
            </a:r>
            <a:r>
              <a:rPr lang="en-US" sz="2400" dirty="0" err="1"/>
              <a:t>elemen</a:t>
            </a:r>
            <a:r>
              <a:rPr lang="en-US" sz="2400" dirty="0"/>
              <a:t> dan </a:t>
            </a:r>
            <a:r>
              <a:rPr lang="en-US" sz="2400" i="1" dirty="0"/>
              <a:t>n</a:t>
            </a:r>
            <a:r>
              <a:rPr lang="en-US" sz="2400" dirty="0"/>
              <a:t> – 1 </a:t>
            </a:r>
            <a:r>
              <a:rPr lang="en-US" sz="2400" dirty="0" err="1"/>
              <a:t>elemen</a:t>
            </a:r>
            <a:r>
              <a:rPr lang="en-US" sz="2400" dirty="0"/>
              <a:t>.  </a:t>
            </a:r>
          </a:p>
          <a:p>
            <a:r>
              <a:rPr lang="en-US" sz="2400" dirty="0" err="1"/>
              <a:t>Algoritma</a:t>
            </a:r>
            <a:r>
              <a:rPr lang="en-US" sz="2400" dirty="0"/>
              <a:t> </a:t>
            </a:r>
            <a:r>
              <a:rPr lang="en-US" sz="2400" dirty="0" err="1"/>
              <a:t>ini</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 </a:t>
            </a:r>
            <a:r>
              <a:rPr lang="en-US" sz="2400" dirty="0" err="1"/>
              <a:t>daripada</a:t>
            </a:r>
            <a:r>
              <a:rPr lang="en-US" sz="2400" dirty="0"/>
              <a:t> </a:t>
            </a:r>
            <a:r>
              <a:rPr lang="en-US" sz="2400" dirty="0" err="1"/>
              <a:t>sebagai</a:t>
            </a:r>
            <a:r>
              <a:rPr lang="en-US" sz="2400" dirty="0"/>
              <a:t> </a:t>
            </a:r>
            <a:r>
              <a:rPr lang="en-US" sz="2400" i="1" dirty="0"/>
              <a:t>divide and conquer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17" name="Rectangle 16">
            <a:extLst>
              <a:ext uri="{FF2B5EF4-FFF2-40B4-BE49-F238E27FC236}">
                <a16:creationId xmlns:a16="http://schemas.microsoft.com/office/drawing/2014/main" id="{3465BD95-537B-4F81-B7E2-A6D66399D62A}"/>
              </a:ext>
            </a:extLst>
          </p:cNvPr>
          <p:cNvSpPr/>
          <p:nvPr/>
        </p:nvSpPr>
        <p:spPr>
          <a:xfrm>
            <a:off x="3404623" y="412857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1A6BA11-CEF7-4ECC-9077-A0AD5048DD87}"/>
              </a:ext>
            </a:extLst>
          </p:cNvPr>
          <p:cNvSpPr/>
          <p:nvPr/>
        </p:nvSpPr>
        <p:spPr>
          <a:xfrm>
            <a:off x="4158781"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50458EF-8127-41C5-91F8-F37AA51DD35B}"/>
              </a:ext>
            </a:extLst>
          </p:cNvPr>
          <p:cNvSpPr/>
          <p:nvPr/>
        </p:nvSpPr>
        <p:spPr>
          <a:xfrm>
            <a:off x="4535860"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3ACACBAF-F9B8-4B2A-9087-144840B1CA9C}"/>
              </a:ext>
            </a:extLst>
          </p:cNvPr>
          <p:cNvSpPr/>
          <p:nvPr/>
        </p:nvSpPr>
        <p:spPr>
          <a:xfrm>
            <a:off x="4912939"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3135B7A3-5316-48BD-B0ED-01A3EE9C7246}"/>
              </a:ext>
            </a:extLst>
          </p:cNvPr>
          <p:cNvSpPr/>
          <p:nvPr/>
        </p:nvSpPr>
        <p:spPr>
          <a:xfrm>
            <a:off x="5290018"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2DE682EF-F5C2-4B8F-8BAC-F0B18C936CA8}"/>
              </a:ext>
            </a:extLst>
          </p:cNvPr>
          <p:cNvSpPr/>
          <p:nvPr/>
        </p:nvSpPr>
        <p:spPr>
          <a:xfrm>
            <a:off x="5667097"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825B4DD8-8F82-477D-9F75-8460B5EB2FA8}"/>
              </a:ext>
            </a:extLst>
          </p:cNvPr>
          <p:cNvSpPr txBox="1"/>
          <p:nvPr/>
        </p:nvSpPr>
        <p:spPr>
          <a:xfrm>
            <a:off x="3404623" y="4464413"/>
            <a:ext cx="2852358" cy="338554"/>
          </a:xfrm>
          <a:prstGeom prst="rect">
            <a:avLst/>
          </a:prstGeom>
          <a:noFill/>
        </p:spPr>
        <p:txBody>
          <a:bodyPr wrap="square" rtlCol="0">
            <a:spAutoFit/>
          </a:bodyPr>
          <a:lstStyle/>
          <a:p>
            <a:r>
              <a:rPr lang="en-US" sz="1600" i="1" dirty="0"/>
              <a:t>1                                 n – </a:t>
            </a:r>
            <a:r>
              <a:rPr lang="en-US" sz="1600" dirty="0"/>
              <a:t>1 </a:t>
            </a:r>
          </a:p>
        </p:txBody>
      </p:sp>
      <p:sp>
        <p:nvSpPr>
          <p:cNvPr id="24" name="Rectangle 23">
            <a:extLst>
              <a:ext uri="{FF2B5EF4-FFF2-40B4-BE49-F238E27FC236}">
                <a16:creationId xmlns:a16="http://schemas.microsoft.com/office/drawing/2014/main" id="{0CB94188-7317-467C-88AD-B761C3160707}"/>
              </a:ext>
            </a:extLst>
          </p:cNvPr>
          <p:cNvSpPr/>
          <p:nvPr/>
        </p:nvSpPr>
        <p:spPr>
          <a:xfrm>
            <a:off x="6044176"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53088-A347-4BE7-8F61-3CC4519B92A3}"/>
              </a:ext>
            </a:extLst>
          </p:cNvPr>
          <p:cNvSpPr txBox="1"/>
          <p:nvPr/>
        </p:nvSpPr>
        <p:spPr>
          <a:xfrm>
            <a:off x="1219200" y="1360944"/>
            <a:ext cx="9753600" cy="4524315"/>
          </a:xfrm>
          <a:prstGeom prst="rect">
            <a:avLst/>
          </a:prstGeom>
          <a:noFill/>
        </p:spPr>
        <p:txBody>
          <a:bodyPr wrap="square">
            <a:spAutoFit/>
          </a:bodyPr>
          <a:lstStyle/>
          <a:p>
            <a:pPr marL="228600" marR="0" indent="-22860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InsertionSort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input/output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Mengurutkan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Insertion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elemen-elemennya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terurut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ukuran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&gt; 1 }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b</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agi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 pada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InsertionSort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upalarik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A[k+1, j]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Merge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gabung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pengurutan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 dan A[k+1..j]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menjadi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424F67-103E-40B9-A76D-E447A13C5553}"/>
              </a:ext>
            </a:extLst>
          </p:cNvPr>
          <p:cNvSpPr/>
          <p:nvPr/>
        </p:nvSpPr>
        <p:spPr>
          <a:xfrm>
            <a:off x="1100328" y="1222780"/>
            <a:ext cx="10051148" cy="4801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6C8059-5A19-4A2A-BD0F-9A53A67811B5}"/>
              </a:ext>
            </a:extLst>
          </p:cNvPr>
          <p:cNvSpPr/>
          <p:nvPr/>
        </p:nvSpPr>
        <p:spPr>
          <a:xfrm>
            <a:off x="7627127"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B8189310-67D4-43D4-852C-D4F25319FF2B}"/>
              </a:ext>
            </a:extLst>
          </p:cNvPr>
          <p:cNvSpPr/>
          <p:nvPr/>
        </p:nvSpPr>
        <p:spPr>
          <a:xfrm>
            <a:off x="8004206"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9E3B913D-C1CF-4F5A-9BD0-66412563570D}"/>
              </a:ext>
            </a:extLst>
          </p:cNvPr>
          <p:cNvSpPr/>
          <p:nvPr/>
        </p:nvSpPr>
        <p:spPr>
          <a:xfrm>
            <a:off x="8381285"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1531A3B-612D-480F-A3D6-C55AF637616B}"/>
              </a:ext>
            </a:extLst>
          </p:cNvPr>
          <p:cNvSpPr/>
          <p:nvPr/>
        </p:nvSpPr>
        <p:spPr>
          <a:xfrm>
            <a:off x="8758364"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8404F8B-11D0-42FF-AA56-CF2F212BD401}"/>
              </a:ext>
            </a:extLst>
          </p:cNvPr>
          <p:cNvSpPr/>
          <p:nvPr/>
        </p:nvSpPr>
        <p:spPr>
          <a:xfrm>
            <a:off x="9135443"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A60ED3A-A0D4-4FFC-89BC-81452A798371}"/>
              </a:ext>
            </a:extLst>
          </p:cNvPr>
          <p:cNvSpPr/>
          <p:nvPr/>
        </p:nvSpPr>
        <p:spPr>
          <a:xfrm>
            <a:off x="9512522"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46AB9499-90B0-4116-8339-CCD11AB32AA5}"/>
              </a:ext>
            </a:extLst>
          </p:cNvPr>
          <p:cNvSpPr/>
          <p:nvPr/>
        </p:nvSpPr>
        <p:spPr>
          <a:xfrm>
            <a:off x="9889601"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D4EB85AC-6B9F-47E5-A83F-9F21E4D88B6B}"/>
              </a:ext>
            </a:extLst>
          </p:cNvPr>
          <p:cNvSpPr txBox="1"/>
          <p:nvPr/>
        </p:nvSpPr>
        <p:spPr>
          <a:xfrm>
            <a:off x="7618475" y="84406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23" name="TextBox 22">
            <a:extLst>
              <a:ext uri="{FF2B5EF4-FFF2-40B4-BE49-F238E27FC236}">
                <a16:creationId xmlns:a16="http://schemas.microsoft.com/office/drawing/2014/main" id="{71F7AFEC-BFD4-44F5-981A-CDBC98CF4F51}"/>
              </a:ext>
            </a:extLst>
          </p:cNvPr>
          <p:cNvSpPr txBox="1"/>
          <p:nvPr/>
        </p:nvSpPr>
        <p:spPr>
          <a:xfrm>
            <a:off x="8609266" y="111230"/>
            <a:ext cx="317716" cy="369332"/>
          </a:xfrm>
          <a:prstGeom prst="rect">
            <a:avLst/>
          </a:prstGeom>
          <a:noFill/>
          <a:ln>
            <a:noFill/>
          </a:ln>
        </p:spPr>
        <p:txBody>
          <a:bodyPr wrap="none" rtlCol="0">
            <a:spAutoFit/>
          </a:bodyPr>
          <a:lstStyle/>
          <a:p>
            <a:r>
              <a:rPr lang="en-US" i="1" dirty="0"/>
              <a:t>A</a:t>
            </a:r>
          </a:p>
        </p:txBody>
      </p:sp>
      <p:sp>
        <p:nvSpPr>
          <p:cNvPr id="24" name="Rectangle 23">
            <a:extLst>
              <a:ext uri="{FF2B5EF4-FFF2-40B4-BE49-F238E27FC236}">
                <a16:creationId xmlns:a16="http://schemas.microsoft.com/office/drawing/2014/main" id="{EA9B1B75-0FDA-42FF-94AA-36C37C70A505}"/>
              </a:ext>
            </a:extLst>
          </p:cNvPr>
          <p:cNvSpPr/>
          <p:nvPr/>
        </p:nvSpPr>
        <p:spPr>
          <a:xfrm>
            <a:off x="8129094" y="433177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B52AEEBB-3974-4C76-8C82-6351522A0B1B}"/>
              </a:ext>
            </a:extLst>
          </p:cNvPr>
          <p:cNvSpPr/>
          <p:nvPr/>
        </p:nvSpPr>
        <p:spPr>
          <a:xfrm>
            <a:off x="8506173"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4B9230DB-1727-48B4-9359-ACE1967E8A27}"/>
              </a:ext>
            </a:extLst>
          </p:cNvPr>
          <p:cNvSpPr/>
          <p:nvPr/>
        </p:nvSpPr>
        <p:spPr>
          <a:xfrm>
            <a:off x="8883252"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3DC34F86-EFD6-4D1C-A8A6-9220B0611FDB}"/>
              </a:ext>
            </a:extLst>
          </p:cNvPr>
          <p:cNvSpPr/>
          <p:nvPr/>
        </p:nvSpPr>
        <p:spPr>
          <a:xfrm>
            <a:off x="9260331"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882270CB-B24F-4E9D-A3C9-FD99D2B6B145}"/>
              </a:ext>
            </a:extLst>
          </p:cNvPr>
          <p:cNvSpPr/>
          <p:nvPr/>
        </p:nvSpPr>
        <p:spPr>
          <a:xfrm>
            <a:off x="9637410"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5BB5B0C3-AAF1-4F57-A586-0E20FB2DD501}"/>
              </a:ext>
            </a:extLst>
          </p:cNvPr>
          <p:cNvSpPr/>
          <p:nvPr/>
        </p:nvSpPr>
        <p:spPr>
          <a:xfrm>
            <a:off x="10014489"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8496F64C-F003-4E05-B6EF-9C7DEE44E74A}"/>
              </a:ext>
            </a:extLst>
          </p:cNvPr>
          <p:cNvSpPr/>
          <p:nvPr/>
        </p:nvSpPr>
        <p:spPr>
          <a:xfrm>
            <a:off x="10391568"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DE86BB18-6ABA-417E-A162-11349048B6E8}"/>
              </a:ext>
            </a:extLst>
          </p:cNvPr>
          <p:cNvSpPr txBox="1"/>
          <p:nvPr/>
        </p:nvSpPr>
        <p:spPr>
          <a:xfrm>
            <a:off x="8129094" y="4667613"/>
            <a:ext cx="2852358" cy="338554"/>
          </a:xfrm>
          <a:prstGeom prst="rect">
            <a:avLst/>
          </a:prstGeom>
          <a:noFill/>
        </p:spPr>
        <p:txBody>
          <a:bodyPr wrap="square" rtlCol="0">
            <a:spAutoFit/>
          </a:bodyPr>
          <a:lstStyle/>
          <a:p>
            <a:r>
              <a:rPr lang="en-US" sz="1600" i="1" dirty="0"/>
              <a:t> k     k+1                                    j</a:t>
            </a:r>
          </a:p>
        </p:txBody>
      </p:sp>
      <p:sp>
        <p:nvSpPr>
          <p:cNvPr id="32" name="TextBox 31">
            <a:extLst>
              <a:ext uri="{FF2B5EF4-FFF2-40B4-BE49-F238E27FC236}">
                <a16:creationId xmlns:a16="http://schemas.microsoft.com/office/drawing/2014/main" id="{455481D3-BDBD-4B9D-B64B-F5BBBFB4D919}"/>
              </a:ext>
            </a:extLst>
          </p:cNvPr>
          <p:cNvSpPr txBox="1"/>
          <p:nvPr/>
        </p:nvSpPr>
        <p:spPr>
          <a:xfrm>
            <a:off x="9309981" y="3841497"/>
            <a:ext cx="317716" cy="369332"/>
          </a:xfrm>
          <a:prstGeom prst="rect">
            <a:avLst/>
          </a:prstGeom>
          <a:noFill/>
        </p:spPr>
        <p:txBody>
          <a:bodyPr wrap="none" rtlCol="0">
            <a:spAutoFit/>
          </a:bodyPr>
          <a:lstStyle/>
          <a:p>
            <a:r>
              <a:rPr lang="en-US" i="1" dirty="0"/>
              <a:t>A</a:t>
            </a:r>
          </a:p>
        </p:txBody>
      </p:sp>
      <p:sp>
        <p:nvSpPr>
          <p:cNvPr id="33" name="TextBox 32">
            <a:extLst>
              <a:ext uri="{FF2B5EF4-FFF2-40B4-BE49-F238E27FC236}">
                <a16:creationId xmlns:a16="http://schemas.microsoft.com/office/drawing/2014/main" id="{CA04ED29-B5D6-4169-A254-F610D7E665A2}"/>
              </a:ext>
            </a:extLst>
          </p:cNvPr>
          <p:cNvSpPr txBox="1"/>
          <p:nvPr/>
        </p:nvSpPr>
        <p:spPr>
          <a:xfrm>
            <a:off x="1040524" y="6162258"/>
            <a:ext cx="6137129" cy="461665"/>
          </a:xfrm>
          <a:prstGeom prst="rect">
            <a:avLst/>
          </a:prstGeom>
          <a:noFill/>
        </p:spPr>
        <p:txBody>
          <a:bodyPr wrap="none" rtlCol="0">
            <a:spAutoFit/>
          </a:bodyPr>
          <a:lstStyle/>
          <a:p>
            <a:r>
              <a:rPr lang="en-US" sz="2400" dirty="0" err="1"/>
              <a:t>Pemanggilan</a:t>
            </a:r>
            <a:r>
              <a:rPr lang="en-US" sz="2400" dirty="0"/>
              <a:t> </a:t>
            </a:r>
            <a:r>
              <a:rPr lang="en-US" sz="2400" dirty="0" err="1"/>
              <a:t>pertama</a:t>
            </a:r>
            <a:r>
              <a:rPr lang="en-US" sz="2400" dirty="0"/>
              <a:t> kali: </a:t>
            </a:r>
            <a:r>
              <a:rPr lang="en-US" sz="2400" i="1" dirty="0" err="1"/>
              <a:t>InsertionSort</a:t>
            </a:r>
            <a:r>
              <a:rPr lang="en-US" sz="2400" dirty="0"/>
              <a:t>(</a:t>
            </a:r>
            <a:r>
              <a:rPr lang="en-US" sz="2400" i="1" dirty="0"/>
              <a:t>A</a:t>
            </a:r>
            <a:r>
              <a:rPr lang="en-US" sz="2400" dirty="0"/>
              <a:t>, 1, </a:t>
            </a:r>
            <a:r>
              <a:rPr lang="en-US" sz="2400" i="1" dirty="0"/>
              <a:t>n</a:t>
            </a:r>
            <a:r>
              <a:rPr lang="en-US" sz="2400" dirty="0"/>
              <a:t>)</a:t>
            </a:r>
          </a:p>
        </p:txBody>
      </p:sp>
    </p:spTree>
    <p:extLst>
      <p:ext uri="{BB962C8B-B14F-4D97-AF65-F5344CB8AC3E}">
        <p14:creationId xmlns:p14="http://schemas.microsoft.com/office/powerpoint/2010/main" val="194849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3195</Words>
  <Application>Microsoft Office PowerPoint</Application>
  <PresentationFormat>Widescreen</PresentationFormat>
  <Paragraphs>401</Paragraphs>
  <Slides>33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7" baseType="lpstr">
      <vt:lpstr>MS Mincho</vt:lpstr>
      <vt:lpstr>Arial</vt:lpstr>
      <vt:lpstr>Calibri</vt:lpstr>
      <vt:lpstr>Calibri Light</vt:lpstr>
      <vt:lpstr>Cambria Math</vt:lpstr>
      <vt:lpstr>MTMI</vt:lpstr>
      <vt:lpstr>Symbol</vt:lpstr>
      <vt:lpstr>Times New Roman</vt:lpstr>
      <vt:lpstr>TimesTen-Roman</vt:lpstr>
      <vt:lpstr>Wingdings</vt:lpstr>
      <vt:lpstr>Office Theme</vt:lpstr>
      <vt:lpstr>Equation</vt:lpstr>
      <vt:lpstr>Visio</vt:lpstr>
      <vt:lpstr>Document</vt:lpstr>
      <vt:lpstr>Algoritma Decrease and Conquer</vt:lpstr>
      <vt:lpstr>Definisi Decrease and Conquer</vt:lpstr>
      <vt:lpstr>PowerPoint Presentation</vt:lpstr>
      <vt:lpstr>PowerPoint Presentation</vt:lpstr>
      <vt:lpstr>Decrease by a Constant</vt:lpstr>
      <vt:lpstr>PowerPoint Presentation</vt:lpstr>
      <vt:lpstr>PowerPoint Presentation</vt:lpstr>
      <vt:lpstr>2.  Insertion 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Decrease by a Constant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Persoalan Perkalian Petani Rusia</vt:lpstr>
      <vt:lpstr>PowerPoint Presentation</vt:lpstr>
      <vt:lpstr>BERSAMBUNG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Decrease and Conquer</dc:title>
  <dc:creator>Rinaldi Munir</dc:creator>
  <cp:lastModifiedBy>Dr. Ir. Rinaldi, M.T.</cp:lastModifiedBy>
  <cp:revision>21</cp:revision>
  <dcterms:created xsi:type="dcterms:W3CDTF">2021-02-12T06:51:58Z</dcterms:created>
  <dcterms:modified xsi:type="dcterms:W3CDTF">2024-03-04T12:52:43Z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2024-03-04T12:52:42Z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2f026cd1-f0b5-4889-b060-6a3bd7d27f2e</vt:lpwstr>
  </property>
  <property fmtid="{D5CDD505-2E9C-101B-9397-08002B2CF9AE}" pid="8" name="MSIP_Label_38b525e5-f3da-4501-8f1e-526b6769fc56_ContentBits">
    <vt:lpwstr>0</vt:lpwstr>
  </property>
</Properties>
</file>