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52" r:id="rId3"/>
    <p:sldId id="258" r:id="rId4"/>
    <p:sldId id="259" r:id="rId5"/>
    <p:sldId id="260" r:id="rId6"/>
    <p:sldId id="261" r:id="rId7"/>
    <p:sldId id="557" r:id="rId8"/>
    <p:sldId id="559" r:id="rId9"/>
    <p:sldId id="272" r:id="rId10"/>
    <p:sldId id="273" r:id="rId11"/>
    <p:sldId id="274" r:id="rId12"/>
    <p:sldId id="262" r:id="rId13"/>
    <p:sldId id="263" r:id="rId14"/>
    <p:sldId id="338" r:id="rId15"/>
    <p:sldId id="271" r:id="rId16"/>
    <p:sldId id="569" r:id="rId17"/>
    <p:sldId id="571" r:id="rId18"/>
    <p:sldId id="570" r:id="rId19"/>
    <p:sldId id="572" r:id="rId20"/>
    <p:sldId id="565" r:id="rId21"/>
    <p:sldId id="275" r:id="rId22"/>
    <p:sldId id="566" r:id="rId23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F1FA0C81-33A2-4EC5-BA3A-6ED36882F3EE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9F6C2448-3C69-402A-988D-36E2C74E420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0133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B144D6A1-401D-43D0-902C-DE1EF63E1CA0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99C4BB6F-D9B2-4D02-A5E4-10CECB71411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047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2092960" y="14164309"/>
            <a:ext cx="16743680" cy="1341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374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2092960" y="14164309"/>
            <a:ext cx="16743680" cy="1341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3181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2092960" y="14164309"/>
            <a:ext cx="16743680" cy="13418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19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4BB6F-D9B2-4D02-A5E4-10CECB714114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208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4BB6F-D9B2-4D02-A5E4-10CECB714114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12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Regular Expressions and Automata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A2B567-488B-4EAB-AA59-ADD3404324F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BBD7-8185-4659-89BC-AB94245449A2}" type="datetimeFigureOut">
              <a:rPr lang="id-ID" smtClean="0"/>
              <a:pPr/>
              <a:t>06/04/2022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F089-B3B0-4CA3-8BD8-7775A46DB9F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expal.com/" TargetMode="External"/><Relationship Id="rId2" Type="http://schemas.openxmlformats.org/officeDocument/2006/relationships/hyperlink" Target="https://docs.google.com/document/d/1ls6h1A6m-Zhzw6e5eriwMNUAG0D1iwL-eVmVMS2XQoc/edit?usp=sharin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re.html#re-objec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python.org/3/library/re.html#match-objects" TargetMode="External"/><Relationship Id="rId5" Type="http://schemas.openxmlformats.org/officeDocument/2006/relationships/hyperlink" Target="https://docs.python.org/3/library/re.html#re.Pattern.search" TargetMode="External"/><Relationship Id="rId4" Type="http://schemas.openxmlformats.org/officeDocument/2006/relationships/hyperlink" Target="https://docs.python.org/3/library/re.html#re.Pattern.matc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docs.python.org/3/library/re.html#match-object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ru99.com/python-regular-expressions-complete-tutorial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String Matching dengan </a:t>
            </a:r>
            <a:br>
              <a:rPr lang="id-ID" dirty="0"/>
            </a:br>
            <a:r>
              <a:rPr lang="id-ID" dirty="0"/>
              <a:t>Regular Expression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d-ID" dirty="0"/>
              <a:t>Masayu Leylia Khodra</a:t>
            </a:r>
          </a:p>
          <a:p>
            <a:endParaRPr lang="id-ID" dirty="0"/>
          </a:p>
          <a:p>
            <a:r>
              <a:rPr lang="id-ID" altLang="zh-TW" dirty="0"/>
              <a:t>Referensi:</a:t>
            </a:r>
            <a:r>
              <a:rPr lang="en-US" altLang="zh-TW" dirty="0"/>
              <a:t> </a:t>
            </a:r>
            <a:endParaRPr lang="id-ID" altLang="zh-TW" dirty="0"/>
          </a:p>
          <a:p>
            <a:r>
              <a:rPr lang="en-US" altLang="zh-TW" dirty="0"/>
              <a:t>Chapter 2</a:t>
            </a:r>
            <a:r>
              <a:rPr lang="zh-TW" altLang="en-US" dirty="0"/>
              <a:t> </a:t>
            </a:r>
            <a:r>
              <a:rPr lang="en-US" altLang="zh-TW" dirty="0"/>
              <a:t>of </a:t>
            </a:r>
            <a:r>
              <a:rPr lang="en-US" altLang="zh-TW" i="1" dirty="0"/>
              <a:t>An Introduction to Natural Language Processing, Computational Linguistics, and Speech Recognition, </a:t>
            </a:r>
            <a:r>
              <a:rPr lang="en-US" altLang="zh-TW" dirty="0"/>
              <a:t>by</a:t>
            </a:r>
            <a:r>
              <a:rPr lang="en-US" altLang="zh-TW" b="1" dirty="0">
                <a:latin typeface="Arial"/>
              </a:rPr>
              <a:t> </a:t>
            </a:r>
            <a:r>
              <a:rPr lang="en-US" altLang="zh-TW" b="1" dirty="0"/>
              <a:t> </a:t>
            </a:r>
            <a:r>
              <a:rPr lang="en-US" altLang="zh-TW" dirty="0"/>
              <a:t>Daniel </a:t>
            </a:r>
            <a:r>
              <a:rPr lang="en-US" altLang="zh-TW" dirty="0" err="1"/>
              <a:t>Jurafsky</a:t>
            </a:r>
            <a:r>
              <a:rPr lang="en-US" altLang="zh-TW" dirty="0"/>
              <a:t> and</a:t>
            </a:r>
            <a:r>
              <a:rPr lang="en-US" altLang="zh-TW" dirty="0">
                <a:latin typeface="Arial"/>
              </a:rPr>
              <a:t> </a:t>
            </a:r>
            <a:r>
              <a:rPr lang="en-US" altLang="zh-TW" dirty="0"/>
              <a:t>James H. Martin</a:t>
            </a:r>
            <a:endParaRPr lang="id-ID" altLang="zh-TW" dirty="0"/>
          </a:p>
          <a:p>
            <a:r>
              <a:rPr lang="en-US" altLang="zh-TW" dirty="0"/>
              <a:t>15-211 Fundamental Data Structures and Algorithms</a:t>
            </a:r>
            <a:r>
              <a:rPr lang="id-ID" altLang="zh-TW" dirty="0"/>
              <a:t>, by </a:t>
            </a:r>
            <a:r>
              <a:rPr lang="en-US" altLang="zh-TW" dirty="0" err="1"/>
              <a:t>Ananda</a:t>
            </a:r>
            <a:r>
              <a:rPr lang="en-US" altLang="zh-TW" dirty="0"/>
              <a:t> </a:t>
            </a:r>
            <a:r>
              <a:rPr lang="en-US" altLang="zh-TW" dirty="0" err="1"/>
              <a:t>Gunawardena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Notasi Regex: Contoh</a:t>
            </a:r>
          </a:p>
        </p:txBody>
      </p:sp>
      <p:pic>
        <p:nvPicPr>
          <p:cNvPr id="1026" name="Picture 2" descr="https://lh5.googleusercontent.com/34gQ3cSFLtdvtzxsAlgieIDnSCNhgpjdViYLfLwdEkQpTASfW-BVPYkCIZojWznl18q9H6gUzkc5L7_RtM36l_4-f8e3Er9llhSGVzeJLss8eF5BvZ81HXZFfvYwhjKI4ZM2W4X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8027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673" y="3573016"/>
            <a:ext cx="860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</a:rPr>
              <a:t>Metacharacter titik “.” menyatakan karakter apapun (kiri). Gunakanlah backslash ‘\’ untuk metacharacter.</a:t>
            </a:r>
          </a:p>
        </p:txBody>
      </p:sp>
      <p:pic>
        <p:nvPicPr>
          <p:cNvPr id="1028" name="Picture 4" descr="https://lh4.googleusercontent.com/nqmg8w-s-zUuCiIusAY9onzJxtoxL3qjSIJ0B92Fl1a9850DG0YNiJG693QB16ztkNJTAd74Q3Qr76OIhoeXm6fYEYcfJMia9ZfKAKfON86vr1zxy2i-KMx9KjKCSgPS_l1pqR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78" y="1795300"/>
            <a:ext cx="5231210" cy="14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4.googleusercontent.com/NjLKmGusdcUBeq1iSiFGPgqdMfcYq4rmoegZhV8g4Dbp3dRKg3XpNh-Lei9JiTdpqnCCKugN8Cj_8cCUBZIjxnmFQmnFLIgjfYrn0n2TUqljNZ6zbOAZaQFst32fhGi7daILQGV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6" y="4669977"/>
            <a:ext cx="3146414" cy="14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6.googleusercontent.com/64fQlvdUrchdUezRgguN-2Bex1P4okKyV1Nju5Lew_SPt1HSnPLHjnitdpTj43xEGlUuuoXSZAS97L53cSiF2vKG_AgLxqpoWMyyIARdC1P0TV4KsDPl2lxgJ-Og4PISu_a_vwJ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021" y="4641842"/>
            <a:ext cx="2470938" cy="13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5.googleusercontent.com/S3J3NULll-mjfxVlw5I5nKGHr-baYicymMabS77YSuqlmgoW9YiVxi9E_wyF2SXCUd8ONE66Oy6SYGPs3CcID6U-LVc057TPT-dOhp2hqJ0VWOmYpmCqwAJRO_HAyxAQYFA7H3C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92" y="4641841"/>
            <a:ext cx="2140808" cy="16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87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Notasi Regex: Contoh</a:t>
            </a:r>
          </a:p>
        </p:txBody>
      </p:sp>
      <p:pic>
        <p:nvPicPr>
          <p:cNvPr id="3074" name="Picture 2" descr="https://lh3.googleusercontent.com/ccmdVDqQTw1xkOpfbxHlO-lUnak-dAD3dQZxC2lkwF4B1-Jb-ZmFF2IQ94AKg_eJIbxxYjVgWLVGCRHEKbszSAtP_XTXGY721fmuuEeWSyZJE12REzP3E1g-gbXbIoahljsUk_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282461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772816"/>
            <a:ext cx="2441120" cy="1656183"/>
          </a:xfrm>
          <a:prstGeom prst="rect">
            <a:avLst/>
          </a:prstGeom>
        </p:spPr>
      </p:pic>
      <p:pic>
        <p:nvPicPr>
          <p:cNvPr id="3076" name="Picture 4" descr="https://lh5.googleusercontent.com/KKHdtjSm1YCX8rs07e0YoiKdyRMRztOTFh92rW-_u2vPrXzUO1ocik9hKqxk0XLczb1Lggls-s1KUuuMiylYYCEzmpl6_MnFjCdMnonkTWJDNhMl_nmj-axIaf-Hwaiu9eJmf4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8" y="3640162"/>
            <a:ext cx="1882334" cy="153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9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3: Regex for Email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14422"/>
            <a:ext cx="9571298" cy="465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2143116"/>
            <a:ext cx="572587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Tentukan regexnya untuk semua email yang diwarnai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4: Regex for Phone Number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247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B49E24-83BB-4D1A-BA22-39737EE9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check Regex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DFA86-E554-4015-AC5C-9750C3E9BFE7}"/>
              </a:ext>
            </a:extLst>
          </p:cNvPr>
          <p:cNvSpPr txBox="1"/>
          <p:nvPr/>
        </p:nvSpPr>
        <p:spPr>
          <a:xfrm>
            <a:off x="628650" y="2119890"/>
            <a:ext cx="8099714" cy="17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98" dirty="0" err="1"/>
              <a:t>Pelajarilah</a:t>
            </a:r>
            <a:r>
              <a:rPr lang="en-GB" sz="1798" dirty="0"/>
              <a:t> </a:t>
            </a:r>
            <a:r>
              <a:rPr lang="en-GB" sz="1798" dirty="0" err="1"/>
              <a:t>modul</a:t>
            </a:r>
            <a:r>
              <a:rPr lang="en-GB" sz="1798" dirty="0"/>
              <a:t> regex: </a:t>
            </a:r>
            <a:r>
              <a:rPr lang="en-GB" sz="1798" dirty="0">
                <a:hlinkClick r:id="rId2"/>
              </a:rPr>
              <a:t>https://docs.google.com/document/d/1ls6h1A6m-Zhzw6e5eriwMNUAG0D1iwL-eVmVMS2XQoc/edit?usp=sharing</a:t>
            </a:r>
            <a:endParaRPr lang="en-GB" sz="1798" dirty="0"/>
          </a:p>
          <a:p>
            <a:endParaRPr lang="en-GB" sz="1798" dirty="0"/>
          </a:p>
          <a:p>
            <a:r>
              <a:rPr lang="en-GB" sz="1798" dirty="0" err="1"/>
              <a:t>Kerjakanlah</a:t>
            </a:r>
            <a:r>
              <a:rPr lang="en-GB" sz="1798" dirty="0"/>
              <a:t> Latihan 1-3 </a:t>
            </a:r>
            <a:r>
              <a:rPr lang="en-GB" sz="1798" dirty="0" err="1"/>
              <a:t>secara</a:t>
            </a:r>
            <a:r>
              <a:rPr lang="en-GB" sz="1798" dirty="0"/>
              <a:t> </a:t>
            </a:r>
            <a:r>
              <a:rPr lang="en-GB" sz="1798" dirty="0" err="1"/>
              <a:t>mandiri</a:t>
            </a:r>
            <a:r>
              <a:rPr lang="en-GB" sz="1798" dirty="0"/>
              <a:t> (</a:t>
            </a:r>
            <a:r>
              <a:rPr lang="en-GB" sz="1798" dirty="0" err="1"/>
              <a:t>tidak</a:t>
            </a:r>
            <a:r>
              <a:rPr lang="en-GB" sz="1798" dirty="0"/>
              <a:t> </a:t>
            </a:r>
            <a:r>
              <a:rPr lang="en-GB" sz="1798" dirty="0" err="1"/>
              <a:t>dikumpulkan</a:t>
            </a:r>
            <a:r>
              <a:rPr lang="en-GB" sz="1798" dirty="0"/>
              <a:t>).</a:t>
            </a:r>
          </a:p>
          <a:p>
            <a:endParaRPr lang="en-GB" sz="1798" dirty="0"/>
          </a:p>
          <a:p>
            <a:r>
              <a:rPr lang="en-GB" sz="1798" dirty="0" err="1"/>
              <a:t>Untuk</a:t>
            </a:r>
            <a:r>
              <a:rPr lang="en-GB" sz="1798" dirty="0"/>
              <a:t> Latihan 4, </a:t>
            </a:r>
            <a:r>
              <a:rPr lang="en-GB" sz="1798" dirty="0" err="1"/>
              <a:t>gunakanlah</a:t>
            </a:r>
            <a:r>
              <a:rPr lang="en-GB" sz="1798" dirty="0"/>
              <a:t> </a:t>
            </a:r>
            <a:r>
              <a:rPr lang="en-GB" sz="1798" dirty="0">
                <a:hlinkClick r:id="rId3"/>
              </a:rPr>
              <a:t>https://www.regexpal.com/</a:t>
            </a:r>
            <a:r>
              <a:rPr lang="en-GB" sz="1798" dirty="0"/>
              <a:t> (</a:t>
            </a:r>
            <a:r>
              <a:rPr lang="en-GB" sz="1798" dirty="0" err="1"/>
              <a:t>tidak</a:t>
            </a:r>
            <a:r>
              <a:rPr lang="en-GB" sz="1798" dirty="0"/>
              <a:t> </a:t>
            </a:r>
            <a:r>
              <a:rPr lang="en-GB" sz="1798" dirty="0" err="1"/>
              <a:t>dikumpulkan</a:t>
            </a:r>
            <a:r>
              <a:rPr lang="en-GB" sz="1798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F7B65-5776-451C-A190-6F9922BB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8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Regex di Java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0657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3725" y="2000240"/>
            <a:ext cx="60102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643670" y="4214818"/>
            <a:ext cx="150023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D158-C7BD-4B20-ABB5-E6ED822B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Regex using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A059-CC29-4B48-80A8-3D031374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re.</a:t>
            </a:r>
            <a:r>
              <a:rPr lang="en-US" b="1" dirty="0" err="1"/>
              <a:t>compile</a:t>
            </a:r>
            <a:r>
              <a:rPr lang="en-US" dirty="0">
                <a:effectLst/>
              </a:rPr>
              <a:t>(</a:t>
            </a:r>
            <a:r>
              <a:rPr lang="en-US" i="1" dirty="0">
                <a:effectLst/>
                <a:latin typeface="Courier New" panose="02070309020205020404" pitchFamily="49" charset="0"/>
              </a:rPr>
              <a:t>pattern</a:t>
            </a:r>
            <a:r>
              <a:rPr lang="en-US" dirty="0"/>
              <a:t>, </a:t>
            </a:r>
            <a:r>
              <a:rPr lang="en-US" i="1" dirty="0">
                <a:effectLst/>
                <a:latin typeface="Courier New" panose="02070309020205020404" pitchFamily="49" charset="0"/>
              </a:rPr>
              <a:t>flags=0</a:t>
            </a:r>
            <a:r>
              <a:rPr lang="en-US" dirty="0">
                <a:effectLst/>
              </a:rPr>
              <a:t>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Compile a regular expression pattern into a </a:t>
            </a:r>
            <a:r>
              <a:rPr lang="en-US" u="none" strike="noStrike" dirty="0">
                <a:solidFill>
                  <a:srgbClr val="0072AA"/>
                </a:solidFill>
                <a:effectLst/>
                <a:hlinkClick r:id="rId3"/>
              </a:rPr>
              <a:t>regular expression object</a:t>
            </a:r>
            <a:r>
              <a:rPr lang="en-US" dirty="0">
                <a:effectLst/>
              </a:rPr>
              <a:t>, which can be used for matching using its </a:t>
            </a:r>
            <a:r>
              <a:rPr lang="en-US" u="none" strike="noStrike" dirty="0">
                <a:solidFill>
                  <a:srgbClr val="0072AA"/>
                </a:solidFill>
                <a:effectLst/>
                <a:hlinkClick r:id="rId4" tooltip="re.Pattern.match"/>
              </a:rPr>
              <a:t>match()</a:t>
            </a:r>
            <a:r>
              <a:rPr lang="en-US" dirty="0">
                <a:effectLst/>
              </a:rPr>
              <a:t>, </a:t>
            </a:r>
            <a:r>
              <a:rPr lang="en-US" u="none" strike="noStrike" dirty="0">
                <a:solidFill>
                  <a:srgbClr val="0072AA"/>
                </a:solidFill>
                <a:effectLst/>
                <a:hlinkClick r:id="rId5" tooltip="re.Pattern.search"/>
              </a:rPr>
              <a:t>search()</a:t>
            </a:r>
            <a:r>
              <a:rPr lang="en-US" dirty="0">
                <a:effectLst/>
              </a:rPr>
              <a:t> and other methods, described below.</a:t>
            </a:r>
          </a:p>
          <a:p>
            <a:pPr algn="l"/>
            <a:r>
              <a:rPr lang="en-US" dirty="0" err="1"/>
              <a:t>Pattern.</a:t>
            </a:r>
            <a:r>
              <a:rPr lang="en-US" b="1" dirty="0" err="1"/>
              <a:t>search</a:t>
            </a:r>
            <a:r>
              <a:rPr lang="en-US" dirty="0">
                <a:effectLst/>
              </a:rPr>
              <a:t>(</a:t>
            </a:r>
            <a:r>
              <a:rPr lang="en-US" i="1" dirty="0">
                <a:effectLst/>
                <a:latin typeface="Courier New" panose="02070309020205020404" pitchFamily="49" charset="0"/>
              </a:rPr>
              <a:t>string</a:t>
            </a:r>
            <a:r>
              <a:rPr lang="en-US" dirty="0">
                <a:effectLst/>
              </a:rPr>
              <a:t>[</a:t>
            </a:r>
            <a:r>
              <a:rPr lang="en-US" dirty="0"/>
              <a:t>, </a:t>
            </a:r>
            <a:r>
              <a:rPr lang="en-US" i="1" dirty="0">
                <a:effectLst/>
                <a:latin typeface="Courier New" panose="02070309020205020404" pitchFamily="49" charset="0"/>
              </a:rPr>
              <a:t>pos</a:t>
            </a:r>
            <a:r>
              <a:rPr lang="en-US" dirty="0">
                <a:effectLst/>
              </a:rPr>
              <a:t>[</a:t>
            </a:r>
            <a:r>
              <a:rPr lang="en-US" dirty="0"/>
              <a:t>, </a:t>
            </a:r>
            <a:r>
              <a:rPr lang="en-US" i="1" dirty="0" err="1">
                <a:effectLst/>
                <a:latin typeface="Courier New" panose="02070309020205020404" pitchFamily="49" charset="0"/>
              </a:rPr>
              <a:t>endpos</a:t>
            </a:r>
            <a:r>
              <a:rPr lang="en-US" dirty="0">
                <a:effectLst/>
              </a:rPr>
              <a:t>]])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Scan through </a:t>
            </a:r>
            <a:r>
              <a:rPr lang="en-US" i="1" dirty="0">
                <a:effectLst/>
              </a:rPr>
              <a:t>string</a:t>
            </a:r>
            <a:r>
              <a:rPr lang="en-US" dirty="0">
                <a:effectLst/>
              </a:rPr>
              <a:t> looking for the </a:t>
            </a:r>
            <a:r>
              <a:rPr lang="en-US" b="1" dirty="0">
                <a:effectLst/>
              </a:rPr>
              <a:t>first location </a:t>
            </a:r>
            <a:r>
              <a:rPr lang="en-US" dirty="0">
                <a:effectLst/>
              </a:rPr>
              <a:t>where this regular expression produces a match, and return a corresponding </a:t>
            </a:r>
            <a:r>
              <a:rPr lang="en-US" u="none" strike="noStrike" dirty="0">
                <a:solidFill>
                  <a:srgbClr val="0072AA"/>
                </a:solidFill>
                <a:effectLst/>
                <a:hlinkClick r:id="rId6"/>
              </a:rPr>
              <a:t>match object</a:t>
            </a:r>
            <a:r>
              <a:rPr lang="en-US" dirty="0">
                <a:effectLst/>
              </a:rPr>
              <a:t>. Return None if no position in the string matches the pattern; note that this is different from finding a zero-length match at some point in the string. 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  <a:latin typeface="Lucida Grande"/>
              </a:rPr>
              <a:t>The optional second parameter </a:t>
            </a:r>
            <a:r>
              <a:rPr lang="en-US" b="0" i="1" dirty="0">
                <a:solidFill>
                  <a:srgbClr val="222222"/>
                </a:solidFill>
                <a:effectLst/>
                <a:latin typeface="Lucida Grande"/>
              </a:rPr>
              <a:t>pos</a:t>
            </a:r>
            <a:r>
              <a:rPr lang="en-US" b="0" i="0" dirty="0">
                <a:solidFill>
                  <a:srgbClr val="222222"/>
                </a:solidFill>
                <a:effectLst/>
                <a:latin typeface="Lucida Grande"/>
              </a:rPr>
              <a:t> gives an index in the string where the search is to start; it defaults to 0.</a:t>
            </a:r>
            <a:br>
              <a:rPr lang="en-US" b="0" i="0" dirty="0">
                <a:solidFill>
                  <a:srgbClr val="222222"/>
                </a:solidFill>
                <a:effectLst/>
                <a:latin typeface="Lucida Grande"/>
              </a:rPr>
            </a:br>
            <a:r>
              <a:rPr lang="en-US" b="0" i="0" dirty="0">
                <a:solidFill>
                  <a:srgbClr val="222222"/>
                </a:solidFill>
                <a:effectLst/>
                <a:latin typeface="Lucida Grande"/>
              </a:rPr>
              <a:t>The optional parameter 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Lucida Grande"/>
              </a:rPr>
              <a:t>endpos</a:t>
            </a:r>
            <a:r>
              <a:rPr lang="en-US" b="0" i="0" dirty="0">
                <a:solidFill>
                  <a:srgbClr val="222222"/>
                </a:solidFill>
                <a:effectLst/>
                <a:latin typeface="Lucida Grande"/>
              </a:rPr>
              <a:t> limits how far the string will be searched; </a:t>
            </a:r>
          </a:p>
          <a:p>
            <a:endParaRPr lang="en-US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B6B74-4A45-4B26-BEA7-2B1F24A08C64}"/>
              </a:ext>
            </a:extLst>
          </p:cNvPr>
          <p:cNvSpPr txBox="1"/>
          <p:nvPr/>
        </p:nvSpPr>
        <p:spPr>
          <a:xfrm>
            <a:off x="827584" y="618806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https://docs.python.org/3/library/re.html</a:t>
            </a:r>
          </a:p>
        </p:txBody>
      </p:sp>
    </p:spTree>
    <p:extLst>
      <p:ext uri="{BB962C8B-B14F-4D97-AF65-F5344CB8AC3E}">
        <p14:creationId xmlns:p14="http://schemas.microsoft.com/office/powerpoint/2010/main" val="2087923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E7E4-F90A-4457-B546-80FD72604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Regex using Python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B56E4-79CC-4778-B9CA-4BFB25B6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1660"/>
            <a:ext cx="8229600" cy="24147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9E69E-2A66-4FFE-B0A2-6E1D8A572F79}"/>
              </a:ext>
            </a:extLst>
          </p:cNvPr>
          <p:cNvSpPr txBox="1"/>
          <p:nvPr/>
        </p:nvSpPr>
        <p:spPr>
          <a:xfrm>
            <a:off x="528267" y="4437112"/>
            <a:ext cx="539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\d{4}: digit characters exactly 4 characters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278ACF8-3B7D-4C87-AAC8-E2663F04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3533566"/>
            <a:ext cx="2771775" cy="312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867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151F-BA15-4BF0-9D0A-2E9B25B7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Regex using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B1AE3-81FF-4920-8E8C-A10FF7089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err="1"/>
              <a:t>Pattern.</a:t>
            </a:r>
            <a:r>
              <a:rPr lang="en-US" sz="2400" b="1" dirty="0" err="1"/>
              <a:t>match</a:t>
            </a:r>
            <a:r>
              <a:rPr lang="en-US" sz="2400" dirty="0">
                <a:effectLst/>
              </a:rPr>
              <a:t>(</a:t>
            </a:r>
            <a:r>
              <a:rPr lang="en-US" sz="2400" i="1" dirty="0">
                <a:effectLst/>
                <a:latin typeface="Courier New" panose="02070309020205020404" pitchFamily="49" charset="0"/>
              </a:rPr>
              <a:t>string</a:t>
            </a:r>
            <a:r>
              <a:rPr lang="en-US" sz="2400" dirty="0">
                <a:effectLst/>
              </a:rPr>
              <a:t>[</a:t>
            </a:r>
            <a:r>
              <a:rPr lang="en-US" sz="2400" dirty="0"/>
              <a:t>, </a:t>
            </a:r>
            <a:r>
              <a:rPr lang="en-US" sz="2400" i="1" dirty="0">
                <a:effectLst/>
                <a:latin typeface="Courier New" panose="02070309020205020404" pitchFamily="49" charset="0"/>
              </a:rPr>
              <a:t>pos</a:t>
            </a:r>
            <a:r>
              <a:rPr lang="en-US" sz="2400" dirty="0">
                <a:effectLst/>
              </a:rPr>
              <a:t>[</a:t>
            </a:r>
            <a:r>
              <a:rPr lang="en-US" sz="2400" dirty="0"/>
              <a:t>, </a:t>
            </a:r>
            <a:r>
              <a:rPr lang="en-US" sz="2400" i="1" dirty="0" err="1">
                <a:effectLst/>
                <a:latin typeface="Courier New" panose="02070309020205020404" pitchFamily="49" charset="0"/>
              </a:rPr>
              <a:t>endpos</a:t>
            </a:r>
            <a:r>
              <a:rPr lang="en-US" sz="2400" dirty="0">
                <a:effectLst/>
              </a:rPr>
              <a:t>]])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If zero or more characters at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chemeClr val="tx2"/>
                </a:solidFill>
                <a:effectLst/>
              </a:rPr>
              <a:t>beginning of str</a:t>
            </a:r>
            <a:r>
              <a:rPr lang="en-US" sz="2400" dirty="0">
                <a:effectLst/>
              </a:rPr>
              <a:t> match this regular expression, return a corresponding </a:t>
            </a:r>
            <a:r>
              <a:rPr lang="en-US" sz="2400" u="none" strike="noStrike" dirty="0">
                <a:solidFill>
                  <a:srgbClr val="0072AA"/>
                </a:solidFill>
                <a:effectLst/>
                <a:hlinkClick r:id="rId2"/>
              </a:rPr>
              <a:t>match object</a:t>
            </a:r>
            <a:r>
              <a:rPr lang="en-US" sz="2400" dirty="0">
                <a:effectLst/>
              </a:rPr>
              <a:t>. Return None if the string does not match the pattern; note that this is different from a zero-length match. 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959D3-B55E-4658-BD42-E77D337BC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45024"/>
            <a:ext cx="6291717" cy="21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0846-4648-45B5-B8F1-9BB755C1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Regex using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00DF3-037E-40CE-911D-5D63352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re.findall</a:t>
            </a:r>
            <a:r>
              <a:rPr lang="en-US" sz="2400" dirty="0">
                <a:effectLst/>
              </a:rPr>
              <a:t>(</a:t>
            </a:r>
            <a:r>
              <a:rPr lang="en-US" sz="2400" i="1" dirty="0">
                <a:effectLst/>
                <a:latin typeface="Courier New" panose="02070309020205020404" pitchFamily="49" charset="0"/>
              </a:rPr>
              <a:t>pattern</a:t>
            </a:r>
            <a:r>
              <a:rPr lang="en-US" sz="2400" dirty="0"/>
              <a:t>, </a:t>
            </a:r>
            <a:r>
              <a:rPr lang="en-US" sz="2400" i="1" dirty="0">
                <a:effectLst/>
                <a:latin typeface="Courier New" panose="02070309020205020404" pitchFamily="49" charset="0"/>
              </a:rPr>
              <a:t>string</a:t>
            </a:r>
            <a:r>
              <a:rPr lang="en-US" sz="2400" dirty="0"/>
              <a:t>, </a:t>
            </a:r>
            <a:r>
              <a:rPr lang="en-US" sz="2400" i="1" dirty="0">
                <a:effectLst/>
                <a:latin typeface="Courier New" panose="02070309020205020404" pitchFamily="49" charset="0"/>
              </a:rPr>
              <a:t>flags=0</a:t>
            </a:r>
            <a:r>
              <a:rPr lang="en-US" sz="2400" dirty="0">
                <a:effectLst/>
              </a:rPr>
              <a:t>)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Return all non-overlapping matches of </a:t>
            </a:r>
            <a:r>
              <a:rPr lang="en-US" sz="2400" i="1" dirty="0">
                <a:effectLst/>
              </a:rPr>
              <a:t>pattern</a:t>
            </a:r>
            <a:r>
              <a:rPr lang="en-US" sz="2400" dirty="0">
                <a:effectLst/>
              </a:rPr>
              <a:t> in </a:t>
            </a:r>
            <a:r>
              <a:rPr lang="en-US" sz="2400" i="1" dirty="0">
                <a:effectLst/>
              </a:rPr>
              <a:t>string</a:t>
            </a:r>
            <a:r>
              <a:rPr lang="en-US" sz="2400" dirty="0">
                <a:effectLst/>
              </a:rPr>
              <a:t>, as a </a:t>
            </a:r>
            <a:r>
              <a:rPr lang="en-US" sz="2400" b="1" dirty="0">
                <a:solidFill>
                  <a:schemeClr val="accent1"/>
                </a:solidFill>
                <a:effectLst/>
              </a:rPr>
              <a:t>list of strings or tuples</a:t>
            </a:r>
            <a:r>
              <a:rPr lang="en-US" sz="2400" dirty="0">
                <a:effectLst/>
              </a:rPr>
              <a:t>. The </a:t>
            </a:r>
            <a:r>
              <a:rPr lang="en-US" sz="2400" i="1" dirty="0">
                <a:effectLst/>
              </a:rPr>
              <a:t>string</a:t>
            </a:r>
            <a:r>
              <a:rPr lang="en-US" sz="2400" dirty="0">
                <a:effectLst/>
              </a:rPr>
              <a:t> is scanned left-to-right, and matches are returned in the order found. Empty matches are included in the result.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9A666-C079-4D8F-94C9-DEC094FC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645023"/>
            <a:ext cx="7804644" cy="2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73321" y="1104138"/>
            <a:ext cx="4688333" cy="133731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id-ID" sz="4050"/>
              <a:t>String</a:t>
            </a:r>
            <a:r>
              <a:rPr lang="th-TH" sz="4050"/>
              <a:t> Matching</a:t>
            </a:r>
            <a:r>
              <a:rPr lang="id-ID" sz="4050"/>
              <a:t>: Definisi</a:t>
            </a:r>
            <a:endParaRPr lang="th-TH" sz="4050"/>
          </a:p>
        </p:txBody>
      </p:sp>
      <p:pic>
        <p:nvPicPr>
          <p:cNvPr id="180229" name="Picture 180228" descr="Garis yang lancar membuat bentuk acak pada permukaan putih">
            <a:extLst>
              <a:ext uri="{FF2B5EF4-FFF2-40B4-BE49-F238E27FC236}">
                <a16:creationId xmlns:a16="http://schemas.microsoft.com/office/drawing/2014/main" id="{AACB96D6-2125-4589-871E-2CFD1896B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2" r="3168"/>
          <a:stretch/>
        </p:blipFill>
        <p:spPr>
          <a:xfrm>
            <a:off x="1" y="85725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3973321" y="2887218"/>
            <a:ext cx="4688333" cy="26128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50"/>
              <a:t>Diberikan:</a:t>
            </a:r>
          </a:p>
          <a:p>
            <a:pPr marL="457200" indent="-200025">
              <a:buFontTx/>
              <a:buAutoNum type="arabicPeriod"/>
              <a:defRPr/>
            </a:pPr>
            <a:r>
              <a:rPr lang="en-US" sz="1650" i="1"/>
              <a:t>T</a:t>
            </a:r>
            <a:r>
              <a:rPr lang="en-US" sz="1650"/>
              <a:t>: teks (</a:t>
            </a:r>
            <a:r>
              <a:rPr lang="en-US" sz="1650" i="1"/>
              <a:t>text</a:t>
            </a:r>
            <a:r>
              <a:rPr lang="en-US" sz="1650"/>
              <a:t>), yaitu (</a:t>
            </a:r>
            <a:r>
              <a:rPr lang="en-US" sz="1650" i="1"/>
              <a:t>long</a:t>
            </a:r>
            <a:r>
              <a:rPr lang="en-US" sz="1650"/>
              <a:t>) </a:t>
            </a:r>
            <a:r>
              <a:rPr lang="en-US" sz="1650" i="1"/>
              <a:t>string</a:t>
            </a:r>
            <a:r>
              <a:rPr lang="en-US" sz="1650"/>
              <a:t> yang panjangnya </a:t>
            </a:r>
            <a:r>
              <a:rPr lang="en-US" sz="1650" i="1"/>
              <a:t>n</a:t>
            </a:r>
            <a:r>
              <a:rPr lang="en-US" sz="1650"/>
              <a:t> karakter</a:t>
            </a:r>
            <a:endParaRPr lang="en-US" sz="1650" i="1"/>
          </a:p>
          <a:p>
            <a:pPr marL="457200" indent="-200025">
              <a:buFontTx/>
              <a:buAutoNum type="arabicPeriod"/>
              <a:defRPr/>
            </a:pPr>
            <a:r>
              <a:rPr lang="en-US" sz="1650" i="1"/>
              <a:t> P: pattern</a:t>
            </a:r>
            <a:r>
              <a:rPr lang="en-US" sz="1650"/>
              <a:t>, yaitu </a:t>
            </a:r>
            <a:r>
              <a:rPr lang="en-US" sz="1650" i="1"/>
              <a:t>string</a:t>
            </a:r>
            <a:r>
              <a:rPr lang="en-US" sz="1650"/>
              <a:t> dengan panjang </a:t>
            </a:r>
            <a:r>
              <a:rPr lang="en-US" sz="1650" i="1"/>
              <a:t>m</a:t>
            </a:r>
            <a:r>
              <a:rPr lang="en-US" sz="1650"/>
              <a:t> karakter (asumsi </a:t>
            </a:r>
            <a:r>
              <a:rPr lang="en-US" sz="1650" i="1"/>
              <a:t>m</a:t>
            </a:r>
            <a:r>
              <a:rPr lang="en-US" sz="1650"/>
              <a:t> &lt;&lt;&lt; </a:t>
            </a:r>
            <a:r>
              <a:rPr lang="en-US" sz="1650" i="1"/>
              <a:t>n</a:t>
            </a:r>
            <a:r>
              <a:rPr lang="en-US" sz="1650"/>
              <a:t>) yang akan dicari di dalam teks. </a:t>
            </a:r>
          </a:p>
          <a:p>
            <a:pPr marL="219075" indent="0">
              <a:buNone/>
              <a:defRPr/>
            </a:pPr>
            <a:endParaRPr lang="id-ID" sz="1650"/>
          </a:p>
          <a:p>
            <a:pPr marL="219075" indent="0">
              <a:buNone/>
              <a:defRPr/>
            </a:pPr>
            <a:r>
              <a:rPr lang="en-US" sz="1650"/>
              <a:t>Carilah (</a:t>
            </a:r>
            <a:r>
              <a:rPr lang="en-US" sz="1650" i="1"/>
              <a:t>find</a:t>
            </a:r>
            <a:r>
              <a:rPr lang="en-US" sz="1650"/>
              <a:t> atau </a:t>
            </a:r>
            <a:r>
              <a:rPr lang="en-US" sz="1650" i="1"/>
              <a:t>locate</a:t>
            </a:r>
            <a:r>
              <a:rPr lang="en-US" sz="1650"/>
              <a:t>) di dalam teks yang bersesuaian dengan </a:t>
            </a:r>
            <a:r>
              <a:rPr lang="en-US" sz="1650" i="1"/>
              <a:t>pattern</a:t>
            </a:r>
            <a:r>
              <a:rPr lang="en-US" sz="165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124B9-88F3-4CC9-80F4-6A821E0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DB9D-2F40-4C0F-B184-90C40911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Regex using Python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CDC93-9525-4310-A714-4A4F68D5D1B7}"/>
              </a:ext>
            </a:extLst>
          </p:cNvPr>
          <p:cNvSpPr txBox="1"/>
          <p:nvPr/>
        </p:nvSpPr>
        <p:spPr>
          <a:xfrm>
            <a:off x="628650" y="5703742"/>
            <a:ext cx="45734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/>
              <a:t>https://docs.python.org/3/library/re.html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D739C-A2D1-4E11-B492-0320B55F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7" y="1327795"/>
            <a:ext cx="7518817" cy="42024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89689-F0DE-4BFC-88D8-9125C021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A55636-CDF6-4973-9346-2F1FEE4507BE}"/>
              </a:ext>
            </a:extLst>
          </p:cNvPr>
          <p:cNvSpPr txBox="1"/>
          <p:nvPr/>
        </p:nvSpPr>
        <p:spPr>
          <a:xfrm>
            <a:off x="323528" y="6129138"/>
            <a:ext cx="799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Baca: </a:t>
            </a:r>
            <a:r>
              <a:rPr lang="en-US" dirty="0">
                <a:hlinkClick r:id="rId3"/>
              </a:rPr>
              <a:t>https://www.guru99.com/python-regular-expressions-complete-tutorial.html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72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D3849C-2597-412E-961A-4EB0E935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47" y="1170508"/>
            <a:ext cx="3415205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Eliza, simple pattern-based chatbot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BA27-95B1-4416-9ABE-2F0CE3BAC018}"/>
              </a:ext>
            </a:extLst>
          </p:cNvPr>
          <p:cNvSpPr txBox="1"/>
          <p:nvPr/>
        </p:nvSpPr>
        <p:spPr>
          <a:xfrm>
            <a:off x="628650" y="5426815"/>
            <a:ext cx="2674226" cy="33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88" dirty="0"/>
              <a:t>https://www.masswerk.at/elizabot/</a:t>
            </a:r>
          </a:p>
          <a:p>
            <a:r>
              <a:rPr lang="en-GB" sz="788" dirty="0"/>
              <a:t>http://psych.fullerton.edu/mbirnbaum/psych101/eliza.htm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352A1-3926-477F-95CF-D5FBE75806FB}"/>
              </a:ext>
            </a:extLst>
          </p:cNvPr>
          <p:cNvSpPr txBox="1"/>
          <p:nvPr/>
        </p:nvSpPr>
        <p:spPr>
          <a:xfrm>
            <a:off x="447347" y="2434803"/>
            <a:ext cx="32339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NimbusRomNo9L-Regu"/>
              </a:rPr>
              <a:t>ELIZA uses </a:t>
            </a:r>
            <a:r>
              <a:rPr lang="en-US" b="1" dirty="0">
                <a:solidFill>
                  <a:schemeClr val="accent1"/>
                </a:solidFill>
                <a:latin typeface="NimbusRomNo9L-Regu"/>
              </a:rPr>
              <a:t>pattern matching 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to recognize phrases like “I need </a:t>
            </a:r>
            <a:r>
              <a:rPr lang="en-US" dirty="0">
                <a:solidFill>
                  <a:srgbClr val="FF0000"/>
                </a:solidFill>
                <a:latin typeface="NimbusRomNo9L-Regu"/>
              </a:rPr>
              <a:t>X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” and translate them into suitable outputs like </a:t>
            </a:r>
          </a:p>
          <a:p>
            <a:r>
              <a:rPr lang="en-US" dirty="0">
                <a:solidFill>
                  <a:srgbClr val="000000"/>
                </a:solidFill>
                <a:latin typeface="NimbusRomNo9L-Regu"/>
              </a:rPr>
              <a:t>“What does wanting </a:t>
            </a:r>
            <a:r>
              <a:rPr lang="en-US" dirty="0">
                <a:solidFill>
                  <a:srgbClr val="FF0000"/>
                </a:solidFill>
                <a:latin typeface="NimbusRomNo9L-Regu"/>
              </a:rPr>
              <a:t>X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 have to do with this discussion ?”</a:t>
            </a:r>
          </a:p>
          <a:p>
            <a:r>
              <a:rPr lang="en-US" dirty="0">
                <a:solidFill>
                  <a:srgbClr val="000000"/>
                </a:solidFill>
                <a:latin typeface="NimbusRomNo9L-Regu"/>
              </a:rPr>
              <a:t>“What would it mean to you if you got </a:t>
            </a:r>
            <a:r>
              <a:rPr lang="en-US" dirty="0">
                <a:solidFill>
                  <a:srgbClr val="FF0000"/>
                </a:solidFill>
                <a:latin typeface="NimbusRomNo9L-Regu"/>
              </a:rPr>
              <a:t>X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?”. </a:t>
            </a:r>
            <a:br>
              <a:rPr lang="en-US" dirty="0"/>
            </a:b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5104B5-1626-4E6F-B548-F0A4B18FF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552" y="1009492"/>
            <a:ext cx="5329238" cy="42576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86953B-EF18-49EC-9BFE-037A0A37627C}"/>
              </a:ext>
            </a:extLst>
          </p:cNvPr>
          <p:cNvSpPr/>
          <p:nvPr/>
        </p:nvSpPr>
        <p:spPr>
          <a:xfrm>
            <a:off x="5052848" y="2181553"/>
            <a:ext cx="772511" cy="2207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367F4-AD19-4AD4-8BAE-0617E3A8E6A3}"/>
              </a:ext>
            </a:extLst>
          </p:cNvPr>
          <p:cNvSpPr/>
          <p:nvPr/>
        </p:nvSpPr>
        <p:spPr>
          <a:xfrm>
            <a:off x="5919952" y="2349937"/>
            <a:ext cx="772511" cy="2207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B4D2E2-ED99-4A5D-B94C-E25419286C2F}"/>
              </a:ext>
            </a:extLst>
          </p:cNvPr>
          <p:cNvSpPr/>
          <p:nvPr/>
        </p:nvSpPr>
        <p:spPr>
          <a:xfrm>
            <a:off x="4879428" y="1703551"/>
            <a:ext cx="622738" cy="2207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5800ED-D231-4D55-9924-2DDD83B4186B}"/>
              </a:ext>
            </a:extLst>
          </p:cNvPr>
          <p:cNvSpPr/>
          <p:nvPr/>
        </p:nvSpPr>
        <p:spPr>
          <a:xfrm>
            <a:off x="3949263" y="2026150"/>
            <a:ext cx="622738" cy="22071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492233-5D59-45CD-BA51-090194B08A05}"/>
              </a:ext>
            </a:extLst>
          </p:cNvPr>
          <p:cNvSpPr txBox="1"/>
          <p:nvPr/>
        </p:nvSpPr>
        <p:spPr>
          <a:xfrm>
            <a:off x="3862552" y="5429072"/>
            <a:ext cx="4595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222222"/>
                </a:solidFill>
                <a:latin typeface="Arial" panose="020B0604020202020204" pitchFamily="34" charset="0"/>
              </a:rPr>
              <a:t>Weizenbaum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 J. (1966). ELIZA—a computer program for the study of natural language communication between man and machine.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Communications of the ACM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900" i="1" dirty="0">
                <a:solidFill>
                  <a:srgbClr val="222222"/>
                </a:solidFill>
                <a:latin typeface="Arial" panose="020B0604020202020204" pitchFamily="34" charset="0"/>
              </a:rPr>
              <a:t>9</a:t>
            </a:r>
            <a:r>
              <a:rPr lang="en-US" sz="900" dirty="0">
                <a:solidFill>
                  <a:srgbClr val="222222"/>
                </a:solidFill>
                <a:latin typeface="Arial" panose="020B0604020202020204" pitchFamily="34" charset="0"/>
              </a:rPr>
              <a:t>(1), 36-45.</a:t>
            </a:r>
            <a:endParaRPr lang="en-GB" sz="9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CEF2A0-58CB-486E-B46D-2990D78FA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51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96A6B-CAD8-4C97-9321-819048E4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Eliza-like Chatbot using Regex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70CD36-0216-4660-8EF9-2C6F543C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DB04F-DDCA-45F3-8E15-5015D15ED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90" y="3242544"/>
            <a:ext cx="3486150" cy="2278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BE1EF-8622-4229-8810-7543DF3D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4" y="1937557"/>
            <a:ext cx="5232836" cy="35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/>
              <a:t>Contoh 1: Exact Matching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2547" cy="34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14480" y="3214686"/>
            <a:ext cx="250033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786314" y="4286256"/>
            <a:ext cx="257176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2: Regex Matching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304772" cy="32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Notasi Umum Regex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014" y="1628800"/>
            <a:ext cx="36957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https://lh5.googleusercontent.com/gYsT7wxpkA_vwBy4i-daGGdAbDZg-66VbrwYeA4tL_AsK5qi_N-3hl-FbeMra5jA6fH2Dq1XZFHghovYSRH3g3VdOxus7LKeF8oxuTr-kwrQd0R1_g5O2EyGrKzgNseHOuAxNL5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3"/>
            <a:ext cx="2016224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kgSNQqVqf8PVqQGwHnf9hsR4jBSboAdQDDTTFIVNHwk_qEte2T6Iuis9gzt1ga92CaRy4rnAut8KdHqUWQpn7cv7No9KWvARbL8XGbzUCENSiii4CdmTQsZThbnOvLq3EjAeZyU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76398"/>
            <a:ext cx="2267196" cy="1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5.googleusercontent.com/Fh8FRL5_me3fc-a3VOMe2f1NJ7JihhYgveEztr3J0KeIrN3PQ-qZPGrstjGD1_VjreTeuUWbHy1Q4q_rhnkgM7nD-eO159qSMdIoqtXuSqU8FFMK0M6Wf6G2r1BEex2lvo7x94E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9" y="3712167"/>
            <a:ext cx="2490272" cy="13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wSbwq4fYrwL8PbL6tsEcRPPwPR5FjvVNWdALuaC9X_gXmfYSDbyhyRCY2uJ-eY18P0rxXO-Y-1WoVeYgKn5O-FjN2Fo8BRoAMIYX-jrfJ0qOgLp2NgBCb7oeG8XvG0SSP-lpwA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645024"/>
            <a:ext cx="16596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3.googleusercontent.com/cU324B2i6HvFSTShfLviMI6OcSFniehdE82dIXeypmwjn099zA0LXaj3YJaGlQXbysi1urOfb3xleedRwWhFen8ZvLuLA7m0K--cQAkiq6b5_kJ6yfoIJiz5KWZVqhyXsYDm6vt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9" y="5214961"/>
            <a:ext cx="1457127" cy="15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5.googleusercontent.com/m2F2gw6FwGDxlGWv76nRW0VTpUXwYCSlnhXESVwNf7jrEejImmzub1D1Y-dDCE6a3YW2F5_0UFWqiN6gmSBhtFDheQ5F5AWF0fEVZDIdiWJSpzS3y5UsCTTMxDs3hIRaUemyDgw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20" y="5219724"/>
            <a:ext cx="1600612" cy="16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2:</a:t>
            </a:r>
            <a:r>
              <a:rPr lang="id-ID"/>
              <a:t> </a:t>
            </a:r>
            <a:r>
              <a:rPr lang="id-ID" dirty="0"/>
              <a:t>Regex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8295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id-ID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1657350" y="1006163"/>
            <a:ext cx="58293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id-ID"/>
              <a:t>Basic Regular Expression Patterns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1257300" y="1937513"/>
            <a:ext cx="3925265" cy="4380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2025" b="1" dirty="0">
                <a:solidFill>
                  <a:schemeClr val="dk1"/>
                </a:solidFill>
              </a:rPr>
              <a:t>brackets </a:t>
            </a:r>
            <a:r>
              <a:rPr lang="id-ID" sz="2025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2025" b="1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 disjunction</a:t>
            </a:r>
            <a:r>
              <a:rPr lang="id-ID" sz="2025" b="1" dirty="0"/>
              <a:t> </a:t>
            </a:r>
            <a:endParaRPr sz="3075" b="1" dirty="0"/>
          </a:p>
        </p:txBody>
      </p:sp>
      <p:pic>
        <p:nvPicPr>
          <p:cNvPr id="150" name="Google Shape;150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4794" y="2394863"/>
            <a:ext cx="6661575" cy="11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1256110" y="3865960"/>
            <a:ext cx="5614875" cy="32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id-ID" sz="17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Brackets </a:t>
            </a:r>
            <a:r>
              <a:rPr lang="id-ID" sz="1725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id-ID" sz="17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ditambah garis sambung: range</a:t>
            </a:r>
            <a:endParaRPr sz="1425" b="1"/>
          </a:p>
        </p:txBody>
      </p:sp>
      <p:pic>
        <p:nvPicPr>
          <p:cNvPr id="152" name="Google Shape;152;p22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10814" y="4314713"/>
            <a:ext cx="6047100" cy="101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62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6057900" y="5543550"/>
            <a:ext cx="1428750" cy="342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id-ID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1548975" y="925050"/>
            <a:ext cx="5829300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id-ID"/>
              <a:t>Basic Regular Expression Patterns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1440066" y="1740638"/>
            <a:ext cx="6047100" cy="276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257175" indent="-257175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id-ID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caret </a:t>
            </a:r>
            <a:r>
              <a:rPr lang="id-ID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id-ID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id-ID" sz="1350"/>
              <a:t>: negasi</a:t>
            </a:r>
            <a:endParaRPr/>
          </a:p>
        </p:txBody>
      </p:sp>
      <p:pic>
        <p:nvPicPr>
          <p:cNvPr id="161" name="Google Shape;161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3852" y="2047521"/>
            <a:ext cx="5400675" cy="138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1484710" y="3569494"/>
            <a:ext cx="5614875" cy="32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800"/>
              <a:buFont typeface="Calibri"/>
              <a:buChar char="•"/>
            </a:pPr>
            <a:r>
              <a:rPr lang="id-ID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Tanda tanya </a:t>
            </a:r>
            <a:r>
              <a:rPr lang="id-ID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lang="id-ID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bisa ada bisa tidak</a:t>
            </a:r>
            <a:endParaRPr sz="1350"/>
          </a:p>
        </p:txBody>
      </p:sp>
      <p:pic>
        <p:nvPicPr>
          <p:cNvPr id="163" name="Google Shape;163;p23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53853" y="3899344"/>
            <a:ext cx="5400675" cy="69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48979" y="5094098"/>
            <a:ext cx="5937750" cy="5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1656160" y="4773216"/>
            <a:ext cx="6047184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57175" indent="-257175">
              <a:buClr>
                <a:schemeClr val="dk1"/>
              </a:buClr>
              <a:buSzPts val="1800"/>
              <a:buFont typeface="Calibri"/>
              <a:buChar char="•"/>
            </a:pPr>
            <a:r>
              <a:rPr lang="id-ID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Titik: </a:t>
            </a:r>
            <a:r>
              <a:rPr lang="id-ID" sz="13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id-ID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any character</a:t>
            </a:r>
            <a:endParaRPr sz="13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3281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Regex</a:t>
            </a:r>
            <a:r>
              <a:rPr lang="id-ID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 berawal Huruf Kapital</a:t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r="24322"/>
          <a:stretch/>
        </p:blipFill>
        <p:spPr>
          <a:xfrm>
            <a:off x="215150" y="1931625"/>
            <a:ext cx="8713675" cy="299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457200" y="5797950"/>
            <a:ext cx="84717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100" b="1">
                <a:latin typeface="Courier New"/>
                <a:ea typeface="Courier New"/>
                <a:cs typeface="Courier New"/>
                <a:sym typeface="Courier New"/>
              </a:rPr>
              <a:t>[A-Z][a-z]*</a:t>
            </a:r>
            <a:r>
              <a:rPr lang="id-ID" sz="2100" b="1"/>
              <a:t> : Alfabet huruf besar yang dilanjutkan dengan nol atau banyak huruf kecil</a:t>
            </a:r>
            <a:endParaRPr sz="2100" b="1"/>
          </a:p>
        </p:txBody>
      </p:sp>
    </p:spTree>
    <p:extLst>
      <p:ext uri="{BB962C8B-B14F-4D97-AF65-F5344CB8AC3E}">
        <p14:creationId xmlns:p14="http://schemas.microsoft.com/office/powerpoint/2010/main" val="2005869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715</Words>
  <Application>Microsoft Office PowerPoint</Application>
  <PresentationFormat>On-screen Show (4:3)</PresentationFormat>
  <Paragraphs>68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Lucida Grande</vt:lpstr>
      <vt:lpstr>NimbusRomNo9L-Regu</vt:lpstr>
      <vt:lpstr>Office Theme</vt:lpstr>
      <vt:lpstr>String Matching dengan  Regular Expression</vt:lpstr>
      <vt:lpstr>String Matching: Definisi</vt:lpstr>
      <vt:lpstr>Contoh 1: Exact Matching</vt:lpstr>
      <vt:lpstr>Contoh 2: Regex Matching</vt:lpstr>
      <vt:lpstr>Notasi Umum Regex</vt:lpstr>
      <vt:lpstr>Contoh 2: Regex</vt:lpstr>
      <vt:lpstr>Basic Regular Expression Patterns</vt:lpstr>
      <vt:lpstr>Basic Regular Expression Patterns</vt:lpstr>
      <vt:lpstr>Regex Kata berawal Huruf Kapital</vt:lpstr>
      <vt:lpstr>Notasi Regex: Contoh</vt:lpstr>
      <vt:lpstr>Notasi Regex: Contoh</vt:lpstr>
      <vt:lpstr>Contoh 3: Regex for Email</vt:lpstr>
      <vt:lpstr>Contoh 4: Regex for Phone Number</vt:lpstr>
      <vt:lpstr>Knowledge check Regex</vt:lpstr>
      <vt:lpstr>Regex di Java</vt:lpstr>
      <vt:lpstr>Regex using Python</vt:lpstr>
      <vt:lpstr>Regex using Python</vt:lpstr>
      <vt:lpstr>Regex using Python</vt:lpstr>
      <vt:lpstr>Regex using Python</vt:lpstr>
      <vt:lpstr>Regex using Python</vt:lpstr>
      <vt:lpstr>Eliza, simple pattern-based chatbot</vt:lpstr>
      <vt:lpstr>Eliza-like Chatbot using Regex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Matching dengan  Regular Expression</dc:title>
  <dc:creator>Masayu Leylia Khodra</dc:creator>
  <cp:lastModifiedBy>Rinaldi Munir</cp:lastModifiedBy>
  <cp:revision>12</cp:revision>
  <dcterms:created xsi:type="dcterms:W3CDTF">2013-11-17T13:31:11Z</dcterms:created>
  <dcterms:modified xsi:type="dcterms:W3CDTF">2022-04-06T04:12:43Z</dcterms:modified>
</cp:coreProperties>
</file>