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408" r:id="rId2"/>
    <p:sldId id="328" r:id="rId3"/>
    <p:sldId id="329" r:id="rId4"/>
    <p:sldId id="330" r:id="rId5"/>
    <p:sldId id="331" r:id="rId6"/>
    <p:sldId id="404" r:id="rId7"/>
    <p:sldId id="332" r:id="rId8"/>
    <p:sldId id="333" r:id="rId9"/>
    <p:sldId id="334" r:id="rId10"/>
    <p:sldId id="335" r:id="rId11"/>
    <p:sldId id="336" r:id="rId12"/>
    <p:sldId id="337" r:id="rId13"/>
    <p:sldId id="338" r:id="rId14"/>
    <p:sldId id="339" r:id="rId15"/>
    <p:sldId id="405" r:id="rId16"/>
    <p:sldId id="406" r:id="rId17"/>
    <p:sldId id="407" r:id="rId18"/>
    <p:sldId id="341" r:id="rId19"/>
    <p:sldId id="342" r:id="rId20"/>
    <p:sldId id="344" r:id="rId21"/>
    <p:sldId id="346" r:id="rId22"/>
    <p:sldId id="347" r:id="rId23"/>
    <p:sldId id="348" r:id="rId24"/>
    <p:sldId id="349" r:id="rId25"/>
    <p:sldId id="350" r:id="rId26"/>
    <p:sldId id="411" r:id="rId27"/>
    <p:sldId id="410" r:id="rId28"/>
    <p:sldId id="412" r:id="rId29"/>
    <p:sldId id="413" r:id="rId30"/>
    <p:sldId id="414" r:id="rId31"/>
    <p:sldId id="393" r:id="rId32"/>
    <p:sldId id="415" r:id="rId33"/>
    <p:sldId id="394" r:id="rId34"/>
    <p:sldId id="416" r:id="rId35"/>
    <p:sldId id="340" r:id="rId36"/>
    <p:sldId id="374" r:id="rId37"/>
    <p:sldId id="398" r:id="rId38"/>
    <p:sldId id="399" r:id="rId39"/>
    <p:sldId id="417" r:id="rId40"/>
    <p:sldId id="40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94660"/>
  </p:normalViewPr>
  <p:slideViewPr>
    <p:cSldViewPr snapToGrid="0">
      <p:cViewPr varScale="1">
        <p:scale>
          <a:sx n="63" d="100"/>
          <a:sy n="63" d="100"/>
        </p:scale>
        <p:origin x="74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3241F2-07B7-4211-99D3-B1A6DCF46C29}" type="datetimeFigureOut">
              <a:rPr lang="en-US" smtClean="0"/>
              <a:t>3/23/2023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8ABF5-FB9A-44DD-AD19-6C807918B9E4}" type="slidenum">
              <a:rPr lang="en-US" smtClean="0"/>
              <a:t>‹#›</a:t>
            </a:fld>
            <a:endParaRPr lang="en-US"/>
          </a:p>
        </p:txBody>
      </p:sp>
    </p:spTree>
    <p:extLst>
      <p:ext uri="{BB962C8B-B14F-4D97-AF65-F5344CB8AC3E}">
        <p14:creationId xmlns:p14="http://schemas.microsoft.com/office/powerpoint/2010/main" val="2060069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D08A9-AE26-49DF-91CD-5765338CD2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A6955E-FA34-49F9-93A1-8D417DCD65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4F0B68-ECF8-4429-B881-021E333FDD43}"/>
              </a:ext>
            </a:extLst>
          </p:cNvPr>
          <p:cNvSpPr>
            <a:spLocks noGrp="1"/>
          </p:cNvSpPr>
          <p:nvPr>
            <p:ph type="dt" sz="half" idx="10"/>
          </p:nvPr>
        </p:nvSpPr>
        <p:spPr/>
        <p:txBody>
          <a:bodyPr/>
          <a:lstStyle/>
          <a:p>
            <a:fld id="{D8918848-1186-4F0F-8930-519C623292D9}" type="datetimeFigureOut">
              <a:rPr lang="en-US" smtClean="0"/>
              <a:t>3/23/2023</a:t>
            </a:fld>
            <a:endParaRPr lang="en-US"/>
          </a:p>
        </p:txBody>
      </p:sp>
      <p:sp>
        <p:nvSpPr>
          <p:cNvPr id="5" name="Footer Placeholder 4">
            <a:extLst>
              <a:ext uri="{FF2B5EF4-FFF2-40B4-BE49-F238E27FC236}">
                <a16:creationId xmlns:a16="http://schemas.microsoft.com/office/drawing/2014/main" id="{7A5158C6-D23C-480F-A2B0-9CA450CD87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E30FA-1745-48C4-96D3-DC2946B499EC}"/>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759078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A0E94-8C49-4AEB-9660-B672619F48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80E119-98A0-464B-AFE0-63EF2A898F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41E46B-5DD3-41F5-9678-23A84880D1ED}"/>
              </a:ext>
            </a:extLst>
          </p:cNvPr>
          <p:cNvSpPr>
            <a:spLocks noGrp="1"/>
          </p:cNvSpPr>
          <p:nvPr>
            <p:ph type="dt" sz="half" idx="10"/>
          </p:nvPr>
        </p:nvSpPr>
        <p:spPr/>
        <p:txBody>
          <a:bodyPr/>
          <a:lstStyle/>
          <a:p>
            <a:fld id="{D8918848-1186-4F0F-8930-519C623292D9}" type="datetimeFigureOut">
              <a:rPr lang="en-US" smtClean="0"/>
              <a:t>3/23/2023</a:t>
            </a:fld>
            <a:endParaRPr lang="en-US"/>
          </a:p>
        </p:txBody>
      </p:sp>
      <p:sp>
        <p:nvSpPr>
          <p:cNvPr id="5" name="Footer Placeholder 4">
            <a:extLst>
              <a:ext uri="{FF2B5EF4-FFF2-40B4-BE49-F238E27FC236}">
                <a16:creationId xmlns:a16="http://schemas.microsoft.com/office/drawing/2014/main" id="{89A9C778-49D5-4020-AF07-00E743563D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CF9FBD-E3C0-42A3-A041-EE1BEF8D47AE}"/>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1789451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0DE9E5-41A3-414B-B9FA-8B6C0D3DE6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E188BF-A5F7-4753-864F-4442C85425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251BE2-3526-4352-B1D7-B224BD2127C7}"/>
              </a:ext>
            </a:extLst>
          </p:cNvPr>
          <p:cNvSpPr>
            <a:spLocks noGrp="1"/>
          </p:cNvSpPr>
          <p:nvPr>
            <p:ph type="dt" sz="half" idx="10"/>
          </p:nvPr>
        </p:nvSpPr>
        <p:spPr/>
        <p:txBody>
          <a:bodyPr/>
          <a:lstStyle/>
          <a:p>
            <a:fld id="{D8918848-1186-4F0F-8930-519C623292D9}" type="datetimeFigureOut">
              <a:rPr lang="en-US" smtClean="0"/>
              <a:t>3/23/2023</a:t>
            </a:fld>
            <a:endParaRPr lang="en-US"/>
          </a:p>
        </p:txBody>
      </p:sp>
      <p:sp>
        <p:nvSpPr>
          <p:cNvPr id="5" name="Footer Placeholder 4">
            <a:extLst>
              <a:ext uri="{FF2B5EF4-FFF2-40B4-BE49-F238E27FC236}">
                <a16:creationId xmlns:a16="http://schemas.microsoft.com/office/drawing/2014/main" id="{5EBE0CD9-A936-47A2-B3EE-E3F657996B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565939-4B84-465C-8836-8C8A72BCCE34}"/>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1524075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a:extLst>
              <a:ext uri="{FF2B5EF4-FFF2-40B4-BE49-F238E27FC236}">
                <a16:creationId xmlns:a16="http://schemas.microsoft.com/office/drawing/2014/main" id="{2D188B15-65D2-4052-A483-FDDF4C23BD4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5">
            <a:extLst>
              <a:ext uri="{FF2B5EF4-FFF2-40B4-BE49-F238E27FC236}">
                <a16:creationId xmlns:a16="http://schemas.microsoft.com/office/drawing/2014/main" id="{4CF642CA-642F-4885-B3EA-2249DFEEC6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6">
            <a:extLst>
              <a:ext uri="{FF2B5EF4-FFF2-40B4-BE49-F238E27FC236}">
                <a16:creationId xmlns:a16="http://schemas.microsoft.com/office/drawing/2014/main" id="{D9D99CBD-13A2-4DD7-80A7-5FBC6FA42E83}"/>
              </a:ext>
            </a:extLst>
          </p:cNvPr>
          <p:cNvSpPr>
            <a:spLocks noGrp="1" noChangeArrowheads="1"/>
          </p:cNvSpPr>
          <p:nvPr>
            <p:ph type="sldNum" sz="quarter" idx="12"/>
          </p:nvPr>
        </p:nvSpPr>
        <p:spPr>
          <a:ln/>
        </p:spPr>
        <p:txBody>
          <a:bodyPr/>
          <a:lstStyle>
            <a:lvl1pPr>
              <a:defRPr/>
            </a:lvl1pPr>
          </a:lstStyle>
          <a:p>
            <a:fld id="{14C58AE1-C7F0-44E2-A9CF-570E922BD0F3}" type="slidenum">
              <a:rPr lang="en-US" altLang="en-US"/>
              <a:pPr/>
              <a:t>‹#›</a:t>
            </a:fld>
            <a:endParaRPr lang="en-US" altLang="en-US"/>
          </a:p>
        </p:txBody>
      </p:sp>
    </p:spTree>
    <p:extLst>
      <p:ext uri="{BB962C8B-B14F-4D97-AF65-F5344CB8AC3E}">
        <p14:creationId xmlns:p14="http://schemas.microsoft.com/office/powerpoint/2010/main" val="1570456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1030E-F92B-4DA9-8C96-A33736C6F7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8A49AA-43D0-42BD-B264-826D353390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E3995B-6E6E-436A-87EA-A36C45589D02}"/>
              </a:ext>
            </a:extLst>
          </p:cNvPr>
          <p:cNvSpPr>
            <a:spLocks noGrp="1"/>
          </p:cNvSpPr>
          <p:nvPr>
            <p:ph type="dt" sz="half" idx="10"/>
          </p:nvPr>
        </p:nvSpPr>
        <p:spPr/>
        <p:txBody>
          <a:bodyPr/>
          <a:lstStyle/>
          <a:p>
            <a:fld id="{D8918848-1186-4F0F-8930-519C623292D9}" type="datetimeFigureOut">
              <a:rPr lang="en-US" smtClean="0"/>
              <a:t>3/23/2023</a:t>
            </a:fld>
            <a:endParaRPr lang="en-US"/>
          </a:p>
        </p:txBody>
      </p:sp>
      <p:sp>
        <p:nvSpPr>
          <p:cNvPr id="5" name="Footer Placeholder 4">
            <a:extLst>
              <a:ext uri="{FF2B5EF4-FFF2-40B4-BE49-F238E27FC236}">
                <a16:creationId xmlns:a16="http://schemas.microsoft.com/office/drawing/2014/main" id="{BFC38621-8FB2-421E-B6B0-370BE982DA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7C44A3-5228-4986-A322-CDAA97B65352}"/>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3636801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5FF80-BB51-4BF8-A379-F7C64A328F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7B2B98-7F9C-41B2-8378-B7EF217219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F18CA4-D89C-4DCF-97F4-F443AA3597FD}"/>
              </a:ext>
            </a:extLst>
          </p:cNvPr>
          <p:cNvSpPr>
            <a:spLocks noGrp="1"/>
          </p:cNvSpPr>
          <p:nvPr>
            <p:ph type="dt" sz="half" idx="10"/>
          </p:nvPr>
        </p:nvSpPr>
        <p:spPr/>
        <p:txBody>
          <a:bodyPr/>
          <a:lstStyle/>
          <a:p>
            <a:fld id="{D8918848-1186-4F0F-8930-519C623292D9}" type="datetimeFigureOut">
              <a:rPr lang="en-US" smtClean="0"/>
              <a:t>3/23/2023</a:t>
            </a:fld>
            <a:endParaRPr lang="en-US"/>
          </a:p>
        </p:txBody>
      </p:sp>
      <p:sp>
        <p:nvSpPr>
          <p:cNvPr id="5" name="Footer Placeholder 4">
            <a:extLst>
              <a:ext uri="{FF2B5EF4-FFF2-40B4-BE49-F238E27FC236}">
                <a16:creationId xmlns:a16="http://schemas.microsoft.com/office/drawing/2014/main" id="{9420A81B-D58F-42F8-80E5-83AF149682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E91EB0-434D-49AC-B21B-099AAF1565C4}"/>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125556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00FC-7700-4856-A3AD-6E2BF60CA7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EA02B3-8347-425D-AAA1-2C1EABE7EF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CDF02A-AE25-4507-9E8C-6B88DDDF9A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31E97F-BC5A-4AA9-A717-109F564D24D3}"/>
              </a:ext>
            </a:extLst>
          </p:cNvPr>
          <p:cNvSpPr>
            <a:spLocks noGrp="1"/>
          </p:cNvSpPr>
          <p:nvPr>
            <p:ph type="dt" sz="half" idx="10"/>
          </p:nvPr>
        </p:nvSpPr>
        <p:spPr/>
        <p:txBody>
          <a:bodyPr/>
          <a:lstStyle/>
          <a:p>
            <a:fld id="{D8918848-1186-4F0F-8930-519C623292D9}" type="datetimeFigureOut">
              <a:rPr lang="en-US" smtClean="0"/>
              <a:t>3/23/2023</a:t>
            </a:fld>
            <a:endParaRPr lang="en-US"/>
          </a:p>
        </p:txBody>
      </p:sp>
      <p:sp>
        <p:nvSpPr>
          <p:cNvPr id="6" name="Footer Placeholder 5">
            <a:extLst>
              <a:ext uri="{FF2B5EF4-FFF2-40B4-BE49-F238E27FC236}">
                <a16:creationId xmlns:a16="http://schemas.microsoft.com/office/drawing/2014/main" id="{3CBB8884-DD66-4A3D-BD9A-1D6338BC16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F78E0A-98DC-417E-A5AE-0A94D4D8CB69}"/>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1022835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B5E3E-DD02-4464-808C-0D9AF98900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07D714-11E7-41A2-A974-B5E03E954D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D99A33-8D4F-4352-9427-E89FABDDD7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B47951-558A-47C9-83C1-77DEE0A6A2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F102F8-A862-4682-B385-B5BE4F4866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6F5A7A-6330-418A-8451-DC21261DE59B}"/>
              </a:ext>
            </a:extLst>
          </p:cNvPr>
          <p:cNvSpPr>
            <a:spLocks noGrp="1"/>
          </p:cNvSpPr>
          <p:nvPr>
            <p:ph type="dt" sz="half" idx="10"/>
          </p:nvPr>
        </p:nvSpPr>
        <p:spPr/>
        <p:txBody>
          <a:bodyPr/>
          <a:lstStyle/>
          <a:p>
            <a:fld id="{D8918848-1186-4F0F-8930-519C623292D9}" type="datetimeFigureOut">
              <a:rPr lang="en-US" smtClean="0"/>
              <a:t>3/23/2023</a:t>
            </a:fld>
            <a:endParaRPr lang="en-US"/>
          </a:p>
        </p:txBody>
      </p:sp>
      <p:sp>
        <p:nvSpPr>
          <p:cNvPr id="8" name="Footer Placeholder 7">
            <a:extLst>
              <a:ext uri="{FF2B5EF4-FFF2-40B4-BE49-F238E27FC236}">
                <a16:creationId xmlns:a16="http://schemas.microsoft.com/office/drawing/2014/main" id="{18EE1F74-9EF8-4EB4-B499-11EC5ACE73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1E31C0-A5E5-435E-9C13-655560D50D03}"/>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3507661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CD937-106A-4B4B-94B4-C3B54800C9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EE3573-7E4D-4C76-BE2F-D921CBE3D980}"/>
              </a:ext>
            </a:extLst>
          </p:cNvPr>
          <p:cNvSpPr>
            <a:spLocks noGrp="1"/>
          </p:cNvSpPr>
          <p:nvPr>
            <p:ph type="dt" sz="half" idx="10"/>
          </p:nvPr>
        </p:nvSpPr>
        <p:spPr/>
        <p:txBody>
          <a:bodyPr/>
          <a:lstStyle/>
          <a:p>
            <a:fld id="{D8918848-1186-4F0F-8930-519C623292D9}" type="datetimeFigureOut">
              <a:rPr lang="en-US" smtClean="0"/>
              <a:t>3/23/2023</a:t>
            </a:fld>
            <a:endParaRPr lang="en-US"/>
          </a:p>
        </p:txBody>
      </p:sp>
      <p:sp>
        <p:nvSpPr>
          <p:cNvPr id="4" name="Footer Placeholder 3">
            <a:extLst>
              <a:ext uri="{FF2B5EF4-FFF2-40B4-BE49-F238E27FC236}">
                <a16:creationId xmlns:a16="http://schemas.microsoft.com/office/drawing/2014/main" id="{E6186EF3-A4D3-4FBB-9F44-B3153F6124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6E5F03-1425-43EC-B78C-C2A94E28905E}"/>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547481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FEB01A-8837-47E4-AEF6-426FA432C28A}"/>
              </a:ext>
            </a:extLst>
          </p:cNvPr>
          <p:cNvSpPr>
            <a:spLocks noGrp="1"/>
          </p:cNvSpPr>
          <p:nvPr>
            <p:ph type="dt" sz="half" idx="10"/>
          </p:nvPr>
        </p:nvSpPr>
        <p:spPr/>
        <p:txBody>
          <a:bodyPr/>
          <a:lstStyle/>
          <a:p>
            <a:fld id="{D8918848-1186-4F0F-8930-519C623292D9}" type="datetimeFigureOut">
              <a:rPr lang="en-US" smtClean="0"/>
              <a:t>3/23/2023</a:t>
            </a:fld>
            <a:endParaRPr lang="en-US"/>
          </a:p>
        </p:txBody>
      </p:sp>
      <p:sp>
        <p:nvSpPr>
          <p:cNvPr id="3" name="Footer Placeholder 2">
            <a:extLst>
              <a:ext uri="{FF2B5EF4-FFF2-40B4-BE49-F238E27FC236}">
                <a16:creationId xmlns:a16="http://schemas.microsoft.com/office/drawing/2014/main" id="{5C0D8EBF-1FBA-4B08-8ABD-65C847E2A5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BF97B7-1118-4505-9205-1AEF959507F5}"/>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1241409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9E6F3-C5ED-41D3-B0A9-2D590D112A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17AAC0-D1BE-4101-9B44-C448909427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6E1FE9-C01C-41DC-89F4-ADF26B27A2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5245BD-47D1-4BDC-BE07-4869B5C7C351}"/>
              </a:ext>
            </a:extLst>
          </p:cNvPr>
          <p:cNvSpPr>
            <a:spLocks noGrp="1"/>
          </p:cNvSpPr>
          <p:nvPr>
            <p:ph type="dt" sz="half" idx="10"/>
          </p:nvPr>
        </p:nvSpPr>
        <p:spPr/>
        <p:txBody>
          <a:bodyPr/>
          <a:lstStyle/>
          <a:p>
            <a:fld id="{D8918848-1186-4F0F-8930-519C623292D9}" type="datetimeFigureOut">
              <a:rPr lang="en-US" smtClean="0"/>
              <a:t>3/23/2023</a:t>
            </a:fld>
            <a:endParaRPr lang="en-US"/>
          </a:p>
        </p:txBody>
      </p:sp>
      <p:sp>
        <p:nvSpPr>
          <p:cNvPr id="6" name="Footer Placeholder 5">
            <a:extLst>
              <a:ext uri="{FF2B5EF4-FFF2-40B4-BE49-F238E27FC236}">
                <a16:creationId xmlns:a16="http://schemas.microsoft.com/office/drawing/2014/main" id="{99A700AE-20D1-4376-BCEF-9641893B84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15BA21-E3AE-4A1A-B0F5-CDA67908645A}"/>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1312162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C9C0C-896D-4D94-9424-A90CF936C2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4F3D9C-D965-4990-B7FD-1705D6A577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E5FF75-4C1E-4FB7-9B98-40E6FE55BD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519DE8-B749-41E8-8C40-F3A74F92CB04}"/>
              </a:ext>
            </a:extLst>
          </p:cNvPr>
          <p:cNvSpPr>
            <a:spLocks noGrp="1"/>
          </p:cNvSpPr>
          <p:nvPr>
            <p:ph type="dt" sz="half" idx="10"/>
          </p:nvPr>
        </p:nvSpPr>
        <p:spPr/>
        <p:txBody>
          <a:bodyPr/>
          <a:lstStyle/>
          <a:p>
            <a:fld id="{D8918848-1186-4F0F-8930-519C623292D9}" type="datetimeFigureOut">
              <a:rPr lang="en-US" smtClean="0"/>
              <a:t>3/23/2023</a:t>
            </a:fld>
            <a:endParaRPr lang="en-US"/>
          </a:p>
        </p:txBody>
      </p:sp>
      <p:sp>
        <p:nvSpPr>
          <p:cNvPr id="6" name="Footer Placeholder 5">
            <a:extLst>
              <a:ext uri="{FF2B5EF4-FFF2-40B4-BE49-F238E27FC236}">
                <a16:creationId xmlns:a16="http://schemas.microsoft.com/office/drawing/2014/main" id="{E07879BE-456F-4CE6-B337-084431A800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A9986-97BE-4EE3-91AB-50E6B66F63BE}"/>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451341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248B8F-7E07-4345-B704-81FCD3F975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14ADB0-ACB1-4874-993F-3DC4E3FF95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46DA07-129D-401F-B993-377E9B527E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918848-1186-4F0F-8930-519C623292D9}" type="datetimeFigureOut">
              <a:rPr lang="en-US" smtClean="0"/>
              <a:t>3/23/2023</a:t>
            </a:fld>
            <a:endParaRPr lang="en-US"/>
          </a:p>
        </p:txBody>
      </p:sp>
      <p:sp>
        <p:nvSpPr>
          <p:cNvPr id="5" name="Footer Placeholder 4">
            <a:extLst>
              <a:ext uri="{FF2B5EF4-FFF2-40B4-BE49-F238E27FC236}">
                <a16:creationId xmlns:a16="http://schemas.microsoft.com/office/drawing/2014/main" id="{008DA9AB-2535-45A2-AA9B-DD42DC4531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6A0343-7BBE-44AC-88D6-A94FFA7101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7AFDA1-7767-47B4-AAB6-AD5DBCB858AC}" type="slidenum">
              <a:rPr lang="en-US" smtClean="0"/>
              <a:t>‹#›</a:t>
            </a:fld>
            <a:endParaRPr lang="en-US"/>
          </a:p>
        </p:txBody>
      </p:sp>
    </p:spTree>
    <p:extLst>
      <p:ext uri="{BB962C8B-B14F-4D97-AF65-F5344CB8AC3E}">
        <p14:creationId xmlns:p14="http://schemas.microsoft.com/office/powerpoint/2010/main" val="3265085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3.bin"/><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6.wmf"/><Relationship Id="rId7" Type="http://schemas.openxmlformats.org/officeDocument/2006/relationships/oleObject" Target="../embeddings/oleObject6.bin"/><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2.bin"/><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58C05F1-CE4F-4210-8BD9-E2DBC98D869E}"/>
              </a:ext>
            </a:extLst>
          </p:cNvPr>
          <p:cNvSpPr>
            <a:spLocks noGrp="1" noChangeArrowheads="1"/>
          </p:cNvSpPr>
          <p:nvPr>
            <p:ph type="ctrTitle"/>
          </p:nvPr>
        </p:nvSpPr>
        <p:spPr>
          <a:xfrm>
            <a:off x="1767840" y="1143477"/>
            <a:ext cx="8229600" cy="1357312"/>
          </a:xfrm>
        </p:spPr>
        <p:txBody>
          <a:bodyPr>
            <a:normAutofit fontScale="90000"/>
          </a:bodyPr>
          <a:lstStyle/>
          <a:p>
            <a:pPr eaLnBrk="1" hangingPunct="1">
              <a:defRPr/>
            </a:pPr>
            <a:r>
              <a:rPr lang="en-US" b="1" dirty="0" err="1">
                <a:latin typeface="+mn-lt"/>
              </a:rPr>
              <a:t>Algoritma</a:t>
            </a:r>
            <a:r>
              <a:rPr lang="en-US" b="1" dirty="0">
                <a:latin typeface="+mn-lt"/>
              </a:rPr>
              <a:t> </a:t>
            </a:r>
            <a:r>
              <a:rPr lang="en-US" b="1" i="1" dirty="0">
                <a:latin typeface="+mn-lt"/>
              </a:rPr>
              <a:t>Greedy</a:t>
            </a:r>
            <a:r>
              <a:rPr lang="en-US" dirty="0">
                <a:latin typeface="+mn-lt"/>
              </a:rPr>
              <a:t> </a:t>
            </a:r>
            <a:br>
              <a:rPr lang="en-US" dirty="0">
                <a:latin typeface="+mn-lt"/>
              </a:rPr>
            </a:br>
            <a:r>
              <a:rPr lang="en-US" sz="3600" dirty="0">
                <a:latin typeface="+mn-lt"/>
              </a:rPr>
              <a:t>(Bagian 3)</a:t>
            </a:r>
          </a:p>
        </p:txBody>
      </p:sp>
      <p:sp>
        <p:nvSpPr>
          <p:cNvPr id="2051" name="Rectangle 3">
            <a:extLst>
              <a:ext uri="{FF2B5EF4-FFF2-40B4-BE49-F238E27FC236}">
                <a16:creationId xmlns:a16="http://schemas.microsoft.com/office/drawing/2014/main" id="{3856D391-6EE5-4FE7-B9D8-F24E3E13C2DF}"/>
              </a:ext>
            </a:extLst>
          </p:cNvPr>
          <p:cNvSpPr>
            <a:spLocks noGrp="1" noChangeArrowheads="1"/>
          </p:cNvSpPr>
          <p:nvPr>
            <p:ph type="subTitle" idx="1"/>
          </p:nvPr>
        </p:nvSpPr>
        <p:spPr>
          <a:xfrm>
            <a:off x="2682240" y="523718"/>
            <a:ext cx="6400800" cy="984093"/>
          </a:xfrm>
        </p:spPr>
        <p:txBody>
          <a:bodyPr/>
          <a:lstStyle/>
          <a:p>
            <a:pPr eaLnBrk="1" hangingPunct="1">
              <a:defRPr/>
            </a:pPr>
            <a:r>
              <a:rPr lang="en-US" dirty="0" err="1"/>
              <a:t>Bahan</a:t>
            </a:r>
            <a:r>
              <a:rPr lang="en-US" dirty="0"/>
              <a:t> </a:t>
            </a:r>
            <a:r>
              <a:rPr lang="en-US" dirty="0" err="1"/>
              <a:t>Kuliah</a:t>
            </a:r>
            <a:r>
              <a:rPr lang="en-US" dirty="0"/>
              <a:t>  IF2211 </a:t>
            </a:r>
            <a:r>
              <a:rPr lang="en-US" dirty="0" err="1"/>
              <a:t>Strategi</a:t>
            </a:r>
            <a:r>
              <a:rPr lang="en-US" dirty="0"/>
              <a:t> </a:t>
            </a:r>
            <a:r>
              <a:rPr lang="en-US" dirty="0" err="1"/>
              <a:t>Algoritma</a:t>
            </a:r>
            <a:endParaRPr lang="en-US" dirty="0"/>
          </a:p>
        </p:txBody>
      </p:sp>
      <p:pic>
        <p:nvPicPr>
          <p:cNvPr id="4100" name="Picture 4">
            <a:extLst>
              <a:ext uri="{FF2B5EF4-FFF2-40B4-BE49-F238E27FC236}">
                <a16:creationId xmlns:a16="http://schemas.microsoft.com/office/drawing/2014/main" id="{5524ED1B-353A-4D39-A7E1-4AEE4BAF4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5867" y="2260277"/>
            <a:ext cx="4115691" cy="2899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4">
            <a:extLst>
              <a:ext uri="{FF2B5EF4-FFF2-40B4-BE49-F238E27FC236}">
                <a16:creationId xmlns:a16="http://schemas.microsoft.com/office/drawing/2014/main" id="{1C87F1BE-3276-4407-A608-6E1EF920F539}"/>
              </a:ext>
            </a:extLst>
          </p:cNvPr>
          <p:cNvSpPr txBox="1">
            <a:spLocks noChangeArrowheads="1"/>
          </p:cNvSpPr>
          <p:nvPr/>
        </p:nvSpPr>
        <p:spPr bwMode="auto">
          <a:xfrm>
            <a:off x="3104051" y="3309328"/>
            <a:ext cx="3817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3600" dirty="0">
                <a:latin typeface="+mn-lt"/>
              </a:rPr>
              <a:t>Oleh: Rinaldi Munir</a:t>
            </a:r>
          </a:p>
        </p:txBody>
      </p:sp>
      <p:sp>
        <p:nvSpPr>
          <p:cNvPr id="4102" name="TextBox 5">
            <a:extLst>
              <a:ext uri="{FF2B5EF4-FFF2-40B4-BE49-F238E27FC236}">
                <a16:creationId xmlns:a16="http://schemas.microsoft.com/office/drawing/2014/main" id="{0ED5F560-907E-4831-B394-555D1F65A495}"/>
              </a:ext>
            </a:extLst>
          </p:cNvPr>
          <p:cNvSpPr txBox="1">
            <a:spLocks noChangeArrowheads="1"/>
          </p:cNvSpPr>
          <p:nvPr/>
        </p:nvSpPr>
        <p:spPr bwMode="auto">
          <a:xfrm>
            <a:off x="2535248" y="5306995"/>
            <a:ext cx="606486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dirty="0"/>
              <a:t>Program </a:t>
            </a:r>
            <a:r>
              <a:rPr lang="en-US" altLang="en-US" sz="2400" dirty="0" err="1"/>
              <a:t>Studi</a:t>
            </a:r>
            <a:r>
              <a:rPr lang="en-US" altLang="en-US" sz="2400" dirty="0"/>
              <a:t> Teknik </a:t>
            </a:r>
            <a:r>
              <a:rPr lang="en-US" altLang="en-US" sz="2400" dirty="0" err="1"/>
              <a:t>Informatika</a:t>
            </a:r>
            <a:endParaRPr lang="en-US" altLang="en-US" sz="2400" dirty="0"/>
          </a:p>
          <a:p>
            <a:pPr algn="ctr">
              <a:spcBef>
                <a:spcPct val="0"/>
              </a:spcBef>
              <a:buClrTx/>
              <a:buFontTx/>
              <a:buNone/>
            </a:pPr>
            <a:r>
              <a:rPr lang="en-US" altLang="en-US" sz="2400" dirty="0" err="1"/>
              <a:t>Sekolah</a:t>
            </a:r>
            <a:r>
              <a:rPr lang="en-US" altLang="en-US" sz="2400" dirty="0"/>
              <a:t> Teknik </a:t>
            </a:r>
            <a:r>
              <a:rPr lang="en-US" altLang="en-US" sz="2400" dirty="0" err="1"/>
              <a:t>Elektro</a:t>
            </a:r>
            <a:r>
              <a:rPr lang="en-US" altLang="en-US" sz="2400" dirty="0"/>
              <a:t> dan </a:t>
            </a:r>
            <a:r>
              <a:rPr lang="en-US" altLang="en-US" sz="2400" dirty="0" err="1"/>
              <a:t>Informatika</a:t>
            </a:r>
            <a:r>
              <a:rPr lang="en-US" altLang="en-US" sz="2400" dirty="0"/>
              <a:t> ITB</a:t>
            </a:r>
          </a:p>
          <a:p>
            <a:pPr algn="ctr">
              <a:spcBef>
                <a:spcPct val="0"/>
              </a:spcBef>
              <a:buClrTx/>
              <a:buFontTx/>
              <a:buNone/>
            </a:pPr>
            <a:r>
              <a:rPr lang="en-US" altLang="en-US" sz="2400"/>
              <a:t>2022</a:t>
            </a:r>
            <a:endParaRPr lang="en-US" alt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D9B61B7-880D-41BC-AE96-C685ED93D9E3}"/>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1A72FD69-5FA2-454D-B3F0-59A3D4E98DFA}" type="slidenum">
              <a:rPr lang="en-US" altLang="en-US" sz="1200"/>
              <a:pPr>
                <a:spcBef>
                  <a:spcPct val="0"/>
                </a:spcBef>
                <a:buClrTx/>
                <a:buFontTx/>
                <a:buNone/>
              </a:pPr>
              <a:t>10</a:t>
            </a:fld>
            <a:endParaRPr lang="en-US" altLang="en-US" sz="1200"/>
          </a:p>
        </p:txBody>
      </p:sp>
      <p:graphicFrame>
        <p:nvGraphicFramePr>
          <p:cNvPr id="106499" name="Object 3">
            <a:extLst>
              <a:ext uri="{FF2B5EF4-FFF2-40B4-BE49-F238E27FC236}">
                <a16:creationId xmlns:a16="http://schemas.microsoft.com/office/drawing/2014/main" id="{6935A0D9-2262-44A6-9C6D-D8B88C1BA412}"/>
              </a:ext>
            </a:extLst>
          </p:cNvPr>
          <p:cNvGraphicFramePr>
            <a:graphicFrameLocks noGrp="1" noChangeAspect="1"/>
          </p:cNvGraphicFramePr>
          <p:nvPr>
            <p:ph/>
            <p:extLst>
              <p:ext uri="{D42A27DB-BD31-4B8C-83A1-F6EECF244321}">
                <p14:modId xmlns:p14="http://schemas.microsoft.com/office/powerpoint/2010/main" val="2172382706"/>
              </p:ext>
            </p:extLst>
          </p:nvPr>
        </p:nvGraphicFramePr>
        <p:xfrm>
          <a:off x="1158601" y="227453"/>
          <a:ext cx="6419357" cy="6403093"/>
        </p:xfrm>
        <a:graphic>
          <a:graphicData uri="http://schemas.openxmlformats.org/presentationml/2006/ole">
            <mc:AlternateContent xmlns:mc="http://schemas.openxmlformats.org/markup-compatibility/2006">
              <mc:Choice xmlns:v="urn:schemas-microsoft-com:vml" Requires="v">
                <p:oleObj name="VISIO" r:id="rId2" imgW="5124604" imgH="5112337" progId="Visio.Drawing.5">
                  <p:embed/>
                </p:oleObj>
              </mc:Choice>
              <mc:Fallback>
                <p:oleObj name="VISIO" r:id="rId2" imgW="5124604" imgH="5112337" progId="Visio.Drawing.5">
                  <p:embed/>
                  <p:pic>
                    <p:nvPicPr>
                      <p:cNvPr id="106499" name="Object 3">
                        <a:extLst>
                          <a:ext uri="{FF2B5EF4-FFF2-40B4-BE49-F238E27FC236}">
                            <a16:creationId xmlns:a16="http://schemas.microsoft.com/office/drawing/2014/main" id="{6935A0D9-2262-44A6-9C6D-D8B88C1BA4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601" y="227453"/>
                        <a:ext cx="6419357" cy="6403093"/>
                      </a:xfrm>
                      <a:prstGeom prst="rect">
                        <a:avLst/>
                      </a:prstGeom>
                      <a:solidFill>
                        <a:schemeClr val="bg2">
                          <a:lumMod val="75000"/>
                        </a:schemeClr>
                      </a:solidFill>
                      <a:ln>
                        <a:noFill/>
                      </a:ln>
                      <a:effectLst/>
                    </p:spPr>
                  </p:pic>
                </p:oleObj>
              </mc:Fallback>
            </mc:AlternateContent>
          </a:graphicData>
        </a:graphic>
      </p:graphicFrame>
      <p:sp>
        <p:nvSpPr>
          <p:cNvPr id="2" name="TextBox 1">
            <a:extLst>
              <a:ext uri="{FF2B5EF4-FFF2-40B4-BE49-F238E27FC236}">
                <a16:creationId xmlns:a16="http://schemas.microsoft.com/office/drawing/2014/main" id="{91778B89-5895-4D90-8D11-68A512F0D4BB}"/>
              </a:ext>
            </a:extLst>
          </p:cNvPr>
          <p:cNvSpPr txBox="1"/>
          <p:nvPr/>
        </p:nvSpPr>
        <p:spPr>
          <a:xfrm>
            <a:off x="8610600" y="2165131"/>
            <a:ext cx="2062809" cy="3046988"/>
          </a:xfrm>
          <a:prstGeom prst="rect">
            <a:avLst/>
          </a:prstGeom>
          <a:noFill/>
        </p:spPr>
        <p:txBody>
          <a:bodyPr wrap="none" rtlCol="0">
            <a:spAutoFit/>
          </a:bodyPr>
          <a:lstStyle/>
          <a:p>
            <a:r>
              <a:rPr lang="en-US" sz="2400" dirty="0"/>
              <a:t>Kode Huffman:</a:t>
            </a:r>
          </a:p>
          <a:p>
            <a:r>
              <a:rPr lang="en-US" sz="2400" dirty="0"/>
              <a:t>a = 0</a:t>
            </a:r>
          </a:p>
          <a:p>
            <a:r>
              <a:rPr lang="en-US" sz="2400" dirty="0"/>
              <a:t>b = 101</a:t>
            </a:r>
          </a:p>
          <a:p>
            <a:r>
              <a:rPr lang="en-US" sz="2400" dirty="0"/>
              <a:t>c = 100</a:t>
            </a:r>
          </a:p>
          <a:p>
            <a:r>
              <a:rPr lang="en-US" sz="2400" dirty="0"/>
              <a:t>d = 111</a:t>
            </a:r>
          </a:p>
          <a:p>
            <a:r>
              <a:rPr lang="en-US" sz="2400" dirty="0"/>
              <a:t>e = 1101</a:t>
            </a:r>
          </a:p>
          <a:p>
            <a:r>
              <a:rPr lang="en-US" sz="2400" dirty="0"/>
              <a:t>f = 1100</a:t>
            </a:r>
          </a:p>
          <a:p>
            <a:r>
              <a:rPr lang="en-US" sz="2400"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C307D739-D888-46FE-A857-FAA53BE0BE91}"/>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9430F5FD-9169-4C84-AFCC-5919597B3D5D}" type="slidenum">
              <a:rPr lang="en-US" altLang="en-US" sz="1200"/>
              <a:pPr>
                <a:spcBef>
                  <a:spcPct val="0"/>
                </a:spcBef>
                <a:buClrTx/>
                <a:buFontTx/>
                <a:buNone/>
              </a:pPr>
              <a:t>11</a:t>
            </a:fld>
            <a:endParaRPr lang="en-US" altLang="en-US" sz="1200"/>
          </a:p>
        </p:txBody>
      </p:sp>
      <p:sp>
        <p:nvSpPr>
          <p:cNvPr id="114690" name="Rectangle 2">
            <a:extLst>
              <a:ext uri="{FF2B5EF4-FFF2-40B4-BE49-F238E27FC236}">
                <a16:creationId xmlns:a16="http://schemas.microsoft.com/office/drawing/2014/main" id="{C118504B-9305-4369-8739-C1B6EE0ABBEC}"/>
              </a:ext>
            </a:extLst>
          </p:cNvPr>
          <p:cNvSpPr>
            <a:spLocks noGrp="1" noChangeArrowheads="1"/>
          </p:cNvSpPr>
          <p:nvPr>
            <p:ph type="title"/>
          </p:nvPr>
        </p:nvSpPr>
        <p:spPr/>
        <p:txBody>
          <a:bodyPr>
            <a:normAutofit/>
          </a:bodyPr>
          <a:lstStyle/>
          <a:p>
            <a:pPr algn="l" eaLnBrk="1" hangingPunct="1">
              <a:defRPr/>
            </a:pPr>
            <a:r>
              <a:rPr lang="en-US" sz="4000" b="1" dirty="0">
                <a:latin typeface="+mn-lt"/>
              </a:rPr>
              <a:t>10. </a:t>
            </a:r>
            <a:r>
              <a:rPr lang="en-US" sz="4000" b="1" dirty="0" err="1">
                <a:latin typeface="+mn-lt"/>
              </a:rPr>
              <a:t>Pecahan</a:t>
            </a:r>
            <a:r>
              <a:rPr lang="en-US" sz="4000" b="1" dirty="0">
                <a:latin typeface="+mn-lt"/>
              </a:rPr>
              <a:t> </a:t>
            </a:r>
            <a:r>
              <a:rPr lang="en-US" sz="4000" b="1" dirty="0" err="1">
                <a:latin typeface="+mn-lt"/>
              </a:rPr>
              <a:t>Mesir</a:t>
            </a:r>
            <a:r>
              <a:rPr lang="en-US" sz="4000" b="1" dirty="0">
                <a:latin typeface="+mn-lt"/>
              </a:rPr>
              <a:t> (</a:t>
            </a:r>
            <a:r>
              <a:rPr lang="en-US" sz="4000" b="1" i="1" dirty="0">
                <a:latin typeface="+mn-lt"/>
              </a:rPr>
              <a:t>Egyptian Fraction</a:t>
            </a:r>
            <a:r>
              <a:rPr lang="en-US" sz="4000" b="1" dirty="0">
                <a:latin typeface="+mn-lt"/>
              </a:rPr>
              <a:t>)</a:t>
            </a:r>
          </a:p>
        </p:txBody>
      </p:sp>
      <p:sp>
        <p:nvSpPr>
          <p:cNvPr id="107524" name="Rectangle 3">
            <a:extLst>
              <a:ext uri="{FF2B5EF4-FFF2-40B4-BE49-F238E27FC236}">
                <a16:creationId xmlns:a16="http://schemas.microsoft.com/office/drawing/2014/main" id="{49B3C5F9-ABC1-45FA-80D3-34D194F0F2F2}"/>
              </a:ext>
            </a:extLst>
          </p:cNvPr>
          <p:cNvSpPr>
            <a:spLocks noGrp="1" noChangeArrowheads="1"/>
          </p:cNvSpPr>
          <p:nvPr>
            <p:ph type="body" idx="1"/>
          </p:nvPr>
        </p:nvSpPr>
        <p:spPr>
          <a:xfrm>
            <a:off x="1040525" y="1690687"/>
            <a:ext cx="10370425" cy="4802187"/>
          </a:xfrm>
        </p:spPr>
        <p:txBody>
          <a:bodyPr/>
          <a:lstStyle/>
          <a:p>
            <a:pPr marL="0" indent="0" eaLnBrk="1" hangingPunct="1">
              <a:buFontTx/>
              <a:buNone/>
            </a:pPr>
            <a:r>
              <a:rPr lang="en-US" altLang="en-US" sz="2400" b="1" dirty="0" err="1"/>
              <a:t>Pecahan</a:t>
            </a:r>
            <a:r>
              <a:rPr lang="en-US" altLang="en-US" sz="2400" b="1" dirty="0"/>
              <a:t> </a:t>
            </a:r>
            <a:r>
              <a:rPr lang="en-US" altLang="en-US" sz="2400" b="1" dirty="0" err="1"/>
              <a:t>Mesir</a:t>
            </a:r>
            <a:r>
              <a:rPr lang="en-US" altLang="en-US" sz="2400" b="1" dirty="0"/>
              <a:t> </a:t>
            </a:r>
            <a:r>
              <a:rPr lang="en-US" altLang="en-US" sz="2400" dirty="0"/>
              <a:t> </a:t>
            </a:r>
            <a:r>
              <a:rPr lang="en-US" altLang="en-US" sz="2400" dirty="0" err="1"/>
              <a:t>adalah</a:t>
            </a:r>
            <a:r>
              <a:rPr lang="en-US" altLang="en-US" sz="2400" dirty="0"/>
              <a:t> </a:t>
            </a:r>
            <a:r>
              <a:rPr lang="en-US" altLang="en-US" sz="2400" dirty="0" err="1">
                <a:cs typeface="Times New Roman" panose="02020603050405020304" pitchFamily="18" charset="0"/>
              </a:rPr>
              <a:t>pecahan</a:t>
            </a:r>
            <a:r>
              <a:rPr lang="en-US" altLang="en-US" sz="2400" dirty="0">
                <a:cs typeface="Times New Roman" panose="02020603050405020304" pitchFamily="18" charset="0"/>
              </a:rPr>
              <a:t>, </a:t>
            </a:r>
            <a:r>
              <a:rPr lang="en-US" altLang="en-US" sz="2400" dirty="0" err="1">
                <a:cs typeface="Times New Roman" panose="02020603050405020304" pitchFamily="18" charset="0"/>
              </a:rPr>
              <a:t>dalam</a:t>
            </a:r>
            <a:r>
              <a:rPr lang="en-US" altLang="en-US" sz="2400" dirty="0">
                <a:cs typeface="Times New Roman" panose="02020603050405020304" pitchFamily="18" charset="0"/>
              </a:rPr>
              <a:t> </a:t>
            </a:r>
            <a:r>
              <a:rPr lang="en-US" altLang="en-US" sz="2400" dirty="0" err="1">
                <a:cs typeface="Times New Roman" panose="02020603050405020304" pitchFamily="18" charset="0"/>
              </a:rPr>
              <a:t>bentuk</a:t>
            </a: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dirty="0">
                <a:cs typeface="Times New Roman" panose="02020603050405020304" pitchFamily="18" charset="0"/>
              </a:rPr>
              <a:t>/</a:t>
            </a:r>
            <a:r>
              <a:rPr lang="en-US" altLang="en-US" sz="2400" i="1" dirty="0">
                <a:cs typeface="Times New Roman" panose="02020603050405020304" pitchFamily="18" charset="0"/>
              </a:rPr>
              <a:t>q</a:t>
            </a:r>
            <a:r>
              <a:rPr lang="en-US" altLang="en-US" sz="2400" dirty="0">
                <a:cs typeface="Times New Roman" panose="02020603050405020304" pitchFamily="18" charset="0"/>
              </a:rPr>
              <a:t>, yang </a:t>
            </a:r>
            <a:r>
              <a:rPr lang="en-US" altLang="en-US" sz="2400" dirty="0" err="1">
                <a:cs typeface="Times New Roman" panose="02020603050405020304" pitchFamily="18" charset="0"/>
              </a:rPr>
              <a:t>dapat</a:t>
            </a:r>
            <a:r>
              <a:rPr lang="en-US" altLang="en-US" sz="2400" dirty="0">
                <a:cs typeface="Times New Roman" panose="02020603050405020304" pitchFamily="18" charset="0"/>
              </a:rPr>
              <a:t> </a:t>
            </a:r>
            <a:r>
              <a:rPr lang="en-US" altLang="en-US" sz="2400" dirty="0" err="1">
                <a:cs typeface="Times New Roman" panose="02020603050405020304" pitchFamily="18" charset="0"/>
              </a:rPr>
              <a:t>didekomposisi</a:t>
            </a:r>
            <a:r>
              <a:rPr lang="en-US" altLang="en-US" sz="2400" dirty="0">
                <a:cs typeface="Times New Roman" panose="02020603050405020304" pitchFamily="18" charset="0"/>
              </a:rPr>
              <a:t> </a:t>
            </a:r>
            <a:r>
              <a:rPr lang="en-US" altLang="en-US" sz="2400" dirty="0" err="1">
                <a:cs typeface="Times New Roman" panose="02020603050405020304" pitchFamily="18" charset="0"/>
              </a:rPr>
              <a:t>pecahan</a:t>
            </a:r>
            <a:r>
              <a:rPr lang="en-US" altLang="en-US" sz="2400" dirty="0">
                <a:cs typeface="Times New Roman" panose="02020603050405020304" pitchFamily="18" charset="0"/>
              </a:rPr>
              <a:t> </a:t>
            </a:r>
            <a:r>
              <a:rPr lang="en-US" altLang="en-US" sz="2400" dirty="0" err="1">
                <a:cs typeface="Times New Roman" panose="02020603050405020304" pitchFamily="18" charset="0"/>
              </a:rPr>
              <a:t>menjadi</a:t>
            </a:r>
            <a:r>
              <a:rPr lang="en-US" altLang="en-US" sz="2400" dirty="0">
                <a:cs typeface="Times New Roman" panose="02020603050405020304" pitchFamily="18" charset="0"/>
              </a:rPr>
              <a:t> </a:t>
            </a:r>
            <a:r>
              <a:rPr lang="en-US" altLang="en-US" sz="2400" dirty="0" err="1">
                <a:cs typeface="Times New Roman" panose="02020603050405020304" pitchFamily="18" charset="0"/>
              </a:rPr>
              <a:t>jumlah</a:t>
            </a:r>
            <a:r>
              <a:rPr lang="en-US" altLang="en-US" sz="2400" dirty="0">
                <a:cs typeface="Times New Roman" panose="02020603050405020304" pitchFamily="18" charset="0"/>
              </a:rPr>
              <a:t> </a:t>
            </a:r>
            <a:r>
              <a:rPr lang="en-US" altLang="en-US" sz="2400" dirty="0" err="1">
                <a:cs typeface="Times New Roman" panose="02020603050405020304" pitchFamily="18" charset="0"/>
              </a:rPr>
              <a:t>dari</a:t>
            </a:r>
            <a:r>
              <a:rPr lang="en-US" altLang="en-US" sz="2400" dirty="0">
                <a:cs typeface="Times New Roman" panose="02020603050405020304" pitchFamily="18" charset="0"/>
              </a:rPr>
              <a:t> </a:t>
            </a:r>
            <a:r>
              <a:rPr lang="en-US" altLang="en-US" sz="2400" dirty="0" err="1">
                <a:cs typeface="Times New Roman" panose="02020603050405020304" pitchFamily="18" charset="0"/>
              </a:rPr>
              <a:t>sejumlah</a:t>
            </a:r>
            <a:r>
              <a:rPr lang="en-US" altLang="en-US" sz="2400" dirty="0">
                <a:cs typeface="Times New Roman" panose="02020603050405020304" pitchFamily="18" charset="0"/>
              </a:rPr>
              <a:t> </a:t>
            </a:r>
            <a:r>
              <a:rPr lang="en-US" altLang="en-US" sz="2400" dirty="0" err="1">
                <a:cs typeface="Times New Roman" panose="02020603050405020304" pitchFamily="18" charset="0"/>
              </a:rPr>
              <a:t>pecahan</a:t>
            </a:r>
            <a:r>
              <a:rPr lang="en-US" altLang="en-US" sz="2400" dirty="0">
                <a:cs typeface="Times New Roman" panose="02020603050405020304" pitchFamily="18" charset="0"/>
              </a:rPr>
              <a:t> yang </a:t>
            </a:r>
            <a:r>
              <a:rPr lang="en-US" altLang="en-US" sz="2400" dirty="0" err="1">
                <a:cs typeface="Times New Roman" panose="02020603050405020304" pitchFamily="18" charset="0"/>
              </a:rPr>
              <a:t>berbeda</a:t>
            </a:r>
            <a:r>
              <a:rPr lang="en-US" altLang="en-US" sz="2400" dirty="0">
                <a:cs typeface="Times New Roman" panose="02020603050405020304" pitchFamily="18" charset="0"/>
              </a:rPr>
              <a:t>:</a:t>
            </a:r>
          </a:p>
          <a:p>
            <a:pPr algn="just" eaLnBrk="1" hangingPunct="1">
              <a:buFontTx/>
              <a:buNone/>
            </a:pPr>
            <a:r>
              <a:rPr lang="en-US" altLang="en-US" sz="2400" dirty="0">
                <a:cs typeface="Times New Roman" panose="02020603050405020304" pitchFamily="18" charset="0"/>
              </a:rPr>
              <a:t> </a:t>
            </a:r>
          </a:p>
          <a:p>
            <a:pPr algn="just" eaLnBrk="1" hangingPunct="1">
              <a:buFontTx/>
              <a:buNone/>
            </a:pPr>
            <a:r>
              <a:rPr lang="en-US" altLang="en-US" sz="2400" dirty="0">
                <a:cs typeface="Times New Roman" panose="02020603050405020304" pitchFamily="18" charset="0"/>
              </a:rPr>
              <a:t>	</a:t>
            </a:r>
          </a:p>
          <a:p>
            <a:pPr algn="just" eaLnBrk="1" hangingPunct="1">
              <a:buFontTx/>
              <a:buNone/>
            </a:pPr>
            <a:r>
              <a:rPr lang="en-US" altLang="en-US" sz="2400" dirty="0">
                <a:cs typeface="Times New Roman" panose="02020603050405020304" pitchFamily="18" charset="0"/>
              </a:rPr>
              <a:t> </a:t>
            </a:r>
          </a:p>
          <a:p>
            <a:pPr eaLnBrk="1" hangingPunct="1">
              <a:buFontTx/>
              <a:buNone/>
            </a:pPr>
            <a:r>
              <a:rPr lang="en-US" altLang="en-US" sz="2400" dirty="0">
                <a:cs typeface="Times New Roman" panose="02020603050405020304" pitchFamily="18" charset="0"/>
              </a:rPr>
              <a:t>yang </a:t>
            </a:r>
            <a:r>
              <a:rPr lang="en-US" altLang="en-US" sz="2400" dirty="0" err="1">
                <a:cs typeface="Times New Roman" panose="02020603050405020304" pitchFamily="18" charset="0"/>
              </a:rPr>
              <a:t>dalam</a:t>
            </a:r>
            <a:r>
              <a:rPr lang="en-US" altLang="en-US" sz="2400" dirty="0">
                <a:cs typeface="Times New Roman" panose="02020603050405020304" pitchFamily="18" charset="0"/>
              </a:rPr>
              <a:t> </a:t>
            </a:r>
            <a:r>
              <a:rPr lang="en-US" altLang="en-US" sz="2400" dirty="0" err="1">
                <a:cs typeface="Times New Roman" panose="02020603050405020304" pitchFamily="18" charset="0"/>
              </a:rPr>
              <a:t>hal</a:t>
            </a:r>
            <a:r>
              <a:rPr lang="en-US" altLang="en-US" sz="2400" dirty="0">
                <a:cs typeface="Times New Roman" panose="02020603050405020304" pitchFamily="18" charset="0"/>
              </a:rPr>
              <a:t> </a:t>
            </a:r>
            <a:r>
              <a:rPr lang="en-US" altLang="en-US" sz="2400" dirty="0" err="1">
                <a:cs typeface="Times New Roman" panose="02020603050405020304" pitchFamily="18" charset="0"/>
              </a:rPr>
              <a:t>ini</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 &lt; </a:t>
            </a:r>
            <a:r>
              <a:rPr lang="en-US" altLang="en-US" sz="2400" i="1" dirty="0">
                <a:cs typeface="Times New Roman" panose="02020603050405020304" pitchFamily="18" charset="0"/>
              </a:rPr>
              <a:t>k</a:t>
            </a:r>
            <a:r>
              <a:rPr lang="en-US" altLang="en-US" sz="2400" baseline="-30000" dirty="0">
                <a:cs typeface="Times New Roman" panose="02020603050405020304" pitchFamily="18" charset="0"/>
              </a:rPr>
              <a:t>2</a:t>
            </a:r>
            <a:r>
              <a:rPr lang="en-US" altLang="en-US" sz="2400" dirty="0">
                <a:cs typeface="Times New Roman" panose="02020603050405020304" pitchFamily="18" charset="0"/>
              </a:rPr>
              <a:t> &lt; … &lt; </a:t>
            </a:r>
            <a:r>
              <a:rPr lang="en-US" altLang="en-US" sz="2400" i="1" dirty="0">
                <a:cs typeface="Times New Roman" panose="02020603050405020304" pitchFamily="18" charset="0"/>
              </a:rPr>
              <a:t>k</a:t>
            </a:r>
            <a:r>
              <a:rPr lang="en-US" altLang="en-US" sz="2400" i="1" baseline="-30000" dirty="0">
                <a:cs typeface="Times New Roman" panose="02020603050405020304" pitchFamily="18" charset="0"/>
              </a:rPr>
              <a:t>n</a:t>
            </a:r>
            <a:r>
              <a:rPr lang="en-US" altLang="en-US" sz="2400" dirty="0">
                <a:cs typeface="Times New Roman" panose="02020603050405020304" pitchFamily="18" charset="0"/>
              </a:rPr>
              <a:t>. </a:t>
            </a:r>
          </a:p>
          <a:p>
            <a:pPr eaLnBrk="1" hangingPunct="1">
              <a:buFontTx/>
              <a:buNone/>
            </a:pPr>
            <a:endParaRPr lang="en-US" altLang="en-US" sz="2400" dirty="0">
              <a:cs typeface="Times New Roman" panose="02020603050405020304" pitchFamily="18" charset="0"/>
            </a:endParaRPr>
          </a:p>
          <a:p>
            <a:pPr eaLnBrk="1" hangingPunct="1">
              <a:buFontTx/>
              <a:buNone/>
            </a:pPr>
            <a:r>
              <a:rPr lang="en-US" altLang="en-US" sz="2400" b="1" dirty="0" err="1">
                <a:cs typeface="Times New Roman" panose="02020603050405020304" pitchFamily="18" charset="0"/>
              </a:rPr>
              <a:t>Contoh</a:t>
            </a:r>
            <a:r>
              <a:rPr lang="en-US" altLang="en-US" sz="2400" b="1" dirty="0">
                <a:cs typeface="Times New Roman" panose="02020603050405020304" pitchFamily="18" charset="0"/>
              </a:rPr>
              <a:t> 16:  </a:t>
            </a:r>
            <a:r>
              <a:rPr lang="en-US" altLang="en-US" sz="2400" dirty="0" err="1">
                <a:cs typeface="Times New Roman" panose="02020603050405020304" pitchFamily="18" charset="0"/>
              </a:rPr>
              <a:t>Beberapa</a:t>
            </a:r>
            <a:r>
              <a:rPr lang="en-US" altLang="en-US" sz="2400" dirty="0">
                <a:cs typeface="Times New Roman" panose="02020603050405020304" pitchFamily="18" charset="0"/>
              </a:rPr>
              <a:t> </a:t>
            </a:r>
            <a:r>
              <a:rPr lang="en-US" altLang="en-US" sz="2400" dirty="0" err="1">
                <a:cs typeface="Times New Roman" panose="02020603050405020304" pitchFamily="18" charset="0"/>
              </a:rPr>
              <a:t>pecahan</a:t>
            </a:r>
            <a:r>
              <a:rPr lang="en-US" altLang="en-US" sz="2400" dirty="0">
                <a:cs typeface="Times New Roman" panose="02020603050405020304" pitchFamily="18" charset="0"/>
              </a:rPr>
              <a:t> </a:t>
            </a:r>
            <a:r>
              <a:rPr lang="en-US" altLang="en-US" sz="2400" dirty="0" err="1">
                <a:cs typeface="Times New Roman" panose="02020603050405020304" pitchFamily="18" charset="0"/>
              </a:rPr>
              <a:t>Mesir</a:t>
            </a:r>
            <a:endParaRPr lang="en-US" altLang="en-US" sz="2400" b="1" dirty="0">
              <a:cs typeface="Times New Roman" panose="02020603050405020304" pitchFamily="18" charset="0"/>
            </a:endParaRPr>
          </a:p>
        </p:txBody>
      </p:sp>
      <p:sp>
        <p:nvSpPr>
          <p:cNvPr id="107525" name="Rectangle 5">
            <a:extLst>
              <a:ext uri="{FF2B5EF4-FFF2-40B4-BE49-F238E27FC236}">
                <a16:creationId xmlns:a16="http://schemas.microsoft.com/office/drawing/2014/main" id="{4D7CD942-F838-400C-92C8-7FB46348A1B4}"/>
              </a:ext>
            </a:extLst>
          </p:cNvPr>
          <p:cNvSpPr>
            <a:spLocks noChangeArrowheads="1"/>
          </p:cNvSpPr>
          <p:nvPr/>
        </p:nvSpPr>
        <p:spPr bwMode="auto">
          <a:xfrm>
            <a:off x="5462588" y="322421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graphicFrame>
        <p:nvGraphicFramePr>
          <p:cNvPr id="107526" name="Object 6">
            <a:extLst>
              <a:ext uri="{FF2B5EF4-FFF2-40B4-BE49-F238E27FC236}">
                <a16:creationId xmlns:a16="http://schemas.microsoft.com/office/drawing/2014/main" id="{B1384D79-C5C1-4CEB-B016-C5E770C832EC}"/>
              </a:ext>
            </a:extLst>
          </p:cNvPr>
          <p:cNvGraphicFramePr>
            <a:graphicFrameLocks noChangeAspect="1"/>
          </p:cNvGraphicFramePr>
          <p:nvPr>
            <p:extLst>
              <p:ext uri="{D42A27DB-BD31-4B8C-83A1-F6EECF244321}">
                <p14:modId xmlns:p14="http://schemas.microsoft.com/office/powerpoint/2010/main" val="4182648489"/>
              </p:ext>
            </p:extLst>
          </p:nvPr>
        </p:nvGraphicFramePr>
        <p:xfrm>
          <a:off x="3482866" y="2519362"/>
          <a:ext cx="2971800" cy="990600"/>
        </p:xfrm>
        <a:graphic>
          <a:graphicData uri="http://schemas.openxmlformats.org/presentationml/2006/ole">
            <mc:AlternateContent xmlns:mc="http://schemas.openxmlformats.org/markup-compatibility/2006">
              <mc:Choice xmlns:v="urn:schemas-microsoft-com:vml" Requires="v">
                <p:oleObj name="Equation" r:id="rId2" imgW="1143000" imgH="381000" progId="Equation.3">
                  <p:embed/>
                </p:oleObj>
              </mc:Choice>
              <mc:Fallback>
                <p:oleObj name="Equation" r:id="rId2" imgW="1143000" imgH="381000" progId="Equation.3">
                  <p:embed/>
                  <p:pic>
                    <p:nvPicPr>
                      <p:cNvPr id="107526" name="Object 6">
                        <a:extLst>
                          <a:ext uri="{FF2B5EF4-FFF2-40B4-BE49-F238E27FC236}">
                            <a16:creationId xmlns:a16="http://schemas.microsoft.com/office/drawing/2014/main" id="{B1384D79-C5C1-4CEB-B016-C5E770C832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2866" y="2519362"/>
                        <a:ext cx="2971800" cy="990600"/>
                      </a:xfrm>
                      <a:prstGeom prst="rect">
                        <a:avLst/>
                      </a:prstGeom>
                      <a:solidFill>
                        <a:schemeClr val="bg2">
                          <a:lumMod val="90000"/>
                        </a:schemeClr>
                      </a:solidFill>
                      <a:ln>
                        <a:noFill/>
                      </a:ln>
                      <a:effectLst/>
                    </p:spPr>
                  </p:pic>
                </p:oleObj>
              </mc:Fallback>
            </mc:AlternateContent>
          </a:graphicData>
        </a:graphic>
      </p:graphicFrame>
      <p:graphicFrame>
        <p:nvGraphicFramePr>
          <p:cNvPr id="107527" name="Object 7">
            <a:extLst>
              <a:ext uri="{FF2B5EF4-FFF2-40B4-BE49-F238E27FC236}">
                <a16:creationId xmlns:a16="http://schemas.microsoft.com/office/drawing/2014/main" id="{2BB50357-F180-4929-908E-FE7FC915CFF8}"/>
              </a:ext>
            </a:extLst>
          </p:cNvPr>
          <p:cNvGraphicFramePr>
            <a:graphicFrameLocks noChangeAspect="1"/>
          </p:cNvGraphicFramePr>
          <p:nvPr>
            <p:extLst>
              <p:ext uri="{D42A27DB-BD31-4B8C-83A1-F6EECF244321}">
                <p14:modId xmlns:p14="http://schemas.microsoft.com/office/powerpoint/2010/main" val="294584082"/>
              </p:ext>
            </p:extLst>
          </p:nvPr>
        </p:nvGraphicFramePr>
        <p:xfrm>
          <a:off x="2644666" y="5312515"/>
          <a:ext cx="1676400" cy="998538"/>
        </p:xfrm>
        <a:graphic>
          <a:graphicData uri="http://schemas.openxmlformats.org/presentationml/2006/ole">
            <mc:AlternateContent xmlns:mc="http://schemas.openxmlformats.org/markup-compatibility/2006">
              <mc:Choice xmlns:v="urn:schemas-microsoft-com:vml" Requires="v">
                <p:oleObj name="Equation" r:id="rId4" imgW="596641" imgH="355446" progId="Equation.3">
                  <p:embed/>
                </p:oleObj>
              </mc:Choice>
              <mc:Fallback>
                <p:oleObj name="Equation" r:id="rId4" imgW="596641" imgH="355446" progId="Equation.3">
                  <p:embed/>
                  <p:pic>
                    <p:nvPicPr>
                      <p:cNvPr id="107527" name="Object 7">
                        <a:extLst>
                          <a:ext uri="{FF2B5EF4-FFF2-40B4-BE49-F238E27FC236}">
                            <a16:creationId xmlns:a16="http://schemas.microsoft.com/office/drawing/2014/main" id="{2BB50357-F180-4929-908E-FE7FC915CF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4666" y="5312515"/>
                        <a:ext cx="1676400" cy="998538"/>
                      </a:xfrm>
                      <a:prstGeom prst="rect">
                        <a:avLst/>
                      </a:prstGeom>
                      <a:solidFill>
                        <a:schemeClr val="bg2">
                          <a:lumMod val="90000"/>
                        </a:schemeClr>
                      </a:solidFill>
                      <a:ln>
                        <a:noFill/>
                      </a:ln>
                      <a:effectLst/>
                    </p:spPr>
                  </p:pic>
                </p:oleObj>
              </mc:Fallback>
            </mc:AlternateContent>
          </a:graphicData>
        </a:graphic>
      </p:graphicFrame>
      <p:sp>
        <p:nvSpPr>
          <p:cNvPr id="107528" name="Rectangle 10">
            <a:extLst>
              <a:ext uri="{FF2B5EF4-FFF2-40B4-BE49-F238E27FC236}">
                <a16:creationId xmlns:a16="http://schemas.microsoft.com/office/drawing/2014/main" id="{1B54D7D8-D7F4-470C-80D9-4C31AE71B9A0}"/>
              </a:ext>
            </a:extLst>
          </p:cNvPr>
          <p:cNvSpPr>
            <a:spLocks noChangeArrowheads="1"/>
          </p:cNvSpPr>
          <p:nvPr/>
        </p:nvSpPr>
        <p:spPr bwMode="auto">
          <a:xfrm>
            <a:off x="5643563" y="324326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pic>
        <p:nvPicPr>
          <p:cNvPr id="107529" name="Picture 9">
            <a:extLst>
              <a:ext uri="{FF2B5EF4-FFF2-40B4-BE49-F238E27FC236}">
                <a16:creationId xmlns:a16="http://schemas.microsoft.com/office/drawing/2014/main" id="{9DBB5749-C150-434E-BE3B-65EF1855C2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2737" y="5358554"/>
            <a:ext cx="2286000" cy="938212"/>
          </a:xfrm>
          <a:prstGeom prst="rect">
            <a:avLst/>
          </a:prstGeom>
          <a:solidFill>
            <a:schemeClr val="bg2">
              <a:lumMod val="90000"/>
            </a:schemeClr>
          </a:solidFill>
          <a:ln>
            <a:noFill/>
          </a:ln>
        </p:spPr>
      </p:pic>
      <p:sp>
        <p:nvSpPr>
          <p:cNvPr id="107530" name="Rectangle 12">
            <a:extLst>
              <a:ext uri="{FF2B5EF4-FFF2-40B4-BE49-F238E27FC236}">
                <a16:creationId xmlns:a16="http://schemas.microsoft.com/office/drawing/2014/main" id="{39E39662-A4C5-4B52-95BF-14430A528A13}"/>
              </a:ext>
            </a:extLst>
          </p:cNvPr>
          <p:cNvSpPr>
            <a:spLocks noChangeArrowheads="1"/>
          </p:cNvSpPr>
          <p:nvPr/>
        </p:nvSpPr>
        <p:spPr bwMode="auto">
          <a:xfrm>
            <a:off x="5586413" y="324326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graphicFrame>
        <p:nvGraphicFramePr>
          <p:cNvPr id="107531" name="Object 11">
            <a:extLst>
              <a:ext uri="{FF2B5EF4-FFF2-40B4-BE49-F238E27FC236}">
                <a16:creationId xmlns:a16="http://schemas.microsoft.com/office/drawing/2014/main" id="{69267757-6F14-470E-B38B-D647ABFC38F8}"/>
              </a:ext>
            </a:extLst>
          </p:cNvPr>
          <p:cNvGraphicFramePr>
            <a:graphicFrameLocks noChangeAspect="1"/>
          </p:cNvGraphicFramePr>
          <p:nvPr>
            <p:extLst>
              <p:ext uri="{D42A27DB-BD31-4B8C-83A1-F6EECF244321}">
                <p14:modId xmlns:p14="http://schemas.microsoft.com/office/powerpoint/2010/main" val="3781541791"/>
              </p:ext>
            </p:extLst>
          </p:nvPr>
        </p:nvGraphicFramePr>
        <p:xfrm>
          <a:off x="8213834" y="5325215"/>
          <a:ext cx="2667000" cy="973138"/>
        </p:xfrm>
        <a:graphic>
          <a:graphicData uri="http://schemas.openxmlformats.org/presentationml/2006/ole">
            <mc:AlternateContent xmlns:mc="http://schemas.openxmlformats.org/markup-compatibility/2006">
              <mc:Choice xmlns:v="urn:schemas-microsoft-com:vml" Requires="v">
                <p:oleObj r:id="rId7" imgW="1016000" imgH="368300" progId="Equation.3">
                  <p:embed/>
                </p:oleObj>
              </mc:Choice>
              <mc:Fallback>
                <p:oleObj r:id="rId7" imgW="1016000" imgH="368300" progId="Equation.3">
                  <p:embed/>
                  <p:pic>
                    <p:nvPicPr>
                      <p:cNvPr id="107531" name="Object 11">
                        <a:extLst>
                          <a:ext uri="{FF2B5EF4-FFF2-40B4-BE49-F238E27FC236}">
                            <a16:creationId xmlns:a16="http://schemas.microsoft.com/office/drawing/2014/main" id="{69267757-6F14-470E-B38B-D647ABFC38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13834" y="5325215"/>
                        <a:ext cx="2667000" cy="973138"/>
                      </a:xfrm>
                      <a:prstGeom prst="rect">
                        <a:avLst/>
                      </a:prstGeom>
                      <a:solidFill>
                        <a:schemeClr val="bg2">
                          <a:lumMod val="90000"/>
                        </a:schemeClr>
                      </a:solidFill>
                      <a:ln>
                        <a:noFill/>
                      </a:ln>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B254363-9DFB-457F-9FF8-5D7D4DD96ECD}"/>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07329229-F0F9-4478-86DE-8212D04A54EE}" type="slidenum">
              <a:rPr lang="en-US" altLang="en-US" sz="1200"/>
              <a:pPr>
                <a:spcBef>
                  <a:spcPct val="0"/>
                </a:spcBef>
                <a:buClrTx/>
                <a:buFontTx/>
                <a:buNone/>
              </a:pPr>
              <a:t>12</a:t>
            </a:fld>
            <a:endParaRPr lang="en-US" altLang="en-US" sz="1200"/>
          </a:p>
        </p:txBody>
      </p:sp>
      <p:sp>
        <p:nvSpPr>
          <p:cNvPr id="108548" name="Rectangle 3">
            <a:extLst>
              <a:ext uri="{FF2B5EF4-FFF2-40B4-BE49-F238E27FC236}">
                <a16:creationId xmlns:a16="http://schemas.microsoft.com/office/drawing/2014/main" id="{20B7B95F-A783-44E6-AAFC-11B2BAF9402E}"/>
              </a:ext>
            </a:extLst>
          </p:cNvPr>
          <p:cNvSpPr>
            <a:spLocks noGrp="1" noChangeArrowheads="1"/>
          </p:cNvSpPr>
          <p:nvPr>
            <p:ph type="body" idx="1"/>
          </p:nvPr>
        </p:nvSpPr>
        <p:spPr>
          <a:xfrm>
            <a:off x="1142999" y="769855"/>
            <a:ext cx="10515600" cy="4821648"/>
          </a:xfrm>
        </p:spPr>
        <p:txBody>
          <a:bodyPr/>
          <a:lstStyle/>
          <a:p>
            <a:pPr eaLnBrk="1" hangingPunct="1"/>
            <a:r>
              <a:rPr lang="en-US" altLang="en-US" dirty="0" err="1">
                <a:cs typeface="Times New Roman" panose="02020603050405020304" pitchFamily="18" charset="0"/>
              </a:rPr>
              <a:t>Pecahan</a:t>
            </a:r>
            <a:r>
              <a:rPr lang="en-US" altLang="en-US" dirty="0">
                <a:cs typeface="Times New Roman" panose="02020603050405020304" pitchFamily="18" charset="0"/>
              </a:rPr>
              <a:t> yang </a:t>
            </a:r>
            <a:r>
              <a:rPr lang="en-US" altLang="en-US" dirty="0" err="1">
                <a:cs typeface="Times New Roman" panose="02020603050405020304" pitchFamily="18" charset="0"/>
              </a:rPr>
              <a:t>diberikan</a:t>
            </a:r>
            <a:r>
              <a:rPr lang="en-US" altLang="en-US" dirty="0">
                <a:cs typeface="Times New Roman" panose="02020603050405020304" pitchFamily="18" charset="0"/>
              </a:rPr>
              <a:t> </a:t>
            </a:r>
            <a:r>
              <a:rPr lang="en-US" altLang="en-US" dirty="0" err="1">
                <a:cs typeface="Times New Roman" panose="02020603050405020304" pitchFamily="18" charset="0"/>
              </a:rPr>
              <a:t>mungkin</a:t>
            </a:r>
            <a:r>
              <a:rPr lang="en-US" altLang="en-US" dirty="0">
                <a:cs typeface="Times New Roman" panose="02020603050405020304" pitchFamily="18" charset="0"/>
              </a:rPr>
              <a:t> </a:t>
            </a:r>
            <a:r>
              <a:rPr lang="en-US" altLang="en-US" dirty="0" err="1">
                <a:cs typeface="Times New Roman" panose="02020603050405020304" pitchFamily="18" charset="0"/>
              </a:rPr>
              <a:t>mempunyai</a:t>
            </a:r>
            <a:r>
              <a:rPr lang="en-US" altLang="en-US" dirty="0">
                <a:cs typeface="Times New Roman" panose="02020603050405020304" pitchFamily="18" charset="0"/>
              </a:rPr>
              <a:t> </a:t>
            </a:r>
            <a:r>
              <a:rPr lang="en-US" altLang="en-US" dirty="0" err="1">
                <a:cs typeface="Times New Roman" panose="02020603050405020304" pitchFamily="18" charset="0"/>
              </a:rPr>
              <a:t>lebih</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a:t>
            </a:r>
            <a:r>
              <a:rPr lang="en-US" altLang="en-US" dirty="0" err="1">
                <a:cs typeface="Times New Roman" panose="02020603050405020304" pitchFamily="18" charset="0"/>
              </a:rPr>
              <a:t>satu</a:t>
            </a:r>
            <a:r>
              <a:rPr lang="en-US" altLang="en-US" dirty="0">
                <a:cs typeface="Times New Roman" panose="02020603050405020304" pitchFamily="18" charset="0"/>
              </a:rPr>
              <a:t> </a:t>
            </a:r>
            <a:r>
              <a:rPr lang="en-US" altLang="en-US" dirty="0" err="1">
                <a:cs typeface="Times New Roman" panose="02020603050405020304" pitchFamily="18" charset="0"/>
              </a:rPr>
              <a:t>representasi</a:t>
            </a:r>
            <a:r>
              <a:rPr lang="en-US" altLang="en-US" dirty="0">
                <a:cs typeface="Times New Roman" panose="02020603050405020304" pitchFamily="18" charset="0"/>
              </a:rPr>
              <a:t> </a:t>
            </a:r>
            <a:r>
              <a:rPr lang="en-US" altLang="en-US" dirty="0" err="1">
                <a:cs typeface="Times New Roman" panose="02020603050405020304" pitchFamily="18" charset="0"/>
              </a:rPr>
              <a:t>Mesir</a:t>
            </a:r>
            <a:r>
              <a:rPr lang="en-US" altLang="en-US" dirty="0">
                <a:cs typeface="Times New Roman" panose="02020603050405020304" pitchFamily="18" charset="0"/>
              </a:rPr>
              <a:t> </a:t>
            </a:r>
          </a:p>
          <a:p>
            <a:pPr eaLnBrk="1" hangingPunct="1">
              <a:buFontTx/>
              <a:buNone/>
            </a:pPr>
            <a:r>
              <a:rPr lang="en-US" altLang="en-US" dirty="0">
                <a:cs typeface="Times New Roman" panose="02020603050405020304" pitchFamily="18" charset="0"/>
              </a:rPr>
              <a:t>	</a:t>
            </a:r>
            <a:r>
              <a:rPr lang="en-US" altLang="en-US" dirty="0" err="1">
                <a:cs typeface="Times New Roman" panose="02020603050405020304" pitchFamily="18" charset="0"/>
              </a:rPr>
              <a:t>Contoh</a:t>
            </a:r>
            <a:r>
              <a:rPr lang="en-US" altLang="en-US" dirty="0">
                <a:cs typeface="Times New Roman" panose="02020603050405020304" pitchFamily="18" charset="0"/>
              </a:rPr>
              <a:t>: </a:t>
            </a:r>
            <a:r>
              <a:rPr lang="en-US" altLang="en-US" dirty="0"/>
              <a:t>8/15 = 1/3 + 1/5</a:t>
            </a:r>
          </a:p>
          <a:p>
            <a:pPr eaLnBrk="1" hangingPunct="1">
              <a:buFontTx/>
              <a:buNone/>
            </a:pPr>
            <a:r>
              <a:rPr lang="en-US" altLang="en-US" dirty="0"/>
              <a:t>		       8/15 = 1/2 + 1/30</a:t>
            </a:r>
          </a:p>
          <a:p>
            <a:pPr eaLnBrk="1" hangingPunct="1">
              <a:buFontTx/>
              <a:buNone/>
            </a:pPr>
            <a:endParaRPr lang="en-US" altLang="en-US" dirty="0">
              <a:cs typeface="Times New Roman" panose="02020603050405020304" pitchFamily="18" charset="0"/>
            </a:endParaRPr>
          </a:p>
          <a:p>
            <a:pPr eaLnBrk="1" hangingPunct="1"/>
            <a:r>
              <a:rPr lang="en-US" altLang="en-US" dirty="0" err="1">
                <a:cs typeface="Times New Roman" panose="02020603050405020304" pitchFamily="18" charset="0"/>
              </a:rPr>
              <a:t>Persoalannya</a:t>
            </a:r>
            <a:r>
              <a:rPr lang="en-US" altLang="en-US" dirty="0">
                <a:cs typeface="Times New Roman" panose="02020603050405020304" pitchFamily="18" charset="0"/>
              </a:rPr>
              <a:t> </a:t>
            </a:r>
            <a:r>
              <a:rPr lang="en-US" altLang="en-US" dirty="0" err="1">
                <a:cs typeface="Times New Roman" panose="02020603050405020304" pitchFamily="18" charset="0"/>
              </a:rPr>
              <a:t>adalah</a:t>
            </a:r>
            <a:r>
              <a:rPr lang="en-US" altLang="en-US" dirty="0">
                <a:cs typeface="Times New Roman" panose="02020603050405020304" pitchFamily="18" charset="0"/>
              </a:rPr>
              <a:t>, </a:t>
            </a:r>
            <a:r>
              <a:rPr lang="en-US" altLang="en-US" dirty="0" err="1">
                <a:cs typeface="Times New Roman" panose="02020603050405020304" pitchFamily="18" charset="0"/>
              </a:rPr>
              <a:t>bagaimana</a:t>
            </a:r>
            <a:r>
              <a:rPr lang="en-US" altLang="en-US" dirty="0">
                <a:cs typeface="Times New Roman" panose="02020603050405020304" pitchFamily="18" charset="0"/>
              </a:rPr>
              <a:t> </a:t>
            </a:r>
            <a:r>
              <a:rPr lang="en-US" altLang="en-US" dirty="0" err="1">
                <a:cs typeface="Times New Roman" panose="02020603050405020304" pitchFamily="18" charset="0"/>
              </a:rPr>
              <a:t>mendekompoisinya</a:t>
            </a:r>
            <a:r>
              <a:rPr lang="en-US" altLang="en-US" dirty="0">
                <a:cs typeface="Times New Roman" panose="02020603050405020304" pitchFamily="18" charset="0"/>
              </a:rPr>
              <a:t>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dirty="0" err="1">
                <a:cs typeface="Times New Roman" panose="02020603050405020304" pitchFamily="18" charset="0"/>
              </a:rPr>
              <a:t>jumlah</a:t>
            </a:r>
            <a:r>
              <a:rPr lang="en-US" altLang="en-US" dirty="0">
                <a:cs typeface="Times New Roman" panose="02020603050405020304" pitchFamily="18" charset="0"/>
              </a:rPr>
              <a:t> unit </a:t>
            </a:r>
            <a:r>
              <a:rPr lang="en-US" altLang="en-US" dirty="0" err="1">
                <a:cs typeface="Times New Roman" panose="02020603050405020304" pitchFamily="18" charset="0"/>
              </a:rPr>
              <a:t>pecahan</a:t>
            </a:r>
            <a:r>
              <a:rPr lang="en-US" altLang="en-US" dirty="0">
                <a:cs typeface="Times New Roman" panose="02020603050405020304" pitchFamily="18" charset="0"/>
              </a:rPr>
              <a:t> </a:t>
            </a:r>
            <a:r>
              <a:rPr lang="en-US" altLang="en-US" u="sng" dirty="0" err="1">
                <a:cs typeface="Times New Roman" panose="02020603050405020304" pitchFamily="18" charset="0"/>
              </a:rPr>
              <a:t>sesedikit</a:t>
            </a:r>
            <a:r>
              <a:rPr lang="en-US" altLang="en-US" dirty="0">
                <a:cs typeface="Times New Roman" panose="02020603050405020304" pitchFamily="18" charset="0"/>
              </a:rPr>
              <a:t> </a:t>
            </a:r>
            <a:r>
              <a:rPr lang="en-US" altLang="en-US" dirty="0" err="1">
                <a:cs typeface="Times New Roman" panose="02020603050405020304" pitchFamily="18" charset="0"/>
              </a:rPr>
              <a:t>mungkin</a:t>
            </a:r>
            <a:r>
              <a:rPr lang="en-US" altLang="en-US" dirty="0">
                <a:cs typeface="Times New Roman" panose="02020603050405020304" pitchFamily="18" charset="0"/>
              </a:rPr>
              <a:t>.</a:t>
            </a:r>
          </a:p>
          <a:p>
            <a:pPr marL="0" indent="0" eaLnBrk="1" hangingPunct="1">
              <a:buNone/>
            </a:pPr>
            <a:r>
              <a:rPr lang="en-US" altLang="en-US" dirty="0">
                <a:cs typeface="Times New Roman" panose="02020603050405020304" pitchFamily="18" charset="0"/>
              </a:rPr>
              <a:t>   </a:t>
            </a:r>
            <a:r>
              <a:rPr lang="en-US" altLang="en-US" dirty="0" err="1">
                <a:cs typeface="Times New Roman" panose="02020603050405020304" pitchFamily="18" charset="0"/>
              </a:rPr>
              <a:t>Contoh</a:t>
            </a:r>
            <a:r>
              <a:rPr lang="en-US" altLang="en-US" dirty="0">
                <a:cs typeface="Times New Roman" panose="02020603050405020304" pitchFamily="18" charset="0"/>
              </a:rPr>
              <a:t>:                             </a:t>
            </a:r>
            <a:r>
              <a:rPr lang="en-US" altLang="en-US" dirty="0"/>
              <a:t> </a:t>
            </a:r>
          </a:p>
        </p:txBody>
      </p:sp>
      <p:graphicFrame>
        <p:nvGraphicFramePr>
          <p:cNvPr id="5" name="Object 7">
            <a:extLst>
              <a:ext uri="{FF2B5EF4-FFF2-40B4-BE49-F238E27FC236}">
                <a16:creationId xmlns:a16="http://schemas.microsoft.com/office/drawing/2014/main" id="{BF53CFE0-162A-46AE-BF05-C30CC4B013F1}"/>
              </a:ext>
            </a:extLst>
          </p:cNvPr>
          <p:cNvGraphicFramePr>
            <a:graphicFrameLocks noChangeAspect="1"/>
          </p:cNvGraphicFramePr>
          <p:nvPr>
            <p:extLst>
              <p:ext uri="{D42A27DB-BD31-4B8C-83A1-F6EECF244321}">
                <p14:modId xmlns:p14="http://schemas.microsoft.com/office/powerpoint/2010/main" val="1531349074"/>
              </p:ext>
            </p:extLst>
          </p:nvPr>
        </p:nvGraphicFramePr>
        <p:xfrm>
          <a:off x="2902913" y="4135821"/>
          <a:ext cx="1676400" cy="998538"/>
        </p:xfrm>
        <a:graphic>
          <a:graphicData uri="http://schemas.openxmlformats.org/presentationml/2006/ole">
            <mc:AlternateContent xmlns:mc="http://schemas.openxmlformats.org/markup-compatibility/2006">
              <mc:Choice xmlns:v="urn:schemas-microsoft-com:vml" Requires="v">
                <p:oleObj name="Equation" r:id="rId2" imgW="596641" imgH="355446" progId="Equation.3">
                  <p:embed/>
                </p:oleObj>
              </mc:Choice>
              <mc:Fallback>
                <p:oleObj name="Equation" r:id="rId2" imgW="596641" imgH="355446" progId="Equation.3">
                  <p:embed/>
                  <p:pic>
                    <p:nvPicPr>
                      <p:cNvPr id="107527" name="Object 7">
                        <a:extLst>
                          <a:ext uri="{FF2B5EF4-FFF2-40B4-BE49-F238E27FC236}">
                            <a16:creationId xmlns:a16="http://schemas.microsoft.com/office/drawing/2014/main" id="{2BB50357-F180-4929-908E-FE7FC915CF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913" y="4135821"/>
                        <a:ext cx="1676400" cy="998538"/>
                      </a:xfrm>
                      <a:prstGeom prst="rect">
                        <a:avLst/>
                      </a:prstGeom>
                      <a:solidFill>
                        <a:schemeClr val="bg2">
                          <a:lumMod val="90000"/>
                        </a:schemeClr>
                      </a:solidFill>
                      <a:ln>
                        <a:noFill/>
                      </a:ln>
                      <a:effectLst/>
                    </p:spPr>
                  </p:pic>
                </p:oleObj>
              </mc:Fallback>
            </mc:AlternateContent>
          </a:graphicData>
        </a:graphic>
      </p:graphicFrame>
      <p:sp>
        <p:nvSpPr>
          <p:cNvPr id="2" name="TextBox 1">
            <a:extLst>
              <a:ext uri="{FF2B5EF4-FFF2-40B4-BE49-F238E27FC236}">
                <a16:creationId xmlns:a16="http://schemas.microsoft.com/office/drawing/2014/main" id="{E3668CDC-B319-44DD-85FE-877F21256F79}"/>
              </a:ext>
            </a:extLst>
          </p:cNvPr>
          <p:cNvSpPr txBox="1"/>
          <p:nvPr/>
        </p:nvSpPr>
        <p:spPr>
          <a:xfrm>
            <a:off x="4646658" y="4404257"/>
            <a:ext cx="6672724" cy="461665"/>
          </a:xfrm>
          <a:prstGeom prst="rect">
            <a:avLst/>
          </a:prstGeom>
          <a:noFill/>
        </p:spPr>
        <p:txBody>
          <a:bodyPr wrap="none" rtlCol="0">
            <a:spAutoFit/>
          </a:bodyPr>
          <a:lstStyle/>
          <a:p>
            <a:r>
              <a:rPr lang="en-US" sz="2400" dirty="0">
                <a:sym typeface="Symbol" panose="05050102010706020507" pitchFamily="18" charset="2"/>
              </a:rPr>
              <a:t> </a:t>
            </a:r>
            <a:r>
              <a:rPr lang="en-US" sz="2400" dirty="0" err="1">
                <a:sym typeface="Symbol" panose="05050102010706020507" pitchFamily="18" charset="2"/>
              </a:rPr>
              <a:t>didekomposisi</a:t>
            </a:r>
            <a:r>
              <a:rPr lang="en-US" sz="2400" dirty="0">
                <a:sym typeface="Symbol" panose="05050102010706020507" pitchFamily="18" charset="2"/>
              </a:rPr>
              <a:t> </a:t>
            </a:r>
            <a:r>
              <a:rPr lang="en-US" sz="2400" dirty="0" err="1">
                <a:sym typeface="Symbol" panose="05050102010706020507" pitchFamily="18" charset="2"/>
              </a:rPr>
              <a:t>menjadi</a:t>
            </a:r>
            <a:r>
              <a:rPr lang="en-US" sz="2400" dirty="0">
                <a:sym typeface="Symbol" panose="05050102010706020507" pitchFamily="18" charset="2"/>
              </a:rPr>
              <a:t> </a:t>
            </a:r>
            <a:r>
              <a:rPr lang="en-US" sz="2400" dirty="0" err="1">
                <a:sym typeface="Symbol" panose="05050102010706020507" pitchFamily="18" charset="2"/>
              </a:rPr>
              <a:t>hanya</a:t>
            </a:r>
            <a:r>
              <a:rPr lang="en-US" sz="2400" dirty="0">
                <a:sym typeface="Symbol" panose="05050102010706020507" pitchFamily="18" charset="2"/>
              </a:rPr>
              <a:t> </a:t>
            </a:r>
            <a:r>
              <a:rPr lang="en-US" sz="2400" dirty="0" err="1">
                <a:sym typeface="Symbol" panose="05050102010706020507" pitchFamily="18" charset="2"/>
              </a:rPr>
              <a:t>dua</a:t>
            </a:r>
            <a:r>
              <a:rPr lang="en-US" sz="2400" dirty="0">
                <a:sym typeface="Symbol" panose="05050102010706020507" pitchFamily="18" charset="2"/>
              </a:rPr>
              <a:t> unit </a:t>
            </a:r>
            <a:r>
              <a:rPr lang="en-US" sz="2400" dirty="0" err="1">
                <a:sym typeface="Symbol" panose="05050102010706020507" pitchFamily="18" charset="2"/>
              </a:rPr>
              <a:t>pecahan</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0C8C764-401A-42C9-A678-AA17ABCC0EE6}"/>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2C42BF5F-6B2C-45BD-8D4D-6C0EA9DFFFF0}" type="slidenum">
              <a:rPr lang="en-US" altLang="en-US" sz="1200"/>
              <a:pPr>
                <a:spcBef>
                  <a:spcPct val="0"/>
                </a:spcBef>
                <a:buClrTx/>
                <a:buFontTx/>
                <a:buNone/>
              </a:pPr>
              <a:t>13</a:t>
            </a:fld>
            <a:endParaRPr lang="en-US" altLang="en-US" sz="1200"/>
          </a:p>
        </p:txBody>
      </p:sp>
      <p:sp>
        <p:nvSpPr>
          <p:cNvPr id="109571" name="Rectangle 3">
            <a:extLst>
              <a:ext uri="{FF2B5EF4-FFF2-40B4-BE49-F238E27FC236}">
                <a16:creationId xmlns:a16="http://schemas.microsoft.com/office/drawing/2014/main" id="{B0F3C8BD-CB65-4CDC-982A-BA5ED16593A7}"/>
              </a:ext>
            </a:extLst>
          </p:cNvPr>
          <p:cNvSpPr>
            <a:spLocks noGrp="1" noChangeArrowheads="1"/>
          </p:cNvSpPr>
          <p:nvPr>
            <p:ph type="body" idx="1"/>
          </p:nvPr>
        </p:nvSpPr>
        <p:spPr>
          <a:xfrm>
            <a:off x="1150882" y="564931"/>
            <a:ext cx="10378965" cy="5562600"/>
          </a:xfrm>
        </p:spPr>
        <p:txBody>
          <a:bodyPr/>
          <a:lstStyle/>
          <a:p>
            <a:pPr eaLnBrk="1" hangingPunct="1">
              <a:buFontTx/>
              <a:buNone/>
            </a:pPr>
            <a:r>
              <a:rPr lang="en-US" altLang="en-US" sz="2400" dirty="0"/>
              <a:t>	Strategi </a:t>
            </a:r>
            <a:r>
              <a:rPr lang="en-US" altLang="en-US" sz="2400" i="1" dirty="0"/>
              <a:t>greedy</a:t>
            </a:r>
            <a:r>
              <a:rPr lang="en-US" altLang="en-US" sz="2400" dirty="0"/>
              <a:t>: </a:t>
            </a:r>
            <a:r>
              <a:rPr lang="en-US" altLang="en-US" sz="2400" dirty="0">
                <a:cs typeface="Times New Roman" panose="02020603050405020304" pitchFamily="18" charset="0"/>
              </a:rPr>
              <a:t>pada </a:t>
            </a:r>
            <a:r>
              <a:rPr lang="en-US" altLang="en-US" sz="2400" dirty="0" err="1">
                <a:cs typeface="Times New Roman" panose="02020603050405020304" pitchFamily="18" charset="0"/>
              </a:rPr>
              <a:t>setiap</a:t>
            </a:r>
            <a:r>
              <a:rPr lang="en-US" altLang="en-US" sz="2400" dirty="0">
                <a:cs typeface="Times New Roman" panose="02020603050405020304" pitchFamily="18" charset="0"/>
              </a:rPr>
              <a:t> </a:t>
            </a:r>
            <a:r>
              <a:rPr lang="en-US" altLang="en-US" sz="2400" dirty="0" err="1">
                <a:cs typeface="Times New Roman" panose="02020603050405020304" pitchFamily="18" charset="0"/>
              </a:rPr>
              <a:t>langkah</a:t>
            </a:r>
            <a:r>
              <a:rPr lang="en-US" altLang="en-US" sz="2400" dirty="0">
                <a:cs typeface="Times New Roman" panose="02020603050405020304" pitchFamily="18" charset="0"/>
              </a:rPr>
              <a:t>, </a:t>
            </a:r>
            <a:r>
              <a:rPr lang="en-US" altLang="en-US" sz="2400" dirty="0" err="1">
                <a:cs typeface="Times New Roman" panose="02020603050405020304" pitchFamily="18" charset="0"/>
              </a:rPr>
              <a:t>tambahkan</a:t>
            </a:r>
            <a:r>
              <a:rPr lang="en-US" altLang="en-US" sz="2400" dirty="0">
                <a:cs typeface="Times New Roman" panose="02020603050405020304" pitchFamily="18" charset="0"/>
              </a:rPr>
              <a:t> unit </a:t>
            </a:r>
            <a:r>
              <a:rPr lang="en-US" altLang="en-US" sz="2400" dirty="0" err="1">
                <a:cs typeface="Times New Roman" panose="02020603050405020304" pitchFamily="18" charset="0"/>
              </a:rPr>
              <a:t>pecahan</a:t>
            </a:r>
            <a:r>
              <a:rPr lang="en-US" altLang="en-US" sz="2400" dirty="0">
                <a:cs typeface="Times New Roman" panose="02020603050405020304" pitchFamily="18" charset="0"/>
              </a:rPr>
              <a:t> </a:t>
            </a:r>
            <a:r>
              <a:rPr lang="en-US" altLang="en-US" sz="2400" dirty="0" err="1">
                <a:cs typeface="Times New Roman" panose="02020603050405020304" pitchFamily="18" charset="0"/>
              </a:rPr>
              <a:t>terbesar</a:t>
            </a:r>
            <a:r>
              <a:rPr lang="en-US" altLang="en-US" sz="2400" dirty="0">
                <a:cs typeface="Times New Roman" panose="02020603050405020304" pitchFamily="18" charset="0"/>
              </a:rPr>
              <a:t> </a:t>
            </a:r>
            <a:r>
              <a:rPr lang="en-US" altLang="en-US" sz="2400" dirty="0" err="1">
                <a:cs typeface="Times New Roman" panose="02020603050405020304" pitchFamily="18" charset="0"/>
              </a:rPr>
              <a:t>ke</a:t>
            </a:r>
            <a:r>
              <a:rPr lang="en-US" altLang="en-US" sz="2400" dirty="0">
                <a:cs typeface="Times New Roman" panose="02020603050405020304" pitchFamily="18" charset="0"/>
              </a:rPr>
              <a:t> </a:t>
            </a:r>
            <a:r>
              <a:rPr lang="en-US" altLang="en-US" sz="2400" dirty="0" err="1">
                <a:cs typeface="Times New Roman" panose="02020603050405020304" pitchFamily="18" charset="0"/>
              </a:rPr>
              <a:t>representasi</a:t>
            </a:r>
            <a:r>
              <a:rPr lang="en-US" altLang="en-US" sz="2400" dirty="0">
                <a:cs typeface="Times New Roman" panose="02020603050405020304" pitchFamily="18" charset="0"/>
              </a:rPr>
              <a:t> yang </a:t>
            </a:r>
            <a:r>
              <a:rPr lang="en-US" altLang="en-US" sz="2400" dirty="0" err="1">
                <a:cs typeface="Times New Roman" panose="02020603050405020304" pitchFamily="18" charset="0"/>
              </a:rPr>
              <a:t>baru</a:t>
            </a:r>
            <a:r>
              <a:rPr lang="en-US" altLang="en-US" sz="2400" dirty="0">
                <a:cs typeface="Times New Roman" panose="02020603050405020304" pitchFamily="18" charset="0"/>
              </a:rPr>
              <a:t> </a:t>
            </a:r>
            <a:r>
              <a:rPr lang="en-US" altLang="en-US" sz="2400" dirty="0" err="1">
                <a:cs typeface="Times New Roman" panose="02020603050405020304" pitchFamily="18" charset="0"/>
              </a:rPr>
              <a:t>terbentuk</a:t>
            </a:r>
            <a:r>
              <a:rPr lang="en-US" altLang="en-US" sz="2400" dirty="0">
                <a:cs typeface="Times New Roman" panose="02020603050405020304" pitchFamily="18" charset="0"/>
              </a:rPr>
              <a:t> yang </a:t>
            </a:r>
            <a:r>
              <a:rPr lang="en-US" altLang="en-US" sz="2400" dirty="0" err="1">
                <a:cs typeface="Times New Roman" panose="02020603050405020304" pitchFamily="18" charset="0"/>
              </a:rPr>
              <a:t>jumlahnya</a:t>
            </a:r>
            <a:r>
              <a:rPr lang="en-US" altLang="en-US" sz="2400" dirty="0">
                <a:cs typeface="Times New Roman" panose="02020603050405020304" pitchFamily="18" charset="0"/>
              </a:rPr>
              <a:t> </a:t>
            </a:r>
            <a:r>
              <a:rPr lang="en-US" altLang="en-US" sz="2400" dirty="0" err="1">
                <a:cs typeface="Times New Roman" panose="02020603050405020304" pitchFamily="18" charset="0"/>
              </a:rPr>
              <a:t>tidak</a:t>
            </a:r>
            <a:r>
              <a:rPr lang="en-US" altLang="en-US" sz="2400" dirty="0">
                <a:cs typeface="Times New Roman" panose="02020603050405020304" pitchFamily="18" charset="0"/>
              </a:rPr>
              <a:t> </a:t>
            </a:r>
            <a:r>
              <a:rPr lang="en-US" altLang="en-US" sz="2400" dirty="0" err="1">
                <a:cs typeface="Times New Roman" panose="02020603050405020304" pitchFamily="18" charset="0"/>
              </a:rPr>
              <a:t>melebihi</a:t>
            </a:r>
            <a:r>
              <a:rPr lang="en-US" altLang="en-US" sz="2400" dirty="0">
                <a:cs typeface="Times New Roman" panose="02020603050405020304" pitchFamily="18" charset="0"/>
              </a:rPr>
              <a:t> </a:t>
            </a:r>
            <a:r>
              <a:rPr lang="en-US" altLang="en-US" sz="2400" dirty="0" err="1">
                <a:cs typeface="Times New Roman" panose="02020603050405020304" pitchFamily="18" charset="0"/>
              </a:rPr>
              <a:t>nilai</a:t>
            </a:r>
            <a:r>
              <a:rPr lang="en-US" altLang="en-US" sz="2400" dirty="0">
                <a:cs typeface="Times New Roman" panose="02020603050405020304" pitchFamily="18" charset="0"/>
              </a:rPr>
              <a:t> </a:t>
            </a:r>
            <a:r>
              <a:rPr lang="en-US" altLang="en-US" sz="2400" dirty="0" err="1">
                <a:cs typeface="Times New Roman" panose="02020603050405020304" pitchFamily="18" charset="0"/>
              </a:rPr>
              <a:t>pecahan</a:t>
            </a:r>
            <a:r>
              <a:rPr lang="en-US" altLang="en-US" sz="2400" dirty="0">
                <a:cs typeface="Times New Roman" panose="02020603050405020304" pitchFamily="18" charset="0"/>
              </a:rPr>
              <a:t> yang </a:t>
            </a:r>
            <a:r>
              <a:rPr lang="en-US" altLang="en-US" sz="2400" dirty="0" err="1">
                <a:cs typeface="Times New Roman" panose="02020603050405020304" pitchFamily="18" charset="0"/>
              </a:rPr>
              <a:t>diberikan</a:t>
            </a:r>
            <a:r>
              <a:rPr lang="en-US" altLang="en-US" sz="2400" dirty="0"/>
              <a:t> </a:t>
            </a:r>
          </a:p>
          <a:p>
            <a:pPr eaLnBrk="1" hangingPunct="1">
              <a:buFontTx/>
              <a:buNone/>
            </a:pPr>
            <a:endParaRPr lang="en-US" altLang="en-US" sz="2400" dirty="0"/>
          </a:p>
          <a:p>
            <a:pPr eaLnBrk="1" hangingPunct="1">
              <a:buFontTx/>
              <a:buNone/>
            </a:pPr>
            <a:r>
              <a:rPr lang="en-US" altLang="en-US" sz="2400" dirty="0"/>
              <a:t>	</a:t>
            </a:r>
            <a:r>
              <a:rPr lang="en-US" altLang="en-US" sz="2400" dirty="0" err="1"/>
              <a:t>Algoritma</a:t>
            </a:r>
            <a:r>
              <a:rPr lang="en-US" altLang="en-US" sz="2400" dirty="0"/>
              <a:t>:</a:t>
            </a:r>
          </a:p>
          <a:p>
            <a:pPr eaLnBrk="1" hangingPunct="1">
              <a:buFontTx/>
              <a:buNone/>
            </a:pPr>
            <a:r>
              <a:rPr lang="en-US" altLang="en-US" sz="2400" dirty="0"/>
              <a:t>	Input: p/q</a:t>
            </a:r>
          </a:p>
          <a:p>
            <a:pPr eaLnBrk="1" hangingPunct="1">
              <a:buFontTx/>
              <a:buNone/>
            </a:pPr>
            <a:r>
              <a:rPr lang="en-US" altLang="en-US" sz="2400" dirty="0"/>
              <a:t>	1. </a:t>
            </a:r>
            <a:r>
              <a:rPr lang="en-US" altLang="en-US" sz="2400" dirty="0" err="1"/>
              <a:t>Mulai</a:t>
            </a:r>
            <a:r>
              <a:rPr lang="en-US" altLang="en-US" sz="2400" dirty="0"/>
              <a:t> </a:t>
            </a:r>
            <a:r>
              <a:rPr lang="en-US" altLang="en-US" sz="2400" dirty="0" err="1"/>
              <a:t>dengan</a:t>
            </a:r>
            <a:r>
              <a:rPr lang="en-US" altLang="en-US" sz="2400" dirty="0"/>
              <a:t> </a:t>
            </a:r>
            <a:r>
              <a:rPr lang="en-US" altLang="en-US" sz="2400" i="1" dirty="0" err="1"/>
              <a:t>i</a:t>
            </a:r>
            <a:r>
              <a:rPr lang="en-US" altLang="en-US" sz="2400" dirty="0"/>
              <a:t> = 1</a:t>
            </a:r>
          </a:p>
          <a:p>
            <a:pPr eaLnBrk="1" hangingPunct="1">
              <a:buFontTx/>
              <a:buNone/>
            </a:pPr>
            <a:r>
              <a:rPr lang="en-US" altLang="en-US" sz="2400" dirty="0"/>
              <a:t>	2. Jika </a:t>
            </a:r>
            <a:r>
              <a:rPr lang="en-US" altLang="en-US" sz="2400" i="1" dirty="0"/>
              <a:t>p</a:t>
            </a:r>
            <a:r>
              <a:rPr lang="en-US" altLang="en-US" sz="2400" dirty="0"/>
              <a:t> = 1, </a:t>
            </a:r>
            <a:r>
              <a:rPr lang="en-US" altLang="en-US" sz="2400" dirty="0" err="1"/>
              <a:t>maka</a:t>
            </a:r>
            <a:r>
              <a:rPr lang="en-US" altLang="en-US" sz="2400" dirty="0"/>
              <a:t> </a:t>
            </a:r>
            <a:r>
              <a:rPr lang="en-US" altLang="en-US" sz="2400" i="1" dirty="0" err="1"/>
              <a:t>k</a:t>
            </a:r>
            <a:r>
              <a:rPr lang="en-US" altLang="en-US" sz="2400" i="1" baseline="-25000" dirty="0" err="1"/>
              <a:t>i</a:t>
            </a:r>
            <a:r>
              <a:rPr lang="en-US" altLang="en-US" sz="2400" i="1" dirty="0"/>
              <a:t> </a:t>
            </a:r>
            <a:r>
              <a:rPr lang="en-US" altLang="en-US" sz="2400" dirty="0"/>
              <a:t>= </a:t>
            </a:r>
            <a:r>
              <a:rPr lang="en-US" altLang="en-US" sz="2400" i="1" dirty="0"/>
              <a:t>q. </a:t>
            </a:r>
            <a:r>
              <a:rPr lang="en-US" altLang="en-US" sz="2400" dirty="0"/>
              <a:t>STOP</a:t>
            </a:r>
          </a:p>
          <a:p>
            <a:pPr eaLnBrk="1" hangingPunct="1">
              <a:buFontTx/>
              <a:buNone/>
            </a:pPr>
            <a:r>
              <a:rPr lang="en-US" altLang="en-US" sz="2400" i="1" dirty="0"/>
              <a:t>	</a:t>
            </a:r>
            <a:r>
              <a:rPr lang="en-US" altLang="en-US" sz="2400" dirty="0"/>
              <a:t>3. 1/</a:t>
            </a:r>
            <a:r>
              <a:rPr lang="en-US" altLang="en-US" sz="2400" i="1" dirty="0" err="1"/>
              <a:t>k</a:t>
            </a:r>
            <a:r>
              <a:rPr lang="en-US" altLang="en-US" sz="2400" i="1" baseline="-25000" dirty="0" err="1"/>
              <a:t>i</a:t>
            </a:r>
            <a:r>
              <a:rPr lang="en-US" altLang="en-US" sz="2400" i="1" dirty="0"/>
              <a:t> </a:t>
            </a:r>
            <a:r>
              <a:rPr lang="en-US" altLang="en-US" sz="2400" dirty="0"/>
              <a:t>= </a:t>
            </a:r>
            <a:r>
              <a:rPr lang="en-US" altLang="en-US" sz="2400" dirty="0" err="1"/>
              <a:t>pecahan</a:t>
            </a:r>
            <a:r>
              <a:rPr lang="en-US" altLang="en-US" sz="2400" dirty="0"/>
              <a:t> </a:t>
            </a:r>
            <a:r>
              <a:rPr lang="en-US" altLang="en-US" sz="2400" dirty="0" err="1"/>
              <a:t>terbesar</a:t>
            </a:r>
            <a:r>
              <a:rPr lang="en-US" altLang="en-US" sz="2400" dirty="0"/>
              <a:t> yang </a:t>
            </a:r>
            <a:r>
              <a:rPr lang="en-US" altLang="en-US" sz="2400" dirty="0" err="1"/>
              <a:t>lebih</a:t>
            </a:r>
            <a:r>
              <a:rPr lang="en-US" altLang="en-US" sz="2400" dirty="0"/>
              <a:t> </a:t>
            </a:r>
            <a:r>
              <a:rPr lang="en-US" altLang="en-US" sz="2400" dirty="0" err="1"/>
              <a:t>kecil</a:t>
            </a:r>
            <a:r>
              <a:rPr lang="en-US" altLang="en-US" sz="2400" dirty="0"/>
              <a:t> </a:t>
            </a:r>
            <a:r>
              <a:rPr lang="en-US" altLang="en-US" sz="2400" dirty="0" err="1"/>
              <a:t>dari</a:t>
            </a:r>
            <a:r>
              <a:rPr lang="en-US" altLang="en-US" sz="2400" dirty="0"/>
              <a:t> </a:t>
            </a:r>
            <a:r>
              <a:rPr lang="en-US" altLang="en-US" sz="2400" i="1" dirty="0"/>
              <a:t>p</a:t>
            </a:r>
            <a:r>
              <a:rPr lang="en-US" altLang="en-US" sz="2400" dirty="0"/>
              <a:t>/</a:t>
            </a:r>
            <a:r>
              <a:rPr lang="en-US" altLang="en-US" sz="2400" i="1" dirty="0"/>
              <a:t>q</a:t>
            </a:r>
          </a:p>
          <a:p>
            <a:pPr eaLnBrk="1" hangingPunct="1">
              <a:buFontTx/>
              <a:buNone/>
            </a:pPr>
            <a:r>
              <a:rPr lang="en-US" altLang="en-US" sz="2400" dirty="0"/>
              <a:t>	4. </a:t>
            </a:r>
            <a:r>
              <a:rPr lang="en-US" altLang="en-US" sz="2400" i="1" dirty="0"/>
              <a:t>p</a:t>
            </a:r>
            <a:r>
              <a:rPr lang="en-US" altLang="en-US" sz="2400" dirty="0"/>
              <a:t>/</a:t>
            </a:r>
            <a:r>
              <a:rPr lang="en-US" altLang="en-US" sz="2400" i="1" dirty="0"/>
              <a:t>q</a:t>
            </a:r>
            <a:r>
              <a:rPr lang="en-US" altLang="en-US" sz="2400" dirty="0"/>
              <a:t> = </a:t>
            </a:r>
            <a:r>
              <a:rPr lang="en-US" altLang="en-US" sz="2400" i="1" dirty="0"/>
              <a:t>p</a:t>
            </a:r>
            <a:r>
              <a:rPr lang="en-US" altLang="en-US" sz="2400" dirty="0"/>
              <a:t>/</a:t>
            </a:r>
            <a:r>
              <a:rPr lang="en-US" altLang="en-US" sz="2400" i="1" dirty="0"/>
              <a:t>q</a:t>
            </a:r>
            <a:r>
              <a:rPr lang="en-US" altLang="en-US" sz="2400" dirty="0"/>
              <a:t> – 1/</a:t>
            </a:r>
            <a:r>
              <a:rPr lang="en-US" altLang="en-US" sz="2400" i="1" dirty="0" err="1"/>
              <a:t>k</a:t>
            </a:r>
            <a:r>
              <a:rPr lang="en-US" altLang="en-US" sz="2400" i="1" baseline="-25000" dirty="0" err="1"/>
              <a:t>i</a:t>
            </a:r>
            <a:endParaRPr lang="en-US" altLang="en-US" sz="2400" i="1" baseline="-25000" dirty="0"/>
          </a:p>
          <a:p>
            <a:pPr eaLnBrk="1" hangingPunct="1">
              <a:buFontTx/>
              <a:buNone/>
            </a:pPr>
            <a:r>
              <a:rPr lang="en-US" altLang="en-US" sz="2400" i="1" baseline="-25000" dirty="0"/>
              <a:t>	</a:t>
            </a:r>
            <a:r>
              <a:rPr lang="en-US" altLang="en-US" sz="2400" dirty="0"/>
              <a:t>5. </a:t>
            </a:r>
            <a:r>
              <a:rPr lang="en-US" altLang="en-US" sz="2400" dirty="0" err="1"/>
              <a:t>Ulangi</a:t>
            </a:r>
            <a:r>
              <a:rPr lang="en-US" altLang="en-US" sz="2400" dirty="0"/>
              <a:t> </a:t>
            </a:r>
            <a:r>
              <a:rPr lang="en-US" altLang="en-US" sz="2400" dirty="0" err="1"/>
              <a:t>langkah</a:t>
            </a:r>
            <a:r>
              <a:rPr lang="en-US" altLang="en-US" sz="2400" dirty="0"/>
              <a:t> 2.</a:t>
            </a:r>
            <a:endParaRPr lang="en-US" altLang="en-US" sz="2400" i="1" dirty="0"/>
          </a:p>
          <a:p>
            <a:pPr eaLnBrk="1" hangingPunct="1">
              <a:buFontTx/>
              <a:buNone/>
            </a:pPr>
            <a:endParaRPr lang="en-US" altLang="en-US" sz="2400" i="1" dirty="0"/>
          </a:p>
          <a:p>
            <a:pPr eaLnBrk="1" hangingPunct="1">
              <a:buFontTx/>
              <a:buNone/>
            </a:pPr>
            <a:endParaRPr lang="en-US" alt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34F8915F-4704-4FA6-8603-F4F35B3C506D}"/>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F532C79F-659F-41BB-AA9D-6FCAD9D76EF7}" type="slidenum">
              <a:rPr lang="en-US" altLang="en-US" sz="1200"/>
              <a:pPr>
                <a:spcBef>
                  <a:spcPct val="0"/>
                </a:spcBef>
                <a:buClrTx/>
                <a:buFontTx/>
                <a:buNone/>
              </a:pPr>
              <a:t>14</a:t>
            </a:fld>
            <a:endParaRPr lang="en-US" altLang="en-US" sz="1200"/>
          </a:p>
        </p:txBody>
      </p:sp>
      <p:sp>
        <p:nvSpPr>
          <p:cNvPr id="110595" name="Rectangle 3">
            <a:extLst>
              <a:ext uri="{FF2B5EF4-FFF2-40B4-BE49-F238E27FC236}">
                <a16:creationId xmlns:a16="http://schemas.microsoft.com/office/drawing/2014/main" id="{7DBC9921-543E-422C-87E2-456EB5556DF4}"/>
              </a:ext>
            </a:extLst>
          </p:cNvPr>
          <p:cNvSpPr>
            <a:spLocks noGrp="1" noChangeArrowheads="1"/>
          </p:cNvSpPr>
          <p:nvPr>
            <p:ph type="body" idx="1"/>
          </p:nvPr>
        </p:nvSpPr>
        <p:spPr>
          <a:xfrm>
            <a:off x="1056288" y="685800"/>
            <a:ext cx="10399987" cy="5486400"/>
          </a:xfrm>
        </p:spPr>
        <p:txBody>
          <a:bodyPr>
            <a:normAutofit lnSpcReduction="10000"/>
          </a:bodyPr>
          <a:lstStyle/>
          <a:p>
            <a:pPr eaLnBrk="1" hangingPunct="1">
              <a:lnSpc>
                <a:spcPct val="90000"/>
              </a:lnSpc>
            </a:pPr>
            <a:r>
              <a:rPr lang="en-US" altLang="en-US" dirty="0" err="1"/>
              <a:t>Contoh</a:t>
            </a:r>
            <a:r>
              <a:rPr lang="en-US" altLang="en-US" dirty="0"/>
              <a:t> </a:t>
            </a:r>
            <a:r>
              <a:rPr lang="en-US" altLang="en-US" dirty="0" err="1"/>
              <a:t>hasil</a:t>
            </a:r>
            <a:r>
              <a:rPr lang="en-US" altLang="en-US" dirty="0"/>
              <a:t>: </a:t>
            </a:r>
          </a:p>
          <a:p>
            <a:pPr eaLnBrk="1" hangingPunct="1">
              <a:lnSpc>
                <a:spcPct val="90000"/>
              </a:lnSpc>
              <a:buFontTx/>
              <a:buNone/>
            </a:pPr>
            <a:r>
              <a:rPr lang="en-US" altLang="en-US" dirty="0"/>
              <a:t>		8/15 = 1/2 + 1/30               (optimal)</a:t>
            </a:r>
          </a:p>
          <a:p>
            <a:pPr eaLnBrk="1" hangingPunct="1">
              <a:lnSpc>
                <a:spcPct val="90000"/>
              </a:lnSpc>
              <a:buFontTx/>
              <a:buNone/>
            </a:pPr>
            <a:r>
              <a:rPr lang="en-US" altLang="en-US" dirty="0"/>
              <a:t>		5/7 = 1/2 + 1/5 + 1/70       (optimal)</a:t>
            </a:r>
          </a:p>
          <a:p>
            <a:pPr eaLnBrk="1" hangingPunct="1">
              <a:lnSpc>
                <a:spcPct val="90000"/>
              </a:lnSpc>
              <a:buFontTx/>
              <a:buNone/>
            </a:pPr>
            <a:endParaRPr lang="en-US" altLang="en-US" dirty="0"/>
          </a:p>
          <a:p>
            <a:pPr eaLnBrk="1" hangingPunct="1">
              <a:lnSpc>
                <a:spcPct val="90000"/>
              </a:lnSpc>
              <a:buFontTx/>
              <a:buNone/>
            </a:pPr>
            <a:r>
              <a:rPr lang="en-US" altLang="en-US" dirty="0"/>
              <a:t>   </a:t>
            </a:r>
            <a:r>
              <a:rPr lang="en-US" altLang="en-US" dirty="0" err="1"/>
              <a:t>tetapi</a:t>
            </a:r>
            <a:r>
              <a:rPr lang="en-US" altLang="en-US" dirty="0"/>
              <a:t>, </a:t>
            </a:r>
            <a:r>
              <a:rPr lang="en-US" altLang="en-US" i="1" dirty="0"/>
              <a:t>counterexample </a:t>
            </a:r>
            <a:r>
              <a:rPr lang="en-US" altLang="en-US" dirty="0" err="1"/>
              <a:t>dengan</a:t>
            </a:r>
            <a:r>
              <a:rPr lang="en-US" altLang="en-US" dirty="0"/>
              <a:t> </a:t>
            </a:r>
            <a:r>
              <a:rPr lang="en-US" altLang="en-US" dirty="0" err="1"/>
              <a:t>algoritma</a:t>
            </a:r>
            <a:r>
              <a:rPr lang="en-US" altLang="en-US" dirty="0"/>
              <a:t> </a:t>
            </a:r>
            <a:r>
              <a:rPr lang="en-US" altLang="en-US" i="1" dirty="0"/>
              <a:t>greedy</a:t>
            </a:r>
            <a:r>
              <a:rPr lang="en-US" altLang="en-US" dirty="0"/>
              <a:t>:</a:t>
            </a:r>
          </a:p>
          <a:p>
            <a:pPr eaLnBrk="1" hangingPunct="1">
              <a:lnSpc>
                <a:spcPct val="90000"/>
              </a:lnSpc>
              <a:buFontTx/>
              <a:buNone/>
            </a:pPr>
            <a:r>
              <a:rPr lang="en-US" altLang="en-US" dirty="0"/>
              <a:t>		26/133 = 1/6 + 1/35 + 1/3990  (</a:t>
            </a:r>
            <a:r>
              <a:rPr lang="en-US" altLang="en-US" dirty="0" err="1"/>
              <a:t>tidak</a:t>
            </a:r>
            <a:r>
              <a:rPr lang="en-US" altLang="en-US" dirty="0"/>
              <a:t> optimal)</a:t>
            </a:r>
          </a:p>
          <a:p>
            <a:pPr eaLnBrk="1" hangingPunct="1">
              <a:lnSpc>
                <a:spcPct val="90000"/>
              </a:lnSpc>
              <a:buFontTx/>
              <a:buNone/>
            </a:pPr>
            <a:r>
              <a:rPr lang="en-US" altLang="en-US" dirty="0"/>
              <a:t>   </a:t>
            </a:r>
          </a:p>
          <a:p>
            <a:pPr eaLnBrk="1" hangingPunct="1">
              <a:lnSpc>
                <a:spcPct val="90000"/>
              </a:lnSpc>
              <a:buFontTx/>
              <a:buNone/>
            </a:pPr>
            <a:r>
              <a:rPr lang="en-US" altLang="en-US" dirty="0"/>
              <a:t>	</a:t>
            </a:r>
            <a:r>
              <a:rPr lang="en-US" altLang="en-US" dirty="0" err="1"/>
              <a:t>seharusnya</a:t>
            </a:r>
            <a:r>
              <a:rPr lang="en-US" altLang="en-US" dirty="0"/>
              <a:t> (</a:t>
            </a:r>
            <a:r>
              <a:rPr lang="en-US" altLang="en-US" dirty="0" err="1"/>
              <a:t>dengan</a:t>
            </a:r>
            <a:r>
              <a:rPr lang="en-US" altLang="en-US" dirty="0"/>
              <a:t> </a:t>
            </a:r>
            <a:r>
              <a:rPr lang="en-US" altLang="en-US" i="1" dirty="0"/>
              <a:t>brute force</a:t>
            </a:r>
            <a:r>
              <a:rPr lang="en-US" altLang="en-US" dirty="0"/>
              <a:t>)		</a:t>
            </a:r>
          </a:p>
          <a:p>
            <a:pPr eaLnBrk="1" hangingPunct="1">
              <a:lnSpc>
                <a:spcPct val="90000"/>
              </a:lnSpc>
              <a:buFontTx/>
              <a:buNone/>
            </a:pPr>
            <a:r>
              <a:rPr lang="en-US" altLang="en-US" dirty="0"/>
              <a:t>		 26/133 = 1/7 + 1/19    (optimal)</a:t>
            </a:r>
          </a:p>
          <a:p>
            <a:pPr eaLnBrk="1" hangingPunct="1">
              <a:lnSpc>
                <a:spcPct val="90000"/>
              </a:lnSpc>
              <a:buFontTx/>
              <a:buNone/>
            </a:pPr>
            <a:endParaRPr lang="en-US" altLang="en-US" dirty="0"/>
          </a:p>
          <a:p>
            <a:pPr eaLnBrk="1" hangingPunct="1">
              <a:lnSpc>
                <a:spcPct val="90000"/>
              </a:lnSpc>
            </a:pPr>
            <a:r>
              <a:rPr lang="en-US" altLang="en-US" dirty="0"/>
              <a:t>Kesimpulan: </a:t>
            </a:r>
            <a:r>
              <a:rPr lang="en-US" altLang="en-US" dirty="0" err="1"/>
              <a:t>algoritma</a:t>
            </a:r>
            <a:r>
              <a:rPr lang="en-US" altLang="en-US" dirty="0"/>
              <a:t> </a:t>
            </a:r>
            <a:r>
              <a:rPr lang="en-US" altLang="en-US" i="1" dirty="0"/>
              <a:t>greedy</a:t>
            </a:r>
            <a:r>
              <a:rPr lang="en-US" altLang="en-US" dirty="0"/>
              <a:t> </a:t>
            </a:r>
            <a:r>
              <a:rPr lang="en-US" altLang="en-US" dirty="0" err="1"/>
              <a:t>untuk</a:t>
            </a:r>
            <a:r>
              <a:rPr lang="en-US" altLang="en-US" dirty="0"/>
              <a:t> </a:t>
            </a:r>
            <a:r>
              <a:rPr lang="en-US" altLang="en-US" dirty="0" err="1"/>
              <a:t>masalah</a:t>
            </a:r>
            <a:r>
              <a:rPr lang="en-US" altLang="en-US" dirty="0"/>
              <a:t> </a:t>
            </a:r>
            <a:r>
              <a:rPr lang="en-US" altLang="en-US" dirty="0" err="1"/>
              <a:t>pecahan</a:t>
            </a:r>
            <a:r>
              <a:rPr lang="en-US" altLang="en-US" dirty="0"/>
              <a:t> </a:t>
            </a:r>
            <a:r>
              <a:rPr lang="en-US" altLang="en-US" dirty="0" err="1"/>
              <a:t>Mesir</a:t>
            </a:r>
            <a:r>
              <a:rPr lang="en-US" altLang="en-US" dirty="0"/>
              <a:t> </a:t>
            </a:r>
            <a:r>
              <a:rPr lang="en-US" altLang="en-US" dirty="0" err="1"/>
              <a:t>tidak</a:t>
            </a:r>
            <a:r>
              <a:rPr lang="en-US" altLang="en-US" dirty="0"/>
              <a:t> </a:t>
            </a:r>
            <a:r>
              <a:rPr lang="en-US" altLang="en-US" dirty="0" err="1"/>
              <a:t>selalu</a:t>
            </a:r>
            <a:r>
              <a:rPr lang="en-US" altLang="en-US" dirty="0"/>
              <a:t> optimal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499B4-4848-4217-89BE-EE4521D405AE}"/>
              </a:ext>
            </a:extLst>
          </p:cNvPr>
          <p:cNvSpPr>
            <a:spLocks noGrp="1"/>
          </p:cNvSpPr>
          <p:nvPr>
            <p:ph type="title"/>
          </p:nvPr>
        </p:nvSpPr>
        <p:spPr/>
        <p:txBody>
          <a:bodyPr/>
          <a:lstStyle/>
          <a:p>
            <a:r>
              <a:rPr lang="en-US" sz="4400" b="1" dirty="0">
                <a:latin typeface="+mn-lt"/>
              </a:rPr>
              <a:t>11. Travelling Salesperson Problem (TSP)</a:t>
            </a:r>
            <a:endParaRPr lang="en-US" dirty="0"/>
          </a:p>
        </p:txBody>
      </p:sp>
      <p:sp>
        <p:nvSpPr>
          <p:cNvPr id="3" name="Content Placeholder 2">
            <a:extLst>
              <a:ext uri="{FF2B5EF4-FFF2-40B4-BE49-F238E27FC236}">
                <a16:creationId xmlns:a16="http://schemas.microsoft.com/office/drawing/2014/main" id="{7F6E672A-A916-4F51-8387-4927D9D6DC9D}"/>
              </a:ext>
            </a:extLst>
          </p:cNvPr>
          <p:cNvSpPr>
            <a:spLocks noGrp="1"/>
          </p:cNvSpPr>
          <p:nvPr>
            <p:ph idx="1"/>
          </p:nvPr>
        </p:nvSpPr>
        <p:spPr/>
        <p:txBody>
          <a:bodyPr/>
          <a:lstStyle/>
          <a:p>
            <a:pPr marL="0" indent="0">
              <a:buNone/>
            </a:pPr>
            <a:r>
              <a:rPr lang="en-US" b="1" dirty="0" err="1"/>
              <a:t>Persoalan</a:t>
            </a:r>
            <a:r>
              <a:rPr lang="en-US" dirty="0"/>
              <a:t>: </a:t>
            </a:r>
            <a:r>
              <a:rPr lang="en-US" dirty="0" err="1"/>
              <a:t>Diberikan</a:t>
            </a:r>
            <a:r>
              <a:rPr lang="en-US" dirty="0"/>
              <a:t> </a:t>
            </a:r>
            <a:r>
              <a:rPr lang="en-US" i="1" dirty="0"/>
              <a:t>n</a:t>
            </a:r>
            <a:r>
              <a:rPr lang="en-US" dirty="0"/>
              <a:t> </a:t>
            </a:r>
            <a:r>
              <a:rPr lang="en-US" dirty="0" err="1"/>
              <a:t>buah</a:t>
            </a:r>
            <a:r>
              <a:rPr lang="en-US" dirty="0"/>
              <a:t> </a:t>
            </a:r>
            <a:r>
              <a:rPr lang="en-US" dirty="0" err="1"/>
              <a:t>kota</a:t>
            </a:r>
            <a:r>
              <a:rPr lang="en-US" dirty="0"/>
              <a:t> </a:t>
            </a:r>
            <a:r>
              <a:rPr lang="en-US" dirty="0" err="1"/>
              <a:t>serta</a:t>
            </a:r>
            <a:r>
              <a:rPr lang="en-US" dirty="0"/>
              <a:t> </a:t>
            </a:r>
            <a:r>
              <a:rPr lang="en-US" dirty="0" err="1"/>
              <a:t>diketahui</a:t>
            </a:r>
            <a:r>
              <a:rPr lang="en-US" dirty="0"/>
              <a:t> </a:t>
            </a:r>
            <a:r>
              <a:rPr lang="en-US" dirty="0" err="1"/>
              <a:t>jarak</a:t>
            </a:r>
            <a:r>
              <a:rPr lang="en-US" dirty="0"/>
              <a:t> </a:t>
            </a:r>
            <a:r>
              <a:rPr lang="en-US" dirty="0" err="1"/>
              <a:t>antara</a:t>
            </a:r>
            <a:r>
              <a:rPr lang="en-US" dirty="0"/>
              <a:t> </a:t>
            </a:r>
            <a:r>
              <a:rPr lang="en-US" dirty="0" err="1"/>
              <a:t>setiap</a:t>
            </a:r>
            <a:r>
              <a:rPr lang="en-US" dirty="0"/>
              <a:t> </a:t>
            </a:r>
            <a:r>
              <a:rPr lang="en-US" dirty="0" err="1"/>
              <a:t>kota</a:t>
            </a:r>
            <a:r>
              <a:rPr lang="en-US" dirty="0"/>
              <a:t> </a:t>
            </a:r>
            <a:r>
              <a:rPr lang="en-US" dirty="0" err="1"/>
              <a:t>satu</a:t>
            </a:r>
            <a:r>
              <a:rPr lang="en-US" dirty="0"/>
              <a:t> </a:t>
            </a:r>
            <a:r>
              <a:rPr lang="en-US" dirty="0" err="1"/>
              <a:t>sama</a:t>
            </a:r>
            <a:r>
              <a:rPr lang="en-US" dirty="0"/>
              <a:t> lain. </a:t>
            </a:r>
            <a:r>
              <a:rPr lang="en-US" dirty="0" err="1"/>
              <a:t>Temukan</a:t>
            </a:r>
            <a:r>
              <a:rPr lang="en-US" dirty="0"/>
              <a:t> </a:t>
            </a:r>
            <a:r>
              <a:rPr lang="en-US" dirty="0" err="1"/>
              <a:t>perjalanan</a:t>
            </a:r>
            <a:r>
              <a:rPr lang="en-US" dirty="0"/>
              <a:t> (</a:t>
            </a:r>
            <a:r>
              <a:rPr lang="en-US" i="1" dirty="0"/>
              <a:t>tour</a:t>
            </a:r>
            <a:r>
              <a:rPr lang="en-US" dirty="0"/>
              <a:t>) </a:t>
            </a:r>
            <a:r>
              <a:rPr lang="en-US" dirty="0" err="1"/>
              <a:t>dengan</a:t>
            </a:r>
            <a:r>
              <a:rPr lang="en-US" dirty="0"/>
              <a:t> </a:t>
            </a:r>
            <a:r>
              <a:rPr lang="en-US" dirty="0" err="1"/>
              <a:t>jarak</a:t>
            </a:r>
            <a:r>
              <a:rPr lang="en-US" dirty="0"/>
              <a:t> </a:t>
            </a:r>
            <a:r>
              <a:rPr lang="en-US" u="sng" dirty="0" err="1"/>
              <a:t>terpendek</a:t>
            </a:r>
            <a:r>
              <a:rPr lang="en-US" dirty="0"/>
              <a:t> yang </a:t>
            </a:r>
            <a:r>
              <a:rPr lang="en-US" dirty="0" err="1"/>
              <a:t>dilakukan</a:t>
            </a:r>
            <a:r>
              <a:rPr lang="en-US" dirty="0"/>
              <a:t>  oleh </a:t>
            </a:r>
            <a:r>
              <a:rPr lang="en-US" dirty="0" err="1"/>
              <a:t>seorang</a:t>
            </a:r>
            <a:r>
              <a:rPr lang="en-US" dirty="0"/>
              <a:t> </a:t>
            </a:r>
            <a:r>
              <a:rPr lang="en-US" dirty="0" err="1"/>
              <a:t>pedagang</a:t>
            </a:r>
            <a:r>
              <a:rPr lang="en-US" dirty="0"/>
              <a:t> </a:t>
            </a:r>
            <a:r>
              <a:rPr lang="en-US" dirty="0" err="1"/>
              <a:t>sehingga</a:t>
            </a:r>
            <a:r>
              <a:rPr lang="en-US" dirty="0"/>
              <a:t> </a:t>
            </a:r>
            <a:r>
              <a:rPr lang="en-US" dirty="0" err="1"/>
              <a:t>ia</a:t>
            </a:r>
            <a:r>
              <a:rPr lang="en-US" dirty="0"/>
              <a:t> </a:t>
            </a:r>
            <a:r>
              <a:rPr lang="en-US" dirty="0" err="1"/>
              <a:t>melalui</a:t>
            </a:r>
            <a:r>
              <a:rPr lang="en-US" dirty="0"/>
              <a:t> </a:t>
            </a:r>
            <a:r>
              <a:rPr lang="en-US" dirty="0" err="1"/>
              <a:t>setiap</a:t>
            </a:r>
            <a:r>
              <a:rPr lang="en-US" dirty="0"/>
              <a:t> </a:t>
            </a:r>
            <a:r>
              <a:rPr lang="en-US" dirty="0" err="1"/>
              <a:t>kota</a:t>
            </a:r>
            <a:r>
              <a:rPr lang="en-US" dirty="0"/>
              <a:t> </a:t>
            </a:r>
            <a:r>
              <a:rPr lang="en-US" dirty="0" err="1"/>
              <a:t>tepat</a:t>
            </a:r>
            <a:r>
              <a:rPr lang="en-US" dirty="0"/>
              <a:t> </a:t>
            </a:r>
            <a:r>
              <a:rPr lang="en-US" dirty="0" err="1"/>
              <a:t>hanya</a:t>
            </a:r>
            <a:r>
              <a:rPr lang="en-US" dirty="0"/>
              <a:t> </a:t>
            </a:r>
            <a:r>
              <a:rPr lang="en-US" dirty="0" err="1"/>
              <a:t>sekali</a:t>
            </a:r>
            <a:r>
              <a:rPr lang="en-US" dirty="0"/>
              <a:t> dan </a:t>
            </a:r>
            <a:r>
              <a:rPr lang="en-US" dirty="0" err="1"/>
              <a:t>kembali</a:t>
            </a:r>
            <a:r>
              <a:rPr lang="en-US" dirty="0"/>
              <a:t> </a:t>
            </a:r>
            <a:r>
              <a:rPr lang="en-US" dirty="0" err="1"/>
              <a:t>lagi</a:t>
            </a:r>
            <a:r>
              <a:rPr lang="en-US" dirty="0"/>
              <a:t> </a:t>
            </a:r>
            <a:r>
              <a:rPr lang="en-US" dirty="0" err="1"/>
              <a:t>ke</a:t>
            </a:r>
            <a:r>
              <a:rPr lang="en-US" dirty="0"/>
              <a:t> </a:t>
            </a:r>
            <a:r>
              <a:rPr lang="en-US" dirty="0" err="1"/>
              <a:t>kota</a:t>
            </a:r>
            <a:r>
              <a:rPr lang="en-US" dirty="0"/>
              <a:t> </a:t>
            </a:r>
            <a:r>
              <a:rPr lang="en-US" dirty="0" err="1"/>
              <a:t>asal</a:t>
            </a:r>
            <a:r>
              <a:rPr lang="en-US" dirty="0"/>
              <a:t> </a:t>
            </a:r>
            <a:r>
              <a:rPr lang="en-US" dirty="0" err="1"/>
              <a:t>keberangkatan</a:t>
            </a:r>
            <a:r>
              <a:rPr lang="en-US" dirty="0"/>
              <a:t>. </a:t>
            </a:r>
          </a:p>
          <a:p>
            <a:pPr marL="0" indent="0">
              <a:buNone/>
            </a:pPr>
            <a:endParaRPr lang="en-US" dirty="0"/>
          </a:p>
        </p:txBody>
      </p:sp>
      <p:pic>
        <p:nvPicPr>
          <p:cNvPr id="6" name="Picture 5" descr="Diagram&#10;&#10;Description automatically generated">
            <a:extLst>
              <a:ext uri="{FF2B5EF4-FFF2-40B4-BE49-F238E27FC236}">
                <a16:creationId xmlns:a16="http://schemas.microsoft.com/office/drawing/2014/main" id="{79E6E224-123E-434D-A28B-B9B529BB3A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9984" y="3601720"/>
            <a:ext cx="6572860" cy="2891155"/>
          </a:xfrm>
          <a:prstGeom prst="rect">
            <a:avLst/>
          </a:prstGeom>
        </p:spPr>
      </p:pic>
      <p:sp>
        <p:nvSpPr>
          <p:cNvPr id="7" name="TextBox 6">
            <a:extLst>
              <a:ext uri="{FF2B5EF4-FFF2-40B4-BE49-F238E27FC236}">
                <a16:creationId xmlns:a16="http://schemas.microsoft.com/office/drawing/2014/main" id="{942C2E9A-BF11-4A3F-93A2-37BA508D3B32}"/>
              </a:ext>
            </a:extLst>
          </p:cNvPr>
          <p:cNvSpPr txBox="1"/>
          <p:nvPr/>
        </p:nvSpPr>
        <p:spPr>
          <a:xfrm>
            <a:off x="4068474" y="6054011"/>
            <a:ext cx="1486176" cy="369332"/>
          </a:xfrm>
          <a:prstGeom prst="rect">
            <a:avLst/>
          </a:prstGeom>
          <a:noFill/>
        </p:spPr>
        <p:txBody>
          <a:bodyPr wrap="none" rtlCol="0">
            <a:spAutoFit/>
          </a:bodyPr>
          <a:lstStyle/>
          <a:p>
            <a:r>
              <a:rPr lang="en-US" dirty="0" err="1"/>
              <a:t>Persoalan</a:t>
            </a:r>
            <a:r>
              <a:rPr lang="en-US" dirty="0"/>
              <a:t> TSP</a:t>
            </a:r>
          </a:p>
        </p:txBody>
      </p:sp>
      <p:sp>
        <p:nvSpPr>
          <p:cNvPr id="8" name="TextBox 7">
            <a:extLst>
              <a:ext uri="{FF2B5EF4-FFF2-40B4-BE49-F238E27FC236}">
                <a16:creationId xmlns:a16="http://schemas.microsoft.com/office/drawing/2014/main" id="{17E2EE63-A284-4E33-9479-37B77807F584}"/>
              </a:ext>
            </a:extLst>
          </p:cNvPr>
          <p:cNvSpPr txBox="1"/>
          <p:nvPr/>
        </p:nvSpPr>
        <p:spPr>
          <a:xfrm>
            <a:off x="7609540" y="6123543"/>
            <a:ext cx="3796167" cy="369332"/>
          </a:xfrm>
          <a:prstGeom prst="rect">
            <a:avLst/>
          </a:prstGeom>
          <a:noFill/>
        </p:spPr>
        <p:txBody>
          <a:bodyPr wrap="none" rtlCol="0">
            <a:spAutoFit/>
          </a:bodyPr>
          <a:lstStyle/>
          <a:p>
            <a:r>
              <a:rPr lang="en-US" dirty="0"/>
              <a:t>Solusi TSP (</a:t>
            </a:r>
            <a:r>
              <a:rPr lang="en-US" dirty="0" err="1"/>
              <a:t>lintasan</a:t>
            </a:r>
            <a:r>
              <a:rPr lang="en-US" dirty="0"/>
              <a:t> yang </a:t>
            </a:r>
            <a:r>
              <a:rPr lang="en-US" dirty="0" err="1"/>
              <a:t>dicetak</a:t>
            </a:r>
            <a:r>
              <a:rPr lang="en-US" dirty="0"/>
              <a:t> </a:t>
            </a:r>
            <a:r>
              <a:rPr lang="en-US" dirty="0" err="1"/>
              <a:t>tebal</a:t>
            </a:r>
            <a:r>
              <a:rPr lang="en-US" dirty="0"/>
              <a:t>)</a:t>
            </a:r>
          </a:p>
        </p:txBody>
      </p:sp>
    </p:spTree>
    <p:extLst>
      <p:ext uri="{BB962C8B-B14F-4D97-AF65-F5344CB8AC3E}">
        <p14:creationId xmlns:p14="http://schemas.microsoft.com/office/powerpoint/2010/main" val="52958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FB4AFF-7B4A-4377-B9EF-53DCCE495482}"/>
              </a:ext>
            </a:extLst>
          </p:cNvPr>
          <p:cNvSpPr>
            <a:spLocks noGrp="1"/>
          </p:cNvSpPr>
          <p:nvPr>
            <p:ph idx="1"/>
          </p:nvPr>
        </p:nvSpPr>
        <p:spPr>
          <a:xfrm>
            <a:off x="838200" y="690880"/>
            <a:ext cx="10515600" cy="5486083"/>
          </a:xfrm>
        </p:spPr>
        <p:txBody>
          <a:bodyPr>
            <a:normAutofit lnSpcReduction="10000"/>
          </a:bodyPr>
          <a:lstStyle/>
          <a:p>
            <a:r>
              <a:rPr lang="en-US" sz="2600" dirty="0" err="1"/>
              <a:t>Misalkan</a:t>
            </a:r>
            <a:r>
              <a:rPr lang="en-US" sz="2600" dirty="0"/>
              <a:t> </a:t>
            </a:r>
            <a:r>
              <a:rPr lang="en-US" sz="2600" dirty="0" err="1"/>
              <a:t>graf</a:t>
            </a:r>
            <a:r>
              <a:rPr lang="en-US" sz="2600" dirty="0"/>
              <a:t> </a:t>
            </a:r>
            <a:r>
              <a:rPr lang="en-US" sz="2600" dirty="0" err="1"/>
              <a:t>berbobot</a:t>
            </a:r>
            <a:r>
              <a:rPr lang="en-US" sz="2600" dirty="0"/>
              <a:t> </a:t>
            </a:r>
            <a:r>
              <a:rPr lang="en-US" sz="2600" dirty="0" err="1"/>
              <a:t>memiliki</a:t>
            </a:r>
            <a:r>
              <a:rPr lang="en-US" sz="2600" dirty="0"/>
              <a:t> </a:t>
            </a:r>
            <a:r>
              <a:rPr lang="en-US" sz="2600" i="1" dirty="0"/>
              <a:t>n</a:t>
            </a:r>
            <a:r>
              <a:rPr lang="en-US" sz="2600" dirty="0"/>
              <a:t> </a:t>
            </a:r>
            <a:r>
              <a:rPr lang="en-US" sz="2600" dirty="0" err="1"/>
              <a:t>buah</a:t>
            </a:r>
            <a:r>
              <a:rPr lang="en-US" sz="2600" dirty="0"/>
              <a:t> </a:t>
            </a:r>
            <a:r>
              <a:rPr lang="en-US" sz="2600" dirty="0" err="1"/>
              <a:t>simpul</a:t>
            </a:r>
            <a:r>
              <a:rPr lang="en-US" sz="2600" dirty="0"/>
              <a:t>, </a:t>
            </a:r>
            <a:r>
              <a:rPr lang="en-US" sz="2600" i="1" dirty="0"/>
              <a:t>v</a:t>
            </a:r>
            <a:r>
              <a:rPr lang="en-US" sz="2600" baseline="-25000" dirty="0"/>
              <a:t>1</a:t>
            </a:r>
            <a:r>
              <a:rPr lang="en-US" sz="2600" dirty="0"/>
              <a:t>, </a:t>
            </a:r>
            <a:r>
              <a:rPr lang="en-US" sz="2600" i="1" dirty="0"/>
              <a:t>v</a:t>
            </a:r>
            <a:r>
              <a:rPr lang="en-US" sz="2600" baseline="-25000" dirty="0"/>
              <a:t>2</a:t>
            </a:r>
            <a:r>
              <a:rPr lang="en-US" sz="2600" dirty="0"/>
              <a:t>, …, </a:t>
            </a:r>
            <a:r>
              <a:rPr lang="en-US" sz="2600" i="1" dirty="0" err="1"/>
              <a:t>v</a:t>
            </a:r>
            <a:r>
              <a:rPr lang="en-US" sz="2600" i="1" baseline="-25000" dirty="0" err="1"/>
              <a:t>n</a:t>
            </a:r>
            <a:r>
              <a:rPr lang="en-US" sz="2600" dirty="0" err="1"/>
              <a:t>.</a:t>
            </a:r>
            <a:endParaRPr lang="en-US" sz="2600" dirty="0"/>
          </a:p>
          <a:p>
            <a:endParaRPr lang="en-US" sz="2600" dirty="0"/>
          </a:p>
          <a:p>
            <a:r>
              <a:rPr lang="en-US" sz="2600" dirty="0" err="1"/>
              <a:t>Misalkan</a:t>
            </a:r>
            <a:r>
              <a:rPr lang="en-US" sz="2600" dirty="0"/>
              <a:t> tur </a:t>
            </a:r>
            <a:r>
              <a:rPr lang="en-US" sz="2600" dirty="0" err="1"/>
              <a:t>dimulai</a:t>
            </a:r>
            <a:r>
              <a:rPr lang="en-US" sz="2600" dirty="0"/>
              <a:t> </a:t>
            </a:r>
            <a:r>
              <a:rPr lang="en-US" sz="2600" dirty="0" err="1"/>
              <a:t>dari</a:t>
            </a:r>
            <a:r>
              <a:rPr lang="en-US" sz="2600" dirty="0"/>
              <a:t> </a:t>
            </a:r>
            <a:r>
              <a:rPr lang="en-US" sz="2600" dirty="0" err="1"/>
              <a:t>simpul</a:t>
            </a:r>
            <a:r>
              <a:rPr lang="en-US" sz="2600" dirty="0"/>
              <a:t> </a:t>
            </a:r>
            <a:r>
              <a:rPr lang="en-US" sz="2600" i="1" dirty="0"/>
              <a:t>v</a:t>
            </a:r>
            <a:r>
              <a:rPr lang="en-US" sz="2600" baseline="-25000" dirty="0"/>
              <a:t>1</a:t>
            </a:r>
            <a:r>
              <a:rPr lang="en-US" sz="2600" dirty="0"/>
              <a:t>, </a:t>
            </a:r>
            <a:r>
              <a:rPr lang="en-US" sz="2600" dirty="0" err="1"/>
              <a:t>mengunjungi</a:t>
            </a:r>
            <a:r>
              <a:rPr lang="en-US" sz="2600" dirty="0"/>
              <a:t> </a:t>
            </a:r>
            <a:r>
              <a:rPr lang="en-US" sz="2600" dirty="0" err="1"/>
              <a:t>simpul-simpul</a:t>
            </a:r>
            <a:r>
              <a:rPr lang="en-US" sz="2600" dirty="0"/>
              <a:t> </a:t>
            </a:r>
            <a:r>
              <a:rPr lang="en-US" sz="2600" dirty="0" err="1"/>
              <a:t>lainnya</a:t>
            </a:r>
            <a:r>
              <a:rPr lang="en-US" sz="2600" dirty="0"/>
              <a:t> </a:t>
            </a:r>
            <a:r>
              <a:rPr lang="en-US" sz="2600" dirty="0" err="1"/>
              <a:t>tepat</a:t>
            </a:r>
            <a:r>
              <a:rPr lang="en-US" sz="2600" dirty="0"/>
              <a:t> </a:t>
            </a:r>
            <a:r>
              <a:rPr lang="en-US" sz="2600" dirty="0" err="1"/>
              <a:t>sekali</a:t>
            </a:r>
            <a:r>
              <a:rPr lang="en-US" sz="2600" dirty="0"/>
              <a:t> dan </a:t>
            </a:r>
            <a:r>
              <a:rPr lang="en-US" sz="2600" dirty="0" err="1"/>
              <a:t>kembali</a:t>
            </a:r>
            <a:r>
              <a:rPr lang="en-US" sz="2600" dirty="0"/>
              <a:t> </a:t>
            </a:r>
            <a:r>
              <a:rPr lang="en-US" sz="2600" dirty="0" err="1"/>
              <a:t>lagi</a:t>
            </a:r>
            <a:r>
              <a:rPr lang="en-US" sz="2600" dirty="0"/>
              <a:t> </a:t>
            </a:r>
            <a:r>
              <a:rPr lang="en-US" sz="2600" dirty="0" err="1"/>
              <a:t>ke</a:t>
            </a:r>
            <a:r>
              <a:rPr lang="en-US" sz="2600" dirty="0"/>
              <a:t> </a:t>
            </a:r>
            <a:r>
              <a:rPr lang="en-US" sz="2600" i="1" dirty="0"/>
              <a:t>v</a:t>
            </a:r>
            <a:r>
              <a:rPr lang="en-US" sz="2600" baseline="-25000" dirty="0"/>
              <a:t>1</a:t>
            </a:r>
            <a:r>
              <a:rPr lang="en-US" sz="2600" dirty="0"/>
              <a:t>. </a:t>
            </a:r>
          </a:p>
          <a:p>
            <a:endParaRPr lang="en-US" sz="2600" dirty="0"/>
          </a:p>
          <a:p>
            <a:r>
              <a:rPr lang="en-US" sz="2600" dirty="0"/>
              <a:t>Dari </a:t>
            </a:r>
            <a:r>
              <a:rPr lang="en-US" sz="2600" dirty="0" err="1"/>
              <a:t>simpul</a:t>
            </a:r>
            <a:r>
              <a:rPr lang="en-US" sz="2600" dirty="0"/>
              <a:t> v</a:t>
            </a:r>
            <a:r>
              <a:rPr lang="en-US" sz="2600" baseline="-25000" dirty="0"/>
              <a:t>1</a:t>
            </a:r>
            <a:r>
              <a:rPr lang="en-US" sz="2600" dirty="0"/>
              <a:t>, tur </a:t>
            </a:r>
            <a:r>
              <a:rPr lang="en-US" sz="2600" dirty="0" err="1"/>
              <a:t>akan</a:t>
            </a:r>
            <a:r>
              <a:rPr lang="en-US" sz="2600" dirty="0"/>
              <a:t> </a:t>
            </a:r>
            <a:r>
              <a:rPr lang="en-US" sz="2600" dirty="0" err="1"/>
              <a:t>memilih</a:t>
            </a:r>
            <a:r>
              <a:rPr lang="en-US" sz="2600" dirty="0"/>
              <a:t> </a:t>
            </a:r>
            <a:r>
              <a:rPr lang="en-US" sz="2600" i="1" dirty="0"/>
              <a:t>n</a:t>
            </a:r>
            <a:r>
              <a:rPr lang="en-US" sz="2600" dirty="0"/>
              <a:t> – 1 </a:t>
            </a:r>
            <a:r>
              <a:rPr lang="en-US" sz="2600" dirty="0" err="1"/>
              <a:t>simpul-simpul</a:t>
            </a:r>
            <a:r>
              <a:rPr lang="en-US" sz="2600" dirty="0"/>
              <a:t> </a:t>
            </a:r>
            <a:r>
              <a:rPr lang="en-US" sz="2600" dirty="0" err="1"/>
              <a:t>lainnya</a:t>
            </a:r>
            <a:r>
              <a:rPr lang="en-US" sz="2600" dirty="0"/>
              <a:t> yang </a:t>
            </a:r>
            <a:r>
              <a:rPr lang="en-US" sz="2600" dirty="0" err="1"/>
              <a:t>dikunjungi</a:t>
            </a:r>
            <a:r>
              <a:rPr lang="en-US" sz="2600" dirty="0"/>
              <a:t>.</a:t>
            </a:r>
          </a:p>
          <a:p>
            <a:pPr marL="0" indent="0">
              <a:buNone/>
            </a:pPr>
            <a:r>
              <a:rPr lang="en-US" sz="2600" dirty="0"/>
              <a:t> </a:t>
            </a:r>
          </a:p>
          <a:p>
            <a:r>
              <a:rPr lang="en-US" sz="2600" dirty="0" err="1"/>
              <a:t>Dengan</a:t>
            </a:r>
            <a:r>
              <a:rPr lang="en-US" sz="2600" dirty="0"/>
              <a:t> </a:t>
            </a:r>
            <a:r>
              <a:rPr lang="en-US" sz="2600" dirty="0" err="1"/>
              <a:t>algoritma</a:t>
            </a:r>
            <a:r>
              <a:rPr lang="en-US" sz="2600" dirty="0"/>
              <a:t> </a:t>
            </a:r>
            <a:r>
              <a:rPr lang="en-US" sz="2600" i="1" dirty="0"/>
              <a:t>greedy</a:t>
            </a:r>
            <a:r>
              <a:rPr lang="en-US" sz="2600" dirty="0"/>
              <a:t>, pada </a:t>
            </a:r>
            <a:r>
              <a:rPr lang="en-US" sz="2600" dirty="0" err="1"/>
              <a:t>setiap</a:t>
            </a:r>
            <a:r>
              <a:rPr lang="en-US" sz="2600" dirty="0"/>
              <a:t> </a:t>
            </a:r>
            <a:r>
              <a:rPr lang="en-US" sz="2600" dirty="0" err="1"/>
              <a:t>langkah</a:t>
            </a:r>
            <a:r>
              <a:rPr lang="en-US" sz="2600" dirty="0"/>
              <a:t> </a:t>
            </a:r>
            <a:r>
              <a:rPr lang="en-US" sz="2600" dirty="0" err="1"/>
              <a:t>kita</a:t>
            </a:r>
            <a:r>
              <a:rPr lang="en-US" sz="2600" dirty="0"/>
              <a:t> </a:t>
            </a:r>
            <a:r>
              <a:rPr lang="en-US" sz="2600" dirty="0" err="1"/>
              <a:t>memilih</a:t>
            </a:r>
            <a:r>
              <a:rPr lang="en-US" sz="2600" dirty="0"/>
              <a:t> </a:t>
            </a:r>
            <a:r>
              <a:rPr lang="en-US" sz="2600" dirty="0" err="1"/>
              <a:t>simpul</a:t>
            </a:r>
            <a:r>
              <a:rPr lang="en-US" sz="2600" dirty="0"/>
              <a:t> </a:t>
            </a:r>
            <a:r>
              <a:rPr lang="en-US" sz="2600" dirty="0" err="1"/>
              <a:t>berikutnya</a:t>
            </a:r>
            <a:r>
              <a:rPr lang="en-US" sz="2600" dirty="0"/>
              <a:t> yang </a:t>
            </a:r>
            <a:r>
              <a:rPr lang="en-US" sz="2600" dirty="0" err="1"/>
              <a:t>akan</a:t>
            </a:r>
            <a:r>
              <a:rPr lang="en-US" sz="2600" dirty="0"/>
              <a:t> </a:t>
            </a:r>
            <a:r>
              <a:rPr lang="en-US" sz="2600" dirty="0" err="1"/>
              <a:t>dikunjungi</a:t>
            </a:r>
            <a:r>
              <a:rPr lang="en-US" sz="2600" dirty="0"/>
              <a:t>. </a:t>
            </a:r>
          </a:p>
          <a:p>
            <a:endParaRPr lang="en-US" sz="2600" dirty="0"/>
          </a:p>
          <a:p>
            <a:r>
              <a:rPr lang="en-US" sz="2600" b="1" dirty="0"/>
              <a:t>Strategi </a:t>
            </a:r>
            <a:r>
              <a:rPr lang="en-US" sz="2600" b="1" i="1" dirty="0"/>
              <a:t>greedy</a:t>
            </a:r>
            <a:r>
              <a:rPr lang="en-US" sz="2600" dirty="0"/>
              <a:t>: pada </a:t>
            </a:r>
            <a:r>
              <a:rPr lang="en-US" sz="2600" dirty="0" err="1"/>
              <a:t>setiap</a:t>
            </a:r>
            <a:r>
              <a:rPr lang="en-US" sz="2600" dirty="0"/>
              <a:t> </a:t>
            </a:r>
            <a:r>
              <a:rPr lang="en-US" sz="2600" dirty="0" err="1"/>
              <a:t>langkah</a:t>
            </a:r>
            <a:r>
              <a:rPr lang="en-US" sz="2600" dirty="0"/>
              <a:t> </a:t>
            </a:r>
            <a:r>
              <a:rPr lang="en-US" sz="2600" i="1" dirty="0" err="1"/>
              <a:t>i</a:t>
            </a:r>
            <a:r>
              <a:rPr lang="en-US" sz="2600" dirty="0"/>
              <a:t>, </a:t>
            </a:r>
            <a:r>
              <a:rPr lang="en-US" sz="2600" dirty="0" err="1"/>
              <a:t>pilih</a:t>
            </a:r>
            <a:r>
              <a:rPr lang="en-US" sz="2600" dirty="0"/>
              <a:t> </a:t>
            </a:r>
            <a:r>
              <a:rPr lang="en-US" sz="2600" dirty="0" err="1"/>
              <a:t>sisi</a:t>
            </a:r>
            <a:r>
              <a:rPr lang="en-US" sz="2600" dirty="0"/>
              <a:t> </a:t>
            </a:r>
            <a:r>
              <a:rPr lang="en-US" sz="2600" dirty="0" err="1"/>
              <a:t>dari</a:t>
            </a:r>
            <a:r>
              <a:rPr lang="en-US" sz="2600" dirty="0"/>
              <a:t> </a:t>
            </a:r>
            <a:r>
              <a:rPr lang="en-US" sz="2600" i="1" dirty="0"/>
              <a:t>v</a:t>
            </a:r>
            <a:r>
              <a:rPr lang="en-US" sz="2600" i="1" baseline="-25000" dirty="0"/>
              <a:t>i</a:t>
            </a:r>
            <a:r>
              <a:rPr lang="en-US" sz="2600" dirty="0"/>
              <a:t> </a:t>
            </a:r>
            <a:r>
              <a:rPr lang="en-US" sz="2600" dirty="0" err="1"/>
              <a:t>ke</a:t>
            </a:r>
            <a:r>
              <a:rPr lang="en-US" sz="2600" dirty="0"/>
              <a:t> </a:t>
            </a:r>
            <a:r>
              <a:rPr lang="en-US" sz="2600" i="1" dirty="0" err="1"/>
              <a:t>v</a:t>
            </a:r>
            <a:r>
              <a:rPr lang="en-US" sz="2600" i="1" baseline="-25000" dirty="0" err="1"/>
              <a:t>j</a:t>
            </a:r>
            <a:r>
              <a:rPr lang="en-US" sz="2600" dirty="0"/>
              <a:t> yang </a:t>
            </a:r>
            <a:r>
              <a:rPr lang="en-US" sz="2600" dirty="0" err="1"/>
              <a:t>memiliki</a:t>
            </a:r>
            <a:r>
              <a:rPr lang="en-US" sz="2600" dirty="0"/>
              <a:t> </a:t>
            </a:r>
            <a:r>
              <a:rPr lang="en-US" sz="2600" dirty="0" err="1"/>
              <a:t>bobot</a:t>
            </a:r>
            <a:r>
              <a:rPr lang="en-US" sz="2600" dirty="0"/>
              <a:t> </a:t>
            </a:r>
            <a:r>
              <a:rPr lang="en-US" sz="2600" dirty="0" err="1"/>
              <a:t>terkecil</a:t>
            </a:r>
            <a:r>
              <a:rPr lang="en-US" sz="2600" dirty="0"/>
              <a:t> </a:t>
            </a:r>
          </a:p>
        </p:txBody>
      </p:sp>
    </p:spTree>
    <p:extLst>
      <p:ext uri="{BB962C8B-B14F-4D97-AF65-F5344CB8AC3E}">
        <p14:creationId xmlns:p14="http://schemas.microsoft.com/office/powerpoint/2010/main" val="2790325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F2467-8949-4DF0-AF6C-3DC4F3CB00CA}"/>
              </a:ext>
            </a:extLst>
          </p:cNvPr>
          <p:cNvSpPr>
            <a:spLocks noGrp="1"/>
          </p:cNvSpPr>
          <p:nvPr>
            <p:ph idx="1"/>
          </p:nvPr>
        </p:nvSpPr>
        <p:spPr>
          <a:xfrm>
            <a:off x="838200" y="457200"/>
            <a:ext cx="10515600" cy="5719763"/>
          </a:xfrm>
        </p:spPr>
        <p:txBody>
          <a:bodyPr>
            <a:normAutofit/>
          </a:bodyPr>
          <a:lstStyle/>
          <a:p>
            <a:pPr marL="0" indent="0">
              <a:buNone/>
            </a:pPr>
            <a:r>
              <a:rPr lang="en-US" sz="2400" b="1" dirty="0" err="1"/>
              <a:t>Contoh</a:t>
            </a:r>
            <a:r>
              <a:rPr lang="en-US" sz="2400" b="1" dirty="0"/>
              <a:t> 17: </a:t>
            </a:r>
            <a:r>
              <a:rPr lang="en-US" sz="2400" dirty="0" err="1"/>
              <a:t>Diberikan</a:t>
            </a:r>
            <a:r>
              <a:rPr lang="en-US" sz="2400" dirty="0"/>
              <a:t> </a:t>
            </a:r>
            <a:r>
              <a:rPr lang="en-US" sz="2400" dirty="0" err="1"/>
              <a:t>sebuah</a:t>
            </a:r>
            <a:r>
              <a:rPr lang="en-US" sz="2400" dirty="0"/>
              <a:t> </a:t>
            </a:r>
            <a:r>
              <a:rPr lang="en-US" sz="2400" dirty="0" err="1"/>
              <a:t>graf</a:t>
            </a:r>
            <a:r>
              <a:rPr lang="en-US" sz="2400" dirty="0"/>
              <a:t> </a:t>
            </a:r>
            <a:r>
              <a:rPr lang="en-US" sz="2400" dirty="0" err="1"/>
              <a:t>berbobot</a:t>
            </a:r>
            <a:r>
              <a:rPr lang="en-US" sz="2400" dirty="0"/>
              <a:t> </a:t>
            </a:r>
            <a:r>
              <a:rPr lang="en-US" sz="2400" dirty="0" err="1"/>
              <a:t>dengan</a:t>
            </a:r>
            <a:r>
              <a:rPr lang="en-US" sz="2400" dirty="0"/>
              <a:t> lima </a:t>
            </a:r>
            <a:r>
              <a:rPr lang="en-US" sz="2400" dirty="0" err="1"/>
              <a:t>simpul</a:t>
            </a:r>
            <a:r>
              <a:rPr lang="en-US" sz="2400" dirty="0"/>
              <a:t> </a:t>
            </a:r>
            <a:r>
              <a:rPr lang="en-US" sz="2400" dirty="0" err="1"/>
              <a:t>sebagai</a:t>
            </a:r>
            <a:r>
              <a:rPr lang="en-US" sz="2400" dirty="0"/>
              <a:t> </a:t>
            </a:r>
            <a:r>
              <a:rPr lang="en-US" sz="2400" dirty="0" err="1"/>
              <a:t>berikut</a:t>
            </a:r>
            <a:endParaRPr lang="en-US" sz="2400" dirty="0"/>
          </a:p>
        </p:txBody>
      </p:sp>
      <p:pic>
        <p:nvPicPr>
          <p:cNvPr id="5" name="Picture 4" descr="Shape, polygon&#10;&#10;Description automatically generated">
            <a:extLst>
              <a:ext uri="{FF2B5EF4-FFF2-40B4-BE49-F238E27FC236}">
                <a16:creationId xmlns:a16="http://schemas.microsoft.com/office/drawing/2014/main" id="{BEDD767F-29A6-4712-978C-D22F40FA3C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360" y="1056639"/>
            <a:ext cx="3036185" cy="2967847"/>
          </a:xfrm>
          <a:prstGeom prst="rect">
            <a:avLst/>
          </a:prstGeom>
        </p:spPr>
      </p:pic>
      <p:sp>
        <p:nvSpPr>
          <p:cNvPr id="8" name="TextBox 7">
            <a:extLst>
              <a:ext uri="{FF2B5EF4-FFF2-40B4-BE49-F238E27FC236}">
                <a16:creationId xmlns:a16="http://schemas.microsoft.com/office/drawing/2014/main" id="{B4AF5B67-FE54-44C9-A14E-D80E26902818}"/>
              </a:ext>
            </a:extLst>
          </p:cNvPr>
          <p:cNvSpPr txBox="1"/>
          <p:nvPr/>
        </p:nvSpPr>
        <p:spPr>
          <a:xfrm>
            <a:off x="3423920" y="871973"/>
            <a:ext cx="362600" cy="461665"/>
          </a:xfrm>
          <a:prstGeom prst="rect">
            <a:avLst/>
          </a:prstGeom>
          <a:noFill/>
        </p:spPr>
        <p:txBody>
          <a:bodyPr wrap="none" rtlCol="0">
            <a:spAutoFit/>
          </a:bodyPr>
          <a:lstStyle/>
          <a:p>
            <a:r>
              <a:rPr lang="en-US" sz="2400" i="1" dirty="0"/>
              <a:t>A</a:t>
            </a:r>
          </a:p>
        </p:txBody>
      </p:sp>
      <p:sp>
        <p:nvSpPr>
          <p:cNvPr id="10" name="TextBox 9">
            <a:extLst>
              <a:ext uri="{FF2B5EF4-FFF2-40B4-BE49-F238E27FC236}">
                <a16:creationId xmlns:a16="http://schemas.microsoft.com/office/drawing/2014/main" id="{249AEF8E-60B8-4AE3-897F-CB47C4384F2E}"/>
              </a:ext>
            </a:extLst>
          </p:cNvPr>
          <p:cNvSpPr txBox="1"/>
          <p:nvPr/>
        </p:nvSpPr>
        <p:spPr>
          <a:xfrm>
            <a:off x="4750065" y="1908293"/>
            <a:ext cx="351378" cy="461665"/>
          </a:xfrm>
          <a:prstGeom prst="rect">
            <a:avLst/>
          </a:prstGeom>
          <a:noFill/>
        </p:spPr>
        <p:txBody>
          <a:bodyPr wrap="none" rtlCol="0">
            <a:spAutoFit/>
          </a:bodyPr>
          <a:lstStyle/>
          <a:p>
            <a:r>
              <a:rPr lang="en-US" sz="2400" i="1" dirty="0"/>
              <a:t>B</a:t>
            </a:r>
          </a:p>
        </p:txBody>
      </p:sp>
      <p:sp>
        <p:nvSpPr>
          <p:cNvPr id="11" name="TextBox 10">
            <a:extLst>
              <a:ext uri="{FF2B5EF4-FFF2-40B4-BE49-F238E27FC236}">
                <a16:creationId xmlns:a16="http://schemas.microsoft.com/office/drawing/2014/main" id="{9BC40DA6-1B2E-4113-8562-6AE682002592}"/>
              </a:ext>
            </a:extLst>
          </p:cNvPr>
          <p:cNvSpPr txBox="1"/>
          <p:nvPr/>
        </p:nvSpPr>
        <p:spPr>
          <a:xfrm>
            <a:off x="4084320" y="3808446"/>
            <a:ext cx="348172" cy="461665"/>
          </a:xfrm>
          <a:prstGeom prst="rect">
            <a:avLst/>
          </a:prstGeom>
          <a:noFill/>
        </p:spPr>
        <p:txBody>
          <a:bodyPr wrap="none" rtlCol="0">
            <a:spAutoFit/>
          </a:bodyPr>
          <a:lstStyle/>
          <a:p>
            <a:r>
              <a:rPr lang="en-US" sz="2400" i="1" dirty="0"/>
              <a:t>C</a:t>
            </a:r>
          </a:p>
        </p:txBody>
      </p:sp>
      <p:sp>
        <p:nvSpPr>
          <p:cNvPr id="12" name="TextBox 11">
            <a:extLst>
              <a:ext uri="{FF2B5EF4-FFF2-40B4-BE49-F238E27FC236}">
                <a16:creationId xmlns:a16="http://schemas.microsoft.com/office/drawing/2014/main" id="{81940EA8-1B2D-4F5A-9E13-23629ACD848E}"/>
              </a:ext>
            </a:extLst>
          </p:cNvPr>
          <p:cNvSpPr txBox="1"/>
          <p:nvPr/>
        </p:nvSpPr>
        <p:spPr>
          <a:xfrm>
            <a:off x="2098660" y="3808446"/>
            <a:ext cx="373820" cy="461665"/>
          </a:xfrm>
          <a:prstGeom prst="rect">
            <a:avLst/>
          </a:prstGeom>
          <a:noFill/>
        </p:spPr>
        <p:txBody>
          <a:bodyPr wrap="none" rtlCol="0">
            <a:spAutoFit/>
          </a:bodyPr>
          <a:lstStyle/>
          <a:p>
            <a:r>
              <a:rPr lang="en-US" sz="2400" i="1" dirty="0"/>
              <a:t>D</a:t>
            </a:r>
          </a:p>
        </p:txBody>
      </p:sp>
      <p:sp>
        <p:nvSpPr>
          <p:cNvPr id="13" name="TextBox 12">
            <a:extLst>
              <a:ext uri="{FF2B5EF4-FFF2-40B4-BE49-F238E27FC236}">
                <a16:creationId xmlns:a16="http://schemas.microsoft.com/office/drawing/2014/main" id="{D16B2F8A-5D01-4BBC-B040-3F0CCF2635AA}"/>
              </a:ext>
            </a:extLst>
          </p:cNvPr>
          <p:cNvSpPr txBox="1"/>
          <p:nvPr/>
        </p:nvSpPr>
        <p:spPr>
          <a:xfrm>
            <a:off x="1419431" y="1969252"/>
            <a:ext cx="335348" cy="461665"/>
          </a:xfrm>
          <a:prstGeom prst="rect">
            <a:avLst/>
          </a:prstGeom>
          <a:noFill/>
        </p:spPr>
        <p:txBody>
          <a:bodyPr wrap="none" rtlCol="0">
            <a:spAutoFit/>
          </a:bodyPr>
          <a:lstStyle/>
          <a:p>
            <a:r>
              <a:rPr lang="en-US" sz="2400" i="1" dirty="0"/>
              <a:t>E</a:t>
            </a:r>
          </a:p>
        </p:txBody>
      </p:sp>
      <p:sp>
        <p:nvSpPr>
          <p:cNvPr id="14" name="TextBox 13">
            <a:extLst>
              <a:ext uri="{FF2B5EF4-FFF2-40B4-BE49-F238E27FC236}">
                <a16:creationId xmlns:a16="http://schemas.microsoft.com/office/drawing/2014/main" id="{A677AF6A-4155-4CD0-85A9-24C85264B4B3}"/>
              </a:ext>
            </a:extLst>
          </p:cNvPr>
          <p:cNvSpPr txBox="1"/>
          <p:nvPr/>
        </p:nvSpPr>
        <p:spPr>
          <a:xfrm>
            <a:off x="3856624" y="1333638"/>
            <a:ext cx="444352" cy="400110"/>
          </a:xfrm>
          <a:prstGeom prst="rect">
            <a:avLst/>
          </a:prstGeom>
          <a:noFill/>
        </p:spPr>
        <p:txBody>
          <a:bodyPr wrap="none" rtlCol="0">
            <a:spAutoFit/>
          </a:bodyPr>
          <a:lstStyle/>
          <a:p>
            <a:r>
              <a:rPr lang="en-US" sz="2000" dirty="0">
                <a:solidFill>
                  <a:srgbClr val="FF0000"/>
                </a:solidFill>
              </a:rPr>
              <a:t>10</a:t>
            </a:r>
          </a:p>
        </p:txBody>
      </p:sp>
      <p:sp>
        <p:nvSpPr>
          <p:cNvPr id="15" name="TextBox 14">
            <a:extLst>
              <a:ext uri="{FF2B5EF4-FFF2-40B4-BE49-F238E27FC236}">
                <a16:creationId xmlns:a16="http://schemas.microsoft.com/office/drawing/2014/main" id="{86C8C340-45DC-46C9-A697-C28BAEE15F23}"/>
              </a:ext>
            </a:extLst>
          </p:cNvPr>
          <p:cNvSpPr txBox="1"/>
          <p:nvPr/>
        </p:nvSpPr>
        <p:spPr>
          <a:xfrm>
            <a:off x="3423920" y="1599203"/>
            <a:ext cx="444352" cy="400110"/>
          </a:xfrm>
          <a:prstGeom prst="rect">
            <a:avLst/>
          </a:prstGeom>
          <a:noFill/>
        </p:spPr>
        <p:txBody>
          <a:bodyPr wrap="square" rtlCol="0">
            <a:spAutoFit/>
          </a:bodyPr>
          <a:lstStyle/>
          <a:p>
            <a:r>
              <a:rPr lang="en-US" sz="2000" dirty="0">
                <a:solidFill>
                  <a:srgbClr val="FF0000"/>
                </a:solidFill>
              </a:rPr>
              <a:t>9</a:t>
            </a:r>
          </a:p>
        </p:txBody>
      </p:sp>
      <p:sp>
        <p:nvSpPr>
          <p:cNvPr id="16" name="TextBox 15">
            <a:extLst>
              <a:ext uri="{FF2B5EF4-FFF2-40B4-BE49-F238E27FC236}">
                <a16:creationId xmlns:a16="http://schemas.microsoft.com/office/drawing/2014/main" id="{2D7290DB-6E64-470C-82B3-1B0BA7371DC9}"/>
              </a:ext>
            </a:extLst>
          </p:cNvPr>
          <p:cNvSpPr txBox="1"/>
          <p:nvPr/>
        </p:nvSpPr>
        <p:spPr>
          <a:xfrm>
            <a:off x="2659553" y="1599203"/>
            <a:ext cx="444352" cy="400110"/>
          </a:xfrm>
          <a:prstGeom prst="rect">
            <a:avLst/>
          </a:prstGeom>
          <a:noFill/>
        </p:spPr>
        <p:txBody>
          <a:bodyPr wrap="none" rtlCol="0">
            <a:spAutoFit/>
          </a:bodyPr>
          <a:lstStyle/>
          <a:p>
            <a:r>
              <a:rPr lang="en-US" sz="2000" dirty="0">
                <a:solidFill>
                  <a:srgbClr val="FF0000"/>
                </a:solidFill>
              </a:rPr>
              <a:t>15</a:t>
            </a:r>
          </a:p>
        </p:txBody>
      </p:sp>
      <p:sp>
        <p:nvSpPr>
          <p:cNvPr id="17" name="TextBox 16">
            <a:extLst>
              <a:ext uri="{FF2B5EF4-FFF2-40B4-BE49-F238E27FC236}">
                <a16:creationId xmlns:a16="http://schemas.microsoft.com/office/drawing/2014/main" id="{0F670880-FBA2-4B5B-8494-FDC6FB4B20EB}"/>
              </a:ext>
            </a:extLst>
          </p:cNvPr>
          <p:cNvSpPr txBox="1"/>
          <p:nvPr/>
        </p:nvSpPr>
        <p:spPr>
          <a:xfrm>
            <a:off x="2165014" y="1399893"/>
            <a:ext cx="444352" cy="400110"/>
          </a:xfrm>
          <a:prstGeom prst="rect">
            <a:avLst/>
          </a:prstGeom>
          <a:noFill/>
        </p:spPr>
        <p:txBody>
          <a:bodyPr wrap="none" rtlCol="0">
            <a:spAutoFit/>
          </a:bodyPr>
          <a:lstStyle/>
          <a:p>
            <a:r>
              <a:rPr lang="en-US" sz="2000" dirty="0">
                <a:solidFill>
                  <a:srgbClr val="FF0000"/>
                </a:solidFill>
              </a:rPr>
              <a:t>12</a:t>
            </a:r>
          </a:p>
        </p:txBody>
      </p:sp>
      <p:sp>
        <p:nvSpPr>
          <p:cNvPr id="18" name="TextBox 17">
            <a:extLst>
              <a:ext uri="{FF2B5EF4-FFF2-40B4-BE49-F238E27FC236}">
                <a16:creationId xmlns:a16="http://schemas.microsoft.com/office/drawing/2014/main" id="{9092A693-D99B-48C3-8E2B-7D597DF5F339}"/>
              </a:ext>
            </a:extLst>
          </p:cNvPr>
          <p:cNvSpPr txBox="1"/>
          <p:nvPr/>
        </p:nvSpPr>
        <p:spPr>
          <a:xfrm>
            <a:off x="4329193" y="2846031"/>
            <a:ext cx="444352" cy="400110"/>
          </a:xfrm>
          <a:prstGeom prst="rect">
            <a:avLst/>
          </a:prstGeom>
          <a:noFill/>
        </p:spPr>
        <p:txBody>
          <a:bodyPr wrap="none" rtlCol="0">
            <a:spAutoFit/>
          </a:bodyPr>
          <a:lstStyle/>
          <a:p>
            <a:r>
              <a:rPr lang="en-US" sz="2000" dirty="0">
                <a:solidFill>
                  <a:srgbClr val="FF0000"/>
                </a:solidFill>
              </a:rPr>
              <a:t>11</a:t>
            </a:r>
          </a:p>
        </p:txBody>
      </p:sp>
      <p:sp>
        <p:nvSpPr>
          <p:cNvPr id="19" name="TextBox 18">
            <a:extLst>
              <a:ext uri="{FF2B5EF4-FFF2-40B4-BE49-F238E27FC236}">
                <a16:creationId xmlns:a16="http://schemas.microsoft.com/office/drawing/2014/main" id="{5F13EDE3-8890-4AD3-BDC7-42487DA61ED5}"/>
              </a:ext>
            </a:extLst>
          </p:cNvPr>
          <p:cNvSpPr txBox="1"/>
          <p:nvPr/>
        </p:nvSpPr>
        <p:spPr>
          <a:xfrm>
            <a:off x="3884841" y="2702263"/>
            <a:ext cx="444352" cy="400110"/>
          </a:xfrm>
          <a:prstGeom prst="rect">
            <a:avLst/>
          </a:prstGeom>
          <a:noFill/>
        </p:spPr>
        <p:txBody>
          <a:bodyPr wrap="none" rtlCol="0">
            <a:spAutoFit/>
          </a:bodyPr>
          <a:lstStyle/>
          <a:p>
            <a:r>
              <a:rPr lang="en-US" sz="2000" dirty="0">
                <a:solidFill>
                  <a:srgbClr val="FF0000"/>
                </a:solidFill>
              </a:rPr>
              <a:t>13</a:t>
            </a:r>
          </a:p>
        </p:txBody>
      </p:sp>
      <p:sp>
        <p:nvSpPr>
          <p:cNvPr id="20" name="TextBox 19">
            <a:extLst>
              <a:ext uri="{FF2B5EF4-FFF2-40B4-BE49-F238E27FC236}">
                <a16:creationId xmlns:a16="http://schemas.microsoft.com/office/drawing/2014/main" id="{FEC1A448-A14B-4AFA-8458-0BD95E0FAEE1}"/>
              </a:ext>
            </a:extLst>
          </p:cNvPr>
          <p:cNvSpPr txBox="1"/>
          <p:nvPr/>
        </p:nvSpPr>
        <p:spPr>
          <a:xfrm>
            <a:off x="3704809" y="1933077"/>
            <a:ext cx="444352" cy="400110"/>
          </a:xfrm>
          <a:prstGeom prst="rect">
            <a:avLst/>
          </a:prstGeom>
          <a:noFill/>
        </p:spPr>
        <p:txBody>
          <a:bodyPr wrap="square" rtlCol="0">
            <a:spAutoFit/>
          </a:bodyPr>
          <a:lstStyle/>
          <a:p>
            <a:r>
              <a:rPr lang="en-US" sz="2000" dirty="0">
                <a:solidFill>
                  <a:srgbClr val="FF0000"/>
                </a:solidFill>
              </a:rPr>
              <a:t>11</a:t>
            </a:r>
          </a:p>
        </p:txBody>
      </p:sp>
      <p:sp>
        <p:nvSpPr>
          <p:cNvPr id="21" name="TextBox 20">
            <a:extLst>
              <a:ext uri="{FF2B5EF4-FFF2-40B4-BE49-F238E27FC236}">
                <a16:creationId xmlns:a16="http://schemas.microsoft.com/office/drawing/2014/main" id="{2477CFD7-16B7-4A7C-90AE-BF3E25CACCFD}"/>
              </a:ext>
            </a:extLst>
          </p:cNvPr>
          <p:cNvSpPr txBox="1"/>
          <p:nvPr/>
        </p:nvSpPr>
        <p:spPr>
          <a:xfrm>
            <a:off x="3056224" y="3839223"/>
            <a:ext cx="444352" cy="400110"/>
          </a:xfrm>
          <a:prstGeom prst="rect">
            <a:avLst/>
          </a:prstGeom>
          <a:noFill/>
        </p:spPr>
        <p:txBody>
          <a:bodyPr wrap="square" rtlCol="0">
            <a:spAutoFit/>
          </a:bodyPr>
          <a:lstStyle/>
          <a:p>
            <a:r>
              <a:rPr lang="en-US" sz="2000" dirty="0">
                <a:solidFill>
                  <a:srgbClr val="FF0000"/>
                </a:solidFill>
              </a:rPr>
              <a:t>11</a:t>
            </a:r>
          </a:p>
        </p:txBody>
      </p:sp>
      <p:sp>
        <p:nvSpPr>
          <p:cNvPr id="22" name="TextBox 21">
            <a:extLst>
              <a:ext uri="{FF2B5EF4-FFF2-40B4-BE49-F238E27FC236}">
                <a16:creationId xmlns:a16="http://schemas.microsoft.com/office/drawing/2014/main" id="{6CC43D92-FE81-4253-AEE5-C0A8B4DE2C2B}"/>
              </a:ext>
            </a:extLst>
          </p:cNvPr>
          <p:cNvSpPr txBox="1"/>
          <p:nvPr/>
        </p:nvSpPr>
        <p:spPr>
          <a:xfrm>
            <a:off x="2387190" y="2413200"/>
            <a:ext cx="444352" cy="400110"/>
          </a:xfrm>
          <a:prstGeom prst="rect">
            <a:avLst/>
          </a:prstGeom>
          <a:noFill/>
        </p:spPr>
        <p:txBody>
          <a:bodyPr wrap="none" rtlCol="0">
            <a:spAutoFit/>
          </a:bodyPr>
          <a:lstStyle/>
          <a:p>
            <a:r>
              <a:rPr lang="en-US" sz="2000" dirty="0">
                <a:solidFill>
                  <a:srgbClr val="FF0000"/>
                </a:solidFill>
              </a:rPr>
              <a:t>10</a:t>
            </a:r>
          </a:p>
        </p:txBody>
      </p:sp>
      <p:sp>
        <p:nvSpPr>
          <p:cNvPr id="23" name="TextBox 22">
            <a:extLst>
              <a:ext uri="{FF2B5EF4-FFF2-40B4-BE49-F238E27FC236}">
                <a16:creationId xmlns:a16="http://schemas.microsoft.com/office/drawing/2014/main" id="{06749BE2-5B4E-403D-A199-85EFDE09DA92}"/>
              </a:ext>
            </a:extLst>
          </p:cNvPr>
          <p:cNvSpPr txBox="1"/>
          <p:nvPr/>
        </p:nvSpPr>
        <p:spPr>
          <a:xfrm>
            <a:off x="1720662" y="2846031"/>
            <a:ext cx="444352" cy="400110"/>
          </a:xfrm>
          <a:prstGeom prst="rect">
            <a:avLst/>
          </a:prstGeom>
          <a:noFill/>
        </p:spPr>
        <p:txBody>
          <a:bodyPr wrap="none" rtlCol="0">
            <a:spAutoFit/>
          </a:bodyPr>
          <a:lstStyle/>
          <a:p>
            <a:r>
              <a:rPr lang="en-US" sz="2000" dirty="0">
                <a:solidFill>
                  <a:srgbClr val="FF0000"/>
                </a:solidFill>
              </a:rPr>
              <a:t>12</a:t>
            </a:r>
          </a:p>
        </p:txBody>
      </p:sp>
      <p:pic>
        <p:nvPicPr>
          <p:cNvPr id="24" name="Picture 23">
            <a:extLst>
              <a:ext uri="{FF2B5EF4-FFF2-40B4-BE49-F238E27FC236}">
                <a16:creationId xmlns:a16="http://schemas.microsoft.com/office/drawing/2014/main" id="{46A1E674-B1C6-4361-A259-35F1982B39C3}"/>
              </a:ext>
            </a:extLst>
          </p:cNvPr>
          <p:cNvPicPr>
            <a:picLocks noChangeAspect="1"/>
          </p:cNvPicPr>
          <p:nvPr/>
        </p:nvPicPr>
        <p:blipFill>
          <a:blip r:embed="rId3"/>
          <a:stretch>
            <a:fillRect/>
          </a:stretch>
        </p:blipFill>
        <p:spPr>
          <a:xfrm>
            <a:off x="6140317" y="1509540"/>
            <a:ext cx="3190915" cy="1842753"/>
          </a:xfrm>
          <a:prstGeom prst="rect">
            <a:avLst/>
          </a:prstGeom>
        </p:spPr>
      </p:pic>
      <p:sp>
        <p:nvSpPr>
          <p:cNvPr id="25" name="TextBox 24">
            <a:extLst>
              <a:ext uri="{FF2B5EF4-FFF2-40B4-BE49-F238E27FC236}">
                <a16:creationId xmlns:a16="http://schemas.microsoft.com/office/drawing/2014/main" id="{D8639048-8B04-4EC2-82E4-6AAD5B481492}"/>
              </a:ext>
            </a:extLst>
          </p:cNvPr>
          <p:cNvSpPr txBox="1"/>
          <p:nvPr/>
        </p:nvSpPr>
        <p:spPr>
          <a:xfrm>
            <a:off x="1177095" y="4718900"/>
            <a:ext cx="3409267" cy="461665"/>
          </a:xfrm>
          <a:prstGeom prst="rect">
            <a:avLst/>
          </a:prstGeom>
          <a:noFill/>
        </p:spPr>
        <p:txBody>
          <a:bodyPr wrap="none" rtlCol="0">
            <a:spAutoFit/>
          </a:bodyPr>
          <a:lstStyle/>
          <a:p>
            <a:r>
              <a:rPr lang="en-US" sz="2400" dirty="0" err="1"/>
              <a:t>Dengan</a:t>
            </a:r>
            <a:r>
              <a:rPr lang="en-US" sz="2400" dirty="0"/>
              <a:t> </a:t>
            </a:r>
            <a:r>
              <a:rPr lang="en-US" sz="2400" dirty="0" err="1"/>
              <a:t>algoritma</a:t>
            </a:r>
            <a:r>
              <a:rPr lang="en-US" sz="2400" dirty="0"/>
              <a:t> </a:t>
            </a:r>
            <a:r>
              <a:rPr lang="en-US" sz="2400" i="1" dirty="0"/>
              <a:t>greedy</a:t>
            </a:r>
            <a:r>
              <a:rPr lang="en-US" sz="2400" dirty="0"/>
              <a:t>:</a:t>
            </a:r>
          </a:p>
        </p:txBody>
      </p:sp>
      <p:sp>
        <p:nvSpPr>
          <p:cNvPr id="27" name="TextBox 26">
            <a:extLst>
              <a:ext uri="{FF2B5EF4-FFF2-40B4-BE49-F238E27FC236}">
                <a16:creationId xmlns:a16="http://schemas.microsoft.com/office/drawing/2014/main" id="{CA735C75-B947-41B3-B104-63EBE56EAAAB}"/>
              </a:ext>
            </a:extLst>
          </p:cNvPr>
          <p:cNvSpPr txBox="1"/>
          <p:nvPr/>
        </p:nvSpPr>
        <p:spPr>
          <a:xfrm>
            <a:off x="5291719" y="3762679"/>
            <a:ext cx="4935582" cy="461665"/>
          </a:xfrm>
          <a:prstGeom prst="rect">
            <a:avLst/>
          </a:prstGeom>
          <a:noFill/>
        </p:spPr>
        <p:txBody>
          <a:bodyPr wrap="none" rtlCol="0">
            <a:spAutoFit/>
          </a:bodyPr>
          <a:lstStyle/>
          <a:p>
            <a:r>
              <a:rPr lang="en-US" sz="2400" dirty="0" err="1"/>
              <a:t>Tentukan</a:t>
            </a:r>
            <a:r>
              <a:rPr lang="en-US" sz="2400" dirty="0"/>
              <a:t> tur </a:t>
            </a:r>
            <a:r>
              <a:rPr lang="en-US" sz="2400" dirty="0" err="1"/>
              <a:t>terpendek</a:t>
            </a:r>
            <a:r>
              <a:rPr lang="en-US" sz="2400" dirty="0"/>
              <a:t> </a:t>
            </a:r>
            <a:r>
              <a:rPr lang="en-US" sz="2400" dirty="0" err="1"/>
              <a:t>dari</a:t>
            </a:r>
            <a:r>
              <a:rPr lang="en-US" sz="2400" dirty="0"/>
              <a:t> </a:t>
            </a:r>
            <a:r>
              <a:rPr lang="en-US" sz="2400" dirty="0" err="1"/>
              <a:t>simpul</a:t>
            </a:r>
            <a:r>
              <a:rPr lang="en-US" sz="2400" dirty="0"/>
              <a:t> </a:t>
            </a:r>
            <a:r>
              <a:rPr lang="en-US" sz="2400" i="1" dirty="0"/>
              <a:t>A</a:t>
            </a:r>
            <a:r>
              <a:rPr lang="en-US" sz="2400" dirty="0"/>
              <a:t>!</a:t>
            </a:r>
          </a:p>
        </p:txBody>
      </p:sp>
      <p:pic>
        <p:nvPicPr>
          <p:cNvPr id="29" name="Picture 28">
            <a:extLst>
              <a:ext uri="{FF2B5EF4-FFF2-40B4-BE49-F238E27FC236}">
                <a16:creationId xmlns:a16="http://schemas.microsoft.com/office/drawing/2014/main" id="{62D0E40D-F6E0-4405-8EAE-FD946CFA8603}"/>
              </a:ext>
            </a:extLst>
          </p:cNvPr>
          <p:cNvPicPr>
            <a:picLocks noChangeAspect="1"/>
          </p:cNvPicPr>
          <p:nvPr/>
        </p:nvPicPr>
        <p:blipFill>
          <a:blip r:embed="rId4"/>
          <a:stretch>
            <a:fillRect/>
          </a:stretch>
        </p:blipFill>
        <p:spPr>
          <a:xfrm>
            <a:off x="4531996" y="4592920"/>
            <a:ext cx="3876918" cy="654885"/>
          </a:xfrm>
          <a:prstGeom prst="rect">
            <a:avLst/>
          </a:prstGeom>
        </p:spPr>
      </p:pic>
      <p:sp>
        <p:nvSpPr>
          <p:cNvPr id="30" name="TextBox 29">
            <a:extLst>
              <a:ext uri="{FF2B5EF4-FFF2-40B4-BE49-F238E27FC236}">
                <a16:creationId xmlns:a16="http://schemas.microsoft.com/office/drawing/2014/main" id="{C970AB1D-F433-49AC-94D0-E7C38524E257}"/>
              </a:ext>
            </a:extLst>
          </p:cNvPr>
          <p:cNvSpPr txBox="1"/>
          <p:nvPr/>
        </p:nvSpPr>
        <p:spPr>
          <a:xfrm>
            <a:off x="8673334" y="4728124"/>
            <a:ext cx="2416046" cy="461665"/>
          </a:xfrm>
          <a:prstGeom prst="rect">
            <a:avLst/>
          </a:prstGeom>
          <a:noFill/>
        </p:spPr>
        <p:txBody>
          <a:bodyPr wrap="none" rtlCol="0">
            <a:spAutoFit/>
          </a:bodyPr>
          <a:lstStyle/>
          <a:p>
            <a:r>
              <a:rPr lang="en-US" sz="2400" dirty="0" err="1"/>
              <a:t>Bobot</a:t>
            </a:r>
            <a:r>
              <a:rPr lang="en-US" sz="2400" dirty="0"/>
              <a:t> (</a:t>
            </a:r>
            <a:r>
              <a:rPr lang="en-US" sz="2400" dirty="0" err="1"/>
              <a:t>jarak</a:t>
            </a:r>
            <a:r>
              <a:rPr lang="en-US" sz="2400" dirty="0"/>
              <a:t>) = 58</a:t>
            </a:r>
          </a:p>
        </p:txBody>
      </p:sp>
      <p:sp>
        <p:nvSpPr>
          <p:cNvPr id="32" name="TextBox 31">
            <a:extLst>
              <a:ext uri="{FF2B5EF4-FFF2-40B4-BE49-F238E27FC236}">
                <a16:creationId xmlns:a16="http://schemas.microsoft.com/office/drawing/2014/main" id="{46CC1F9B-4AC9-4E41-8F35-A18BDF388068}"/>
              </a:ext>
            </a:extLst>
          </p:cNvPr>
          <p:cNvSpPr txBox="1"/>
          <p:nvPr/>
        </p:nvSpPr>
        <p:spPr>
          <a:xfrm>
            <a:off x="1168406" y="5582330"/>
            <a:ext cx="3076740" cy="461665"/>
          </a:xfrm>
          <a:prstGeom prst="rect">
            <a:avLst/>
          </a:prstGeom>
          <a:noFill/>
        </p:spPr>
        <p:txBody>
          <a:bodyPr wrap="none" rtlCol="0">
            <a:spAutoFit/>
          </a:bodyPr>
          <a:lstStyle/>
          <a:p>
            <a:r>
              <a:rPr lang="en-US" sz="2400" dirty="0"/>
              <a:t>Solusi optimal </a:t>
            </a:r>
            <a:r>
              <a:rPr lang="en-US" sz="2400" dirty="0" err="1"/>
              <a:t>adalah</a:t>
            </a:r>
            <a:r>
              <a:rPr lang="en-US" sz="2400" dirty="0"/>
              <a:t>: </a:t>
            </a:r>
          </a:p>
        </p:txBody>
      </p:sp>
      <p:pic>
        <p:nvPicPr>
          <p:cNvPr id="33" name="Picture 32">
            <a:extLst>
              <a:ext uri="{FF2B5EF4-FFF2-40B4-BE49-F238E27FC236}">
                <a16:creationId xmlns:a16="http://schemas.microsoft.com/office/drawing/2014/main" id="{0C47D369-FCA0-41D7-BD5A-56B5E9037FF7}"/>
              </a:ext>
            </a:extLst>
          </p:cNvPr>
          <p:cNvPicPr>
            <a:picLocks noChangeAspect="1"/>
          </p:cNvPicPr>
          <p:nvPr/>
        </p:nvPicPr>
        <p:blipFill>
          <a:blip r:embed="rId5"/>
          <a:stretch>
            <a:fillRect/>
          </a:stretch>
        </p:blipFill>
        <p:spPr>
          <a:xfrm>
            <a:off x="4094878" y="5618711"/>
            <a:ext cx="4011091" cy="436392"/>
          </a:xfrm>
          <a:prstGeom prst="rect">
            <a:avLst/>
          </a:prstGeom>
        </p:spPr>
      </p:pic>
      <p:sp>
        <p:nvSpPr>
          <p:cNvPr id="35" name="TextBox 34">
            <a:extLst>
              <a:ext uri="{FF2B5EF4-FFF2-40B4-BE49-F238E27FC236}">
                <a16:creationId xmlns:a16="http://schemas.microsoft.com/office/drawing/2014/main" id="{2A4ED3B2-5806-4E4C-954E-1B81F8CE27D6}"/>
              </a:ext>
            </a:extLst>
          </p:cNvPr>
          <p:cNvSpPr txBox="1"/>
          <p:nvPr/>
        </p:nvSpPr>
        <p:spPr>
          <a:xfrm>
            <a:off x="8320274" y="5571123"/>
            <a:ext cx="2416046" cy="461665"/>
          </a:xfrm>
          <a:prstGeom prst="rect">
            <a:avLst/>
          </a:prstGeom>
          <a:noFill/>
        </p:spPr>
        <p:txBody>
          <a:bodyPr wrap="none" rtlCol="0">
            <a:spAutoFit/>
          </a:bodyPr>
          <a:lstStyle/>
          <a:p>
            <a:r>
              <a:rPr lang="en-US" sz="2400" dirty="0" err="1"/>
              <a:t>Bobot</a:t>
            </a:r>
            <a:r>
              <a:rPr lang="en-US" sz="2400" dirty="0"/>
              <a:t> (</a:t>
            </a:r>
            <a:r>
              <a:rPr lang="en-US" sz="2400" dirty="0" err="1"/>
              <a:t>jarak</a:t>
            </a:r>
            <a:r>
              <a:rPr lang="en-US" sz="2400" dirty="0"/>
              <a:t>) = 56</a:t>
            </a:r>
          </a:p>
        </p:txBody>
      </p:sp>
      <p:sp>
        <p:nvSpPr>
          <p:cNvPr id="34" name="TextBox 33">
            <a:extLst>
              <a:ext uri="{FF2B5EF4-FFF2-40B4-BE49-F238E27FC236}">
                <a16:creationId xmlns:a16="http://schemas.microsoft.com/office/drawing/2014/main" id="{5D83FE0A-C6F7-4ABE-92D8-AAF0245841E7}"/>
              </a:ext>
            </a:extLst>
          </p:cNvPr>
          <p:cNvSpPr txBox="1"/>
          <p:nvPr/>
        </p:nvSpPr>
        <p:spPr>
          <a:xfrm>
            <a:off x="994798" y="6247448"/>
            <a:ext cx="10686836" cy="461665"/>
          </a:xfrm>
          <a:prstGeom prst="rect">
            <a:avLst/>
          </a:prstGeom>
          <a:noFill/>
        </p:spPr>
        <p:txBody>
          <a:bodyPr wrap="none" rtlCol="0">
            <a:spAutoFit/>
          </a:bodyPr>
          <a:lstStyle/>
          <a:p>
            <a:r>
              <a:rPr lang="en-US" sz="2400" dirty="0">
                <a:solidFill>
                  <a:srgbClr val="FF0000"/>
                </a:solidFill>
              </a:rPr>
              <a:t>Kesimpulan: </a:t>
            </a:r>
            <a:r>
              <a:rPr lang="en-US" sz="2400" dirty="0" err="1">
                <a:solidFill>
                  <a:srgbClr val="FF0000"/>
                </a:solidFill>
              </a:rPr>
              <a:t>Algoritma</a:t>
            </a:r>
            <a:r>
              <a:rPr lang="en-US" sz="2400" dirty="0">
                <a:solidFill>
                  <a:srgbClr val="FF0000"/>
                </a:solidFill>
              </a:rPr>
              <a:t> </a:t>
            </a:r>
            <a:r>
              <a:rPr lang="en-US" sz="2400" i="1" dirty="0">
                <a:solidFill>
                  <a:srgbClr val="FF0000"/>
                </a:solidFill>
              </a:rPr>
              <a:t>greedy</a:t>
            </a:r>
            <a:r>
              <a:rPr lang="en-US" sz="2400" dirty="0">
                <a:solidFill>
                  <a:srgbClr val="FF0000"/>
                </a:solidFill>
              </a:rPr>
              <a:t> </a:t>
            </a:r>
            <a:r>
              <a:rPr lang="en-US" sz="2400" dirty="0" err="1">
                <a:solidFill>
                  <a:srgbClr val="FF0000"/>
                </a:solidFill>
              </a:rPr>
              <a:t>tidak</a:t>
            </a:r>
            <a:r>
              <a:rPr lang="en-US" sz="2400" dirty="0">
                <a:solidFill>
                  <a:srgbClr val="FF0000"/>
                </a:solidFill>
              </a:rPr>
              <a:t> </a:t>
            </a:r>
            <a:r>
              <a:rPr lang="en-US" sz="2400" dirty="0" err="1">
                <a:solidFill>
                  <a:srgbClr val="FF0000"/>
                </a:solidFill>
              </a:rPr>
              <a:t>memberikan</a:t>
            </a:r>
            <a:r>
              <a:rPr lang="en-US" sz="2400" dirty="0">
                <a:solidFill>
                  <a:srgbClr val="FF0000"/>
                </a:solidFill>
              </a:rPr>
              <a:t> solusi optimal </a:t>
            </a:r>
            <a:r>
              <a:rPr lang="en-US" sz="2400" dirty="0" err="1">
                <a:solidFill>
                  <a:srgbClr val="FF0000"/>
                </a:solidFill>
              </a:rPr>
              <a:t>untuk</a:t>
            </a:r>
            <a:r>
              <a:rPr lang="en-US" sz="2400" dirty="0">
                <a:solidFill>
                  <a:srgbClr val="FF0000"/>
                </a:solidFill>
              </a:rPr>
              <a:t> </a:t>
            </a:r>
            <a:r>
              <a:rPr lang="en-US" sz="2400" dirty="0" err="1">
                <a:solidFill>
                  <a:srgbClr val="FF0000"/>
                </a:solidFill>
              </a:rPr>
              <a:t>persoalan</a:t>
            </a:r>
            <a:r>
              <a:rPr lang="en-US" sz="2400" dirty="0">
                <a:solidFill>
                  <a:srgbClr val="FF0000"/>
                </a:solidFill>
              </a:rPr>
              <a:t> TSP</a:t>
            </a:r>
          </a:p>
        </p:txBody>
      </p:sp>
    </p:spTree>
    <p:extLst>
      <p:ext uri="{BB962C8B-B14F-4D97-AF65-F5344CB8AC3E}">
        <p14:creationId xmlns:p14="http://schemas.microsoft.com/office/powerpoint/2010/main" val="1517530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F00186AA-6867-4394-9BEA-40F0D084305E}"/>
              </a:ext>
            </a:extLst>
          </p:cNvPr>
          <p:cNvSpPr>
            <a:spLocks noGrp="1"/>
          </p:cNvSpPr>
          <p:nvPr>
            <p:ph type="ctrTitle"/>
          </p:nvPr>
        </p:nvSpPr>
        <p:spPr/>
        <p:txBody>
          <a:bodyPr/>
          <a:lstStyle/>
          <a:p>
            <a:pPr eaLnBrk="1" hangingPunct="1">
              <a:defRPr/>
            </a:pPr>
            <a:r>
              <a:rPr lang="en-US" sz="4000" b="1" dirty="0" err="1">
                <a:latin typeface="+mn-lt"/>
              </a:rPr>
              <a:t>Aplikasi</a:t>
            </a:r>
            <a:r>
              <a:rPr lang="en-US" sz="4000" b="1" dirty="0">
                <a:latin typeface="+mn-lt"/>
              </a:rPr>
              <a:t> </a:t>
            </a:r>
            <a:r>
              <a:rPr lang="en-US" sz="4000" b="1" dirty="0" err="1">
                <a:latin typeface="+mn-lt"/>
              </a:rPr>
              <a:t>Algoritma</a:t>
            </a:r>
            <a:r>
              <a:rPr lang="en-US" sz="4000" b="1" dirty="0">
                <a:latin typeface="+mn-lt"/>
              </a:rPr>
              <a:t> </a:t>
            </a:r>
            <a:r>
              <a:rPr lang="en-US" sz="4000" b="1" i="1" dirty="0">
                <a:latin typeface="+mn-lt"/>
              </a:rPr>
              <a:t>Greedy</a:t>
            </a:r>
            <a:r>
              <a:rPr lang="en-US" sz="4000" b="1" dirty="0">
                <a:latin typeface="+mn-lt"/>
              </a:rPr>
              <a:t> </a:t>
            </a:r>
            <a:r>
              <a:rPr lang="en-US" sz="4000" b="1" dirty="0" err="1">
                <a:latin typeface="+mn-lt"/>
              </a:rPr>
              <a:t>pada</a:t>
            </a:r>
            <a:r>
              <a:rPr lang="en-US" sz="4000" b="1" dirty="0">
                <a:latin typeface="+mn-lt"/>
              </a:rPr>
              <a:t> </a:t>
            </a:r>
            <a:r>
              <a:rPr lang="en-US" sz="4000" b="1" dirty="0" err="1">
                <a:latin typeface="+mn-lt"/>
              </a:rPr>
              <a:t>Permainan</a:t>
            </a:r>
            <a:r>
              <a:rPr lang="en-US" sz="4000" b="1" dirty="0">
                <a:latin typeface="+mn-lt"/>
              </a:rPr>
              <a:t> </a:t>
            </a:r>
            <a:r>
              <a:rPr lang="en-US" sz="4000" b="1" i="1" dirty="0">
                <a:latin typeface="+mn-lt"/>
              </a:rPr>
              <a:t>Othello</a:t>
            </a:r>
            <a:r>
              <a:rPr lang="en-US" sz="4000" b="1" dirty="0">
                <a:latin typeface="+mn-lt"/>
              </a:rPr>
              <a:t> (</a:t>
            </a:r>
            <a:r>
              <a:rPr lang="en-US" sz="4000" b="1" i="1" dirty="0" err="1">
                <a:latin typeface="+mn-lt"/>
              </a:rPr>
              <a:t>Riversi</a:t>
            </a:r>
            <a:r>
              <a:rPr lang="en-US" sz="4000" b="1" dirty="0">
                <a:latin typeface="+mn-lt"/>
              </a:rPr>
              <a:t>)</a:t>
            </a:r>
          </a:p>
        </p:txBody>
      </p:sp>
      <p:sp>
        <p:nvSpPr>
          <p:cNvPr id="3" name="Slide Number Placeholder 2">
            <a:extLst>
              <a:ext uri="{FF2B5EF4-FFF2-40B4-BE49-F238E27FC236}">
                <a16:creationId xmlns:a16="http://schemas.microsoft.com/office/drawing/2014/main" id="{1243B344-CF36-4280-A07B-12318EB55DC6}"/>
              </a:ext>
            </a:extLst>
          </p:cNvPr>
          <p:cNvSpPr>
            <a:spLocks noGrp="1"/>
          </p:cNvSpPr>
          <p:nvPr>
            <p:ph type="sldNum" sz="quarter" idx="11"/>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B3A36A45-0E08-4190-8640-ECDC836AC9D3}" type="slidenum">
              <a:rPr lang="en-US" altLang="en-US" sz="1200"/>
              <a:pPr>
                <a:spcBef>
                  <a:spcPct val="0"/>
                </a:spcBef>
                <a:buClrTx/>
                <a:buFontTx/>
                <a:buNone/>
              </a:pPr>
              <a:t>18</a:t>
            </a:fld>
            <a:endParaRPr lang="en-US" altLang="en-US" sz="1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BAD7892D-969E-4186-B053-8C5A273D52A4}"/>
              </a:ext>
            </a:extLst>
          </p:cNvPr>
          <p:cNvSpPr>
            <a:spLocks noGrp="1"/>
          </p:cNvSpPr>
          <p:nvPr>
            <p:ph type="title"/>
          </p:nvPr>
        </p:nvSpPr>
        <p:spPr/>
        <p:txBody>
          <a:bodyPr/>
          <a:lstStyle/>
          <a:p>
            <a:pPr eaLnBrk="1" hangingPunct="1">
              <a:defRPr/>
            </a:pPr>
            <a:r>
              <a:rPr lang="en-US" b="1" i="1" dirty="0">
                <a:latin typeface="+mn-lt"/>
              </a:rPr>
              <a:t>Othello</a:t>
            </a:r>
          </a:p>
        </p:txBody>
      </p:sp>
      <p:sp>
        <p:nvSpPr>
          <p:cNvPr id="3" name="Content Placeholder 2">
            <a:extLst>
              <a:ext uri="{FF2B5EF4-FFF2-40B4-BE49-F238E27FC236}">
                <a16:creationId xmlns:a16="http://schemas.microsoft.com/office/drawing/2014/main" id="{DEBD6A0D-A40A-4E74-9A49-5D7BC6586761}"/>
              </a:ext>
            </a:extLst>
          </p:cNvPr>
          <p:cNvSpPr>
            <a:spLocks noGrp="1"/>
          </p:cNvSpPr>
          <p:nvPr>
            <p:ph idx="1"/>
          </p:nvPr>
        </p:nvSpPr>
        <p:spPr>
          <a:xfrm>
            <a:off x="838200" y="1866265"/>
            <a:ext cx="6761480" cy="4667250"/>
          </a:xfrm>
        </p:spPr>
        <p:txBody>
          <a:bodyPr>
            <a:normAutofit fontScale="92500" lnSpcReduction="10000"/>
          </a:bodyPr>
          <a:lstStyle/>
          <a:p>
            <a:pPr eaLnBrk="1" hangingPunct="1">
              <a:lnSpc>
                <a:spcPct val="80000"/>
              </a:lnSpc>
              <a:defRPr/>
            </a:pPr>
            <a:r>
              <a:rPr lang="id-ID" i="1" dirty="0"/>
              <a:t>Othello</a:t>
            </a:r>
            <a:r>
              <a:rPr lang="id-ID" dirty="0"/>
              <a:t> atau </a:t>
            </a:r>
            <a:r>
              <a:rPr lang="id-ID" i="1" dirty="0"/>
              <a:t>R</a:t>
            </a:r>
            <a:r>
              <a:rPr lang="en-US" i="1" dirty="0" err="1"/>
              <a:t>i</a:t>
            </a:r>
            <a:r>
              <a:rPr lang="id-ID" i="1" dirty="0"/>
              <a:t>versi</a:t>
            </a:r>
            <a:r>
              <a:rPr lang="id-ID" dirty="0"/>
              <a:t> adalah permainan yang menggunakan papan (</a:t>
            </a:r>
            <a:r>
              <a:rPr lang="id-ID" i="1" dirty="0"/>
              <a:t>board game</a:t>
            </a:r>
            <a:r>
              <a:rPr lang="id-ID" dirty="0"/>
              <a:t>) dan sejumlah koin yang berwarna gelap (misalnya hitam) dan terang (misalnya putih). </a:t>
            </a:r>
            <a:endParaRPr lang="en-US" dirty="0"/>
          </a:p>
          <a:p>
            <a:pPr eaLnBrk="1" hangingPunct="1">
              <a:lnSpc>
                <a:spcPct val="80000"/>
              </a:lnSpc>
              <a:defRPr/>
            </a:pPr>
            <a:endParaRPr lang="en-US" dirty="0"/>
          </a:p>
          <a:p>
            <a:pPr eaLnBrk="1" hangingPunct="1">
              <a:lnSpc>
                <a:spcPct val="80000"/>
              </a:lnSpc>
              <a:defRPr/>
            </a:pPr>
            <a:r>
              <a:rPr lang="id-ID" dirty="0"/>
              <a:t>Ukuran papan biasanya 8 x 8 kotak (grid) dan jumlah koin gelap dan koin terang masing-masing sebanyak 64 buah. Sisi setiap koin memiliki warna yang berbeda (sisi pertama gelap dan sisi kedua terang).</a:t>
            </a:r>
            <a:endParaRPr lang="en-US" dirty="0"/>
          </a:p>
          <a:p>
            <a:pPr eaLnBrk="1" hangingPunct="1">
              <a:lnSpc>
                <a:spcPct val="80000"/>
              </a:lnSpc>
              <a:defRPr/>
            </a:pPr>
            <a:endParaRPr lang="en-US" dirty="0"/>
          </a:p>
          <a:p>
            <a:pPr eaLnBrk="1" hangingPunct="1">
              <a:lnSpc>
                <a:spcPct val="80000"/>
              </a:lnSpc>
              <a:defRPr/>
            </a:pPr>
            <a:r>
              <a:rPr lang="id-ID" dirty="0"/>
              <a:t> Pada permainan ini kita asumsikan warna hitam dan putih. Jumlah pemain 2 orang.</a:t>
            </a:r>
            <a:r>
              <a:rPr lang="id-ID" sz="3000" dirty="0"/>
              <a:t> </a:t>
            </a:r>
            <a:endParaRPr lang="en-US" sz="3000" dirty="0"/>
          </a:p>
          <a:p>
            <a:pPr eaLnBrk="1" hangingPunct="1">
              <a:lnSpc>
                <a:spcPct val="80000"/>
              </a:lnSpc>
              <a:defRPr/>
            </a:pPr>
            <a:endParaRPr lang="en-US" sz="3000" dirty="0"/>
          </a:p>
        </p:txBody>
      </p:sp>
      <p:sp>
        <p:nvSpPr>
          <p:cNvPr id="4" name="Slide Number Placeholder 3">
            <a:extLst>
              <a:ext uri="{FF2B5EF4-FFF2-40B4-BE49-F238E27FC236}">
                <a16:creationId xmlns:a16="http://schemas.microsoft.com/office/drawing/2014/main" id="{994D1495-26DC-4F0F-918D-FE6C4F5FA0B0}"/>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2ACB6727-F9D8-4FD8-B528-BE9E3C136413}" type="slidenum">
              <a:rPr lang="en-US" altLang="en-US" sz="1200"/>
              <a:pPr>
                <a:spcBef>
                  <a:spcPct val="0"/>
                </a:spcBef>
                <a:buClrTx/>
                <a:buFontTx/>
                <a:buNone/>
              </a:pPr>
              <a:t>19</a:t>
            </a:fld>
            <a:endParaRPr lang="en-US" altLang="en-US" sz="1200"/>
          </a:p>
        </p:txBody>
      </p:sp>
      <p:pic>
        <p:nvPicPr>
          <p:cNvPr id="5" name="Picture 2">
            <a:extLst>
              <a:ext uri="{FF2B5EF4-FFF2-40B4-BE49-F238E27FC236}">
                <a16:creationId xmlns:a16="http://schemas.microsoft.com/office/drawing/2014/main" id="{67720510-CDEE-4030-8B94-DC82E0238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5322" y="2577862"/>
            <a:ext cx="3844377" cy="289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0254672-4BFB-4E5A-AF25-C982B012F119}"/>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8D0D7902-F678-4518-9F69-A2B8F06B7AF4}" type="slidenum">
              <a:rPr lang="en-US" altLang="en-US" sz="1200"/>
              <a:pPr>
                <a:spcBef>
                  <a:spcPct val="0"/>
                </a:spcBef>
                <a:buClrTx/>
                <a:buFontTx/>
                <a:buNone/>
              </a:pPr>
              <a:t>2</a:t>
            </a:fld>
            <a:endParaRPr lang="en-US" altLang="en-US" sz="1200"/>
          </a:p>
        </p:txBody>
      </p:sp>
      <p:sp>
        <p:nvSpPr>
          <p:cNvPr id="99331" name="Rectangle 3">
            <a:extLst>
              <a:ext uri="{FF2B5EF4-FFF2-40B4-BE49-F238E27FC236}">
                <a16:creationId xmlns:a16="http://schemas.microsoft.com/office/drawing/2014/main" id="{8565E010-2EAF-4EFB-9501-E80F8A3848F0}"/>
              </a:ext>
            </a:extLst>
          </p:cNvPr>
          <p:cNvSpPr>
            <a:spLocks noGrp="1" noChangeArrowheads="1"/>
          </p:cNvSpPr>
          <p:nvPr>
            <p:ph type="body" idx="1"/>
          </p:nvPr>
        </p:nvSpPr>
        <p:spPr>
          <a:xfrm>
            <a:off x="711199" y="1634175"/>
            <a:ext cx="11094719" cy="4522786"/>
          </a:xfrm>
        </p:spPr>
        <p:txBody>
          <a:bodyPr/>
          <a:lstStyle/>
          <a:p>
            <a:pPr eaLnBrk="1" hangingPunct="1">
              <a:lnSpc>
                <a:spcPct val="90000"/>
              </a:lnSpc>
              <a:buFontTx/>
              <a:buNone/>
            </a:pPr>
            <a:endParaRPr lang="en-US" altLang="en-US" b="1" dirty="0"/>
          </a:p>
          <a:p>
            <a:r>
              <a:rPr lang="en-US" altLang="en-US" dirty="0"/>
              <a:t> </a:t>
            </a:r>
            <a:r>
              <a:rPr lang="en-US" altLang="en-US" dirty="0" err="1"/>
              <a:t>Prinsip</a:t>
            </a:r>
            <a:r>
              <a:rPr lang="en-US" altLang="en-US" dirty="0"/>
              <a:t> </a:t>
            </a:r>
            <a:r>
              <a:rPr lang="en-US" altLang="en-US" dirty="0" err="1"/>
              <a:t>kode</a:t>
            </a:r>
            <a:r>
              <a:rPr lang="en-US" altLang="en-US" dirty="0"/>
              <a:t> Huffman:</a:t>
            </a:r>
          </a:p>
          <a:p>
            <a:endParaRPr lang="en-US" altLang="en-US" dirty="0"/>
          </a:p>
          <a:p>
            <a:pPr marL="396875" indent="-396875" eaLnBrk="1" hangingPunct="1">
              <a:lnSpc>
                <a:spcPct val="90000"/>
              </a:lnSpc>
              <a:buFontTx/>
              <a:buNone/>
            </a:pPr>
            <a:r>
              <a:rPr lang="en-US" altLang="en-US" dirty="0"/>
              <a:t>   - </a:t>
            </a:r>
            <a:r>
              <a:rPr lang="en-US" altLang="en-US" dirty="0" err="1"/>
              <a:t>karakter</a:t>
            </a:r>
            <a:r>
              <a:rPr lang="en-US" altLang="en-US" dirty="0"/>
              <a:t> yang paling </a:t>
            </a:r>
            <a:r>
              <a:rPr lang="en-US" altLang="en-US" dirty="0" err="1"/>
              <a:t>sering</a:t>
            </a:r>
            <a:r>
              <a:rPr lang="en-US" altLang="en-US" dirty="0"/>
              <a:t> </a:t>
            </a:r>
            <a:r>
              <a:rPr lang="en-US" altLang="en-US" dirty="0" err="1"/>
              <a:t>muncul</a:t>
            </a:r>
            <a:r>
              <a:rPr lang="en-US" altLang="en-US" dirty="0"/>
              <a:t> di </a:t>
            </a:r>
            <a:r>
              <a:rPr lang="en-US" altLang="en-US" dirty="0" err="1"/>
              <a:t>dalam</a:t>
            </a:r>
            <a:r>
              <a:rPr lang="en-US" altLang="en-US" dirty="0"/>
              <a:t> data </a:t>
            </a:r>
            <a:r>
              <a:rPr lang="en-US" altLang="en-US" dirty="0" err="1"/>
              <a:t>dengan</a:t>
            </a:r>
            <a:r>
              <a:rPr lang="en-US" altLang="en-US" dirty="0"/>
              <a:t> </a:t>
            </a:r>
            <a:r>
              <a:rPr lang="en-US" altLang="en-US" dirty="0" err="1"/>
              <a:t>kode</a:t>
            </a:r>
            <a:r>
              <a:rPr lang="en-US" altLang="en-US" dirty="0"/>
              <a:t> yang </a:t>
            </a:r>
            <a:r>
              <a:rPr lang="en-US" altLang="en-US" dirty="0" err="1"/>
              <a:t>lebih</a:t>
            </a:r>
            <a:r>
              <a:rPr lang="en-US" altLang="en-US" dirty="0"/>
              <a:t> </a:t>
            </a:r>
            <a:r>
              <a:rPr lang="en-US" altLang="en-US" dirty="0" err="1"/>
              <a:t>pendek</a:t>
            </a:r>
            <a:r>
              <a:rPr lang="en-US" altLang="en-US" dirty="0"/>
              <a:t>;</a:t>
            </a:r>
          </a:p>
          <a:p>
            <a:pPr marL="396875" indent="-396875" eaLnBrk="1" hangingPunct="1">
              <a:lnSpc>
                <a:spcPct val="90000"/>
              </a:lnSpc>
              <a:buFontTx/>
              <a:buNone/>
            </a:pPr>
            <a:r>
              <a:rPr lang="en-US" altLang="en-US" dirty="0"/>
              <a:t>  - </a:t>
            </a:r>
            <a:r>
              <a:rPr lang="en-US" altLang="en-US" dirty="0" err="1"/>
              <a:t>sedangkan</a:t>
            </a:r>
            <a:r>
              <a:rPr lang="en-US" altLang="en-US" dirty="0"/>
              <a:t> </a:t>
            </a:r>
            <a:r>
              <a:rPr lang="en-US" altLang="en-US" dirty="0" err="1"/>
              <a:t>karakter</a:t>
            </a:r>
            <a:r>
              <a:rPr lang="en-US" altLang="en-US" dirty="0"/>
              <a:t> yang </a:t>
            </a:r>
            <a:r>
              <a:rPr lang="en-US" altLang="en-US" dirty="0" err="1"/>
              <a:t>relatif</a:t>
            </a:r>
            <a:r>
              <a:rPr lang="en-US" altLang="en-US" dirty="0"/>
              <a:t> </a:t>
            </a:r>
            <a:r>
              <a:rPr lang="en-US" altLang="en-US" dirty="0" err="1"/>
              <a:t>jarang</a:t>
            </a:r>
            <a:r>
              <a:rPr lang="en-US" altLang="en-US" dirty="0"/>
              <a:t> </a:t>
            </a:r>
            <a:r>
              <a:rPr lang="en-US" altLang="en-US" dirty="0" err="1"/>
              <a:t>muncul</a:t>
            </a:r>
            <a:r>
              <a:rPr lang="en-US" altLang="en-US" dirty="0"/>
              <a:t> </a:t>
            </a:r>
            <a:r>
              <a:rPr lang="en-US" altLang="en-US" dirty="0" err="1"/>
              <a:t>dikodekan</a:t>
            </a:r>
            <a:r>
              <a:rPr lang="en-US" altLang="en-US" dirty="0"/>
              <a:t> </a:t>
            </a:r>
            <a:r>
              <a:rPr lang="en-US" altLang="en-US" dirty="0" err="1"/>
              <a:t>dengan</a:t>
            </a:r>
            <a:r>
              <a:rPr lang="en-US" altLang="en-US" dirty="0"/>
              <a:t> </a:t>
            </a:r>
            <a:r>
              <a:rPr lang="en-US" altLang="en-US" dirty="0" err="1"/>
              <a:t>kode</a:t>
            </a:r>
            <a:r>
              <a:rPr lang="en-US" altLang="en-US" dirty="0"/>
              <a:t> yang </a:t>
            </a:r>
            <a:r>
              <a:rPr lang="en-US" altLang="en-US" dirty="0" err="1"/>
              <a:t>lebih</a:t>
            </a:r>
            <a:r>
              <a:rPr lang="en-US" altLang="en-US" dirty="0"/>
              <a:t> </a:t>
            </a:r>
            <a:r>
              <a:rPr lang="en-US" altLang="en-US" dirty="0" err="1"/>
              <a:t>panjang</a:t>
            </a:r>
            <a:r>
              <a:rPr lang="en-US" altLang="en-US" dirty="0"/>
              <a:t>. </a:t>
            </a:r>
          </a:p>
        </p:txBody>
      </p:sp>
      <p:sp>
        <p:nvSpPr>
          <p:cNvPr id="4" name="Rectangle 2">
            <a:extLst>
              <a:ext uri="{FF2B5EF4-FFF2-40B4-BE49-F238E27FC236}">
                <a16:creationId xmlns:a16="http://schemas.microsoft.com/office/drawing/2014/main" id="{BE7A1E61-F1AB-4E2A-8B86-CC0E54293B43}"/>
              </a:ext>
            </a:extLst>
          </p:cNvPr>
          <p:cNvSpPr>
            <a:spLocks noGrp="1" noChangeArrowheads="1"/>
          </p:cNvSpPr>
          <p:nvPr>
            <p:ph type="title"/>
          </p:nvPr>
        </p:nvSpPr>
        <p:spPr>
          <a:xfrm>
            <a:off x="617378" y="136525"/>
            <a:ext cx="11188541" cy="1497649"/>
          </a:xfrm>
        </p:spPr>
        <p:txBody>
          <a:bodyPr>
            <a:normAutofit/>
          </a:bodyPr>
          <a:lstStyle/>
          <a:p>
            <a:r>
              <a:rPr lang="en-US" sz="4000" b="1" dirty="0">
                <a:latin typeface="+mn-lt"/>
              </a:rPr>
              <a:t>9</a:t>
            </a:r>
            <a:r>
              <a:rPr lang="en-US" b="1" dirty="0">
                <a:latin typeface="+mn-lt"/>
              </a:rPr>
              <a:t>.  Kode Huffman </a:t>
            </a:r>
            <a:br>
              <a:rPr lang="en-US" b="1" dirty="0">
                <a:latin typeface="+mn-lt"/>
              </a:rPr>
            </a:br>
            <a:r>
              <a:rPr lang="en-US" dirty="0">
                <a:latin typeface="+mn-lt"/>
              </a:rPr>
              <a:t>(</a:t>
            </a:r>
            <a:r>
              <a:rPr lang="en-US" dirty="0" err="1">
                <a:latin typeface="+mn-lt"/>
              </a:rPr>
              <a:t>p</a:t>
            </a:r>
            <a:r>
              <a:rPr lang="en-US" altLang="en-US" dirty="0" err="1">
                <a:latin typeface="+mn-lt"/>
              </a:rPr>
              <a:t>emampatan</a:t>
            </a:r>
            <a:r>
              <a:rPr lang="en-US" altLang="en-US" dirty="0">
                <a:latin typeface="+mn-lt"/>
              </a:rPr>
              <a:t> data </a:t>
            </a:r>
            <a:r>
              <a:rPr lang="en-US" altLang="en-US" dirty="0" err="1">
                <a:latin typeface="+mn-lt"/>
              </a:rPr>
              <a:t>dengan</a:t>
            </a:r>
            <a:r>
              <a:rPr lang="en-US" altLang="en-US" dirty="0">
                <a:latin typeface="+mn-lt"/>
              </a:rPr>
              <a:t> </a:t>
            </a:r>
            <a:r>
              <a:rPr lang="en-US" altLang="en-US" dirty="0" err="1">
                <a:latin typeface="+mn-lt"/>
              </a:rPr>
              <a:t>algoritma</a:t>
            </a:r>
            <a:r>
              <a:rPr lang="en-US" altLang="en-US" dirty="0">
                <a:latin typeface="+mn-lt"/>
              </a:rPr>
              <a:t>  Huffman</a:t>
            </a:r>
            <a:endParaRPr lang="en-US"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Content Placeholder 2">
            <a:extLst>
              <a:ext uri="{FF2B5EF4-FFF2-40B4-BE49-F238E27FC236}">
                <a16:creationId xmlns:a16="http://schemas.microsoft.com/office/drawing/2014/main" id="{2BD80D01-0A47-40A9-8F48-40FF982C977A}"/>
              </a:ext>
            </a:extLst>
          </p:cNvPr>
          <p:cNvSpPr>
            <a:spLocks noGrp="1" noChangeArrowheads="1"/>
          </p:cNvSpPr>
          <p:nvPr>
            <p:ph idx="1"/>
          </p:nvPr>
        </p:nvSpPr>
        <p:spPr>
          <a:xfrm>
            <a:off x="427468" y="555626"/>
            <a:ext cx="11023600" cy="4495800"/>
          </a:xfrm>
        </p:spPr>
        <p:txBody>
          <a:bodyPr>
            <a:normAutofit/>
          </a:bodyPr>
          <a:lstStyle/>
          <a:p>
            <a:pPr eaLnBrk="1" hangingPunct="1">
              <a:lnSpc>
                <a:spcPct val="90000"/>
              </a:lnSpc>
            </a:pPr>
            <a:r>
              <a:rPr lang="id-ID" altLang="en-US" sz="2400" dirty="0"/>
              <a:t>Dalam permainan ini setiap pemain berusaha mengganti warna koin lawan dengan warna koin miliknya (misalnya dengan membalikkan koin lawan) dengan cara “menjepit” atau memblok koin lawan secara vertikal, horizontal, atau diagonal. </a:t>
            </a:r>
            <a:endParaRPr lang="en-US" altLang="en-US" sz="2400" dirty="0"/>
          </a:p>
          <a:p>
            <a:pPr eaLnBrk="1" hangingPunct="1">
              <a:lnSpc>
                <a:spcPct val="90000"/>
              </a:lnSpc>
            </a:pPr>
            <a:endParaRPr lang="en-US" altLang="en-US" sz="2400" dirty="0"/>
          </a:p>
          <a:p>
            <a:pPr eaLnBrk="1" hangingPunct="1">
              <a:lnSpc>
                <a:spcPct val="90000"/>
              </a:lnSpc>
            </a:pPr>
            <a:r>
              <a:rPr lang="id-ID" altLang="en-US" sz="2400" dirty="0"/>
              <a:t>Barisan koin lawan yang terletak dalam satu garis lurus yang diapit oleh sepasang koin pemain yang </a:t>
            </a:r>
            <a:r>
              <a:rPr lang="id-ID" altLang="en-US" sz="2400" i="1" dirty="0"/>
              <a:t>current</a:t>
            </a:r>
            <a:r>
              <a:rPr lang="id-ID" altLang="en-US" sz="2400" dirty="0"/>
              <a:t> diubah (</a:t>
            </a:r>
            <a:r>
              <a:rPr lang="id-ID" altLang="en-US" sz="2400" i="1" dirty="0"/>
              <a:t>reverse</a:t>
            </a:r>
            <a:r>
              <a:rPr lang="id-ID" altLang="en-US" sz="2400" dirty="0"/>
              <a:t>) warnanya menjadi warna pemain </a:t>
            </a:r>
            <a:r>
              <a:rPr lang="id-ID" altLang="en-US" sz="2400" i="1" dirty="0"/>
              <a:t>current</a:t>
            </a:r>
            <a:r>
              <a:rPr lang="id-ID" altLang="en-US" sz="2400" dirty="0"/>
              <a:t>. </a:t>
            </a:r>
            <a:endParaRPr lang="en-US" altLang="en-US" sz="2400" dirty="0"/>
          </a:p>
          <a:p>
            <a:pPr eaLnBrk="1" hangingPunct="1">
              <a:lnSpc>
                <a:spcPct val="90000"/>
              </a:lnSpc>
            </a:pPr>
            <a:endParaRPr lang="en-US" altLang="en-US" dirty="0"/>
          </a:p>
        </p:txBody>
      </p:sp>
      <p:sp>
        <p:nvSpPr>
          <p:cNvPr id="3" name="Slide Number Placeholder 2">
            <a:extLst>
              <a:ext uri="{FF2B5EF4-FFF2-40B4-BE49-F238E27FC236}">
                <a16:creationId xmlns:a16="http://schemas.microsoft.com/office/drawing/2014/main" id="{527548D7-133B-42F3-A0B2-EDCC05B5D2B1}"/>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07857DFF-6BD1-41D0-8EB9-BDF9D8238617}" type="slidenum">
              <a:rPr lang="en-US" altLang="en-US" sz="1200"/>
              <a:pPr>
                <a:spcBef>
                  <a:spcPct val="0"/>
                </a:spcBef>
                <a:buClrTx/>
                <a:buFontTx/>
                <a:buNone/>
              </a:pPr>
              <a:t>20</a:t>
            </a:fld>
            <a:endParaRPr lang="en-US" altLang="en-US" sz="1200"/>
          </a:p>
        </p:txBody>
      </p:sp>
      <p:pic>
        <p:nvPicPr>
          <p:cNvPr id="5" name="Picture 4">
            <a:extLst>
              <a:ext uri="{FF2B5EF4-FFF2-40B4-BE49-F238E27FC236}">
                <a16:creationId xmlns:a16="http://schemas.microsoft.com/office/drawing/2014/main" id="{B2FB4614-E791-427B-8D49-F704EA2370C0}"/>
              </a:ext>
            </a:extLst>
          </p:cNvPr>
          <p:cNvPicPr>
            <a:picLocks noChangeAspect="1"/>
          </p:cNvPicPr>
          <p:nvPr/>
        </p:nvPicPr>
        <p:blipFill>
          <a:blip r:embed="rId2"/>
          <a:stretch>
            <a:fillRect/>
          </a:stretch>
        </p:blipFill>
        <p:spPr>
          <a:xfrm>
            <a:off x="1487329" y="3096964"/>
            <a:ext cx="8903878" cy="325938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6F652D-EB64-4095-A607-612C6F8F3CD2}"/>
              </a:ext>
            </a:extLst>
          </p:cNvPr>
          <p:cNvSpPr>
            <a:spLocks noGrp="1"/>
          </p:cNvSpPr>
          <p:nvPr>
            <p:ph idx="1"/>
          </p:nvPr>
        </p:nvSpPr>
        <p:spPr>
          <a:xfrm>
            <a:off x="1076960" y="642939"/>
            <a:ext cx="10276840" cy="5214937"/>
          </a:xfrm>
        </p:spPr>
        <p:txBody>
          <a:bodyPr>
            <a:normAutofit/>
          </a:bodyPr>
          <a:lstStyle/>
          <a:p>
            <a:pPr eaLnBrk="1" hangingPunct="1">
              <a:lnSpc>
                <a:spcPct val="90000"/>
              </a:lnSpc>
              <a:defRPr/>
            </a:pPr>
            <a:r>
              <a:rPr lang="fi-FI" sz="2600" dirty="0"/>
              <a:t>Setiap pemain bergantian meletakkan koinnya. </a:t>
            </a:r>
            <a:r>
              <a:rPr lang="en-US" sz="2600" dirty="0" err="1"/>
              <a:t>Jika</a:t>
            </a:r>
            <a:r>
              <a:rPr lang="en-US" sz="2600" dirty="0"/>
              <a:t> </a:t>
            </a:r>
            <a:r>
              <a:rPr lang="en-US" sz="2600" dirty="0" err="1"/>
              <a:t>seorang</a:t>
            </a:r>
            <a:r>
              <a:rPr lang="en-US" sz="2600" dirty="0"/>
              <a:t> </a:t>
            </a:r>
            <a:r>
              <a:rPr lang="en-US" sz="2600" dirty="0" err="1"/>
              <a:t>pemain</a:t>
            </a:r>
            <a:r>
              <a:rPr lang="en-US" sz="2600" dirty="0"/>
              <a:t> </a:t>
            </a:r>
            <a:r>
              <a:rPr lang="en-US" sz="2600" dirty="0" err="1"/>
              <a:t>tidak</a:t>
            </a:r>
            <a:r>
              <a:rPr lang="en-US" sz="2600" dirty="0"/>
              <a:t> </a:t>
            </a:r>
            <a:r>
              <a:rPr lang="en-US" sz="2600" dirty="0" err="1"/>
              <a:t>dapat</a:t>
            </a:r>
            <a:r>
              <a:rPr lang="en-US" sz="2600" dirty="0"/>
              <a:t> </a:t>
            </a:r>
            <a:r>
              <a:rPr lang="en-US" sz="2600" dirty="0" err="1"/>
              <a:t>meletakan</a:t>
            </a:r>
            <a:r>
              <a:rPr lang="en-US" sz="2600" dirty="0"/>
              <a:t> </a:t>
            </a:r>
            <a:r>
              <a:rPr lang="en-US" sz="2600" dirty="0" err="1"/>
              <a:t>koin</a:t>
            </a:r>
            <a:r>
              <a:rPr lang="en-US" sz="2600" dirty="0"/>
              <a:t> </a:t>
            </a:r>
            <a:r>
              <a:rPr lang="en-US" sz="2600" dirty="0" err="1"/>
              <a:t>karena</a:t>
            </a:r>
            <a:r>
              <a:rPr lang="en-US" sz="2600" dirty="0"/>
              <a:t> </a:t>
            </a:r>
            <a:r>
              <a:rPr lang="en-US" sz="2600" dirty="0" err="1"/>
              <a:t>tidak</a:t>
            </a:r>
            <a:r>
              <a:rPr lang="en-US" sz="2600" dirty="0"/>
              <a:t> </a:t>
            </a:r>
            <a:r>
              <a:rPr lang="en-US" sz="2600" dirty="0" err="1"/>
              <a:t>ada</a:t>
            </a:r>
            <a:r>
              <a:rPr lang="en-US" sz="2600" dirty="0"/>
              <a:t> </a:t>
            </a:r>
            <a:r>
              <a:rPr lang="en-US" sz="2600" dirty="0" err="1"/>
              <a:t>posisi</a:t>
            </a:r>
            <a:r>
              <a:rPr lang="en-US" sz="2600" dirty="0"/>
              <a:t> yang </a:t>
            </a:r>
            <a:r>
              <a:rPr lang="en-US" sz="2600" dirty="0" err="1"/>
              <a:t>dibolehkan</a:t>
            </a:r>
            <a:r>
              <a:rPr lang="en-US" sz="2600" dirty="0"/>
              <a:t>, </a:t>
            </a:r>
            <a:r>
              <a:rPr lang="en-US" sz="2600" dirty="0" err="1"/>
              <a:t>permainan</a:t>
            </a:r>
            <a:r>
              <a:rPr lang="en-US" sz="2600" dirty="0"/>
              <a:t> </a:t>
            </a:r>
            <a:r>
              <a:rPr lang="en-US" sz="2600" dirty="0" err="1"/>
              <a:t>kembali</a:t>
            </a:r>
            <a:r>
              <a:rPr lang="en-US" sz="2600" dirty="0"/>
              <a:t> </a:t>
            </a:r>
            <a:r>
              <a:rPr lang="en-US" sz="2600" dirty="0" err="1"/>
              <a:t>ke</a:t>
            </a:r>
            <a:r>
              <a:rPr lang="en-US" sz="2600" dirty="0"/>
              <a:t> </a:t>
            </a:r>
            <a:r>
              <a:rPr lang="en-US" sz="2600" dirty="0" err="1"/>
              <a:t>pemain</a:t>
            </a:r>
            <a:r>
              <a:rPr lang="en-US" sz="2600" dirty="0"/>
              <a:t> </a:t>
            </a:r>
            <a:r>
              <a:rPr lang="en-US" sz="2600" dirty="0" err="1"/>
              <a:t>lainnya</a:t>
            </a:r>
            <a:r>
              <a:rPr lang="en-US" sz="2600" dirty="0"/>
              <a:t>. </a:t>
            </a:r>
          </a:p>
          <a:p>
            <a:pPr eaLnBrk="1" hangingPunct="1">
              <a:lnSpc>
                <a:spcPct val="90000"/>
              </a:lnSpc>
              <a:defRPr/>
            </a:pPr>
            <a:endParaRPr lang="en-US" sz="2600" dirty="0"/>
          </a:p>
          <a:p>
            <a:pPr eaLnBrk="1" hangingPunct="1">
              <a:lnSpc>
                <a:spcPct val="90000"/>
              </a:lnSpc>
              <a:defRPr/>
            </a:pPr>
            <a:r>
              <a:rPr lang="fi-FI" sz="2600" dirty="0"/>
              <a:t>Jika kedua pemain tidak bisa lagi meletakkan koin, maka permainan berakhir. </a:t>
            </a:r>
            <a:r>
              <a:rPr lang="id-ID" sz="2600" dirty="0"/>
              <a:t>Hal ini terjadi jika seluruh kotak telah terisi, atau ketika seorang pemain tidak memiliki koin lagi, atau ketika kedua pemain tidak dapat melakukan penempatan koin lagi. </a:t>
            </a:r>
            <a:endParaRPr lang="en-US" sz="2600" dirty="0"/>
          </a:p>
          <a:p>
            <a:pPr eaLnBrk="1" hangingPunct="1">
              <a:lnSpc>
                <a:spcPct val="90000"/>
              </a:lnSpc>
              <a:defRPr/>
            </a:pPr>
            <a:endParaRPr lang="en-US" sz="2600" dirty="0"/>
          </a:p>
          <a:p>
            <a:pPr eaLnBrk="1" hangingPunct="1">
              <a:lnSpc>
                <a:spcPct val="90000"/>
              </a:lnSpc>
              <a:defRPr/>
            </a:pPr>
            <a:r>
              <a:rPr lang="id-ID" sz="2600" dirty="0"/>
              <a:t>Pemenangnya adalah pemain yang memiliki koin </a:t>
            </a:r>
            <a:r>
              <a:rPr lang="id-ID" sz="2600" u="sng" dirty="0"/>
              <a:t>paling banyak </a:t>
            </a:r>
            <a:r>
              <a:rPr lang="id-ID" sz="2600" dirty="0"/>
              <a:t>di atas papan. </a:t>
            </a:r>
            <a:endParaRPr lang="en-US" sz="2600" dirty="0"/>
          </a:p>
          <a:p>
            <a:pPr eaLnBrk="1" hangingPunct="1">
              <a:lnSpc>
                <a:spcPct val="90000"/>
              </a:lnSpc>
              <a:defRPr/>
            </a:pPr>
            <a:endParaRPr lang="en-US" sz="2700" dirty="0"/>
          </a:p>
        </p:txBody>
      </p:sp>
      <p:sp>
        <p:nvSpPr>
          <p:cNvPr id="4" name="Slide Number Placeholder 3">
            <a:extLst>
              <a:ext uri="{FF2B5EF4-FFF2-40B4-BE49-F238E27FC236}">
                <a16:creationId xmlns:a16="http://schemas.microsoft.com/office/drawing/2014/main" id="{F3C617BA-DAEB-4E6B-AB25-F2ABBA2FCEB6}"/>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68B9F473-2203-433D-A5D4-8920EDF3A61D}" type="slidenum">
              <a:rPr lang="en-US" altLang="en-US" sz="1200"/>
              <a:pPr>
                <a:spcBef>
                  <a:spcPct val="0"/>
                </a:spcBef>
                <a:buClrTx/>
                <a:buFontTx/>
                <a:buNone/>
              </a:pPr>
              <a:t>21</a:t>
            </a:fld>
            <a:endParaRPr lang="en-US" altLang="en-US" sz="1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Content Placeholder 2">
            <a:extLst>
              <a:ext uri="{FF2B5EF4-FFF2-40B4-BE49-F238E27FC236}">
                <a16:creationId xmlns:a16="http://schemas.microsoft.com/office/drawing/2014/main" id="{75F4689E-C017-4D6D-BF0F-866AF283C721}"/>
              </a:ext>
            </a:extLst>
          </p:cNvPr>
          <p:cNvSpPr>
            <a:spLocks noGrp="1" noChangeArrowheads="1"/>
          </p:cNvSpPr>
          <p:nvPr>
            <p:ph idx="1"/>
          </p:nvPr>
        </p:nvSpPr>
        <p:spPr>
          <a:xfrm>
            <a:off x="919480" y="1249681"/>
            <a:ext cx="10434320" cy="4525963"/>
          </a:xfrm>
        </p:spPr>
        <p:txBody>
          <a:bodyPr>
            <a:normAutofit lnSpcReduction="10000"/>
          </a:bodyPr>
          <a:lstStyle/>
          <a:p>
            <a:pPr eaLnBrk="1" hangingPunct="1"/>
            <a:r>
              <a:rPr lang="en-US" altLang="en-US" dirty="0" err="1"/>
              <a:t>Algoritma</a:t>
            </a:r>
            <a:r>
              <a:rPr lang="en-US" altLang="en-US" dirty="0"/>
              <a:t> Greedy </a:t>
            </a:r>
            <a:r>
              <a:rPr lang="en-US" altLang="en-US" dirty="0" err="1"/>
              <a:t>dapat</a:t>
            </a:r>
            <a:r>
              <a:rPr lang="en-US" altLang="en-US" dirty="0"/>
              <a:t> di</a:t>
            </a:r>
            <a:r>
              <a:rPr lang="id-ID" altLang="en-US" dirty="0"/>
              <a:t>aplikasikan untuk memenangkan permainan. </a:t>
            </a:r>
            <a:endParaRPr lang="en-US" altLang="en-US" dirty="0"/>
          </a:p>
          <a:p>
            <a:pPr eaLnBrk="1" hangingPunct="1"/>
            <a:endParaRPr lang="en-US" altLang="en-US" dirty="0"/>
          </a:p>
          <a:p>
            <a:pPr eaLnBrk="1" hangingPunct="1"/>
            <a:r>
              <a:rPr lang="id-ID" altLang="en-US" dirty="0"/>
              <a:t>Algoritma </a:t>
            </a:r>
            <a:r>
              <a:rPr lang="id-ID" altLang="en-US" i="1" dirty="0"/>
              <a:t>greedy</a:t>
            </a:r>
            <a:r>
              <a:rPr lang="id-ID" altLang="en-US" dirty="0"/>
              <a:t> berisi sejumlah langkah untuk melakukan penempatan koin yang menghasilkan jumlah koin maksimal pada akhir permainan.</a:t>
            </a:r>
            <a:endParaRPr lang="en-US" altLang="en-US" dirty="0"/>
          </a:p>
          <a:p>
            <a:pPr eaLnBrk="1" hangingPunct="1"/>
            <a:endParaRPr lang="en-US" altLang="en-US" dirty="0"/>
          </a:p>
          <a:p>
            <a:pPr eaLnBrk="1" hangingPunct="1"/>
            <a:r>
              <a:rPr lang="en-US" altLang="en-US" dirty="0" err="1"/>
              <a:t>Algoritma</a:t>
            </a:r>
            <a:r>
              <a:rPr lang="en-US" altLang="en-US" dirty="0"/>
              <a:t> </a:t>
            </a:r>
            <a:r>
              <a:rPr lang="en-US" altLang="en-US" i="1" dirty="0"/>
              <a:t>Greedy</a:t>
            </a:r>
            <a:r>
              <a:rPr lang="en-US" altLang="en-US" dirty="0"/>
              <a:t> </a:t>
            </a:r>
            <a:r>
              <a:rPr lang="en-US" altLang="en-US" dirty="0" err="1"/>
              <a:t>dipakai</a:t>
            </a:r>
            <a:r>
              <a:rPr lang="en-US" altLang="en-US" dirty="0"/>
              <a:t> oleh </a:t>
            </a:r>
            <a:r>
              <a:rPr lang="en-US" altLang="en-US" dirty="0" err="1"/>
              <a:t>komputer</a:t>
            </a:r>
            <a:r>
              <a:rPr lang="en-US" altLang="en-US" dirty="0"/>
              <a:t> pada </a:t>
            </a:r>
            <a:r>
              <a:rPr lang="en-US" altLang="en-US" dirty="0" err="1"/>
              <a:t>tipe</a:t>
            </a:r>
            <a:r>
              <a:rPr lang="en-US" altLang="en-US" dirty="0"/>
              <a:t> </a:t>
            </a:r>
            <a:r>
              <a:rPr lang="en-US" altLang="en-US" dirty="0" err="1"/>
              <a:t>permainan</a:t>
            </a:r>
            <a:r>
              <a:rPr lang="en-US" altLang="en-US" dirty="0"/>
              <a:t> </a:t>
            </a:r>
            <a:r>
              <a:rPr lang="en-US" altLang="en-US" dirty="0" err="1"/>
              <a:t>komputer</a:t>
            </a:r>
            <a:r>
              <a:rPr lang="en-US" altLang="en-US" dirty="0"/>
              <a:t> vs </a:t>
            </a:r>
            <a:r>
              <a:rPr lang="en-US" altLang="en-US" dirty="0" err="1"/>
              <a:t>manusia</a:t>
            </a:r>
            <a:r>
              <a:rPr lang="en-US" altLang="en-US" dirty="0"/>
              <a:t>.</a:t>
            </a:r>
          </a:p>
          <a:p>
            <a:pPr eaLnBrk="1" hangingPunct="1">
              <a:buFontTx/>
              <a:buNone/>
            </a:pPr>
            <a:r>
              <a:rPr lang="id-ID" altLang="en-US" dirty="0"/>
              <a:t> </a:t>
            </a:r>
            <a:endParaRPr lang="en-US" altLang="en-US" dirty="0"/>
          </a:p>
        </p:txBody>
      </p:sp>
      <p:sp>
        <p:nvSpPr>
          <p:cNvPr id="3" name="Slide Number Placeholder 2">
            <a:extLst>
              <a:ext uri="{FF2B5EF4-FFF2-40B4-BE49-F238E27FC236}">
                <a16:creationId xmlns:a16="http://schemas.microsoft.com/office/drawing/2014/main" id="{98AC618B-B1DE-4A38-B720-1161464F4ADD}"/>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9FC27231-DAC7-40A0-B369-BD97CBC904F4}" type="slidenum">
              <a:rPr lang="en-US" altLang="en-US" sz="1200"/>
              <a:pPr>
                <a:spcBef>
                  <a:spcPct val="0"/>
                </a:spcBef>
                <a:buClrTx/>
                <a:buFontTx/>
                <a:buNone/>
              </a:pPr>
              <a:t>22</a:t>
            </a:fld>
            <a:endParaRPr lang="en-US" altLang="en-US" sz="1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954E66-DCB8-4461-8033-69C60A0CF78B}"/>
              </a:ext>
            </a:extLst>
          </p:cNvPr>
          <p:cNvSpPr>
            <a:spLocks noGrp="1"/>
          </p:cNvSpPr>
          <p:nvPr>
            <p:ph idx="1"/>
          </p:nvPr>
        </p:nvSpPr>
        <p:spPr>
          <a:xfrm>
            <a:off x="731520" y="457201"/>
            <a:ext cx="10495280" cy="5668963"/>
          </a:xfrm>
        </p:spPr>
        <p:txBody>
          <a:bodyPr>
            <a:normAutofit/>
          </a:bodyPr>
          <a:lstStyle/>
          <a:p>
            <a:pPr eaLnBrk="1" hangingPunct="1">
              <a:buFont typeface="Arial" charset="0"/>
              <a:buNone/>
              <a:defRPr/>
            </a:pPr>
            <a:r>
              <a:rPr lang="en-US" sz="2400" dirty="0" err="1"/>
              <a:t>Dua</a:t>
            </a:r>
            <a:r>
              <a:rPr lang="en-US" sz="2400" dirty="0"/>
              <a:t> </a:t>
            </a:r>
            <a:r>
              <a:rPr lang="en-US" sz="2400" dirty="0" err="1"/>
              <a:t>strategi</a:t>
            </a:r>
            <a:r>
              <a:rPr lang="en-US" sz="2400" dirty="0"/>
              <a:t> greedy </a:t>
            </a:r>
            <a:r>
              <a:rPr lang="en-US" sz="2400" dirty="0" err="1"/>
              <a:t>heuristik</a:t>
            </a:r>
            <a:r>
              <a:rPr lang="en-US" sz="2400" dirty="0"/>
              <a:t>:</a:t>
            </a:r>
          </a:p>
          <a:p>
            <a:pPr marL="514350" indent="-514350">
              <a:buFont typeface="+mj-lt"/>
              <a:buAutoNum type="arabicPeriod"/>
              <a:defRPr/>
            </a:pPr>
            <a:r>
              <a:rPr lang="en-US" sz="2400" i="1" dirty="0"/>
              <a:t>Greedy by </a:t>
            </a:r>
            <a:r>
              <a:rPr lang="en-US" sz="2400" dirty="0" err="1"/>
              <a:t>jumlah</a:t>
            </a:r>
            <a:r>
              <a:rPr lang="en-US" sz="2400" dirty="0"/>
              <a:t> </a:t>
            </a:r>
            <a:r>
              <a:rPr lang="en-US" sz="2400" dirty="0" err="1"/>
              <a:t>koin</a:t>
            </a:r>
            <a:endParaRPr lang="en-US" sz="2400" dirty="0"/>
          </a:p>
          <a:p>
            <a:pPr marL="514350" indent="-514350">
              <a:buNone/>
              <a:defRPr/>
            </a:pPr>
            <a:r>
              <a:rPr lang="en-US" sz="2400" dirty="0"/>
              <a:t>	</a:t>
            </a:r>
            <a:r>
              <a:rPr lang="en-US" sz="2400" dirty="0" err="1"/>
              <a:t>Pada</a:t>
            </a:r>
            <a:r>
              <a:rPr lang="en-US" sz="2400" dirty="0"/>
              <a:t> </a:t>
            </a:r>
            <a:r>
              <a:rPr lang="en-US" sz="2400" dirty="0" err="1"/>
              <a:t>setiap</a:t>
            </a:r>
            <a:r>
              <a:rPr lang="en-US" sz="2400" dirty="0"/>
              <a:t> </a:t>
            </a:r>
            <a:r>
              <a:rPr lang="en-US" sz="2400" dirty="0" err="1"/>
              <a:t>langkah</a:t>
            </a:r>
            <a:r>
              <a:rPr lang="en-US" sz="2400" dirty="0"/>
              <a:t>, </a:t>
            </a:r>
            <a:r>
              <a:rPr lang="en-US" sz="2400" dirty="0" err="1"/>
              <a:t>koin</a:t>
            </a:r>
            <a:r>
              <a:rPr lang="en-US" sz="2400" dirty="0"/>
              <a:t> </a:t>
            </a:r>
            <a:r>
              <a:rPr lang="en-US" sz="2400" dirty="0" err="1"/>
              <a:t>pemain</a:t>
            </a:r>
            <a:r>
              <a:rPr lang="en-US" sz="2400" dirty="0"/>
              <a:t> </a:t>
            </a:r>
            <a:r>
              <a:rPr lang="en-US" sz="2400" dirty="0" err="1"/>
              <a:t>menuju</a:t>
            </a:r>
            <a:r>
              <a:rPr lang="en-US" sz="2400" dirty="0"/>
              <a:t> </a:t>
            </a:r>
            <a:r>
              <a:rPr lang="en-US" sz="2400" dirty="0" err="1"/>
              <a:t>koordinat</a:t>
            </a:r>
            <a:r>
              <a:rPr lang="en-US" sz="2400" dirty="0"/>
              <a:t> yang </a:t>
            </a:r>
            <a:r>
              <a:rPr lang="en-US" sz="2400" dirty="0" err="1"/>
              <a:t>menghasilkan</a:t>
            </a:r>
            <a:r>
              <a:rPr lang="en-US" sz="2400" dirty="0"/>
              <a:t> </a:t>
            </a:r>
            <a:r>
              <a:rPr lang="en-US" sz="2400" dirty="0" err="1"/>
              <a:t>sebanyak</a:t>
            </a:r>
            <a:r>
              <a:rPr lang="en-US" sz="2400" dirty="0"/>
              <a:t> </a:t>
            </a:r>
            <a:r>
              <a:rPr lang="en-US" sz="2400" dirty="0" err="1"/>
              <a:t>mungkin</a:t>
            </a:r>
            <a:r>
              <a:rPr lang="en-US" sz="2400" dirty="0"/>
              <a:t> </a:t>
            </a:r>
            <a:r>
              <a:rPr lang="en-US" sz="2400" dirty="0" err="1"/>
              <a:t>koin</a:t>
            </a:r>
            <a:r>
              <a:rPr lang="en-US" sz="2400" dirty="0"/>
              <a:t> </a:t>
            </a:r>
            <a:r>
              <a:rPr lang="en-US" sz="2400" dirty="0" err="1"/>
              <a:t>lawan</a:t>
            </a:r>
            <a:r>
              <a:rPr lang="en-US" sz="2400" dirty="0"/>
              <a:t>. </a:t>
            </a:r>
            <a:r>
              <a:rPr lang="en-US" sz="2400" dirty="0" err="1"/>
              <a:t>Strategi</a:t>
            </a:r>
            <a:r>
              <a:rPr lang="en-US" sz="2400" dirty="0"/>
              <a:t> </a:t>
            </a:r>
            <a:r>
              <a:rPr lang="en-US" sz="2400" dirty="0" err="1"/>
              <a:t>ini</a:t>
            </a:r>
            <a:r>
              <a:rPr lang="en-US" sz="2400" dirty="0"/>
              <a:t> </a:t>
            </a:r>
            <a:r>
              <a:rPr lang="en-US" sz="2400" dirty="0" err="1"/>
              <a:t>berusaha</a:t>
            </a:r>
            <a:r>
              <a:rPr lang="en-US" sz="2400" dirty="0"/>
              <a:t> </a:t>
            </a:r>
            <a:r>
              <a:rPr lang="en-US" sz="2400" dirty="0" err="1"/>
              <a:t>memaksimalkan</a:t>
            </a:r>
            <a:r>
              <a:rPr lang="en-US" sz="2400" dirty="0"/>
              <a:t> </a:t>
            </a:r>
            <a:r>
              <a:rPr lang="en-US" sz="2400" dirty="0" err="1"/>
              <a:t>jumlah</a:t>
            </a:r>
            <a:r>
              <a:rPr lang="en-US" sz="2400" dirty="0"/>
              <a:t> </a:t>
            </a:r>
            <a:r>
              <a:rPr lang="en-US" sz="2400" dirty="0" err="1"/>
              <a:t>koin</a:t>
            </a:r>
            <a:r>
              <a:rPr lang="en-US" sz="2400" dirty="0"/>
              <a:t> </a:t>
            </a:r>
            <a:r>
              <a:rPr lang="en-US" sz="2400" dirty="0" err="1"/>
              <a:t>pada</a:t>
            </a:r>
            <a:r>
              <a:rPr lang="en-US" sz="2400" dirty="0"/>
              <a:t> </a:t>
            </a:r>
            <a:r>
              <a:rPr lang="en-US" sz="2400" dirty="0" err="1"/>
              <a:t>akhir</a:t>
            </a:r>
            <a:r>
              <a:rPr lang="en-US" sz="2400" dirty="0"/>
              <a:t> </a:t>
            </a:r>
            <a:r>
              <a:rPr lang="en-US" sz="2400" dirty="0" err="1"/>
              <a:t>permainan</a:t>
            </a:r>
            <a:r>
              <a:rPr lang="en-US" sz="2400" dirty="0"/>
              <a:t> </a:t>
            </a:r>
            <a:r>
              <a:rPr lang="en-US" sz="2400" dirty="0" err="1"/>
              <a:t>dengan</a:t>
            </a:r>
            <a:r>
              <a:rPr lang="en-US" sz="2400" dirty="0"/>
              <a:t> </a:t>
            </a:r>
            <a:r>
              <a:rPr lang="en-US" sz="2400" dirty="0" err="1"/>
              <a:t>menghasilkan</a:t>
            </a:r>
            <a:r>
              <a:rPr lang="en-US" sz="2400" dirty="0"/>
              <a:t> </a:t>
            </a:r>
            <a:r>
              <a:rPr lang="en-US" sz="2400" dirty="0" err="1"/>
              <a:t>sebanyak-banyaknya</a:t>
            </a:r>
            <a:r>
              <a:rPr lang="en-US" sz="2400" dirty="0"/>
              <a:t> </a:t>
            </a:r>
            <a:r>
              <a:rPr lang="en-US" sz="2400" dirty="0" err="1"/>
              <a:t>koin</a:t>
            </a:r>
            <a:r>
              <a:rPr lang="en-US" sz="2400" dirty="0"/>
              <a:t> </a:t>
            </a:r>
            <a:r>
              <a:rPr lang="en-US" sz="2400" dirty="0" err="1"/>
              <a:t>lawan</a:t>
            </a:r>
            <a:r>
              <a:rPr lang="en-US" sz="2400" dirty="0"/>
              <a:t> </a:t>
            </a:r>
            <a:r>
              <a:rPr lang="en-US" sz="2400" dirty="0" err="1"/>
              <a:t>pada</a:t>
            </a:r>
            <a:r>
              <a:rPr lang="en-US" sz="2400" dirty="0"/>
              <a:t> </a:t>
            </a:r>
            <a:r>
              <a:rPr lang="en-US" sz="2400" dirty="0" err="1"/>
              <a:t>setiap</a:t>
            </a:r>
            <a:r>
              <a:rPr lang="en-US" sz="2400" dirty="0"/>
              <a:t> </a:t>
            </a:r>
            <a:r>
              <a:rPr lang="en-US" sz="2400" dirty="0" err="1"/>
              <a:t>langkah</a:t>
            </a:r>
            <a:r>
              <a:rPr lang="en-US" sz="2400" dirty="0"/>
              <a:t>.</a:t>
            </a:r>
          </a:p>
          <a:p>
            <a:pPr marL="514350" indent="-514350">
              <a:buNone/>
              <a:defRPr/>
            </a:pPr>
            <a:endParaRPr lang="en-US" sz="2400" dirty="0"/>
          </a:p>
          <a:p>
            <a:pPr marL="514350" indent="-514350">
              <a:buFont typeface="+mj-lt"/>
              <a:buAutoNum type="arabicPeriod" startAt="2"/>
              <a:defRPr/>
            </a:pPr>
            <a:r>
              <a:rPr lang="en-US" sz="2400" i="1" dirty="0"/>
              <a:t>Greedy by </a:t>
            </a:r>
            <a:r>
              <a:rPr lang="en-US" sz="2400" dirty="0" err="1"/>
              <a:t>jarak</a:t>
            </a:r>
            <a:r>
              <a:rPr lang="en-US" sz="2400" dirty="0"/>
              <a:t> </a:t>
            </a:r>
            <a:r>
              <a:rPr lang="en-US" sz="2400" dirty="0" err="1"/>
              <a:t>ke</a:t>
            </a:r>
            <a:r>
              <a:rPr lang="en-US" sz="2400" dirty="0"/>
              <a:t> </a:t>
            </a:r>
            <a:r>
              <a:rPr lang="en-US" sz="2400" dirty="0" err="1"/>
              <a:t>tepi</a:t>
            </a:r>
            <a:endParaRPr lang="en-US" sz="2400" dirty="0"/>
          </a:p>
          <a:p>
            <a:pPr marL="514350" indent="-514350">
              <a:buNone/>
              <a:defRPr/>
            </a:pPr>
            <a:r>
              <a:rPr lang="en-US" dirty="0"/>
              <a:t>	</a:t>
            </a:r>
            <a:r>
              <a:rPr lang="en-US" sz="2400" dirty="0" err="1"/>
              <a:t>Pada</a:t>
            </a:r>
            <a:r>
              <a:rPr lang="en-US" sz="2400" dirty="0"/>
              <a:t> </a:t>
            </a:r>
            <a:r>
              <a:rPr lang="en-US" sz="2400" dirty="0" err="1"/>
              <a:t>setiap</a:t>
            </a:r>
            <a:r>
              <a:rPr lang="en-US" sz="2400" dirty="0"/>
              <a:t> </a:t>
            </a:r>
            <a:r>
              <a:rPr lang="en-US" sz="2400" dirty="0" err="1"/>
              <a:t>langkah</a:t>
            </a:r>
            <a:r>
              <a:rPr lang="en-US" sz="2400" dirty="0"/>
              <a:t>, </a:t>
            </a:r>
            <a:r>
              <a:rPr lang="en-US" sz="2400" dirty="0" err="1"/>
              <a:t>koin</a:t>
            </a:r>
            <a:r>
              <a:rPr lang="en-US" sz="2400" dirty="0"/>
              <a:t> </a:t>
            </a:r>
            <a:r>
              <a:rPr lang="en-US" sz="2400" dirty="0" err="1"/>
              <a:t>pemain</a:t>
            </a:r>
            <a:r>
              <a:rPr lang="en-US" sz="2400" dirty="0"/>
              <a:t> </a:t>
            </a:r>
            <a:r>
              <a:rPr lang="en-US" sz="2400" dirty="0" err="1"/>
              <a:t>menuju</a:t>
            </a:r>
            <a:r>
              <a:rPr lang="en-US" sz="2400" dirty="0"/>
              <a:t> </a:t>
            </a:r>
            <a:r>
              <a:rPr lang="en-US" sz="2400" dirty="0" err="1"/>
              <a:t>ke</a:t>
            </a:r>
            <a:r>
              <a:rPr lang="en-US" sz="2400" dirty="0"/>
              <a:t> </a:t>
            </a:r>
            <a:r>
              <a:rPr lang="en-US" sz="2400" dirty="0" err="1"/>
              <a:t>koordinat</a:t>
            </a:r>
            <a:r>
              <a:rPr lang="en-US" sz="2400" dirty="0"/>
              <a:t> yang </a:t>
            </a:r>
            <a:r>
              <a:rPr lang="en-US" sz="2400" dirty="0" err="1"/>
              <a:t>semakin</a:t>
            </a:r>
            <a:r>
              <a:rPr lang="en-US" sz="2400" dirty="0"/>
              <a:t> </a:t>
            </a:r>
            <a:r>
              <a:rPr lang="en-US" sz="2400" dirty="0" err="1"/>
              <a:t>dekat</a:t>
            </a:r>
            <a:r>
              <a:rPr lang="en-US" sz="2400" dirty="0"/>
              <a:t> </a:t>
            </a:r>
            <a:r>
              <a:rPr lang="en-US" sz="2400" dirty="0" err="1"/>
              <a:t>dengan</a:t>
            </a:r>
            <a:r>
              <a:rPr lang="en-US" sz="2400" dirty="0"/>
              <a:t> </a:t>
            </a:r>
            <a:r>
              <a:rPr lang="en-US" sz="2400" dirty="0" err="1"/>
              <a:t>tepi</a:t>
            </a:r>
            <a:r>
              <a:rPr lang="en-US" sz="2400" dirty="0"/>
              <a:t> arena </a:t>
            </a:r>
            <a:r>
              <a:rPr lang="en-US" sz="2400" dirty="0" err="1"/>
              <a:t>permainan</a:t>
            </a:r>
            <a:r>
              <a:rPr lang="en-US" sz="2400" dirty="0"/>
              <a:t>. </a:t>
            </a:r>
            <a:r>
              <a:rPr lang="en-US" sz="2400" dirty="0" err="1"/>
              <a:t>Strategi</a:t>
            </a:r>
            <a:r>
              <a:rPr lang="en-US" sz="2400" dirty="0"/>
              <a:t> </a:t>
            </a:r>
            <a:r>
              <a:rPr lang="en-US" sz="2400" dirty="0" err="1"/>
              <a:t>ini</a:t>
            </a:r>
            <a:r>
              <a:rPr lang="en-US" sz="2400" dirty="0"/>
              <a:t> </a:t>
            </a:r>
            <a:r>
              <a:rPr lang="en-US" sz="2400" dirty="0" err="1"/>
              <a:t>berusaha</a:t>
            </a:r>
            <a:r>
              <a:rPr lang="en-US" sz="2400" dirty="0"/>
              <a:t> </a:t>
            </a:r>
            <a:r>
              <a:rPr lang="en-US" sz="2400" dirty="0" err="1"/>
              <a:t>memaksimumkan</a:t>
            </a:r>
            <a:r>
              <a:rPr lang="en-US" sz="2400" dirty="0"/>
              <a:t> </a:t>
            </a:r>
            <a:r>
              <a:rPr lang="en-US" sz="2400" dirty="0" err="1"/>
              <a:t>jumlah</a:t>
            </a:r>
            <a:r>
              <a:rPr lang="en-US" sz="2400" dirty="0"/>
              <a:t> </a:t>
            </a:r>
            <a:r>
              <a:rPr lang="en-US" sz="2400" dirty="0" err="1"/>
              <a:t>koin</a:t>
            </a:r>
            <a:r>
              <a:rPr lang="en-US" sz="2400" dirty="0"/>
              <a:t> </a:t>
            </a:r>
            <a:r>
              <a:rPr lang="en-US" sz="2400" dirty="0" err="1"/>
              <a:t>pada</a:t>
            </a:r>
            <a:r>
              <a:rPr lang="en-US" sz="2400" dirty="0"/>
              <a:t> </a:t>
            </a:r>
            <a:r>
              <a:rPr lang="en-US" sz="2400" dirty="0" err="1"/>
              <a:t>akhir</a:t>
            </a:r>
            <a:r>
              <a:rPr lang="en-US" sz="2400" dirty="0"/>
              <a:t> </a:t>
            </a:r>
            <a:r>
              <a:rPr lang="en-US" sz="2400" dirty="0" err="1"/>
              <a:t>permainan</a:t>
            </a:r>
            <a:r>
              <a:rPr lang="en-US" sz="2400" dirty="0"/>
              <a:t> </a:t>
            </a:r>
            <a:r>
              <a:rPr lang="en-US" sz="2400" dirty="0" err="1"/>
              <a:t>dengan</a:t>
            </a:r>
            <a:r>
              <a:rPr lang="en-US" sz="2400" dirty="0"/>
              <a:t> </a:t>
            </a:r>
            <a:r>
              <a:rPr lang="en-US" sz="2400" dirty="0" err="1"/>
              <a:t>menguasai</a:t>
            </a:r>
            <a:r>
              <a:rPr lang="en-US" sz="2400" dirty="0"/>
              <a:t> </a:t>
            </a:r>
            <a:r>
              <a:rPr lang="en-US" sz="2400" dirty="0" err="1"/>
              <a:t>daerah</a:t>
            </a:r>
            <a:r>
              <a:rPr lang="en-US" sz="2400" dirty="0"/>
              <a:t> </a:t>
            </a:r>
            <a:r>
              <a:rPr lang="en-US" sz="2400" dirty="0" err="1"/>
              <a:t>tepi</a:t>
            </a:r>
            <a:r>
              <a:rPr lang="en-US" sz="2400" dirty="0"/>
              <a:t> yang </a:t>
            </a:r>
            <a:r>
              <a:rPr lang="en-US" sz="2400" dirty="0" err="1"/>
              <a:t>sulit</a:t>
            </a:r>
            <a:r>
              <a:rPr lang="en-US" sz="2400" dirty="0"/>
              <a:t> </a:t>
            </a:r>
            <a:r>
              <a:rPr lang="en-US" sz="2400" dirty="0" err="1"/>
              <a:t>untuk</a:t>
            </a:r>
            <a:r>
              <a:rPr lang="en-US" sz="2400" dirty="0"/>
              <a:t> </a:t>
            </a:r>
            <a:r>
              <a:rPr lang="en-US" sz="2400" dirty="0" err="1"/>
              <a:t>dilangkahi</a:t>
            </a:r>
            <a:r>
              <a:rPr lang="en-US" sz="2400" dirty="0"/>
              <a:t> </a:t>
            </a:r>
            <a:r>
              <a:rPr lang="en-US" sz="2400" dirty="0" err="1"/>
              <a:t>koin</a:t>
            </a:r>
            <a:r>
              <a:rPr lang="en-US" sz="2400" dirty="0"/>
              <a:t> </a:t>
            </a:r>
            <a:r>
              <a:rPr lang="en-US" sz="2400" dirty="0" err="1"/>
              <a:t>lawan</a:t>
            </a:r>
            <a:r>
              <a:rPr lang="en-US" sz="2400" dirty="0"/>
              <a:t>.  </a:t>
            </a:r>
            <a:r>
              <a:rPr lang="en-US" sz="2400" dirty="0" err="1"/>
              <a:t>Bahkan</a:t>
            </a:r>
            <a:r>
              <a:rPr lang="en-US" sz="2400" dirty="0"/>
              <a:t> </a:t>
            </a:r>
            <a:r>
              <a:rPr lang="en-US" sz="2400" dirty="0" err="1"/>
              <a:t>untuk</a:t>
            </a:r>
            <a:r>
              <a:rPr lang="en-US" sz="2400" dirty="0"/>
              <a:t> </a:t>
            </a:r>
            <a:r>
              <a:rPr lang="en-US" sz="2400" dirty="0" err="1"/>
              <a:t>pojok</a:t>
            </a:r>
            <a:r>
              <a:rPr lang="en-US" sz="2400" dirty="0"/>
              <a:t> area yang </a:t>
            </a:r>
            <a:r>
              <a:rPr lang="en-US" sz="2400" dirty="0" err="1"/>
              <a:t>sulit</a:t>
            </a:r>
            <a:r>
              <a:rPr lang="en-US" sz="2400" dirty="0"/>
              <a:t> </a:t>
            </a:r>
            <a:r>
              <a:rPr lang="en-US" sz="2400" dirty="0" err="1"/>
              <a:t>dilangkahi</a:t>
            </a:r>
            <a:r>
              <a:rPr lang="en-US" sz="2400" dirty="0"/>
              <a:t> </a:t>
            </a:r>
            <a:r>
              <a:rPr lang="en-US" sz="2400" dirty="0" err="1"/>
              <a:t>lawan</a:t>
            </a:r>
            <a:r>
              <a:rPr lang="en-US" sz="2400" dirty="0"/>
              <a:t>.</a:t>
            </a:r>
          </a:p>
        </p:txBody>
      </p:sp>
      <p:sp>
        <p:nvSpPr>
          <p:cNvPr id="4" name="Slide Number Placeholder 3">
            <a:extLst>
              <a:ext uri="{FF2B5EF4-FFF2-40B4-BE49-F238E27FC236}">
                <a16:creationId xmlns:a16="http://schemas.microsoft.com/office/drawing/2014/main" id="{9B9A6A79-257C-483A-B6F6-E39CAA002592}"/>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47DC60EB-5D2B-4D4A-9D8E-24C5776979C4}" type="slidenum">
              <a:rPr lang="en-US" altLang="en-US" sz="1200"/>
              <a:pPr>
                <a:spcBef>
                  <a:spcPct val="0"/>
                </a:spcBef>
                <a:buClrTx/>
                <a:buFontTx/>
                <a:buNone/>
              </a:pPr>
              <a:t>23</a:t>
            </a:fld>
            <a:endParaRPr lang="en-US" altLang="en-US" sz="12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AEC56CC-3F4D-4007-8ADB-AD095A3F610D}"/>
              </a:ext>
            </a:extLst>
          </p:cNvPr>
          <p:cNvSpPr>
            <a:spLocks noGrp="1"/>
          </p:cNvSpPr>
          <p:nvPr>
            <p:ph type="title"/>
          </p:nvPr>
        </p:nvSpPr>
        <p:spPr/>
        <p:txBody>
          <a:bodyPr/>
          <a:lstStyle/>
          <a:p>
            <a:pPr algn="l">
              <a:defRPr/>
            </a:pPr>
            <a:r>
              <a:rPr lang="en-US" i="1" dirty="0"/>
              <a:t>Greedy by</a:t>
            </a:r>
            <a:r>
              <a:rPr lang="en-US" dirty="0"/>
              <a:t> </a:t>
            </a:r>
            <a:r>
              <a:rPr lang="en-US" dirty="0" err="1"/>
              <a:t>Jumlah</a:t>
            </a:r>
            <a:r>
              <a:rPr lang="en-US" dirty="0"/>
              <a:t> </a:t>
            </a:r>
            <a:r>
              <a:rPr lang="en-US" dirty="0" err="1"/>
              <a:t>Koin</a:t>
            </a:r>
            <a:endParaRPr lang="en-US" dirty="0"/>
          </a:p>
        </p:txBody>
      </p:sp>
      <p:sp>
        <p:nvSpPr>
          <p:cNvPr id="121859" name="Rectangle 3">
            <a:extLst>
              <a:ext uri="{FF2B5EF4-FFF2-40B4-BE49-F238E27FC236}">
                <a16:creationId xmlns:a16="http://schemas.microsoft.com/office/drawing/2014/main" id="{1C341C21-EBD0-4E96-8F2B-10FB208E6C4C}"/>
              </a:ext>
            </a:extLst>
          </p:cNvPr>
          <p:cNvSpPr>
            <a:spLocks noGrp="1" noChangeArrowheads="1"/>
          </p:cNvSpPr>
          <p:nvPr>
            <p:ph type="body" idx="1"/>
          </p:nvPr>
        </p:nvSpPr>
        <p:spPr>
          <a:xfrm>
            <a:off x="1087120" y="1463675"/>
            <a:ext cx="8229600" cy="5029200"/>
          </a:xfrm>
        </p:spPr>
        <p:txBody>
          <a:bodyPr>
            <a:normAutofit fontScale="92500" lnSpcReduction="10000"/>
          </a:bodyPr>
          <a:lstStyle/>
          <a:p>
            <a:pPr marL="609600" indent="-609600">
              <a:buFontTx/>
              <a:buAutoNum type="arabicPeriod"/>
            </a:pPr>
            <a:r>
              <a:rPr lang="en-US" altLang="en-US" sz="2400" dirty="0" err="1"/>
              <a:t>Himpunan</a:t>
            </a:r>
            <a:r>
              <a:rPr lang="en-US" altLang="en-US" sz="2400" dirty="0"/>
              <a:t> </a:t>
            </a:r>
            <a:r>
              <a:rPr lang="en-US" altLang="en-US" sz="2400" dirty="0" err="1"/>
              <a:t>kandidat</a:t>
            </a:r>
            <a:endParaRPr lang="en-US" altLang="en-US" sz="2400" dirty="0"/>
          </a:p>
          <a:p>
            <a:pPr marL="609600" indent="-609600">
              <a:buNone/>
            </a:pPr>
            <a:r>
              <a:rPr lang="en-US" altLang="en-US" sz="2400" dirty="0"/>
              <a:t>	Langkah-</a:t>
            </a:r>
            <a:r>
              <a:rPr lang="en-US" altLang="en-US" sz="2400" dirty="0" err="1"/>
              <a:t>langkah</a:t>
            </a:r>
            <a:r>
              <a:rPr lang="en-US" altLang="en-US" sz="2400" dirty="0"/>
              <a:t> yang </a:t>
            </a:r>
            <a:r>
              <a:rPr lang="en-US" altLang="en-US" sz="2400" dirty="0" err="1"/>
              <a:t>menghasilkan</a:t>
            </a:r>
            <a:r>
              <a:rPr lang="en-US" altLang="en-US" sz="2400" dirty="0"/>
              <a:t> </a:t>
            </a:r>
            <a:r>
              <a:rPr lang="en-US" altLang="en-US" sz="2400" dirty="0" err="1"/>
              <a:t>jumlah</a:t>
            </a:r>
            <a:r>
              <a:rPr lang="en-US" altLang="en-US" sz="2400" dirty="0"/>
              <a:t> </a:t>
            </a:r>
            <a:r>
              <a:rPr lang="en-US" altLang="en-US" sz="2400" dirty="0" err="1"/>
              <a:t>koin</a:t>
            </a:r>
            <a:r>
              <a:rPr lang="en-US" altLang="en-US" sz="2400" dirty="0"/>
              <a:t> yang </a:t>
            </a:r>
            <a:r>
              <a:rPr lang="en-US" altLang="en-US" sz="2400" dirty="0" err="1"/>
              <a:t>diapit</a:t>
            </a:r>
            <a:r>
              <a:rPr lang="en-US" altLang="en-US" sz="2400" dirty="0"/>
              <a:t>.</a:t>
            </a:r>
          </a:p>
          <a:p>
            <a:pPr marL="609600" indent="-609600">
              <a:buFontTx/>
              <a:buAutoNum type="arabicPeriod" startAt="2"/>
            </a:pPr>
            <a:r>
              <a:rPr lang="en-US" altLang="en-US" sz="2400" dirty="0" err="1"/>
              <a:t>Himpunan</a:t>
            </a:r>
            <a:r>
              <a:rPr lang="en-US" altLang="en-US" sz="2400" dirty="0"/>
              <a:t> solusi</a:t>
            </a:r>
          </a:p>
          <a:p>
            <a:pPr marL="609600" indent="-609600">
              <a:buNone/>
            </a:pPr>
            <a:r>
              <a:rPr lang="en-US" altLang="en-US" sz="2400" dirty="0"/>
              <a:t>	Langkah-</a:t>
            </a:r>
            <a:r>
              <a:rPr lang="en-US" altLang="en-US" sz="2400" dirty="0" err="1"/>
              <a:t>langkah</a:t>
            </a:r>
            <a:r>
              <a:rPr lang="en-US" altLang="en-US" sz="2400" dirty="0"/>
              <a:t> </a:t>
            </a:r>
            <a:r>
              <a:rPr lang="en-US" altLang="en-US" sz="2400" dirty="0" err="1"/>
              <a:t>dari</a:t>
            </a:r>
            <a:r>
              <a:rPr lang="en-US" altLang="en-US" sz="2400" dirty="0"/>
              <a:t> </a:t>
            </a:r>
            <a:r>
              <a:rPr lang="en-US" altLang="en-US" sz="2400" dirty="0" err="1"/>
              <a:t>Himpunan</a:t>
            </a:r>
            <a:r>
              <a:rPr lang="en-US" altLang="en-US" sz="2400" dirty="0"/>
              <a:t> </a:t>
            </a:r>
            <a:r>
              <a:rPr lang="en-US" altLang="en-US" sz="2400" dirty="0" err="1"/>
              <a:t>kandidat</a:t>
            </a:r>
            <a:r>
              <a:rPr lang="en-US" altLang="en-US" sz="2400" dirty="0"/>
              <a:t> yang </a:t>
            </a:r>
            <a:r>
              <a:rPr lang="en-US" altLang="en-US" sz="2400" dirty="0" err="1"/>
              <a:t>memiliki</a:t>
            </a:r>
            <a:r>
              <a:rPr lang="en-US" altLang="en-US" sz="2400" dirty="0"/>
              <a:t> </a:t>
            </a:r>
            <a:r>
              <a:rPr lang="en-US" altLang="en-US" sz="2400" dirty="0" err="1"/>
              <a:t>jumlah</a:t>
            </a:r>
            <a:r>
              <a:rPr lang="en-US" altLang="en-US" sz="2400" dirty="0"/>
              <a:t> </a:t>
            </a:r>
            <a:r>
              <a:rPr lang="en-US" altLang="en-US" sz="2400" dirty="0" err="1"/>
              <a:t>koin</a:t>
            </a:r>
            <a:r>
              <a:rPr lang="en-US" altLang="en-US" sz="2400" dirty="0"/>
              <a:t> </a:t>
            </a:r>
            <a:r>
              <a:rPr lang="en-US" altLang="en-US" sz="2400" dirty="0" err="1"/>
              <a:t>diapit</a:t>
            </a:r>
            <a:r>
              <a:rPr lang="en-US" altLang="en-US" sz="2400" dirty="0"/>
              <a:t> paling </a:t>
            </a:r>
            <a:r>
              <a:rPr lang="en-US" altLang="en-US" sz="2400" dirty="0" err="1"/>
              <a:t>besar</a:t>
            </a:r>
            <a:r>
              <a:rPr lang="en-US" altLang="en-US" sz="2400" dirty="0"/>
              <a:t>.</a:t>
            </a:r>
          </a:p>
          <a:p>
            <a:pPr marL="609600" indent="-609600">
              <a:buFontTx/>
              <a:buAutoNum type="arabicPeriod" startAt="3"/>
            </a:pPr>
            <a:r>
              <a:rPr lang="en-US" altLang="en-US" sz="2400" dirty="0" err="1"/>
              <a:t>Fungsi</a:t>
            </a:r>
            <a:r>
              <a:rPr lang="en-US" altLang="en-US" sz="2400" dirty="0"/>
              <a:t> </a:t>
            </a:r>
            <a:r>
              <a:rPr lang="en-US" altLang="en-US" sz="2400" dirty="0" err="1"/>
              <a:t>seleksi</a:t>
            </a:r>
            <a:endParaRPr lang="en-US" altLang="en-US" sz="2400" dirty="0"/>
          </a:p>
          <a:p>
            <a:pPr marL="609600" indent="-609600">
              <a:buNone/>
            </a:pPr>
            <a:r>
              <a:rPr lang="en-US" altLang="en-US" sz="2400" dirty="0"/>
              <a:t>	</a:t>
            </a:r>
            <a:r>
              <a:rPr lang="en-US" altLang="en-US" sz="2400" dirty="0" err="1"/>
              <a:t>Pilih</a:t>
            </a:r>
            <a:r>
              <a:rPr lang="en-US" altLang="en-US" sz="2400" dirty="0"/>
              <a:t> </a:t>
            </a:r>
            <a:r>
              <a:rPr lang="en-US" altLang="en-US" sz="2400" dirty="0" err="1"/>
              <a:t>langkah</a:t>
            </a:r>
            <a:r>
              <a:rPr lang="en-US" altLang="en-US" sz="2400" dirty="0"/>
              <a:t> yang </a:t>
            </a:r>
            <a:r>
              <a:rPr lang="en-US" altLang="en-US" sz="2400" dirty="0" err="1"/>
              <a:t>memiliki</a:t>
            </a:r>
            <a:r>
              <a:rPr lang="en-US" altLang="en-US" sz="2400" dirty="0"/>
              <a:t> </a:t>
            </a:r>
            <a:r>
              <a:rPr lang="en-US" altLang="en-US" sz="2400" dirty="0" err="1"/>
              <a:t>jumlah</a:t>
            </a:r>
            <a:r>
              <a:rPr lang="en-US" altLang="en-US" sz="2400" dirty="0"/>
              <a:t> </a:t>
            </a:r>
            <a:r>
              <a:rPr lang="en-US" altLang="en-US" sz="2400" dirty="0" err="1"/>
              <a:t>koin</a:t>
            </a:r>
            <a:r>
              <a:rPr lang="en-US" altLang="en-US" sz="2400" dirty="0"/>
              <a:t> </a:t>
            </a:r>
            <a:r>
              <a:rPr lang="en-US" altLang="en-US" sz="2400" dirty="0" err="1"/>
              <a:t>diapit</a:t>
            </a:r>
            <a:r>
              <a:rPr lang="en-US" altLang="en-US" sz="2400" dirty="0"/>
              <a:t> paling </a:t>
            </a:r>
            <a:r>
              <a:rPr lang="en-US" altLang="en-US" sz="2400" dirty="0" err="1"/>
              <a:t>besar</a:t>
            </a:r>
            <a:endParaRPr lang="en-US" altLang="en-US" sz="2400" dirty="0"/>
          </a:p>
          <a:p>
            <a:pPr marL="609600" indent="-609600">
              <a:buFontTx/>
              <a:buAutoNum type="arabicPeriod" startAt="4"/>
            </a:pPr>
            <a:r>
              <a:rPr lang="en-US" altLang="en-US" sz="2400" dirty="0" err="1"/>
              <a:t>Fungsi</a:t>
            </a:r>
            <a:r>
              <a:rPr lang="en-US" altLang="en-US" sz="2400" dirty="0"/>
              <a:t> </a:t>
            </a:r>
            <a:r>
              <a:rPr lang="en-US" altLang="en-US" sz="2400" dirty="0" err="1"/>
              <a:t>kelayakan</a:t>
            </a:r>
            <a:endParaRPr lang="en-US" altLang="en-US" sz="2400" dirty="0"/>
          </a:p>
          <a:p>
            <a:pPr marL="609600" indent="-609600">
              <a:buNone/>
            </a:pPr>
            <a:r>
              <a:rPr lang="en-US" altLang="en-US" sz="2400" dirty="0"/>
              <a:t>	</a:t>
            </a:r>
            <a:r>
              <a:rPr lang="en-US" altLang="en-US" sz="2400" dirty="0" err="1"/>
              <a:t>Semua</a:t>
            </a:r>
            <a:r>
              <a:rPr lang="en-US" altLang="en-US" sz="2400" dirty="0"/>
              <a:t> </a:t>
            </a:r>
            <a:r>
              <a:rPr lang="en-US" altLang="en-US" sz="2400" dirty="0" err="1"/>
              <a:t>langkah</a:t>
            </a:r>
            <a:r>
              <a:rPr lang="en-US" altLang="en-US" sz="2400" dirty="0"/>
              <a:t> </a:t>
            </a:r>
            <a:r>
              <a:rPr lang="en-US" altLang="en-US" sz="2400" dirty="0" err="1"/>
              <a:t>adalah</a:t>
            </a:r>
            <a:r>
              <a:rPr lang="en-US" altLang="en-US" sz="2400" dirty="0"/>
              <a:t> </a:t>
            </a:r>
            <a:r>
              <a:rPr lang="en-US" altLang="en-US" sz="2400" dirty="0" err="1"/>
              <a:t>layak</a:t>
            </a:r>
            <a:r>
              <a:rPr lang="en-US" altLang="en-US" sz="2400" dirty="0"/>
              <a:t> </a:t>
            </a:r>
          </a:p>
          <a:p>
            <a:pPr marL="609600" indent="-609600">
              <a:buFontTx/>
              <a:buAutoNum type="arabicPeriod" startAt="5"/>
            </a:pPr>
            <a:r>
              <a:rPr lang="en-US" altLang="en-US" sz="2400" dirty="0" err="1"/>
              <a:t>Fungsi</a:t>
            </a:r>
            <a:r>
              <a:rPr lang="en-US" altLang="en-US" sz="2400" dirty="0"/>
              <a:t> </a:t>
            </a:r>
            <a:r>
              <a:rPr lang="en-US" altLang="en-US" sz="2400" dirty="0" err="1"/>
              <a:t>obyektif</a:t>
            </a:r>
            <a:endParaRPr lang="en-US" altLang="en-US" sz="2400" dirty="0"/>
          </a:p>
          <a:p>
            <a:pPr marL="609600" indent="-609600">
              <a:buNone/>
            </a:pPr>
            <a:r>
              <a:rPr lang="en-US" altLang="en-US" sz="2400" dirty="0"/>
              <a:t>	</a:t>
            </a:r>
            <a:r>
              <a:rPr lang="en-US" altLang="en-US" sz="2400" dirty="0" err="1"/>
              <a:t>Maksimumkan</a:t>
            </a:r>
            <a:r>
              <a:rPr lang="en-US" altLang="en-US" sz="2400" dirty="0"/>
              <a:t> </a:t>
            </a:r>
            <a:r>
              <a:rPr lang="en-US" altLang="en-US" sz="2400" dirty="0" err="1"/>
              <a:t>jumlah</a:t>
            </a:r>
            <a:r>
              <a:rPr lang="en-US" altLang="en-US" sz="2400" dirty="0"/>
              <a:t> </a:t>
            </a:r>
            <a:r>
              <a:rPr lang="en-US" altLang="en-US" sz="2400" dirty="0" err="1"/>
              <a:t>koin</a:t>
            </a:r>
            <a:r>
              <a:rPr lang="en-US" altLang="en-US" sz="2400" dirty="0"/>
              <a:t> </a:t>
            </a:r>
            <a:r>
              <a:rPr lang="en-US" altLang="en-US" sz="2400" dirty="0" err="1"/>
              <a:t>lawan</a:t>
            </a:r>
            <a:endParaRPr lang="en-US" altLang="en-US" sz="2400" dirty="0"/>
          </a:p>
          <a:p>
            <a:pPr marL="609600" indent="-609600">
              <a:buNone/>
            </a:pPr>
            <a:r>
              <a:rPr lang="en-US" altLang="en-US" sz="2000" dirty="0"/>
              <a:t>	</a:t>
            </a:r>
          </a:p>
          <a:p>
            <a:pPr marL="609600" indent="-609600">
              <a:buNone/>
            </a:pPr>
            <a:r>
              <a:rPr lang="en-US" altLang="en-US" sz="2000" dirty="0"/>
              <a:t>	</a:t>
            </a:r>
          </a:p>
        </p:txBody>
      </p:sp>
      <p:sp>
        <p:nvSpPr>
          <p:cNvPr id="4" name="Slide Number Placeholder 3">
            <a:extLst>
              <a:ext uri="{FF2B5EF4-FFF2-40B4-BE49-F238E27FC236}">
                <a16:creationId xmlns:a16="http://schemas.microsoft.com/office/drawing/2014/main" id="{A1644B44-CE50-4B68-A9F1-7D16C5064890}"/>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A5590F1E-460D-4B2F-914B-5562292C18FD}" type="slidenum">
              <a:rPr lang="en-US" altLang="en-US" sz="1200"/>
              <a:pPr>
                <a:spcBef>
                  <a:spcPct val="0"/>
                </a:spcBef>
                <a:buClrTx/>
                <a:buFontTx/>
                <a:buNone/>
              </a:pPr>
              <a:t>24</a:t>
            </a:fld>
            <a:endParaRPr lang="en-US" altLang="en-US" sz="12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4">
            <a:extLst>
              <a:ext uri="{FF2B5EF4-FFF2-40B4-BE49-F238E27FC236}">
                <a16:creationId xmlns:a16="http://schemas.microsoft.com/office/drawing/2014/main" id="{CFC5437F-8C48-4145-831F-88EC11B5A2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120" y="1076960"/>
            <a:ext cx="449580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D899B115-548A-4048-BBA2-7FAE03AE2C52}"/>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B644A7F4-E6EA-4919-BE9E-894CECDF35CD}" type="slidenum">
              <a:rPr lang="en-US" altLang="en-US" sz="1200"/>
              <a:pPr>
                <a:spcBef>
                  <a:spcPct val="0"/>
                </a:spcBef>
                <a:buClrTx/>
                <a:buFontTx/>
                <a:buNone/>
              </a:pPr>
              <a:t>25</a:t>
            </a:fld>
            <a:endParaRPr lang="en-US" altLang="en-US" sz="12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E3329-6A3E-47E9-A547-7BFEF21B337D}"/>
              </a:ext>
            </a:extLst>
          </p:cNvPr>
          <p:cNvSpPr>
            <a:spLocks noGrp="1"/>
          </p:cNvSpPr>
          <p:nvPr>
            <p:ph type="title"/>
          </p:nvPr>
        </p:nvSpPr>
        <p:spPr/>
        <p:txBody>
          <a:bodyPr/>
          <a:lstStyle/>
          <a:p>
            <a:r>
              <a:rPr lang="en-US" dirty="0" err="1"/>
              <a:t>Pembahasan</a:t>
            </a:r>
            <a:r>
              <a:rPr lang="en-US" dirty="0"/>
              <a:t> </a:t>
            </a:r>
            <a:r>
              <a:rPr lang="en-US" dirty="0" err="1"/>
              <a:t>Soal</a:t>
            </a:r>
            <a:r>
              <a:rPr lang="en-US" dirty="0"/>
              <a:t> UTS</a:t>
            </a:r>
          </a:p>
        </p:txBody>
      </p:sp>
      <p:sp>
        <p:nvSpPr>
          <p:cNvPr id="3" name="Text Placeholder 2">
            <a:extLst>
              <a:ext uri="{FF2B5EF4-FFF2-40B4-BE49-F238E27FC236}">
                <a16:creationId xmlns:a16="http://schemas.microsoft.com/office/drawing/2014/main" id="{B0694BEE-CF98-4B9B-A506-60686647E31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70175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375995-78FD-4F6F-B19E-58BD3F312BC6}"/>
              </a:ext>
            </a:extLst>
          </p:cNvPr>
          <p:cNvPicPr>
            <a:picLocks noChangeAspect="1"/>
          </p:cNvPicPr>
          <p:nvPr/>
        </p:nvPicPr>
        <p:blipFill>
          <a:blip r:embed="rId2"/>
          <a:stretch>
            <a:fillRect/>
          </a:stretch>
        </p:blipFill>
        <p:spPr>
          <a:xfrm>
            <a:off x="3177507" y="223520"/>
            <a:ext cx="7690925" cy="6482080"/>
          </a:xfrm>
          <a:prstGeom prst="rect">
            <a:avLst/>
          </a:prstGeom>
        </p:spPr>
      </p:pic>
      <p:sp>
        <p:nvSpPr>
          <p:cNvPr id="6" name="Title 5">
            <a:extLst>
              <a:ext uri="{FF2B5EF4-FFF2-40B4-BE49-F238E27FC236}">
                <a16:creationId xmlns:a16="http://schemas.microsoft.com/office/drawing/2014/main" id="{BCE0203C-2AC4-4E4D-A797-575D86F93CA4}"/>
              </a:ext>
            </a:extLst>
          </p:cNvPr>
          <p:cNvSpPr>
            <a:spLocks noGrp="1"/>
          </p:cNvSpPr>
          <p:nvPr>
            <p:ph type="title"/>
          </p:nvPr>
        </p:nvSpPr>
        <p:spPr>
          <a:xfrm>
            <a:off x="218440" y="223520"/>
            <a:ext cx="3652520" cy="1325563"/>
          </a:xfrm>
        </p:spPr>
        <p:txBody>
          <a:bodyPr>
            <a:normAutofit/>
          </a:bodyPr>
          <a:lstStyle/>
          <a:p>
            <a:r>
              <a:rPr lang="en-US" sz="3200" b="1" dirty="0" err="1">
                <a:latin typeface="+mn-lt"/>
              </a:rPr>
              <a:t>Soal</a:t>
            </a:r>
            <a:r>
              <a:rPr lang="en-US" sz="3200" b="1" dirty="0">
                <a:latin typeface="+mn-lt"/>
              </a:rPr>
              <a:t> UTS 2018</a:t>
            </a:r>
          </a:p>
        </p:txBody>
      </p:sp>
    </p:spTree>
    <p:extLst>
      <p:ext uri="{BB962C8B-B14F-4D97-AF65-F5344CB8AC3E}">
        <p14:creationId xmlns:p14="http://schemas.microsoft.com/office/powerpoint/2010/main" val="3117752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4FCF44-83D1-4DF2-85E5-B4A07ECD74A9}"/>
              </a:ext>
            </a:extLst>
          </p:cNvPr>
          <p:cNvSpPr>
            <a:spLocks noGrp="1"/>
          </p:cNvSpPr>
          <p:nvPr>
            <p:ph idx="1"/>
          </p:nvPr>
        </p:nvSpPr>
        <p:spPr>
          <a:xfrm>
            <a:off x="838200" y="251374"/>
            <a:ext cx="10515600" cy="5689283"/>
          </a:xfrm>
        </p:spPr>
        <p:txBody>
          <a:bodyPr/>
          <a:lstStyle/>
          <a:p>
            <a:pPr marL="0" indent="0">
              <a:buNone/>
            </a:pPr>
            <a:r>
              <a:rPr lang="en-US" b="1" dirty="0" err="1"/>
              <a:t>Jawaban</a:t>
            </a:r>
            <a:r>
              <a:rPr lang="en-US" dirty="0"/>
              <a:t>:</a:t>
            </a:r>
          </a:p>
          <a:p>
            <a:pPr marL="0" indent="0">
              <a:buNone/>
            </a:pPr>
            <a:endParaRPr lang="en-US" dirty="0"/>
          </a:p>
        </p:txBody>
      </p:sp>
      <p:pic>
        <p:nvPicPr>
          <p:cNvPr id="7" name="Picture 6">
            <a:extLst>
              <a:ext uri="{FF2B5EF4-FFF2-40B4-BE49-F238E27FC236}">
                <a16:creationId xmlns:a16="http://schemas.microsoft.com/office/drawing/2014/main" id="{59B0D2B4-2FD9-45E4-9C7C-848DD90E1A2A}"/>
              </a:ext>
            </a:extLst>
          </p:cNvPr>
          <p:cNvPicPr>
            <a:picLocks noChangeAspect="1"/>
          </p:cNvPicPr>
          <p:nvPr/>
        </p:nvPicPr>
        <p:blipFill>
          <a:blip r:embed="rId2"/>
          <a:stretch>
            <a:fillRect/>
          </a:stretch>
        </p:blipFill>
        <p:spPr>
          <a:xfrm>
            <a:off x="838199" y="917343"/>
            <a:ext cx="10146686" cy="5771133"/>
          </a:xfrm>
          <a:prstGeom prst="rect">
            <a:avLst/>
          </a:prstGeom>
        </p:spPr>
      </p:pic>
    </p:spTree>
    <p:extLst>
      <p:ext uri="{BB962C8B-B14F-4D97-AF65-F5344CB8AC3E}">
        <p14:creationId xmlns:p14="http://schemas.microsoft.com/office/powerpoint/2010/main" val="611364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2CC8A9-FEA9-4C75-A710-1A3C11A581B2}"/>
              </a:ext>
            </a:extLst>
          </p:cNvPr>
          <p:cNvPicPr>
            <a:picLocks noChangeAspect="1"/>
          </p:cNvPicPr>
          <p:nvPr/>
        </p:nvPicPr>
        <p:blipFill>
          <a:blip r:embed="rId2"/>
          <a:stretch>
            <a:fillRect/>
          </a:stretch>
        </p:blipFill>
        <p:spPr>
          <a:xfrm>
            <a:off x="607670" y="67787"/>
            <a:ext cx="11482853" cy="3912886"/>
          </a:xfrm>
          <a:prstGeom prst="rect">
            <a:avLst/>
          </a:prstGeom>
        </p:spPr>
      </p:pic>
      <p:pic>
        <p:nvPicPr>
          <p:cNvPr id="5" name="Picture 4">
            <a:extLst>
              <a:ext uri="{FF2B5EF4-FFF2-40B4-BE49-F238E27FC236}">
                <a16:creationId xmlns:a16="http://schemas.microsoft.com/office/drawing/2014/main" id="{DB1FCFC3-6950-4911-92AC-338697F88DF1}"/>
              </a:ext>
            </a:extLst>
          </p:cNvPr>
          <p:cNvPicPr>
            <a:picLocks noChangeAspect="1"/>
          </p:cNvPicPr>
          <p:nvPr/>
        </p:nvPicPr>
        <p:blipFill>
          <a:blip r:embed="rId3"/>
          <a:stretch>
            <a:fillRect/>
          </a:stretch>
        </p:blipFill>
        <p:spPr>
          <a:xfrm>
            <a:off x="607670" y="3980673"/>
            <a:ext cx="11258566" cy="2604295"/>
          </a:xfrm>
          <a:prstGeom prst="rect">
            <a:avLst/>
          </a:prstGeom>
        </p:spPr>
      </p:pic>
    </p:spTree>
    <p:extLst>
      <p:ext uri="{BB962C8B-B14F-4D97-AF65-F5344CB8AC3E}">
        <p14:creationId xmlns:p14="http://schemas.microsoft.com/office/powerpoint/2010/main" val="2247047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93BCB1D-AC58-443B-BE3F-8F88D29FA28E}"/>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437CC001-6F77-4732-9CA1-CF7BBBA88E1F}" type="slidenum">
              <a:rPr lang="en-US" altLang="en-US" sz="1200"/>
              <a:pPr>
                <a:spcBef>
                  <a:spcPct val="0"/>
                </a:spcBef>
                <a:buClrTx/>
                <a:buFontTx/>
                <a:buNone/>
              </a:pPr>
              <a:t>3</a:t>
            </a:fld>
            <a:endParaRPr lang="en-US" altLang="en-US" sz="1200"/>
          </a:p>
        </p:txBody>
      </p:sp>
      <p:sp>
        <p:nvSpPr>
          <p:cNvPr id="100355" name="Rectangle 3">
            <a:extLst>
              <a:ext uri="{FF2B5EF4-FFF2-40B4-BE49-F238E27FC236}">
                <a16:creationId xmlns:a16="http://schemas.microsoft.com/office/drawing/2014/main" id="{38AAC1B4-4A93-43F8-878C-76BE46B5A59D}"/>
              </a:ext>
            </a:extLst>
          </p:cNvPr>
          <p:cNvSpPr>
            <a:spLocks noGrp="1" noChangeArrowheads="1"/>
          </p:cNvSpPr>
          <p:nvPr>
            <p:ph type="body" idx="1"/>
          </p:nvPr>
        </p:nvSpPr>
        <p:spPr>
          <a:xfrm>
            <a:off x="660400" y="549276"/>
            <a:ext cx="11226800" cy="5963284"/>
          </a:xfrm>
        </p:spPr>
        <p:txBody>
          <a:bodyPr>
            <a:normAutofit fontScale="92500" lnSpcReduction="10000"/>
          </a:bodyPr>
          <a:lstStyle/>
          <a:p>
            <a:pPr eaLnBrk="1" hangingPunct="1">
              <a:lnSpc>
                <a:spcPct val="90000"/>
              </a:lnSpc>
              <a:buFontTx/>
              <a:buNone/>
            </a:pPr>
            <a:r>
              <a:rPr lang="en-US" altLang="en-US" b="1" i="1" dirty="0"/>
              <a:t>Fixed-length code</a:t>
            </a:r>
          </a:p>
          <a:p>
            <a:pPr eaLnBrk="1" hangingPunct="1">
              <a:lnSpc>
                <a:spcPct val="90000"/>
              </a:lnSpc>
              <a:buFontTx/>
              <a:buNone/>
            </a:pPr>
            <a:endParaRPr lang="en-US" altLang="en-US" dirty="0"/>
          </a:p>
          <a:p>
            <a:pPr marL="0" indent="0" eaLnBrk="1" hangingPunct="1">
              <a:lnSpc>
                <a:spcPct val="90000"/>
              </a:lnSpc>
              <a:buFontTx/>
              <a:buNone/>
            </a:pPr>
            <a:r>
              <a:rPr lang="en-US" altLang="en-US" dirty="0" err="1"/>
              <a:t>Misalkan</a:t>
            </a:r>
            <a:r>
              <a:rPr lang="en-US" altLang="en-US" dirty="0"/>
              <a:t> </a:t>
            </a:r>
            <a:r>
              <a:rPr lang="en-US" altLang="en-US" dirty="0" err="1"/>
              <a:t>terdapat</a:t>
            </a:r>
            <a:r>
              <a:rPr lang="en-US" altLang="en-US" dirty="0"/>
              <a:t> </a:t>
            </a:r>
            <a:r>
              <a:rPr lang="en-US" altLang="en-US" dirty="0" err="1"/>
              <a:t>sebuah</a:t>
            </a:r>
            <a:r>
              <a:rPr lang="en-US" altLang="en-US" dirty="0"/>
              <a:t> </a:t>
            </a:r>
            <a:r>
              <a:rPr lang="en-US" altLang="en-US" dirty="0" err="1"/>
              <a:t>pesan</a:t>
            </a:r>
            <a:r>
              <a:rPr lang="en-US" altLang="en-US" dirty="0"/>
              <a:t> yang </a:t>
            </a:r>
            <a:r>
              <a:rPr lang="en-US" altLang="en-US" dirty="0" err="1"/>
              <a:t>panjangnya</a:t>
            </a:r>
            <a:r>
              <a:rPr lang="en-US" altLang="en-US" dirty="0"/>
              <a:t> 100.000 </a:t>
            </a:r>
            <a:r>
              <a:rPr lang="en-US" altLang="en-US" dirty="0" err="1"/>
              <a:t>karakter</a:t>
            </a:r>
            <a:r>
              <a:rPr lang="en-US" altLang="en-US" dirty="0"/>
              <a:t> </a:t>
            </a:r>
            <a:r>
              <a:rPr lang="en-US" altLang="en-US" dirty="0" err="1"/>
              <a:t>dengan</a:t>
            </a:r>
            <a:r>
              <a:rPr lang="en-US" altLang="en-US" dirty="0"/>
              <a:t> </a:t>
            </a:r>
            <a:r>
              <a:rPr lang="en-US" altLang="en-US" dirty="0" err="1"/>
              <a:t>frekuensi</a:t>
            </a:r>
            <a:r>
              <a:rPr lang="en-US" altLang="en-US" dirty="0"/>
              <a:t> </a:t>
            </a:r>
            <a:r>
              <a:rPr lang="en-US" altLang="en-US" dirty="0" err="1"/>
              <a:t>kemunculan</a:t>
            </a:r>
            <a:r>
              <a:rPr lang="en-US" altLang="en-US" dirty="0"/>
              <a:t> </a:t>
            </a:r>
            <a:r>
              <a:rPr lang="en-US" altLang="en-US" dirty="0" err="1"/>
              <a:t>huruf-huruf</a:t>
            </a:r>
            <a:r>
              <a:rPr lang="en-US" altLang="en-US" dirty="0"/>
              <a:t>  (</a:t>
            </a:r>
            <a:r>
              <a:rPr lang="en-US" altLang="en-US" dirty="0" err="1"/>
              <a:t>hanya</a:t>
            </a:r>
            <a:r>
              <a:rPr lang="en-US" altLang="en-US" dirty="0"/>
              <a:t> </a:t>
            </a:r>
            <a:r>
              <a:rPr lang="en-US" altLang="en-US" i="1" dirty="0"/>
              <a:t>a</a:t>
            </a:r>
            <a:r>
              <a:rPr lang="en-US" altLang="en-US" dirty="0"/>
              <a:t>, </a:t>
            </a:r>
            <a:r>
              <a:rPr lang="en-US" altLang="en-US" i="1" dirty="0"/>
              <a:t>b</a:t>
            </a:r>
            <a:r>
              <a:rPr lang="en-US" altLang="en-US" dirty="0"/>
              <a:t>, </a:t>
            </a:r>
            <a:r>
              <a:rPr lang="en-US" altLang="en-US" i="1" dirty="0"/>
              <a:t>c</a:t>
            </a:r>
            <a:r>
              <a:rPr lang="en-US" altLang="en-US" dirty="0"/>
              <a:t>, </a:t>
            </a:r>
            <a:r>
              <a:rPr lang="en-US" altLang="en-US" i="1" dirty="0"/>
              <a:t>d</a:t>
            </a:r>
            <a:r>
              <a:rPr lang="en-US" altLang="en-US" dirty="0"/>
              <a:t>, </a:t>
            </a:r>
            <a:r>
              <a:rPr lang="en-US" altLang="en-US" i="1" dirty="0"/>
              <a:t>e</a:t>
            </a:r>
            <a:r>
              <a:rPr lang="en-US" altLang="en-US" dirty="0"/>
              <a:t>, f) di </a:t>
            </a:r>
            <a:r>
              <a:rPr lang="en-US" altLang="en-US" dirty="0" err="1"/>
              <a:t>dalam</a:t>
            </a:r>
            <a:r>
              <a:rPr lang="en-US" altLang="en-US" dirty="0"/>
              <a:t> </a:t>
            </a:r>
            <a:r>
              <a:rPr lang="en-US" altLang="en-US" dirty="0" err="1"/>
              <a:t>pesan</a:t>
            </a:r>
            <a:r>
              <a:rPr lang="en-US" altLang="en-US" dirty="0"/>
              <a:t> </a:t>
            </a:r>
            <a:r>
              <a:rPr lang="en-US" altLang="en-US" dirty="0" err="1"/>
              <a:t>tersebut</a:t>
            </a:r>
            <a:r>
              <a:rPr lang="en-US" altLang="en-US" dirty="0"/>
              <a:t> </a:t>
            </a:r>
            <a:r>
              <a:rPr lang="en-US" altLang="en-US" dirty="0" err="1"/>
              <a:t>adalah</a:t>
            </a:r>
            <a:r>
              <a:rPr lang="en-US" altLang="en-US" dirty="0"/>
              <a:t> </a:t>
            </a:r>
            <a:r>
              <a:rPr lang="en-US" altLang="en-US" dirty="0" err="1"/>
              <a:t>sbb</a:t>
            </a:r>
            <a:r>
              <a:rPr lang="en-US" altLang="en-US" dirty="0"/>
              <a:t>: </a:t>
            </a:r>
          </a:p>
          <a:p>
            <a:pPr eaLnBrk="1" hangingPunct="1">
              <a:lnSpc>
                <a:spcPct val="90000"/>
              </a:lnSpc>
              <a:buFontTx/>
              <a:buNone/>
            </a:pPr>
            <a:r>
              <a:rPr lang="en-US" altLang="en-US" dirty="0"/>
              <a:t>	</a:t>
            </a:r>
          </a:p>
          <a:p>
            <a:pPr eaLnBrk="1" hangingPunct="1">
              <a:lnSpc>
                <a:spcPct val="90000"/>
              </a:lnSpc>
              <a:spcBef>
                <a:spcPts val="0"/>
              </a:spcBef>
              <a:buFontTx/>
              <a:buNone/>
            </a:pPr>
            <a:r>
              <a:rPr lang="en-US" altLang="en-US" sz="2400" dirty="0"/>
              <a:t>	</a:t>
            </a:r>
            <a:r>
              <a:rPr lang="en-US" altLang="en-US" sz="2400" dirty="0" err="1"/>
              <a:t>Karakter</a:t>
            </a:r>
            <a:r>
              <a:rPr lang="en-US" altLang="en-US" sz="2400" dirty="0"/>
              <a:t> 	  </a:t>
            </a:r>
            <a:r>
              <a:rPr lang="en-US" altLang="en-US" sz="2400" i="1" dirty="0"/>
              <a:t>a	 b          c                d	 e	f</a:t>
            </a:r>
            <a:endParaRPr lang="en-US" altLang="en-US" sz="2400" dirty="0"/>
          </a:p>
          <a:p>
            <a:pPr eaLnBrk="1" hangingPunct="1">
              <a:lnSpc>
                <a:spcPct val="90000"/>
              </a:lnSpc>
              <a:buFontTx/>
              <a:buNone/>
            </a:pPr>
            <a:r>
              <a:rPr lang="en-US" altLang="en-US" sz="2400" dirty="0"/>
              <a:t>	---------------------------------------------------------------------------</a:t>
            </a:r>
          </a:p>
          <a:p>
            <a:pPr eaLnBrk="1" hangingPunct="1">
              <a:lnSpc>
                <a:spcPct val="90000"/>
              </a:lnSpc>
              <a:spcBef>
                <a:spcPts val="0"/>
              </a:spcBef>
              <a:buFontTx/>
              <a:buNone/>
            </a:pPr>
            <a:r>
              <a:rPr lang="en-US" altLang="en-US" sz="2400" dirty="0"/>
              <a:t>    </a:t>
            </a:r>
            <a:r>
              <a:rPr lang="en-US" altLang="en-US" sz="2400" dirty="0" err="1"/>
              <a:t>Frekuensi</a:t>
            </a:r>
            <a:r>
              <a:rPr lang="en-US" altLang="en-US" sz="2400" dirty="0"/>
              <a:t>  	45%   	13%    12%   	16%    	9%      5%</a:t>
            </a:r>
          </a:p>
          <a:p>
            <a:pPr eaLnBrk="1" hangingPunct="1">
              <a:lnSpc>
                <a:spcPct val="90000"/>
              </a:lnSpc>
              <a:buFontTx/>
              <a:buNone/>
            </a:pPr>
            <a:r>
              <a:rPr lang="en-US" altLang="en-US" sz="2400" dirty="0"/>
              <a:t>    </a:t>
            </a:r>
          </a:p>
          <a:p>
            <a:pPr eaLnBrk="1" hangingPunct="1">
              <a:lnSpc>
                <a:spcPct val="90000"/>
              </a:lnSpc>
              <a:spcBef>
                <a:spcPts val="0"/>
              </a:spcBef>
              <a:buFontTx/>
              <a:buNone/>
            </a:pPr>
            <a:r>
              <a:rPr lang="en-US" altLang="en-US" sz="2400" dirty="0"/>
              <a:t>    </a:t>
            </a:r>
            <a:r>
              <a:rPr lang="en-US" altLang="en-US" sz="2400" dirty="0">
                <a:solidFill>
                  <a:srgbClr val="FF0000"/>
                </a:solidFill>
              </a:rPr>
              <a:t>Kode		000   	 001     010    	 011    100      111</a:t>
            </a:r>
          </a:p>
          <a:p>
            <a:pPr eaLnBrk="1" hangingPunct="1">
              <a:lnSpc>
                <a:spcPct val="90000"/>
              </a:lnSpc>
              <a:buFontTx/>
              <a:buNone/>
            </a:pPr>
            <a:endParaRPr lang="en-US" altLang="en-US" sz="2400" dirty="0"/>
          </a:p>
          <a:p>
            <a:pPr eaLnBrk="1" hangingPunct="1">
              <a:lnSpc>
                <a:spcPct val="90000"/>
              </a:lnSpc>
              <a:buFontTx/>
              <a:buNone/>
            </a:pPr>
            <a:r>
              <a:rPr lang="en-US" altLang="en-US" dirty="0"/>
              <a:t>  </a:t>
            </a:r>
            <a:r>
              <a:rPr lang="en-US" altLang="en-US" dirty="0" err="1"/>
              <a:t>Pesan</a:t>
            </a:r>
            <a:r>
              <a:rPr lang="en-US" altLang="en-US" dirty="0"/>
              <a:t> ‘bad’ </a:t>
            </a:r>
            <a:r>
              <a:rPr lang="en-US" altLang="en-US" dirty="0" err="1"/>
              <a:t>dikodekan</a:t>
            </a:r>
            <a:r>
              <a:rPr lang="en-US" altLang="en-US" dirty="0"/>
              <a:t> </a:t>
            </a:r>
            <a:r>
              <a:rPr lang="en-US" altLang="en-US" dirty="0" err="1"/>
              <a:t>sebagai</a:t>
            </a:r>
            <a:r>
              <a:rPr lang="en-US" altLang="en-US" dirty="0"/>
              <a:t> ‘001000011’ </a:t>
            </a:r>
          </a:p>
          <a:p>
            <a:pPr eaLnBrk="1" hangingPunct="1">
              <a:lnSpc>
                <a:spcPct val="90000"/>
              </a:lnSpc>
              <a:buFontTx/>
              <a:buNone/>
            </a:pPr>
            <a:endParaRPr lang="en-US" altLang="en-US" dirty="0"/>
          </a:p>
          <a:p>
            <a:pPr eaLnBrk="1" hangingPunct="1">
              <a:lnSpc>
                <a:spcPct val="90000"/>
              </a:lnSpc>
              <a:buFontTx/>
              <a:buNone/>
            </a:pPr>
            <a:r>
              <a:rPr lang="en-US" altLang="en-US" dirty="0"/>
              <a:t>  </a:t>
            </a:r>
            <a:r>
              <a:rPr lang="en-US" altLang="en-US" dirty="0" err="1"/>
              <a:t>Pengkodean</a:t>
            </a:r>
            <a:r>
              <a:rPr lang="en-US" altLang="en-US" dirty="0"/>
              <a:t> 100.000 </a:t>
            </a:r>
            <a:r>
              <a:rPr lang="en-US" altLang="en-US" dirty="0" err="1"/>
              <a:t>karakter</a:t>
            </a:r>
            <a:r>
              <a:rPr lang="en-US" altLang="en-US" dirty="0"/>
              <a:t> </a:t>
            </a:r>
            <a:r>
              <a:rPr lang="en-US" altLang="en-US" dirty="0" err="1"/>
              <a:t>pesan</a:t>
            </a:r>
            <a:r>
              <a:rPr lang="en-US" altLang="en-US" dirty="0"/>
              <a:t> </a:t>
            </a:r>
            <a:r>
              <a:rPr lang="en-US" altLang="en-US" dirty="0" err="1"/>
              <a:t>membutuhkan</a:t>
            </a:r>
            <a:r>
              <a:rPr lang="en-US" altLang="en-US" dirty="0"/>
              <a:t> 300.000 bit.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92E0D6-94C8-4D8A-9F20-C58671B9E404}"/>
              </a:ext>
            </a:extLst>
          </p:cNvPr>
          <p:cNvPicPr>
            <a:picLocks noChangeAspect="1"/>
          </p:cNvPicPr>
          <p:nvPr/>
        </p:nvPicPr>
        <p:blipFill>
          <a:blip r:embed="rId2"/>
          <a:stretch>
            <a:fillRect/>
          </a:stretch>
        </p:blipFill>
        <p:spPr>
          <a:xfrm>
            <a:off x="340938" y="434822"/>
            <a:ext cx="11307575" cy="5844058"/>
          </a:xfrm>
          <a:prstGeom prst="rect">
            <a:avLst/>
          </a:prstGeom>
        </p:spPr>
      </p:pic>
    </p:spTree>
    <p:extLst>
      <p:ext uri="{BB962C8B-B14F-4D97-AF65-F5344CB8AC3E}">
        <p14:creationId xmlns:p14="http://schemas.microsoft.com/office/powerpoint/2010/main" val="14077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4D6324-FAEE-402C-ADF8-A64C8A6FDE4D}"/>
              </a:ext>
            </a:extLst>
          </p:cNvPr>
          <p:cNvSpPr>
            <a:spLocks noGrp="1"/>
          </p:cNvSpPr>
          <p:nvPr>
            <p:ph idx="1"/>
          </p:nvPr>
        </p:nvSpPr>
        <p:spPr>
          <a:xfrm>
            <a:off x="645160" y="425914"/>
            <a:ext cx="10515600" cy="4776006"/>
          </a:xfrm>
        </p:spPr>
        <p:txBody>
          <a:bodyPr>
            <a:normAutofit/>
          </a:bodyPr>
          <a:lstStyle/>
          <a:p>
            <a:pPr marL="0" indent="0">
              <a:buNone/>
            </a:pPr>
            <a:r>
              <a:rPr lang="en-US" sz="3200" b="1" dirty="0" err="1"/>
              <a:t>Soal</a:t>
            </a:r>
            <a:r>
              <a:rPr lang="en-US" sz="3200" b="1" dirty="0"/>
              <a:t> UTS 2019</a:t>
            </a:r>
          </a:p>
        </p:txBody>
      </p:sp>
      <p:pic>
        <p:nvPicPr>
          <p:cNvPr id="5" name="Picture 4">
            <a:extLst>
              <a:ext uri="{FF2B5EF4-FFF2-40B4-BE49-F238E27FC236}">
                <a16:creationId xmlns:a16="http://schemas.microsoft.com/office/drawing/2014/main" id="{BB24C017-6B0A-40D3-B7FF-7B67CC22FE14}"/>
              </a:ext>
            </a:extLst>
          </p:cNvPr>
          <p:cNvPicPr>
            <a:picLocks noChangeAspect="1"/>
          </p:cNvPicPr>
          <p:nvPr/>
        </p:nvPicPr>
        <p:blipFill>
          <a:blip r:embed="rId2"/>
          <a:stretch>
            <a:fillRect/>
          </a:stretch>
        </p:blipFill>
        <p:spPr>
          <a:xfrm>
            <a:off x="489556" y="1021198"/>
            <a:ext cx="10826807" cy="2407802"/>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36AAA08-6CD6-4DB9-88E1-1528ADD52710}"/>
                  </a:ext>
                </a:extLst>
              </p:cNvPr>
              <p:cNvSpPr txBox="1"/>
              <p:nvPr/>
            </p:nvSpPr>
            <p:spPr>
              <a:xfrm>
                <a:off x="489556" y="3608785"/>
                <a:ext cx="11329063" cy="2680221"/>
              </a:xfrm>
              <a:prstGeom prst="rect">
                <a:avLst/>
              </a:prstGeom>
              <a:noFill/>
            </p:spPr>
            <p:txBody>
              <a:bodyPr wrap="none" rtlCol="0">
                <a:spAutoFit/>
              </a:bodyPr>
              <a:lstStyle/>
              <a:p>
                <a:r>
                  <a:rPr lang="en-US" sz="2400" b="1" dirty="0"/>
                  <a:t>Jawaban</a:t>
                </a:r>
                <a:r>
                  <a:rPr lang="en-US" sz="2400" dirty="0"/>
                  <a:t>:</a:t>
                </a:r>
              </a:p>
              <a:p>
                <a:pPr marL="457200" indent="-457200">
                  <a:buAutoNum type="alphaLcParenBoth"/>
                </a:pPr>
                <a:r>
                  <a:rPr lang="en-US" sz="2400" dirty="0"/>
                  <a:t>Cari </a:t>
                </a:r>
                <a:r>
                  <a:rPr lang="en-US" sz="2400" dirty="0" err="1"/>
                  <a:t>semua</a:t>
                </a:r>
                <a:r>
                  <a:rPr lang="en-US" sz="2400" dirty="0"/>
                  <a:t> </a:t>
                </a:r>
                <a:r>
                  <a:rPr lang="en-US" sz="2400" dirty="0" err="1"/>
                  <a:t>permutasi</a:t>
                </a:r>
                <a:r>
                  <a:rPr lang="en-US" sz="2400" dirty="0"/>
                  <a:t> </a:t>
                </a:r>
                <a:r>
                  <a:rPr lang="en-US" sz="2400" dirty="0" err="1"/>
                  <a:t>elemen-elemen</a:t>
                </a:r>
                <a:r>
                  <a:rPr lang="en-US" sz="2400" dirty="0"/>
                  <a:t> </a:t>
                </a:r>
                <a:r>
                  <a:rPr lang="en-US" sz="2400" dirty="0" err="1"/>
                  <a:t>larik</a:t>
                </a:r>
                <a:r>
                  <a:rPr lang="en-US" sz="2400" dirty="0"/>
                  <a:t> a[1], a[2], …, a[n], </a:t>
                </a:r>
                <a:r>
                  <a:rPr lang="en-US" sz="2400" dirty="0" err="1"/>
                  <a:t>yaitu</a:t>
                </a:r>
                <a:r>
                  <a:rPr lang="en-US" sz="2400" dirty="0"/>
                  <a:t> </a:t>
                </a:r>
                <a:r>
                  <a:rPr lang="en-US" sz="2400" dirty="0" err="1"/>
                  <a:t>ada</a:t>
                </a:r>
                <a:r>
                  <a:rPr lang="en-US" sz="2400" dirty="0"/>
                  <a:t> </a:t>
                </a:r>
                <a:r>
                  <a:rPr lang="en-US" sz="2400" dirty="0" err="1"/>
                  <a:t>sebanyak</a:t>
                </a:r>
                <a:endParaRPr lang="en-US" sz="2400" dirty="0"/>
              </a:p>
              <a:p>
                <a:r>
                  <a:rPr lang="en-US" sz="2400" dirty="0"/>
                  <a:t>       n! </a:t>
                </a:r>
                <a:r>
                  <a:rPr lang="en-US" sz="2400" dirty="0" err="1"/>
                  <a:t>susunan</a:t>
                </a:r>
                <a:r>
                  <a:rPr lang="en-US" sz="2400" dirty="0"/>
                  <a:t> </a:t>
                </a:r>
                <a:r>
                  <a:rPr lang="en-US" sz="2400" dirty="0" err="1"/>
                  <a:t>permutasi</a:t>
                </a:r>
                <a:r>
                  <a:rPr lang="en-US" sz="2400" dirty="0"/>
                  <a:t>. </a:t>
                </a:r>
                <a:r>
                  <a:rPr lang="en-US" sz="2400" dirty="0" err="1"/>
                  <a:t>Untuk</a:t>
                </a:r>
                <a:r>
                  <a:rPr lang="en-US" sz="2400" dirty="0"/>
                  <a:t> </a:t>
                </a:r>
                <a:r>
                  <a:rPr lang="en-US" sz="2400" dirty="0" err="1"/>
                  <a:t>setiap</a:t>
                </a:r>
                <a:r>
                  <a:rPr lang="en-US" sz="2400" dirty="0"/>
                  <a:t> </a:t>
                </a:r>
                <a:r>
                  <a:rPr lang="en-US" sz="2400" dirty="0" err="1"/>
                  <a:t>susunan</a:t>
                </a:r>
                <a:r>
                  <a:rPr lang="en-US" sz="2400" dirty="0"/>
                  <a:t>, </a:t>
                </a:r>
                <a:r>
                  <a:rPr lang="en-US" sz="2400" dirty="0" err="1"/>
                  <a:t>hitung</a:t>
                </a:r>
                <a:r>
                  <a:rPr lang="en-US" sz="2400" dirty="0"/>
                  <a:t>  </a:t>
                </a:r>
                <a:r>
                  <a:rPr lang="en-US" sz="2400" i="1" dirty="0"/>
                  <a:t>S</a:t>
                </a:r>
                <a:r>
                  <a:rPr lang="en-US" sz="2400" dirty="0"/>
                  <a:t> = </a:t>
                </a:r>
                <a14:m>
                  <m:oMath xmlns:m="http://schemas.openxmlformats.org/officeDocument/2006/math">
                    <m:nary>
                      <m:naryPr>
                        <m:chr m:val="∑"/>
                        <m:ctrlPr>
                          <a:rPr lang="en-US" sz="240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𝑎</m:t>
                        </m:r>
                        <m:r>
                          <a:rPr lang="en-US" sz="2400" b="0" i="1" smtClean="0">
                            <a:latin typeface="Cambria Math" panose="02040503050406030204" pitchFamily="18" charset="0"/>
                          </a:rPr>
                          <m:t>[</m:t>
                        </m:r>
                        <m:r>
                          <a:rPr lang="en-US" sz="2400" b="0" i="1" smtClean="0">
                            <a:latin typeface="Cambria Math" panose="02040503050406030204" pitchFamily="18" charset="0"/>
                          </a:rPr>
                          <m:t>𝑖</m:t>
                        </m:r>
                        <m:r>
                          <a:rPr lang="en-US" sz="2400" b="0" i="1" smtClean="0">
                            <a:latin typeface="Cambria Math" panose="02040503050406030204" pitchFamily="18" charset="0"/>
                          </a:rPr>
                          <m:t>]</m:t>
                        </m:r>
                      </m:e>
                    </m:nary>
                  </m:oMath>
                </a14:m>
                <a:r>
                  <a:rPr lang="en-US" sz="2400" dirty="0"/>
                  <a:t>, </a:t>
                </a:r>
                <a:r>
                  <a:rPr lang="en-US" sz="2400" dirty="0" err="1"/>
                  <a:t>lalu</a:t>
                </a:r>
                <a:r>
                  <a:rPr lang="en-US" sz="2400" dirty="0"/>
                  <a:t> </a:t>
                </a:r>
                <a:r>
                  <a:rPr lang="en-US" sz="2400" dirty="0" err="1"/>
                  <a:t>pilih</a:t>
                </a:r>
                <a:r>
                  <a:rPr lang="en-US" sz="2400" dirty="0"/>
                  <a:t> </a:t>
                </a:r>
              </a:p>
              <a:p>
                <a:r>
                  <a:rPr lang="en-US" sz="2400" dirty="0"/>
                  <a:t>       </a:t>
                </a:r>
                <a:r>
                  <a:rPr lang="en-US" sz="2400" dirty="0" err="1"/>
                  <a:t>susunan</a:t>
                </a:r>
                <a:r>
                  <a:rPr lang="en-US" sz="2400" dirty="0"/>
                  <a:t> </a:t>
                </a:r>
                <a:r>
                  <a:rPr lang="en-US" sz="2400" dirty="0" err="1"/>
                  <a:t>permutasi</a:t>
                </a:r>
                <a:r>
                  <a:rPr lang="en-US" sz="2400" dirty="0"/>
                  <a:t> yang </a:t>
                </a:r>
                <a:r>
                  <a:rPr lang="en-US" sz="2400" dirty="0" err="1"/>
                  <a:t>memiliki</a:t>
                </a:r>
                <a:r>
                  <a:rPr lang="en-US" sz="2400" dirty="0"/>
                  <a:t> </a:t>
                </a:r>
                <a:r>
                  <a:rPr lang="en-US" sz="2400" dirty="0" err="1"/>
                  <a:t>nilai</a:t>
                </a:r>
                <a:r>
                  <a:rPr lang="en-US" sz="2400" dirty="0"/>
                  <a:t> S </a:t>
                </a:r>
                <a:r>
                  <a:rPr lang="en-US" sz="2400" dirty="0" err="1"/>
                  <a:t>maksimum</a:t>
                </a:r>
                <a:r>
                  <a:rPr lang="en-US" sz="2400" dirty="0"/>
                  <a:t>.</a:t>
                </a:r>
              </a:p>
              <a:p>
                <a:r>
                  <a:rPr lang="en-US" sz="2400" dirty="0"/>
                  <a:t>       </a:t>
                </a:r>
                <a:r>
                  <a:rPr lang="en-US" sz="2400" dirty="0" err="1"/>
                  <a:t>Menghitung</a:t>
                </a:r>
                <a:r>
                  <a:rPr lang="en-US" sz="2400" dirty="0"/>
                  <a:t> S = </a:t>
                </a:r>
                <a14:m>
                  <m:oMath xmlns:m="http://schemas.openxmlformats.org/officeDocument/2006/math">
                    <m:nary>
                      <m:naryPr>
                        <m:chr m:val="∑"/>
                        <m:ctrlPr>
                          <a:rPr lang="en-US" sz="240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𝑎</m:t>
                        </m:r>
                        <m:r>
                          <a:rPr lang="en-US" sz="2400" b="0" i="1" smtClean="0">
                            <a:latin typeface="Cambria Math" panose="02040503050406030204" pitchFamily="18" charset="0"/>
                          </a:rPr>
                          <m:t>[</m:t>
                        </m:r>
                        <m:r>
                          <a:rPr lang="en-US" sz="2400" b="0" i="1" smtClean="0">
                            <a:latin typeface="Cambria Math" panose="02040503050406030204" pitchFamily="18" charset="0"/>
                          </a:rPr>
                          <m:t>𝑖</m:t>
                        </m:r>
                        <m:r>
                          <a:rPr lang="en-US" sz="2400" b="0" i="1" smtClean="0">
                            <a:latin typeface="Cambria Math" panose="02040503050406030204" pitchFamily="18" charset="0"/>
                          </a:rPr>
                          <m:t>]</m:t>
                        </m:r>
                      </m:e>
                    </m:nary>
                  </m:oMath>
                </a14:m>
                <a:r>
                  <a:rPr lang="en-US" sz="2400" dirty="0"/>
                  <a:t>  </a:t>
                </a:r>
                <a:r>
                  <a:rPr lang="en-US" sz="2400" dirty="0" err="1"/>
                  <a:t>kompleksitsnya</a:t>
                </a:r>
                <a:r>
                  <a:rPr lang="en-US" sz="2400" dirty="0"/>
                  <a:t> </a:t>
                </a:r>
                <a:r>
                  <a:rPr lang="en-US" sz="2400" dirty="0" err="1"/>
                  <a:t>adalah</a:t>
                </a:r>
                <a:r>
                  <a:rPr lang="en-US" sz="2400" dirty="0"/>
                  <a:t> O(n), </a:t>
                </a:r>
                <a:r>
                  <a:rPr lang="en-US" sz="2400" dirty="0" err="1"/>
                  <a:t>karena</a:t>
                </a:r>
                <a:r>
                  <a:rPr lang="en-US" sz="2400" dirty="0"/>
                  <a:t> </a:t>
                </a:r>
                <a:r>
                  <a:rPr lang="en-US" sz="2400" dirty="0" err="1"/>
                  <a:t>ada</a:t>
                </a:r>
                <a:r>
                  <a:rPr lang="en-US" sz="2400" dirty="0"/>
                  <a:t> n </a:t>
                </a:r>
                <a:r>
                  <a:rPr lang="en-US" sz="2400" dirty="0" err="1"/>
                  <a:t>perkalian</a:t>
                </a:r>
                <a:r>
                  <a:rPr lang="en-US" sz="2400" dirty="0"/>
                  <a:t> dan</a:t>
                </a:r>
              </a:p>
              <a:p>
                <a:r>
                  <a:rPr lang="en-US" sz="2400" dirty="0"/>
                  <a:t>       n </a:t>
                </a:r>
                <a:r>
                  <a:rPr lang="en-US" sz="2400" dirty="0" err="1"/>
                  <a:t>pejumlahan</a:t>
                </a:r>
                <a:r>
                  <a:rPr lang="en-US" sz="2400" dirty="0"/>
                  <a:t>. </a:t>
                </a:r>
              </a:p>
              <a:p>
                <a:r>
                  <a:rPr lang="en-US" sz="2400" dirty="0"/>
                  <a:t>       Jadi </a:t>
                </a:r>
                <a:r>
                  <a:rPr lang="en-US" sz="2400" dirty="0" err="1"/>
                  <a:t>kompleksitas</a:t>
                </a:r>
                <a:r>
                  <a:rPr lang="en-US" sz="2400" dirty="0"/>
                  <a:t> </a:t>
                </a:r>
                <a:r>
                  <a:rPr lang="en-US" sz="2400" dirty="0" err="1"/>
                  <a:t>algoritma</a:t>
                </a:r>
                <a:r>
                  <a:rPr lang="en-US" sz="2400" dirty="0"/>
                  <a:t> </a:t>
                </a:r>
                <a:r>
                  <a:rPr lang="en-US" sz="2400" dirty="0" err="1"/>
                  <a:t>seluruhnya</a:t>
                </a:r>
                <a:r>
                  <a:rPr lang="en-US" sz="2400" dirty="0"/>
                  <a:t> </a:t>
                </a:r>
                <a:r>
                  <a:rPr lang="en-US" sz="2400" dirty="0" err="1"/>
                  <a:t>adalah</a:t>
                </a:r>
                <a:r>
                  <a:rPr lang="en-US" sz="2400" dirty="0"/>
                  <a:t> O(n </a:t>
                </a:r>
                <a:r>
                  <a:rPr lang="en-US" sz="2400" dirty="0">
                    <a:sym typeface="Symbol" panose="05050102010706020507" pitchFamily="18" charset="2"/>
                  </a:rPr>
                  <a:t> n!).</a:t>
                </a:r>
                <a:r>
                  <a:rPr lang="en-US" sz="2400" dirty="0"/>
                  <a:t> </a:t>
                </a:r>
              </a:p>
            </p:txBody>
          </p:sp>
        </mc:Choice>
        <mc:Fallback xmlns="">
          <p:sp>
            <p:nvSpPr>
              <p:cNvPr id="2" name="TextBox 1">
                <a:extLst>
                  <a:ext uri="{FF2B5EF4-FFF2-40B4-BE49-F238E27FC236}">
                    <a16:creationId xmlns:a16="http://schemas.microsoft.com/office/drawing/2014/main" id="{C36AAA08-6CD6-4DB9-88E1-1528ADD52710}"/>
                  </a:ext>
                </a:extLst>
              </p:cNvPr>
              <p:cNvSpPr txBox="1">
                <a:spLocks noRot="1" noChangeAspect="1" noMove="1" noResize="1" noEditPoints="1" noAdjustHandles="1" noChangeArrowheads="1" noChangeShapeType="1" noTextEdit="1"/>
              </p:cNvSpPr>
              <p:nvPr/>
            </p:nvSpPr>
            <p:spPr>
              <a:xfrm>
                <a:off x="489556" y="3608785"/>
                <a:ext cx="11329063" cy="2680221"/>
              </a:xfrm>
              <a:prstGeom prst="rect">
                <a:avLst/>
              </a:prstGeom>
              <a:blipFill>
                <a:blip r:embed="rId3"/>
                <a:stretch>
                  <a:fillRect l="-861" t="-1818" b="-5455"/>
                </a:stretch>
              </a:blipFill>
            </p:spPr>
            <p:txBody>
              <a:bodyPr/>
              <a:lstStyle/>
              <a:p>
                <a:r>
                  <a:rPr lang="en-US">
                    <a:noFill/>
                  </a:rPr>
                  <a:t> </a:t>
                </a:r>
              </a:p>
            </p:txBody>
          </p:sp>
        </mc:Fallback>
      </mc:AlternateContent>
    </p:spTree>
    <p:extLst>
      <p:ext uri="{BB962C8B-B14F-4D97-AF65-F5344CB8AC3E}">
        <p14:creationId xmlns:p14="http://schemas.microsoft.com/office/powerpoint/2010/main" val="1426596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E91BE54-8E3E-4D18-9552-60088B7FF398}"/>
                  </a:ext>
                </a:extLst>
              </p:cNvPr>
              <p:cNvSpPr>
                <a:spLocks noGrp="1"/>
              </p:cNvSpPr>
              <p:nvPr>
                <p:ph idx="1"/>
              </p:nvPr>
            </p:nvSpPr>
            <p:spPr>
              <a:xfrm>
                <a:off x="838200" y="558800"/>
                <a:ext cx="10515600" cy="5923280"/>
              </a:xfrm>
            </p:spPr>
            <p:txBody>
              <a:bodyPr>
                <a:normAutofit lnSpcReduction="10000"/>
              </a:bodyPr>
              <a:lstStyle/>
              <a:p>
                <a:pPr marL="0" indent="0">
                  <a:buNone/>
                </a:pPr>
                <a:r>
                  <a:rPr lang="en-US" dirty="0"/>
                  <a:t>(</a:t>
                </a:r>
                <a:r>
                  <a:rPr lang="en-US" sz="2400" dirty="0"/>
                  <a:t>b) Jika </a:t>
                </a:r>
                <a:r>
                  <a:rPr lang="en-US" sz="2400" dirty="0" err="1"/>
                  <a:t>diselesaikan</a:t>
                </a:r>
                <a:r>
                  <a:rPr lang="en-US" sz="2400" dirty="0"/>
                  <a:t> </a:t>
                </a:r>
                <a:r>
                  <a:rPr lang="en-US" sz="2400" dirty="0" err="1"/>
                  <a:t>dengan</a:t>
                </a:r>
                <a:r>
                  <a:rPr lang="en-US" sz="2400" dirty="0"/>
                  <a:t> </a:t>
                </a:r>
                <a:r>
                  <a:rPr lang="en-US" sz="2400" dirty="0" err="1"/>
                  <a:t>algoritma</a:t>
                </a:r>
                <a:r>
                  <a:rPr lang="en-US" sz="2400" dirty="0"/>
                  <a:t> </a:t>
                </a:r>
                <a:r>
                  <a:rPr lang="en-US" sz="2400" i="1" dirty="0"/>
                  <a:t>greedy</a:t>
                </a:r>
                <a:r>
                  <a:rPr lang="en-US" sz="2400" dirty="0"/>
                  <a:t>, </a:t>
                </a:r>
                <a:r>
                  <a:rPr lang="en-US" sz="2400" dirty="0" err="1"/>
                  <a:t>maka</a:t>
                </a:r>
                <a:r>
                  <a:rPr lang="en-US" sz="2400" dirty="0"/>
                  <a:t> strategi </a:t>
                </a:r>
                <a:r>
                  <a:rPr lang="en-US" sz="2400" i="1" dirty="0"/>
                  <a:t>greedy</a:t>
                </a:r>
                <a:r>
                  <a:rPr lang="en-US" sz="2400" dirty="0"/>
                  <a:t>-</a:t>
                </a:r>
                <a:r>
                  <a:rPr lang="en-US" sz="2400" dirty="0" err="1"/>
                  <a:t>nya</a:t>
                </a:r>
                <a:endParaRPr lang="en-US" sz="2400" dirty="0"/>
              </a:p>
              <a:p>
                <a:pPr marL="457200" indent="0">
                  <a:buNone/>
                </a:pPr>
                <a:r>
                  <a:rPr lang="en-US" sz="2400" dirty="0" err="1"/>
                  <a:t>adalah</a:t>
                </a:r>
                <a:r>
                  <a:rPr lang="en-US" sz="2400" dirty="0"/>
                  <a:t> </a:t>
                </a:r>
                <a:r>
                  <a:rPr lang="en-US" sz="2400" dirty="0">
                    <a:solidFill>
                      <a:srgbClr val="FF0000"/>
                    </a:solidFill>
                  </a:rPr>
                  <a:t>“pada </a:t>
                </a:r>
                <a:r>
                  <a:rPr lang="en-US" sz="2400" dirty="0" err="1">
                    <a:solidFill>
                      <a:srgbClr val="FF0000"/>
                    </a:solidFill>
                  </a:rPr>
                  <a:t>setiap</a:t>
                </a:r>
                <a:r>
                  <a:rPr lang="en-US" sz="2400" dirty="0">
                    <a:solidFill>
                      <a:srgbClr val="FF0000"/>
                    </a:solidFill>
                  </a:rPr>
                  <a:t> </a:t>
                </a:r>
                <a:r>
                  <a:rPr lang="en-US" sz="2400" dirty="0" err="1">
                    <a:solidFill>
                      <a:srgbClr val="FF0000"/>
                    </a:solidFill>
                  </a:rPr>
                  <a:t>langkah</a:t>
                </a:r>
                <a:r>
                  <a:rPr lang="en-US" sz="2400" dirty="0">
                    <a:solidFill>
                      <a:srgbClr val="FF0000"/>
                    </a:solidFill>
                  </a:rPr>
                  <a:t>, </a:t>
                </a:r>
                <a:r>
                  <a:rPr lang="en-US" sz="2400" dirty="0" err="1">
                    <a:solidFill>
                      <a:srgbClr val="FF0000"/>
                    </a:solidFill>
                  </a:rPr>
                  <a:t>pilih</a:t>
                </a:r>
                <a:r>
                  <a:rPr lang="en-US" sz="2400" dirty="0">
                    <a:solidFill>
                      <a:srgbClr val="FF0000"/>
                    </a:solidFill>
                  </a:rPr>
                  <a:t> </a:t>
                </a:r>
                <a:r>
                  <a:rPr lang="en-US" sz="2400" dirty="0" err="1">
                    <a:solidFill>
                      <a:srgbClr val="FF0000"/>
                    </a:solidFill>
                  </a:rPr>
                  <a:t>elemen</a:t>
                </a:r>
                <a:r>
                  <a:rPr lang="en-US" sz="2400" dirty="0">
                    <a:solidFill>
                      <a:srgbClr val="FF0000"/>
                    </a:solidFill>
                  </a:rPr>
                  <a:t> </a:t>
                </a:r>
                <a:r>
                  <a:rPr lang="en-US" sz="2400" dirty="0" err="1">
                    <a:solidFill>
                      <a:srgbClr val="FF0000"/>
                    </a:solidFill>
                  </a:rPr>
                  <a:t>larik</a:t>
                </a:r>
                <a:r>
                  <a:rPr lang="en-US" sz="2400" dirty="0">
                    <a:solidFill>
                      <a:srgbClr val="FF0000"/>
                    </a:solidFill>
                  </a:rPr>
                  <a:t> yang </a:t>
                </a:r>
                <a:r>
                  <a:rPr lang="en-US" sz="2400" dirty="0" err="1">
                    <a:solidFill>
                      <a:srgbClr val="FF0000"/>
                    </a:solidFill>
                  </a:rPr>
                  <a:t>terbesar</a:t>
                </a:r>
                <a:r>
                  <a:rPr lang="en-US" sz="2400" dirty="0">
                    <a:solidFill>
                      <a:srgbClr val="FF0000"/>
                    </a:solidFill>
                  </a:rPr>
                  <a:t> </a:t>
                </a:r>
                <a:r>
                  <a:rPr lang="en-US" sz="2400" dirty="0" err="1">
                    <a:solidFill>
                      <a:srgbClr val="FF0000"/>
                    </a:solidFill>
                  </a:rPr>
                  <a:t>lebih</a:t>
                </a:r>
                <a:r>
                  <a:rPr lang="en-US" sz="2400" dirty="0">
                    <a:solidFill>
                      <a:srgbClr val="FF0000"/>
                    </a:solidFill>
                  </a:rPr>
                  <a:t> </a:t>
                </a:r>
                <a:r>
                  <a:rPr lang="en-US" sz="2400" dirty="0" err="1">
                    <a:solidFill>
                      <a:srgbClr val="FF0000"/>
                    </a:solidFill>
                  </a:rPr>
                  <a:t>dahulu</a:t>
                </a:r>
                <a:r>
                  <a:rPr lang="en-US" sz="2400" dirty="0">
                    <a:solidFill>
                      <a:srgbClr val="FF0000"/>
                    </a:solidFill>
                  </a:rPr>
                  <a:t> dan </a:t>
                </a:r>
                <a:r>
                  <a:rPr lang="en-US" sz="2400" dirty="0" err="1">
                    <a:solidFill>
                      <a:srgbClr val="FF0000"/>
                    </a:solidFill>
                  </a:rPr>
                  <a:t>kalikan</a:t>
                </a:r>
                <a:r>
                  <a:rPr lang="en-US" sz="2400" dirty="0">
                    <a:solidFill>
                      <a:srgbClr val="FF0000"/>
                    </a:solidFill>
                  </a:rPr>
                  <a:t> </a:t>
                </a:r>
                <a:r>
                  <a:rPr lang="en-US" sz="2400" dirty="0" err="1">
                    <a:solidFill>
                      <a:srgbClr val="FF0000"/>
                    </a:solidFill>
                  </a:rPr>
                  <a:t>dengan</a:t>
                </a:r>
                <a:r>
                  <a:rPr lang="en-US" sz="2400" dirty="0">
                    <a:solidFill>
                      <a:srgbClr val="FF0000"/>
                    </a:solidFill>
                  </a:rPr>
                  <a:t>  </a:t>
                </a:r>
                <a:r>
                  <a:rPr lang="en-US" sz="2400" dirty="0" err="1">
                    <a:solidFill>
                      <a:srgbClr val="FF0000"/>
                    </a:solidFill>
                  </a:rPr>
                  <a:t>nilai</a:t>
                </a:r>
                <a:r>
                  <a:rPr lang="en-US" sz="2400" dirty="0">
                    <a:solidFill>
                      <a:srgbClr val="FF0000"/>
                    </a:solidFill>
                  </a:rPr>
                  <a:t> </a:t>
                </a:r>
                <a:r>
                  <a:rPr lang="en-US" sz="2400" i="1" dirty="0" err="1">
                    <a:solidFill>
                      <a:srgbClr val="FF0000"/>
                    </a:solidFill>
                  </a:rPr>
                  <a:t>i</a:t>
                </a:r>
                <a:r>
                  <a:rPr lang="en-US" sz="2400" dirty="0">
                    <a:solidFill>
                      <a:srgbClr val="FF0000"/>
                    </a:solidFill>
                  </a:rPr>
                  <a:t> yang </a:t>
                </a:r>
                <a:r>
                  <a:rPr lang="en-US" sz="2400" dirty="0" err="1">
                    <a:solidFill>
                      <a:srgbClr val="FF0000"/>
                    </a:solidFill>
                  </a:rPr>
                  <a:t>terbesar</a:t>
                </a:r>
                <a:r>
                  <a:rPr lang="en-US" sz="2400" dirty="0">
                    <a:solidFill>
                      <a:srgbClr val="FF0000"/>
                    </a:solidFill>
                  </a:rPr>
                  <a:t> </a:t>
                </a:r>
                <a:r>
                  <a:rPr lang="en-US" sz="2400" dirty="0" err="1">
                    <a:solidFill>
                      <a:srgbClr val="FF0000"/>
                    </a:solidFill>
                  </a:rPr>
                  <a:t>lebih</a:t>
                </a:r>
                <a:r>
                  <a:rPr lang="en-US" sz="2400" dirty="0">
                    <a:solidFill>
                      <a:srgbClr val="FF0000"/>
                    </a:solidFill>
                  </a:rPr>
                  <a:t> </a:t>
                </a:r>
                <a:r>
                  <a:rPr lang="en-US" sz="2400" dirty="0" err="1">
                    <a:solidFill>
                      <a:srgbClr val="FF0000"/>
                    </a:solidFill>
                  </a:rPr>
                  <a:t>dahulu</a:t>
                </a:r>
                <a:r>
                  <a:rPr lang="en-US" sz="2400" dirty="0">
                    <a:solidFill>
                      <a:srgbClr val="FF0000"/>
                    </a:solidFill>
                  </a:rPr>
                  <a:t>”</a:t>
                </a:r>
              </a:p>
              <a:p>
                <a:pPr marL="457200" indent="0">
                  <a:buNone/>
                </a:pPr>
                <a:endParaRPr lang="en-US" sz="2400" dirty="0"/>
              </a:p>
              <a:p>
                <a:pPr marL="457200" indent="0">
                  <a:buNone/>
                </a:pPr>
                <a:r>
                  <a:rPr lang="en-US" sz="2400" dirty="0"/>
                  <a:t>Hal </a:t>
                </a:r>
                <a:r>
                  <a:rPr lang="en-US" sz="2400" dirty="0" err="1"/>
                  <a:t>ini</a:t>
                </a:r>
                <a:r>
                  <a:rPr lang="en-US" sz="2400" dirty="0"/>
                  <a:t> </a:t>
                </a:r>
                <a:r>
                  <a:rPr lang="en-US" sz="2400" dirty="0" err="1"/>
                  <a:t>dapat</a:t>
                </a:r>
                <a:r>
                  <a:rPr lang="en-US" sz="2400" dirty="0"/>
                  <a:t> </a:t>
                </a:r>
                <a:r>
                  <a:rPr lang="en-US" sz="2400" dirty="0" err="1"/>
                  <a:t>dilakukan</a:t>
                </a:r>
                <a:r>
                  <a:rPr lang="en-US" sz="2400" dirty="0"/>
                  <a:t> </a:t>
                </a:r>
                <a:r>
                  <a:rPr lang="en-US" sz="2400" dirty="0" err="1"/>
                  <a:t>lebih</a:t>
                </a:r>
                <a:r>
                  <a:rPr lang="en-US" sz="2400" dirty="0"/>
                  <a:t> </a:t>
                </a:r>
                <a:r>
                  <a:rPr lang="en-US" sz="2400" dirty="0" err="1"/>
                  <a:t>sangkil</a:t>
                </a:r>
                <a:r>
                  <a:rPr lang="en-US" sz="2400" dirty="0"/>
                  <a:t> </a:t>
                </a:r>
                <a:r>
                  <a:rPr lang="en-US" sz="2400" dirty="0" err="1"/>
                  <a:t>dengan</a:t>
                </a:r>
                <a:r>
                  <a:rPr lang="en-US" sz="2400" dirty="0"/>
                  <a:t> </a:t>
                </a:r>
                <a:r>
                  <a:rPr lang="en-US" sz="2400" dirty="0" err="1"/>
                  <a:t>mengurutkan</a:t>
                </a:r>
                <a:r>
                  <a:rPr lang="en-US" sz="2400" dirty="0"/>
                  <a:t> </a:t>
                </a:r>
                <a:r>
                  <a:rPr lang="en-US" sz="2400" dirty="0" err="1"/>
                  <a:t>larik</a:t>
                </a:r>
                <a:r>
                  <a:rPr lang="en-US" sz="2400" dirty="0"/>
                  <a:t> </a:t>
                </a:r>
                <a:r>
                  <a:rPr lang="en-US" sz="2400" dirty="0" err="1"/>
                  <a:t>sehingga</a:t>
                </a:r>
                <a:r>
                  <a:rPr lang="en-US" sz="2400" dirty="0"/>
                  <a:t> </a:t>
                </a:r>
                <a:r>
                  <a:rPr lang="en-US" sz="2400" dirty="0" err="1"/>
                  <a:t>terurut</a:t>
                </a:r>
                <a:r>
                  <a:rPr lang="en-US" sz="2400" dirty="0"/>
                  <a:t> </a:t>
                </a:r>
                <a:r>
                  <a:rPr lang="en-US" sz="2400" dirty="0" err="1"/>
                  <a:t>menaik</a:t>
                </a:r>
                <a:r>
                  <a:rPr lang="en-US" sz="2400" dirty="0"/>
                  <a:t> (</a:t>
                </a:r>
                <a:r>
                  <a:rPr lang="en-US" sz="2400" dirty="0" err="1"/>
                  <a:t>dari</a:t>
                </a:r>
                <a:r>
                  <a:rPr lang="en-US" sz="2400" dirty="0"/>
                  <a:t> </a:t>
                </a:r>
                <a:r>
                  <a:rPr lang="en-US" sz="2400" dirty="0" err="1"/>
                  <a:t>nilai</a:t>
                </a:r>
                <a:r>
                  <a:rPr lang="en-US" sz="2400" dirty="0"/>
                  <a:t> </a:t>
                </a:r>
                <a:r>
                  <a:rPr lang="en-US" sz="2400" dirty="0" err="1"/>
                  <a:t>terkecil</a:t>
                </a:r>
                <a:r>
                  <a:rPr lang="en-US" sz="2400" dirty="0"/>
                  <a:t> </a:t>
                </a:r>
                <a:r>
                  <a:rPr lang="en-US" sz="2400" dirty="0" err="1"/>
                  <a:t>hingga</a:t>
                </a:r>
                <a:r>
                  <a:rPr lang="en-US" sz="2400" dirty="0"/>
                  <a:t> </a:t>
                </a:r>
                <a:r>
                  <a:rPr lang="en-US" sz="2400" dirty="0" err="1"/>
                  <a:t>nilai</a:t>
                </a:r>
                <a:r>
                  <a:rPr lang="en-US" sz="2400" dirty="0"/>
                  <a:t> </a:t>
                </a:r>
                <a:r>
                  <a:rPr lang="en-US" sz="2400" dirty="0" err="1"/>
                  <a:t>terbesar</a:t>
                </a:r>
                <a:r>
                  <a:rPr lang="en-US" sz="2400" dirty="0"/>
                  <a:t>), </a:t>
                </a:r>
                <a:r>
                  <a:rPr lang="en-US" sz="2400" dirty="0" err="1"/>
                  <a:t>sehingga</a:t>
                </a:r>
                <a:r>
                  <a:rPr lang="en-US" sz="2400" dirty="0"/>
                  <a:t> </a:t>
                </a:r>
                <a:r>
                  <a:rPr lang="en-US" sz="2400" dirty="0" err="1"/>
                  <a:t>elemen</a:t>
                </a:r>
                <a:r>
                  <a:rPr lang="en-US" sz="2400" dirty="0"/>
                  <a:t> </a:t>
                </a:r>
                <a:r>
                  <a:rPr lang="en-US" sz="2400" dirty="0" err="1"/>
                  <a:t>terbesar</a:t>
                </a:r>
                <a:r>
                  <a:rPr lang="en-US" sz="2400" dirty="0"/>
                  <a:t> </a:t>
                </a:r>
                <a:r>
                  <a:rPr lang="en-US" sz="2400" dirty="0" err="1"/>
                  <a:t>akan</a:t>
                </a:r>
                <a:r>
                  <a:rPr lang="en-US" sz="2400" dirty="0"/>
                  <a:t> </a:t>
                </a:r>
                <a:r>
                  <a:rPr lang="en-US" sz="2400" dirty="0" err="1"/>
                  <a:t>dikalikan</a:t>
                </a:r>
                <a:r>
                  <a:rPr lang="en-US" sz="2400" dirty="0"/>
                  <a:t> </a:t>
                </a:r>
                <a:r>
                  <a:rPr lang="en-US" sz="2400" dirty="0" err="1"/>
                  <a:t>dengan</a:t>
                </a:r>
                <a:r>
                  <a:rPr lang="en-US" sz="2400" dirty="0"/>
                  <a:t> </a:t>
                </a:r>
                <a:r>
                  <a:rPr lang="en-US" sz="2400" dirty="0" err="1"/>
                  <a:t>indeksnya</a:t>
                </a:r>
                <a:r>
                  <a:rPr lang="en-US" sz="2400" dirty="0"/>
                  <a:t> yang </a:t>
                </a:r>
                <a:r>
                  <a:rPr lang="en-US" sz="2400" dirty="0" err="1"/>
                  <a:t>terbesar</a:t>
                </a:r>
                <a:r>
                  <a:rPr lang="en-US" sz="2400" dirty="0"/>
                  <a:t> juga.</a:t>
                </a:r>
              </a:p>
              <a:p>
                <a:pPr marL="457200" indent="0">
                  <a:buNone/>
                </a:pPr>
                <a:r>
                  <a:rPr lang="en-US" sz="2400" dirty="0" err="1"/>
                  <a:t>Contoh</a:t>
                </a:r>
                <a:r>
                  <a:rPr lang="en-US" sz="2400" dirty="0"/>
                  <a:t>: </a:t>
                </a:r>
                <a:r>
                  <a:rPr lang="en-US" sz="2400" i="1" dirty="0"/>
                  <a:t>a</a:t>
                </a:r>
                <a:r>
                  <a:rPr lang="en-US" sz="2400" dirty="0"/>
                  <a:t> = [3, 5, 6, 1]  </a:t>
                </a:r>
                <a:r>
                  <a:rPr lang="en-US" sz="2400" dirty="0" err="1"/>
                  <a:t>urutkan</a:t>
                </a:r>
                <a:r>
                  <a:rPr lang="en-US" sz="2400" dirty="0"/>
                  <a:t> </a:t>
                </a:r>
                <a:r>
                  <a:rPr lang="en-US" sz="2400" dirty="0" err="1"/>
                  <a:t>menjadi</a:t>
                </a:r>
                <a:r>
                  <a:rPr lang="en-US" sz="2400" dirty="0"/>
                  <a:t> [1, 3, 5, 6]</a:t>
                </a:r>
              </a:p>
              <a:p>
                <a:pPr marL="457200" indent="0">
                  <a:buNone/>
                </a:pPr>
                <a:r>
                  <a:rPr lang="en-US" sz="2400" dirty="0"/>
                  <a:t>                </a:t>
                </a:r>
                <a:r>
                  <a:rPr lang="en-US" sz="2400" dirty="0" err="1"/>
                  <a:t>sehingga</a:t>
                </a:r>
                <a:r>
                  <a:rPr lang="en-US" sz="2400" dirty="0"/>
                  <a:t> </a:t>
                </a:r>
                <a:r>
                  <a:rPr lang="en-US" sz="2400" i="1" dirty="0"/>
                  <a:t>S</a:t>
                </a:r>
                <a:r>
                  <a:rPr lang="en-US" sz="2400" dirty="0"/>
                  <a:t> = </a:t>
                </a:r>
                <a14:m>
                  <m:oMath xmlns:m="http://schemas.openxmlformats.org/officeDocument/2006/math">
                    <m:nary>
                      <m:naryPr>
                        <m:chr m:val="∑"/>
                        <m:ctrlPr>
                          <a:rPr lang="en-US" sz="240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𝑎</m:t>
                        </m:r>
                        <m:r>
                          <a:rPr lang="en-US" sz="2400" b="0" i="1" smtClean="0">
                            <a:latin typeface="Cambria Math" panose="02040503050406030204" pitchFamily="18" charset="0"/>
                          </a:rPr>
                          <m:t>[</m:t>
                        </m:r>
                        <m:r>
                          <a:rPr lang="en-US" sz="2400" b="0" i="1" smtClean="0">
                            <a:latin typeface="Cambria Math" panose="02040503050406030204" pitchFamily="18" charset="0"/>
                          </a:rPr>
                          <m:t>𝑖</m:t>
                        </m:r>
                        <m:r>
                          <a:rPr lang="en-US" sz="2400" b="0" i="1" smtClean="0">
                            <a:latin typeface="Cambria Math" panose="02040503050406030204" pitchFamily="18" charset="0"/>
                          </a:rPr>
                          <m:t>]</m:t>
                        </m:r>
                      </m:e>
                    </m:nary>
                    <m:r>
                      <a:rPr lang="en-US" sz="2400" b="0" i="1" smtClean="0">
                        <a:latin typeface="Cambria Math" panose="02040503050406030204" pitchFamily="18" charset="0"/>
                      </a:rPr>
                      <m:t> </m:t>
                    </m:r>
                  </m:oMath>
                </a14:m>
                <a:r>
                  <a:rPr lang="en-US" sz="2400" dirty="0"/>
                  <a:t>= 1 * a[1] + 2 * a[2] + 3 * a[3] + 4 * a[4]</a:t>
                </a:r>
              </a:p>
              <a:p>
                <a:pPr marL="457200" indent="0">
                  <a:buNone/>
                </a:pPr>
                <a:r>
                  <a:rPr lang="en-US" sz="2400" dirty="0"/>
                  <a:t> 					   = 1*1 + 2*3 + 3*5 + 4*6 = 46</a:t>
                </a:r>
              </a:p>
              <a:p>
                <a:pPr marL="457200" indent="0">
                  <a:buNone/>
                </a:pPr>
                <a:r>
                  <a:rPr lang="en-US" sz="2400" dirty="0" err="1"/>
                  <a:t>Kompleksitas</a:t>
                </a:r>
                <a:r>
                  <a:rPr lang="en-US" sz="2400" dirty="0"/>
                  <a:t> </a:t>
                </a:r>
                <a:r>
                  <a:rPr lang="en-US" sz="2400" dirty="0" err="1"/>
                  <a:t>algoritma</a:t>
                </a:r>
                <a:r>
                  <a:rPr lang="en-US" sz="2400" dirty="0"/>
                  <a:t>, </a:t>
                </a:r>
                <a:r>
                  <a:rPr lang="en-US" sz="2400" dirty="0" err="1"/>
                  <a:t>jika</a:t>
                </a:r>
                <a:r>
                  <a:rPr lang="en-US" sz="2400" dirty="0"/>
                  <a:t> </a:t>
                </a:r>
                <a:r>
                  <a:rPr lang="en-US" sz="2400" dirty="0" err="1"/>
                  <a:t>larik</a:t>
                </a:r>
                <a:r>
                  <a:rPr lang="en-US" sz="2400" dirty="0"/>
                  <a:t> </a:t>
                </a:r>
                <a:r>
                  <a:rPr lang="en-US" sz="2400" dirty="0" err="1"/>
                  <a:t>belum</a:t>
                </a:r>
                <a:r>
                  <a:rPr lang="en-US" sz="2400" dirty="0"/>
                  <a:t> </a:t>
                </a:r>
                <a:r>
                  <a:rPr lang="en-US" sz="2400" dirty="0" err="1"/>
                  <a:t>diurutkan</a:t>
                </a:r>
                <a:r>
                  <a:rPr lang="en-US" sz="2400" dirty="0"/>
                  <a:t>, </a:t>
                </a:r>
                <a:r>
                  <a:rPr lang="en-US" sz="2400" dirty="0" err="1"/>
                  <a:t>adalah</a:t>
                </a:r>
                <a:r>
                  <a:rPr lang="en-US" sz="2400" dirty="0"/>
                  <a:t> O(n</a:t>
                </a:r>
                <a:r>
                  <a:rPr lang="en-US" sz="2400" baseline="30000" dirty="0"/>
                  <a:t>2</a:t>
                </a:r>
                <a:r>
                  <a:rPr lang="en-US" sz="2400" dirty="0"/>
                  <a:t>), </a:t>
                </a:r>
                <a:r>
                  <a:rPr lang="en-US" sz="2400" dirty="0" err="1"/>
                  <a:t>sebab</a:t>
                </a:r>
                <a:r>
                  <a:rPr lang="en-US" sz="2400" dirty="0"/>
                  <a:t> </a:t>
                </a:r>
                <a:r>
                  <a:rPr lang="en-US" sz="2400" dirty="0" err="1"/>
                  <a:t>memilih</a:t>
                </a:r>
                <a:r>
                  <a:rPr lang="en-US" sz="2400" dirty="0"/>
                  <a:t> </a:t>
                </a:r>
                <a:r>
                  <a:rPr lang="en-US" sz="2400" dirty="0" err="1"/>
                  <a:t>elemen</a:t>
                </a:r>
                <a:r>
                  <a:rPr lang="en-US" sz="2400" dirty="0"/>
                  <a:t> </a:t>
                </a:r>
                <a:r>
                  <a:rPr lang="en-US" sz="2400" dirty="0" err="1"/>
                  <a:t>terbesar</a:t>
                </a:r>
                <a:r>
                  <a:rPr lang="en-US" sz="2400" dirty="0"/>
                  <a:t> di </a:t>
                </a:r>
                <a:r>
                  <a:rPr lang="en-US" sz="2400" dirty="0" err="1"/>
                  <a:t>dalam</a:t>
                </a:r>
                <a:r>
                  <a:rPr lang="en-US" sz="2400" dirty="0"/>
                  <a:t> </a:t>
                </a:r>
                <a:r>
                  <a:rPr lang="en-US" sz="2400" dirty="0" err="1"/>
                  <a:t>larik</a:t>
                </a:r>
                <a:r>
                  <a:rPr lang="en-US" sz="2400" dirty="0"/>
                  <a:t> </a:t>
                </a:r>
                <a:r>
                  <a:rPr lang="en-US" sz="2400" dirty="0" err="1"/>
                  <a:t>kompleksitasnya</a:t>
                </a:r>
                <a:r>
                  <a:rPr lang="en-US" sz="2400" dirty="0"/>
                  <a:t> O(n). </a:t>
                </a:r>
                <a:r>
                  <a:rPr lang="en-US" sz="2400" dirty="0" err="1"/>
                  <a:t>Jumlah</a:t>
                </a:r>
                <a:r>
                  <a:rPr lang="en-US" sz="2400" dirty="0"/>
                  <a:t> </a:t>
                </a:r>
                <a:r>
                  <a:rPr lang="en-US" sz="2400" dirty="0" err="1"/>
                  <a:t>langkah</a:t>
                </a:r>
                <a:r>
                  <a:rPr lang="en-US" sz="2400" dirty="0"/>
                  <a:t> </a:t>
                </a:r>
                <a:r>
                  <a:rPr lang="en-US" sz="2400" dirty="0" err="1"/>
                  <a:t>seluruhnya</a:t>
                </a:r>
                <a:r>
                  <a:rPr lang="en-US" sz="2400" dirty="0"/>
                  <a:t> </a:t>
                </a:r>
                <a:r>
                  <a:rPr lang="en-US" sz="2400" dirty="0" err="1"/>
                  <a:t>adalah</a:t>
                </a:r>
                <a:r>
                  <a:rPr lang="en-US" sz="2400" dirty="0"/>
                  <a:t> </a:t>
                </a:r>
                <a:r>
                  <a:rPr lang="en-US" sz="2400" i="1" dirty="0"/>
                  <a:t>n</a:t>
                </a:r>
                <a:r>
                  <a:rPr lang="en-US" sz="2400" dirty="0"/>
                  <a:t> kali, </a:t>
                </a:r>
                <a:r>
                  <a:rPr lang="en-US" sz="2400" dirty="0" err="1"/>
                  <a:t>sehingga</a:t>
                </a:r>
                <a:r>
                  <a:rPr lang="en-US" sz="2400" dirty="0"/>
                  <a:t> </a:t>
                </a:r>
                <a:r>
                  <a:rPr lang="en-US" sz="2400" dirty="0" err="1"/>
                  <a:t>kompleksitas</a:t>
                </a:r>
                <a:r>
                  <a:rPr lang="en-US" sz="2400" dirty="0"/>
                  <a:t> </a:t>
                </a:r>
                <a:r>
                  <a:rPr lang="en-US" sz="2400" dirty="0" err="1"/>
                  <a:t>algoritmanya</a:t>
                </a:r>
                <a:r>
                  <a:rPr lang="en-US" sz="2400" dirty="0"/>
                  <a:t> </a:t>
                </a:r>
                <a:r>
                  <a:rPr lang="en-US" sz="2400" dirty="0" err="1"/>
                  <a:t>menjadi</a:t>
                </a:r>
                <a:r>
                  <a:rPr lang="en-US" sz="2400" dirty="0"/>
                  <a:t> O(n</a:t>
                </a:r>
                <a:r>
                  <a:rPr lang="en-US" sz="2400" baseline="30000" dirty="0"/>
                  <a:t>2</a:t>
                </a:r>
                <a:r>
                  <a:rPr lang="en-US" sz="2400" dirty="0"/>
                  <a:t>). </a:t>
                </a:r>
              </a:p>
              <a:p>
                <a:pPr marL="457200" indent="0">
                  <a:buNone/>
                </a:pPr>
                <a:r>
                  <a:rPr lang="en-US" sz="2400" dirty="0"/>
                  <a:t>Jika </a:t>
                </a:r>
                <a:r>
                  <a:rPr lang="en-US" sz="2400" dirty="0" err="1"/>
                  <a:t>larik</a:t>
                </a:r>
                <a:r>
                  <a:rPr lang="en-US" sz="2400" dirty="0"/>
                  <a:t> </a:t>
                </a:r>
                <a:r>
                  <a:rPr lang="en-US" sz="2400" dirty="0" err="1"/>
                  <a:t>diurut</a:t>
                </a:r>
                <a:r>
                  <a:rPr lang="en-US" sz="2400" dirty="0"/>
                  <a:t> </a:t>
                </a:r>
                <a:r>
                  <a:rPr lang="en-US" sz="2400" dirty="0" err="1"/>
                  <a:t>terlebih</a:t>
                </a:r>
                <a:r>
                  <a:rPr lang="en-US" sz="2400" dirty="0"/>
                  <a:t> </a:t>
                </a:r>
                <a:r>
                  <a:rPr lang="en-US" sz="2400" dirty="0" err="1"/>
                  <a:t>dahulau</a:t>
                </a:r>
                <a:r>
                  <a:rPr lang="en-US" sz="2400" dirty="0"/>
                  <a:t> dan </a:t>
                </a:r>
                <a:r>
                  <a:rPr lang="en-US" sz="2400" dirty="0" err="1"/>
                  <a:t>waktu</a:t>
                </a:r>
                <a:r>
                  <a:rPr lang="en-US" sz="2400" dirty="0"/>
                  <a:t> </a:t>
                </a:r>
                <a:r>
                  <a:rPr lang="en-US" sz="2400" dirty="0" err="1"/>
                  <a:t>pengurutan</a:t>
                </a:r>
                <a:r>
                  <a:rPr lang="en-US" sz="2400" dirty="0"/>
                  <a:t> </a:t>
                </a:r>
                <a:r>
                  <a:rPr lang="en-US" sz="2400" dirty="0" err="1"/>
                  <a:t>larik</a:t>
                </a:r>
                <a:r>
                  <a:rPr lang="en-US" sz="2400" dirty="0"/>
                  <a:t> </a:t>
                </a:r>
                <a:r>
                  <a:rPr lang="en-US" sz="2400" dirty="0" err="1"/>
                  <a:t>diperhitungkan</a:t>
                </a:r>
                <a:r>
                  <a:rPr lang="en-US" sz="2400" dirty="0"/>
                  <a:t>, </a:t>
                </a:r>
                <a:r>
                  <a:rPr lang="en-US" sz="2400" dirty="0" err="1"/>
                  <a:t>maka</a:t>
                </a:r>
                <a:r>
                  <a:rPr lang="en-US" sz="2400" dirty="0"/>
                  <a:t> </a:t>
                </a:r>
                <a:r>
                  <a:rPr lang="en-US" sz="2400" dirty="0" err="1"/>
                  <a:t>kompleksitasnya</a:t>
                </a:r>
                <a:r>
                  <a:rPr lang="en-US" sz="2400" dirty="0"/>
                  <a:t> </a:t>
                </a:r>
                <a:r>
                  <a:rPr lang="en-US" sz="2400" dirty="0" err="1"/>
                  <a:t>adalah</a:t>
                </a:r>
                <a:r>
                  <a:rPr lang="en-US" sz="2400" dirty="0"/>
                  <a:t> O(n</a:t>
                </a:r>
                <a:r>
                  <a:rPr lang="en-US" sz="2400" baseline="30000" dirty="0"/>
                  <a:t>2</a:t>
                </a:r>
                <a:r>
                  <a:rPr lang="en-US" sz="2400" dirty="0"/>
                  <a:t>) </a:t>
                </a:r>
                <a:r>
                  <a:rPr lang="en-US" sz="2400" dirty="0" err="1"/>
                  <a:t>atau</a:t>
                </a:r>
                <a:r>
                  <a:rPr lang="en-US" sz="2400" dirty="0"/>
                  <a:t> O(n log n) </a:t>
                </a:r>
                <a:r>
                  <a:rPr lang="en-US" sz="2400" dirty="0" err="1"/>
                  <a:t>tergantung</a:t>
                </a:r>
                <a:r>
                  <a:rPr lang="en-US" sz="2400" dirty="0"/>
                  <a:t> </a:t>
                </a:r>
                <a:r>
                  <a:rPr lang="en-US" sz="2400" dirty="0" err="1"/>
                  <a:t>algoritma</a:t>
                </a:r>
                <a:r>
                  <a:rPr lang="en-US" sz="2400" dirty="0"/>
                  <a:t> </a:t>
                </a:r>
                <a:r>
                  <a:rPr lang="en-US" sz="2400" dirty="0" err="1"/>
                  <a:t>pengurutan</a:t>
                </a:r>
                <a:r>
                  <a:rPr lang="en-US" sz="2400" dirty="0"/>
                  <a:t> mana yang </a:t>
                </a:r>
                <a:r>
                  <a:rPr lang="en-US" sz="2400" dirty="0" err="1"/>
                  <a:t>digunakan</a:t>
                </a:r>
                <a:r>
                  <a:rPr lang="en-US" sz="2400" dirty="0"/>
                  <a:t>.</a:t>
                </a:r>
              </a:p>
            </p:txBody>
          </p:sp>
        </mc:Choice>
        <mc:Fallback xmlns="">
          <p:sp>
            <p:nvSpPr>
              <p:cNvPr id="3" name="Content Placeholder 2">
                <a:extLst>
                  <a:ext uri="{FF2B5EF4-FFF2-40B4-BE49-F238E27FC236}">
                    <a16:creationId xmlns:a16="http://schemas.microsoft.com/office/drawing/2014/main" id="{EE91BE54-8E3E-4D18-9552-60088B7FF398}"/>
                  </a:ext>
                </a:extLst>
              </p:cNvPr>
              <p:cNvSpPr>
                <a:spLocks noGrp="1" noRot="1" noChangeAspect="1" noMove="1" noResize="1" noEditPoints="1" noAdjustHandles="1" noChangeArrowheads="1" noChangeShapeType="1" noTextEdit="1"/>
              </p:cNvSpPr>
              <p:nvPr>
                <p:ph idx="1"/>
              </p:nvPr>
            </p:nvSpPr>
            <p:spPr>
              <a:xfrm>
                <a:off x="838200" y="558800"/>
                <a:ext cx="10515600" cy="5923280"/>
              </a:xfrm>
              <a:blipFill>
                <a:blip r:embed="rId2"/>
                <a:stretch>
                  <a:fillRect l="-1217" t="-2369" r="-348" b="-1133"/>
                </a:stretch>
              </a:blipFill>
            </p:spPr>
            <p:txBody>
              <a:bodyPr/>
              <a:lstStyle/>
              <a:p>
                <a:r>
                  <a:rPr lang="en-US">
                    <a:noFill/>
                  </a:rPr>
                  <a:t> </a:t>
                </a:r>
              </a:p>
            </p:txBody>
          </p:sp>
        </mc:Fallback>
      </mc:AlternateContent>
    </p:spTree>
    <p:extLst>
      <p:ext uri="{BB962C8B-B14F-4D97-AF65-F5344CB8AC3E}">
        <p14:creationId xmlns:p14="http://schemas.microsoft.com/office/powerpoint/2010/main" val="3638235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5CA94C-F7A7-4566-B9E8-4A91B05E44C1}"/>
              </a:ext>
            </a:extLst>
          </p:cNvPr>
          <p:cNvSpPr>
            <a:spLocks noGrp="1"/>
          </p:cNvSpPr>
          <p:nvPr>
            <p:ph idx="1"/>
          </p:nvPr>
        </p:nvSpPr>
        <p:spPr>
          <a:xfrm>
            <a:off x="561185" y="487680"/>
            <a:ext cx="10515600" cy="5384483"/>
          </a:xfrm>
        </p:spPr>
        <p:txBody>
          <a:bodyPr>
            <a:normAutofit/>
          </a:bodyPr>
          <a:lstStyle/>
          <a:p>
            <a:pPr marL="0" indent="0">
              <a:buNone/>
            </a:pPr>
            <a:r>
              <a:rPr lang="en-US" sz="3200" b="1" dirty="0" err="1"/>
              <a:t>Soal</a:t>
            </a:r>
            <a:r>
              <a:rPr lang="en-US" sz="3200" b="1" dirty="0"/>
              <a:t> UTS 2020</a:t>
            </a:r>
          </a:p>
        </p:txBody>
      </p:sp>
      <p:pic>
        <p:nvPicPr>
          <p:cNvPr id="5" name="Picture 4">
            <a:extLst>
              <a:ext uri="{FF2B5EF4-FFF2-40B4-BE49-F238E27FC236}">
                <a16:creationId xmlns:a16="http://schemas.microsoft.com/office/drawing/2014/main" id="{3DEBC502-C401-4EFE-A264-7D6DB0E02E98}"/>
              </a:ext>
            </a:extLst>
          </p:cNvPr>
          <p:cNvPicPr>
            <a:picLocks noChangeAspect="1"/>
          </p:cNvPicPr>
          <p:nvPr/>
        </p:nvPicPr>
        <p:blipFill>
          <a:blip r:embed="rId2"/>
          <a:stretch>
            <a:fillRect/>
          </a:stretch>
        </p:blipFill>
        <p:spPr>
          <a:xfrm>
            <a:off x="561185" y="1111555"/>
            <a:ext cx="11187561" cy="3165805"/>
          </a:xfrm>
          <a:prstGeom prst="rect">
            <a:avLst/>
          </a:prstGeom>
        </p:spPr>
      </p:pic>
      <p:sp>
        <p:nvSpPr>
          <p:cNvPr id="2" name="TextBox 1">
            <a:extLst>
              <a:ext uri="{FF2B5EF4-FFF2-40B4-BE49-F238E27FC236}">
                <a16:creationId xmlns:a16="http://schemas.microsoft.com/office/drawing/2014/main" id="{D7ED907B-E09F-4421-84F0-1BB4E94F72F6}"/>
              </a:ext>
            </a:extLst>
          </p:cNvPr>
          <p:cNvSpPr txBox="1"/>
          <p:nvPr/>
        </p:nvSpPr>
        <p:spPr>
          <a:xfrm>
            <a:off x="561185" y="4490720"/>
            <a:ext cx="9529981" cy="1569660"/>
          </a:xfrm>
          <a:prstGeom prst="rect">
            <a:avLst/>
          </a:prstGeom>
          <a:noFill/>
        </p:spPr>
        <p:txBody>
          <a:bodyPr wrap="none" rtlCol="0">
            <a:spAutoFit/>
          </a:bodyPr>
          <a:lstStyle/>
          <a:p>
            <a:r>
              <a:rPr lang="en-US" sz="2400" b="1" dirty="0" err="1"/>
              <a:t>Jawaban</a:t>
            </a:r>
            <a:r>
              <a:rPr lang="en-US" sz="2400" b="1" dirty="0"/>
              <a:t>: </a:t>
            </a:r>
          </a:p>
          <a:p>
            <a:r>
              <a:rPr lang="en-US" sz="2400" dirty="0"/>
              <a:t>Strategi </a:t>
            </a:r>
            <a:r>
              <a:rPr lang="en-US" sz="2400" i="1" dirty="0"/>
              <a:t>greedy</a:t>
            </a:r>
            <a:r>
              <a:rPr lang="en-US" sz="2400" dirty="0"/>
              <a:t>-</a:t>
            </a:r>
            <a:r>
              <a:rPr lang="en-US" sz="2400" dirty="0" err="1"/>
              <a:t>nya</a:t>
            </a:r>
            <a:r>
              <a:rPr lang="en-US" sz="2400" dirty="0"/>
              <a:t> </a:t>
            </a:r>
            <a:r>
              <a:rPr lang="en-US" sz="2400" dirty="0" err="1"/>
              <a:t>adalah</a:t>
            </a:r>
            <a:r>
              <a:rPr lang="en-US" sz="2400" dirty="0"/>
              <a:t>: </a:t>
            </a:r>
          </a:p>
          <a:p>
            <a:pPr marL="457200" indent="-457200">
              <a:buAutoNum type="arabicPeriod"/>
            </a:pPr>
            <a:r>
              <a:rPr lang="en-US" sz="2400" dirty="0" err="1"/>
              <a:t>Urutkan</a:t>
            </a:r>
            <a:r>
              <a:rPr lang="en-US" sz="2400" dirty="0"/>
              <a:t> job-job </a:t>
            </a:r>
            <a:r>
              <a:rPr lang="en-US" sz="2400" dirty="0" err="1"/>
              <a:t>dalam</a:t>
            </a:r>
            <a:r>
              <a:rPr lang="en-US" sz="2400" dirty="0"/>
              <a:t> </a:t>
            </a:r>
            <a:r>
              <a:rPr lang="en-US" sz="2400" dirty="0" err="1"/>
              <a:t>urutan</a:t>
            </a:r>
            <a:r>
              <a:rPr lang="en-US" sz="2400" dirty="0"/>
              <a:t> </a:t>
            </a:r>
            <a:r>
              <a:rPr lang="en-US" sz="2400" dirty="0" err="1"/>
              <a:t>menaik</a:t>
            </a:r>
            <a:r>
              <a:rPr lang="en-US" sz="2400" dirty="0"/>
              <a:t> </a:t>
            </a:r>
            <a:r>
              <a:rPr lang="en-US" sz="2400" dirty="0" err="1"/>
              <a:t>berdasarkan</a:t>
            </a:r>
            <a:r>
              <a:rPr lang="en-US" sz="2400" dirty="0"/>
              <a:t> </a:t>
            </a:r>
            <a:r>
              <a:rPr lang="en-US" sz="2400" dirty="0" err="1"/>
              <a:t>waktu</a:t>
            </a:r>
            <a:r>
              <a:rPr lang="en-US" sz="2400" dirty="0"/>
              <a:t> </a:t>
            </a:r>
            <a:r>
              <a:rPr lang="en-US" sz="2400" dirty="0" err="1"/>
              <a:t>mulainya</a:t>
            </a:r>
            <a:r>
              <a:rPr lang="en-US" sz="2400" dirty="0"/>
              <a:t> (</a:t>
            </a:r>
            <a:r>
              <a:rPr lang="en-US" sz="2400" i="1" dirty="0"/>
              <a:t>s</a:t>
            </a:r>
            <a:r>
              <a:rPr lang="en-US" sz="2400" dirty="0"/>
              <a:t>). </a:t>
            </a:r>
          </a:p>
          <a:p>
            <a:pPr marL="457200" indent="-457200">
              <a:buAutoNum type="arabicPeriod"/>
            </a:pPr>
            <a:r>
              <a:rPr lang="en-US" sz="2400" dirty="0" err="1"/>
              <a:t>Mulai</a:t>
            </a:r>
            <a:r>
              <a:rPr lang="en-US" sz="2400" dirty="0"/>
              <a:t> </a:t>
            </a:r>
            <a:r>
              <a:rPr lang="en-US" sz="2400" dirty="0" err="1"/>
              <a:t>dengan</a:t>
            </a:r>
            <a:r>
              <a:rPr lang="en-US" sz="2400" dirty="0"/>
              <a:t> </a:t>
            </a:r>
            <a:r>
              <a:rPr lang="en-US" sz="2400" dirty="0" err="1"/>
              <a:t>mesin</a:t>
            </a:r>
            <a:r>
              <a:rPr lang="en-US" sz="2400" dirty="0"/>
              <a:t> </a:t>
            </a:r>
            <a:r>
              <a:rPr lang="en-US" sz="2400" i="1" dirty="0"/>
              <a:t>k</a:t>
            </a:r>
            <a:r>
              <a:rPr lang="en-US" sz="2400" dirty="0"/>
              <a:t> = 1. </a:t>
            </a:r>
          </a:p>
        </p:txBody>
      </p:sp>
    </p:spTree>
    <p:extLst>
      <p:ext uri="{BB962C8B-B14F-4D97-AF65-F5344CB8AC3E}">
        <p14:creationId xmlns:p14="http://schemas.microsoft.com/office/powerpoint/2010/main" val="3885428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13A556-F82A-4F27-AD87-478E1B302B68}"/>
              </a:ext>
            </a:extLst>
          </p:cNvPr>
          <p:cNvSpPr>
            <a:spLocks noGrp="1"/>
          </p:cNvSpPr>
          <p:nvPr>
            <p:ph idx="1"/>
          </p:nvPr>
        </p:nvSpPr>
        <p:spPr>
          <a:xfrm>
            <a:off x="838200" y="741680"/>
            <a:ext cx="10515600" cy="5608003"/>
          </a:xfrm>
        </p:spPr>
        <p:txBody>
          <a:bodyPr>
            <a:normAutofit lnSpcReduction="10000"/>
          </a:bodyPr>
          <a:lstStyle/>
          <a:p>
            <a:pPr marL="457200" indent="-457200">
              <a:buAutoNum type="arabicPeriod" startAt="3"/>
            </a:pPr>
            <a:r>
              <a:rPr lang="en-US" sz="2400" dirty="0"/>
              <a:t>Masukkan job -job </a:t>
            </a:r>
            <a:r>
              <a:rPr lang="en-US" sz="2400" dirty="0" err="1"/>
              <a:t>ke</a:t>
            </a:r>
            <a:r>
              <a:rPr lang="en-US" sz="2400" dirty="0"/>
              <a:t> </a:t>
            </a:r>
            <a:r>
              <a:rPr lang="en-US" sz="2400" dirty="0" err="1"/>
              <a:t>dalam</a:t>
            </a:r>
            <a:r>
              <a:rPr lang="en-US" sz="2400" dirty="0"/>
              <a:t> </a:t>
            </a:r>
            <a:r>
              <a:rPr lang="en-US" sz="2400" dirty="0" err="1"/>
              <a:t>mesin</a:t>
            </a:r>
            <a:r>
              <a:rPr lang="en-US" sz="2400" dirty="0"/>
              <a:t>  k yang </a:t>
            </a:r>
            <a:r>
              <a:rPr lang="en-US" sz="2400" dirty="0" err="1"/>
              <a:t>waktu</a:t>
            </a:r>
            <a:r>
              <a:rPr lang="en-US" sz="2400" dirty="0"/>
              <a:t> </a:t>
            </a:r>
            <a:r>
              <a:rPr lang="en-US" sz="2400" dirty="0" err="1"/>
              <a:t>mulainya</a:t>
            </a:r>
            <a:r>
              <a:rPr lang="en-US" sz="2400" dirty="0"/>
              <a:t> </a:t>
            </a:r>
            <a:r>
              <a:rPr lang="en-US" sz="2400" dirty="0" err="1"/>
              <a:t>lebih</a:t>
            </a:r>
            <a:r>
              <a:rPr lang="en-US" sz="2400" dirty="0"/>
              <a:t> </a:t>
            </a:r>
            <a:r>
              <a:rPr lang="en-US" sz="2400" dirty="0" err="1"/>
              <a:t>besar</a:t>
            </a:r>
            <a:r>
              <a:rPr lang="en-US" sz="2400" dirty="0"/>
              <a:t> </a:t>
            </a:r>
            <a:r>
              <a:rPr lang="en-US" sz="2400" dirty="0" err="1"/>
              <a:t>atau</a:t>
            </a:r>
            <a:r>
              <a:rPr lang="en-US" sz="2400" dirty="0"/>
              <a:t> </a:t>
            </a:r>
            <a:r>
              <a:rPr lang="en-US" sz="2400" dirty="0" err="1"/>
              <a:t>sama</a:t>
            </a:r>
            <a:r>
              <a:rPr lang="en-US" sz="2400" dirty="0"/>
              <a:t>  </a:t>
            </a:r>
            <a:r>
              <a:rPr lang="en-US" sz="2400" dirty="0" err="1"/>
              <a:t>dengan</a:t>
            </a:r>
            <a:r>
              <a:rPr lang="en-US" sz="2400" dirty="0"/>
              <a:t> </a:t>
            </a:r>
            <a:r>
              <a:rPr lang="en-US" sz="2400" dirty="0" err="1"/>
              <a:t>waktu</a:t>
            </a:r>
            <a:r>
              <a:rPr lang="en-US" sz="2400" dirty="0"/>
              <a:t> </a:t>
            </a:r>
            <a:r>
              <a:rPr lang="en-US" sz="2400" dirty="0" err="1"/>
              <a:t>selesai</a:t>
            </a:r>
            <a:r>
              <a:rPr lang="en-US" sz="2400" dirty="0"/>
              <a:t> job yang </a:t>
            </a:r>
            <a:r>
              <a:rPr lang="en-US" sz="2400" dirty="0" err="1"/>
              <a:t>telah</a:t>
            </a:r>
            <a:r>
              <a:rPr lang="en-US" sz="2400" dirty="0"/>
              <a:t> </a:t>
            </a:r>
            <a:r>
              <a:rPr lang="en-US" sz="2400" dirty="0" err="1"/>
              <a:t>dipilih</a:t>
            </a:r>
            <a:r>
              <a:rPr lang="en-US" sz="2400" dirty="0"/>
              <a:t> </a:t>
            </a:r>
            <a:r>
              <a:rPr lang="en-US" sz="2400" dirty="0" err="1"/>
              <a:t>sebelumnya</a:t>
            </a:r>
            <a:r>
              <a:rPr lang="en-US" sz="2400" dirty="0"/>
              <a:t>. </a:t>
            </a:r>
          </a:p>
          <a:p>
            <a:pPr marL="457200" indent="-457200">
              <a:buAutoNum type="arabicPeriod" startAt="3"/>
            </a:pPr>
            <a:r>
              <a:rPr lang="en-US" sz="2400" dirty="0"/>
              <a:t>Jika </a:t>
            </a:r>
            <a:r>
              <a:rPr lang="en-US" sz="2400" dirty="0" err="1"/>
              <a:t>masih</a:t>
            </a:r>
            <a:r>
              <a:rPr lang="en-US" sz="2400" dirty="0"/>
              <a:t> </a:t>
            </a:r>
            <a:r>
              <a:rPr lang="en-US" sz="2400" dirty="0" err="1"/>
              <a:t>ada</a:t>
            </a:r>
            <a:r>
              <a:rPr lang="en-US" sz="2400" dirty="0"/>
              <a:t> job yang </a:t>
            </a:r>
            <a:r>
              <a:rPr lang="en-US" sz="2400" dirty="0" err="1"/>
              <a:t>tersisa</a:t>
            </a:r>
            <a:r>
              <a:rPr lang="en-US" sz="2400" dirty="0"/>
              <a:t>, </a:t>
            </a:r>
            <a:r>
              <a:rPr lang="en-US" sz="2400" dirty="0" err="1"/>
              <a:t>tambahkan</a:t>
            </a:r>
            <a:r>
              <a:rPr lang="en-US" sz="2400" dirty="0"/>
              <a:t> </a:t>
            </a:r>
            <a:r>
              <a:rPr lang="en-US" sz="2400" dirty="0" err="1"/>
              <a:t>mesin</a:t>
            </a:r>
            <a:r>
              <a:rPr lang="en-US" sz="2400" dirty="0"/>
              <a:t> </a:t>
            </a:r>
            <a:r>
              <a:rPr lang="en-US" sz="2400" dirty="0" err="1"/>
              <a:t>baru</a:t>
            </a:r>
            <a:r>
              <a:rPr lang="en-US" sz="2400" dirty="0"/>
              <a:t> (k = k+ 1), </a:t>
            </a:r>
            <a:r>
              <a:rPr lang="en-US" sz="2400" dirty="0" err="1"/>
              <a:t>lalu</a:t>
            </a:r>
            <a:r>
              <a:rPr lang="en-US" sz="2400" dirty="0"/>
              <a:t> </a:t>
            </a:r>
            <a:r>
              <a:rPr lang="en-US" sz="2400" dirty="0" err="1"/>
              <a:t>ulangi</a:t>
            </a:r>
            <a:r>
              <a:rPr lang="en-US" sz="2400" dirty="0"/>
              <a:t> </a:t>
            </a:r>
            <a:r>
              <a:rPr lang="en-US" sz="2400" dirty="0" err="1"/>
              <a:t>langkah</a:t>
            </a:r>
            <a:r>
              <a:rPr lang="en-US" sz="2400" dirty="0"/>
              <a:t> 3 </a:t>
            </a:r>
            <a:r>
              <a:rPr lang="en-US" sz="2400" dirty="0" err="1"/>
              <a:t>sampai</a:t>
            </a:r>
            <a:r>
              <a:rPr lang="en-US" sz="2400" dirty="0"/>
              <a:t> </a:t>
            </a:r>
            <a:r>
              <a:rPr lang="en-US" sz="2400" dirty="0" err="1"/>
              <a:t>seluruh</a:t>
            </a:r>
            <a:r>
              <a:rPr lang="en-US" sz="2400" dirty="0"/>
              <a:t> job </a:t>
            </a:r>
            <a:r>
              <a:rPr lang="en-US" sz="2400" dirty="0" err="1"/>
              <a:t>sudah</a:t>
            </a:r>
            <a:r>
              <a:rPr lang="en-US" sz="2400" dirty="0"/>
              <a:t> </a:t>
            </a:r>
            <a:r>
              <a:rPr lang="en-US" sz="2400" dirty="0" err="1"/>
              <a:t>dikerjakan</a:t>
            </a:r>
            <a:r>
              <a:rPr lang="en-US" sz="2400" dirty="0"/>
              <a:t> oleh </a:t>
            </a:r>
            <a:r>
              <a:rPr lang="en-US" sz="2400" dirty="0" err="1"/>
              <a:t>mesin-mesin</a:t>
            </a:r>
            <a:r>
              <a:rPr lang="en-US" sz="2400" dirty="0"/>
              <a:t>.</a:t>
            </a:r>
          </a:p>
          <a:p>
            <a:pPr marL="0" indent="0">
              <a:spcBef>
                <a:spcPts val="1800"/>
              </a:spcBef>
              <a:buNone/>
            </a:pPr>
            <a:r>
              <a:rPr lang="en-US" sz="2400" dirty="0" err="1"/>
              <a:t>Contoh</a:t>
            </a:r>
            <a:r>
              <a:rPr lang="en-US" sz="2400" dirty="0"/>
              <a:t>: n = 8, (</a:t>
            </a:r>
            <a:r>
              <a:rPr lang="en-US" sz="2400" dirty="0" err="1"/>
              <a:t>s</a:t>
            </a:r>
            <a:r>
              <a:rPr lang="en-US" sz="2400" baseline="-25000" dirty="0" err="1"/>
              <a:t>i</a:t>
            </a:r>
            <a:r>
              <a:rPr lang="en-US" sz="2400" dirty="0"/>
              <a:t>, f</a:t>
            </a:r>
            <a:r>
              <a:rPr lang="en-US" sz="2400" baseline="-25000" dirty="0"/>
              <a:t>i</a:t>
            </a:r>
            <a:r>
              <a:rPr lang="en-US" sz="2400" dirty="0"/>
              <a:t>) = [(4, 7), (2, 5), (1, 4), (3, 7), (7, 8), (1, 3), (6, 9), (5, 8)]</a:t>
            </a:r>
          </a:p>
          <a:p>
            <a:pPr marL="0" indent="0">
              <a:buNone/>
            </a:pPr>
            <a:r>
              <a:rPr lang="en-US" sz="2400" dirty="0"/>
              <a:t>               </a:t>
            </a:r>
            <a:r>
              <a:rPr lang="en-US" sz="2400" dirty="0" err="1"/>
              <a:t>Diurutkan</a:t>
            </a:r>
            <a:r>
              <a:rPr lang="en-US" sz="2400" dirty="0"/>
              <a:t>:      [(1, 3), (1, 4), (2, 5), (3, 7), (4, 7), (5, 8</a:t>
            </a:r>
            <a:r>
              <a:rPr lang="en-US" sz="2400"/>
              <a:t>), (6, 9), (7, 8)]</a:t>
            </a:r>
            <a:endParaRPr lang="en-US" sz="2400" dirty="0"/>
          </a:p>
          <a:p>
            <a:pPr marL="0" indent="0">
              <a:buNone/>
            </a:pPr>
            <a:r>
              <a:rPr lang="en-US" sz="2400" dirty="0"/>
              <a:t>	</a:t>
            </a:r>
            <a:r>
              <a:rPr lang="en-US" sz="2400" dirty="0" err="1"/>
              <a:t>Mesin</a:t>
            </a:r>
            <a:r>
              <a:rPr lang="en-US" sz="2400" dirty="0"/>
              <a:t> k = 1: [(1, 3), (3, 7), (7, 8)]</a:t>
            </a:r>
          </a:p>
          <a:p>
            <a:pPr marL="0" indent="0">
              <a:buNone/>
            </a:pPr>
            <a:r>
              <a:rPr lang="en-US" sz="2400" dirty="0"/>
              <a:t>	</a:t>
            </a:r>
            <a:r>
              <a:rPr lang="en-US" sz="2400" dirty="0" err="1"/>
              <a:t>Mesin</a:t>
            </a:r>
            <a:r>
              <a:rPr lang="en-US" sz="2400" dirty="0"/>
              <a:t> k = 2: [(1, 4), (4, 7)]</a:t>
            </a:r>
          </a:p>
          <a:p>
            <a:pPr marL="0" indent="0">
              <a:buNone/>
            </a:pPr>
            <a:r>
              <a:rPr lang="en-US" sz="2400" dirty="0"/>
              <a:t>	</a:t>
            </a:r>
            <a:r>
              <a:rPr lang="en-US" sz="2400" dirty="0" err="1"/>
              <a:t>Mesin</a:t>
            </a:r>
            <a:r>
              <a:rPr lang="en-US" sz="2400" dirty="0"/>
              <a:t> k = 3: [(2, 5), (5, 8)]</a:t>
            </a:r>
          </a:p>
          <a:p>
            <a:pPr marL="0" indent="0">
              <a:buNone/>
            </a:pPr>
            <a:r>
              <a:rPr lang="en-US" sz="2400" dirty="0"/>
              <a:t>	</a:t>
            </a:r>
            <a:r>
              <a:rPr lang="en-US" sz="2400" dirty="0" err="1"/>
              <a:t>Mesin</a:t>
            </a:r>
            <a:r>
              <a:rPr lang="en-US" sz="2400" dirty="0"/>
              <a:t> k = 4: [(6, 9)]</a:t>
            </a:r>
          </a:p>
          <a:p>
            <a:pPr marL="0" indent="0">
              <a:buNone/>
            </a:pPr>
            <a:r>
              <a:rPr lang="en-US" sz="2400" dirty="0"/>
              <a:t>	Jadi, </a:t>
            </a:r>
            <a:r>
              <a:rPr lang="en-US" sz="2400" dirty="0" err="1"/>
              <a:t>dibutuhkan</a:t>
            </a:r>
            <a:r>
              <a:rPr lang="en-US" sz="2400" dirty="0"/>
              <a:t> 4 </a:t>
            </a:r>
            <a:r>
              <a:rPr lang="en-US" sz="2400" dirty="0" err="1"/>
              <a:t>mesin</a:t>
            </a:r>
            <a:r>
              <a:rPr lang="en-US" sz="2400" dirty="0"/>
              <a:t> </a:t>
            </a:r>
            <a:r>
              <a:rPr lang="en-US" sz="2400" dirty="0" err="1"/>
              <a:t>saja</a:t>
            </a:r>
            <a:r>
              <a:rPr lang="en-US" sz="2400" dirty="0"/>
              <a:t> </a:t>
            </a:r>
          </a:p>
          <a:p>
            <a:pPr marL="0" indent="0">
              <a:buNone/>
            </a:pPr>
            <a:endParaRPr lang="en-US" sz="2400" dirty="0"/>
          </a:p>
          <a:p>
            <a:pPr marL="0" indent="0">
              <a:buNone/>
            </a:pPr>
            <a:r>
              <a:rPr lang="en-US" sz="2400" dirty="0" err="1"/>
              <a:t>Kompleksita</a:t>
            </a:r>
            <a:r>
              <a:rPr lang="en-US" sz="2400" dirty="0"/>
              <a:t> </a:t>
            </a:r>
            <a:r>
              <a:rPr lang="en-US" sz="2400" dirty="0" err="1"/>
              <a:t>algoritma</a:t>
            </a:r>
            <a:r>
              <a:rPr lang="en-US" sz="2400" dirty="0"/>
              <a:t> </a:t>
            </a:r>
            <a:r>
              <a:rPr lang="en-US" sz="2400" dirty="0" err="1"/>
              <a:t>adalah</a:t>
            </a:r>
            <a:r>
              <a:rPr lang="en-US" sz="2400" dirty="0"/>
              <a:t> O(n</a:t>
            </a:r>
            <a:r>
              <a:rPr lang="en-US" sz="2400" baseline="30000" dirty="0"/>
              <a:t>2</a:t>
            </a:r>
            <a:r>
              <a:rPr lang="en-US" sz="2400" dirty="0"/>
              <a:t>) </a:t>
            </a:r>
            <a:r>
              <a:rPr lang="en-US" sz="2400" dirty="0" err="1"/>
              <a:t>jika</a:t>
            </a:r>
            <a:r>
              <a:rPr lang="en-US" sz="2400" dirty="0"/>
              <a:t> </a:t>
            </a:r>
            <a:r>
              <a:rPr lang="en-US" sz="2400" dirty="0" err="1"/>
              <a:t>waktu</a:t>
            </a:r>
            <a:r>
              <a:rPr lang="en-US" sz="2400" dirty="0"/>
              <a:t> </a:t>
            </a:r>
            <a:r>
              <a:rPr lang="en-US" sz="2400" dirty="0" err="1"/>
              <a:t>pengurutan</a:t>
            </a:r>
            <a:r>
              <a:rPr lang="en-US" sz="2400" dirty="0"/>
              <a:t> </a:t>
            </a:r>
            <a:r>
              <a:rPr lang="en-US" sz="2400" dirty="0" err="1"/>
              <a:t>diperhitungkan</a:t>
            </a:r>
            <a:r>
              <a:rPr lang="en-US" sz="2400" dirty="0"/>
              <a:t>. Jika </a:t>
            </a:r>
            <a:r>
              <a:rPr lang="en-US" sz="2400" dirty="0" err="1"/>
              <a:t>waktu</a:t>
            </a:r>
            <a:r>
              <a:rPr lang="en-US" sz="2400" dirty="0"/>
              <a:t> </a:t>
            </a:r>
            <a:r>
              <a:rPr lang="en-US" sz="2400" dirty="0" err="1"/>
              <a:t>pengurutan</a:t>
            </a:r>
            <a:r>
              <a:rPr lang="en-US" sz="2400" dirty="0"/>
              <a:t> </a:t>
            </a:r>
            <a:r>
              <a:rPr lang="en-US" sz="2400" dirty="0" err="1"/>
              <a:t>tidak</a:t>
            </a:r>
            <a:r>
              <a:rPr lang="en-US" sz="2400" dirty="0"/>
              <a:t> </a:t>
            </a:r>
            <a:r>
              <a:rPr lang="en-US" sz="2400" dirty="0" err="1"/>
              <a:t>diperhitungkan</a:t>
            </a:r>
            <a:r>
              <a:rPr lang="en-US" sz="2400" dirty="0"/>
              <a:t>, </a:t>
            </a:r>
            <a:r>
              <a:rPr lang="en-US" sz="2400" dirty="0" err="1"/>
              <a:t>maka</a:t>
            </a:r>
            <a:r>
              <a:rPr lang="en-US" sz="2400" dirty="0"/>
              <a:t> </a:t>
            </a:r>
            <a:r>
              <a:rPr lang="en-US" sz="2400" dirty="0" err="1"/>
              <a:t>kompleksitasnya</a:t>
            </a:r>
            <a:r>
              <a:rPr lang="en-US" sz="2400" dirty="0"/>
              <a:t> </a:t>
            </a:r>
            <a:r>
              <a:rPr lang="en-US" sz="2400" dirty="0" err="1"/>
              <a:t>adalah</a:t>
            </a:r>
            <a:r>
              <a:rPr lang="en-US" sz="2400" dirty="0"/>
              <a:t> O(n).</a:t>
            </a:r>
          </a:p>
        </p:txBody>
      </p:sp>
    </p:spTree>
    <p:extLst>
      <p:ext uri="{BB962C8B-B14F-4D97-AF65-F5344CB8AC3E}">
        <p14:creationId xmlns:p14="http://schemas.microsoft.com/office/powerpoint/2010/main" val="1810795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Slide Number Placeholder 6">
            <a:extLst>
              <a:ext uri="{FF2B5EF4-FFF2-40B4-BE49-F238E27FC236}">
                <a16:creationId xmlns:a16="http://schemas.microsoft.com/office/drawing/2014/main" id="{061007AE-1212-4E6D-AC2F-D682BE200293}"/>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75A8C11F-15BB-48F4-B98D-CD17A8C5012A}" type="slidenum">
              <a:rPr lang="en-US" altLang="en-US" sz="1200"/>
              <a:pPr>
                <a:spcBef>
                  <a:spcPct val="0"/>
                </a:spcBef>
                <a:buClrTx/>
                <a:buFontTx/>
                <a:buNone/>
              </a:pPr>
              <a:t>35</a:t>
            </a:fld>
            <a:endParaRPr lang="en-US" altLang="en-US" sz="1200"/>
          </a:p>
        </p:txBody>
      </p:sp>
      <p:sp>
        <p:nvSpPr>
          <p:cNvPr id="124930" name="Rectangle 2">
            <a:extLst>
              <a:ext uri="{FF2B5EF4-FFF2-40B4-BE49-F238E27FC236}">
                <a16:creationId xmlns:a16="http://schemas.microsoft.com/office/drawing/2014/main" id="{B211E6F2-A85C-41A7-B2AE-8997063591F2}"/>
              </a:ext>
            </a:extLst>
          </p:cNvPr>
          <p:cNvSpPr>
            <a:spLocks noGrp="1" noChangeArrowheads="1"/>
          </p:cNvSpPr>
          <p:nvPr>
            <p:ph type="title"/>
          </p:nvPr>
        </p:nvSpPr>
        <p:spPr/>
        <p:txBody>
          <a:bodyPr/>
          <a:lstStyle/>
          <a:p>
            <a:pPr algn="l" eaLnBrk="1" hangingPunct="1">
              <a:defRPr/>
            </a:pPr>
            <a:r>
              <a:rPr lang="en-US" sz="3600" b="1" dirty="0" err="1">
                <a:latin typeface="+mn-lt"/>
              </a:rPr>
              <a:t>Soal-soal</a:t>
            </a:r>
            <a:r>
              <a:rPr lang="en-US" sz="3600" b="1" dirty="0">
                <a:latin typeface="+mn-lt"/>
              </a:rPr>
              <a:t> Latihan </a:t>
            </a:r>
            <a:endParaRPr lang="en-US" sz="3600" b="1" i="1" dirty="0">
              <a:latin typeface="+mn-lt"/>
            </a:endParaRPr>
          </a:p>
        </p:txBody>
      </p:sp>
      <p:sp>
        <p:nvSpPr>
          <p:cNvPr id="124931" name="Rectangle 3">
            <a:extLst>
              <a:ext uri="{FF2B5EF4-FFF2-40B4-BE49-F238E27FC236}">
                <a16:creationId xmlns:a16="http://schemas.microsoft.com/office/drawing/2014/main" id="{9CB4EF85-295F-4D3A-9A16-0E21E12B89A1}"/>
              </a:ext>
            </a:extLst>
          </p:cNvPr>
          <p:cNvSpPr>
            <a:spLocks noGrp="1" noChangeArrowheads="1"/>
          </p:cNvSpPr>
          <p:nvPr>
            <p:ph type="body" sz="half" idx="1"/>
          </p:nvPr>
        </p:nvSpPr>
        <p:spPr>
          <a:xfrm>
            <a:off x="953814" y="1513364"/>
            <a:ext cx="9522372" cy="1855788"/>
          </a:xfrm>
        </p:spPr>
        <p:txBody>
          <a:bodyPr>
            <a:normAutofit fontScale="92500" lnSpcReduction="10000"/>
          </a:bodyPr>
          <a:lstStyle/>
          <a:p>
            <a:pPr marL="0" indent="0" eaLnBrk="1" hangingPunct="1">
              <a:lnSpc>
                <a:spcPct val="90000"/>
              </a:lnSpc>
              <a:buNone/>
            </a:pPr>
            <a:r>
              <a:rPr lang="en-US" altLang="en-US" sz="2600" b="1" dirty="0"/>
              <a:t>1. Connecting wires</a:t>
            </a:r>
          </a:p>
          <a:p>
            <a:pPr eaLnBrk="1" hangingPunct="1">
              <a:lnSpc>
                <a:spcPct val="90000"/>
              </a:lnSpc>
            </a:pPr>
            <a:r>
              <a:rPr lang="en-US" altLang="en-US" sz="2400" dirty="0"/>
              <a:t>There are </a:t>
            </a:r>
            <a:r>
              <a:rPr lang="en-US" altLang="en-US" sz="2400" dirty="0">
                <a:latin typeface="Trebuchet MS" panose="020B0603020202020204" pitchFamily="34" charset="0"/>
              </a:rPr>
              <a:t>n</a:t>
            </a:r>
            <a:r>
              <a:rPr lang="en-US" altLang="en-US" sz="2400" dirty="0"/>
              <a:t> white dots and</a:t>
            </a:r>
            <a:r>
              <a:rPr lang="en-US" altLang="en-US" sz="2400" dirty="0">
                <a:solidFill>
                  <a:srgbClr val="FFFF7D"/>
                </a:solidFill>
                <a:latin typeface="Trebuchet MS" panose="020B0603020202020204" pitchFamily="34" charset="0"/>
              </a:rPr>
              <a:t> </a:t>
            </a:r>
            <a:r>
              <a:rPr lang="en-US" altLang="en-US" sz="2400" dirty="0">
                <a:latin typeface="Trebuchet MS" panose="020B0603020202020204" pitchFamily="34" charset="0"/>
              </a:rPr>
              <a:t>n</a:t>
            </a:r>
            <a:r>
              <a:rPr lang="en-US" altLang="en-US" sz="2400" dirty="0"/>
              <a:t> black dots, equally spaced, in a line</a:t>
            </a:r>
          </a:p>
          <a:p>
            <a:pPr eaLnBrk="1" hangingPunct="1">
              <a:lnSpc>
                <a:spcPct val="90000"/>
              </a:lnSpc>
            </a:pPr>
            <a:r>
              <a:rPr lang="en-US" altLang="en-US" sz="2400" dirty="0"/>
              <a:t>You want to connect each white dot with some one black dot, with a minimum total length of “wire”</a:t>
            </a:r>
          </a:p>
          <a:p>
            <a:pPr eaLnBrk="1" hangingPunct="1">
              <a:lnSpc>
                <a:spcPct val="90000"/>
              </a:lnSpc>
            </a:pPr>
            <a:r>
              <a:rPr lang="en-US" altLang="en-US" sz="2400" dirty="0"/>
              <a:t>Example:</a:t>
            </a:r>
          </a:p>
        </p:txBody>
      </p:sp>
      <p:sp>
        <p:nvSpPr>
          <p:cNvPr id="124932" name="Rectangle 4">
            <a:extLst>
              <a:ext uri="{FF2B5EF4-FFF2-40B4-BE49-F238E27FC236}">
                <a16:creationId xmlns:a16="http://schemas.microsoft.com/office/drawing/2014/main" id="{DD678445-3329-43F0-9E74-B7DCAE2C54CB}"/>
              </a:ext>
            </a:extLst>
          </p:cNvPr>
          <p:cNvSpPr>
            <a:spLocks noGrp="1" noChangeArrowheads="1"/>
          </p:cNvSpPr>
          <p:nvPr>
            <p:ph type="body" sz="half" idx="2"/>
          </p:nvPr>
        </p:nvSpPr>
        <p:spPr>
          <a:xfrm>
            <a:off x="2209800" y="4298950"/>
            <a:ext cx="7772400" cy="2057400"/>
          </a:xfrm>
        </p:spPr>
        <p:txBody>
          <a:bodyPr/>
          <a:lstStyle/>
          <a:p>
            <a:pPr eaLnBrk="1" hangingPunct="1">
              <a:lnSpc>
                <a:spcPct val="90000"/>
              </a:lnSpc>
            </a:pPr>
            <a:r>
              <a:rPr lang="en-US" altLang="en-US" sz="2400" dirty="0"/>
              <a:t>Total wire length above is </a:t>
            </a:r>
            <a:r>
              <a:rPr lang="en-US" altLang="en-US" sz="2400" dirty="0">
                <a:latin typeface="Trebuchet MS" panose="020B0603020202020204" pitchFamily="34" charset="0"/>
              </a:rPr>
              <a:t>1 + 1 + 1 + 5 = 8</a:t>
            </a:r>
          </a:p>
          <a:p>
            <a:pPr eaLnBrk="1" hangingPunct="1">
              <a:lnSpc>
                <a:spcPct val="90000"/>
              </a:lnSpc>
            </a:pPr>
            <a:r>
              <a:rPr lang="en-US" altLang="en-US" sz="2400" dirty="0"/>
              <a:t>Do you see a greedy algorithm for doing this?</a:t>
            </a:r>
          </a:p>
          <a:p>
            <a:pPr eaLnBrk="1" hangingPunct="1">
              <a:lnSpc>
                <a:spcPct val="90000"/>
              </a:lnSpc>
            </a:pPr>
            <a:r>
              <a:rPr lang="en-US" altLang="en-US" sz="2400" dirty="0"/>
              <a:t>Does the algorithm guarantee an optimal solution?</a:t>
            </a:r>
          </a:p>
          <a:p>
            <a:pPr lvl="1" eaLnBrk="1" hangingPunct="1">
              <a:lnSpc>
                <a:spcPct val="90000"/>
              </a:lnSpc>
            </a:pPr>
            <a:r>
              <a:rPr lang="en-US" altLang="en-US" sz="2000" dirty="0"/>
              <a:t>Can you prove it?</a:t>
            </a:r>
          </a:p>
          <a:p>
            <a:pPr lvl="1" eaLnBrk="1" hangingPunct="1">
              <a:lnSpc>
                <a:spcPct val="90000"/>
              </a:lnSpc>
            </a:pPr>
            <a:r>
              <a:rPr lang="en-US" altLang="en-US" sz="2000" dirty="0"/>
              <a:t>Can you find a counterexample?</a:t>
            </a:r>
          </a:p>
        </p:txBody>
      </p:sp>
      <p:sp>
        <p:nvSpPr>
          <p:cNvPr id="111624" name="TextBox 3">
            <a:extLst>
              <a:ext uri="{FF2B5EF4-FFF2-40B4-BE49-F238E27FC236}">
                <a16:creationId xmlns:a16="http://schemas.microsoft.com/office/drawing/2014/main" id="{7D869FFD-D389-4FBA-BFFD-7D8A2C184955}"/>
              </a:ext>
            </a:extLst>
          </p:cNvPr>
          <p:cNvSpPr txBox="1">
            <a:spLocks noChangeArrowheads="1"/>
          </p:cNvSpPr>
          <p:nvPr/>
        </p:nvSpPr>
        <p:spPr bwMode="auto">
          <a:xfrm>
            <a:off x="6726803" y="114301"/>
            <a:ext cx="4906123"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lnSpc>
                <a:spcPct val="90000"/>
              </a:lnSpc>
              <a:buNone/>
            </a:pPr>
            <a:r>
              <a:rPr lang="en-US" altLang="en-US" sz="1800" i="1" dirty="0" err="1"/>
              <a:t>Sumber</a:t>
            </a:r>
            <a:r>
              <a:rPr lang="en-US" altLang="en-US" sz="1800" i="1" dirty="0"/>
              <a:t>:  </a:t>
            </a:r>
            <a:r>
              <a:rPr lang="en-US" sz="1800" dirty="0"/>
              <a:t>Roger </a:t>
            </a:r>
            <a:r>
              <a:rPr lang="en-US" sz="1800" dirty="0" err="1"/>
              <a:t>Crawfis</a:t>
            </a:r>
            <a:r>
              <a:rPr lang="en-US" sz="1800" dirty="0"/>
              <a:t>, CSE 680 </a:t>
            </a:r>
            <a:r>
              <a:rPr lang="en-US" sz="1800" dirty="0">
                <a:latin typeface="+mn-lt"/>
              </a:rPr>
              <a:t>Introduction to </a:t>
            </a:r>
            <a:r>
              <a:rPr lang="en-US" sz="1800" dirty="0" err="1">
                <a:latin typeface="+mn-lt"/>
              </a:rPr>
              <a:t>AlgorithmsGreedy</a:t>
            </a:r>
            <a:r>
              <a:rPr lang="en-US" sz="1800" dirty="0">
                <a:latin typeface="+mn-lt"/>
              </a:rPr>
              <a:t> Algorithms</a:t>
            </a:r>
            <a:endParaRPr lang="en-US" altLang="en-US" sz="1800" i="1" dirty="0"/>
          </a:p>
        </p:txBody>
      </p:sp>
      <p:grpSp>
        <p:nvGrpSpPr>
          <p:cNvPr id="22" name="Group 5">
            <a:extLst>
              <a:ext uri="{FF2B5EF4-FFF2-40B4-BE49-F238E27FC236}">
                <a16:creationId xmlns:a16="http://schemas.microsoft.com/office/drawing/2014/main" id="{8C503FC1-BF42-4F1A-AC4D-D8174E98B2BE}"/>
              </a:ext>
            </a:extLst>
          </p:cNvPr>
          <p:cNvGrpSpPr>
            <a:grpSpLocks/>
          </p:cNvGrpSpPr>
          <p:nvPr/>
        </p:nvGrpSpPr>
        <p:grpSpPr bwMode="auto">
          <a:xfrm>
            <a:off x="2722880" y="3578926"/>
            <a:ext cx="5562600" cy="228600"/>
            <a:chOff x="1056" y="2400"/>
            <a:chExt cx="3504" cy="144"/>
          </a:xfrm>
        </p:grpSpPr>
        <p:sp>
          <p:nvSpPr>
            <p:cNvPr id="23" name="Oval 6">
              <a:extLst>
                <a:ext uri="{FF2B5EF4-FFF2-40B4-BE49-F238E27FC236}">
                  <a16:creationId xmlns:a16="http://schemas.microsoft.com/office/drawing/2014/main" id="{4E8B62D5-3612-438A-A782-9D2025674E6F}"/>
                </a:ext>
              </a:extLst>
            </p:cNvPr>
            <p:cNvSpPr>
              <a:spLocks noChangeArrowheads="1"/>
            </p:cNvSpPr>
            <p:nvPr/>
          </p:nvSpPr>
          <p:spPr bwMode="auto">
            <a:xfrm>
              <a:off x="1056" y="2400"/>
              <a:ext cx="144" cy="144"/>
            </a:xfrm>
            <a:prstGeom prst="ellipse">
              <a:avLst/>
            </a:prstGeom>
            <a:solidFill>
              <a:schemeClr val="tx1"/>
            </a:solidFill>
            <a:ln w="25400">
              <a:solidFill>
                <a:schemeClr val="tx1"/>
              </a:solidFill>
              <a:round/>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24" name="Oval 7">
              <a:extLst>
                <a:ext uri="{FF2B5EF4-FFF2-40B4-BE49-F238E27FC236}">
                  <a16:creationId xmlns:a16="http://schemas.microsoft.com/office/drawing/2014/main" id="{4557A379-B7C2-4B73-B4BF-31F3B6595C13}"/>
                </a:ext>
              </a:extLst>
            </p:cNvPr>
            <p:cNvSpPr>
              <a:spLocks noChangeArrowheads="1"/>
            </p:cNvSpPr>
            <p:nvPr/>
          </p:nvSpPr>
          <p:spPr bwMode="auto">
            <a:xfrm>
              <a:off x="1536" y="2400"/>
              <a:ext cx="144" cy="144"/>
            </a:xfrm>
            <a:prstGeom prst="ellipse">
              <a:avLst/>
            </a:prstGeom>
            <a:solidFill>
              <a:schemeClr val="tx1"/>
            </a:solidFill>
            <a:ln w="25400">
              <a:solidFill>
                <a:schemeClr val="tx1"/>
              </a:solidFill>
              <a:round/>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25" name="Oval 8">
              <a:extLst>
                <a:ext uri="{FF2B5EF4-FFF2-40B4-BE49-F238E27FC236}">
                  <a16:creationId xmlns:a16="http://schemas.microsoft.com/office/drawing/2014/main" id="{9FDD10E1-6EDC-42B9-AAE6-09A3BA528B10}"/>
                </a:ext>
              </a:extLst>
            </p:cNvPr>
            <p:cNvSpPr>
              <a:spLocks noChangeArrowheads="1"/>
            </p:cNvSpPr>
            <p:nvPr/>
          </p:nvSpPr>
          <p:spPr bwMode="auto">
            <a:xfrm>
              <a:off x="2016" y="2400"/>
              <a:ext cx="144" cy="144"/>
            </a:xfrm>
            <a:prstGeom prst="ellipse">
              <a:avLst/>
            </a:prstGeom>
            <a:solidFill>
              <a:schemeClr val="bg2"/>
            </a:solidFill>
            <a:ln w="25400">
              <a:solidFill>
                <a:schemeClr val="tx1"/>
              </a:solidFill>
              <a:round/>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26" name="Oval 9">
              <a:extLst>
                <a:ext uri="{FF2B5EF4-FFF2-40B4-BE49-F238E27FC236}">
                  <a16:creationId xmlns:a16="http://schemas.microsoft.com/office/drawing/2014/main" id="{04864569-C72E-4562-95A6-0F1680360858}"/>
                </a:ext>
              </a:extLst>
            </p:cNvPr>
            <p:cNvSpPr>
              <a:spLocks noChangeArrowheads="1"/>
            </p:cNvSpPr>
            <p:nvPr/>
          </p:nvSpPr>
          <p:spPr bwMode="auto">
            <a:xfrm>
              <a:off x="2496" y="2400"/>
              <a:ext cx="144" cy="144"/>
            </a:xfrm>
            <a:prstGeom prst="ellipse">
              <a:avLst/>
            </a:prstGeom>
            <a:solidFill>
              <a:schemeClr val="tx1"/>
            </a:solidFill>
            <a:ln w="25400">
              <a:solidFill>
                <a:schemeClr val="tx1"/>
              </a:solidFill>
              <a:round/>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27" name="Oval 10">
              <a:extLst>
                <a:ext uri="{FF2B5EF4-FFF2-40B4-BE49-F238E27FC236}">
                  <a16:creationId xmlns:a16="http://schemas.microsoft.com/office/drawing/2014/main" id="{0658D335-14B0-46DA-B806-B5A8FC09E575}"/>
                </a:ext>
              </a:extLst>
            </p:cNvPr>
            <p:cNvSpPr>
              <a:spLocks noChangeArrowheads="1"/>
            </p:cNvSpPr>
            <p:nvPr/>
          </p:nvSpPr>
          <p:spPr bwMode="auto">
            <a:xfrm>
              <a:off x="2976" y="2400"/>
              <a:ext cx="144" cy="144"/>
            </a:xfrm>
            <a:prstGeom prst="ellipse">
              <a:avLst/>
            </a:prstGeom>
            <a:solidFill>
              <a:schemeClr val="bg2"/>
            </a:solidFill>
            <a:ln w="25400">
              <a:solidFill>
                <a:schemeClr val="tx1"/>
              </a:solidFill>
              <a:round/>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28" name="Oval 11">
              <a:extLst>
                <a:ext uri="{FF2B5EF4-FFF2-40B4-BE49-F238E27FC236}">
                  <a16:creationId xmlns:a16="http://schemas.microsoft.com/office/drawing/2014/main" id="{B78B4C50-450A-40E6-A4CA-A2906F831363}"/>
                </a:ext>
              </a:extLst>
            </p:cNvPr>
            <p:cNvSpPr>
              <a:spLocks noChangeArrowheads="1"/>
            </p:cNvSpPr>
            <p:nvPr/>
          </p:nvSpPr>
          <p:spPr bwMode="auto">
            <a:xfrm>
              <a:off x="3456" y="2400"/>
              <a:ext cx="144" cy="144"/>
            </a:xfrm>
            <a:prstGeom prst="ellipse">
              <a:avLst/>
            </a:prstGeom>
            <a:solidFill>
              <a:schemeClr val="bg2"/>
            </a:solidFill>
            <a:ln w="25400">
              <a:solidFill>
                <a:schemeClr val="tx1"/>
              </a:solidFill>
              <a:round/>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29" name="Oval 12">
              <a:extLst>
                <a:ext uri="{FF2B5EF4-FFF2-40B4-BE49-F238E27FC236}">
                  <a16:creationId xmlns:a16="http://schemas.microsoft.com/office/drawing/2014/main" id="{7D6D81FC-B0A5-4D00-8E03-AD90D97B6B1A}"/>
                </a:ext>
              </a:extLst>
            </p:cNvPr>
            <p:cNvSpPr>
              <a:spLocks noChangeArrowheads="1"/>
            </p:cNvSpPr>
            <p:nvPr/>
          </p:nvSpPr>
          <p:spPr bwMode="auto">
            <a:xfrm>
              <a:off x="3936" y="2400"/>
              <a:ext cx="144" cy="144"/>
            </a:xfrm>
            <a:prstGeom prst="ellipse">
              <a:avLst/>
            </a:prstGeom>
            <a:solidFill>
              <a:schemeClr val="bg2"/>
            </a:solidFill>
            <a:ln w="25400">
              <a:solidFill>
                <a:schemeClr val="tx1"/>
              </a:solidFill>
              <a:round/>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30" name="Oval 13">
              <a:extLst>
                <a:ext uri="{FF2B5EF4-FFF2-40B4-BE49-F238E27FC236}">
                  <a16:creationId xmlns:a16="http://schemas.microsoft.com/office/drawing/2014/main" id="{82ED486A-ECAE-4960-998D-AD162B20E220}"/>
                </a:ext>
              </a:extLst>
            </p:cNvPr>
            <p:cNvSpPr>
              <a:spLocks noChangeArrowheads="1"/>
            </p:cNvSpPr>
            <p:nvPr/>
          </p:nvSpPr>
          <p:spPr bwMode="auto">
            <a:xfrm>
              <a:off x="4416" y="2400"/>
              <a:ext cx="144" cy="144"/>
            </a:xfrm>
            <a:prstGeom prst="ellipse">
              <a:avLst/>
            </a:prstGeom>
            <a:solidFill>
              <a:schemeClr val="tx1"/>
            </a:solidFill>
            <a:ln w="25400">
              <a:solidFill>
                <a:schemeClr val="tx1"/>
              </a:solidFill>
              <a:round/>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grpSp>
      <p:grpSp>
        <p:nvGrpSpPr>
          <p:cNvPr id="31" name="Group 14">
            <a:extLst>
              <a:ext uri="{FF2B5EF4-FFF2-40B4-BE49-F238E27FC236}">
                <a16:creationId xmlns:a16="http://schemas.microsoft.com/office/drawing/2014/main" id="{4954AD12-7042-4451-ACA5-886AFE292C80}"/>
              </a:ext>
            </a:extLst>
          </p:cNvPr>
          <p:cNvGrpSpPr>
            <a:grpSpLocks/>
          </p:cNvGrpSpPr>
          <p:nvPr/>
        </p:nvGrpSpPr>
        <p:grpSpPr bwMode="auto">
          <a:xfrm>
            <a:off x="2837181" y="3313730"/>
            <a:ext cx="5334001" cy="277900"/>
            <a:chOff x="831" y="1940"/>
            <a:chExt cx="3360" cy="175"/>
          </a:xfrm>
        </p:grpSpPr>
        <p:cxnSp>
          <p:nvCxnSpPr>
            <p:cNvPr id="32" name="AutoShape 15">
              <a:extLst>
                <a:ext uri="{FF2B5EF4-FFF2-40B4-BE49-F238E27FC236}">
                  <a16:creationId xmlns:a16="http://schemas.microsoft.com/office/drawing/2014/main" id="{96E7B392-448E-44C4-AC52-2F7723A0BC38}"/>
                </a:ext>
              </a:extLst>
            </p:cNvPr>
            <p:cNvCxnSpPr>
              <a:cxnSpLocks noChangeShapeType="1"/>
              <a:stCxn id="29" idx="0"/>
              <a:endCxn id="30" idx="0"/>
            </p:cNvCxnSpPr>
            <p:nvPr/>
          </p:nvCxnSpPr>
          <p:spPr bwMode="auto">
            <a:xfrm rot="5400000" flipH="1" flipV="1">
              <a:off x="3947" y="1871"/>
              <a:ext cx="8" cy="480"/>
            </a:xfrm>
            <a:prstGeom prst="bentConnector3">
              <a:avLst>
                <a:gd name="adj1" fmla="val 180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3" name="AutoShape 16">
              <a:extLst>
                <a:ext uri="{FF2B5EF4-FFF2-40B4-BE49-F238E27FC236}">
                  <a16:creationId xmlns:a16="http://schemas.microsoft.com/office/drawing/2014/main" id="{6989F832-391B-434E-8F05-902FEF3DF0E9}"/>
                </a:ext>
              </a:extLst>
            </p:cNvPr>
            <p:cNvCxnSpPr>
              <a:cxnSpLocks noChangeShapeType="1"/>
              <a:stCxn id="24" idx="0"/>
              <a:endCxn id="25" idx="0"/>
            </p:cNvCxnSpPr>
            <p:nvPr/>
          </p:nvCxnSpPr>
          <p:spPr bwMode="auto">
            <a:xfrm rot="5400000" flipH="1" flipV="1">
              <a:off x="1547" y="1871"/>
              <a:ext cx="8" cy="480"/>
            </a:xfrm>
            <a:prstGeom prst="bentConnector3">
              <a:avLst>
                <a:gd name="adj1" fmla="val 180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4" name="AutoShape 17">
              <a:extLst>
                <a:ext uri="{FF2B5EF4-FFF2-40B4-BE49-F238E27FC236}">
                  <a16:creationId xmlns:a16="http://schemas.microsoft.com/office/drawing/2014/main" id="{80DE2F8A-7147-45CE-AFDC-B4C79AF654FB}"/>
                </a:ext>
              </a:extLst>
            </p:cNvPr>
            <p:cNvCxnSpPr>
              <a:cxnSpLocks noChangeShapeType="1"/>
              <a:stCxn id="26" idx="0"/>
              <a:endCxn id="27" idx="0"/>
            </p:cNvCxnSpPr>
            <p:nvPr/>
          </p:nvCxnSpPr>
          <p:spPr bwMode="auto">
            <a:xfrm rot="5400000" flipH="1" flipV="1">
              <a:off x="2507" y="1871"/>
              <a:ext cx="8" cy="480"/>
            </a:xfrm>
            <a:prstGeom prst="bentConnector3">
              <a:avLst>
                <a:gd name="adj1" fmla="val 180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5" name="AutoShape 18">
              <a:extLst>
                <a:ext uri="{FF2B5EF4-FFF2-40B4-BE49-F238E27FC236}">
                  <a16:creationId xmlns:a16="http://schemas.microsoft.com/office/drawing/2014/main" id="{D7E28344-365F-4EAF-9386-858361542325}"/>
                </a:ext>
              </a:extLst>
            </p:cNvPr>
            <p:cNvCxnSpPr>
              <a:cxnSpLocks noChangeShapeType="1"/>
            </p:cNvCxnSpPr>
            <p:nvPr/>
          </p:nvCxnSpPr>
          <p:spPr bwMode="auto">
            <a:xfrm rot="5400000" flipH="1" flipV="1">
              <a:off x="2027" y="744"/>
              <a:ext cx="8" cy="2400"/>
            </a:xfrm>
            <a:prstGeom prst="bentConnector3">
              <a:avLst>
                <a:gd name="adj1" fmla="val 180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grpSp>
      <p:cxnSp>
        <p:nvCxnSpPr>
          <p:cNvPr id="5" name="Straight Connector 4">
            <a:extLst>
              <a:ext uri="{FF2B5EF4-FFF2-40B4-BE49-F238E27FC236}">
                <a16:creationId xmlns:a16="http://schemas.microsoft.com/office/drawing/2014/main" id="{4E87FA17-0972-44E4-8D48-5B7EE360A0C5}"/>
              </a:ext>
            </a:extLst>
          </p:cNvPr>
          <p:cNvCxnSpPr>
            <a:endCxn id="23" idx="0"/>
          </p:cNvCxnSpPr>
          <p:nvPr/>
        </p:nvCxnSpPr>
        <p:spPr>
          <a:xfrm>
            <a:off x="2837180" y="3320082"/>
            <a:ext cx="0" cy="2588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15CB7C7-DC86-4C72-A766-86DBDF31EF5D}"/>
              </a:ext>
            </a:extLst>
          </p:cNvPr>
          <p:cNvCxnSpPr/>
          <p:nvPr/>
        </p:nvCxnSpPr>
        <p:spPr>
          <a:xfrm>
            <a:off x="6647180" y="3299578"/>
            <a:ext cx="0" cy="2588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942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wipe(left)">
                                      <p:cBhvr>
                                        <p:cTn id="7" dur="500"/>
                                        <p:tgtEl>
                                          <p:spTgt spid="1249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4931">
                                            <p:txEl>
                                              <p:pRg st="1" end="1"/>
                                            </p:txEl>
                                          </p:spTgt>
                                        </p:tgtEl>
                                        <p:attrNameLst>
                                          <p:attrName>style.visibility</p:attrName>
                                        </p:attrNameLst>
                                      </p:cBhvr>
                                      <p:to>
                                        <p:strVal val="visible"/>
                                      </p:to>
                                    </p:set>
                                    <p:animEffect transition="in" filter="wipe(left)">
                                      <p:cBhvr>
                                        <p:cTn id="12" dur="500"/>
                                        <p:tgtEl>
                                          <p:spTgt spid="1249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4931">
                                            <p:txEl>
                                              <p:pRg st="2" end="2"/>
                                            </p:txEl>
                                          </p:spTgt>
                                        </p:tgtEl>
                                        <p:attrNameLst>
                                          <p:attrName>style.visibility</p:attrName>
                                        </p:attrNameLst>
                                      </p:cBhvr>
                                      <p:to>
                                        <p:strVal val="visible"/>
                                      </p:to>
                                    </p:set>
                                    <p:animEffect transition="in" filter="wipe(left)">
                                      <p:cBhvr>
                                        <p:cTn id="17" dur="500"/>
                                        <p:tgtEl>
                                          <p:spTgt spid="1249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4931">
                                            <p:txEl>
                                              <p:pRg st="3" end="3"/>
                                            </p:txEl>
                                          </p:spTgt>
                                        </p:tgtEl>
                                        <p:attrNameLst>
                                          <p:attrName>style.visibility</p:attrName>
                                        </p:attrNameLst>
                                      </p:cBhvr>
                                      <p:to>
                                        <p:strVal val="visible"/>
                                      </p:to>
                                    </p:set>
                                    <p:animEffect transition="in" filter="wipe(left)">
                                      <p:cBhvr>
                                        <p:cTn id="22" dur="500"/>
                                        <p:tgtEl>
                                          <p:spTgt spid="1249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4932">
                                            <p:txEl>
                                              <p:pRg st="0" end="0"/>
                                            </p:txEl>
                                          </p:spTgt>
                                        </p:tgtEl>
                                        <p:attrNameLst>
                                          <p:attrName>style.visibility</p:attrName>
                                        </p:attrNameLst>
                                      </p:cBhvr>
                                      <p:to>
                                        <p:strVal val="visible"/>
                                      </p:to>
                                    </p:set>
                                    <p:animEffect transition="in" filter="wipe(left)">
                                      <p:cBhvr>
                                        <p:cTn id="27" dur="500"/>
                                        <p:tgtEl>
                                          <p:spTgt spid="124932">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4932">
                                            <p:txEl>
                                              <p:pRg st="1" end="1"/>
                                            </p:txEl>
                                          </p:spTgt>
                                        </p:tgtEl>
                                        <p:attrNameLst>
                                          <p:attrName>style.visibility</p:attrName>
                                        </p:attrNameLst>
                                      </p:cBhvr>
                                      <p:to>
                                        <p:strVal val="visible"/>
                                      </p:to>
                                    </p:set>
                                    <p:animEffect transition="in" filter="wipe(left)">
                                      <p:cBhvr>
                                        <p:cTn id="32" dur="500"/>
                                        <p:tgtEl>
                                          <p:spTgt spid="124932">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4932">
                                            <p:txEl>
                                              <p:pRg st="2" end="2"/>
                                            </p:txEl>
                                          </p:spTgt>
                                        </p:tgtEl>
                                        <p:attrNameLst>
                                          <p:attrName>style.visibility</p:attrName>
                                        </p:attrNameLst>
                                      </p:cBhvr>
                                      <p:to>
                                        <p:strVal val="visible"/>
                                      </p:to>
                                    </p:set>
                                    <p:animEffect transition="in" filter="wipe(left)">
                                      <p:cBhvr>
                                        <p:cTn id="37" dur="500"/>
                                        <p:tgtEl>
                                          <p:spTgt spid="124932">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4932">
                                            <p:txEl>
                                              <p:pRg st="3" end="3"/>
                                            </p:txEl>
                                          </p:spTgt>
                                        </p:tgtEl>
                                        <p:attrNameLst>
                                          <p:attrName>style.visibility</p:attrName>
                                        </p:attrNameLst>
                                      </p:cBhvr>
                                      <p:to>
                                        <p:strVal val="visible"/>
                                      </p:to>
                                    </p:set>
                                    <p:animEffect transition="in" filter="wipe(left)">
                                      <p:cBhvr>
                                        <p:cTn id="42" dur="500"/>
                                        <p:tgtEl>
                                          <p:spTgt spid="124932">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4932">
                                            <p:txEl>
                                              <p:pRg st="4" end="4"/>
                                            </p:txEl>
                                          </p:spTgt>
                                        </p:tgtEl>
                                        <p:attrNameLst>
                                          <p:attrName>style.visibility</p:attrName>
                                        </p:attrNameLst>
                                      </p:cBhvr>
                                      <p:to>
                                        <p:strVal val="visible"/>
                                      </p:to>
                                    </p:set>
                                    <p:animEffect transition="in" filter="wipe(left)">
                                      <p:cBhvr>
                                        <p:cTn id="47" dur="500"/>
                                        <p:tgtEl>
                                          <p:spTgt spid="124932">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bldLvl="4" autoUpdateAnimBg="0"/>
      <p:bldP spid="124932" grpId="0" build="p" bldLvl="4"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3">
            <a:extLst>
              <a:ext uri="{FF2B5EF4-FFF2-40B4-BE49-F238E27FC236}">
                <a16:creationId xmlns:a16="http://schemas.microsoft.com/office/drawing/2014/main" id="{1336FDFF-1B92-48DD-9558-73492ECD1CEB}"/>
              </a:ext>
            </a:extLst>
          </p:cNvPr>
          <p:cNvSpPr>
            <a:spLocks noGrp="1" noChangeArrowheads="1"/>
          </p:cNvSpPr>
          <p:nvPr>
            <p:ph type="body" sz="half" idx="1"/>
          </p:nvPr>
        </p:nvSpPr>
        <p:spPr>
          <a:xfrm>
            <a:off x="1021080" y="685800"/>
            <a:ext cx="10246360" cy="3575050"/>
          </a:xfrm>
        </p:spPr>
        <p:txBody>
          <a:bodyPr>
            <a:normAutofit/>
          </a:bodyPr>
          <a:lstStyle/>
          <a:p>
            <a:pPr marL="0" indent="0">
              <a:buNone/>
            </a:pPr>
            <a:r>
              <a:rPr lang="en-US" altLang="en-US" sz="2400" b="1" dirty="0"/>
              <a:t>2. Collecting coins</a:t>
            </a:r>
            <a:endParaRPr lang="en-US" altLang="en-US" sz="2400" dirty="0"/>
          </a:p>
          <a:p>
            <a:pPr>
              <a:lnSpc>
                <a:spcPct val="90000"/>
              </a:lnSpc>
            </a:pPr>
            <a:r>
              <a:rPr lang="en-US" altLang="en-US" sz="2400" dirty="0"/>
              <a:t>A checkerboard has a certain number of coins on it</a:t>
            </a:r>
          </a:p>
          <a:p>
            <a:pPr>
              <a:lnSpc>
                <a:spcPct val="90000"/>
              </a:lnSpc>
            </a:pPr>
            <a:r>
              <a:rPr lang="en-US" altLang="en-US" sz="2400" dirty="0"/>
              <a:t>A robot starts in the upper-left corner, and walks to the bottom left-hand corner</a:t>
            </a:r>
          </a:p>
          <a:p>
            <a:pPr lvl="1">
              <a:lnSpc>
                <a:spcPct val="90000"/>
              </a:lnSpc>
            </a:pPr>
            <a:r>
              <a:rPr lang="en-US" altLang="en-US" sz="2000" dirty="0"/>
              <a:t>The robot can only move in two directions: right and down</a:t>
            </a:r>
          </a:p>
          <a:p>
            <a:pPr lvl="1">
              <a:lnSpc>
                <a:spcPct val="90000"/>
              </a:lnSpc>
            </a:pPr>
            <a:r>
              <a:rPr lang="en-US" altLang="en-US" sz="2000" dirty="0"/>
              <a:t>The robot collects coins as it goes</a:t>
            </a:r>
          </a:p>
          <a:p>
            <a:pPr>
              <a:lnSpc>
                <a:spcPct val="90000"/>
              </a:lnSpc>
            </a:pPr>
            <a:r>
              <a:rPr lang="en-US" altLang="en-US" sz="2400" dirty="0"/>
              <a:t>You want to collect </a:t>
            </a:r>
            <a:r>
              <a:rPr lang="en-US" altLang="en-US" sz="2400" i="1" dirty="0"/>
              <a:t>all</a:t>
            </a:r>
            <a:r>
              <a:rPr lang="en-US" altLang="en-US" sz="2400" dirty="0"/>
              <a:t> the coins using the </a:t>
            </a:r>
            <a:r>
              <a:rPr lang="en-US" altLang="en-US" sz="2400" i="1" dirty="0"/>
              <a:t>minimum</a:t>
            </a:r>
            <a:r>
              <a:rPr lang="en-US" altLang="en-US" sz="2400" dirty="0"/>
              <a:t> number of robots</a:t>
            </a:r>
          </a:p>
          <a:p>
            <a:pPr>
              <a:lnSpc>
                <a:spcPct val="90000"/>
              </a:lnSpc>
            </a:pPr>
            <a:r>
              <a:rPr lang="en-US" altLang="en-US" sz="2400" dirty="0"/>
              <a:t>Example:</a:t>
            </a:r>
          </a:p>
        </p:txBody>
      </p:sp>
      <p:grpSp>
        <p:nvGrpSpPr>
          <p:cNvPr id="33870" name="Group 78">
            <a:extLst>
              <a:ext uri="{FF2B5EF4-FFF2-40B4-BE49-F238E27FC236}">
                <a16:creationId xmlns:a16="http://schemas.microsoft.com/office/drawing/2014/main" id="{6D1F683F-48F5-494E-87B8-DC76B1CE431C}"/>
              </a:ext>
            </a:extLst>
          </p:cNvPr>
          <p:cNvGrpSpPr>
            <a:grpSpLocks/>
          </p:cNvGrpSpPr>
          <p:nvPr/>
        </p:nvGrpSpPr>
        <p:grpSpPr bwMode="auto">
          <a:xfrm>
            <a:off x="1996440" y="4236720"/>
            <a:ext cx="1828800" cy="1852930"/>
            <a:chOff x="624" y="2832"/>
            <a:chExt cx="1152" cy="1152"/>
          </a:xfrm>
        </p:grpSpPr>
        <p:sp>
          <p:nvSpPr>
            <p:cNvPr id="112647" name="Rectangle 4">
              <a:extLst>
                <a:ext uri="{FF2B5EF4-FFF2-40B4-BE49-F238E27FC236}">
                  <a16:creationId xmlns:a16="http://schemas.microsoft.com/office/drawing/2014/main" id="{259BAD28-B8A0-4A6D-AD4C-82762D67787B}"/>
                </a:ext>
              </a:extLst>
            </p:cNvPr>
            <p:cNvSpPr>
              <a:spLocks noChangeArrowheads="1"/>
            </p:cNvSpPr>
            <p:nvPr/>
          </p:nvSpPr>
          <p:spPr bwMode="auto">
            <a:xfrm>
              <a:off x="624" y="283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48" name="Rectangle 5">
              <a:extLst>
                <a:ext uri="{FF2B5EF4-FFF2-40B4-BE49-F238E27FC236}">
                  <a16:creationId xmlns:a16="http://schemas.microsoft.com/office/drawing/2014/main" id="{A2B22963-AC74-4B79-A938-5A26302FB17B}"/>
                </a:ext>
              </a:extLst>
            </p:cNvPr>
            <p:cNvSpPr>
              <a:spLocks noChangeArrowheads="1"/>
            </p:cNvSpPr>
            <p:nvPr/>
          </p:nvSpPr>
          <p:spPr bwMode="auto">
            <a:xfrm>
              <a:off x="624" y="297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49" name="Rectangle 6">
              <a:extLst>
                <a:ext uri="{FF2B5EF4-FFF2-40B4-BE49-F238E27FC236}">
                  <a16:creationId xmlns:a16="http://schemas.microsoft.com/office/drawing/2014/main" id="{060D5404-D633-415C-B45C-0AD5ABF4E830}"/>
                </a:ext>
              </a:extLst>
            </p:cNvPr>
            <p:cNvSpPr>
              <a:spLocks noChangeArrowheads="1"/>
            </p:cNvSpPr>
            <p:nvPr/>
          </p:nvSpPr>
          <p:spPr bwMode="auto">
            <a:xfrm>
              <a:off x="624" y="312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50" name="Rectangle 7">
              <a:extLst>
                <a:ext uri="{FF2B5EF4-FFF2-40B4-BE49-F238E27FC236}">
                  <a16:creationId xmlns:a16="http://schemas.microsoft.com/office/drawing/2014/main" id="{F7A68EE1-C651-4E3E-80EC-E909BB0D3874}"/>
                </a:ext>
              </a:extLst>
            </p:cNvPr>
            <p:cNvSpPr>
              <a:spLocks noChangeArrowheads="1"/>
            </p:cNvSpPr>
            <p:nvPr/>
          </p:nvSpPr>
          <p:spPr bwMode="auto">
            <a:xfrm>
              <a:off x="624" y="3264"/>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51" name="Rectangle 8">
              <a:extLst>
                <a:ext uri="{FF2B5EF4-FFF2-40B4-BE49-F238E27FC236}">
                  <a16:creationId xmlns:a16="http://schemas.microsoft.com/office/drawing/2014/main" id="{3FB099F7-F86B-46F1-89F1-4E98F8765E6B}"/>
                </a:ext>
              </a:extLst>
            </p:cNvPr>
            <p:cNvSpPr>
              <a:spLocks noChangeArrowheads="1"/>
            </p:cNvSpPr>
            <p:nvPr/>
          </p:nvSpPr>
          <p:spPr bwMode="auto">
            <a:xfrm>
              <a:off x="624" y="3408"/>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52" name="Rectangle 9">
              <a:extLst>
                <a:ext uri="{FF2B5EF4-FFF2-40B4-BE49-F238E27FC236}">
                  <a16:creationId xmlns:a16="http://schemas.microsoft.com/office/drawing/2014/main" id="{A9714E1A-827E-4D47-9E70-5C7050BFE98E}"/>
                </a:ext>
              </a:extLst>
            </p:cNvPr>
            <p:cNvSpPr>
              <a:spLocks noChangeArrowheads="1"/>
            </p:cNvSpPr>
            <p:nvPr/>
          </p:nvSpPr>
          <p:spPr bwMode="auto">
            <a:xfrm>
              <a:off x="624" y="355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53" name="Rectangle 10">
              <a:extLst>
                <a:ext uri="{FF2B5EF4-FFF2-40B4-BE49-F238E27FC236}">
                  <a16:creationId xmlns:a16="http://schemas.microsoft.com/office/drawing/2014/main" id="{62C91202-E54C-4BB0-828B-C43B14F2C095}"/>
                </a:ext>
              </a:extLst>
            </p:cNvPr>
            <p:cNvSpPr>
              <a:spLocks noChangeArrowheads="1"/>
            </p:cNvSpPr>
            <p:nvPr/>
          </p:nvSpPr>
          <p:spPr bwMode="auto">
            <a:xfrm>
              <a:off x="624" y="369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54" name="Rectangle 11">
              <a:extLst>
                <a:ext uri="{FF2B5EF4-FFF2-40B4-BE49-F238E27FC236}">
                  <a16:creationId xmlns:a16="http://schemas.microsoft.com/office/drawing/2014/main" id="{49EB0CEF-2AB5-45CC-872E-872E9E985D6A}"/>
                </a:ext>
              </a:extLst>
            </p:cNvPr>
            <p:cNvSpPr>
              <a:spLocks noChangeArrowheads="1"/>
            </p:cNvSpPr>
            <p:nvPr/>
          </p:nvSpPr>
          <p:spPr bwMode="auto">
            <a:xfrm>
              <a:off x="624" y="384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55" name="Rectangle 12">
              <a:extLst>
                <a:ext uri="{FF2B5EF4-FFF2-40B4-BE49-F238E27FC236}">
                  <a16:creationId xmlns:a16="http://schemas.microsoft.com/office/drawing/2014/main" id="{FC986FCD-E0C4-4F12-A6C8-7AE7D8FB24BF}"/>
                </a:ext>
              </a:extLst>
            </p:cNvPr>
            <p:cNvSpPr>
              <a:spLocks noChangeArrowheads="1"/>
            </p:cNvSpPr>
            <p:nvPr/>
          </p:nvSpPr>
          <p:spPr bwMode="auto">
            <a:xfrm>
              <a:off x="768" y="283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56" name="Rectangle 13">
              <a:extLst>
                <a:ext uri="{FF2B5EF4-FFF2-40B4-BE49-F238E27FC236}">
                  <a16:creationId xmlns:a16="http://schemas.microsoft.com/office/drawing/2014/main" id="{ADF43CBA-BFEE-4CA2-85E2-914F8E86591B}"/>
                </a:ext>
              </a:extLst>
            </p:cNvPr>
            <p:cNvSpPr>
              <a:spLocks noChangeArrowheads="1"/>
            </p:cNvSpPr>
            <p:nvPr/>
          </p:nvSpPr>
          <p:spPr bwMode="auto">
            <a:xfrm>
              <a:off x="768" y="297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57" name="Rectangle 14">
              <a:extLst>
                <a:ext uri="{FF2B5EF4-FFF2-40B4-BE49-F238E27FC236}">
                  <a16:creationId xmlns:a16="http://schemas.microsoft.com/office/drawing/2014/main" id="{8E6E58CD-90A1-4E23-8041-10F6343A665B}"/>
                </a:ext>
              </a:extLst>
            </p:cNvPr>
            <p:cNvSpPr>
              <a:spLocks noChangeArrowheads="1"/>
            </p:cNvSpPr>
            <p:nvPr/>
          </p:nvSpPr>
          <p:spPr bwMode="auto">
            <a:xfrm>
              <a:off x="768" y="312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58" name="Rectangle 15">
              <a:extLst>
                <a:ext uri="{FF2B5EF4-FFF2-40B4-BE49-F238E27FC236}">
                  <a16:creationId xmlns:a16="http://schemas.microsoft.com/office/drawing/2014/main" id="{F7756B98-CDA6-4B73-AD0E-B66DCEBEBE54}"/>
                </a:ext>
              </a:extLst>
            </p:cNvPr>
            <p:cNvSpPr>
              <a:spLocks noChangeArrowheads="1"/>
            </p:cNvSpPr>
            <p:nvPr/>
          </p:nvSpPr>
          <p:spPr bwMode="auto">
            <a:xfrm>
              <a:off x="768" y="3264"/>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59" name="Rectangle 16">
              <a:extLst>
                <a:ext uri="{FF2B5EF4-FFF2-40B4-BE49-F238E27FC236}">
                  <a16:creationId xmlns:a16="http://schemas.microsoft.com/office/drawing/2014/main" id="{C64CBEF0-0BDF-4E82-8AA5-0AC71B7EC2A8}"/>
                </a:ext>
              </a:extLst>
            </p:cNvPr>
            <p:cNvSpPr>
              <a:spLocks noChangeArrowheads="1"/>
            </p:cNvSpPr>
            <p:nvPr/>
          </p:nvSpPr>
          <p:spPr bwMode="auto">
            <a:xfrm>
              <a:off x="768" y="3408"/>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60" name="Rectangle 17">
              <a:extLst>
                <a:ext uri="{FF2B5EF4-FFF2-40B4-BE49-F238E27FC236}">
                  <a16:creationId xmlns:a16="http://schemas.microsoft.com/office/drawing/2014/main" id="{C4BFFFCE-753F-4674-8D8C-352AE53B0173}"/>
                </a:ext>
              </a:extLst>
            </p:cNvPr>
            <p:cNvSpPr>
              <a:spLocks noChangeArrowheads="1"/>
            </p:cNvSpPr>
            <p:nvPr/>
          </p:nvSpPr>
          <p:spPr bwMode="auto">
            <a:xfrm>
              <a:off x="768" y="355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61" name="Rectangle 18">
              <a:extLst>
                <a:ext uri="{FF2B5EF4-FFF2-40B4-BE49-F238E27FC236}">
                  <a16:creationId xmlns:a16="http://schemas.microsoft.com/office/drawing/2014/main" id="{16FAFAA8-C7D6-4D8A-938C-106B8B0C749B}"/>
                </a:ext>
              </a:extLst>
            </p:cNvPr>
            <p:cNvSpPr>
              <a:spLocks noChangeArrowheads="1"/>
            </p:cNvSpPr>
            <p:nvPr/>
          </p:nvSpPr>
          <p:spPr bwMode="auto">
            <a:xfrm>
              <a:off x="768" y="369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62" name="Rectangle 19">
              <a:extLst>
                <a:ext uri="{FF2B5EF4-FFF2-40B4-BE49-F238E27FC236}">
                  <a16:creationId xmlns:a16="http://schemas.microsoft.com/office/drawing/2014/main" id="{4B23DD36-A74E-417F-BCA8-A0F2BC53DE15}"/>
                </a:ext>
              </a:extLst>
            </p:cNvPr>
            <p:cNvSpPr>
              <a:spLocks noChangeArrowheads="1"/>
            </p:cNvSpPr>
            <p:nvPr/>
          </p:nvSpPr>
          <p:spPr bwMode="auto">
            <a:xfrm>
              <a:off x="768" y="384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63" name="Rectangle 20">
              <a:extLst>
                <a:ext uri="{FF2B5EF4-FFF2-40B4-BE49-F238E27FC236}">
                  <a16:creationId xmlns:a16="http://schemas.microsoft.com/office/drawing/2014/main" id="{2A9C5D76-D590-45D6-B371-C804823A81E7}"/>
                </a:ext>
              </a:extLst>
            </p:cNvPr>
            <p:cNvSpPr>
              <a:spLocks noChangeArrowheads="1"/>
            </p:cNvSpPr>
            <p:nvPr/>
          </p:nvSpPr>
          <p:spPr bwMode="auto">
            <a:xfrm>
              <a:off x="912" y="283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64" name="Rectangle 21">
              <a:extLst>
                <a:ext uri="{FF2B5EF4-FFF2-40B4-BE49-F238E27FC236}">
                  <a16:creationId xmlns:a16="http://schemas.microsoft.com/office/drawing/2014/main" id="{0FE3C343-EF07-41CD-92BA-4D921E5D9C56}"/>
                </a:ext>
              </a:extLst>
            </p:cNvPr>
            <p:cNvSpPr>
              <a:spLocks noChangeArrowheads="1"/>
            </p:cNvSpPr>
            <p:nvPr/>
          </p:nvSpPr>
          <p:spPr bwMode="auto">
            <a:xfrm>
              <a:off x="912" y="297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65" name="Rectangle 22">
              <a:extLst>
                <a:ext uri="{FF2B5EF4-FFF2-40B4-BE49-F238E27FC236}">
                  <a16:creationId xmlns:a16="http://schemas.microsoft.com/office/drawing/2014/main" id="{1365E960-D717-4927-8711-3E90F1C05E95}"/>
                </a:ext>
              </a:extLst>
            </p:cNvPr>
            <p:cNvSpPr>
              <a:spLocks noChangeArrowheads="1"/>
            </p:cNvSpPr>
            <p:nvPr/>
          </p:nvSpPr>
          <p:spPr bwMode="auto">
            <a:xfrm>
              <a:off x="912" y="312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66" name="Rectangle 23">
              <a:extLst>
                <a:ext uri="{FF2B5EF4-FFF2-40B4-BE49-F238E27FC236}">
                  <a16:creationId xmlns:a16="http://schemas.microsoft.com/office/drawing/2014/main" id="{59820E77-CA62-40C1-9796-EB9825B0C430}"/>
                </a:ext>
              </a:extLst>
            </p:cNvPr>
            <p:cNvSpPr>
              <a:spLocks noChangeArrowheads="1"/>
            </p:cNvSpPr>
            <p:nvPr/>
          </p:nvSpPr>
          <p:spPr bwMode="auto">
            <a:xfrm>
              <a:off x="912" y="3264"/>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67" name="Rectangle 24">
              <a:extLst>
                <a:ext uri="{FF2B5EF4-FFF2-40B4-BE49-F238E27FC236}">
                  <a16:creationId xmlns:a16="http://schemas.microsoft.com/office/drawing/2014/main" id="{15549642-F436-4E57-988B-00CFB655C73C}"/>
                </a:ext>
              </a:extLst>
            </p:cNvPr>
            <p:cNvSpPr>
              <a:spLocks noChangeArrowheads="1"/>
            </p:cNvSpPr>
            <p:nvPr/>
          </p:nvSpPr>
          <p:spPr bwMode="auto">
            <a:xfrm>
              <a:off x="912" y="3408"/>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68" name="Rectangle 25">
              <a:extLst>
                <a:ext uri="{FF2B5EF4-FFF2-40B4-BE49-F238E27FC236}">
                  <a16:creationId xmlns:a16="http://schemas.microsoft.com/office/drawing/2014/main" id="{BE71E348-334E-449A-A61F-75681CEBAA7C}"/>
                </a:ext>
              </a:extLst>
            </p:cNvPr>
            <p:cNvSpPr>
              <a:spLocks noChangeArrowheads="1"/>
            </p:cNvSpPr>
            <p:nvPr/>
          </p:nvSpPr>
          <p:spPr bwMode="auto">
            <a:xfrm>
              <a:off x="912" y="355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69" name="Rectangle 26">
              <a:extLst>
                <a:ext uri="{FF2B5EF4-FFF2-40B4-BE49-F238E27FC236}">
                  <a16:creationId xmlns:a16="http://schemas.microsoft.com/office/drawing/2014/main" id="{4377CEC1-2EC2-4D3F-A18F-C676403B07B3}"/>
                </a:ext>
              </a:extLst>
            </p:cNvPr>
            <p:cNvSpPr>
              <a:spLocks noChangeArrowheads="1"/>
            </p:cNvSpPr>
            <p:nvPr/>
          </p:nvSpPr>
          <p:spPr bwMode="auto">
            <a:xfrm>
              <a:off x="912" y="369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70" name="Rectangle 27">
              <a:extLst>
                <a:ext uri="{FF2B5EF4-FFF2-40B4-BE49-F238E27FC236}">
                  <a16:creationId xmlns:a16="http://schemas.microsoft.com/office/drawing/2014/main" id="{8ADA18DE-7418-40A4-A610-42987178B282}"/>
                </a:ext>
              </a:extLst>
            </p:cNvPr>
            <p:cNvSpPr>
              <a:spLocks noChangeArrowheads="1"/>
            </p:cNvSpPr>
            <p:nvPr/>
          </p:nvSpPr>
          <p:spPr bwMode="auto">
            <a:xfrm>
              <a:off x="912" y="384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71" name="Rectangle 28">
              <a:extLst>
                <a:ext uri="{FF2B5EF4-FFF2-40B4-BE49-F238E27FC236}">
                  <a16:creationId xmlns:a16="http://schemas.microsoft.com/office/drawing/2014/main" id="{C98BF36C-6AC5-4EA9-800B-BE660A4EC02E}"/>
                </a:ext>
              </a:extLst>
            </p:cNvPr>
            <p:cNvSpPr>
              <a:spLocks noChangeArrowheads="1"/>
            </p:cNvSpPr>
            <p:nvPr/>
          </p:nvSpPr>
          <p:spPr bwMode="auto">
            <a:xfrm>
              <a:off x="1056" y="283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72" name="Rectangle 29">
              <a:extLst>
                <a:ext uri="{FF2B5EF4-FFF2-40B4-BE49-F238E27FC236}">
                  <a16:creationId xmlns:a16="http://schemas.microsoft.com/office/drawing/2014/main" id="{9831D782-ECC9-46C7-96FF-7134E61735DB}"/>
                </a:ext>
              </a:extLst>
            </p:cNvPr>
            <p:cNvSpPr>
              <a:spLocks noChangeArrowheads="1"/>
            </p:cNvSpPr>
            <p:nvPr/>
          </p:nvSpPr>
          <p:spPr bwMode="auto">
            <a:xfrm>
              <a:off x="1056" y="297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73" name="Rectangle 30">
              <a:extLst>
                <a:ext uri="{FF2B5EF4-FFF2-40B4-BE49-F238E27FC236}">
                  <a16:creationId xmlns:a16="http://schemas.microsoft.com/office/drawing/2014/main" id="{F53B65C0-31C3-48B8-A272-FCAAECE2D3A1}"/>
                </a:ext>
              </a:extLst>
            </p:cNvPr>
            <p:cNvSpPr>
              <a:spLocks noChangeArrowheads="1"/>
            </p:cNvSpPr>
            <p:nvPr/>
          </p:nvSpPr>
          <p:spPr bwMode="auto">
            <a:xfrm>
              <a:off x="1056" y="312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74" name="Rectangle 31">
              <a:extLst>
                <a:ext uri="{FF2B5EF4-FFF2-40B4-BE49-F238E27FC236}">
                  <a16:creationId xmlns:a16="http://schemas.microsoft.com/office/drawing/2014/main" id="{E568F309-EB28-41FC-914F-06C2C083C77F}"/>
                </a:ext>
              </a:extLst>
            </p:cNvPr>
            <p:cNvSpPr>
              <a:spLocks noChangeArrowheads="1"/>
            </p:cNvSpPr>
            <p:nvPr/>
          </p:nvSpPr>
          <p:spPr bwMode="auto">
            <a:xfrm>
              <a:off x="1056" y="3264"/>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75" name="Rectangle 32">
              <a:extLst>
                <a:ext uri="{FF2B5EF4-FFF2-40B4-BE49-F238E27FC236}">
                  <a16:creationId xmlns:a16="http://schemas.microsoft.com/office/drawing/2014/main" id="{91F5D06C-9AE1-4112-9D24-17198F9A4429}"/>
                </a:ext>
              </a:extLst>
            </p:cNvPr>
            <p:cNvSpPr>
              <a:spLocks noChangeArrowheads="1"/>
            </p:cNvSpPr>
            <p:nvPr/>
          </p:nvSpPr>
          <p:spPr bwMode="auto">
            <a:xfrm>
              <a:off x="1056" y="3408"/>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76" name="Rectangle 33">
              <a:extLst>
                <a:ext uri="{FF2B5EF4-FFF2-40B4-BE49-F238E27FC236}">
                  <a16:creationId xmlns:a16="http://schemas.microsoft.com/office/drawing/2014/main" id="{4E32DAA5-9A28-4D28-BD04-9BEFDCC0FFBE}"/>
                </a:ext>
              </a:extLst>
            </p:cNvPr>
            <p:cNvSpPr>
              <a:spLocks noChangeArrowheads="1"/>
            </p:cNvSpPr>
            <p:nvPr/>
          </p:nvSpPr>
          <p:spPr bwMode="auto">
            <a:xfrm>
              <a:off x="1056" y="355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77" name="Rectangle 34">
              <a:extLst>
                <a:ext uri="{FF2B5EF4-FFF2-40B4-BE49-F238E27FC236}">
                  <a16:creationId xmlns:a16="http://schemas.microsoft.com/office/drawing/2014/main" id="{2DB8A205-A85E-476F-AADA-7880E0806FA2}"/>
                </a:ext>
              </a:extLst>
            </p:cNvPr>
            <p:cNvSpPr>
              <a:spLocks noChangeArrowheads="1"/>
            </p:cNvSpPr>
            <p:nvPr/>
          </p:nvSpPr>
          <p:spPr bwMode="auto">
            <a:xfrm>
              <a:off x="1056" y="369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78" name="Rectangle 35">
              <a:extLst>
                <a:ext uri="{FF2B5EF4-FFF2-40B4-BE49-F238E27FC236}">
                  <a16:creationId xmlns:a16="http://schemas.microsoft.com/office/drawing/2014/main" id="{9418FB09-A89A-491A-8B98-D62514283A4E}"/>
                </a:ext>
              </a:extLst>
            </p:cNvPr>
            <p:cNvSpPr>
              <a:spLocks noChangeArrowheads="1"/>
            </p:cNvSpPr>
            <p:nvPr/>
          </p:nvSpPr>
          <p:spPr bwMode="auto">
            <a:xfrm>
              <a:off x="1056" y="384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79" name="Rectangle 36">
              <a:extLst>
                <a:ext uri="{FF2B5EF4-FFF2-40B4-BE49-F238E27FC236}">
                  <a16:creationId xmlns:a16="http://schemas.microsoft.com/office/drawing/2014/main" id="{0386AA42-FF75-46AA-8914-E383E3D1CEFE}"/>
                </a:ext>
              </a:extLst>
            </p:cNvPr>
            <p:cNvSpPr>
              <a:spLocks noChangeArrowheads="1"/>
            </p:cNvSpPr>
            <p:nvPr/>
          </p:nvSpPr>
          <p:spPr bwMode="auto">
            <a:xfrm>
              <a:off x="1200" y="283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80" name="Rectangle 37">
              <a:extLst>
                <a:ext uri="{FF2B5EF4-FFF2-40B4-BE49-F238E27FC236}">
                  <a16:creationId xmlns:a16="http://schemas.microsoft.com/office/drawing/2014/main" id="{2E8EABC6-8294-40CF-B60B-17E1651BBF2C}"/>
                </a:ext>
              </a:extLst>
            </p:cNvPr>
            <p:cNvSpPr>
              <a:spLocks noChangeArrowheads="1"/>
            </p:cNvSpPr>
            <p:nvPr/>
          </p:nvSpPr>
          <p:spPr bwMode="auto">
            <a:xfrm>
              <a:off x="1200" y="297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81" name="Rectangle 38">
              <a:extLst>
                <a:ext uri="{FF2B5EF4-FFF2-40B4-BE49-F238E27FC236}">
                  <a16:creationId xmlns:a16="http://schemas.microsoft.com/office/drawing/2014/main" id="{A798B55A-50D4-4D2F-8C6E-C992387D3DD5}"/>
                </a:ext>
              </a:extLst>
            </p:cNvPr>
            <p:cNvSpPr>
              <a:spLocks noChangeArrowheads="1"/>
            </p:cNvSpPr>
            <p:nvPr/>
          </p:nvSpPr>
          <p:spPr bwMode="auto">
            <a:xfrm>
              <a:off x="1200" y="312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82" name="Rectangle 39">
              <a:extLst>
                <a:ext uri="{FF2B5EF4-FFF2-40B4-BE49-F238E27FC236}">
                  <a16:creationId xmlns:a16="http://schemas.microsoft.com/office/drawing/2014/main" id="{15308999-4FFF-4A8E-AF0C-6296919FC9C3}"/>
                </a:ext>
              </a:extLst>
            </p:cNvPr>
            <p:cNvSpPr>
              <a:spLocks noChangeArrowheads="1"/>
            </p:cNvSpPr>
            <p:nvPr/>
          </p:nvSpPr>
          <p:spPr bwMode="auto">
            <a:xfrm>
              <a:off x="1200" y="3264"/>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83" name="Rectangle 40">
              <a:extLst>
                <a:ext uri="{FF2B5EF4-FFF2-40B4-BE49-F238E27FC236}">
                  <a16:creationId xmlns:a16="http://schemas.microsoft.com/office/drawing/2014/main" id="{D1629E91-D149-46C7-A519-4C045A869A57}"/>
                </a:ext>
              </a:extLst>
            </p:cNvPr>
            <p:cNvSpPr>
              <a:spLocks noChangeArrowheads="1"/>
            </p:cNvSpPr>
            <p:nvPr/>
          </p:nvSpPr>
          <p:spPr bwMode="auto">
            <a:xfrm>
              <a:off x="1200" y="3408"/>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84" name="Rectangle 41">
              <a:extLst>
                <a:ext uri="{FF2B5EF4-FFF2-40B4-BE49-F238E27FC236}">
                  <a16:creationId xmlns:a16="http://schemas.microsoft.com/office/drawing/2014/main" id="{5C5A4A6D-0882-4DC5-8CF7-3E79AE13D6CF}"/>
                </a:ext>
              </a:extLst>
            </p:cNvPr>
            <p:cNvSpPr>
              <a:spLocks noChangeArrowheads="1"/>
            </p:cNvSpPr>
            <p:nvPr/>
          </p:nvSpPr>
          <p:spPr bwMode="auto">
            <a:xfrm>
              <a:off x="1200" y="355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85" name="Rectangle 42">
              <a:extLst>
                <a:ext uri="{FF2B5EF4-FFF2-40B4-BE49-F238E27FC236}">
                  <a16:creationId xmlns:a16="http://schemas.microsoft.com/office/drawing/2014/main" id="{75467569-DA98-4E07-8E52-7B63BBB452AC}"/>
                </a:ext>
              </a:extLst>
            </p:cNvPr>
            <p:cNvSpPr>
              <a:spLocks noChangeArrowheads="1"/>
            </p:cNvSpPr>
            <p:nvPr/>
          </p:nvSpPr>
          <p:spPr bwMode="auto">
            <a:xfrm>
              <a:off x="1200" y="369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86" name="Rectangle 43">
              <a:extLst>
                <a:ext uri="{FF2B5EF4-FFF2-40B4-BE49-F238E27FC236}">
                  <a16:creationId xmlns:a16="http://schemas.microsoft.com/office/drawing/2014/main" id="{E17C8932-8922-490F-BF10-1A41953F78C8}"/>
                </a:ext>
              </a:extLst>
            </p:cNvPr>
            <p:cNvSpPr>
              <a:spLocks noChangeArrowheads="1"/>
            </p:cNvSpPr>
            <p:nvPr/>
          </p:nvSpPr>
          <p:spPr bwMode="auto">
            <a:xfrm>
              <a:off x="1200" y="384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87" name="Rectangle 44">
              <a:extLst>
                <a:ext uri="{FF2B5EF4-FFF2-40B4-BE49-F238E27FC236}">
                  <a16:creationId xmlns:a16="http://schemas.microsoft.com/office/drawing/2014/main" id="{41B28CB3-86BB-4A13-9326-77AFBEEE76F6}"/>
                </a:ext>
              </a:extLst>
            </p:cNvPr>
            <p:cNvSpPr>
              <a:spLocks noChangeArrowheads="1"/>
            </p:cNvSpPr>
            <p:nvPr/>
          </p:nvSpPr>
          <p:spPr bwMode="auto">
            <a:xfrm>
              <a:off x="1344" y="283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88" name="Rectangle 45">
              <a:extLst>
                <a:ext uri="{FF2B5EF4-FFF2-40B4-BE49-F238E27FC236}">
                  <a16:creationId xmlns:a16="http://schemas.microsoft.com/office/drawing/2014/main" id="{ACECE1CC-2FF6-4ACD-BD8F-A4E93FC1EAE8}"/>
                </a:ext>
              </a:extLst>
            </p:cNvPr>
            <p:cNvSpPr>
              <a:spLocks noChangeArrowheads="1"/>
            </p:cNvSpPr>
            <p:nvPr/>
          </p:nvSpPr>
          <p:spPr bwMode="auto">
            <a:xfrm>
              <a:off x="1344" y="297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89" name="Rectangle 46">
              <a:extLst>
                <a:ext uri="{FF2B5EF4-FFF2-40B4-BE49-F238E27FC236}">
                  <a16:creationId xmlns:a16="http://schemas.microsoft.com/office/drawing/2014/main" id="{2618BF82-9584-465D-9708-0C16F5918B30}"/>
                </a:ext>
              </a:extLst>
            </p:cNvPr>
            <p:cNvSpPr>
              <a:spLocks noChangeArrowheads="1"/>
            </p:cNvSpPr>
            <p:nvPr/>
          </p:nvSpPr>
          <p:spPr bwMode="auto">
            <a:xfrm>
              <a:off x="1344" y="312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90" name="Rectangle 47">
              <a:extLst>
                <a:ext uri="{FF2B5EF4-FFF2-40B4-BE49-F238E27FC236}">
                  <a16:creationId xmlns:a16="http://schemas.microsoft.com/office/drawing/2014/main" id="{C0E3C81B-4126-4EA3-97FA-6A758DE48326}"/>
                </a:ext>
              </a:extLst>
            </p:cNvPr>
            <p:cNvSpPr>
              <a:spLocks noChangeArrowheads="1"/>
            </p:cNvSpPr>
            <p:nvPr/>
          </p:nvSpPr>
          <p:spPr bwMode="auto">
            <a:xfrm>
              <a:off x="1344" y="3264"/>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91" name="Rectangle 48">
              <a:extLst>
                <a:ext uri="{FF2B5EF4-FFF2-40B4-BE49-F238E27FC236}">
                  <a16:creationId xmlns:a16="http://schemas.microsoft.com/office/drawing/2014/main" id="{E6495333-D33A-43B4-9588-99ABEDE544AF}"/>
                </a:ext>
              </a:extLst>
            </p:cNvPr>
            <p:cNvSpPr>
              <a:spLocks noChangeArrowheads="1"/>
            </p:cNvSpPr>
            <p:nvPr/>
          </p:nvSpPr>
          <p:spPr bwMode="auto">
            <a:xfrm>
              <a:off x="1344" y="3408"/>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92" name="Rectangle 49">
              <a:extLst>
                <a:ext uri="{FF2B5EF4-FFF2-40B4-BE49-F238E27FC236}">
                  <a16:creationId xmlns:a16="http://schemas.microsoft.com/office/drawing/2014/main" id="{288472AF-AF6B-419E-99BD-898094CE817A}"/>
                </a:ext>
              </a:extLst>
            </p:cNvPr>
            <p:cNvSpPr>
              <a:spLocks noChangeArrowheads="1"/>
            </p:cNvSpPr>
            <p:nvPr/>
          </p:nvSpPr>
          <p:spPr bwMode="auto">
            <a:xfrm>
              <a:off x="1344" y="355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93" name="Rectangle 50">
              <a:extLst>
                <a:ext uri="{FF2B5EF4-FFF2-40B4-BE49-F238E27FC236}">
                  <a16:creationId xmlns:a16="http://schemas.microsoft.com/office/drawing/2014/main" id="{4B7BFB49-0C00-4D21-8B8A-7D80D952BDBF}"/>
                </a:ext>
              </a:extLst>
            </p:cNvPr>
            <p:cNvSpPr>
              <a:spLocks noChangeArrowheads="1"/>
            </p:cNvSpPr>
            <p:nvPr/>
          </p:nvSpPr>
          <p:spPr bwMode="auto">
            <a:xfrm>
              <a:off x="1344" y="369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94" name="Rectangle 51">
              <a:extLst>
                <a:ext uri="{FF2B5EF4-FFF2-40B4-BE49-F238E27FC236}">
                  <a16:creationId xmlns:a16="http://schemas.microsoft.com/office/drawing/2014/main" id="{963F5A90-3641-4AB9-B9A4-59F88BF10C9F}"/>
                </a:ext>
              </a:extLst>
            </p:cNvPr>
            <p:cNvSpPr>
              <a:spLocks noChangeArrowheads="1"/>
            </p:cNvSpPr>
            <p:nvPr/>
          </p:nvSpPr>
          <p:spPr bwMode="auto">
            <a:xfrm>
              <a:off x="1344" y="384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95" name="Rectangle 52">
              <a:extLst>
                <a:ext uri="{FF2B5EF4-FFF2-40B4-BE49-F238E27FC236}">
                  <a16:creationId xmlns:a16="http://schemas.microsoft.com/office/drawing/2014/main" id="{2BE08AF1-D85E-4554-ACE8-9196D8020260}"/>
                </a:ext>
              </a:extLst>
            </p:cNvPr>
            <p:cNvSpPr>
              <a:spLocks noChangeArrowheads="1"/>
            </p:cNvSpPr>
            <p:nvPr/>
          </p:nvSpPr>
          <p:spPr bwMode="auto">
            <a:xfrm>
              <a:off x="1488" y="283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96" name="Rectangle 53">
              <a:extLst>
                <a:ext uri="{FF2B5EF4-FFF2-40B4-BE49-F238E27FC236}">
                  <a16:creationId xmlns:a16="http://schemas.microsoft.com/office/drawing/2014/main" id="{E7C6C669-520B-418F-AEAA-8B322BC10D7E}"/>
                </a:ext>
              </a:extLst>
            </p:cNvPr>
            <p:cNvSpPr>
              <a:spLocks noChangeArrowheads="1"/>
            </p:cNvSpPr>
            <p:nvPr/>
          </p:nvSpPr>
          <p:spPr bwMode="auto">
            <a:xfrm>
              <a:off x="1488" y="297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97" name="Rectangle 54">
              <a:extLst>
                <a:ext uri="{FF2B5EF4-FFF2-40B4-BE49-F238E27FC236}">
                  <a16:creationId xmlns:a16="http://schemas.microsoft.com/office/drawing/2014/main" id="{98B1711D-7ADC-4C2B-8B03-B37896F244B8}"/>
                </a:ext>
              </a:extLst>
            </p:cNvPr>
            <p:cNvSpPr>
              <a:spLocks noChangeArrowheads="1"/>
            </p:cNvSpPr>
            <p:nvPr/>
          </p:nvSpPr>
          <p:spPr bwMode="auto">
            <a:xfrm>
              <a:off x="1488" y="312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98" name="Rectangle 55">
              <a:extLst>
                <a:ext uri="{FF2B5EF4-FFF2-40B4-BE49-F238E27FC236}">
                  <a16:creationId xmlns:a16="http://schemas.microsoft.com/office/drawing/2014/main" id="{46B710E5-3D56-4DD4-8A3B-08B3FC60A1A8}"/>
                </a:ext>
              </a:extLst>
            </p:cNvPr>
            <p:cNvSpPr>
              <a:spLocks noChangeArrowheads="1"/>
            </p:cNvSpPr>
            <p:nvPr/>
          </p:nvSpPr>
          <p:spPr bwMode="auto">
            <a:xfrm>
              <a:off x="1488" y="3264"/>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99" name="Rectangle 56">
              <a:extLst>
                <a:ext uri="{FF2B5EF4-FFF2-40B4-BE49-F238E27FC236}">
                  <a16:creationId xmlns:a16="http://schemas.microsoft.com/office/drawing/2014/main" id="{509027B5-48F5-4A57-9C9E-BC77F723A578}"/>
                </a:ext>
              </a:extLst>
            </p:cNvPr>
            <p:cNvSpPr>
              <a:spLocks noChangeArrowheads="1"/>
            </p:cNvSpPr>
            <p:nvPr/>
          </p:nvSpPr>
          <p:spPr bwMode="auto">
            <a:xfrm>
              <a:off x="1488" y="3408"/>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00" name="Rectangle 57">
              <a:extLst>
                <a:ext uri="{FF2B5EF4-FFF2-40B4-BE49-F238E27FC236}">
                  <a16:creationId xmlns:a16="http://schemas.microsoft.com/office/drawing/2014/main" id="{4C681D26-4B56-4BE8-BC46-0934EBBD23B8}"/>
                </a:ext>
              </a:extLst>
            </p:cNvPr>
            <p:cNvSpPr>
              <a:spLocks noChangeArrowheads="1"/>
            </p:cNvSpPr>
            <p:nvPr/>
          </p:nvSpPr>
          <p:spPr bwMode="auto">
            <a:xfrm>
              <a:off x="1488" y="355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01" name="Rectangle 58">
              <a:extLst>
                <a:ext uri="{FF2B5EF4-FFF2-40B4-BE49-F238E27FC236}">
                  <a16:creationId xmlns:a16="http://schemas.microsoft.com/office/drawing/2014/main" id="{03D9821A-6121-4570-93AA-6EBC00AEDCD2}"/>
                </a:ext>
              </a:extLst>
            </p:cNvPr>
            <p:cNvSpPr>
              <a:spLocks noChangeArrowheads="1"/>
            </p:cNvSpPr>
            <p:nvPr/>
          </p:nvSpPr>
          <p:spPr bwMode="auto">
            <a:xfrm>
              <a:off x="1488" y="369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02" name="Rectangle 59">
              <a:extLst>
                <a:ext uri="{FF2B5EF4-FFF2-40B4-BE49-F238E27FC236}">
                  <a16:creationId xmlns:a16="http://schemas.microsoft.com/office/drawing/2014/main" id="{67999143-4C6F-40A2-8ADE-3D7628D1725B}"/>
                </a:ext>
              </a:extLst>
            </p:cNvPr>
            <p:cNvSpPr>
              <a:spLocks noChangeArrowheads="1"/>
            </p:cNvSpPr>
            <p:nvPr/>
          </p:nvSpPr>
          <p:spPr bwMode="auto">
            <a:xfrm>
              <a:off x="1488" y="384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03" name="Rectangle 60">
              <a:extLst>
                <a:ext uri="{FF2B5EF4-FFF2-40B4-BE49-F238E27FC236}">
                  <a16:creationId xmlns:a16="http://schemas.microsoft.com/office/drawing/2014/main" id="{CB3D93CF-0434-4086-96E4-BE59806C415B}"/>
                </a:ext>
              </a:extLst>
            </p:cNvPr>
            <p:cNvSpPr>
              <a:spLocks noChangeArrowheads="1"/>
            </p:cNvSpPr>
            <p:nvPr/>
          </p:nvSpPr>
          <p:spPr bwMode="auto">
            <a:xfrm>
              <a:off x="1632" y="283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04" name="Rectangle 61">
              <a:extLst>
                <a:ext uri="{FF2B5EF4-FFF2-40B4-BE49-F238E27FC236}">
                  <a16:creationId xmlns:a16="http://schemas.microsoft.com/office/drawing/2014/main" id="{74E243EA-A47D-45F3-B63D-05334ED161EE}"/>
                </a:ext>
              </a:extLst>
            </p:cNvPr>
            <p:cNvSpPr>
              <a:spLocks noChangeArrowheads="1"/>
            </p:cNvSpPr>
            <p:nvPr/>
          </p:nvSpPr>
          <p:spPr bwMode="auto">
            <a:xfrm>
              <a:off x="1632" y="297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05" name="Rectangle 62">
              <a:extLst>
                <a:ext uri="{FF2B5EF4-FFF2-40B4-BE49-F238E27FC236}">
                  <a16:creationId xmlns:a16="http://schemas.microsoft.com/office/drawing/2014/main" id="{D58925B6-3E08-467C-8ACF-3F287977F94D}"/>
                </a:ext>
              </a:extLst>
            </p:cNvPr>
            <p:cNvSpPr>
              <a:spLocks noChangeArrowheads="1"/>
            </p:cNvSpPr>
            <p:nvPr/>
          </p:nvSpPr>
          <p:spPr bwMode="auto">
            <a:xfrm>
              <a:off x="1632" y="312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06" name="Rectangle 63">
              <a:extLst>
                <a:ext uri="{FF2B5EF4-FFF2-40B4-BE49-F238E27FC236}">
                  <a16:creationId xmlns:a16="http://schemas.microsoft.com/office/drawing/2014/main" id="{206235C3-3664-4747-83BE-A8D3255C21F7}"/>
                </a:ext>
              </a:extLst>
            </p:cNvPr>
            <p:cNvSpPr>
              <a:spLocks noChangeArrowheads="1"/>
            </p:cNvSpPr>
            <p:nvPr/>
          </p:nvSpPr>
          <p:spPr bwMode="auto">
            <a:xfrm>
              <a:off x="1632" y="3264"/>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07" name="Rectangle 64">
              <a:extLst>
                <a:ext uri="{FF2B5EF4-FFF2-40B4-BE49-F238E27FC236}">
                  <a16:creationId xmlns:a16="http://schemas.microsoft.com/office/drawing/2014/main" id="{AEC03F83-9A05-4B78-8FF3-59979EB15C64}"/>
                </a:ext>
              </a:extLst>
            </p:cNvPr>
            <p:cNvSpPr>
              <a:spLocks noChangeArrowheads="1"/>
            </p:cNvSpPr>
            <p:nvPr/>
          </p:nvSpPr>
          <p:spPr bwMode="auto">
            <a:xfrm>
              <a:off x="1632" y="3408"/>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08" name="Rectangle 65">
              <a:extLst>
                <a:ext uri="{FF2B5EF4-FFF2-40B4-BE49-F238E27FC236}">
                  <a16:creationId xmlns:a16="http://schemas.microsoft.com/office/drawing/2014/main" id="{6685E433-9102-4D0C-B449-8B5729D4F67E}"/>
                </a:ext>
              </a:extLst>
            </p:cNvPr>
            <p:cNvSpPr>
              <a:spLocks noChangeArrowheads="1"/>
            </p:cNvSpPr>
            <p:nvPr/>
          </p:nvSpPr>
          <p:spPr bwMode="auto">
            <a:xfrm>
              <a:off x="1632" y="355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09" name="Rectangle 66">
              <a:extLst>
                <a:ext uri="{FF2B5EF4-FFF2-40B4-BE49-F238E27FC236}">
                  <a16:creationId xmlns:a16="http://schemas.microsoft.com/office/drawing/2014/main" id="{02E89995-BDDA-4FF4-A81C-52ECB77D8A0B}"/>
                </a:ext>
              </a:extLst>
            </p:cNvPr>
            <p:cNvSpPr>
              <a:spLocks noChangeArrowheads="1"/>
            </p:cNvSpPr>
            <p:nvPr/>
          </p:nvSpPr>
          <p:spPr bwMode="auto">
            <a:xfrm>
              <a:off x="1632" y="369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10" name="Rectangle 67">
              <a:extLst>
                <a:ext uri="{FF2B5EF4-FFF2-40B4-BE49-F238E27FC236}">
                  <a16:creationId xmlns:a16="http://schemas.microsoft.com/office/drawing/2014/main" id="{0DF34AC3-80BA-407B-8A18-0EE4F7F27884}"/>
                </a:ext>
              </a:extLst>
            </p:cNvPr>
            <p:cNvSpPr>
              <a:spLocks noChangeArrowheads="1"/>
            </p:cNvSpPr>
            <p:nvPr/>
          </p:nvSpPr>
          <p:spPr bwMode="auto">
            <a:xfrm>
              <a:off x="1632" y="384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11" name="Oval 68">
              <a:extLst>
                <a:ext uri="{FF2B5EF4-FFF2-40B4-BE49-F238E27FC236}">
                  <a16:creationId xmlns:a16="http://schemas.microsoft.com/office/drawing/2014/main" id="{13B4E49D-7956-4D61-8C80-AD612DBEB720}"/>
                </a:ext>
              </a:extLst>
            </p:cNvPr>
            <p:cNvSpPr>
              <a:spLocks noChangeArrowheads="1"/>
            </p:cNvSpPr>
            <p:nvPr/>
          </p:nvSpPr>
          <p:spPr bwMode="auto">
            <a:xfrm>
              <a:off x="1365" y="2997"/>
              <a:ext cx="96" cy="96"/>
            </a:xfrm>
            <a:prstGeom prst="ellipse">
              <a:avLst/>
            </a:prstGeom>
            <a:solidFill>
              <a:schemeClr val="tx2"/>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12" name="Oval 69">
              <a:extLst>
                <a:ext uri="{FF2B5EF4-FFF2-40B4-BE49-F238E27FC236}">
                  <a16:creationId xmlns:a16="http://schemas.microsoft.com/office/drawing/2014/main" id="{27242D6C-402D-4918-BBC9-B4F79F4070C4}"/>
                </a:ext>
              </a:extLst>
            </p:cNvPr>
            <p:cNvSpPr>
              <a:spLocks noChangeArrowheads="1"/>
            </p:cNvSpPr>
            <p:nvPr/>
          </p:nvSpPr>
          <p:spPr bwMode="auto">
            <a:xfrm>
              <a:off x="1646" y="3147"/>
              <a:ext cx="96" cy="96"/>
            </a:xfrm>
            <a:prstGeom prst="ellipse">
              <a:avLst/>
            </a:prstGeom>
            <a:solidFill>
              <a:schemeClr val="tx2"/>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13" name="Oval 70">
              <a:extLst>
                <a:ext uri="{FF2B5EF4-FFF2-40B4-BE49-F238E27FC236}">
                  <a16:creationId xmlns:a16="http://schemas.microsoft.com/office/drawing/2014/main" id="{C3B5C781-C7FB-4CF7-AA05-2D8609460583}"/>
                </a:ext>
              </a:extLst>
            </p:cNvPr>
            <p:cNvSpPr>
              <a:spLocks noChangeArrowheads="1"/>
            </p:cNvSpPr>
            <p:nvPr/>
          </p:nvSpPr>
          <p:spPr bwMode="auto">
            <a:xfrm>
              <a:off x="926" y="3141"/>
              <a:ext cx="96" cy="96"/>
            </a:xfrm>
            <a:prstGeom prst="ellipse">
              <a:avLst/>
            </a:prstGeom>
            <a:solidFill>
              <a:schemeClr val="tx2"/>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14" name="Oval 71">
              <a:extLst>
                <a:ext uri="{FF2B5EF4-FFF2-40B4-BE49-F238E27FC236}">
                  <a16:creationId xmlns:a16="http://schemas.microsoft.com/office/drawing/2014/main" id="{2B49D778-D36F-4AED-9B78-4A06AE126D1A}"/>
                </a:ext>
              </a:extLst>
            </p:cNvPr>
            <p:cNvSpPr>
              <a:spLocks noChangeArrowheads="1"/>
            </p:cNvSpPr>
            <p:nvPr/>
          </p:nvSpPr>
          <p:spPr bwMode="auto">
            <a:xfrm>
              <a:off x="1078" y="3286"/>
              <a:ext cx="96" cy="96"/>
            </a:xfrm>
            <a:prstGeom prst="ellipse">
              <a:avLst/>
            </a:prstGeom>
            <a:solidFill>
              <a:schemeClr val="tx2"/>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15" name="Oval 72">
              <a:extLst>
                <a:ext uri="{FF2B5EF4-FFF2-40B4-BE49-F238E27FC236}">
                  <a16:creationId xmlns:a16="http://schemas.microsoft.com/office/drawing/2014/main" id="{45536270-36F6-4A84-A187-6B73DFC6D08E}"/>
                </a:ext>
              </a:extLst>
            </p:cNvPr>
            <p:cNvSpPr>
              <a:spLocks noChangeArrowheads="1"/>
            </p:cNvSpPr>
            <p:nvPr/>
          </p:nvSpPr>
          <p:spPr bwMode="auto">
            <a:xfrm>
              <a:off x="933" y="3431"/>
              <a:ext cx="96" cy="96"/>
            </a:xfrm>
            <a:prstGeom prst="ellipse">
              <a:avLst/>
            </a:prstGeom>
            <a:solidFill>
              <a:schemeClr val="tx2"/>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16" name="Oval 73">
              <a:extLst>
                <a:ext uri="{FF2B5EF4-FFF2-40B4-BE49-F238E27FC236}">
                  <a16:creationId xmlns:a16="http://schemas.microsoft.com/office/drawing/2014/main" id="{224C85D4-313D-478A-ACB8-DB08A5C176CD}"/>
                </a:ext>
              </a:extLst>
            </p:cNvPr>
            <p:cNvSpPr>
              <a:spLocks noChangeArrowheads="1"/>
            </p:cNvSpPr>
            <p:nvPr/>
          </p:nvSpPr>
          <p:spPr bwMode="auto">
            <a:xfrm>
              <a:off x="1378" y="3296"/>
              <a:ext cx="96" cy="96"/>
            </a:xfrm>
            <a:prstGeom prst="ellipse">
              <a:avLst/>
            </a:prstGeom>
            <a:solidFill>
              <a:schemeClr val="tx2"/>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17" name="Oval 74">
              <a:extLst>
                <a:ext uri="{FF2B5EF4-FFF2-40B4-BE49-F238E27FC236}">
                  <a16:creationId xmlns:a16="http://schemas.microsoft.com/office/drawing/2014/main" id="{261F42DD-9931-4EF2-A4B7-1F4C24F8F4DD}"/>
                </a:ext>
              </a:extLst>
            </p:cNvPr>
            <p:cNvSpPr>
              <a:spLocks noChangeArrowheads="1"/>
            </p:cNvSpPr>
            <p:nvPr/>
          </p:nvSpPr>
          <p:spPr bwMode="auto">
            <a:xfrm>
              <a:off x="1376" y="3434"/>
              <a:ext cx="96" cy="96"/>
            </a:xfrm>
            <a:prstGeom prst="ellipse">
              <a:avLst/>
            </a:prstGeom>
            <a:solidFill>
              <a:schemeClr val="tx2"/>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18" name="Oval 75">
              <a:extLst>
                <a:ext uri="{FF2B5EF4-FFF2-40B4-BE49-F238E27FC236}">
                  <a16:creationId xmlns:a16="http://schemas.microsoft.com/office/drawing/2014/main" id="{54BC8F5C-94E4-4AA8-90DB-048BD4C0E8E4}"/>
                </a:ext>
              </a:extLst>
            </p:cNvPr>
            <p:cNvSpPr>
              <a:spLocks noChangeArrowheads="1"/>
            </p:cNvSpPr>
            <p:nvPr/>
          </p:nvSpPr>
          <p:spPr bwMode="auto">
            <a:xfrm>
              <a:off x="1659" y="3579"/>
              <a:ext cx="96" cy="96"/>
            </a:xfrm>
            <a:prstGeom prst="ellipse">
              <a:avLst/>
            </a:prstGeom>
            <a:solidFill>
              <a:schemeClr val="tx2"/>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19" name="Oval 76">
              <a:extLst>
                <a:ext uri="{FF2B5EF4-FFF2-40B4-BE49-F238E27FC236}">
                  <a16:creationId xmlns:a16="http://schemas.microsoft.com/office/drawing/2014/main" id="{BABD7810-E5C9-4998-9B95-DE737AFD080B}"/>
                </a:ext>
              </a:extLst>
            </p:cNvPr>
            <p:cNvSpPr>
              <a:spLocks noChangeArrowheads="1"/>
            </p:cNvSpPr>
            <p:nvPr/>
          </p:nvSpPr>
          <p:spPr bwMode="auto">
            <a:xfrm>
              <a:off x="1365" y="3861"/>
              <a:ext cx="96" cy="96"/>
            </a:xfrm>
            <a:prstGeom prst="ellipse">
              <a:avLst/>
            </a:prstGeom>
            <a:solidFill>
              <a:schemeClr val="tx2"/>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20" name="Oval 77">
              <a:extLst>
                <a:ext uri="{FF2B5EF4-FFF2-40B4-BE49-F238E27FC236}">
                  <a16:creationId xmlns:a16="http://schemas.microsoft.com/office/drawing/2014/main" id="{576D5445-7B17-4560-B117-8F8FA3BF9B93}"/>
                </a:ext>
              </a:extLst>
            </p:cNvPr>
            <p:cNvSpPr>
              <a:spLocks noChangeArrowheads="1"/>
            </p:cNvSpPr>
            <p:nvPr/>
          </p:nvSpPr>
          <p:spPr bwMode="auto">
            <a:xfrm>
              <a:off x="1510" y="3861"/>
              <a:ext cx="96" cy="96"/>
            </a:xfrm>
            <a:prstGeom prst="ellipse">
              <a:avLst/>
            </a:prstGeom>
            <a:solidFill>
              <a:schemeClr val="tx2"/>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grpSp>
      <p:sp>
        <p:nvSpPr>
          <p:cNvPr id="33871" name="Rectangle 79">
            <a:extLst>
              <a:ext uri="{FF2B5EF4-FFF2-40B4-BE49-F238E27FC236}">
                <a16:creationId xmlns:a16="http://schemas.microsoft.com/office/drawing/2014/main" id="{899AEDBC-9681-477B-9693-C530FDC4571D}"/>
              </a:ext>
            </a:extLst>
          </p:cNvPr>
          <p:cNvSpPr>
            <a:spLocks noGrp="1" noChangeArrowheads="1"/>
          </p:cNvSpPr>
          <p:nvPr>
            <p:ph type="body" sz="half" idx="2"/>
          </p:nvPr>
        </p:nvSpPr>
        <p:spPr>
          <a:xfrm>
            <a:off x="4282440" y="4173490"/>
            <a:ext cx="6985000" cy="2362200"/>
          </a:xfrm>
        </p:spPr>
        <p:txBody>
          <a:bodyPr/>
          <a:lstStyle/>
          <a:p>
            <a:r>
              <a:rPr lang="en-US" altLang="en-US" sz="2400" dirty="0"/>
              <a:t>Do you see a greedy algorithm for doing this?</a:t>
            </a:r>
          </a:p>
          <a:p>
            <a:r>
              <a:rPr lang="en-US" altLang="en-US" sz="2400" dirty="0"/>
              <a:t>Does the algorithm guarantee an optimal solution?</a:t>
            </a:r>
          </a:p>
          <a:p>
            <a:pPr lvl="1"/>
            <a:r>
              <a:rPr lang="en-US" altLang="en-US" sz="2000" dirty="0"/>
              <a:t>Can you prove it?</a:t>
            </a:r>
          </a:p>
          <a:p>
            <a:pPr lvl="1"/>
            <a:r>
              <a:rPr lang="en-US" altLang="en-US" sz="2000" dirty="0"/>
              <a:t>Can you find a counterexample?</a:t>
            </a:r>
          </a:p>
        </p:txBody>
      </p:sp>
      <p:sp>
        <p:nvSpPr>
          <p:cNvPr id="80" name="TextBox 3">
            <a:extLst>
              <a:ext uri="{FF2B5EF4-FFF2-40B4-BE49-F238E27FC236}">
                <a16:creationId xmlns:a16="http://schemas.microsoft.com/office/drawing/2014/main" id="{3C8AE30B-DCAF-437C-B58F-537E29C78195}"/>
              </a:ext>
            </a:extLst>
          </p:cNvPr>
          <p:cNvSpPr txBox="1">
            <a:spLocks noChangeArrowheads="1"/>
          </p:cNvSpPr>
          <p:nvPr/>
        </p:nvSpPr>
        <p:spPr bwMode="auto">
          <a:xfrm>
            <a:off x="6492241" y="114301"/>
            <a:ext cx="5140686"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lnSpc>
                <a:spcPct val="90000"/>
              </a:lnSpc>
              <a:buNone/>
            </a:pPr>
            <a:r>
              <a:rPr lang="en-US" altLang="en-US" sz="1800" i="1" dirty="0" err="1"/>
              <a:t>Sumber</a:t>
            </a:r>
            <a:r>
              <a:rPr lang="en-US" altLang="en-US" sz="1800" i="1" dirty="0"/>
              <a:t>:  </a:t>
            </a:r>
            <a:r>
              <a:rPr lang="en-US" sz="1800" dirty="0"/>
              <a:t>Roger </a:t>
            </a:r>
            <a:r>
              <a:rPr lang="en-US" sz="1800" dirty="0" err="1"/>
              <a:t>Crawfis</a:t>
            </a:r>
            <a:r>
              <a:rPr lang="en-US" sz="1800" dirty="0"/>
              <a:t>, </a:t>
            </a:r>
            <a:r>
              <a:rPr lang="en-US" sz="1800" i="1" dirty="0"/>
              <a:t>CSE 680 </a:t>
            </a:r>
            <a:r>
              <a:rPr lang="en-US" sz="1800" i="1" dirty="0">
                <a:latin typeface="+mn-lt"/>
              </a:rPr>
              <a:t>Introduction to Algorithms: Greedy Algorithms</a:t>
            </a:r>
            <a:endParaRPr lang="en-US" altLang="en-US" sz="1800" i="1" dirty="0"/>
          </a:p>
        </p:txBody>
      </p:sp>
    </p:spTree>
    <p:extLst>
      <p:ext uri="{BB962C8B-B14F-4D97-AF65-F5344CB8AC3E}">
        <p14:creationId xmlns:p14="http://schemas.microsoft.com/office/powerpoint/2010/main" val="151371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ipe(left)">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wipe(left)">
                                      <p:cBhvr>
                                        <p:cTn id="12" dur="500"/>
                                        <p:tgtEl>
                                          <p:spTgt spid="337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wipe(left)">
                                      <p:cBhvr>
                                        <p:cTn id="17" dur="500"/>
                                        <p:tgtEl>
                                          <p:spTgt spid="337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795">
                                            <p:txEl>
                                              <p:pRg st="3" end="3"/>
                                            </p:txEl>
                                          </p:spTgt>
                                        </p:tgtEl>
                                        <p:attrNameLst>
                                          <p:attrName>style.visibility</p:attrName>
                                        </p:attrNameLst>
                                      </p:cBhvr>
                                      <p:to>
                                        <p:strVal val="visible"/>
                                      </p:to>
                                    </p:set>
                                    <p:animEffect transition="in" filter="wipe(left)">
                                      <p:cBhvr>
                                        <p:cTn id="22" dur="500"/>
                                        <p:tgtEl>
                                          <p:spTgt spid="337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795">
                                            <p:txEl>
                                              <p:pRg st="4" end="4"/>
                                            </p:txEl>
                                          </p:spTgt>
                                        </p:tgtEl>
                                        <p:attrNameLst>
                                          <p:attrName>style.visibility</p:attrName>
                                        </p:attrNameLst>
                                      </p:cBhvr>
                                      <p:to>
                                        <p:strVal val="visible"/>
                                      </p:to>
                                    </p:set>
                                    <p:animEffect transition="in" filter="wipe(left)">
                                      <p:cBhvr>
                                        <p:cTn id="27" dur="500"/>
                                        <p:tgtEl>
                                          <p:spTgt spid="337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795">
                                            <p:txEl>
                                              <p:pRg st="5" end="5"/>
                                            </p:txEl>
                                          </p:spTgt>
                                        </p:tgtEl>
                                        <p:attrNameLst>
                                          <p:attrName>style.visibility</p:attrName>
                                        </p:attrNameLst>
                                      </p:cBhvr>
                                      <p:to>
                                        <p:strVal val="visible"/>
                                      </p:to>
                                    </p:set>
                                    <p:animEffect transition="in" filter="wipe(left)">
                                      <p:cBhvr>
                                        <p:cTn id="32" dur="500"/>
                                        <p:tgtEl>
                                          <p:spTgt spid="3379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3795">
                                            <p:txEl>
                                              <p:pRg st="6" end="6"/>
                                            </p:txEl>
                                          </p:spTgt>
                                        </p:tgtEl>
                                        <p:attrNameLst>
                                          <p:attrName>style.visibility</p:attrName>
                                        </p:attrNameLst>
                                      </p:cBhvr>
                                      <p:to>
                                        <p:strVal val="visible"/>
                                      </p:to>
                                    </p:set>
                                    <p:animEffect transition="in" filter="wipe(left)">
                                      <p:cBhvr>
                                        <p:cTn id="37" dur="500"/>
                                        <p:tgtEl>
                                          <p:spTgt spid="3379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33870"/>
                                        </p:tgtEl>
                                        <p:attrNameLst>
                                          <p:attrName>style.visibility</p:attrName>
                                        </p:attrNameLst>
                                      </p:cBhvr>
                                      <p:to>
                                        <p:strVal val="visible"/>
                                      </p:to>
                                    </p:set>
                                    <p:animEffect transition="in" filter="dissolve">
                                      <p:cBhvr>
                                        <p:cTn id="42" dur="500"/>
                                        <p:tgtEl>
                                          <p:spTgt spid="3387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3871">
                                            <p:txEl>
                                              <p:pRg st="0" end="0"/>
                                            </p:txEl>
                                          </p:spTgt>
                                        </p:tgtEl>
                                        <p:attrNameLst>
                                          <p:attrName>style.visibility</p:attrName>
                                        </p:attrNameLst>
                                      </p:cBhvr>
                                      <p:to>
                                        <p:strVal val="visible"/>
                                      </p:to>
                                    </p:set>
                                    <p:animEffect transition="in" filter="wipe(left)">
                                      <p:cBhvr>
                                        <p:cTn id="47" dur="500"/>
                                        <p:tgtEl>
                                          <p:spTgt spid="33871">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3871">
                                            <p:txEl>
                                              <p:pRg st="1" end="1"/>
                                            </p:txEl>
                                          </p:spTgt>
                                        </p:tgtEl>
                                        <p:attrNameLst>
                                          <p:attrName>style.visibility</p:attrName>
                                        </p:attrNameLst>
                                      </p:cBhvr>
                                      <p:to>
                                        <p:strVal val="visible"/>
                                      </p:to>
                                    </p:set>
                                    <p:animEffect transition="in" filter="wipe(left)">
                                      <p:cBhvr>
                                        <p:cTn id="52" dur="500"/>
                                        <p:tgtEl>
                                          <p:spTgt spid="33871">
                                            <p:txEl>
                                              <p:pRg st="1" end="1"/>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3871">
                                            <p:txEl>
                                              <p:pRg st="2" end="2"/>
                                            </p:txEl>
                                          </p:spTgt>
                                        </p:tgtEl>
                                        <p:attrNameLst>
                                          <p:attrName>style.visibility</p:attrName>
                                        </p:attrNameLst>
                                      </p:cBhvr>
                                      <p:to>
                                        <p:strVal val="visible"/>
                                      </p:to>
                                    </p:set>
                                    <p:animEffect transition="in" filter="wipe(left)">
                                      <p:cBhvr>
                                        <p:cTn id="57" dur="500"/>
                                        <p:tgtEl>
                                          <p:spTgt spid="33871">
                                            <p:txEl>
                                              <p:pRg st="2" end="2"/>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3871">
                                            <p:txEl>
                                              <p:pRg st="3" end="3"/>
                                            </p:txEl>
                                          </p:spTgt>
                                        </p:tgtEl>
                                        <p:attrNameLst>
                                          <p:attrName>style.visibility</p:attrName>
                                        </p:attrNameLst>
                                      </p:cBhvr>
                                      <p:to>
                                        <p:strVal val="visible"/>
                                      </p:to>
                                    </p:set>
                                    <p:animEffect transition="in" filter="wipe(left)">
                                      <p:cBhvr>
                                        <p:cTn id="62" dur="500"/>
                                        <p:tgtEl>
                                          <p:spTgt spid="338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bldLvl="4" autoUpdateAnimBg="0"/>
      <p:bldP spid="33871" grpId="0" build="p" bldLvl="4"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062A5A-8B65-454C-B2AD-9AE3D87A43FB}"/>
              </a:ext>
            </a:extLst>
          </p:cNvPr>
          <p:cNvSpPr>
            <a:spLocks noGrp="1"/>
          </p:cNvSpPr>
          <p:nvPr>
            <p:ph idx="1"/>
          </p:nvPr>
        </p:nvSpPr>
        <p:spPr>
          <a:xfrm>
            <a:off x="838200" y="477520"/>
            <a:ext cx="10515600" cy="6238240"/>
          </a:xfrm>
        </p:spPr>
        <p:txBody>
          <a:bodyPr>
            <a:normAutofit lnSpcReduction="10000"/>
          </a:bodyPr>
          <a:lstStyle/>
          <a:p>
            <a:pPr marL="0" indent="0">
              <a:buNone/>
            </a:pPr>
            <a:r>
              <a:rPr lang="en-US" b="1" dirty="0"/>
              <a:t>3. </a:t>
            </a:r>
            <a:r>
              <a:rPr lang="en-US" altLang="en-US" sz="2600" b="1" dirty="0" err="1">
                <a:cs typeface="Times New Roman" panose="02020603050405020304" pitchFamily="18" charset="0"/>
              </a:rPr>
              <a:t>Persoalan</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Penugasan</a:t>
            </a:r>
            <a:r>
              <a:rPr lang="en-US" altLang="en-US" sz="2600" b="1" dirty="0">
                <a:cs typeface="Times New Roman" panose="02020603050405020304" pitchFamily="18" charset="0"/>
              </a:rPr>
              <a:t> (</a:t>
            </a:r>
            <a:r>
              <a:rPr lang="en-US" altLang="en-US" sz="2600" b="1" i="1" dirty="0">
                <a:cs typeface="Times New Roman" panose="02020603050405020304" pitchFamily="18" charset="0"/>
              </a:rPr>
              <a:t>assignment problem</a:t>
            </a:r>
            <a:r>
              <a:rPr lang="en-US" altLang="en-US" sz="2600" b="1" dirty="0">
                <a:cs typeface="Times New Roman" panose="02020603050405020304" pitchFamily="18" charset="0"/>
              </a:rPr>
              <a:t>)</a:t>
            </a:r>
          </a:p>
          <a:p>
            <a:pPr marL="0" indent="0">
              <a:buNone/>
            </a:pPr>
            <a:r>
              <a:rPr lang="en-US" altLang="en-US" sz="2600" dirty="0" err="1">
                <a:cs typeface="Times New Roman" panose="02020603050405020304" pitchFamily="18" charset="0"/>
              </a:rPr>
              <a:t>Misalkan</a:t>
            </a:r>
            <a:r>
              <a:rPr lang="en-US" altLang="en-US" sz="2600" dirty="0">
                <a:cs typeface="Times New Roman" panose="02020603050405020304" pitchFamily="18" charset="0"/>
              </a:rPr>
              <a:t> </a:t>
            </a:r>
            <a:r>
              <a:rPr lang="en-US" altLang="en-US" sz="2600" dirty="0" err="1">
                <a:cs typeface="Times New Roman" panose="02020603050405020304" pitchFamily="18" charset="0"/>
              </a:rPr>
              <a:t>terdapat</a:t>
            </a:r>
            <a:r>
              <a:rPr lang="en-US" altLang="en-US" sz="2600" dirty="0">
                <a:cs typeface="Times New Roman" panose="02020603050405020304" pitchFamily="18" charset="0"/>
              </a:rPr>
              <a:t> </a:t>
            </a:r>
            <a:r>
              <a:rPr lang="en-US" altLang="en-US" sz="2600" i="1" dirty="0">
                <a:cs typeface="Times New Roman" panose="02020603050405020304" pitchFamily="18" charset="0"/>
              </a:rPr>
              <a:t>n</a:t>
            </a:r>
            <a:r>
              <a:rPr lang="en-US" altLang="en-US" sz="2600" dirty="0">
                <a:cs typeface="Times New Roman" panose="02020603050405020304" pitchFamily="18" charset="0"/>
              </a:rPr>
              <a:t> orang dan </a:t>
            </a:r>
            <a:r>
              <a:rPr lang="en-US" altLang="en-US" sz="2600" i="1" dirty="0">
                <a:cs typeface="Times New Roman" panose="02020603050405020304" pitchFamily="18" charset="0"/>
              </a:rPr>
              <a:t>n</a:t>
            </a:r>
            <a:r>
              <a:rPr lang="en-US" altLang="en-US" sz="2600" dirty="0">
                <a:cs typeface="Times New Roman" panose="02020603050405020304" pitchFamily="18" charset="0"/>
              </a:rPr>
              <a:t> </a:t>
            </a:r>
            <a:r>
              <a:rPr lang="en-US" altLang="en-US" sz="2600" dirty="0" err="1">
                <a:cs typeface="Times New Roman" panose="02020603050405020304" pitchFamily="18" charset="0"/>
              </a:rPr>
              <a:t>buah</a:t>
            </a:r>
            <a:r>
              <a:rPr lang="en-US" altLang="en-US" sz="2600" dirty="0">
                <a:cs typeface="Times New Roman" panose="02020603050405020304" pitchFamily="18" charset="0"/>
              </a:rPr>
              <a:t> </a:t>
            </a:r>
            <a:r>
              <a:rPr lang="en-US" altLang="en-US" sz="2600" dirty="0" err="1">
                <a:cs typeface="Times New Roman" panose="02020603050405020304" pitchFamily="18" charset="0"/>
              </a:rPr>
              <a:t>pekerjaan</a:t>
            </a:r>
            <a:r>
              <a:rPr lang="en-US" altLang="en-US" sz="2600" dirty="0">
                <a:cs typeface="Times New Roman" panose="02020603050405020304" pitchFamily="18" charset="0"/>
              </a:rPr>
              <a:t> (</a:t>
            </a:r>
            <a:r>
              <a:rPr lang="en-US" altLang="en-US" sz="2600" i="1" dirty="0">
                <a:cs typeface="Times New Roman" panose="02020603050405020304" pitchFamily="18" charset="0"/>
              </a:rPr>
              <a:t>job</a:t>
            </a:r>
            <a:r>
              <a:rPr lang="en-US" altLang="en-US" sz="2600" dirty="0">
                <a:cs typeface="Times New Roman" panose="02020603050405020304" pitchFamily="18" charset="0"/>
              </a:rPr>
              <a:t>). </a:t>
            </a:r>
            <a:r>
              <a:rPr lang="en-US" altLang="en-US" sz="2600" dirty="0" err="1">
                <a:cs typeface="Times New Roman" panose="02020603050405020304" pitchFamily="18" charset="0"/>
              </a:rPr>
              <a:t>Setiap</a:t>
            </a:r>
            <a:r>
              <a:rPr lang="en-US" altLang="en-US" sz="2600" dirty="0">
                <a:cs typeface="Times New Roman" panose="02020603050405020304" pitchFamily="18" charset="0"/>
              </a:rPr>
              <a:t> orang </a:t>
            </a:r>
            <a:r>
              <a:rPr lang="en-US" altLang="en-US" sz="2600" dirty="0" err="1">
                <a:cs typeface="Times New Roman" panose="02020603050405020304" pitchFamily="18" charset="0"/>
              </a:rPr>
              <a:t>akan</a:t>
            </a:r>
            <a:r>
              <a:rPr lang="en-US" altLang="en-US" sz="2600" dirty="0">
                <a:cs typeface="Times New Roman" panose="02020603050405020304" pitchFamily="18" charset="0"/>
              </a:rPr>
              <a:t> di-</a:t>
            </a:r>
            <a:r>
              <a:rPr lang="en-US" altLang="en-US" sz="2600" i="1" dirty="0">
                <a:cs typeface="Times New Roman" panose="02020603050405020304" pitchFamily="18" charset="0"/>
              </a:rPr>
              <a:t>assign</a:t>
            </a:r>
            <a:r>
              <a:rPr lang="en-US" altLang="en-US" sz="2600" dirty="0">
                <a:cs typeface="Times New Roman" panose="02020603050405020304" pitchFamily="18" charset="0"/>
              </a:rPr>
              <a:t> </a:t>
            </a:r>
            <a:r>
              <a:rPr lang="en-US" altLang="en-US" sz="2600" dirty="0" err="1">
                <a:cs typeface="Times New Roman" panose="02020603050405020304" pitchFamily="18" charset="0"/>
              </a:rPr>
              <a:t>dengan</a:t>
            </a:r>
            <a:r>
              <a:rPr lang="en-US" altLang="en-US" sz="2600" dirty="0">
                <a:cs typeface="Times New Roman" panose="02020603050405020304" pitchFamily="18" charset="0"/>
              </a:rPr>
              <a:t> </a:t>
            </a:r>
            <a:r>
              <a:rPr lang="en-US" altLang="en-US" sz="2600" dirty="0" err="1">
                <a:cs typeface="Times New Roman" panose="02020603050405020304" pitchFamily="18" charset="0"/>
              </a:rPr>
              <a:t>sebuah</a:t>
            </a:r>
            <a:r>
              <a:rPr lang="en-US" altLang="en-US" sz="2600" dirty="0">
                <a:cs typeface="Times New Roman" panose="02020603050405020304" pitchFamily="18" charset="0"/>
              </a:rPr>
              <a:t> </a:t>
            </a:r>
            <a:r>
              <a:rPr lang="en-US" altLang="en-US" sz="2600" dirty="0" err="1">
                <a:cs typeface="Times New Roman" panose="02020603050405020304" pitchFamily="18" charset="0"/>
              </a:rPr>
              <a:t>pekerjaan</a:t>
            </a:r>
            <a:r>
              <a:rPr lang="en-US" altLang="en-US" sz="2600" dirty="0">
                <a:cs typeface="Times New Roman" panose="02020603050405020304" pitchFamily="18" charset="0"/>
              </a:rPr>
              <a:t>. </a:t>
            </a:r>
            <a:r>
              <a:rPr lang="en-US" altLang="en-US" sz="2600" dirty="0" err="1">
                <a:cs typeface="Times New Roman" panose="02020603050405020304" pitchFamily="18" charset="0"/>
              </a:rPr>
              <a:t>Penugasan</a:t>
            </a:r>
            <a:r>
              <a:rPr lang="en-US" altLang="en-US" sz="2600" dirty="0">
                <a:cs typeface="Times New Roman" panose="02020603050405020304" pitchFamily="18" charset="0"/>
              </a:rPr>
              <a:t> orang </a:t>
            </a:r>
            <a:r>
              <a:rPr lang="en-US" altLang="en-US" sz="2600" dirty="0" err="1">
                <a:cs typeface="Times New Roman" panose="02020603050405020304" pitchFamily="18" charset="0"/>
              </a:rPr>
              <a:t>ke-</a:t>
            </a:r>
            <a:r>
              <a:rPr lang="en-US" altLang="en-US" sz="2600" i="1" dirty="0" err="1">
                <a:cs typeface="Times New Roman" panose="02020603050405020304" pitchFamily="18" charset="0"/>
              </a:rPr>
              <a:t>i</a:t>
            </a:r>
            <a:r>
              <a:rPr lang="en-US" altLang="en-US" sz="2600" dirty="0">
                <a:cs typeface="Times New Roman" panose="02020603050405020304" pitchFamily="18" charset="0"/>
              </a:rPr>
              <a:t> </a:t>
            </a:r>
            <a:r>
              <a:rPr lang="en-US" altLang="en-US" sz="2600" dirty="0" err="1">
                <a:cs typeface="Times New Roman" panose="02020603050405020304" pitchFamily="18" charset="0"/>
              </a:rPr>
              <a:t>dengan</a:t>
            </a:r>
            <a:r>
              <a:rPr lang="en-US" altLang="en-US" sz="2600" dirty="0">
                <a:cs typeface="Times New Roman" panose="02020603050405020304" pitchFamily="18" charset="0"/>
              </a:rPr>
              <a:t> </a:t>
            </a:r>
            <a:r>
              <a:rPr lang="en-US" altLang="en-US" sz="2600" dirty="0" err="1">
                <a:cs typeface="Times New Roman" panose="02020603050405020304" pitchFamily="18" charset="0"/>
              </a:rPr>
              <a:t>pekerjaan</a:t>
            </a:r>
            <a:r>
              <a:rPr lang="en-US" altLang="en-US" sz="2600" dirty="0">
                <a:cs typeface="Times New Roman" panose="02020603050405020304" pitchFamily="18" charset="0"/>
              </a:rPr>
              <a:t> </a:t>
            </a:r>
            <a:r>
              <a:rPr lang="en-US" altLang="en-US" sz="2600" dirty="0" err="1">
                <a:cs typeface="Times New Roman" panose="02020603050405020304" pitchFamily="18" charset="0"/>
              </a:rPr>
              <a:t>ke</a:t>
            </a:r>
            <a:r>
              <a:rPr lang="en-US" altLang="en-US" sz="2600" dirty="0">
                <a:cs typeface="Times New Roman" panose="02020603050405020304" pitchFamily="18" charset="0"/>
              </a:rPr>
              <a:t>-</a:t>
            </a:r>
            <a:r>
              <a:rPr lang="en-US" altLang="en-US" sz="2600" i="1" dirty="0">
                <a:cs typeface="Times New Roman" panose="02020603050405020304" pitchFamily="18" charset="0"/>
              </a:rPr>
              <a:t>j</a:t>
            </a:r>
            <a:r>
              <a:rPr lang="en-US" altLang="en-US" sz="2600" dirty="0">
                <a:cs typeface="Times New Roman" panose="02020603050405020304" pitchFamily="18" charset="0"/>
              </a:rPr>
              <a:t> </a:t>
            </a:r>
            <a:r>
              <a:rPr lang="en-US" altLang="en-US" sz="2600" dirty="0" err="1">
                <a:cs typeface="Times New Roman" panose="02020603050405020304" pitchFamily="18" charset="0"/>
              </a:rPr>
              <a:t>membutuhkan</a:t>
            </a:r>
            <a:r>
              <a:rPr lang="en-US" altLang="en-US" sz="2600" dirty="0">
                <a:cs typeface="Times New Roman" panose="02020603050405020304" pitchFamily="18" charset="0"/>
              </a:rPr>
              <a:t> </a:t>
            </a:r>
            <a:r>
              <a:rPr lang="en-US" altLang="en-US" sz="2600" dirty="0" err="1">
                <a:cs typeface="Times New Roman" panose="02020603050405020304" pitchFamily="18" charset="0"/>
              </a:rPr>
              <a:t>biaya</a:t>
            </a:r>
            <a:r>
              <a:rPr lang="en-US" altLang="en-US" sz="2600" dirty="0">
                <a:cs typeface="Times New Roman" panose="02020603050405020304" pitchFamily="18" charset="0"/>
              </a:rPr>
              <a:t> </a:t>
            </a:r>
            <a:r>
              <a:rPr lang="en-US" altLang="en-US" sz="2600" dirty="0" err="1">
                <a:cs typeface="Times New Roman" panose="02020603050405020304" pitchFamily="18" charset="0"/>
              </a:rPr>
              <a:t>sebesar</a:t>
            </a:r>
            <a:r>
              <a:rPr lang="en-US" altLang="en-US" sz="2600" dirty="0">
                <a:cs typeface="Times New Roman" panose="02020603050405020304" pitchFamily="18" charset="0"/>
              </a:rPr>
              <a:t> </a:t>
            </a:r>
            <a:r>
              <a:rPr lang="en-US" altLang="en-US" sz="2600" i="1" dirty="0">
                <a:cs typeface="Times New Roman" panose="02020603050405020304" pitchFamily="18" charset="0"/>
              </a:rPr>
              <a:t>c</a:t>
            </a:r>
            <a:r>
              <a:rPr lang="en-US" altLang="en-US" sz="2600" dirty="0">
                <a:cs typeface="Times New Roman" panose="02020603050405020304" pitchFamily="18" charset="0"/>
              </a:rPr>
              <a:t>(</a:t>
            </a:r>
            <a:r>
              <a:rPr lang="en-US" altLang="en-US" sz="2600" i="1" dirty="0" err="1">
                <a:cs typeface="Times New Roman" panose="02020603050405020304" pitchFamily="18" charset="0"/>
              </a:rPr>
              <a:t>i</a:t>
            </a:r>
            <a:r>
              <a:rPr lang="en-US" altLang="en-US" sz="2600" dirty="0">
                <a:cs typeface="Times New Roman" panose="02020603050405020304" pitchFamily="18" charset="0"/>
              </a:rPr>
              <a:t>, </a:t>
            </a:r>
            <a:r>
              <a:rPr lang="en-US" altLang="en-US" sz="2600" i="1" dirty="0">
                <a:cs typeface="Times New Roman" panose="02020603050405020304" pitchFamily="18" charset="0"/>
              </a:rPr>
              <a:t>j</a:t>
            </a:r>
            <a:r>
              <a:rPr lang="en-US" altLang="en-US" sz="2600" dirty="0">
                <a:cs typeface="Times New Roman" panose="02020603050405020304" pitchFamily="18" charset="0"/>
              </a:rPr>
              <a:t>). </a:t>
            </a:r>
            <a:r>
              <a:rPr lang="en-US" altLang="en-US" sz="2600" dirty="0" err="1">
                <a:cs typeface="Times New Roman" panose="02020603050405020304" pitchFamily="18" charset="0"/>
              </a:rPr>
              <a:t>Bagaimana</a:t>
            </a:r>
            <a:r>
              <a:rPr lang="en-US" altLang="en-US" sz="2600" dirty="0">
                <a:cs typeface="Times New Roman" panose="02020603050405020304" pitchFamily="18" charset="0"/>
              </a:rPr>
              <a:t> </a:t>
            </a:r>
            <a:r>
              <a:rPr lang="en-US" altLang="en-US" sz="2600" dirty="0" err="1">
                <a:cs typeface="Times New Roman" panose="02020603050405020304" pitchFamily="18" charset="0"/>
              </a:rPr>
              <a:t>algoritma</a:t>
            </a:r>
            <a:r>
              <a:rPr lang="en-US" altLang="en-US" sz="2600" dirty="0">
                <a:cs typeface="Times New Roman" panose="02020603050405020304" pitchFamily="18" charset="0"/>
              </a:rPr>
              <a:t> </a:t>
            </a:r>
            <a:r>
              <a:rPr lang="en-US" altLang="en-US" sz="2600" i="1" dirty="0">
                <a:cs typeface="Times New Roman" panose="02020603050405020304" pitchFamily="18" charset="0"/>
              </a:rPr>
              <a:t>greedy</a:t>
            </a:r>
            <a:r>
              <a:rPr lang="en-US" altLang="en-US" sz="2600" dirty="0">
                <a:cs typeface="Times New Roman" panose="02020603050405020304" pitchFamily="18" charset="0"/>
              </a:rPr>
              <a:t> </a:t>
            </a:r>
            <a:r>
              <a:rPr lang="en-US" altLang="en-US" sz="2600" dirty="0" err="1">
                <a:cs typeface="Times New Roman" panose="02020603050405020304" pitchFamily="18" charset="0"/>
              </a:rPr>
              <a:t>untuk</a:t>
            </a:r>
            <a:r>
              <a:rPr lang="en-US" altLang="en-US" sz="2600" dirty="0">
                <a:cs typeface="Times New Roman" panose="02020603050405020304" pitchFamily="18" charset="0"/>
              </a:rPr>
              <a:t> </a:t>
            </a:r>
            <a:r>
              <a:rPr lang="en-US" altLang="en-US" sz="2600" dirty="0" err="1">
                <a:cs typeface="Times New Roman" panose="02020603050405020304" pitchFamily="18" charset="0"/>
              </a:rPr>
              <a:t>melakukan</a:t>
            </a:r>
            <a:r>
              <a:rPr lang="en-US" altLang="en-US" sz="2600" dirty="0">
                <a:cs typeface="Times New Roman" panose="02020603050405020304" pitchFamily="18" charset="0"/>
              </a:rPr>
              <a:t> </a:t>
            </a:r>
            <a:r>
              <a:rPr lang="en-US" altLang="en-US" sz="2600" dirty="0" err="1">
                <a:cs typeface="Times New Roman" panose="02020603050405020304" pitchFamily="18" charset="0"/>
              </a:rPr>
              <a:t>penugasan</a:t>
            </a:r>
            <a:r>
              <a:rPr lang="en-US" altLang="en-US" sz="2600" dirty="0">
                <a:cs typeface="Times New Roman" panose="02020603050405020304" pitchFamily="18" charset="0"/>
              </a:rPr>
              <a:t> </a:t>
            </a:r>
            <a:r>
              <a:rPr lang="en-US" altLang="en-US" sz="2600" dirty="0" err="1">
                <a:cs typeface="Times New Roman" panose="02020603050405020304" pitchFamily="18" charset="0"/>
              </a:rPr>
              <a:t>sehingga</a:t>
            </a:r>
            <a:r>
              <a:rPr lang="en-US" altLang="en-US" sz="2600" dirty="0">
                <a:cs typeface="Times New Roman" panose="02020603050405020304" pitchFamily="18" charset="0"/>
              </a:rPr>
              <a:t> total </a:t>
            </a:r>
            <a:r>
              <a:rPr lang="en-US" altLang="en-US" sz="2600" dirty="0" err="1">
                <a:cs typeface="Times New Roman" panose="02020603050405020304" pitchFamily="18" charset="0"/>
              </a:rPr>
              <a:t>biaya</a:t>
            </a:r>
            <a:r>
              <a:rPr lang="en-US" altLang="en-US" sz="2600" dirty="0">
                <a:cs typeface="Times New Roman" panose="02020603050405020304" pitchFamily="18" charset="0"/>
              </a:rPr>
              <a:t> </a:t>
            </a:r>
            <a:r>
              <a:rPr lang="en-US" altLang="en-US" sz="2600" dirty="0" err="1">
                <a:cs typeface="Times New Roman" panose="02020603050405020304" pitchFamily="18" charset="0"/>
              </a:rPr>
              <a:t>penugasan</a:t>
            </a:r>
            <a:r>
              <a:rPr lang="en-US" altLang="en-US" sz="2600" dirty="0">
                <a:cs typeface="Times New Roman" panose="02020603050405020304" pitchFamily="18" charset="0"/>
              </a:rPr>
              <a:t> </a:t>
            </a:r>
            <a:r>
              <a:rPr lang="en-US" altLang="en-US" sz="2600" dirty="0" err="1">
                <a:cs typeface="Times New Roman" panose="02020603050405020304" pitchFamily="18" charset="0"/>
              </a:rPr>
              <a:t>adalah</a:t>
            </a:r>
            <a:r>
              <a:rPr lang="en-US" altLang="en-US" sz="2600" dirty="0">
                <a:cs typeface="Times New Roman" panose="02020603050405020304" pitchFamily="18" charset="0"/>
              </a:rPr>
              <a:t> </a:t>
            </a:r>
            <a:r>
              <a:rPr lang="en-US" altLang="en-US" sz="2600" dirty="0" err="1">
                <a:cs typeface="Times New Roman" panose="02020603050405020304" pitchFamily="18" charset="0"/>
              </a:rPr>
              <a:t>seminimal</a:t>
            </a:r>
            <a:r>
              <a:rPr lang="en-US" altLang="en-US" sz="2600" dirty="0">
                <a:cs typeface="Times New Roman" panose="02020603050405020304" pitchFamily="18" charset="0"/>
              </a:rPr>
              <a:t> </a:t>
            </a:r>
            <a:r>
              <a:rPr lang="en-US" altLang="en-US" sz="2600" dirty="0" err="1">
                <a:cs typeface="Times New Roman" panose="02020603050405020304" pitchFamily="18" charset="0"/>
              </a:rPr>
              <a:t>mungkin</a:t>
            </a:r>
            <a:r>
              <a:rPr lang="en-US" altLang="en-US" sz="2600" dirty="0">
                <a:cs typeface="Times New Roman" panose="02020603050405020304" pitchFamily="18" charset="0"/>
              </a:rPr>
              <a:t>?  </a:t>
            </a:r>
            <a:r>
              <a:rPr lang="en-US" altLang="en-US" sz="2600" dirty="0" err="1">
                <a:cs typeface="Times New Roman" panose="02020603050405020304" pitchFamily="18" charset="0"/>
              </a:rPr>
              <a:t>Buatlah</a:t>
            </a:r>
            <a:r>
              <a:rPr lang="en-US" altLang="en-US" sz="2600" dirty="0">
                <a:cs typeface="Times New Roman" panose="02020603050405020304" pitchFamily="18" charset="0"/>
              </a:rPr>
              <a:t> </a:t>
            </a:r>
            <a:r>
              <a:rPr lang="en-US" altLang="en-US" sz="2600" dirty="0" err="1">
                <a:cs typeface="Times New Roman" panose="02020603050405020304" pitchFamily="18" charset="0"/>
              </a:rPr>
              <a:t>dua</a:t>
            </a:r>
            <a:r>
              <a:rPr lang="en-US" altLang="en-US" sz="2600" dirty="0">
                <a:cs typeface="Times New Roman" panose="02020603050405020304" pitchFamily="18" charset="0"/>
              </a:rPr>
              <a:t> </a:t>
            </a:r>
            <a:r>
              <a:rPr lang="en-US" altLang="en-US" sz="2600" dirty="0" err="1">
                <a:cs typeface="Times New Roman" panose="02020603050405020304" pitchFamily="18" charset="0"/>
              </a:rPr>
              <a:t>algoritma</a:t>
            </a:r>
            <a:r>
              <a:rPr lang="en-US" altLang="en-US" sz="2600" dirty="0">
                <a:cs typeface="Times New Roman" panose="02020603050405020304" pitchFamily="18" charset="0"/>
              </a:rPr>
              <a:t>, </a:t>
            </a:r>
            <a:r>
              <a:rPr lang="en-US" altLang="en-US" sz="2600" dirty="0" err="1">
                <a:cs typeface="Times New Roman" panose="02020603050405020304" pitchFamily="18" charset="0"/>
              </a:rPr>
              <a:t>algoritma</a:t>
            </a:r>
            <a:r>
              <a:rPr lang="en-US" altLang="en-US" sz="2600" dirty="0">
                <a:cs typeface="Times New Roman" panose="02020603050405020304" pitchFamily="18" charset="0"/>
              </a:rPr>
              <a:t> </a:t>
            </a:r>
            <a:r>
              <a:rPr lang="en-US" altLang="en-US" sz="2600" dirty="0" err="1">
                <a:cs typeface="Times New Roman" panose="02020603050405020304" pitchFamily="18" charset="0"/>
              </a:rPr>
              <a:t>pertama</a:t>
            </a:r>
            <a:r>
              <a:rPr lang="en-US" altLang="en-US" sz="2600" dirty="0">
                <a:cs typeface="Times New Roman" panose="02020603050405020304" pitchFamily="18" charset="0"/>
              </a:rPr>
              <a:t> meng-assign job </a:t>
            </a:r>
            <a:r>
              <a:rPr lang="en-US" altLang="en-US" sz="2600" dirty="0" err="1">
                <a:cs typeface="Times New Roman" panose="02020603050405020304" pitchFamily="18" charset="0"/>
              </a:rPr>
              <a:t>dengan</a:t>
            </a:r>
            <a:r>
              <a:rPr lang="en-US" altLang="en-US" sz="2600" dirty="0">
                <a:cs typeface="Times New Roman" panose="02020603050405020304" pitchFamily="18" charset="0"/>
              </a:rPr>
              <a:t> orang, dan </a:t>
            </a:r>
            <a:r>
              <a:rPr lang="en-US" altLang="en-US" sz="2600" dirty="0" err="1">
                <a:cs typeface="Times New Roman" panose="02020603050405020304" pitchFamily="18" charset="0"/>
              </a:rPr>
              <a:t>algoritma</a:t>
            </a:r>
            <a:r>
              <a:rPr lang="en-US" altLang="en-US" sz="2600" dirty="0">
                <a:cs typeface="Times New Roman" panose="02020603050405020304" pitchFamily="18" charset="0"/>
              </a:rPr>
              <a:t> </a:t>
            </a:r>
            <a:r>
              <a:rPr lang="en-US" altLang="en-US" sz="2600" dirty="0" err="1">
                <a:cs typeface="Times New Roman" panose="02020603050405020304" pitchFamily="18" charset="0"/>
              </a:rPr>
              <a:t>kedua</a:t>
            </a:r>
            <a:r>
              <a:rPr lang="en-US" altLang="en-US" sz="2600" dirty="0">
                <a:cs typeface="Times New Roman" panose="02020603050405020304" pitchFamily="18" charset="0"/>
              </a:rPr>
              <a:t> meng-assign orang </a:t>
            </a:r>
            <a:r>
              <a:rPr lang="en-US" altLang="en-US" sz="2600" dirty="0" err="1">
                <a:cs typeface="Times New Roman" panose="02020603050405020304" pitchFamily="18" charset="0"/>
              </a:rPr>
              <a:t>dengan</a:t>
            </a:r>
            <a:r>
              <a:rPr lang="en-US" altLang="en-US" sz="2600" dirty="0">
                <a:cs typeface="Times New Roman" panose="02020603050405020304" pitchFamily="18" charset="0"/>
              </a:rPr>
              <a:t> job. </a:t>
            </a:r>
            <a:r>
              <a:rPr lang="en-US" altLang="en-US" sz="2600" dirty="0" err="1">
                <a:cs typeface="Times New Roman" panose="02020603050405020304" pitchFamily="18" charset="0"/>
              </a:rPr>
              <a:t>Misalkan</a:t>
            </a:r>
            <a:r>
              <a:rPr lang="en-US" altLang="en-US" sz="2600" dirty="0">
                <a:cs typeface="Times New Roman" panose="02020603050405020304" pitchFamily="18" charset="0"/>
              </a:rPr>
              <a:t> </a:t>
            </a:r>
            <a:r>
              <a:rPr lang="en-US" altLang="en-US" sz="2600" dirty="0" err="1">
                <a:cs typeface="Times New Roman" panose="02020603050405020304" pitchFamily="18" charset="0"/>
              </a:rPr>
              <a:t>instansiasi</a:t>
            </a:r>
            <a:r>
              <a:rPr lang="en-US" altLang="en-US" sz="2600" dirty="0">
                <a:cs typeface="Times New Roman" panose="02020603050405020304" pitchFamily="18" charset="0"/>
              </a:rPr>
              <a:t> </a:t>
            </a:r>
            <a:r>
              <a:rPr lang="en-US" altLang="en-US" sz="2600" dirty="0" err="1">
                <a:cs typeface="Times New Roman" panose="02020603050405020304" pitchFamily="18" charset="0"/>
              </a:rPr>
              <a:t>persoalan</a:t>
            </a:r>
            <a:r>
              <a:rPr lang="en-US" altLang="en-US" sz="2600" dirty="0">
                <a:cs typeface="Times New Roman" panose="02020603050405020304" pitchFamily="18" charset="0"/>
              </a:rPr>
              <a:t> </a:t>
            </a:r>
            <a:r>
              <a:rPr lang="en-US" altLang="en-US" sz="2600" dirty="0" err="1">
                <a:cs typeface="Times New Roman" panose="02020603050405020304" pitchFamily="18" charset="0"/>
              </a:rPr>
              <a:t>dinyatakan</a:t>
            </a:r>
            <a:r>
              <a:rPr lang="en-US" altLang="en-US" sz="2600" dirty="0">
                <a:cs typeface="Times New Roman" panose="02020603050405020304" pitchFamily="18" charset="0"/>
              </a:rPr>
              <a:t> </a:t>
            </a:r>
            <a:r>
              <a:rPr lang="en-US" altLang="en-US" sz="2600" dirty="0" err="1">
                <a:cs typeface="Times New Roman" panose="02020603050405020304" pitchFamily="18" charset="0"/>
              </a:rPr>
              <a:t>sebagai</a:t>
            </a:r>
            <a:r>
              <a:rPr lang="en-US" altLang="en-US" sz="2600" dirty="0">
                <a:cs typeface="Times New Roman" panose="02020603050405020304" pitchFamily="18" charset="0"/>
              </a:rPr>
              <a:t> </a:t>
            </a:r>
            <a:r>
              <a:rPr lang="en-US" altLang="en-US" sz="2600" dirty="0" err="1">
                <a:cs typeface="Times New Roman" panose="02020603050405020304" pitchFamily="18" charset="0"/>
              </a:rPr>
              <a:t>matriks</a:t>
            </a:r>
            <a:r>
              <a:rPr lang="en-US" altLang="en-US" sz="2600" dirty="0">
                <a:cs typeface="Times New Roman" panose="02020603050405020304" pitchFamily="18" charset="0"/>
              </a:rPr>
              <a:t> </a:t>
            </a:r>
            <a:r>
              <a:rPr lang="en-US" altLang="en-US" sz="2600" i="1" dirty="0">
                <a:cs typeface="Times New Roman" panose="02020603050405020304" pitchFamily="18" charset="0"/>
              </a:rPr>
              <a:t>C</a:t>
            </a:r>
            <a:r>
              <a:rPr lang="en-US" altLang="en-US" sz="2600" dirty="0">
                <a:cs typeface="Times New Roman" panose="02020603050405020304" pitchFamily="18" charset="0"/>
              </a:rPr>
              <a:t> </a:t>
            </a:r>
            <a:r>
              <a:rPr lang="en-US" altLang="en-US" sz="2600" dirty="0" err="1">
                <a:cs typeface="Times New Roman" panose="02020603050405020304" pitchFamily="18" charset="0"/>
              </a:rPr>
              <a:t>sebagai</a:t>
            </a:r>
            <a:r>
              <a:rPr lang="en-US" altLang="en-US" sz="2600" dirty="0">
                <a:cs typeface="Times New Roman" panose="02020603050405020304" pitchFamily="18" charset="0"/>
              </a:rPr>
              <a:t> </a:t>
            </a:r>
            <a:r>
              <a:rPr lang="en-US" altLang="en-US" sz="2600" dirty="0" err="1">
                <a:cs typeface="Times New Roman" panose="02020603050405020304" pitchFamily="18" charset="0"/>
              </a:rPr>
              <a:t>berikut</a:t>
            </a:r>
            <a:r>
              <a:rPr lang="en-US" altLang="en-US" sz="2600" dirty="0">
                <a:cs typeface="Times New Roman" panose="02020603050405020304" pitchFamily="18" charset="0"/>
              </a:rPr>
              <a:t>:</a:t>
            </a:r>
          </a:p>
          <a:p>
            <a:pPr marL="0" indent="0">
              <a:buNone/>
            </a:pPr>
            <a:endParaRPr lang="en-US" altLang="en-US" sz="2600" dirty="0">
              <a:cs typeface="Times New Roman" panose="02020603050405020304" pitchFamily="18" charset="0"/>
            </a:endParaRPr>
          </a:p>
          <a:p>
            <a:pPr marL="0" indent="0">
              <a:buNone/>
            </a:pPr>
            <a:endParaRPr lang="en-US" altLang="en-US" sz="2600" dirty="0">
              <a:cs typeface="Times New Roman" panose="02020603050405020304" pitchFamily="18" charset="0"/>
            </a:endParaRPr>
          </a:p>
          <a:p>
            <a:pPr marL="0" indent="0">
              <a:buNone/>
            </a:pPr>
            <a:endParaRPr lang="en-US" altLang="en-US" sz="2600" dirty="0">
              <a:cs typeface="Times New Roman" panose="02020603050405020304" pitchFamily="18" charset="0"/>
            </a:endParaRPr>
          </a:p>
          <a:p>
            <a:pPr marL="0" indent="0">
              <a:buNone/>
            </a:pPr>
            <a:endParaRPr lang="en-US" altLang="en-US" sz="2600" dirty="0">
              <a:cs typeface="Times New Roman" panose="02020603050405020304" pitchFamily="18" charset="0"/>
            </a:endParaRPr>
          </a:p>
          <a:p>
            <a:pPr marL="0" indent="0">
              <a:buNone/>
            </a:pPr>
            <a:endParaRPr lang="en-US" altLang="en-US" sz="2600" dirty="0">
              <a:cs typeface="Times New Roman" panose="02020603050405020304" pitchFamily="18" charset="0"/>
            </a:endParaRPr>
          </a:p>
          <a:p>
            <a:pPr marL="0" indent="0">
              <a:buNone/>
            </a:pPr>
            <a:endParaRPr lang="en-US" altLang="en-US" sz="2600" dirty="0">
              <a:cs typeface="Times New Roman" panose="02020603050405020304" pitchFamily="18" charset="0"/>
            </a:endParaRPr>
          </a:p>
          <a:p>
            <a:pPr marL="0" indent="0">
              <a:buNone/>
            </a:pPr>
            <a:r>
              <a:rPr lang="en-US" altLang="en-US" sz="2600" dirty="0" err="1">
                <a:cs typeface="Times New Roman" panose="02020603050405020304" pitchFamily="18" charset="0"/>
              </a:rPr>
              <a:t>Tunjukkan</a:t>
            </a:r>
            <a:r>
              <a:rPr lang="en-US" altLang="en-US" sz="2600" dirty="0">
                <a:cs typeface="Times New Roman" panose="02020603050405020304" pitchFamily="18" charset="0"/>
              </a:rPr>
              <a:t> </a:t>
            </a:r>
            <a:r>
              <a:rPr lang="en-US" altLang="en-US" sz="2600" dirty="0" err="1">
                <a:cs typeface="Times New Roman" panose="02020603050405020304" pitchFamily="18" charset="0"/>
              </a:rPr>
              <a:t>dengan</a:t>
            </a:r>
            <a:r>
              <a:rPr lang="en-US" altLang="en-US" sz="2600" dirty="0">
                <a:cs typeface="Times New Roman" panose="02020603050405020304" pitchFamily="18" charset="0"/>
              </a:rPr>
              <a:t> </a:t>
            </a:r>
            <a:r>
              <a:rPr lang="en-US" altLang="en-US" sz="2600" i="1" dirty="0">
                <a:cs typeface="Times New Roman" panose="02020603050405020304" pitchFamily="18" charset="0"/>
              </a:rPr>
              <a:t>counterexample </a:t>
            </a:r>
            <a:r>
              <a:rPr lang="en-US" altLang="en-US" sz="2600" dirty="0" err="1">
                <a:cs typeface="Times New Roman" panose="02020603050405020304" pitchFamily="18" charset="0"/>
              </a:rPr>
              <a:t>bahwa</a:t>
            </a:r>
            <a:r>
              <a:rPr lang="en-US" altLang="en-US" sz="2600" dirty="0">
                <a:cs typeface="Times New Roman" panose="02020603050405020304" pitchFamily="18" charset="0"/>
              </a:rPr>
              <a:t> </a:t>
            </a:r>
            <a:r>
              <a:rPr lang="en-US" altLang="en-US" sz="2600" dirty="0" err="1">
                <a:cs typeface="Times New Roman" panose="02020603050405020304" pitchFamily="18" charset="0"/>
              </a:rPr>
              <a:t>kedua</a:t>
            </a:r>
            <a:r>
              <a:rPr lang="en-US" altLang="en-US" sz="2600" dirty="0">
                <a:cs typeface="Times New Roman" panose="02020603050405020304" pitchFamily="18" charset="0"/>
              </a:rPr>
              <a:t> </a:t>
            </a:r>
            <a:r>
              <a:rPr lang="en-US" altLang="en-US" sz="2600" dirty="0" err="1">
                <a:cs typeface="Times New Roman" panose="02020603050405020304" pitchFamily="18" charset="0"/>
              </a:rPr>
              <a:t>algoritma</a:t>
            </a:r>
            <a:r>
              <a:rPr lang="en-US" altLang="en-US" sz="2600" dirty="0">
                <a:cs typeface="Times New Roman" panose="02020603050405020304" pitchFamily="18" charset="0"/>
              </a:rPr>
              <a:t> </a:t>
            </a:r>
            <a:r>
              <a:rPr lang="en-US" altLang="en-US" sz="2600" dirty="0" err="1">
                <a:cs typeface="Times New Roman" panose="02020603050405020304" pitchFamily="18" charset="0"/>
              </a:rPr>
              <a:t>tersebut</a:t>
            </a:r>
            <a:r>
              <a:rPr lang="en-US" altLang="en-US" sz="2600" dirty="0">
                <a:cs typeface="Times New Roman" panose="02020603050405020304" pitchFamily="18" charset="0"/>
              </a:rPr>
              <a:t> </a:t>
            </a:r>
            <a:r>
              <a:rPr lang="en-US" altLang="en-US" sz="2600" dirty="0" err="1">
                <a:cs typeface="Times New Roman" panose="02020603050405020304" pitchFamily="18" charset="0"/>
              </a:rPr>
              <a:t>tidak</a:t>
            </a:r>
            <a:r>
              <a:rPr lang="en-US" altLang="en-US" sz="2600" dirty="0">
                <a:cs typeface="Times New Roman" panose="02020603050405020304" pitchFamily="18" charset="0"/>
              </a:rPr>
              <a:t> </a:t>
            </a:r>
            <a:r>
              <a:rPr lang="en-US" altLang="en-US" sz="2600" dirty="0" err="1">
                <a:cs typeface="Times New Roman" panose="02020603050405020304" pitchFamily="18" charset="0"/>
              </a:rPr>
              <a:t>menjamin</a:t>
            </a:r>
            <a:r>
              <a:rPr lang="en-US" altLang="en-US" sz="2600" dirty="0">
                <a:cs typeface="Times New Roman" panose="02020603050405020304" pitchFamily="18" charset="0"/>
              </a:rPr>
              <a:t> </a:t>
            </a:r>
            <a:r>
              <a:rPr lang="en-US" altLang="en-US" sz="2600" dirty="0" err="1">
                <a:cs typeface="Times New Roman" panose="02020603050405020304" pitchFamily="18" charset="0"/>
              </a:rPr>
              <a:t>menghasilkan</a:t>
            </a:r>
            <a:r>
              <a:rPr lang="en-US" altLang="en-US" sz="2600" dirty="0">
                <a:cs typeface="Times New Roman" panose="02020603050405020304" pitchFamily="18" charset="0"/>
              </a:rPr>
              <a:t> solusi optimal.</a:t>
            </a:r>
            <a:endParaRPr lang="en-US" dirty="0"/>
          </a:p>
        </p:txBody>
      </p:sp>
      <p:graphicFrame>
        <p:nvGraphicFramePr>
          <p:cNvPr id="4" name="Object 2">
            <a:extLst>
              <a:ext uri="{FF2B5EF4-FFF2-40B4-BE49-F238E27FC236}">
                <a16:creationId xmlns:a16="http://schemas.microsoft.com/office/drawing/2014/main" id="{14E32F17-C25D-4106-B9E6-0E85D75CA399}"/>
              </a:ext>
            </a:extLst>
          </p:cNvPr>
          <p:cNvGraphicFramePr>
            <a:graphicFrameLocks noChangeAspect="1"/>
          </p:cNvGraphicFramePr>
          <p:nvPr>
            <p:extLst>
              <p:ext uri="{D42A27DB-BD31-4B8C-83A1-F6EECF244321}">
                <p14:modId xmlns:p14="http://schemas.microsoft.com/office/powerpoint/2010/main" val="1113612080"/>
              </p:ext>
            </p:extLst>
          </p:nvPr>
        </p:nvGraphicFramePr>
        <p:xfrm>
          <a:off x="2955925" y="3429000"/>
          <a:ext cx="5363759" cy="2310606"/>
        </p:xfrm>
        <a:graphic>
          <a:graphicData uri="http://schemas.openxmlformats.org/presentationml/2006/ole">
            <mc:AlternateContent xmlns:mc="http://schemas.openxmlformats.org/markup-compatibility/2006">
              <mc:Choice xmlns:v="urn:schemas-microsoft-com:vml" Requires="v">
                <p:oleObj r:id="rId2" imgW="2273300" imgH="977900" progId="Equation.3">
                  <p:embed/>
                </p:oleObj>
              </mc:Choice>
              <mc:Fallback>
                <p:oleObj r:id="rId2" imgW="2273300" imgH="977900" progId="Equation.3">
                  <p:embed/>
                  <p:pic>
                    <p:nvPicPr>
                      <p:cNvPr id="68614" name="Object 2">
                        <a:extLst>
                          <a:ext uri="{FF2B5EF4-FFF2-40B4-BE49-F238E27FC236}">
                            <a16:creationId xmlns:a16="http://schemas.microsoft.com/office/drawing/2014/main" id="{55F3D7A0-8E38-488B-A754-1E7E3D3E0D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5925" y="3429000"/>
                        <a:ext cx="5363759" cy="231060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22991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7FA8F2-05BA-4A03-8A10-6FC98C06A4A0}"/>
              </a:ext>
            </a:extLst>
          </p:cNvPr>
          <p:cNvSpPr>
            <a:spLocks noGrp="1"/>
          </p:cNvSpPr>
          <p:nvPr>
            <p:ph idx="1"/>
          </p:nvPr>
        </p:nvSpPr>
        <p:spPr>
          <a:xfrm>
            <a:off x="838200" y="711200"/>
            <a:ext cx="10515600" cy="5465763"/>
          </a:xfrm>
        </p:spPr>
        <p:txBody>
          <a:bodyPr/>
          <a:lstStyle/>
          <a:p>
            <a:pPr marL="457200" indent="-457200">
              <a:buNone/>
            </a:pPr>
            <a:r>
              <a:rPr lang="en-US" altLang="en-US" dirty="0"/>
              <a:t>4.  </a:t>
            </a:r>
            <a:r>
              <a:rPr lang="en-US" altLang="en-US" dirty="0" err="1"/>
              <a:t>Misalkan</a:t>
            </a:r>
            <a:r>
              <a:rPr lang="en-US" altLang="en-US" dirty="0"/>
              <a:t> </a:t>
            </a:r>
            <a:r>
              <a:rPr lang="en-US" altLang="en-US" dirty="0" err="1"/>
              <a:t>sebuah</a:t>
            </a:r>
            <a:r>
              <a:rPr lang="en-US" altLang="en-US" dirty="0"/>
              <a:t> </a:t>
            </a:r>
            <a:r>
              <a:rPr lang="en-US" altLang="en-US" dirty="0" err="1"/>
              <a:t>mobil</a:t>
            </a:r>
            <a:r>
              <a:rPr lang="en-US" altLang="en-US" dirty="0"/>
              <a:t> </a:t>
            </a:r>
            <a:r>
              <a:rPr lang="en-US" altLang="en-US" dirty="0" err="1"/>
              <a:t>menempuh</a:t>
            </a:r>
            <a:r>
              <a:rPr lang="en-US" altLang="en-US" dirty="0"/>
              <a:t> </a:t>
            </a:r>
            <a:r>
              <a:rPr lang="en-US" altLang="en-US" dirty="0" err="1"/>
              <a:t>perjalanan</a:t>
            </a:r>
            <a:r>
              <a:rPr lang="en-US" altLang="en-US" dirty="0"/>
              <a:t> </a:t>
            </a:r>
            <a:r>
              <a:rPr lang="en-US" altLang="en-US" dirty="0" err="1"/>
              <a:t>sejauh</a:t>
            </a:r>
            <a:r>
              <a:rPr lang="en-US" altLang="en-US" dirty="0"/>
              <a:t> </a:t>
            </a:r>
            <a:r>
              <a:rPr lang="en-US" altLang="en-US" i="1" dirty="0"/>
              <a:t>L</a:t>
            </a:r>
            <a:r>
              <a:rPr lang="en-US" altLang="en-US" dirty="0"/>
              <a:t> km, </a:t>
            </a:r>
            <a:r>
              <a:rPr lang="en-US" altLang="en-US" dirty="0" err="1"/>
              <a:t>dimulai</a:t>
            </a:r>
            <a:r>
              <a:rPr lang="en-US" altLang="en-US" dirty="0"/>
              <a:t> </a:t>
            </a:r>
            <a:r>
              <a:rPr lang="en-US" altLang="en-US" dirty="0" err="1"/>
              <a:t>dari</a:t>
            </a:r>
            <a:r>
              <a:rPr lang="en-US" altLang="en-US" dirty="0"/>
              <a:t> </a:t>
            </a:r>
            <a:r>
              <a:rPr lang="en-US" altLang="en-US" dirty="0" err="1"/>
              <a:t>titik</a:t>
            </a:r>
            <a:r>
              <a:rPr lang="en-US" altLang="en-US" dirty="0"/>
              <a:t> 0 dan </a:t>
            </a:r>
            <a:r>
              <a:rPr lang="en-US" altLang="en-US" dirty="0" err="1"/>
              <a:t>berakhir</a:t>
            </a:r>
            <a:r>
              <a:rPr lang="en-US" altLang="en-US" dirty="0"/>
              <a:t> pada kilometer </a:t>
            </a:r>
            <a:r>
              <a:rPr lang="en-US" altLang="en-US" i="1" dirty="0"/>
              <a:t>L</a:t>
            </a:r>
            <a:r>
              <a:rPr lang="en-US" altLang="en-US" dirty="0"/>
              <a:t>. Di </a:t>
            </a:r>
            <a:r>
              <a:rPr lang="en-US" altLang="en-US" dirty="0" err="1"/>
              <a:t>sepanjang</a:t>
            </a:r>
            <a:r>
              <a:rPr lang="en-US" altLang="en-US" dirty="0"/>
              <a:t> </a:t>
            </a:r>
            <a:r>
              <a:rPr lang="en-US" altLang="en-US" dirty="0" err="1"/>
              <a:t>jalan</a:t>
            </a:r>
            <a:r>
              <a:rPr lang="en-US" altLang="en-US" dirty="0"/>
              <a:t> </a:t>
            </a:r>
            <a:r>
              <a:rPr lang="en-US" altLang="en-US" dirty="0" err="1"/>
              <a:t>terdapat</a:t>
            </a:r>
            <a:r>
              <a:rPr lang="en-US" altLang="en-US" dirty="0"/>
              <a:t> SPBU pada </a:t>
            </a:r>
            <a:r>
              <a:rPr lang="en-US" altLang="en-US" dirty="0" err="1"/>
              <a:t>jarak</a:t>
            </a:r>
            <a:r>
              <a:rPr lang="en-US" altLang="en-US" dirty="0"/>
              <a:t> n</a:t>
            </a:r>
            <a:r>
              <a:rPr lang="en-US" altLang="en-US" baseline="-25000" dirty="0"/>
              <a:t>1</a:t>
            </a:r>
            <a:r>
              <a:rPr lang="en-US" altLang="en-US" dirty="0"/>
              <a:t>, n</a:t>
            </a:r>
            <a:r>
              <a:rPr lang="en-US" altLang="en-US" baseline="-25000" dirty="0"/>
              <a:t>2</a:t>
            </a:r>
            <a:r>
              <a:rPr lang="en-US" altLang="en-US" dirty="0"/>
              <a:t>,  …, </a:t>
            </a:r>
            <a:r>
              <a:rPr lang="en-US" altLang="en-US" dirty="0" err="1"/>
              <a:t>n</a:t>
            </a:r>
            <a:r>
              <a:rPr lang="en-US" altLang="en-US" baseline="-25000" dirty="0" err="1"/>
              <a:t>k</a:t>
            </a:r>
            <a:r>
              <a:rPr lang="en-US" altLang="en-US" dirty="0"/>
              <a:t> km </a:t>
            </a:r>
            <a:r>
              <a:rPr lang="en-US" altLang="en-US" dirty="0" err="1"/>
              <a:t>dari</a:t>
            </a:r>
            <a:r>
              <a:rPr lang="en-US" altLang="en-US" dirty="0"/>
              <a:t> </a:t>
            </a:r>
            <a:r>
              <a:rPr lang="en-US" altLang="en-US" dirty="0" err="1"/>
              <a:t>titik</a:t>
            </a:r>
            <a:r>
              <a:rPr lang="en-US" altLang="en-US" dirty="0"/>
              <a:t> </a:t>
            </a:r>
            <a:r>
              <a:rPr lang="en-US" altLang="en-US" dirty="0" err="1"/>
              <a:t>awal</a:t>
            </a:r>
            <a:r>
              <a:rPr lang="en-US" altLang="en-US" dirty="0"/>
              <a:t>. </a:t>
            </a:r>
            <a:r>
              <a:rPr lang="en-US" altLang="en-US" dirty="0" err="1"/>
              <a:t>Tangki</a:t>
            </a:r>
            <a:r>
              <a:rPr lang="en-US" altLang="en-US" dirty="0"/>
              <a:t> </a:t>
            </a:r>
            <a:r>
              <a:rPr lang="en-US" altLang="en-US" dirty="0" err="1"/>
              <a:t>bensin</a:t>
            </a:r>
            <a:r>
              <a:rPr lang="en-US" altLang="en-US" dirty="0"/>
              <a:t> </a:t>
            </a:r>
            <a:r>
              <a:rPr lang="en-US" altLang="en-US" dirty="0" err="1"/>
              <a:t>penuh</a:t>
            </a:r>
            <a:r>
              <a:rPr lang="en-US" altLang="en-US" dirty="0"/>
              <a:t> </a:t>
            </a:r>
            <a:r>
              <a:rPr lang="en-US" altLang="en-US" dirty="0" err="1"/>
              <a:t>hanya</a:t>
            </a:r>
            <a:r>
              <a:rPr lang="en-US" altLang="en-US" dirty="0"/>
              <a:t> </a:t>
            </a:r>
            <a:r>
              <a:rPr lang="en-US" altLang="en-US" dirty="0" err="1"/>
              <a:t>cukup</a:t>
            </a:r>
            <a:r>
              <a:rPr lang="en-US" altLang="en-US" dirty="0"/>
              <a:t> </a:t>
            </a:r>
            <a:r>
              <a:rPr lang="en-US" altLang="en-US" dirty="0" err="1"/>
              <a:t>untuk</a:t>
            </a:r>
            <a:r>
              <a:rPr lang="en-US" altLang="en-US" dirty="0"/>
              <a:t> </a:t>
            </a:r>
            <a:r>
              <a:rPr lang="en-US" altLang="en-US" dirty="0" err="1"/>
              <a:t>berjalan</a:t>
            </a:r>
            <a:r>
              <a:rPr lang="en-US" altLang="en-US" dirty="0"/>
              <a:t> </a:t>
            </a:r>
            <a:r>
              <a:rPr lang="en-US" altLang="en-US" dirty="0" err="1"/>
              <a:t>sejauh</a:t>
            </a:r>
            <a:r>
              <a:rPr lang="en-US" altLang="en-US" dirty="0"/>
              <a:t> </a:t>
            </a:r>
            <a:r>
              <a:rPr lang="en-US" altLang="en-US" i="1" dirty="0"/>
              <a:t>d</a:t>
            </a:r>
            <a:r>
              <a:rPr lang="en-US" altLang="en-US" dirty="0"/>
              <a:t> km. </a:t>
            </a:r>
            <a:r>
              <a:rPr lang="en-US" altLang="en-US" dirty="0" err="1"/>
              <a:t>Bagaimana</a:t>
            </a:r>
            <a:r>
              <a:rPr lang="en-US" altLang="en-US" dirty="0"/>
              <a:t> </a:t>
            </a:r>
            <a:r>
              <a:rPr lang="en-US" altLang="en-US" dirty="0" err="1"/>
              <a:t>kita</a:t>
            </a:r>
            <a:r>
              <a:rPr lang="en-US" altLang="en-US" dirty="0"/>
              <a:t> </a:t>
            </a:r>
            <a:r>
              <a:rPr lang="en-US" altLang="en-US" dirty="0" err="1"/>
              <a:t>menempuh</a:t>
            </a:r>
            <a:r>
              <a:rPr lang="en-US" altLang="en-US" dirty="0"/>
              <a:t> </a:t>
            </a:r>
            <a:r>
              <a:rPr lang="en-US" altLang="en-US" dirty="0" err="1"/>
              <a:t>tempat</a:t>
            </a:r>
            <a:r>
              <a:rPr lang="en-US" altLang="en-US" dirty="0"/>
              <a:t> </a:t>
            </a:r>
            <a:r>
              <a:rPr lang="en-US" altLang="en-US" dirty="0" err="1"/>
              <a:t>pemberhentian</a:t>
            </a:r>
            <a:r>
              <a:rPr lang="en-US" altLang="en-US" dirty="0"/>
              <a:t> di SPBU agar </a:t>
            </a:r>
            <a:r>
              <a:rPr lang="en-US" altLang="en-US" dirty="0" err="1"/>
              <a:t>kita</a:t>
            </a:r>
            <a:r>
              <a:rPr lang="en-US" altLang="en-US" dirty="0"/>
              <a:t> </a:t>
            </a:r>
            <a:r>
              <a:rPr lang="en-US" altLang="en-US" dirty="0" err="1"/>
              <a:t>berhenti</a:t>
            </a:r>
            <a:r>
              <a:rPr lang="en-US" altLang="en-US" dirty="0"/>
              <a:t> </a:t>
            </a:r>
            <a:r>
              <a:rPr lang="en-US" altLang="en-US" dirty="0" err="1"/>
              <a:t>sesedikit</a:t>
            </a:r>
            <a:r>
              <a:rPr lang="en-US" altLang="en-US" dirty="0"/>
              <a:t> </a:t>
            </a:r>
            <a:r>
              <a:rPr lang="en-US" altLang="en-US" dirty="0" err="1"/>
              <a:t>mungkin</a:t>
            </a:r>
            <a:r>
              <a:rPr lang="en-US" altLang="en-US" dirty="0"/>
              <a:t>? </a:t>
            </a:r>
            <a:r>
              <a:rPr lang="en-US" altLang="en-US" dirty="0" err="1"/>
              <a:t>Jelaskan</a:t>
            </a:r>
            <a:r>
              <a:rPr lang="en-US" altLang="en-US" dirty="0"/>
              <a:t> strategi greedy-</a:t>
            </a:r>
            <a:r>
              <a:rPr lang="en-US" altLang="en-US" dirty="0" err="1"/>
              <a:t>nya</a:t>
            </a:r>
            <a:r>
              <a:rPr lang="en-US" altLang="en-US" dirty="0"/>
              <a:t> dan </a:t>
            </a:r>
            <a:r>
              <a:rPr lang="en-US" altLang="en-US" dirty="0" err="1"/>
              <a:t>ilustrasikan</a:t>
            </a:r>
            <a:r>
              <a:rPr lang="en-US" altLang="en-US" dirty="0"/>
              <a:t> </a:t>
            </a:r>
            <a:r>
              <a:rPr lang="en-US" altLang="en-US" dirty="0" err="1"/>
              <a:t>jawaban</a:t>
            </a:r>
            <a:r>
              <a:rPr lang="en-US" altLang="en-US" dirty="0"/>
              <a:t> </a:t>
            </a:r>
            <a:r>
              <a:rPr lang="en-US" altLang="en-US" dirty="0" err="1"/>
              <a:t>anda</a:t>
            </a:r>
            <a:r>
              <a:rPr lang="en-US" altLang="en-US" dirty="0"/>
              <a:t> </a:t>
            </a:r>
            <a:r>
              <a:rPr lang="en-US" altLang="en-US" dirty="0" err="1"/>
              <a:t>dengan</a:t>
            </a:r>
            <a:r>
              <a:rPr lang="en-US" altLang="en-US" dirty="0"/>
              <a:t> </a:t>
            </a:r>
            <a:r>
              <a:rPr lang="en-US" altLang="en-US" dirty="0" err="1"/>
              <a:t>contoh</a:t>
            </a:r>
            <a:r>
              <a:rPr lang="en-US" altLang="en-US" dirty="0"/>
              <a:t> L = 100 km, d = 30, dan n</a:t>
            </a:r>
            <a:r>
              <a:rPr lang="en-US" altLang="en-US" baseline="-25000" dirty="0"/>
              <a:t>1</a:t>
            </a:r>
            <a:r>
              <a:rPr lang="en-US" altLang="en-US" dirty="0"/>
              <a:t> = 10, n</a:t>
            </a:r>
            <a:r>
              <a:rPr lang="en-US" altLang="en-US" baseline="-25000" dirty="0"/>
              <a:t>2</a:t>
            </a:r>
            <a:r>
              <a:rPr lang="en-US" altLang="en-US" dirty="0"/>
              <a:t> = 25, n</a:t>
            </a:r>
            <a:r>
              <a:rPr lang="en-US" altLang="en-US" baseline="-25000" dirty="0"/>
              <a:t>3</a:t>
            </a:r>
            <a:r>
              <a:rPr lang="en-US" altLang="en-US" dirty="0"/>
              <a:t> = 30, n</a:t>
            </a:r>
            <a:r>
              <a:rPr lang="en-US" altLang="en-US" baseline="-25000" dirty="0"/>
              <a:t>4</a:t>
            </a:r>
            <a:r>
              <a:rPr lang="en-US" altLang="en-US" dirty="0"/>
              <a:t> = 40, n</a:t>
            </a:r>
            <a:r>
              <a:rPr lang="en-US" altLang="en-US" baseline="-25000" dirty="0"/>
              <a:t>5</a:t>
            </a:r>
            <a:r>
              <a:rPr lang="en-US" altLang="en-US" dirty="0"/>
              <a:t> = 50, dan n</a:t>
            </a:r>
            <a:r>
              <a:rPr lang="en-US" altLang="en-US" baseline="-25000" dirty="0"/>
              <a:t>6</a:t>
            </a:r>
            <a:r>
              <a:rPr lang="en-US" altLang="en-US" dirty="0"/>
              <a:t> = 80.</a:t>
            </a:r>
            <a:endParaRPr lang="en-AU" altLang="en-US" dirty="0"/>
          </a:p>
          <a:p>
            <a:endParaRPr lang="en-US" altLang="en-US" dirty="0"/>
          </a:p>
          <a:p>
            <a:pPr marL="0" indent="0">
              <a:buNone/>
            </a:pPr>
            <a:endParaRPr lang="en-US" dirty="0"/>
          </a:p>
        </p:txBody>
      </p:sp>
    </p:spTree>
    <p:extLst>
      <p:ext uri="{BB962C8B-B14F-4D97-AF65-F5344CB8AC3E}">
        <p14:creationId xmlns:p14="http://schemas.microsoft.com/office/powerpoint/2010/main" val="250151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D4E83B-43AC-48B1-9C34-5C42D4DBBC7F}"/>
              </a:ext>
            </a:extLst>
          </p:cNvPr>
          <p:cNvSpPr>
            <a:spLocks noGrp="1"/>
          </p:cNvSpPr>
          <p:nvPr>
            <p:ph idx="1"/>
          </p:nvPr>
        </p:nvSpPr>
        <p:spPr>
          <a:xfrm>
            <a:off x="838200" y="680720"/>
            <a:ext cx="10855960" cy="5496243"/>
          </a:xfrm>
        </p:spPr>
        <p:txBody>
          <a:bodyPr/>
          <a:lstStyle/>
          <a:p>
            <a:pPr marL="346075" indent="-346075">
              <a:buNone/>
            </a:pPr>
            <a:r>
              <a:rPr lang="en-US" dirty="0"/>
              <a:t>5. </a:t>
            </a:r>
            <a:r>
              <a:rPr lang="en-US" dirty="0" err="1"/>
              <a:t>Misalkan</a:t>
            </a:r>
            <a:r>
              <a:rPr lang="en-US" dirty="0"/>
              <a:t> </a:t>
            </a:r>
            <a:r>
              <a:rPr lang="en-US" dirty="0" err="1"/>
              <a:t>terdapat</a:t>
            </a:r>
            <a:r>
              <a:rPr lang="en-US" dirty="0"/>
              <a:t> 9 </a:t>
            </a:r>
            <a:r>
              <a:rPr lang="en-US" dirty="0" err="1"/>
              <a:t>buah</a:t>
            </a:r>
            <a:r>
              <a:rPr lang="en-US" dirty="0"/>
              <a:t> job </a:t>
            </a:r>
            <a:r>
              <a:rPr lang="en-US" dirty="0" err="1"/>
              <a:t>dengan</a:t>
            </a:r>
            <a:r>
              <a:rPr lang="en-US" dirty="0"/>
              <a:t> </a:t>
            </a:r>
            <a:r>
              <a:rPr lang="en-US" dirty="0" err="1"/>
              <a:t>waktu</a:t>
            </a:r>
            <a:r>
              <a:rPr lang="en-US" dirty="0"/>
              <a:t> </a:t>
            </a:r>
            <a:r>
              <a:rPr lang="en-US" dirty="0" err="1"/>
              <a:t>pengerjaan</a:t>
            </a:r>
            <a:r>
              <a:rPr lang="en-US" dirty="0"/>
              <a:t> </a:t>
            </a:r>
            <a:r>
              <a:rPr lang="en-US" dirty="0" err="1"/>
              <a:t>adalah</a:t>
            </a:r>
            <a:r>
              <a:rPr lang="en-US" dirty="0"/>
              <a:t> 3, 5, 6, 10, 11, 14, 15, 18, dan 20 </a:t>
            </a:r>
            <a:r>
              <a:rPr lang="en-US" dirty="0" err="1"/>
              <a:t>menit</a:t>
            </a:r>
            <a:r>
              <a:rPr lang="en-US" dirty="0"/>
              <a:t>. Anda </a:t>
            </a:r>
            <a:r>
              <a:rPr lang="en-US" dirty="0" err="1"/>
              <a:t>memiliki</a:t>
            </a:r>
            <a:r>
              <a:rPr lang="en-US" dirty="0"/>
              <a:t> </a:t>
            </a:r>
            <a:r>
              <a:rPr lang="en-US" dirty="0" err="1"/>
              <a:t>tiga</a:t>
            </a:r>
            <a:r>
              <a:rPr lang="en-US" dirty="0"/>
              <a:t> </a:t>
            </a:r>
            <a:r>
              <a:rPr lang="en-US" dirty="0" err="1"/>
              <a:t>buah</a:t>
            </a:r>
            <a:r>
              <a:rPr lang="en-US" dirty="0"/>
              <a:t> </a:t>
            </a:r>
            <a:r>
              <a:rPr lang="en-US" dirty="0" err="1"/>
              <a:t>prosesor</a:t>
            </a:r>
            <a:r>
              <a:rPr lang="en-US" dirty="0"/>
              <a:t> </a:t>
            </a:r>
            <a:r>
              <a:rPr lang="en-US" dirty="0" err="1"/>
              <a:t>untuk</a:t>
            </a:r>
            <a:r>
              <a:rPr lang="en-US" dirty="0"/>
              <a:t> </a:t>
            </a:r>
            <a:r>
              <a:rPr lang="en-US" dirty="0" err="1"/>
              <a:t>menjalankan</a:t>
            </a:r>
            <a:r>
              <a:rPr lang="en-US" dirty="0"/>
              <a:t> job-job </a:t>
            </a:r>
            <a:r>
              <a:rPr lang="en-US" dirty="0" err="1"/>
              <a:t>tersebut</a:t>
            </a:r>
            <a:r>
              <a:rPr lang="en-US" dirty="0"/>
              <a:t>. </a:t>
            </a:r>
            <a:r>
              <a:rPr lang="en-US" dirty="0" err="1"/>
              <a:t>Bagaimana</a:t>
            </a:r>
            <a:r>
              <a:rPr lang="en-US" dirty="0"/>
              <a:t> </a:t>
            </a:r>
            <a:r>
              <a:rPr lang="en-US" dirty="0" err="1"/>
              <a:t>cara</a:t>
            </a:r>
            <a:r>
              <a:rPr lang="en-US" dirty="0"/>
              <a:t> </a:t>
            </a:r>
            <a:r>
              <a:rPr lang="en-US" dirty="0" err="1"/>
              <a:t>pengaturan</a:t>
            </a:r>
            <a:r>
              <a:rPr lang="en-US" dirty="0"/>
              <a:t> job pada </a:t>
            </a:r>
            <a:r>
              <a:rPr lang="en-US" dirty="0" err="1"/>
              <a:t>setiap</a:t>
            </a:r>
            <a:r>
              <a:rPr lang="en-US" dirty="0"/>
              <a:t> </a:t>
            </a:r>
            <a:r>
              <a:rPr lang="en-US" dirty="0" err="1"/>
              <a:t>prosesor</a:t>
            </a:r>
            <a:r>
              <a:rPr lang="en-US" dirty="0"/>
              <a:t> </a:t>
            </a:r>
            <a:r>
              <a:rPr lang="en-US" dirty="0" err="1"/>
              <a:t>sehingga</a:t>
            </a:r>
            <a:r>
              <a:rPr lang="en-US" dirty="0"/>
              <a:t> </a:t>
            </a:r>
            <a:r>
              <a:rPr lang="en-US" dirty="0" err="1"/>
              <a:t>waktu</a:t>
            </a:r>
            <a:r>
              <a:rPr lang="en-US" dirty="0"/>
              <a:t> </a:t>
            </a:r>
            <a:r>
              <a:rPr lang="en-US" dirty="0" err="1"/>
              <a:t>penyelesaian</a:t>
            </a:r>
            <a:r>
              <a:rPr lang="en-US" dirty="0"/>
              <a:t> </a:t>
            </a:r>
            <a:r>
              <a:rPr lang="en-US" dirty="0" err="1"/>
              <a:t>semua</a:t>
            </a:r>
            <a:r>
              <a:rPr lang="en-US" dirty="0"/>
              <a:t> job </a:t>
            </a:r>
            <a:r>
              <a:rPr lang="en-US" dirty="0" err="1"/>
              <a:t>adalah</a:t>
            </a:r>
            <a:r>
              <a:rPr lang="en-US" dirty="0"/>
              <a:t> minimal? Waktu </a:t>
            </a:r>
            <a:r>
              <a:rPr lang="en-US" dirty="0" err="1"/>
              <a:t>penyelesaian</a:t>
            </a:r>
            <a:r>
              <a:rPr lang="en-US" dirty="0"/>
              <a:t> job </a:t>
            </a:r>
            <a:r>
              <a:rPr lang="en-US" dirty="0" err="1"/>
              <a:t>dihitung</a:t>
            </a:r>
            <a:r>
              <a:rPr lang="en-US" dirty="0"/>
              <a:t> </a:t>
            </a:r>
            <a:r>
              <a:rPr lang="en-US" dirty="0" err="1"/>
              <a:t>dari</a:t>
            </a:r>
            <a:r>
              <a:rPr lang="en-US" dirty="0"/>
              <a:t> </a:t>
            </a:r>
            <a:r>
              <a:rPr lang="en-US" dirty="0" err="1"/>
              <a:t>prosesor</a:t>
            </a:r>
            <a:r>
              <a:rPr lang="en-US" dirty="0"/>
              <a:t> yang </a:t>
            </a:r>
            <a:r>
              <a:rPr lang="en-US" dirty="0" err="1"/>
              <a:t>terlama</a:t>
            </a:r>
            <a:r>
              <a:rPr lang="en-US" dirty="0"/>
              <a:t> </a:t>
            </a:r>
            <a:r>
              <a:rPr lang="en-US" dirty="0" err="1"/>
              <a:t>menyelesaikan</a:t>
            </a:r>
            <a:r>
              <a:rPr lang="en-US" dirty="0"/>
              <a:t> job. </a:t>
            </a:r>
            <a:r>
              <a:rPr lang="en-US" dirty="0" err="1"/>
              <a:t>Misalkan</a:t>
            </a:r>
            <a:r>
              <a:rPr lang="en-US" dirty="0"/>
              <a:t> </a:t>
            </a:r>
            <a:r>
              <a:rPr lang="en-US" dirty="0" err="1"/>
              <a:t>cara</a:t>
            </a:r>
            <a:r>
              <a:rPr lang="en-US" dirty="0"/>
              <a:t> </a:t>
            </a:r>
            <a:r>
              <a:rPr lang="en-US" dirty="0" err="1"/>
              <a:t>pengaturan</a:t>
            </a:r>
            <a:r>
              <a:rPr lang="en-US" dirty="0"/>
              <a:t> job </a:t>
            </a:r>
            <a:r>
              <a:rPr lang="en-US" dirty="0" err="1"/>
              <a:t>adalah</a:t>
            </a:r>
            <a:r>
              <a:rPr lang="en-US" dirty="0"/>
              <a:t> </a:t>
            </a:r>
            <a:r>
              <a:rPr lang="en-US" dirty="0" err="1"/>
              <a:t>sbb</a:t>
            </a:r>
            <a:r>
              <a:rPr lang="en-US" dirty="0"/>
              <a: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Waktu </a:t>
            </a:r>
            <a:r>
              <a:rPr lang="en-US" dirty="0" err="1"/>
              <a:t>penyelesaian</a:t>
            </a:r>
            <a:r>
              <a:rPr lang="en-US" dirty="0"/>
              <a:t> job = 18 + 11 + 6 = 35 </a:t>
            </a:r>
            <a:r>
              <a:rPr lang="en-US" dirty="0" err="1"/>
              <a:t>menit</a:t>
            </a:r>
            <a:r>
              <a:rPr lang="en-US" dirty="0"/>
              <a:t>.</a:t>
            </a:r>
          </a:p>
        </p:txBody>
      </p:sp>
      <p:grpSp>
        <p:nvGrpSpPr>
          <p:cNvPr id="4" name="Group 8">
            <a:extLst>
              <a:ext uri="{FF2B5EF4-FFF2-40B4-BE49-F238E27FC236}">
                <a16:creationId xmlns:a16="http://schemas.microsoft.com/office/drawing/2014/main" id="{FA8C0661-04A5-4B7C-87C6-0E607EC4A7F8}"/>
              </a:ext>
            </a:extLst>
          </p:cNvPr>
          <p:cNvGrpSpPr>
            <a:grpSpLocks/>
          </p:cNvGrpSpPr>
          <p:nvPr/>
        </p:nvGrpSpPr>
        <p:grpSpPr bwMode="auto">
          <a:xfrm>
            <a:off x="2438400" y="3503612"/>
            <a:ext cx="3802063" cy="382588"/>
            <a:chOff x="768" y="2304"/>
            <a:chExt cx="2395" cy="241"/>
          </a:xfrm>
          <a:solidFill>
            <a:schemeClr val="accent1"/>
          </a:solidFill>
        </p:grpSpPr>
        <p:sp>
          <p:nvSpPr>
            <p:cNvPr id="5" name="Freeform 6">
              <a:extLst>
                <a:ext uri="{FF2B5EF4-FFF2-40B4-BE49-F238E27FC236}">
                  <a16:creationId xmlns:a16="http://schemas.microsoft.com/office/drawing/2014/main" id="{A15BCECA-107D-4612-87D4-1FFAD5629C47}"/>
                </a:ext>
              </a:extLst>
            </p:cNvPr>
            <p:cNvSpPr>
              <a:spLocks/>
            </p:cNvSpPr>
            <p:nvPr/>
          </p:nvSpPr>
          <p:spPr bwMode="auto">
            <a:xfrm>
              <a:off x="768" y="2304"/>
              <a:ext cx="2395" cy="241"/>
            </a:xfrm>
            <a:custGeom>
              <a:avLst/>
              <a:gdLst>
                <a:gd name="T0" fmla="*/ 0 w 2395"/>
                <a:gd name="T1" fmla="*/ 0 h 241"/>
                <a:gd name="T2" fmla="*/ 0 w 2395"/>
                <a:gd name="T3" fmla="*/ 240 h 241"/>
                <a:gd name="T4" fmla="*/ 2394 w 2395"/>
                <a:gd name="T5" fmla="*/ 240 h 241"/>
                <a:gd name="T6" fmla="*/ 2394 w 2395"/>
                <a:gd name="T7" fmla="*/ 0 h 241"/>
                <a:gd name="T8" fmla="*/ 0 w 2395"/>
                <a:gd name="T9" fmla="*/ 0 h 241"/>
              </a:gdLst>
              <a:ahLst/>
              <a:cxnLst>
                <a:cxn ang="0">
                  <a:pos x="T0" y="T1"/>
                </a:cxn>
                <a:cxn ang="0">
                  <a:pos x="T2" y="T3"/>
                </a:cxn>
                <a:cxn ang="0">
                  <a:pos x="T4" y="T5"/>
                </a:cxn>
                <a:cxn ang="0">
                  <a:pos x="T6" y="T7"/>
                </a:cxn>
                <a:cxn ang="0">
                  <a:pos x="T8" y="T9"/>
                </a:cxn>
              </a:cxnLst>
              <a:rect l="0" t="0" r="r" b="b"/>
              <a:pathLst>
                <a:path w="2395" h="241">
                  <a:moveTo>
                    <a:pt x="0" y="0"/>
                  </a:moveTo>
                  <a:lnTo>
                    <a:pt x="0" y="240"/>
                  </a:lnTo>
                  <a:lnTo>
                    <a:pt x="2394" y="240"/>
                  </a:lnTo>
                  <a:lnTo>
                    <a:pt x="2394" y="0"/>
                  </a:lnTo>
                  <a:lnTo>
                    <a:pt x="0" y="0"/>
                  </a:lnTo>
                </a:path>
              </a:pathLst>
            </a:custGeom>
            <a:grp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Rectangle 7">
              <a:extLst>
                <a:ext uri="{FF2B5EF4-FFF2-40B4-BE49-F238E27FC236}">
                  <a16:creationId xmlns:a16="http://schemas.microsoft.com/office/drawing/2014/main" id="{048E5DE9-DC06-4E78-A4EB-6334AC0995D3}"/>
                </a:ext>
              </a:extLst>
            </p:cNvPr>
            <p:cNvSpPr>
              <a:spLocks noChangeArrowheads="1"/>
            </p:cNvSpPr>
            <p:nvPr/>
          </p:nvSpPr>
          <p:spPr bwMode="auto">
            <a:xfrm>
              <a:off x="829" y="2336"/>
              <a:ext cx="2272" cy="176"/>
            </a:xfrm>
            <a:prstGeom prst="rect">
              <a:avLst/>
            </a:prstGeom>
            <a:grpFill/>
            <a:ln>
              <a:noFill/>
            </a:ln>
            <a:effectLst/>
            <a:extLs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en-US" dirty="0">
                  <a:latin typeface="Trebuchet MS" panose="020B0603020202020204" pitchFamily="34" charset="0"/>
                </a:rPr>
                <a:t>20</a:t>
              </a:r>
            </a:p>
          </p:txBody>
        </p:sp>
      </p:grpSp>
      <p:grpSp>
        <p:nvGrpSpPr>
          <p:cNvPr id="7" name="Group 11">
            <a:extLst>
              <a:ext uri="{FF2B5EF4-FFF2-40B4-BE49-F238E27FC236}">
                <a16:creationId xmlns:a16="http://schemas.microsoft.com/office/drawing/2014/main" id="{6B9BAC08-847C-47D9-A7EB-0132395EF6EF}"/>
              </a:ext>
            </a:extLst>
          </p:cNvPr>
          <p:cNvGrpSpPr>
            <a:grpSpLocks/>
          </p:cNvGrpSpPr>
          <p:nvPr/>
        </p:nvGrpSpPr>
        <p:grpSpPr bwMode="auto">
          <a:xfrm>
            <a:off x="2438400" y="4113212"/>
            <a:ext cx="3468688" cy="382588"/>
            <a:chOff x="768" y="2688"/>
            <a:chExt cx="2185" cy="241"/>
          </a:xfrm>
          <a:solidFill>
            <a:srgbClr val="FF0000"/>
          </a:solidFill>
        </p:grpSpPr>
        <p:sp>
          <p:nvSpPr>
            <p:cNvPr id="8" name="Freeform 9">
              <a:extLst>
                <a:ext uri="{FF2B5EF4-FFF2-40B4-BE49-F238E27FC236}">
                  <a16:creationId xmlns:a16="http://schemas.microsoft.com/office/drawing/2014/main" id="{1AA1CFBD-75E5-45C3-9384-FAA5F1008BF6}"/>
                </a:ext>
              </a:extLst>
            </p:cNvPr>
            <p:cNvSpPr>
              <a:spLocks/>
            </p:cNvSpPr>
            <p:nvPr/>
          </p:nvSpPr>
          <p:spPr bwMode="auto">
            <a:xfrm>
              <a:off x="768" y="2688"/>
              <a:ext cx="2185" cy="241"/>
            </a:xfrm>
            <a:custGeom>
              <a:avLst/>
              <a:gdLst>
                <a:gd name="T0" fmla="*/ 0 w 2185"/>
                <a:gd name="T1" fmla="*/ 0 h 241"/>
                <a:gd name="T2" fmla="*/ 0 w 2185"/>
                <a:gd name="T3" fmla="*/ 240 h 241"/>
                <a:gd name="T4" fmla="*/ 2184 w 2185"/>
                <a:gd name="T5" fmla="*/ 240 h 241"/>
                <a:gd name="T6" fmla="*/ 2184 w 2185"/>
                <a:gd name="T7" fmla="*/ 0 h 241"/>
                <a:gd name="T8" fmla="*/ 0 w 2185"/>
                <a:gd name="T9" fmla="*/ 0 h 241"/>
              </a:gdLst>
              <a:ahLst/>
              <a:cxnLst>
                <a:cxn ang="0">
                  <a:pos x="T0" y="T1"/>
                </a:cxn>
                <a:cxn ang="0">
                  <a:pos x="T2" y="T3"/>
                </a:cxn>
                <a:cxn ang="0">
                  <a:pos x="T4" y="T5"/>
                </a:cxn>
                <a:cxn ang="0">
                  <a:pos x="T6" y="T7"/>
                </a:cxn>
                <a:cxn ang="0">
                  <a:pos x="T8" y="T9"/>
                </a:cxn>
              </a:cxnLst>
              <a:rect l="0" t="0" r="r" b="b"/>
              <a:pathLst>
                <a:path w="2185" h="241">
                  <a:moveTo>
                    <a:pt x="0" y="0"/>
                  </a:moveTo>
                  <a:lnTo>
                    <a:pt x="0" y="240"/>
                  </a:lnTo>
                  <a:lnTo>
                    <a:pt x="2184" y="240"/>
                  </a:lnTo>
                  <a:lnTo>
                    <a:pt x="2184" y="0"/>
                  </a:lnTo>
                  <a:lnTo>
                    <a:pt x="0" y="0"/>
                  </a:lnTo>
                </a:path>
              </a:pathLst>
            </a:custGeom>
            <a:grp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Rectangle 10">
              <a:extLst>
                <a:ext uri="{FF2B5EF4-FFF2-40B4-BE49-F238E27FC236}">
                  <a16:creationId xmlns:a16="http://schemas.microsoft.com/office/drawing/2014/main" id="{B6AF21B6-2696-4BFE-9125-E98FE4A2B206}"/>
                </a:ext>
              </a:extLst>
            </p:cNvPr>
            <p:cNvSpPr>
              <a:spLocks noChangeArrowheads="1"/>
            </p:cNvSpPr>
            <p:nvPr/>
          </p:nvSpPr>
          <p:spPr bwMode="auto">
            <a:xfrm>
              <a:off x="829" y="2720"/>
              <a:ext cx="2062" cy="176"/>
            </a:xfrm>
            <a:prstGeom prst="rect">
              <a:avLst/>
            </a:prstGeom>
            <a:grpFill/>
            <a:ln>
              <a:noFill/>
            </a:ln>
            <a:effectLst/>
            <a:extLs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en-US" dirty="0">
                  <a:latin typeface="Trebuchet MS" panose="020B0603020202020204" pitchFamily="34" charset="0"/>
                </a:rPr>
                <a:t>18</a:t>
              </a:r>
            </a:p>
          </p:txBody>
        </p:sp>
      </p:grpSp>
      <p:grpSp>
        <p:nvGrpSpPr>
          <p:cNvPr id="10" name="Group 14">
            <a:extLst>
              <a:ext uri="{FF2B5EF4-FFF2-40B4-BE49-F238E27FC236}">
                <a16:creationId xmlns:a16="http://schemas.microsoft.com/office/drawing/2014/main" id="{3BDA81EF-72FE-438C-B826-1A2C2691C825}"/>
              </a:ext>
            </a:extLst>
          </p:cNvPr>
          <p:cNvGrpSpPr>
            <a:grpSpLocks/>
          </p:cNvGrpSpPr>
          <p:nvPr/>
        </p:nvGrpSpPr>
        <p:grpSpPr bwMode="auto">
          <a:xfrm>
            <a:off x="2438400" y="4799012"/>
            <a:ext cx="2868613" cy="382588"/>
            <a:chOff x="768" y="3120"/>
            <a:chExt cx="1807" cy="241"/>
          </a:xfrm>
          <a:solidFill>
            <a:schemeClr val="accent6"/>
          </a:solidFill>
        </p:grpSpPr>
        <p:sp>
          <p:nvSpPr>
            <p:cNvPr id="11" name="Freeform 12">
              <a:extLst>
                <a:ext uri="{FF2B5EF4-FFF2-40B4-BE49-F238E27FC236}">
                  <a16:creationId xmlns:a16="http://schemas.microsoft.com/office/drawing/2014/main" id="{8350AAA9-7E85-4196-89CC-0D6BDD5C92A3}"/>
                </a:ext>
              </a:extLst>
            </p:cNvPr>
            <p:cNvSpPr>
              <a:spLocks/>
            </p:cNvSpPr>
            <p:nvPr/>
          </p:nvSpPr>
          <p:spPr bwMode="auto">
            <a:xfrm>
              <a:off x="768" y="3120"/>
              <a:ext cx="1807" cy="241"/>
            </a:xfrm>
            <a:custGeom>
              <a:avLst/>
              <a:gdLst>
                <a:gd name="T0" fmla="*/ 0 w 1807"/>
                <a:gd name="T1" fmla="*/ 0 h 241"/>
                <a:gd name="T2" fmla="*/ 0 w 1807"/>
                <a:gd name="T3" fmla="*/ 240 h 241"/>
                <a:gd name="T4" fmla="*/ 1806 w 1807"/>
                <a:gd name="T5" fmla="*/ 240 h 241"/>
                <a:gd name="T6" fmla="*/ 1806 w 1807"/>
                <a:gd name="T7" fmla="*/ 0 h 241"/>
                <a:gd name="T8" fmla="*/ 0 w 1807"/>
                <a:gd name="T9" fmla="*/ 0 h 241"/>
              </a:gdLst>
              <a:ahLst/>
              <a:cxnLst>
                <a:cxn ang="0">
                  <a:pos x="T0" y="T1"/>
                </a:cxn>
                <a:cxn ang="0">
                  <a:pos x="T2" y="T3"/>
                </a:cxn>
                <a:cxn ang="0">
                  <a:pos x="T4" y="T5"/>
                </a:cxn>
                <a:cxn ang="0">
                  <a:pos x="T6" y="T7"/>
                </a:cxn>
                <a:cxn ang="0">
                  <a:pos x="T8" y="T9"/>
                </a:cxn>
              </a:cxnLst>
              <a:rect l="0" t="0" r="r" b="b"/>
              <a:pathLst>
                <a:path w="1807" h="241">
                  <a:moveTo>
                    <a:pt x="0" y="0"/>
                  </a:moveTo>
                  <a:lnTo>
                    <a:pt x="0" y="240"/>
                  </a:lnTo>
                  <a:lnTo>
                    <a:pt x="1806" y="240"/>
                  </a:lnTo>
                  <a:lnTo>
                    <a:pt x="1806" y="0"/>
                  </a:lnTo>
                  <a:lnTo>
                    <a:pt x="0" y="0"/>
                  </a:lnTo>
                </a:path>
              </a:pathLst>
            </a:custGeom>
            <a:grp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Rectangle 13">
              <a:extLst>
                <a:ext uri="{FF2B5EF4-FFF2-40B4-BE49-F238E27FC236}">
                  <a16:creationId xmlns:a16="http://schemas.microsoft.com/office/drawing/2014/main" id="{9F916194-5D7A-4F45-8B31-267F8CDBB20D}"/>
                </a:ext>
              </a:extLst>
            </p:cNvPr>
            <p:cNvSpPr>
              <a:spLocks noChangeArrowheads="1"/>
            </p:cNvSpPr>
            <p:nvPr/>
          </p:nvSpPr>
          <p:spPr bwMode="auto">
            <a:xfrm>
              <a:off x="829" y="3152"/>
              <a:ext cx="1684" cy="176"/>
            </a:xfrm>
            <a:prstGeom prst="rect">
              <a:avLst/>
            </a:prstGeom>
            <a:grpFill/>
            <a:ln>
              <a:noFill/>
            </a:ln>
            <a:effectLst/>
            <a:extLs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en-US" dirty="0">
                  <a:latin typeface="Trebuchet MS" panose="020B0603020202020204" pitchFamily="34" charset="0"/>
                </a:rPr>
                <a:t>15</a:t>
              </a:r>
            </a:p>
          </p:txBody>
        </p:sp>
      </p:grpSp>
      <p:grpSp>
        <p:nvGrpSpPr>
          <p:cNvPr id="13" name="Group 17">
            <a:extLst>
              <a:ext uri="{FF2B5EF4-FFF2-40B4-BE49-F238E27FC236}">
                <a16:creationId xmlns:a16="http://schemas.microsoft.com/office/drawing/2014/main" id="{65C4F22D-E665-49DC-96EA-D100CD56D331}"/>
              </a:ext>
            </a:extLst>
          </p:cNvPr>
          <p:cNvGrpSpPr>
            <a:grpSpLocks/>
          </p:cNvGrpSpPr>
          <p:nvPr/>
        </p:nvGrpSpPr>
        <p:grpSpPr bwMode="auto">
          <a:xfrm>
            <a:off x="5302250" y="4799012"/>
            <a:ext cx="2735263" cy="382588"/>
            <a:chOff x="2572" y="3120"/>
            <a:chExt cx="1723" cy="241"/>
          </a:xfrm>
          <a:solidFill>
            <a:schemeClr val="accent6"/>
          </a:solidFill>
        </p:grpSpPr>
        <p:sp>
          <p:nvSpPr>
            <p:cNvPr id="14" name="Freeform 15">
              <a:extLst>
                <a:ext uri="{FF2B5EF4-FFF2-40B4-BE49-F238E27FC236}">
                  <a16:creationId xmlns:a16="http://schemas.microsoft.com/office/drawing/2014/main" id="{C1480AE6-2842-4AF9-9694-C4EAEB1C49C5}"/>
                </a:ext>
              </a:extLst>
            </p:cNvPr>
            <p:cNvSpPr>
              <a:spLocks/>
            </p:cNvSpPr>
            <p:nvPr/>
          </p:nvSpPr>
          <p:spPr bwMode="auto">
            <a:xfrm>
              <a:off x="2572" y="3120"/>
              <a:ext cx="1723" cy="241"/>
            </a:xfrm>
            <a:custGeom>
              <a:avLst/>
              <a:gdLst>
                <a:gd name="T0" fmla="*/ 0 w 1723"/>
                <a:gd name="T1" fmla="*/ 0 h 241"/>
                <a:gd name="T2" fmla="*/ 0 w 1723"/>
                <a:gd name="T3" fmla="*/ 240 h 241"/>
                <a:gd name="T4" fmla="*/ 1722 w 1723"/>
                <a:gd name="T5" fmla="*/ 240 h 241"/>
                <a:gd name="T6" fmla="*/ 1722 w 1723"/>
                <a:gd name="T7" fmla="*/ 0 h 241"/>
                <a:gd name="T8" fmla="*/ 0 w 1723"/>
                <a:gd name="T9" fmla="*/ 0 h 241"/>
              </a:gdLst>
              <a:ahLst/>
              <a:cxnLst>
                <a:cxn ang="0">
                  <a:pos x="T0" y="T1"/>
                </a:cxn>
                <a:cxn ang="0">
                  <a:pos x="T2" y="T3"/>
                </a:cxn>
                <a:cxn ang="0">
                  <a:pos x="T4" y="T5"/>
                </a:cxn>
                <a:cxn ang="0">
                  <a:pos x="T6" y="T7"/>
                </a:cxn>
                <a:cxn ang="0">
                  <a:pos x="T8" y="T9"/>
                </a:cxn>
              </a:cxnLst>
              <a:rect l="0" t="0" r="r" b="b"/>
              <a:pathLst>
                <a:path w="1723" h="241">
                  <a:moveTo>
                    <a:pt x="0" y="0"/>
                  </a:moveTo>
                  <a:lnTo>
                    <a:pt x="0" y="240"/>
                  </a:lnTo>
                  <a:lnTo>
                    <a:pt x="1722" y="240"/>
                  </a:lnTo>
                  <a:lnTo>
                    <a:pt x="1722" y="0"/>
                  </a:lnTo>
                  <a:lnTo>
                    <a:pt x="0" y="0"/>
                  </a:lnTo>
                </a:path>
              </a:pathLst>
            </a:custGeom>
            <a:grp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Rectangle 16">
              <a:extLst>
                <a:ext uri="{FF2B5EF4-FFF2-40B4-BE49-F238E27FC236}">
                  <a16:creationId xmlns:a16="http://schemas.microsoft.com/office/drawing/2014/main" id="{E19EA3F6-0E80-405D-9465-813A97FB5E34}"/>
                </a:ext>
              </a:extLst>
            </p:cNvPr>
            <p:cNvSpPr>
              <a:spLocks noChangeArrowheads="1"/>
            </p:cNvSpPr>
            <p:nvPr/>
          </p:nvSpPr>
          <p:spPr bwMode="auto">
            <a:xfrm>
              <a:off x="2633" y="3152"/>
              <a:ext cx="1600" cy="176"/>
            </a:xfrm>
            <a:prstGeom prst="rect">
              <a:avLst/>
            </a:prstGeom>
            <a:grpFill/>
            <a:ln>
              <a:noFill/>
            </a:ln>
            <a:effectLst/>
            <a:extLs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en-US" dirty="0">
                  <a:latin typeface="Trebuchet MS" panose="020B0603020202020204" pitchFamily="34" charset="0"/>
                </a:rPr>
                <a:t>14</a:t>
              </a:r>
            </a:p>
          </p:txBody>
        </p:sp>
      </p:grpSp>
      <p:grpSp>
        <p:nvGrpSpPr>
          <p:cNvPr id="16" name="Group 20">
            <a:extLst>
              <a:ext uri="{FF2B5EF4-FFF2-40B4-BE49-F238E27FC236}">
                <a16:creationId xmlns:a16="http://schemas.microsoft.com/office/drawing/2014/main" id="{FCD3172B-CE6F-463F-B4C2-E1DBEB9C6D0E}"/>
              </a:ext>
            </a:extLst>
          </p:cNvPr>
          <p:cNvGrpSpPr>
            <a:grpSpLocks/>
          </p:cNvGrpSpPr>
          <p:nvPr/>
        </p:nvGrpSpPr>
        <p:grpSpPr bwMode="auto">
          <a:xfrm>
            <a:off x="5899150" y="4113212"/>
            <a:ext cx="2135188" cy="382588"/>
            <a:chOff x="2948" y="2688"/>
            <a:chExt cx="1345" cy="241"/>
          </a:xfrm>
          <a:solidFill>
            <a:srgbClr val="FF0000"/>
          </a:solidFill>
        </p:grpSpPr>
        <p:sp>
          <p:nvSpPr>
            <p:cNvPr id="17" name="Freeform 18">
              <a:extLst>
                <a:ext uri="{FF2B5EF4-FFF2-40B4-BE49-F238E27FC236}">
                  <a16:creationId xmlns:a16="http://schemas.microsoft.com/office/drawing/2014/main" id="{DEE5B945-8673-4CA3-BAE0-9B0CEA844A59}"/>
                </a:ext>
              </a:extLst>
            </p:cNvPr>
            <p:cNvSpPr>
              <a:spLocks/>
            </p:cNvSpPr>
            <p:nvPr/>
          </p:nvSpPr>
          <p:spPr bwMode="auto">
            <a:xfrm>
              <a:off x="2948" y="2688"/>
              <a:ext cx="1345" cy="241"/>
            </a:xfrm>
            <a:custGeom>
              <a:avLst/>
              <a:gdLst>
                <a:gd name="T0" fmla="*/ 0 w 1345"/>
                <a:gd name="T1" fmla="*/ 0 h 241"/>
                <a:gd name="T2" fmla="*/ 0 w 1345"/>
                <a:gd name="T3" fmla="*/ 240 h 241"/>
                <a:gd name="T4" fmla="*/ 1344 w 1345"/>
                <a:gd name="T5" fmla="*/ 240 h 241"/>
                <a:gd name="T6" fmla="*/ 1344 w 1345"/>
                <a:gd name="T7" fmla="*/ 0 h 241"/>
                <a:gd name="T8" fmla="*/ 0 w 1345"/>
                <a:gd name="T9" fmla="*/ 0 h 241"/>
              </a:gdLst>
              <a:ahLst/>
              <a:cxnLst>
                <a:cxn ang="0">
                  <a:pos x="T0" y="T1"/>
                </a:cxn>
                <a:cxn ang="0">
                  <a:pos x="T2" y="T3"/>
                </a:cxn>
                <a:cxn ang="0">
                  <a:pos x="T4" y="T5"/>
                </a:cxn>
                <a:cxn ang="0">
                  <a:pos x="T6" y="T7"/>
                </a:cxn>
                <a:cxn ang="0">
                  <a:pos x="T8" y="T9"/>
                </a:cxn>
              </a:cxnLst>
              <a:rect l="0" t="0" r="r" b="b"/>
              <a:pathLst>
                <a:path w="1345" h="241">
                  <a:moveTo>
                    <a:pt x="0" y="0"/>
                  </a:moveTo>
                  <a:lnTo>
                    <a:pt x="0" y="240"/>
                  </a:lnTo>
                  <a:lnTo>
                    <a:pt x="1344" y="240"/>
                  </a:lnTo>
                  <a:lnTo>
                    <a:pt x="1344" y="0"/>
                  </a:lnTo>
                  <a:lnTo>
                    <a:pt x="0" y="0"/>
                  </a:lnTo>
                </a:path>
              </a:pathLst>
            </a:custGeom>
            <a:grp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Rectangle 19">
              <a:extLst>
                <a:ext uri="{FF2B5EF4-FFF2-40B4-BE49-F238E27FC236}">
                  <a16:creationId xmlns:a16="http://schemas.microsoft.com/office/drawing/2014/main" id="{263FF146-4DCD-43CB-B5A8-065783CE6404}"/>
                </a:ext>
              </a:extLst>
            </p:cNvPr>
            <p:cNvSpPr>
              <a:spLocks noChangeArrowheads="1"/>
            </p:cNvSpPr>
            <p:nvPr/>
          </p:nvSpPr>
          <p:spPr bwMode="auto">
            <a:xfrm>
              <a:off x="3009" y="2720"/>
              <a:ext cx="1222" cy="176"/>
            </a:xfrm>
            <a:prstGeom prst="rect">
              <a:avLst/>
            </a:prstGeom>
            <a:grpFill/>
            <a:ln>
              <a:noFill/>
            </a:ln>
            <a:effectLst/>
            <a:extLs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en-US" dirty="0">
                  <a:latin typeface="Trebuchet MS" panose="020B0603020202020204" pitchFamily="34" charset="0"/>
                </a:rPr>
                <a:t>11</a:t>
              </a:r>
            </a:p>
          </p:txBody>
        </p:sp>
      </p:grpSp>
      <p:grpSp>
        <p:nvGrpSpPr>
          <p:cNvPr id="19" name="Group 23">
            <a:extLst>
              <a:ext uri="{FF2B5EF4-FFF2-40B4-BE49-F238E27FC236}">
                <a16:creationId xmlns:a16="http://schemas.microsoft.com/office/drawing/2014/main" id="{B453BEFE-7B6A-45FD-B2C1-54ACBB7BE878}"/>
              </a:ext>
            </a:extLst>
          </p:cNvPr>
          <p:cNvGrpSpPr>
            <a:grpSpLocks/>
          </p:cNvGrpSpPr>
          <p:nvPr/>
        </p:nvGrpSpPr>
        <p:grpSpPr bwMode="auto">
          <a:xfrm>
            <a:off x="6248400" y="3503612"/>
            <a:ext cx="1935163" cy="382588"/>
            <a:chOff x="3168" y="2304"/>
            <a:chExt cx="1219" cy="241"/>
          </a:xfrm>
          <a:solidFill>
            <a:srgbClr val="0070C0"/>
          </a:solidFill>
        </p:grpSpPr>
        <p:sp>
          <p:nvSpPr>
            <p:cNvPr id="20" name="Freeform 21">
              <a:extLst>
                <a:ext uri="{FF2B5EF4-FFF2-40B4-BE49-F238E27FC236}">
                  <a16:creationId xmlns:a16="http://schemas.microsoft.com/office/drawing/2014/main" id="{74733D62-3177-4C61-8AD1-A3F942E8474E}"/>
                </a:ext>
              </a:extLst>
            </p:cNvPr>
            <p:cNvSpPr>
              <a:spLocks/>
            </p:cNvSpPr>
            <p:nvPr/>
          </p:nvSpPr>
          <p:spPr bwMode="auto">
            <a:xfrm>
              <a:off x="3168" y="2304"/>
              <a:ext cx="1219" cy="241"/>
            </a:xfrm>
            <a:custGeom>
              <a:avLst/>
              <a:gdLst>
                <a:gd name="T0" fmla="*/ 0 w 1219"/>
                <a:gd name="T1" fmla="*/ 0 h 241"/>
                <a:gd name="T2" fmla="*/ 0 w 1219"/>
                <a:gd name="T3" fmla="*/ 240 h 241"/>
                <a:gd name="T4" fmla="*/ 1218 w 1219"/>
                <a:gd name="T5" fmla="*/ 240 h 241"/>
                <a:gd name="T6" fmla="*/ 1218 w 1219"/>
                <a:gd name="T7" fmla="*/ 0 h 241"/>
                <a:gd name="T8" fmla="*/ 0 w 1219"/>
                <a:gd name="T9" fmla="*/ 0 h 241"/>
              </a:gdLst>
              <a:ahLst/>
              <a:cxnLst>
                <a:cxn ang="0">
                  <a:pos x="T0" y="T1"/>
                </a:cxn>
                <a:cxn ang="0">
                  <a:pos x="T2" y="T3"/>
                </a:cxn>
                <a:cxn ang="0">
                  <a:pos x="T4" y="T5"/>
                </a:cxn>
                <a:cxn ang="0">
                  <a:pos x="T6" y="T7"/>
                </a:cxn>
                <a:cxn ang="0">
                  <a:pos x="T8" y="T9"/>
                </a:cxn>
              </a:cxnLst>
              <a:rect l="0" t="0" r="r" b="b"/>
              <a:pathLst>
                <a:path w="1219" h="241">
                  <a:moveTo>
                    <a:pt x="0" y="0"/>
                  </a:moveTo>
                  <a:lnTo>
                    <a:pt x="0" y="240"/>
                  </a:lnTo>
                  <a:lnTo>
                    <a:pt x="1218" y="240"/>
                  </a:lnTo>
                  <a:lnTo>
                    <a:pt x="1218" y="0"/>
                  </a:lnTo>
                  <a:lnTo>
                    <a:pt x="0" y="0"/>
                  </a:lnTo>
                </a:path>
              </a:pathLst>
            </a:custGeom>
            <a:grp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Rectangle 22">
              <a:extLst>
                <a:ext uri="{FF2B5EF4-FFF2-40B4-BE49-F238E27FC236}">
                  <a16:creationId xmlns:a16="http://schemas.microsoft.com/office/drawing/2014/main" id="{B95365AE-EA89-4EB2-9418-39EBFBAE3094}"/>
                </a:ext>
              </a:extLst>
            </p:cNvPr>
            <p:cNvSpPr>
              <a:spLocks noChangeArrowheads="1"/>
            </p:cNvSpPr>
            <p:nvPr/>
          </p:nvSpPr>
          <p:spPr bwMode="auto">
            <a:xfrm>
              <a:off x="3229" y="2336"/>
              <a:ext cx="1096" cy="176"/>
            </a:xfrm>
            <a:prstGeom prst="rect">
              <a:avLst/>
            </a:prstGeom>
            <a:grpFill/>
            <a:ln>
              <a:noFill/>
            </a:ln>
            <a:effectLst/>
            <a:extLs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en-US" dirty="0">
                  <a:latin typeface="Trebuchet MS" panose="020B0603020202020204" pitchFamily="34" charset="0"/>
                </a:rPr>
                <a:t>10</a:t>
              </a:r>
            </a:p>
          </p:txBody>
        </p:sp>
      </p:grpSp>
      <p:grpSp>
        <p:nvGrpSpPr>
          <p:cNvPr id="22" name="Group 26">
            <a:extLst>
              <a:ext uri="{FF2B5EF4-FFF2-40B4-BE49-F238E27FC236}">
                <a16:creationId xmlns:a16="http://schemas.microsoft.com/office/drawing/2014/main" id="{36059B24-01FF-47AA-B703-65263A4CF07F}"/>
              </a:ext>
            </a:extLst>
          </p:cNvPr>
          <p:cNvGrpSpPr>
            <a:grpSpLocks/>
          </p:cNvGrpSpPr>
          <p:nvPr/>
        </p:nvGrpSpPr>
        <p:grpSpPr bwMode="auto">
          <a:xfrm>
            <a:off x="8020050" y="4113212"/>
            <a:ext cx="1201738" cy="382588"/>
            <a:chOff x="4284" y="2688"/>
            <a:chExt cx="757" cy="241"/>
          </a:xfrm>
          <a:solidFill>
            <a:srgbClr val="FF0000"/>
          </a:solidFill>
        </p:grpSpPr>
        <p:sp>
          <p:nvSpPr>
            <p:cNvPr id="23" name="Freeform 24">
              <a:extLst>
                <a:ext uri="{FF2B5EF4-FFF2-40B4-BE49-F238E27FC236}">
                  <a16:creationId xmlns:a16="http://schemas.microsoft.com/office/drawing/2014/main" id="{15640444-3265-4D6A-BFB6-78FD4F2BADE9}"/>
                </a:ext>
              </a:extLst>
            </p:cNvPr>
            <p:cNvSpPr>
              <a:spLocks/>
            </p:cNvSpPr>
            <p:nvPr/>
          </p:nvSpPr>
          <p:spPr bwMode="auto">
            <a:xfrm>
              <a:off x="4284" y="2688"/>
              <a:ext cx="757" cy="241"/>
            </a:xfrm>
            <a:custGeom>
              <a:avLst/>
              <a:gdLst>
                <a:gd name="T0" fmla="*/ 0 w 757"/>
                <a:gd name="T1" fmla="*/ 0 h 241"/>
                <a:gd name="T2" fmla="*/ 0 w 757"/>
                <a:gd name="T3" fmla="*/ 240 h 241"/>
                <a:gd name="T4" fmla="*/ 756 w 757"/>
                <a:gd name="T5" fmla="*/ 240 h 241"/>
                <a:gd name="T6" fmla="*/ 756 w 757"/>
                <a:gd name="T7" fmla="*/ 0 h 241"/>
                <a:gd name="T8" fmla="*/ 0 w 757"/>
                <a:gd name="T9" fmla="*/ 0 h 241"/>
              </a:gdLst>
              <a:ahLst/>
              <a:cxnLst>
                <a:cxn ang="0">
                  <a:pos x="T0" y="T1"/>
                </a:cxn>
                <a:cxn ang="0">
                  <a:pos x="T2" y="T3"/>
                </a:cxn>
                <a:cxn ang="0">
                  <a:pos x="T4" y="T5"/>
                </a:cxn>
                <a:cxn ang="0">
                  <a:pos x="T6" y="T7"/>
                </a:cxn>
                <a:cxn ang="0">
                  <a:pos x="T8" y="T9"/>
                </a:cxn>
              </a:cxnLst>
              <a:rect l="0" t="0" r="r" b="b"/>
              <a:pathLst>
                <a:path w="757" h="241">
                  <a:moveTo>
                    <a:pt x="0" y="0"/>
                  </a:moveTo>
                  <a:lnTo>
                    <a:pt x="0" y="240"/>
                  </a:lnTo>
                  <a:lnTo>
                    <a:pt x="756" y="240"/>
                  </a:lnTo>
                  <a:lnTo>
                    <a:pt x="756" y="0"/>
                  </a:lnTo>
                  <a:lnTo>
                    <a:pt x="0" y="0"/>
                  </a:lnTo>
                </a:path>
              </a:pathLst>
            </a:custGeom>
            <a:grp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Rectangle 25">
              <a:extLst>
                <a:ext uri="{FF2B5EF4-FFF2-40B4-BE49-F238E27FC236}">
                  <a16:creationId xmlns:a16="http://schemas.microsoft.com/office/drawing/2014/main" id="{19AA2F3F-4CBB-4C91-A6E2-1ED47F28B91C}"/>
                </a:ext>
              </a:extLst>
            </p:cNvPr>
            <p:cNvSpPr>
              <a:spLocks noChangeArrowheads="1"/>
            </p:cNvSpPr>
            <p:nvPr/>
          </p:nvSpPr>
          <p:spPr bwMode="auto">
            <a:xfrm>
              <a:off x="4345" y="2720"/>
              <a:ext cx="634" cy="176"/>
            </a:xfrm>
            <a:prstGeom prst="rect">
              <a:avLst/>
            </a:prstGeom>
            <a:grpFill/>
            <a:ln>
              <a:noFill/>
            </a:ln>
            <a:effectLst/>
            <a:extLs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en-US" dirty="0">
                  <a:latin typeface="Trebuchet MS" panose="020B0603020202020204" pitchFamily="34" charset="0"/>
                </a:rPr>
                <a:t>6</a:t>
              </a:r>
            </a:p>
          </p:txBody>
        </p:sp>
      </p:grpSp>
      <p:grpSp>
        <p:nvGrpSpPr>
          <p:cNvPr id="25" name="Group 29">
            <a:extLst>
              <a:ext uri="{FF2B5EF4-FFF2-40B4-BE49-F238E27FC236}">
                <a16:creationId xmlns:a16="http://schemas.microsoft.com/office/drawing/2014/main" id="{C6EF5673-1BD0-4286-A4C3-A1B467C7F105}"/>
              </a:ext>
            </a:extLst>
          </p:cNvPr>
          <p:cNvGrpSpPr>
            <a:grpSpLocks/>
          </p:cNvGrpSpPr>
          <p:nvPr/>
        </p:nvGrpSpPr>
        <p:grpSpPr bwMode="auto">
          <a:xfrm>
            <a:off x="8043863" y="4799012"/>
            <a:ext cx="1068387" cy="382588"/>
            <a:chOff x="4299" y="3120"/>
            <a:chExt cx="673" cy="241"/>
          </a:xfrm>
          <a:solidFill>
            <a:schemeClr val="accent6"/>
          </a:solidFill>
        </p:grpSpPr>
        <p:sp>
          <p:nvSpPr>
            <p:cNvPr id="26" name="Freeform 27">
              <a:extLst>
                <a:ext uri="{FF2B5EF4-FFF2-40B4-BE49-F238E27FC236}">
                  <a16:creationId xmlns:a16="http://schemas.microsoft.com/office/drawing/2014/main" id="{8C13BB24-83AD-440E-A7E3-CDE9FB2AE329}"/>
                </a:ext>
              </a:extLst>
            </p:cNvPr>
            <p:cNvSpPr>
              <a:spLocks/>
            </p:cNvSpPr>
            <p:nvPr/>
          </p:nvSpPr>
          <p:spPr bwMode="auto">
            <a:xfrm>
              <a:off x="4299" y="3120"/>
              <a:ext cx="673" cy="241"/>
            </a:xfrm>
            <a:custGeom>
              <a:avLst/>
              <a:gdLst>
                <a:gd name="T0" fmla="*/ 0 w 673"/>
                <a:gd name="T1" fmla="*/ 0 h 241"/>
                <a:gd name="T2" fmla="*/ 0 w 673"/>
                <a:gd name="T3" fmla="*/ 240 h 241"/>
                <a:gd name="T4" fmla="*/ 672 w 673"/>
                <a:gd name="T5" fmla="*/ 240 h 241"/>
                <a:gd name="T6" fmla="*/ 672 w 673"/>
                <a:gd name="T7" fmla="*/ 0 h 241"/>
                <a:gd name="T8" fmla="*/ 0 w 673"/>
                <a:gd name="T9" fmla="*/ 0 h 241"/>
              </a:gdLst>
              <a:ahLst/>
              <a:cxnLst>
                <a:cxn ang="0">
                  <a:pos x="T0" y="T1"/>
                </a:cxn>
                <a:cxn ang="0">
                  <a:pos x="T2" y="T3"/>
                </a:cxn>
                <a:cxn ang="0">
                  <a:pos x="T4" y="T5"/>
                </a:cxn>
                <a:cxn ang="0">
                  <a:pos x="T6" y="T7"/>
                </a:cxn>
                <a:cxn ang="0">
                  <a:pos x="T8" y="T9"/>
                </a:cxn>
              </a:cxnLst>
              <a:rect l="0" t="0" r="r" b="b"/>
              <a:pathLst>
                <a:path w="673" h="241">
                  <a:moveTo>
                    <a:pt x="0" y="0"/>
                  </a:moveTo>
                  <a:lnTo>
                    <a:pt x="0" y="240"/>
                  </a:lnTo>
                  <a:lnTo>
                    <a:pt x="672" y="240"/>
                  </a:lnTo>
                  <a:lnTo>
                    <a:pt x="672" y="0"/>
                  </a:lnTo>
                  <a:lnTo>
                    <a:pt x="0" y="0"/>
                  </a:lnTo>
                </a:path>
              </a:pathLst>
            </a:custGeom>
            <a:grp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Rectangle 28">
              <a:extLst>
                <a:ext uri="{FF2B5EF4-FFF2-40B4-BE49-F238E27FC236}">
                  <a16:creationId xmlns:a16="http://schemas.microsoft.com/office/drawing/2014/main" id="{32F55948-9731-4249-A8CE-D9AE546EF412}"/>
                </a:ext>
              </a:extLst>
            </p:cNvPr>
            <p:cNvSpPr>
              <a:spLocks noChangeArrowheads="1"/>
            </p:cNvSpPr>
            <p:nvPr/>
          </p:nvSpPr>
          <p:spPr bwMode="auto">
            <a:xfrm>
              <a:off x="4360" y="3152"/>
              <a:ext cx="550" cy="176"/>
            </a:xfrm>
            <a:prstGeom prst="rect">
              <a:avLst/>
            </a:prstGeom>
            <a:grpFill/>
            <a:ln>
              <a:noFill/>
            </a:ln>
            <a:effectLst/>
            <a:extLs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en-US" dirty="0">
                  <a:latin typeface="Trebuchet MS" panose="020B0603020202020204" pitchFamily="34" charset="0"/>
                </a:rPr>
                <a:t>5</a:t>
              </a:r>
            </a:p>
          </p:txBody>
        </p:sp>
      </p:grpSp>
      <p:grpSp>
        <p:nvGrpSpPr>
          <p:cNvPr id="28" name="Group 32">
            <a:extLst>
              <a:ext uri="{FF2B5EF4-FFF2-40B4-BE49-F238E27FC236}">
                <a16:creationId xmlns:a16="http://schemas.microsoft.com/office/drawing/2014/main" id="{CF343E80-0684-4816-9D11-4295A0889538}"/>
              </a:ext>
            </a:extLst>
          </p:cNvPr>
          <p:cNvGrpSpPr>
            <a:grpSpLocks/>
          </p:cNvGrpSpPr>
          <p:nvPr/>
        </p:nvGrpSpPr>
        <p:grpSpPr bwMode="auto">
          <a:xfrm>
            <a:off x="8172450" y="3503612"/>
            <a:ext cx="668338" cy="382588"/>
            <a:chOff x="4380" y="2304"/>
            <a:chExt cx="421" cy="241"/>
          </a:xfrm>
          <a:solidFill>
            <a:schemeClr val="accent1"/>
          </a:solidFill>
        </p:grpSpPr>
        <p:sp>
          <p:nvSpPr>
            <p:cNvPr id="29" name="Freeform 30">
              <a:extLst>
                <a:ext uri="{FF2B5EF4-FFF2-40B4-BE49-F238E27FC236}">
                  <a16:creationId xmlns:a16="http://schemas.microsoft.com/office/drawing/2014/main" id="{CC3B2531-F606-436D-BCDD-9A1DA772374C}"/>
                </a:ext>
              </a:extLst>
            </p:cNvPr>
            <p:cNvSpPr>
              <a:spLocks/>
            </p:cNvSpPr>
            <p:nvPr/>
          </p:nvSpPr>
          <p:spPr bwMode="auto">
            <a:xfrm>
              <a:off x="4380" y="2304"/>
              <a:ext cx="421" cy="241"/>
            </a:xfrm>
            <a:custGeom>
              <a:avLst/>
              <a:gdLst>
                <a:gd name="T0" fmla="*/ 0 w 421"/>
                <a:gd name="T1" fmla="*/ 0 h 241"/>
                <a:gd name="T2" fmla="*/ 0 w 421"/>
                <a:gd name="T3" fmla="*/ 240 h 241"/>
                <a:gd name="T4" fmla="*/ 420 w 421"/>
                <a:gd name="T5" fmla="*/ 240 h 241"/>
                <a:gd name="T6" fmla="*/ 420 w 421"/>
                <a:gd name="T7" fmla="*/ 0 h 241"/>
                <a:gd name="T8" fmla="*/ 0 w 421"/>
                <a:gd name="T9" fmla="*/ 0 h 241"/>
              </a:gdLst>
              <a:ahLst/>
              <a:cxnLst>
                <a:cxn ang="0">
                  <a:pos x="T0" y="T1"/>
                </a:cxn>
                <a:cxn ang="0">
                  <a:pos x="T2" y="T3"/>
                </a:cxn>
                <a:cxn ang="0">
                  <a:pos x="T4" y="T5"/>
                </a:cxn>
                <a:cxn ang="0">
                  <a:pos x="T6" y="T7"/>
                </a:cxn>
                <a:cxn ang="0">
                  <a:pos x="T8" y="T9"/>
                </a:cxn>
              </a:cxnLst>
              <a:rect l="0" t="0" r="r" b="b"/>
              <a:pathLst>
                <a:path w="421" h="241">
                  <a:moveTo>
                    <a:pt x="0" y="0"/>
                  </a:moveTo>
                  <a:lnTo>
                    <a:pt x="0" y="240"/>
                  </a:lnTo>
                  <a:lnTo>
                    <a:pt x="420" y="240"/>
                  </a:lnTo>
                  <a:lnTo>
                    <a:pt x="420" y="0"/>
                  </a:lnTo>
                  <a:lnTo>
                    <a:pt x="0" y="0"/>
                  </a:lnTo>
                </a:path>
              </a:pathLst>
            </a:custGeom>
            <a:grp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Rectangle 31">
              <a:extLst>
                <a:ext uri="{FF2B5EF4-FFF2-40B4-BE49-F238E27FC236}">
                  <a16:creationId xmlns:a16="http://schemas.microsoft.com/office/drawing/2014/main" id="{114F6E53-79A7-4374-B22C-02520ACA0EFA}"/>
                </a:ext>
              </a:extLst>
            </p:cNvPr>
            <p:cNvSpPr>
              <a:spLocks noChangeArrowheads="1"/>
            </p:cNvSpPr>
            <p:nvPr/>
          </p:nvSpPr>
          <p:spPr bwMode="auto">
            <a:xfrm>
              <a:off x="4441" y="2336"/>
              <a:ext cx="298" cy="176"/>
            </a:xfrm>
            <a:prstGeom prst="rect">
              <a:avLst/>
            </a:prstGeom>
            <a:grpFill/>
            <a:ln>
              <a:noFill/>
            </a:ln>
            <a:effectLst/>
            <a:extLs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en-US" dirty="0">
                  <a:latin typeface="Trebuchet MS" panose="020B0603020202020204" pitchFamily="34" charset="0"/>
                </a:rPr>
                <a:t>3</a:t>
              </a:r>
            </a:p>
          </p:txBody>
        </p:sp>
      </p:grpSp>
      <p:sp>
        <p:nvSpPr>
          <p:cNvPr id="31" name="Rectangle 33">
            <a:extLst>
              <a:ext uri="{FF2B5EF4-FFF2-40B4-BE49-F238E27FC236}">
                <a16:creationId xmlns:a16="http://schemas.microsoft.com/office/drawing/2014/main" id="{60547C35-B230-4444-A1A9-D5BCAA8BB93D}"/>
              </a:ext>
            </a:extLst>
          </p:cNvPr>
          <p:cNvSpPr>
            <a:spLocks noChangeArrowheads="1"/>
          </p:cNvSpPr>
          <p:nvPr/>
        </p:nvSpPr>
        <p:spPr bwMode="auto">
          <a:xfrm>
            <a:off x="1982788" y="3429000"/>
            <a:ext cx="606425" cy="1748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eaLnBrk="0" hangingPunct="0">
              <a:lnSpc>
                <a:spcPct val="120000"/>
              </a:lnSpc>
              <a:spcBef>
                <a:spcPct val="50000"/>
              </a:spcBef>
            </a:pPr>
            <a:r>
              <a:rPr lang="en-US" altLang="en-US" sz="2400" dirty="0">
                <a:latin typeface="Trebuchet MS" panose="020B0603020202020204" pitchFamily="34" charset="0"/>
              </a:rPr>
              <a:t>P1</a:t>
            </a:r>
          </a:p>
          <a:p>
            <a:pPr algn="l" eaLnBrk="0" hangingPunct="0">
              <a:lnSpc>
                <a:spcPct val="120000"/>
              </a:lnSpc>
              <a:spcBef>
                <a:spcPct val="50000"/>
              </a:spcBef>
            </a:pPr>
            <a:r>
              <a:rPr lang="en-US" altLang="en-US" sz="2400" dirty="0">
                <a:latin typeface="Trebuchet MS" panose="020B0603020202020204" pitchFamily="34" charset="0"/>
              </a:rPr>
              <a:t>P2</a:t>
            </a:r>
          </a:p>
          <a:p>
            <a:pPr algn="l" eaLnBrk="0" hangingPunct="0">
              <a:lnSpc>
                <a:spcPct val="120000"/>
              </a:lnSpc>
              <a:spcBef>
                <a:spcPct val="50000"/>
              </a:spcBef>
            </a:pPr>
            <a:r>
              <a:rPr lang="en-US" altLang="en-US" sz="2400" dirty="0">
                <a:latin typeface="Trebuchet MS" panose="020B0603020202020204" pitchFamily="34" charset="0"/>
              </a:rPr>
              <a:t>P3</a:t>
            </a:r>
          </a:p>
        </p:txBody>
      </p:sp>
    </p:spTree>
    <p:extLst>
      <p:ext uri="{BB962C8B-B14F-4D97-AF65-F5344CB8AC3E}">
        <p14:creationId xmlns:p14="http://schemas.microsoft.com/office/powerpoint/2010/main" val="91625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left)">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515FF6B-87FF-41A9-944F-7A306A596C51}"/>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83D4662A-C064-406A-A02C-1F457FBC3A0B}" type="slidenum">
              <a:rPr lang="en-US" altLang="en-US" sz="1200"/>
              <a:pPr>
                <a:spcBef>
                  <a:spcPct val="0"/>
                </a:spcBef>
                <a:buClrTx/>
                <a:buFontTx/>
                <a:buNone/>
              </a:pPr>
              <a:t>4</a:t>
            </a:fld>
            <a:endParaRPr lang="en-US" altLang="en-US" sz="1200"/>
          </a:p>
        </p:txBody>
      </p:sp>
      <p:sp>
        <p:nvSpPr>
          <p:cNvPr id="101379" name="Rectangle 3">
            <a:extLst>
              <a:ext uri="{FF2B5EF4-FFF2-40B4-BE49-F238E27FC236}">
                <a16:creationId xmlns:a16="http://schemas.microsoft.com/office/drawing/2014/main" id="{AD17758F-B967-45B2-BE87-9C3159F6FA16}"/>
              </a:ext>
            </a:extLst>
          </p:cNvPr>
          <p:cNvSpPr>
            <a:spLocks noGrp="1" noChangeArrowheads="1"/>
          </p:cNvSpPr>
          <p:nvPr>
            <p:ph type="body" idx="1"/>
          </p:nvPr>
        </p:nvSpPr>
        <p:spPr>
          <a:xfrm>
            <a:off x="1065848" y="577532"/>
            <a:ext cx="10287952" cy="5778817"/>
          </a:xfrm>
        </p:spPr>
        <p:txBody>
          <a:bodyPr>
            <a:normAutofit lnSpcReduction="10000"/>
          </a:bodyPr>
          <a:lstStyle/>
          <a:p>
            <a:pPr eaLnBrk="1" hangingPunct="1">
              <a:lnSpc>
                <a:spcPct val="80000"/>
              </a:lnSpc>
              <a:buFontTx/>
              <a:buNone/>
            </a:pPr>
            <a:r>
              <a:rPr lang="en-US" altLang="en-US" sz="2400" i="1" dirty="0"/>
              <a:t>Variable-length code (Huffman code)</a:t>
            </a:r>
          </a:p>
          <a:p>
            <a:pPr eaLnBrk="1" hangingPunct="1">
              <a:lnSpc>
                <a:spcPct val="80000"/>
              </a:lnSpc>
              <a:buFontTx/>
              <a:buNone/>
            </a:pPr>
            <a:endParaRPr lang="en-US" altLang="en-US" sz="2400" dirty="0"/>
          </a:p>
          <a:p>
            <a:pPr eaLnBrk="1" hangingPunct="1">
              <a:lnSpc>
                <a:spcPct val="80000"/>
              </a:lnSpc>
              <a:buFontTx/>
              <a:buNone/>
            </a:pPr>
            <a:r>
              <a:rPr lang="en-US" altLang="en-US" sz="2000" dirty="0"/>
              <a:t>	</a:t>
            </a:r>
            <a:r>
              <a:rPr lang="en-US" altLang="en-US" sz="2200" dirty="0" err="1"/>
              <a:t>Karakter</a:t>
            </a:r>
            <a:r>
              <a:rPr lang="en-US" altLang="en-US" sz="2200" dirty="0"/>
              <a:t> 	  </a:t>
            </a:r>
            <a:r>
              <a:rPr lang="en-US" altLang="en-US" sz="2200" i="1" dirty="0"/>
              <a:t>a	 b 	c	 d	e	f</a:t>
            </a:r>
            <a:endParaRPr lang="en-US" altLang="en-US" sz="2200" dirty="0"/>
          </a:p>
          <a:p>
            <a:pPr eaLnBrk="1" hangingPunct="1">
              <a:lnSpc>
                <a:spcPct val="80000"/>
              </a:lnSpc>
              <a:buFontTx/>
              <a:buNone/>
            </a:pPr>
            <a:r>
              <a:rPr lang="en-US" altLang="en-US" sz="2200" dirty="0"/>
              <a:t>	-----------------------------------------------------------------------------</a:t>
            </a:r>
          </a:p>
          <a:p>
            <a:pPr eaLnBrk="1" hangingPunct="1">
              <a:lnSpc>
                <a:spcPct val="80000"/>
              </a:lnSpc>
              <a:buFontTx/>
              <a:buNone/>
            </a:pPr>
            <a:r>
              <a:rPr lang="en-US" altLang="en-US" sz="2200" dirty="0"/>
              <a:t>    </a:t>
            </a:r>
            <a:r>
              <a:rPr lang="en-US" altLang="en-US" sz="2200" dirty="0" err="1"/>
              <a:t>Frekuensi</a:t>
            </a:r>
            <a:r>
              <a:rPr lang="en-US" altLang="en-US" sz="2200" dirty="0"/>
              <a:t>         45%       13%    	12%   	16%   	 9%      	5%</a:t>
            </a:r>
          </a:p>
          <a:p>
            <a:pPr eaLnBrk="1" hangingPunct="1">
              <a:lnSpc>
                <a:spcPct val="80000"/>
              </a:lnSpc>
              <a:buFontTx/>
              <a:buNone/>
            </a:pPr>
            <a:r>
              <a:rPr lang="en-US" altLang="en-US" sz="2200" dirty="0"/>
              <a:t>	-----------------------------------------------------------------------------</a:t>
            </a:r>
          </a:p>
          <a:p>
            <a:pPr eaLnBrk="1" hangingPunct="1">
              <a:lnSpc>
                <a:spcPct val="80000"/>
              </a:lnSpc>
              <a:buFontTx/>
              <a:buNone/>
            </a:pPr>
            <a:r>
              <a:rPr lang="en-US" altLang="en-US" sz="2200" dirty="0"/>
              <a:t>    </a:t>
            </a:r>
            <a:r>
              <a:rPr lang="en-US" altLang="en-US" sz="2200" dirty="0">
                <a:solidFill>
                  <a:srgbClr val="FF0000"/>
                </a:solidFill>
              </a:rPr>
              <a:t>Kode		0	101    	100     	111   	 1101   	1100 </a:t>
            </a:r>
          </a:p>
          <a:p>
            <a:pPr eaLnBrk="1" hangingPunct="1">
              <a:lnSpc>
                <a:spcPct val="80000"/>
              </a:lnSpc>
              <a:buFontTx/>
              <a:buNone/>
            </a:pPr>
            <a:endParaRPr lang="en-US" altLang="en-US" sz="2200" dirty="0"/>
          </a:p>
          <a:p>
            <a:pPr eaLnBrk="1" hangingPunct="1">
              <a:lnSpc>
                <a:spcPct val="80000"/>
              </a:lnSpc>
              <a:buFontTx/>
              <a:buNone/>
            </a:pPr>
            <a:r>
              <a:rPr lang="en-US" altLang="en-US" sz="2400" dirty="0"/>
              <a:t>   ‘bad’ </a:t>
            </a:r>
            <a:r>
              <a:rPr lang="en-US" altLang="en-US" sz="2400" dirty="0" err="1"/>
              <a:t>dikodekan</a:t>
            </a:r>
            <a:r>
              <a:rPr lang="en-US" altLang="en-US" sz="2400" dirty="0"/>
              <a:t> </a:t>
            </a:r>
            <a:r>
              <a:rPr lang="en-US" altLang="en-US" sz="2400" dirty="0" err="1"/>
              <a:t>sebagai</a:t>
            </a:r>
            <a:r>
              <a:rPr lang="en-US" altLang="en-US" sz="2400" dirty="0"/>
              <a:t> ‘1010111 ’ </a:t>
            </a:r>
          </a:p>
          <a:p>
            <a:pPr eaLnBrk="1" hangingPunct="1">
              <a:lnSpc>
                <a:spcPct val="80000"/>
              </a:lnSpc>
              <a:buFontTx/>
              <a:buNone/>
            </a:pPr>
            <a:endParaRPr lang="en-US" altLang="en-US" sz="2400" dirty="0"/>
          </a:p>
          <a:p>
            <a:pPr eaLnBrk="1" hangingPunct="1">
              <a:lnSpc>
                <a:spcPct val="80000"/>
              </a:lnSpc>
              <a:buFontTx/>
              <a:buNone/>
            </a:pPr>
            <a:r>
              <a:rPr lang="en-US" altLang="en-US" sz="2400" dirty="0"/>
              <a:t> </a:t>
            </a:r>
            <a:r>
              <a:rPr lang="en-US" altLang="en-US" sz="2400" dirty="0" err="1"/>
              <a:t>Pengkodean</a:t>
            </a:r>
            <a:r>
              <a:rPr lang="en-US" altLang="en-US" sz="2400" dirty="0"/>
              <a:t> 100.000 </a:t>
            </a:r>
            <a:r>
              <a:rPr lang="en-US" altLang="en-US" sz="2400" dirty="0" err="1"/>
              <a:t>karakter</a:t>
            </a:r>
            <a:r>
              <a:rPr lang="en-US" altLang="en-US" sz="2400" dirty="0"/>
              <a:t> </a:t>
            </a:r>
            <a:r>
              <a:rPr lang="en-US" altLang="en-US" sz="2400" dirty="0" err="1"/>
              <a:t>membutuhkan</a:t>
            </a:r>
            <a:r>
              <a:rPr lang="en-US" altLang="en-US" sz="2400" dirty="0"/>
              <a:t> </a:t>
            </a:r>
          </a:p>
          <a:p>
            <a:pPr eaLnBrk="1" hangingPunct="1">
              <a:lnSpc>
                <a:spcPct val="80000"/>
              </a:lnSpc>
              <a:buFontTx/>
              <a:buNone/>
            </a:pPr>
            <a:r>
              <a:rPr lang="en-US" altLang="en-US" sz="2400" dirty="0"/>
              <a:t>    (0,45 </a:t>
            </a:r>
            <a:r>
              <a:rPr lang="en-US" altLang="en-US" sz="2400" dirty="0">
                <a:sym typeface="Symbol" panose="05050102010706020507" pitchFamily="18" charset="2"/>
              </a:rPr>
              <a:t></a:t>
            </a:r>
            <a:r>
              <a:rPr lang="en-US" altLang="en-US" sz="2400" dirty="0"/>
              <a:t> 1 + 0,13 </a:t>
            </a:r>
            <a:r>
              <a:rPr lang="en-US" altLang="en-US" sz="2400" dirty="0">
                <a:sym typeface="Symbol" panose="05050102010706020507" pitchFamily="18" charset="2"/>
              </a:rPr>
              <a:t></a:t>
            </a:r>
            <a:r>
              <a:rPr lang="en-US" altLang="en-US" sz="2400" dirty="0"/>
              <a:t> 3 + 0,12 </a:t>
            </a:r>
            <a:r>
              <a:rPr lang="en-US" altLang="en-US" sz="2400" dirty="0">
                <a:sym typeface="Symbol" panose="05050102010706020507" pitchFamily="18" charset="2"/>
              </a:rPr>
              <a:t></a:t>
            </a:r>
            <a:r>
              <a:rPr lang="en-US" altLang="en-US" sz="2400" dirty="0"/>
              <a:t> 3 + 0,16 </a:t>
            </a:r>
            <a:r>
              <a:rPr lang="en-US" altLang="en-US" sz="2400" dirty="0">
                <a:sym typeface="Symbol" panose="05050102010706020507" pitchFamily="18" charset="2"/>
              </a:rPr>
              <a:t></a:t>
            </a:r>
            <a:r>
              <a:rPr lang="en-US" altLang="en-US" sz="2400" dirty="0"/>
              <a:t> 3 +</a:t>
            </a:r>
          </a:p>
          <a:p>
            <a:pPr eaLnBrk="1" hangingPunct="1">
              <a:lnSpc>
                <a:spcPct val="80000"/>
              </a:lnSpc>
              <a:buFontTx/>
              <a:buNone/>
            </a:pPr>
            <a:r>
              <a:rPr lang="en-US" altLang="en-US" sz="2400" dirty="0"/>
              <a:t>     0,09 </a:t>
            </a:r>
            <a:r>
              <a:rPr lang="en-US" altLang="en-US" sz="2400" dirty="0">
                <a:sym typeface="Symbol" panose="05050102010706020507" pitchFamily="18" charset="2"/>
              </a:rPr>
              <a:t></a:t>
            </a:r>
            <a:r>
              <a:rPr lang="en-US" altLang="en-US" sz="2400" dirty="0"/>
              <a:t> 4 + 0,05 </a:t>
            </a:r>
            <a:r>
              <a:rPr lang="en-US" altLang="en-US" sz="2400" dirty="0">
                <a:sym typeface="Symbol" panose="05050102010706020507" pitchFamily="18" charset="2"/>
              </a:rPr>
              <a:t></a:t>
            </a:r>
            <a:r>
              <a:rPr lang="en-US" altLang="en-US" sz="2400" dirty="0"/>
              <a:t> 4) </a:t>
            </a:r>
            <a:r>
              <a:rPr lang="en-US" altLang="en-US" sz="2400" dirty="0">
                <a:sym typeface="Symbol" panose="05050102010706020507" pitchFamily="18" charset="2"/>
              </a:rPr>
              <a:t></a:t>
            </a:r>
            <a:r>
              <a:rPr lang="en-US" altLang="en-US" sz="2400" dirty="0"/>
              <a:t> 100.000 = 224.000 bit</a:t>
            </a:r>
          </a:p>
          <a:p>
            <a:pPr eaLnBrk="1" hangingPunct="1">
              <a:lnSpc>
                <a:spcPct val="80000"/>
              </a:lnSpc>
              <a:buFontTx/>
              <a:buNone/>
            </a:pPr>
            <a:endParaRPr lang="en-US" altLang="en-US" sz="2400" dirty="0"/>
          </a:p>
          <a:p>
            <a:pPr eaLnBrk="1" hangingPunct="1">
              <a:lnSpc>
                <a:spcPct val="80000"/>
              </a:lnSpc>
              <a:buFontTx/>
              <a:buNone/>
            </a:pPr>
            <a:r>
              <a:rPr lang="en-US" altLang="en-US" sz="2400" dirty="0" err="1"/>
              <a:t>Nisbah</a:t>
            </a:r>
            <a:r>
              <a:rPr lang="en-US" altLang="en-US" sz="2400" dirty="0"/>
              <a:t> (ration) </a:t>
            </a:r>
            <a:r>
              <a:rPr lang="en-US" altLang="en-US" sz="2400" dirty="0" err="1"/>
              <a:t>pemampatan</a:t>
            </a:r>
            <a:r>
              <a:rPr lang="en-US" altLang="en-US" sz="2400" dirty="0"/>
              <a:t>:  (300.000 – 224.000)/300.000 </a:t>
            </a:r>
            <a:r>
              <a:rPr lang="en-US" altLang="en-US" sz="2400" dirty="0">
                <a:sym typeface="Symbol" panose="05050102010706020507" pitchFamily="18" charset="2"/>
              </a:rPr>
              <a:t></a:t>
            </a:r>
            <a:r>
              <a:rPr lang="en-US" altLang="en-US" sz="2400" dirty="0"/>
              <a:t> 100% = 25,3%</a:t>
            </a:r>
          </a:p>
          <a:p>
            <a:pPr eaLnBrk="1" hangingPunct="1">
              <a:lnSpc>
                <a:spcPct val="80000"/>
              </a:lnSpc>
              <a:buFontTx/>
              <a:buNone/>
            </a:pPr>
            <a:endParaRPr lang="en-US" alt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4831A-45C2-4555-8CBE-A9506F5FCCF9}"/>
              </a:ext>
            </a:extLst>
          </p:cNvPr>
          <p:cNvSpPr>
            <a:spLocks noGrp="1"/>
          </p:cNvSpPr>
          <p:nvPr>
            <p:ph type="title"/>
          </p:nvPr>
        </p:nvSpPr>
        <p:spPr/>
        <p:txBody>
          <a:bodyPr/>
          <a:lstStyle/>
          <a:p>
            <a:pPr algn="r"/>
            <a:r>
              <a:rPr lang="en-US" dirty="0"/>
              <a:t>TAMAT</a:t>
            </a:r>
          </a:p>
        </p:txBody>
      </p:sp>
      <p:sp>
        <p:nvSpPr>
          <p:cNvPr id="3" name="Text Placeholder 2">
            <a:extLst>
              <a:ext uri="{FF2B5EF4-FFF2-40B4-BE49-F238E27FC236}">
                <a16:creationId xmlns:a16="http://schemas.microsoft.com/office/drawing/2014/main" id="{989A9DC2-AE4F-4FFA-A6CE-036897A5D09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19363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2170937-6A14-46E0-9553-B43AA8F767AE}"/>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BF50DCCD-BA67-4FBA-B292-F51AB33546EB}" type="slidenum">
              <a:rPr lang="en-US" altLang="en-US" sz="1200"/>
              <a:pPr>
                <a:spcBef>
                  <a:spcPct val="0"/>
                </a:spcBef>
                <a:buClrTx/>
                <a:buFontTx/>
                <a:buNone/>
              </a:pPr>
              <a:t>5</a:t>
            </a:fld>
            <a:endParaRPr lang="en-US" altLang="en-US" sz="1200"/>
          </a:p>
        </p:txBody>
      </p:sp>
      <p:sp>
        <p:nvSpPr>
          <p:cNvPr id="102403" name="Rectangle 3">
            <a:extLst>
              <a:ext uri="{FF2B5EF4-FFF2-40B4-BE49-F238E27FC236}">
                <a16:creationId xmlns:a16="http://schemas.microsoft.com/office/drawing/2014/main" id="{CC5D7D48-E6F7-4BA8-AEAC-FEC1A580D131}"/>
              </a:ext>
            </a:extLst>
          </p:cNvPr>
          <p:cNvSpPr>
            <a:spLocks noGrp="1" noChangeArrowheads="1"/>
          </p:cNvSpPr>
          <p:nvPr>
            <p:ph type="body" idx="1"/>
          </p:nvPr>
        </p:nvSpPr>
        <p:spPr>
          <a:xfrm>
            <a:off x="497840" y="494030"/>
            <a:ext cx="9484360" cy="5862320"/>
          </a:xfrm>
        </p:spPr>
        <p:txBody>
          <a:bodyPr>
            <a:normAutofit lnSpcReduction="10000"/>
          </a:bodyPr>
          <a:lstStyle/>
          <a:p>
            <a:pPr>
              <a:lnSpc>
                <a:spcPct val="80000"/>
              </a:lnSpc>
            </a:pPr>
            <a:r>
              <a:rPr lang="en-US" altLang="en-US" sz="2400" dirty="0" err="1"/>
              <a:t>Algoritma</a:t>
            </a:r>
            <a:r>
              <a:rPr lang="en-US" altLang="en-US" sz="2400" dirty="0"/>
              <a:t> </a:t>
            </a:r>
            <a:r>
              <a:rPr lang="en-US" altLang="en-US" sz="2400" i="1" dirty="0"/>
              <a:t>greedy</a:t>
            </a:r>
            <a:r>
              <a:rPr lang="en-US" altLang="en-US" sz="2400" dirty="0"/>
              <a:t> </a:t>
            </a:r>
            <a:r>
              <a:rPr lang="en-US" altLang="en-US" sz="2400" dirty="0" err="1"/>
              <a:t>untuk</a:t>
            </a:r>
            <a:r>
              <a:rPr lang="en-US" altLang="en-US" sz="2400" dirty="0"/>
              <a:t> </a:t>
            </a:r>
            <a:r>
              <a:rPr lang="en-US" altLang="en-US" sz="2400" dirty="0" err="1"/>
              <a:t>membentuk</a:t>
            </a:r>
            <a:r>
              <a:rPr lang="en-US" altLang="en-US" sz="2400" dirty="0"/>
              <a:t> </a:t>
            </a:r>
            <a:r>
              <a:rPr lang="en-US" altLang="en-US" sz="2400" dirty="0" err="1"/>
              <a:t>kode</a:t>
            </a:r>
            <a:r>
              <a:rPr lang="en-US" altLang="en-US" sz="2400" dirty="0"/>
              <a:t> Huffman </a:t>
            </a:r>
            <a:r>
              <a:rPr lang="en-US" altLang="en-US" sz="2400" dirty="0" err="1"/>
              <a:t>bertujuan</a:t>
            </a:r>
            <a:r>
              <a:rPr lang="en-US" altLang="en-US" sz="2400" dirty="0"/>
              <a:t> </a:t>
            </a:r>
            <a:r>
              <a:rPr lang="en-US" altLang="en-US" sz="2400" dirty="0" err="1"/>
              <a:t>untuk</a:t>
            </a:r>
            <a:r>
              <a:rPr lang="en-US" altLang="en-US" sz="2400" dirty="0"/>
              <a:t> </a:t>
            </a:r>
            <a:r>
              <a:rPr lang="en-US" altLang="en-US" sz="2400" dirty="0" err="1"/>
              <a:t>meminimumkan</a:t>
            </a:r>
            <a:r>
              <a:rPr lang="en-US" altLang="en-US" sz="2400" dirty="0"/>
              <a:t> </a:t>
            </a:r>
            <a:r>
              <a:rPr lang="en-US" altLang="en-US" sz="2400" dirty="0" err="1"/>
              <a:t>panjang</a:t>
            </a:r>
            <a:r>
              <a:rPr lang="en-US" altLang="en-US" sz="2400" dirty="0"/>
              <a:t> </a:t>
            </a:r>
            <a:r>
              <a:rPr lang="en-US" altLang="en-US" sz="2400" dirty="0" err="1"/>
              <a:t>kode</a:t>
            </a:r>
            <a:r>
              <a:rPr lang="en-US" altLang="en-US" sz="2400" dirty="0"/>
              <a:t> biner </a:t>
            </a:r>
            <a:r>
              <a:rPr lang="en-US" altLang="en-US" sz="2400" dirty="0" err="1"/>
              <a:t>untuk</a:t>
            </a:r>
            <a:r>
              <a:rPr lang="en-US" altLang="en-US" sz="2400" dirty="0"/>
              <a:t> </a:t>
            </a:r>
            <a:r>
              <a:rPr lang="en-US" altLang="en-US" sz="2400" dirty="0" err="1"/>
              <a:t>setiap</a:t>
            </a:r>
            <a:r>
              <a:rPr lang="en-US" altLang="en-US" sz="2400" dirty="0"/>
              <a:t> </a:t>
            </a:r>
            <a:r>
              <a:rPr lang="en-US" altLang="en-US" sz="2400" dirty="0" err="1"/>
              <a:t>simbol</a:t>
            </a:r>
            <a:r>
              <a:rPr lang="en-US" altLang="en-US" sz="2400" dirty="0"/>
              <a:t> </a:t>
            </a:r>
            <a:r>
              <a:rPr lang="en-US" altLang="en-US" sz="2400" dirty="0" err="1"/>
              <a:t>karakter</a:t>
            </a:r>
            <a:r>
              <a:rPr lang="en-US" altLang="en-US" sz="2400" dirty="0"/>
              <a:t> di </a:t>
            </a:r>
            <a:r>
              <a:rPr lang="en-US" altLang="en-US" sz="2400" dirty="0" err="1"/>
              <a:t>dalam</a:t>
            </a:r>
            <a:r>
              <a:rPr lang="en-US" altLang="en-US" sz="2400" dirty="0"/>
              <a:t> </a:t>
            </a:r>
            <a:r>
              <a:rPr lang="en-US" altLang="en-US" sz="2400" dirty="0" err="1"/>
              <a:t>pesan</a:t>
            </a:r>
            <a:r>
              <a:rPr lang="en-US" altLang="en-US" sz="2400" dirty="0"/>
              <a:t> (</a:t>
            </a:r>
            <a:r>
              <a:rPr lang="en-US" altLang="en-US" sz="2400" i="1" dirty="0"/>
              <a:t>M</a:t>
            </a:r>
            <a:r>
              <a:rPr lang="en-US" altLang="en-US" sz="2400" baseline="-25000" dirty="0"/>
              <a:t>1</a:t>
            </a:r>
            <a:r>
              <a:rPr lang="en-US" altLang="en-US" sz="2400" dirty="0"/>
              <a:t>, </a:t>
            </a:r>
            <a:r>
              <a:rPr lang="en-US" altLang="en-US" sz="2400" i="1" dirty="0"/>
              <a:t>M</a:t>
            </a:r>
            <a:r>
              <a:rPr lang="en-US" altLang="en-US" sz="2400" baseline="-25000" dirty="0"/>
              <a:t>2</a:t>
            </a:r>
            <a:r>
              <a:rPr lang="en-US" altLang="en-US" sz="2400" dirty="0"/>
              <a:t>, …, </a:t>
            </a:r>
            <a:r>
              <a:rPr lang="en-US" altLang="en-US" sz="2400" i="1" dirty="0"/>
              <a:t>M</a:t>
            </a:r>
            <a:r>
              <a:rPr lang="en-US" altLang="en-US" sz="2400" i="1" baseline="-25000" dirty="0"/>
              <a:t>n</a:t>
            </a:r>
            <a:r>
              <a:rPr lang="en-US" altLang="en-US" sz="2400" dirty="0"/>
              <a:t>). </a:t>
            </a:r>
          </a:p>
          <a:p>
            <a:pPr>
              <a:lnSpc>
                <a:spcPct val="80000"/>
              </a:lnSpc>
            </a:pPr>
            <a:endParaRPr lang="en-US" altLang="en-US" sz="2400" dirty="0"/>
          </a:p>
          <a:p>
            <a:pPr>
              <a:lnSpc>
                <a:spcPct val="80000"/>
              </a:lnSpc>
            </a:pPr>
            <a:r>
              <a:rPr lang="en-US" altLang="en-US" sz="2400" dirty="0" err="1"/>
              <a:t>Pembentukan</a:t>
            </a:r>
            <a:r>
              <a:rPr lang="en-US" altLang="en-US" sz="2400" dirty="0"/>
              <a:t> </a:t>
            </a:r>
            <a:r>
              <a:rPr lang="en-US" altLang="en-US" sz="2400" dirty="0" err="1"/>
              <a:t>kode</a:t>
            </a:r>
            <a:r>
              <a:rPr lang="en-US" altLang="en-US" sz="2400" dirty="0"/>
              <a:t> Huffman </a:t>
            </a:r>
            <a:r>
              <a:rPr lang="en-US" altLang="en-US" sz="2400" dirty="0" err="1"/>
              <a:t>menggunakan</a:t>
            </a:r>
            <a:r>
              <a:rPr lang="en-US" altLang="en-US" sz="2400" dirty="0"/>
              <a:t> </a:t>
            </a:r>
            <a:r>
              <a:rPr lang="en-US" altLang="en-US" sz="2400" dirty="0" err="1"/>
              <a:t>pohon</a:t>
            </a:r>
            <a:r>
              <a:rPr lang="en-US" altLang="en-US" sz="2400" dirty="0"/>
              <a:t> biner (</a:t>
            </a:r>
            <a:r>
              <a:rPr lang="en-US" altLang="en-US" sz="2400" i="1" dirty="0"/>
              <a:t>binary tree</a:t>
            </a:r>
            <a:r>
              <a:rPr lang="en-US" altLang="en-US" sz="2400" dirty="0"/>
              <a:t>) </a:t>
            </a:r>
            <a:r>
              <a:rPr lang="en-US" altLang="en-US" sz="2400" dirty="0" err="1"/>
              <a:t>berbobot</a:t>
            </a:r>
            <a:r>
              <a:rPr lang="en-US" altLang="en-US" sz="2400" dirty="0"/>
              <a:t>. </a:t>
            </a:r>
            <a:r>
              <a:rPr lang="en-US" altLang="en-US" sz="2400" dirty="0" err="1"/>
              <a:t>Setiap</a:t>
            </a:r>
            <a:r>
              <a:rPr lang="en-US" altLang="en-US" sz="2400" dirty="0"/>
              <a:t> </a:t>
            </a:r>
            <a:r>
              <a:rPr lang="en-US" altLang="en-US" sz="2400" dirty="0" err="1"/>
              <a:t>simpul</a:t>
            </a:r>
            <a:r>
              <a:rPr lang="en-US" altLang="en-US" sz="2400" dirty="0"/>
              <a:t> </a:t>
            </a:r>
            <a:r>
              <a:rPr lang="en-US" altLang="en-US" sz="2400" dirty="0" err="1"/>
              <a:t>daun</a:t>
            </a:r>
            <a:r>
              <a:rPr lang="en-US" altLang="en-US" sz="2400" dirty="0"/>
              <a:t> pada </a:t>
            </a:r>
            <a:r>
              <a:rPr lang="en-US" altLang="en-US" sz="2400" dirty="0" err="1"/>
              <a:t>pohon</a:t>
            </a:r>
            <a:r>
              <a:rPr lang="en-US" altLang="en-US" sz="2400" dirty="0"/>
              <a:t> biner </a:t>
            </a:r>
            <a:r>
              <a:rPr lang="en-US" altLang="en-US" sz="2400" dirty="0" err="1"/>
              <a:t>menyatakan</a:t>
            </a:r>
            <a:r>
              <a:rPr lang="en-US" altLang="en-US" sz="2400" dirty="0"/>
              <a:t> </a:t>
            </a:r>
            <a:r>
              <a:rPr lang="en-US" altLang="en-US" sz="2400" dirty="0" err="1"/>
              <a:t>simbol</a:t>
            </a:r>
            <a:r>
              <a:rPr lang="en-US" altLang="en-US" sz="2400" dirty="0"/>
              <a:t> </a:t>
            </a:r>
            <a:r>
              <a:rPr lang="en-US" altLang="en-US" sz="2400" dirty="0" err="1"/>
              <a:t>karakter</a:t>
            </a:r>
            <a:r>
              <a:rPr lang="en-US" altLang="en-US" sz="2400" dirty="0"/>
              <a:t> di </a:t>
            </a:r>
            <a:r>
              <a:rPr lang="en-US" altLang="en-US" sz="2400" dirty="0" err="1"/>
              <a:t>dalam</a:t>
            </a:r>
            <a:r>
              <a:rPr lang="en-US" altLang="en-US" sz="2400" dirty="0"/>
              <a:t> </a:t>
            </a:r>
            <a:r>
              <a:rPr lang="en-US" altLang="en-US" sz="2400" dirty="0" err="1"/>
              <a:t>pesan</a:t>
            </a:r>
            <a:r>
              <a:rPr lang="en-US" altLang="en-US" sz="2400" dirty="0"/>
              <a:t>, </a:t>
            </a:r>
            <a:r>
              <a:rPr lang="en-US" altLang="en-US" sz="2400" dirty="0" err="1"/>
              <a:t>sedangkan</a:t>
            </a:r>
            <a:r>
              <a:rPr lang="en-US" altLang="en-US" sz="2400" dirty="0"/>
              <a:t>  </a:t>
            </a:r>
            <a:r>
              <a:rPr lang="en-US" altLang="en-US" sz="2400" dirty="0" err="1"/>
              <a:t>simpul</a:t>
            </a:r>
            <a:r>
              <a:rPr lang="en-US" altLang="en-US" sz="2400" dirty="0"/>
              <a:t> </a:t>
            </a:r>
            <a:r>
              <a:rPr lang="en-US" altLang="en-US" sz="2400" dirty="0" err="1"/>
              <a:t>bukan</a:t>
            </a:r>
            <a:r>
              <a:rPr lang="en-US" altLang="en-US" sz="2400" dirty="0"/>
              <a:t> </a:t>
            </a:r>
            <a:r>
              <a:rPr lang="en-US" altLang="en-US" sz="2400" dirty="0" err="1"/>
              <a:t>daun</a:t>
            </a:r>
            <a:r>
              <a:rPr lang="en-US" altLang="en-US" sz="2400" dirty="0"/>
              <a:t> (</a:t>
            </a:r>
            <a:r>
              <a:rPr lang="en-US" altLang="en-US" sz="2400" i="1" dirty="0"/>
              <a:t>internal nodes</a:t>
            </a:r>
            <a:r>
              <a:rPr lang="en-US" altLang="en-US" sz="2400" dirty="0"/>
              <a:t>) </a:t>
            </a:r>
            <a:r>
              <a:rPr lang="en-US" altLang="en-US" sz="2400" dirty="0" err="1"/>
              <a:t>menyatakan</a:t>
            </a:r>
            <a:r>
              <a:rPr lang="en-US" altLang="en-US" sz="2400" dirty="0"/>
              <a:t> </a:t>
            </a:r>
            <a:r>
              <a:rPr lang="en-US" altLang="en-US" sz="2400" dirty="0" err="1"/>
              <a:t>penggabungan</a:t>
            </a:r>
            <a:r>
              <a:rPr lang="en-US" altLang="en-US" sz="2400" dirty="0"/>
              <a:t> </a:t>
            </a:r>
            <a:r>
              <a:rPr lang="en-US" altLang="en-US" sz="2400" dirty="0" err="1"/>
              <a:t>simbol-simbol</a:t>
            </a:r>
            <a:r>
              <a:rPr lang="en-US" altLang="en-US" sz="2400" dirty="0"/>
              <a:t>. </a:t>
            </a:r>
          </a:p>
          <a:p>
            <a:pPr>
              <a:lnSpc>
                <a:spcPct val="80000"/>
              </a:lnSpc>
            </a:pPr>
            <a:endParaRPr lang="en-US" altLang="en-US" sz="2400" dirty="0"/>
          </a:p>
          <a:p>
            <a:pPr>
              <a:lnSpc>
                <a:spcPct val="80000"/>
              </a:lnSpc>
            </a:pPr>
            <a:r>
              <a:rPr lang="en-US" altLang="en-US" sz="2400" dirty="0" err="1"/>
              <a:t>Setiap</a:t>
            </a:r>
            <a:r>
              <a:rPr lang="en-US" altLang="en-US" sz="2400" dirty="0"/>
              <a:t> </a:t>
            </a:r>
            <a:r>
              <a:rPr lang="en-US" altLang="en-US" sz="2400" dirty="0" err="1"/>
              <a:t>sisi</a:t>
            </a:r>
            <a:r>
              <a:rPr lang="en-US" altLang="en-US" sz="2400" dirty="0"/>
              <a:t> pada </a:t>
            </a:r>
            <a:r>
              <a:rPr lang="en-US" altLang="en-US" sz="2400" dirty="0" err="1"/>
              <a:t>pohon</a:t>
            </a:r>
            <a:r>
              <a:rPr lang="en-US" altLang="en-US" sz="2400" dirty="0"/>
              <a:t> biner </a:t>
            </a:r>
            <a:r>
              <a:rPr lang="en-US" altLang="en-US" sz="2400" dirty="0" err="1"/>
              <a:t>diberi</a:t>
            </a:r>
            <a:r>
              <a:rPr lang="en-US" altLang="en-US" sz="2400" dirty="0"/>
              <a:t> </a:t>
            </a:r>
            <a:r>
              <a:rPr lang="en-US" altLang="en-US" sz="2400" dirty="0" err="1"/>
              <a:t>nilai</a:t>
            </a:r>
            <a:r>
              <a:rPr lang="en-US" altLang="en-US" sz="2400" dirty="0"/>
              <a:t> (label) 0 </a:t>
            </a:r>
            <a:r>
              <a:rPr lang="en-US" altLang="en-US" sz="2400" dirty="0" err="1"/>
              <a:t>atau</a:t>
            </a:r>
            <a:r>
              <a:rPr lang="en-US" altLang="en-US" sz="2400" dirty="0"/>
              <a:t> 1 </a:t>
            </a:r>
            <a:r>
              <a:rPr lang="en-US" altLang="en-US" sz="2400" dirty="0" err="1"/>
              <a:t>secara</a:t>
            </a:r>
            <a:r>
              <a:rPr lang="en-US" altLang="en-US" sz="2400" dirty="0"/>
              <a:t> </a:t>
            </a:r>
            <a:r>
              <a:rPr lang="en-US" altLang="en-US" sz="2400" dirty="0" err="1"/>
              <a:t>konsisten</a:t>
            </a:r>
            <a:r>
              <a:rPr lang="en-US" altLang="en-US" sz="2400" dirty="0"/>
              <a:t> (</a:t>
            </a:r>
            <a:r>
              <a:rPr lang="en-US" altLang="en-US" sz="2400" dirty="0" err="1"/>
              <a:t>misalnya</a:t>
            </a:r>
            <a:r>
              <a:rPr lang="en-US" altLang="en-US" sz="2400" dirty="0"/>
              <a:t> </a:t>
            </a:r>
            <a:r>
              <a:rPr lang="en-US" altLang="en-US" sz="2400" dirty="0" err="1"/>
              <a:t>sisi</a:t>
            </a:r>
            <a:r>
              <a:rPr lang="en-US" altLang="en-US" sz="2400" dirty="0"/>
              <a:t> </a:t>
            </a:r>
            <a:r>
              <a:rPr lang="en-US" altLang="en-US" sz="2400" dirty="0" err="1"/>
              <a:t>cabang</a:t>
            </a:r>
            <a:r>
              <a:rPr lang="en-US" altLang="en-US" sz="2400" dirty="0"/>
              <a:t> </a:t>
            </a:r>
            <a:r>
              <a:rPr lang="en-US" altLang="en-US" sz="2400" dirty="0" err="1"/>
              <a:t>kiri</a:t>
            </a:r>
            <a:r>
              <a:rPr lang="en-US" altLang="en-US" sz="2400" dirty="0"/>
              <a:t> </a:t>
            </a:r>
            <a:r>
              <a:rPr lang="en-US" altLang="en-US" sz="2400" dirty="0" err="1"/>
              <a:t>dengan</a:t>
            </a:r>
            <a:r>
              <a:rPr lang="en-US" altLang="en-US" sz="2400" dirty="0"/>
              <a:t> 0, </a:t>
            </a:r>
            <a:r>
              <a:rPr lang="en-US" altLang="en-US" sz="2400" dirty="0" err="1"/>
              <a:t>sisi</a:t>
            </a:r>
            <a:r>
              <a:rPr lang="en-US" altLang="en-US" sz="2400" dirty="0"/>
              <a:t> </a:t>
            </a:r>
            <a:r>
              <a:rPr lang="en-US" altLang="en-US" sz="2400" dirty="0" err="1"/>
              <a:t>cabang</a:t>
            </a:r>
            <a:r>
              <a:rPr lang="en-US" altLang="en-US" sz="2400" dirty="0"/>
              <a:t> </a:t>
            </a:r>
            <a:r>
              <a:rPr lang="en-US" altLang="en-US" sz="2400" dirty="0" err="1"/>
              <a:t>kanan</a:t>
            </a:r>
            <a:r>
              <a:rPr lang="en-US" altLang="en-US" sz="2400" dirty="0"/>
              <a:t> </a:t>
            </a:r>
            <a:r>
              <a:rPr lang="en-US" altLang="en-US" sz="2400" dirty="0" err="1"/>
              <a:t>dengan</a:t>
            </a:r>
            <a:r>
              <a:rPr lang="en-US" altLang="en-US" sz="2400" dirty="0"/>
              <a:t> 1)</a:t>
            </a:r>
          </a:p>
          <a:p>
            <a:pPr>
              <a:lnSpc>
                <a:spcPct val="80000"/>
              </a:lnSpc>
            </a:pPr>
            <a:endParaRPr lang="en-US" altLang="en-US" sz="2400" dirty="0"/>
          </a:p>
          <a:p>
            <a:pPr>
              <a:lnSpc>
                <a:spcPct val="80000"/>
              </a:lnSpc>
            </a:pPr>
            <a:r>
              <a:rPr lang="en-US" altLang="en-US" sz="2400" dirty="0" err="1"/>
              <a:t>Lintasan</a:t>
            </a:r>
            <a:r>
              <a:rPr lang="en-US" altLang="en-US" sz="2400" dirty="0"/>
              <a:t> </a:t>
            </a:r>
            <a:r>
              <a:rPr lang="en-US" altLang="en-US" sz="2400" dirty="0" err="1"/>
              <a:t>dari</a:t>
            </a:r>
            <a:r>
              <a:rPr lang="en-US" altLang="en-US" sz="2400" dirty="0"/>
              <a:t> </a:t>
            </a:r>
            <a:r>
              <a:rPr lang="en-US" altLang="en-US" sz="2400" dirty="0" err="1"/>
              <a:t>akar</a:t>
            </a:r>
            <a:r>
              <a:rPr lang="en-US" altLang="en-US" sz="2400" dirty="0"/>
              <a:t> </a:t>
            </a:r>
            <a:r>
              <a:rPr lang="en-US" altLang="en-US" sz="2400" dirty="0" err="1"/>
              <a:t>ke</a:t>
            </a:r>
            <a:r>
              <a:rPr lang="en-US" altLang="en-US" sz="2400" dirty="0"/>
              <a:t> </a:t>
            </a:r>
            <a:r>
              <a:rPr lang="en-US" altLang="en-US" sz="2400" dirty="0" err="1"/>
              <a:t>daun</a:t>
            </a:r>
            <a:r>
              <a:rPr lang="en-US" altLang="en-US" sz="2400" dirty="0"/>
              <a:t> </a:t>
            </a:r>
            <a:r>
              <a:rPr lang="en-US" altLang="en-US" sz="2400" dirty="0" err="1"/>
              <a:t>sama</a:t>
            </a:r>
            <a:r>
              <a:rPr lang="en-US" altLang="en-US" sz="2400" dirty="0"/>
              <a:t> </a:t>
            </a:r>
            <a:r>
              <a:rPr lang="en-US" altLang="en-US" sz="2400" dirty="0" err="1"/>
              <a:t>dengan</a:t>
            </a:r>
            <a:r>
              <a:rPr lang="en-US" altLang="en-US" sz="2400" dirty="0"/>
              <a:t> </a:t>
            </a:r>
            <a:r>
              <a:rPr lang="en-US" altLang="en-US" sz="2400" dirty="0" err="1"/>
              <a:t>barisan</a:t>
            </a:r>
            <a:r>
              <a:rPr lang="en-US" altLang="en-US" sz="2400" dirty="0"/>
              <a:t> bi-bit biner yang </a:t>
            </a:r>
            <a:r>
              <a:rPr lang="en-US" altLang="en-US" sz="2400" dirty="0" err="1"/>
              <a:t>merepresentasikan</a:t>
            </a:r>
            <a:r>
              <a:rPr lang="en-US" altLang="en-US" sz="2400" dirty="0"/>
              <a:t> </a:t>
            </a:r>
            <a:r>
              <a:rPr lang="en-US" altLang="en-US" sz="2400" dirty="0" err="1"/>
              <a:t>simbol</a:t>
            </a:r>
            <a:r>
              <a:rPr lang="en-US" altLang="en-US" sz="2400" dirty="0"/>
              <a:t> </a:t>
            </a:r>
            <a:r>
              <a:rPr lang="en-US" altLang="en-US" sz="2400" dirty="0" err="1"/>
              <a:t>karakter</a:t>
            </a:r>
            <a:r>
              <a:rPr lang="en-US" altLang="en-US" sz="2400" dirty="0"/>
              <a:t> pada </a:t>
            </a:r>
            <a:r>
              <a:rPr lang="en-US" altLang="en-US" sz="2400" dirty="0" err="1"/>
              <a:t>daun</a:t>
            </a:r>
            <a:r>
              <a:rPr lang="en-US" altLang="en-US" sz="2400" dirty="0"/>
              <a:t>. </a:t>
            </a:r>
          </a:p>
          <a:p>
            <a:pPr>
              <a:lnSpc>
                <a:spcPct val="80000"/>
              </a:lnSpc>
            </a:pPr>
            <a:endParaRPr lang="en-US" altLang="en-US" sz="2400" dirty="0"/>
          </a:p>
          <a:p>
            <a:pPr>
              <a:lnSpc>
                <a:spcPct val="80000"/>
              </a:lnSpc>
            </a:pPr>
            <a:r>
              <a:rPr lang="en-US" altLang="en-US" sz="2400" dirty="0" err="1"/>
              <a:t>Meminimumkan</a:t>
            </a:r>
            <a:r>
              <a:rPr lang="en-US" altLang="en-US" sz="2400" dirty="0"/>
              <a:t> </a:t>
            </a:r>
            <a:r>
              <a:rPr lang="en-US" altLang="en-US" sz="2400" dirty="0" err="1"/>
              <a:t>panjang</a:t>
            </a:r>
            <a:r>
              <a:rPr lang="en-US" altLang="en-US" sz="2400" dirty="0"/>
              <a:t> </a:t>
            </a:r>
            <a:r>
              <a:rPr lang="en-US" altLang="en-US" sz="2400" dirty="0" err="1"/>
              <a:t>kode</a:t>
            </a:r>
            <a:r>
              <a:rPr lang="en-US" altLang="en-US" sz="2400" dirty="0"/>
              <a:t> biner </a:t>
            </a:r>
            <a:r>
              <a:rPr lang="en-US" altLang="en-US" sz="2400" dirty="0" err="1"/>
              <a:t>untuk</a:t>
            </a:r>
            <a:r>
              <a:rPr lang="en-US" altLang="en-US" sz="2400" dirty="0"/>
              <a:t> </a:t>
            </a:r>
            <a:r>
              <a:rPr lang="en-US" altLang="en-US" sz="2400" dirty="0" err="1"/>
              <a:t>setiap</a:t>
            </a:r>
            <a:r>
              <a:rPr lang="en-US" altLang="en-US" sz="2400" dirty="0"/>
              <a:t> symbol </a:t>
            </a:r>
            <a:r>
              <a:rPr lang="en-US" altLang="en-US" sz="2400" dirty="0" err="1"/>
              <a:t>karakter</a:t>
            </a:r>
            <a:r>
              <a:rPr lang="en-US" altLang="en-US" sz="2400" dirty="0"/>
              <a:t> </a:t>
            </a:r>
            <a:r>
              <a:rPr lang="en-US" altLang="en-US" sz="2400" dirty="0" err="1"/>
              <a:t>ekivalen</a:t>
            </a:r>
            <a:r>
              <a:rPr lang="en-US" altLang="en-US" sz="2400" dirty="0"/>
              <a:t> </a:t>
            </a:r>
            <a:r>
              <a:rPr lang="en-US" altLang="en-US" sz="2400" dirty="0" err="1"/>
              <a:t>dengan</a:t>
            </a:r>
            <a:r>
              <a:rPr lang="en-US" altLang="en-US" sz="2400" dirty="0"/>
              <a:t> </a:t>
            </a:r>
            <a:r>
              <a:rPr lang="en-US" altLang="en-US" sz="2400" dirty="0" err="1"/>
              <a:t>dengan</a:t>
            </a:r>
            <a:r>
              <a:rPr lang="en-US" altLang="en-US" sz="2400" dirty="0"/>
              <a:t> </a:t>
            </a:r>
            <a:r>
              <a:rPr lang="en-US" altLang="en-US" sz="2400" dirty="0" err="1"/>
              <a:t>meminimumkan</a:t>
            </a:r>
            <a:r>
              <a:rPr lang="en-US" altLang="en-US" sz="2400" dirty="0"/>
              <a:t> </a:t>
            </a:r>
            <a:r>
              <a:rPr lang="en-US" altLang="en-US" sz="2400" dirty="0" err="1"/>
              <a:t>panjang</a:t>
            </a:r>
            <a:r>
              <a:rPr lang="en-US" altLang="en-US" sz="2400" dirty="0"/>
              <a:t> </a:t>
            </a:r>
            <a:r>
              <a:rPr lang="en-US" altLang="en-US" sz="2400" dirty="0" err="1"/>
              <a:t>lintasan</a:t>
            </a:r>
            <a:r>
              <a:rPr lang="en-US" altLang="en-US" sz="2400" dirty="0"/>
              <a:t> </a:t>
            </a:r>
            <a:r>
              <a:rPr lang="en-US" altLang="en-US" sz="2400" dirty="0" err="1"/>
              <a:t>dari</a:t>
            </a:r>
            <a:r>
              <a:rPr lang="en-US" altLang="en-US" sz="2400" dirty="0"/>
              <a:t> </a:t>
            </a:r>
            <a:r>
              <a:rPr lang="en-US" altLang="en-US" sz="2400" dirty="0" err="1"/>
              <a:t>akar</a:t>
            </a:r>
            <a:r>
              <a:rPr lang="en-US" altLang="en-US" sz="2400" dirty="0"/>
              <a:t> </a:t>
            </a:r>
            <a:r>
              <a:rPr lang="en-US" altLang="en-US" sz="2400" dirty="0" err="1"/>
              <a:t>ke</a:t>
            </a:r>
            <a:r>
              <a:rPr lang="en-US" altLang="en-US" sz="2400" dirty="0"/>
              <a:t> </a:t>
            </a:r>
            <a:r>
              <a:rPr lang="en-US" altLang="en-US" sz="2400" dirty="0" err="1"/>
              <a:t>daun</a:t>
            </a:r>
            <a:r>
              <a:rPr lang="en-US" altLang="en-US" sz="2400" dirty="0"/>
              <a:t>. </a:t>
            </a:r>
          </a:p>
        </p:txBody>
      </p:sp>
      <p:pic>
        <p:nvPicPr>
          <p:cNvPr id="3" name="Picture 2">
            <a:extLst>
              <a:ext uri="{FF2B5EF4-FFF2-40B4-BE49-F238E27FC236}">
                <a16:creationId xmlns:a16="http://schemas.microsoft.com/office/drawing/2014/main" id="{590C2FA2-FCDB-4601-85D0-53C7F96BEAA7}"/>
              </a:ext>
            </a:extLst>
          </p:cNvPr>
          <p:cNvPicPr>
            <a:picLocks noChangeAspect="1"/>
          </p:cNvPicPr>
          <p:nvPr/>
        </p:nvPicPr>
        <p:blipFill>
          <a:blip r:embed="rId2"/>
          <a:stretch>
            <a:fillRect/>
          </a:stretch>
        </p:blipFill>
        <p:spPr>
          <a:xfrm>
            <a:off x="9657080" y="1701515"/>
            <a:ext cx="2209800" cy="248149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2D6D75-B048-4657-B542-7D24910AD112}"/>
              </a:ext>
            </a:extLst>
          </p:cNvPr>
          <p:cNvSpPr>
            <a:spLocks noGrp="1"/>
          </p:cNvSpPr>
          <p:nvPr>
            <p:ph idx="1"/>
          </p:nvPr>
        </p:nvSpPr>
        <p:spPr>
          <a:xfrm>
            <a:off x="848360" y="436880"/>
            <a:ext cx="10866120" cy="6146800"/>
          </a:xfrm>
        </p:spPr>
        <p:txBody>
          <a:bodyPr>
            <a:normAutofit fontScale="85000" lnSpcReduction="20000"/>
          </a:bodyPr>
          <a:lstStyle/>
          <a:p>
            <a:pPr marL="0" indent="0">
              <a:lnSpc>
                <a:spcPct val="80000"/>
              </a:lnSpc>
              <a:buNone/>
            </a:pPr>
            <a:r>
              <a:rPr lang="en-US" altLang="en-US" sz="2800" dirty="0"/>
              <a:t>Langkah-</a:t>
            </a:r>
            <a:r>
              <a:rPr lang="en-US" altLang="en-US" sz="2800" dirty="0" err="1"/>
              <a:t>langkah</a:t>
            </a:r>
            <a:r>
              <a:rPr lang="en-US" altLang="en-US" sz="2800" dirty="0"/>
              <a:t> </a:t>
            </a:r>
            <a:r>
              <a:rPr lang="en-US" altLang="en-US" sz="2800" dirty="0" err="1"/>
              <a:t>pembentukan</a:t>
            </a:r>
            <a:r>
              <a:rPr lang="en-US" altLang="en-US" sz="2800" dirty="0"/>
              <a:t> </a:t>
            </a:r>
            <a:r>
              <a:rPr lang="en-US" altLang="en-US" sz="2800" dirty="0" err="1"/>
              <a:t>pohon</a:t>
            </a:r>
            <a:r>
              <a:rPr lang="en-US" altLang="en-US" sz="2800" dirty="0"/>
              <a:t> biner di </a:t>
            </a:r>
            <a:r>
              <a:rPr lang="en-US" altLang="en-US" sz="2800" dirty="0" err="1"/>
              <a:t>dalam</a:t>
            </a:r>
            <a:r>
              <a:rPr lang="en-US" altLang="en-US" sz="2800" dirty="0"/>
              <a:t> </a:t>
            </a:r>
            <a:r>
              <a:rPr lang="en-US" altLang="en-US" sz="2800" dirty="0" err="1"/>
              <a:t>Algoritma</a:t>
            </a:r>
            <a:r>
              <a:rPr lang="en-US" altLang="en-US" sz="2800" dirty="0"/>
              <a:t> Huffman:</a:t>
            </a:r>
          </a:p>
          <a:p>
            <a:pPr marL="0" indent="0">
              <a:lnSpc>
                <a:spcPct val="80000"/>
              </a:lnSpc>
              <a:buNone/>
            </a:pPr>
            <a:endParaRPr lang="en-US" altLang="en-US" sz="2800" dirty="0"/>
          </a:p>
          <a:p>
            <a:pPr marL="609600" indent="-609600">
              <a:lnSpc>
                <a:spcPct val="80000"/>
              </a:lnSpc>
              <a:buFontTx/>
              <a:buAutoNum type="arabicPeriod"/>
            </a:pPr>
            <a:r>
              <a:rPr lang="en-US" altLang="en-US" sz="2800" dirty="0"/>
              <a:t>Baca </a:t>
            </a:r>
            <a:r>
              <a:rPr lang="en-US" altLang="en-US" sz="2800" dirty="0" err="1"/>
              <a:t>semua</a:t>
            </a:r>
            <a:r>
              <a:rPr lang="en-US" altLang="en-US" sz="2800" dirty="0"/>
              <a:t> </a:t>
            </a:r>
            <a:r>
              <a:rPr lang="en-US" altLang="en-US" sz="2800" dirty="0" err="1"/>
              <a:t>karakter</a:t>
            </a:r>
            <a:r>
              <a:rPr lang="en-US" altLang="en-US" sz="2800" dirty="0"/>
              <a:t> di </a:t>
            </a:r>
            <a:r>
              <a:rPr lang="en-US" altLang="en-US" sz="2800" dirty="0" err="1"/>
              <a:t>dalam</a:t>
            </a:r>
            <a:r>
              <a:rPr lang="en-US" altLang="en-US" sz="2800" dirty="0"/>
              <a:t> data </a:t>
            </a:r>
            <a:r>
              <a:rPr lang="en-US" altLang="en-US" sz="2800" dirty="0" err="1"/>
              <a:t>untuk</a:t>
            </a:r>
            <a:r>
              <a:rPr lang="en-US" altLang="en-US" sz="2800" dirty="0"/>
              <a:t> </a:t>
            </a:r>
            <a:r>
              <a:rPr lang="en-US" altLang="en-US" sz="2800" dirty="0" err="1"/>
              <a:t>menghitung</a:t>
            </a:r>
            <a:r>
              <a:rPr lang="en-US" altLang="en-US" sz="2800" dirty="0"/>
              <a:t> </a:t>
            </a:r>
            <a:r>
              <a:rPr lang="en-US" altLang="en-US" sz="2800" dirty="0" err="1"/>
              <a:t>frekuensi</a:t>
            </a:r>
            <a:r>
              <a:rPr lang="en-US" altLang="en-US" sz="2800" dirty="0"/>
              <a:t> </a:t>
            </a:r>
            <a:r>
              <a:rPr lang="en-US" altLang="en-US" sz="2800" dirty="0" err="1"/>
              <a:t>kemunculan</a:t>
            </a:r>
            <a:r>
              <a:rPr lang="en-US" altLang="en-US" sz="2800" dirty="0"/>
              <a:t> </a:t>
            </a:r>
            <a:r>
              <a:rPr lang="en-US" altLang="en-US" sz="2800" dirty="0" err="1"/>
              <a:t>setiap</a:t>
            </a:r>
            <a:r>
              <a:rPr lang="en-US" altLang="en-US" sz="2800" dirty="0"/>
              <a:t> </a:t>
            </a:r>
            <a:r>
              <a:rPr lang="en-US" altLang="en-US" sz="2800" dirty="0" err="1"/>
              <a:t>karakter</a:t>
            </a:r>
            <a:r>
              <a:rPr lang="en-US" altLang="en-US" sz="2800" dirty="0"/>
              <a:t>. </a:t>
            </a:r>
            <a:r>
              <a:rPr lang="en-US" altLang="en-US" sz="2800" dirty="0" err="1"/>
              <a:t>Setiap</a:t>
            </a:r>
            <a:r>
              <a:rPr lang="en-US" altLang="en-US" sz="2800" dirty="0"/>
              <a:t> </a:t>
            </a:r>
            <a:r>
              <a:rPr lang="en-US" altLang="en-US" sz="2800" dirty="0" err="1"/>
              <a:t>karakter</a:t>
            </a:r>
            <a:r>
              <a:rPr lang="en-US" altLang="en-US" sz="2800" dirty="0"/>
              <a:t> </a:t>
            </a:r>
            <a:r>
              <a:rPr lang="en-US" altLang="en-US" sz="2800" dirty="0" err="1"/>
              <a:t>penyusun</a:t>
            </a:r>
            <a:r>
              <a:rPr lang="en-US" altLang="en-US" sz="2800" dirty="0"/>
              <a:t> data </a:t>
            </a:r>
            <a:r>
              <a:rPr lang="en-US" altLang="en-US" sz="2800" dirty="0" err="1"/>
              <a:t>dinyatakan</a:t>
            </a:r>
            <a:r>
              <a:rPr lang="en-US" altLang="en-US" sz="2800" dirty="0"/>
              <a:t> </a:t>
            </a:r>
            <a:r>
              <a:rPr lang="en-US" altLang="en-US" sz="2800" dirty="0" err="1"/>
              <a:t>sebagai</a:t>
            </a:r>
            <a:r>
              <a:rPr lang="en-US" altLang="en-US" sz="2800" dirty="0"/>
              <a:t> </a:t>
            </a:r>
            <a:r>
              <a:rPr lang="en-US" altLang="en-US" sz="2800" dirty="0" err="1"/>
              <a:t>pohon</a:t>
            </a:r>
            <a:r>
              <a:rPr lang="en-US" altLang="en-US" sz="2800" dirty="0"/>
              <a:t> </a:t>
            </a:r>
            <a:r>
              <a:rPr lang="en-US" altLang="en-US" sz="2800" dirty="0" err="1"/>
              <a:t>bersimpul</a:t>
            </a:r>
            <a:r>
              <a:rPr lang="en-US" altLang="en-US" sz="2800" dirty="0"/>
              <a:t> </a:t>
            </a:r>
            <a:r>
              <a:rPr lang="en-US" altLang="en-US" sz="2800" dirty="0" err="1"/>
              <a:t>tunggal</a:t>
            </a:r>
            <a:r>
              <a:rPr lang="en-US" altLang="en-US" sz="2800" dirty="0"/>
              <a:t>. </a:t>
            </a:r>
            <a:r>
              <a:rPr lang="en-US" altLang="en-US" sz="2800" dirty="0" err="1"/>
              <a:t>Setiap</a:t>
            </a:r>
            <a:r>
              <a:rPr lang="en-US" altLang="en-US" sz="2800" dirty="0"/>
              <a:t> </a:t>
            </a:r>
            <a:r>
              <a:rPr lang="en-US" altLang="en-US" sz="2800" dirty="0" err="1"/>
              <a:t>simpul</a:t>
            </a:r>
            <a:r>
              <a:rPr lang="en-US" altLang="en-US" sz="2800" dirty="0"/>
              <a:t> di-</a:t>
            </a:r>
            <a:r>
              <a:rPr lang="en-US" altLang="en-US" sz="2800" i="1" dirty="0"/>
              <a:t>assign</a:t>
            </a:r>
            <a:r>
              <a:rPr lang="en-US" altLang="en-US" sz="2800" dirty="0"/>
              <a:t> </a:t>
            </a:r>
            <a:r>
              <a:rPr lang="en-US" altLang="en-US" sz="2800" dirty="0" err="1"/>
              <a:t>dengan</a:t>
            </a:r>
            <a:r>
              <a:rPr lang="en-US" altLang="en-US" sz="2800" dirty="0"/>
              <a:t> </a:t>
            </a:r>
            <a:r>
              <a:rPr lang="en-US" altLang="en-US" sz="2800" dirty="0" err="1"/>
              <a:t>frekuensi</a:t>
            </a:r>
            <a:r>
              <a:rPr lang="en-US" altLang="en-US" sz="2800" dirty="0"/>
              <a:t> </a:t>
            </a:r>
            <a:r>
              <a:rPr lang="en-US" altLang="en-US" sz="2800" dirty="0" err="1"/>
              <a:t>kemunculan</a:t>
            </a:r>
            <a:r>
              <a:rPr lang="en-US" altLang="en-US" sz="2800" dirty="0"/>
              <a:t> </a:t>
            </a:r>
            <a:r>
              <a:rPr lang="en-US" altLang="en-US" sz="2800" dirty="0" err="1"/>
              <a:t>karakter</a:t>
            </a:r>
            <a:r>
              <a:rPr lang="en-US" altLang="en-US" sz="2800" dirty="0"/>
              <a:t> </a:t>
            </a:r>
            <a:r>
              <a:rPr lang="en-US" altLang="en-US" sz="2800" dirty="0" err="1"/>
              <a:t>tersebut</a:t>
            </a:r>
            <a:r>
              <a:rPr lang="en-US" altLang="en-US" sz="2800" dirty="0"/>
              <a:t>.</a:t>
            </a:r>
          </a:p>
          <a:p>
            <a:pPr marL="609600" indent="-609600">
              <a:lnSpc>
                <a:spcPct val="80000"/>
              </a:lnSpc>
              <a:buFontTx/>
              <a:buAutoNum type="arabicPeriod"/>
            </a:pPr>
            <a:endParaRPr lang="en-US" altLang="en-US" sz="2800" dirty="0"/>
          </a:p>
          <a:p>
            <a:pPr marL="609600" indent="-609600">
              <a:lnSpc>
                <a:spcPct val="80000"/>
              </a:lnSpc>
              <a:buFontTx/>
              <a:buAutoNum type="arabicPeriod"/>
            </a:pPr>
            <a:r>
              <a:rPr lang="en-US" altLang="en-US" sz="2800" dirty="0" err="1"/>
              <a:t>Terapkan</a:t>
            </a:r>
            <a:r>
              <a:rPr lang="en-US" altLang="en-US" sz="2800" dirty="0"/>
              <a:t> strategi </a:t>
            </a:r>
            <a:r>
              <a:rPr lang="en-US" altLang="en-US" sz="2800" i="1" dirty="0"/>
              <a:t>greedy</a:t>
            </a:r>
            <a:r>
              <a:rPr lang="en-US" altLang="en-US" sz="2800" dirty="0"/>
              <a:t> </a:t>
            </a:r>
            <a:r>
              <a:rPr lang="en-US" altLang="en-US" sz="2800" dirty="0" err="1"/>
              <a:t>sebagai</a:t>
            </a:r>
            <a:r>
              <a:rPr lang="en-US" altLang="en-US" sz="2800" dirty="0"/>
              <a:t> </a:t>
            </a:r>
            <a:r>
              <a:rPr lang="en-US" altLang="en-US" sz="2800" dirty="0" err="1"/>
              <a:t>berikut</a:t>
            </a:r>
            <a:r>
              <a:rPr lang="en-US" altLang="en-US" sz="2800" dirty="0"/>
              <a:t>: pada </a:t>
            </a:r>
            <a:r>
              <a:rPr lang="en-US" altLang="en-US" sz="2800" dirty="0" err="1"/>
              <a:t>setiap</a:t>
            </a:r>
            <a:r>
              <a:rPr lang="en-US" altLang="en-US" sz="2800" dirty="0"/>
              <a:t> </a:t>
            </a:r>
            <a:r>
              <a:rPr lang="en-US" altLang="en-US" sz="2800" dirty="0" err="1"/>
              <a:t>langkah</a:t>
            </a:r>
            <a:r>
              <a:rPr lang="en-US" altLang="en-US" sz="2800" dirty="0"/>
              <a:t> </a:t>
            </a:r>
            <a:r>
              <a:rPr lang="en-US" altLang="en-US" sz="2800" dirty="0" err="1"/>
              <a:t>gabungkan</a:t>
            </a:r>
            <a:r>
              <a:rPr lang="en-US" altLang="en-US" sz="2800" dirty="0"/>
              <a:t> </a:t>
            </a:r>
            <a:r>
              <a:rPr lang="en-US" altLang="en-US" sz="2800" dirty="0" err="1"/>
              <a:t>dua</a:t>
            </a:r>
            <a:r>
              <a:rPr lang="en-US" altLang="en-US" sz="2800" dirty="0"/>
              <a:t> </a:t>
            </a:r>
            <a:r>
              <a:rPr lang="en-US" altLang="en-US" sz="2800" dirty="0" err="1"/>
              <a:t>buah</a:t>
            </a:r>
            <a:r>
              <a:rPr lang="en-US" altLang="en-US" sz="2800" dirty="0"/>
              <a:t> </a:t>
            </a:r>
            <a:r>
              <a:rPr lang="en-US" altLang="en-US" sz="2800" dirty="0" err="1"/>
              <a:t>pohon</a:t>
            </a:r>
            <a:r>
              <a:rPr lang="en-US" altLang="en-US" sz="2800" dirty="0"/>
              <a:t> yang </a:t>
            </a:r>
            <a:r>
              <a:rPr lang="en-US" altLang="en-US" sz="2800" dirty="0" err="1"/>
              <a:t>mempunyai</a:t>
            </a:r>
            <a:r>
              <a:rPr lang="en-US" altLang="en-US" sz="2800" dirty="0"/>
              <a:t> </a:t>
            </a:r>
            <a:r>
              <a:rPr lang="en-US" altLang="en-US" sz="2800" dirty="0" err="1"/>
              <a:t>frekuensi</a:t>
            </a:r>
            <a:r>
              <a:rPr lang="en-US" altLang="en-US" sz="2800" dirty="0"/>
              <a:t> </a:t>
            </a:r>
            <a:r>
              <a:rPr lang="en-US" altLang="en-US" sz="2800" dirty="0" err="1">
                <a:solidFill>
                  <a:srgbClr val="FF0000"/>
                </a:solidFill>
              </a:rPr>
              <a:t>terkecil</a:t>
            </a:r>
            <a:r>
              <a:rPr lang="en-US" altLang="en-US" sz="2800" dirty="0"/>
              <a:t> pada </a:t>
            </a:r>
            <a:r>
              <a:rPr lang="en-US" altLang="en-US" sz="2800" dirty="0" err="1"/>
              <a:t>sebuah</a:t>
            </a:r>
            <a:r>
              <a:rPr lang="en-US" altLang="en-US" sz="2800" dirty="0"/>
              <a:t> </a:t>
            </a:r>
            <a:r>
              <a:rPr lang="en-US" altLang="en-US" sz="2800" dirty="0" err="1"/>
              <a:t>akar</a:t>
            </a:r>
            <a:r>
              <a:rPr lang="en-US" altLang="en-US" sz="2800" dirty="0"/>
              <a:t>. </a:t>
            </a:r>
            <a:r>
              <a:rPr lang="en-US" altLang="en-US" sz="2800" dirty="0" err="1"/>
              <a:t>Akar</a:t>
            </a:r>
            <a:r>
              <a:rPr lang="en-US" altLang="en-US" sz="2800" dirty="0"/>
              <a:t> </a:t>
            </a:r>
            <a:r>
              <a:rPr lang="en-US" altLang="en-US" sz="2800" dirty="0" err="1"/>
              <a:t>mempunyai</a:t>
            </a:r>
            <a:r>
              <a:rPr lang="en-US" altLang="en-US" sz="2800" dirty="0"/>
              <a:t> </a:t>
            </a:r>
            <a:r>
              <a:rPr lang="en-US" altLang="en-US" sz="2800" dirty="0" err="1"/>
              <a:t>frekuensi</a:t>
            </a:r>
            <a:r>
              <a:rPr lang="en-US" altLang="en-US" sz="2800" dirty="0"/>
              <a:t> yang </a:t>
            </a:r>
            <a:r>
              <a:rPr lang="en-US" altLang="en-US" sz="2800" dirty="0" err="1"/>
              <a:t>merupakan</a:t>
            </a:r>
            <a:r>
              <a:rPr lang="en-US" altLang="en-US" sz="2800" dirty="0"/>
              <a:t> </a:t>
            </a:r>
            <a:r>
              <a:rPr lang="en-US" altLang="en-US" sz="2800" dirty="0" err="1"/>
              <a:t>jumlah</a:t>
            </a:r>
            <a:r>
              <a:rPr lang="en-US" altLang="en-US" sz="2800" dirty="0"/>
              <a:t> </a:t>
            </a:r>
            <a:r>
              <a:rPr lang="en-US" altLang="en-US" sz="2800" dirty="0" err="1"/>
              <a:t>dari</a:t>
            </a:r>
            <a:r>
              <a:rPr lang="en-US" altLang="en-US" sz="2800" dirty="0"/>
              <a:t> </a:t>
            </a:r>
            <a:r>
              <a:rPr lang="en-US" altLang="en-US" sz="2800" dirty="0" err="1"/>
              <a:t>frekuensi</a:t>
            </a:r>
            <a:r>
              <a:rPr lang="en-US" altLang="en-US" sz="2800" dirty="0"/>
              <a:t> </a:t>
            </a:r>
            <a:r>
              <a:rPr lang="en-US" altLang="en-US" sz="2800" dirty="0" err="1"/>
              <a:t>dua</a:t>
            </a:r>
            <a:r>
              <a:rPr lang="en-US" altLang="en-US" sz="2800" dirty="0"/>
              <a:t> </a:t>
            </a:r>
            <a:r>
              <a:rPr lang="en-US" altLang="en-US" sz="2800" dirty="0" err="1"/>
              <a:t>buah</a:t>
            </a:r>
            <a:r>
              <a:rPr lang="en-US" altLang="en-US" sz="2800" dirty="0"/>
              <a:t> </a:t>
            </a:r>
            <a:r>
              <a:rPr lang="en-US" altLang="en-US" sz="2800" dirty="0" err="1"/>
              <a:t>pohon</a:t>
            </a:r>
            <a:r>
              <a:rPr lang="en-US" altLang="en-US" sz="2800" dirty="0"/>
              <a:t> </a:t>
            </a:r>
            <a:r>
              <a:rPr lang="en-US" altLang="en-US" sz="2800" dirty="0" err="1"/>
              <a:t>penyusunnya</a:t>
            </a:r>
            <a:r>
              <a:rPr lang="en-US" altLang="en-US" sz="2800" dirty="0"/>
              <a:t>.  </a:t>
            </a:r>
          </a:p>
          <a:p>
            <a:pPr marL="609600" indent="-609600">
              <a:lnSpc>
                <a:spcPct val="80000"/>
              </a:lnSpc>
              <a:buNone/>
            </a:pPr>
            <a:endParaRPr lang="en-US" altLang="en-US" sz="2800" dirty="0"/>
          </a:p>
          <a:p>
            <a:pPr marL="609600" indent="-609600">
              <a:lnSpc>
                <a:spcPct val="80000"/>
              </a:lnSpc>
              <a:buFontTx/>
              <a:buAutoNum type="arabicPeriod" startAt="3"/>
            </a:pPr>
            <a:r>
              <a:rPr lang="en-US" altLang="en-US" sz="2800" dirty="0" err="1"/>
              <a:t>Ulangi</a:t>
            </a:r>
            <a:r>
              <a:rPr lang="en-US" altLang="en-US" sz="2800" dirty="0"/>
              <a:t> </a:t>
            </a:r>
            <a:r>
              <a:rPr lang="en-US" altLang="en-US" sz="2800" dirty="0" err="1"/>
              <a:t>langkah</a:t>
            </a:r>
            <a:r>
              <a:rPr lang="en-US" altLang="en-US" sz="2800" dirty="0"/>
              <a:t> 2 </a:t>
            </a:r>
            <a:r>
              <a:rPr lang="en-US" altLang="en-US" sz="2800" dirty="0" err="1"/>
              <a:t>sampai</a:t>
            </a:r>
            <a:r>
              <a:rPr lang="en-US" altLang="en-US" sz="2800" dirty="0"/>
              <a:t> </a:t>
            </a:r>
            <a:r>
              <a:rPr lang="en-US" altLang="en-US" sz="2800" dirty="0" err="1"/>
              <a:t>hanya</a:t>
            </a:r>
            <a:r>
              <a:rPr lang="en-US" altLang="en-US" sz="2800" dirty="0"/>
              <a:t> </a:t>
            </a:r>
            <a:r>
              <a:rPr lang="en-US" altLang="en-US" sz="2800" dirty="0" err="1"/>
              <a:t>tersisa</a:t>
            </a:r>
            <a:r>
              <a:rPr lang="en-US" altLang="en-US" sz="2800" dirty="0"/>
              <a:t> </a:t>
            </a:r>
            <a:r>
              <a:rPr lang="en-US" altLang="en-US" sz="2800" dirty="0" err="1"/>
              <a:t>satu</a:t>
            </a:r>
            <a:r>
              <a:rPr lang="en-US" altLang="en-US" sz="2800" dirty="0"/>
              <a:t> </a:t>
            </a:r>
            <a:r>
              <a:rPr lang="en-US" altLang="en-US" sz="2800" dirty="0" err="1"/>
              <a:t>buah</a:t>
            </a:r>
            <a:r>
              <a:rPr lang="en-US" altLang="en-US" sz="2800" dirty="0"/>
              <a:t> </a:t>
            </a:r>
            <a:r>
              <a:rPr lang="en-US" altLang="en-US" sz="2800" dirty="0" err="1"/>
              <a:t>pohon</a:t>
            </a:r>
            <a:r>
              <a:rPr lang="en-US" altLang="en-US" sz="2800" dirty="0"/>
              <a:t> Huffman. </a:t>
            </a:r>
          </a:p>
          <a:p>
            <a:pPr marL="609600" indent="-609600">
              <a:lnSpc>
                <a:spcPct val="80000"/>
              </a:lnSpc>
              <a:buFontTx/>
              <a:buAutoNum type="arabicPeriod" startAt="3"/>
            </a:pPr>
            <a:endParaRPr lang="en-US" altLang="en-US" sz="2800" dirty="0"/>
          </a:p>
          <a:p>
            <a:pPr marL="609600" indent="-609600">
              <a:lnSpc>
                <a:spcPct val="80000"/>
              </a:lnSpc>
              <a:buFontTx/>
              <a:buAutoNum type="arabicPeriod" startAt="3"/>
            </a:pPr>
            <a:r>
              <a:rPr lang="en-US" altLang="en-US" sz="2800" dirty="0" err="1"/>
              <a:t>Selanjutnya</a:t>
            </a:r>
            <a:r>
              <a:rPr lang="en-US" altLang="en-US" sz="2800" dirty="0"/>
              <a:t>, </a:t>
            </a:r>
            <a:r>
              <a:rPr lang="en-US" altLang="en-US" sz="2800" dirty="0" err="1"/>
              <a:t>beri</a:t>
            </a:r>
            <a:r>
              <a:rPr lang="en-US" altLang="en-US" sz="2800" dirty="0"/>
              <a:t> label </a:t>
            </a:r>
            <a:r>
              <a:rPr lang="en-US" altLang="en-US" sz="2800" dirty="0" err="1"/>
              <a:t>sisi-sisi</a:t>
            </a:r>
            <a:r>
              <a:rPr lang="en-US" altLang="en-US" sz="2800" dirty="0"/>
              <a:t> di </a:t>
            </a:r>
            <a:r>
              <a:rPr lang="en-US" altLang="en-US" sz="2800" dirty="0" err="1"/>
              <a:t>dalam</a:t>
            </a:r>
            <a:r>
              <a:rPr lang="en-US" altLang="en-US" sz="2800" dirty="0"/>
              <a:t> </a:t>
            </a:r>
            <a:r>
              <a:rPr lang="en-US" altLang="en-US" sz="2800" dirty="0" err="1"/>
              <a:t>pohon</a:t>
            </a:r>
            <a:r>
              <a:rPr lang="en-US" altLang="en-US" sz="2800" dirty="0"/>
              <a:t> biner </a:t>
            </a:r>
            <a:r>
              <a:rPr lang="en-US" altLang="en-US" sz="2800" dirty="0" err="1"/>
              <a:t>dengan</a:t>
            </a:r>
            <a:r>
              <a:rPr lang="en-US" altLang="en-US" sz="2800" dirty="0"/>
              <a:t> 0 </a:t>
            </a:r>
            <a:r>
              <a:rPr lang="en-US" altLang="en-US" sz="2800" dirty="0" err="1"/>
              <a:t>atau</a:t>
            </a:r>
            <a:r>
              <a:rPr lang="en-US" altLang="en-US" sz="2800" dirty="0"/>
              <a:t> 1 </a:t>
            </a:r>
            <a:r>
              <a:rPr lang="en-US" altLang="en-US" sz="2800" dirty="0" err="1"/>
              <a:t>secara</a:t>
            </a:r>
            <a:r>
              <a:rPr lang="en-US" altLang="en-US" sz="2800" dirty="0"/>
              <a:t> </a:t>
            </a:r>
            <a:r>
              <a:rPr lang="en-US" altLang="en-US" sz="2800" dirty="0" err="1"/>
              <a:t>konsisten</a:t>
            </a:r>
            <a:r>
              <a:rPr lang="en-US" altLang="en-US" sz="2800" dirty="0"/>
              <a:t>.</a:t>
            </a:r>
          </a:p>
          <a:p>
            <a:pPr marL="609600" indent="-609600">
              <a:lnSpc>
                <a:spcPct val="80000"/>
              </a:lnSpc>
              <a:buFontTx/>
              <a:buAutoNum type="arabicPeriod" startAt="3"/>
            </a:pPr>
            <a:endParaRPr lang="en-US" altLang="en-US" sz="2800" dirty="0"/>
          </a:p>
          <a:p>
            <a:pPr marL="609600" indent="-609600">
              <a:lnSpc>
                <a:spcPct val="80000"/>
              </a:lnSpc>
              <a:buFontTx/>
              <a:buAutoNum type="arabicPeriod" startAt="3"/>
            </a:pPr>
            <a:r>
              <a:rPr lang="en-US" altLang="en-US" sz="2800" dirty="0" err="1"/>
              <a:t>Lintasan</a:t>
            </a:r>
            <a:r>
              <a:rPr lang="en-US" altLang="en-US" sz="2800" dirty="0"/>
              <a:t> </a:t>
            </a:r>
            <a:r>
              <a:rPr lang="en-US" altLang="en-US" sz="2800" dirty="0" err="1"/>
              <a:t>dari</a:t>
            </a:r>
            <a:r>
              <a:rPr lang="en-US" altLang="en-US" sz="2800" dirty="0"/>
              <a:t> </a:t>
            </a:r>
            <a:r>
              <a:rPr lang="en-US" altLang="en-US" sz="2800" dirty="0" err="1"/>
              <a:t>akar</a:t>
            </a:r>
            <a:r>
              <a:rPr lang="en-US" altLang="en-US" sz="2800" dirty="0"/>
              <a:t> </a:t>
            </a:r>
            <a:r>
              <a:rPr lang="en-US" altLang="en-US" sz="2800" dirty="0" err="1"/>
              <a:t>ke</a:t>
            </a:r>
            <a:r>
              <a:rPr lang="en-US" altLang="en-US" sz="2800" dirty="0"/>
              <a:t> </a:t>
            </a:r>
            <a:r>
              <a:rPr lang="en-US" altLang="en-US" sz="2800" dirty="0" err="1"/>
              <a:t>daun</a:t>
            </a:r>
            <a:r>
              <a:rPr lang="en-US" altLang="en-US" sz="2800" dirty="0"/>
              <a:t> </a:t>
            </a:r>
            <a:r>
              <a:rPr lang="en-US" altLang="en-US" sz="2800" dirty="0" err="1"/>
              <a:t>merepresentasikan</a:t>
            </a:r>
            <a:r>
              <a:rPr lang="en-US" altLang="en-US" sz="2800" dirty="0"/>
              <a:t> string biner </a:t>
            </a:r>
            <a:r>
              <a:rPr lang="en-US" altLang="en-US" sz="2800" dirty="0" err="1"/>
              <a:t>untuk</a:t>
            </a:r>
            <a:r>
              <a:rPr lang="en-US" altLang="en-US" sz="2800" dirty="0"/>
              <a:t> </a:t>
            </a:r>
            <a:r>
              <a:rPr lang="en-US" altLang="en-US" sz="2800" dirty="0" err="1"/>
              <a:t>setiap</a:t>
            </a:r>
            <a:r>
              <a:rPr lang="en-US" altLang="en-US" sz="2800" dirty="0"/>
              <a:t> </a:t>
            </a:r>
            <a:r>
              <a:rPr lang="en-US" altLang="en-US" sz="2800" dirty="0" err="1"/>
              <a:t>karakter</a:t>
            </a:r>
            <a:endParaRPr lang="en-US" altLang="en-US" sz="2800" dirty="0"/>
          </a:p>
          <a:p>
            <a:pPr marL="609600" indent="-609600">
              <a:lnSpc>
                <a:spcPct val="80000"/>
              </a:lnSpc>
              <a:buNone/>
            </a:pPr>
            <a:endParaRPr lang="en-US" altLang="en-US" sz="2800" dirty="0"/>
          </a:p>
          <a:p>
            <a:pPr marL="609600" indent="-609600">
              <a:lnSpc>
                <a:spcPct val="80000"/>
              </a:lnSpc>
              <a:buNone/>
            </a:pPr>
            <a:r>
              <a:rPr lang="en-US" altLang="en-US" sz="2800" dirty="0" err="1"/>
              <a:t>Kompleksitas</a:t>
            </a:r>
            <a:r>
              <a:rPr lang="en-US" altLang="en-US" sz="2800" dirty="0"/>
              <a:t> </a:t>
            </a:r>
            <a:r>
              <a:rPr lang="en-US" altLang="en-US" sz="2800" dirty="0" err="1"/>
              <a:t>algoritma</a:t>
            </a:r>
            <a:r>
              <a:rPr lang="en-US" altLang="en-US" sz="2800" dirty="0"/>
              <a:t> Huffman: </a:t>
            </a:r>
            <a:r>
              <a:rPr lang="en-US" altLang="en-US" sz="2800" i="1" dirty="0"/>
              <a:t>O</a:t>
            </a:r>
            <a:r>
              <a:rPr lang="en-US" altLang="en-US" sz="2800" dirty="0"/>
              <a:t>(</a:t>
            </a:r>
            <a:r>
              <a:rPr lang="en-US" altLang="en-US" sz="2800" i="1" dirty="0"/>
              <a:t>n</a:t>
            </a:r>
            <a:r>
              <a:rPr lang="en-US" altLang="en-US" sz="2800" dirty="0"/>
              <a:t> log </a:t>
            </a:r>
            <a:r>
              <a:rPr lang="en-US" altLang="en-US" sz="2800" i="1" dirty="0"/>
              <a:t>n</a:t>
            </a:r>
            <a:r>
              <a:rPr lang="en-US" altLang="en-US" sz="2800" dirty="0"/>
              <a:t>)</a:t>
            </a:r>
            <a:endParaRPr lang="en-US" dirty="0"/>
          </a:p>
        </p:txBody>
      </p:sp>
    </p:spTree>
    <p:extLst>
      <p:ext uri="{BB962C8B-B14F-4D97-AF65-F5344CB8AC3E}">
        <p14:creationId xmlns:p14="http://schemas.microsoft.com/office/powerpoint/2010/main" val="3441596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4F241B2-60FE-4F9F-A11E-D5BB4B3936E5}"/>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6324E6F3-B547-40F5-8A40-8F51B170B0C6}" type="slidenum">
              <a:rPr lang="en-US" altLang="en-US" sz="1200"/>
              <a:pPr>
                <a:spcBef>
                  <a:spcPct val="0"/>
                </a:spcBef>
                <a:buClrTx/>
                <a:buFontTx/>
                <a:buNone/>
              </a:pPr>
              <a:t>7</a:t>
            </a:fld>
            <a:endParaRPr lang="en-US" altLang="en-US" sz="1200"/>
          </a:p>
        </p:txBody>
      </p:sp>
      <p:sp>
        <p:nvSpPr>
          <p:cNvPr id="103427" name="Rectangle 3">
            <a:extLst>
              <a:ext uri="{FF2B5EF4-FFF2-40B4-BE49-F238E27FC236}">
                <a16:creationId xmlns:a16="http://schemas.microsoft.com/office/drawing/2014/main" id="{97B7249F-E6C1-4B1B-8995-43501E89986C}"/>
              </a:ext>
            </a:extLst>
          </p:cNvPr>
          <p:cNvSpPr>
            <a:spLocks noGrp="1" noChangeArrowheads="1"/>
          </p:cNvSpPr>
          <p:nvPr>
            <p:ph type="body" idx="1"/>
          </p:nvPr>
        </p:nvSpPr>
        <p:spPr>
          <a:xfrm>
            <a:off x="1229360" y="549276"/>
            <a:ext cx="10485120" cy="5546725"/>
          </a:xfrm>
        </p:spPr>
        <p:txBody>
          <a:bodyPr/>
          <a:lstStyle/>
          <a:p>
            <a:pPr marL="0" indent="0" eaLnBrk="1" hangingPunct="1">
              <a:buNone/>
            </a:pPr>
            <a:r>
              <a:rPr lang="en-US" altLang="en-US" b="1" dirty="0" err="1"/>
              <a:t>Contoh</a:t>
            </a:r>
            <a:r>
              <a:rPr lang="en-US" altLang="en-US" b="1" dirty="0"/>
              <a:t> 15.</a:t>
            </a:r>
            <a:r>
              <a:rPr lang="en-US" altLang="en-US" dirty="0"/>
              <a:t>  </a:t>
            </a:r>
            <a:r>
              <a:rPr lang="en-US" altLang="en-US" dirty="0" err="1"/>
              <a:t>Misalkan</a:t>
            </a:r>
            <a:r>
              <a:rPr lang="en-US" altLang="en-US" dirty="0"/>
              <a:t> </a:t>
            </a:r>
            <a:r>
              <a:rPr lang="en-US" altLang="en-US" dirty="0" err="1"/>
              <a:t>sebuah</a:t>
            </a:r>
            <a:r>
              <a:rPr lang="en-US" altLang="en-US" dirty="0"/>
              <a:t> </a:t>
            </a:r>
            <a:r>
              <a:rPr lang="en-US" altLang="en-US" dirty="0" err="1"/>
              <a:t>pesan</a:t>
            </a:r>
            <a:r>
              <a:rPr lang="en-US" altLang="en-US" dirty="0"/>
              <a:t> </a:t>
            </a:r>
            <a:r>
              <a:rPr lang="en-US" altLang="en-US" dirty="0" err="1"/>
              <a:t>panjangnya</a:t>
            </a:r>
            <a:r>
              <a:rPr lang="en-US" altLang="en-US" dirty="0"/>
              <a:t> 100 </a:t>
            </a:r>
            <a:r>
              <a:rPr lang="en-US" altLang="en-US" dirty="0" err="1"/>
              <a:t>karakter</a:t>
            </a:r>
            <a:r>
              <a:rPr lang="en-US" altLang="en-US" dirty="0"/>
              <a:t>. </a:t>
            </a:r>
            <a:r>
              <a:rPr lang="en-US" altLang="en-US" dirty="0" err="1"/>
              <a:t>Pesan</a:t>
            </a:r>
            <a:r>
              <a:rPr lang="en-US" altLang="en-US" dirty="0"/>
              <a:t> </a:t>
            </a:r>
            <a:r>
              <a:rPr lang="en-US" altLang="en-US" dirty="0" err="1"/>
              <a:t>hanya</a:t>
            </a:r>
            <a:r>
              <a:rPr lang="en-US" altLang="en-US" dirty="0"/>
              <a:t> </a:t>
            </a:r>
            <a:r>
              <a:rPr lang="en-US" altLang="en-US" dirty="0" err="1"/>
              <a:t>disusun</a:t>
            </a:r>
            <a:r>
              <a:rPr lang="en-US" altLang="en-US" dirty="0"/>
              <a:t> oleh </a:t>
            </a:r>
            <a:r>
              <a:rPr lang="en-US" altLang="en-US" dirty="0" err="1"/>
              <a:t>huruf-huruf</a:t>
            </a:r>
            <a:r>
              <a:rPr lang="en-US" altLang="en-US" dirty="0"/>
              <a:t> </a:t>
            </a:r>
            <a:r>
              <a:rPr lang="en-US" altLang="en-US" i="1" dirty="0"/>
              <a:t>a</a:t>
            </a:r>
            <a:r>
              <a:rPr lang="en-US" altLang="en-US" dirty="0"/>
              <a:t>, </a:t>
            </a:r>
            <a:r>
              <a:rPr lang="en-US" altLang="en-US" i="1" dirty="0"/>
              <a:t>b</a:t>
            </a:r>
            <a:r>
              <a:rPr lang="en-US" altLang="en-US" dirty="0"/>
              <a:t>, </a:t>
            </a:r>
            <a:r>
              <a:rPr lang="en-US" altLang="en-US" i="1" dirty="0"/>
              <a:t>c</a:t>
            </a:r>
            <a:r>
              <a:rPr lang="en-US" altLang="en-US" dirty="0"/>
              <a:t>, </a:t>
            </a:r>
            <a:r>
              <a:rPr lang="en-US" altLang="en-US" i="1" dirty="0"/>
              <a:t>d</a:t>
            </a:r>
            <a:r>
              <a:rPr lang="en-US" altLang="en-US" dirty="0"/>
              <a:t>, </a:t>
            </a:r>
            <a:r>
              <a:rPr lang="en-US" altLang="en-US" i="1" dirty="0"/>
              <a:t>e</a:t>
            </a:r>
            <a:r>
              <a:rPr lang="en-US" altLang="en-US" dirty="0"/>
              <a:t>, </a:t>
            </a:r>
            <a:r>
              <a:rPr lang="en-US" altLang="en-US" i="1" dirty="0"/>
              <a:t>f</a:t>
            </a:r>
            <a:r>
              <a:rPr lang="en-US" altLang="en-US" dirty="0"/>
              <a:t>. </a:t>
            </a:r>
            <a:r>
              <a:rPr lang="en-US" altLang="en-US" dirty="0" err="1"/>
              <a:t>Frekuensi</a:t>
            </a:r>
            <a:r>
              <a:rPr lang="en-US" altLang="en-US" dirty="0"/>
              <a:t> </a:t>
            </a:r>
            <a:r>
              <a:rPr lang="en-US" altLang="en-US" dirty="0" err="1"/>
              <a:t>setiap</a:t>
            </a:r>
            <a:r>
              <a:rPr lang="en-US" altLang="en-US" dirty="0"/>
              <a:t> </a:t>
            </a:r>
            <a:r>
              <a:rPr lang="en-US" altLang="en-US" dirty="0" err="1"/>
              <a:t>huruf</a:t>
            </a:r>
            <a:r>
              <a:rPr lang="en-US" altLang="en-US" dirty="0"/>
              <a:t> di </a:t>
            </a:r>
            <a:r>
              <a:rPr lang="en-US" altLang="en-US" dirty="0" err="1"/>
              <a:t>dalam</a:t>
            </a:r>
            <a:r>
              <a:rPr lang="en-US" altLang="en-US" dirty="0"/>
              <a:t> </a:t>
            </a:r>
            <a:r>
              <a:rPr lang="en-US" altLang="en-US" dirty="0" err="1"/>
              <a:t>pesan</a:t>
            </a:r>
            <a:r>
              <a:rPr lang="en-US" altLang="en-US" dirty="0"/>
              <a:t> </a:t>
            </a:r>
            <a:r>
              <a:rPr lang="en-US" altLang="en-US" dirty="0" err="1"/>
              <a:t>adalah</a:t>
            </a:r>
            <a:r>
              <a:rPr lang="en-US" altLang="en-US" dirty="0"/>
              <a:t> </a:t>
            </a:r>
            <a:r>
              <a:rPr lang="en-US" altLang="en-US" dirty="0" err="1"/>
              <a:t>sebagai</a:t>
            </a:r>
            <a:r>
              <a:rPr lang="en-US" altLang="en-US" dirty="0"/>
              <a:t> </a:t>
            </a:r>
            <a:r>
              <a:rPr lang="en-US" altLang="en-US" dirty="0" err="1"/>
              <a:t>berikut</a:t>
            </a:r>
            <a:r>
              <a:rPr lang="en-US" altLang="en-US" dirty="0"/>
              <a:t>:</a:t>
            </a:r>
          </a:p>
          <a:p>
            <a:pPr eaLnBrk="1" hangingPunct="1">
              <a:buFontTx/>
              <a:buNone/>
            </a:pPr>
            <a:r>
              <a:rPr lang="en-US" altLang="en-US" dirty="0"/>
              <a:t> </a:t>
            </a:r>
          </a:p>
          <a:p>
            <a:pPr eaLnBrk="1" hangingPunct="1">
              <a:buFontTx/>
              <a:buNone/>
            </a:pPr>
            <a:r>
              <a:rPr lang="en-US" altLang="en-US" dirty="0"/>
              <a:t>	</a:t>
            </a:r>
            <a:r>
              <a:rPr lang="en-US" altLang="en-US" dirty="0" err="1"/>
              <a:t>Karakter</a:t>
            </a:r>
            <a:r>
              <a:rPr lang="en-US" altLang="en-US" dirty="0"/>
              <a:t>		</a:t>
            </a:r>
            <a:r>
              <a:rPr lang="en-US" altLang="en-US" i="1" dirty="0"/>
              <a:t>a	b	c	d	e	f</a:t>
            </a:r>
            <a:endParaRPr lang="en-US" altLang="en-US" dirty="0"/>
          </a:p>
          <a:p>
            <a:pPr eaLnBrk="1" hangingPunct="1">
              <a:buFontTx/>
              <a:buNone/>
            </a:pPr>
            <a:r>
              <a:rPr lang="en-US" altLang="en-US" dirty="0"/>
              <a:t>	-------------------------------------------------------------------</a:t>
            </a:r>
          </a:p>
          <a:p>
            <a:pPr eaLnBrk="1" hangingPunct="1">
              <a:buFontTx/>
              <a:buNone/>
            </a:pPr>
            <a:r>
              <a:rPr lang="en-US" altLang="en-US" dirty="0"/>
              <a:t>	</a:t>
            </a:r>
            <a:r>
              <a:rPr lang="en-US" altLang="en-US" dirty="0" err="1"/>
              <a:t>Frekuensi</a:t>
            </a:r>
            <a:r>
              <a:rPr lang="en-US" altLang="en-US" dirty="0"/>
              <a:t>		45	13	12	16	9	5</a:t>
            </a:r>
          </a:p>
          <a:p>
            <a:pPr eaLnBrk="1" hangingPunct="1">
              <a:buFontTx/>
              <a:buNone/>
            </a:pPr>
            <a:endParaRPr lang="en-US" altLang="en-US" dirty="0"/>
          </a:p>
          <a:p>
            <a:pPr eaLnBrk="1" hangingPunct="1">
              <a:buFontTx/>
              <a:buNone/>
            </a:pPr>
            <a:r>
              <a:rPr lang="en-US" altLang="en-US" dirty="0" err="1"/>
              <a:t>Carilah</a:t>
            </a:r>
            <a:r>
              <a:rPr lang="en-US" altLang="en-US" dirty="0"/>
              <a:t> </a:t>
            </a:r>
            <a:r>
              <a:rPr lang="en-US" altLang="en-US" dirty="0" err="1"/>
              <a:t>kode</a:t>
            </a:r>
            <a:r>
              <a:rPr lang="en-US" altLang="en-US" dirty="0"/>
              <a:t> Huffman </a:t>
            </a:r>
            <a:r>
              <a:rPr lang="en-US" altLang="en-US" dirty="0" err="1"/>
              <a:t>untuk</a:t>
            </a:r>
            <a:r>
              <a:rPr lang="en-US" altLang="en-US" dirty="0"/>
              <a:t> </a:t>
            </a:r>
            <a:r>
              <a:rPr lang="en-US" altLang="en-US" dirty="0" err="1"/>
              <a:t>setiap</a:t>
            </a:r>
            <a:r>
              <a:rPr lang="en-US" altLang="en-US" dirty="0"/>
              <a:t> </a:t>
            </a:r>
            <a:r>
              <a:rPr lang="en-US" altLang="en-US" dirty="0" err="1"/>
              <a:t>karakter</a:t>
            </a:r>
            <a:r>
              <a:rPr lang="en-US" altLang="en-US" dirty="0"/>
              <a:t> di </a:t>
            </a:r>
            <a:r>
              <a:rPr lang="en-US" altLang="en-US" dirty="0" err="1"/>
              <a:t>dalam</a:t>
            </a:r>
            <a:r>
              <a:rPr lang="en-US" altLang="en-US" dirty="0"/>
              <a:t> </a:t>
            </a:r>
            <a:r>
              <a:rPr lang="en-US" altLang="en-US" dirty="0" err="1"/>
              <a:t>pesan</a:t>
            </a:r>
            <a:r>
              <a:rPr lang="en-US" altLang="en-US" dirty="0"/>
              <a:t> </a:t>
            </a:r>
            <a:r>
              <a:rPr lang="en-US" altLang="en-US" dirty="0" err="1"/>
              <a:t>tersebut</a:t>
            </a:r>
            <a:r>
              <a:rPr lang="en-US" altLang="en-US"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FE2183E-B7BB-4BEB-875B-9B323E82E86B}"/>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F4725F7B-75FA-4EAF-BBA6-071EA01A97A0}" type="slidenum">
              <a:rPr lang="en-US" altLang="en-US" sz="1200"/>
              <a:pPr>
                <a:spcBef>
                  <a:spcPct val="0"/>
                </a:spcBef>
                <a:buClrTx/>
                <a:buFontTx/>
                <a:buNone/>
              </a:pPr>
              <a:t>8</a:t>
            </a:fld>
            <a:endParaRPr lang="en-US" altLang="en-US" sz="1200"/>
          </a:p>
        </p:txBody>
      </p:sp>
      <p:graphicFrame>
        <p:nvGraphicFramePr>
          <p:cNvPr id="104451" name="Object 3">
            <a:extLst>
              <a:ext uri="{FF2B5EF4-FFF2-40B4-BE49-F238E27FC236}">
                <a16:creationId xmlns:a16="http://schemas.microsoft.com/office/drawing/2014/main" id="{64EB4116-45AD-4349-BAE4-E9C1ECB612F7}"/>
              </a:ext>
            </a:extLst>
          </p:cNvPr>
          <p:cNvGraphicFramePr>
            <a:graphicFrameLocks noGrp="1" noChangeAspect="1"/>
          </p:cNvGraphicFramePr>
          <p:nvPr>
            <p:ph/>
            <p:extLst>
              <p:ext uri="{D42A27DB-BD31-4B8C-83A1-F6EECF244321}">
                <p14:modId xmlns:p14="http://schemas.microsoft.com/office/powerpoint/2010/main" val="1930363660"/>
              </p:ext>
            </p:extLst>
          </p:nvPr>
        </p:nvGraphicFramePr>
        <p:xfrm>
          <a:off x="1514750" y="760631"/>
          <a:ext cx="9013802" cy="5595719"/>
        </p:xfrm>
        <a:graphic>
          <a:graphicData uri="http://schemas.openxmlformats.org/presentationml/2006/ole">
            <mc:AlternateContent xmlns:mc="http://schemas.openxmlformats.org/markup-compatibility/2006">
              <mc:Choice xmlns:v="urn:schemas-microsoft-com:vml" Requires="v">
                <p:oleObj name="VISIO" r:id="rId2" imgW="5124604" imgH="2733820" progId="Visio.Drawing.5">
                  <p:embed/>
                </p:oleObj>
              </mc:Choice>
              <mc:Fallback>
                <p:oleObj name="VISIO" r:id="rId2" imgW="5124604" imgH="2733820" progId="Visio.Drawing.5">
                  <p:embed/>
                  <p:pic>
                    <p:nvPicPr>
                      <p:cNvPr id="104451" name="Object 3">
                        <a:extLst>
                          <a:ext uri="{FF2B5EF4-FFF2-40B4-BE49-F238E27FC236}">
                            <a16:creationId xmlns:a16="http://schemas.microsoft.com/office/drawing/2014/main" id="{64EB4116-45AD-4349-BAE4-E9C1ECB612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750" y="760631"/>
                        <a:ext cx="9013802" cy="5595719"/>
                      </a:xfrm>
                      <a:prstGeom prst="rect">
                        <a:avLst/>
                      </a:prstGeom>
                      <a:solidFill>
                        <a:schemeClr val="bg2">
                          <a:lumMod val="90000"/>
                        </a:schemeClr>
                      </a:solidFill>
                      <a:ln>
                        <a:noFill/>
                      </a:ln>
                      <a:effectLst/>
                    </p:spPr>
                  </p:pic>
                </p:oleObj>
              </mc:Fallback>
            </mc:AlternateContent>
          </a:graphicData>
        </a:graphic>
      </p:graphicFrame>
      <p:sp>
        <p:nvSpPr>
          <p:cNvPr id="2" name="TextBox 1">
            <a:extLst>
              <a:ext uri="{FF2B5EF4-FFF2-40B4-BE49-F238E27FC236}">
                <a16:creationId xmlns:a16="http://schemas.microsoft.com/office/drawing/2014/main" id="{FE275FAE-BBE8-4DDD-9367-DD303BC31BAD}"/>
              </a:ext>
            </a:extLst>
          </p:cNvPr>
          <p:cNvSpPr txBox="1"/>
          <p:nvPr/>
        </p:nvSpPr>
        <p:spPr>
          <a:xfrm>
            <a:off x="974758" y="113326"/>
            <a:ext cx="1890646" cy="461665"/>
          </a:xfrm>
          <a:prstGeom prst="rect">
            <a:avLst/>
          </a:prstGeom>
          <a:noFill/>
        </p:spPr>
        <p:txBody>
          <a:bodyPr wrap="none" rtlCol="0">
            <a:spAutoFit/>
          </a:bodyPr>
          <a:lstStyle/>
          <a:p>
            <a:r>
              <a:rPr lang="en-US" sz="2400" dirty="0" err="1"/>
              <a:t>Penyelesaian</a:t>
            </a:r>
            <a:r>
              <a:rPr lang="en-US" sz="2400"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C66AF16-DAFA-4672-831F-5B6491875744}"/>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20C90E0E-664B-43CE-8AD0-E7D65A6EDD3A}" type="slidenum">
              <a:rPr lang="en-US" altLang="en-US" sz="1200"/>
              <a:pPr>
                <a:spcBef>
                  <a:spcPct val="0"/>
                </a:spcBef>
                <a:buClrTx/>
                <a:buFontTx/>
                <a:buNone/>
              </a:pPr>
              <a:t>9</a:t>
            </a:fld>
            <a:endParaRPr lang="en-US" altLang="en-US" sz="1200"/>
          </a:p>
        </p:txBody>
      </p:sp>
      <p:graphicFrame>
        <p:nvGraphicFramePr>
          <p:cNvPr id="105475" name="Object 3">
            <a:extLst>
              <a:ext uri="{FF2B5EF4-FFF2-40B4-BE49-F238E27FC236}">
                <a16:creationId xmlns:a16="http://schemas.microsoft.com/office/drawing/2014/main" id="{20A581F1-1F28-430D-8861-A93AC91B3E8D}"/>
              </a:ext>
            </a:extLst>
          </p:cNvPr>
          <p:cNvGraphicFramePr>
            <a:graphicFrameLocks noGrp="1" noChangeAspect="1"/>
          </p:cNvGraphicFramePr>
          <p:nvPr>
            <p:ph/>
            <p:extLst>
              <p:ext uri="{D42A27DB-BD31-4B8C-83A1-F6EECF244321}">
                <p14:modId xmlns:p14="http://schemas.microsoft.com/office/powerpoint/2010/main" val="1362282556"/>
              </p:ext>
            </p:extLst>
          </p:nvPr>
        </p:nvGraphicFramePr>
        <p:xfrm>
          <a:off x="1992314" y="1484314"/>
          <a:ext cx="8034337" cy="3024187"/>
        </p:xfrm>
        <a:graphic>
          <a:graphicData uri="http://schemas.openxmlformats.org/presentationml/2006/ole">
            <mc:AlternateContent xmlns:mc="http://schemas.openxmlformats.org/markup-compatibility/2006">
              <mc:Choice xmlns:v="urn:schemas-microsoft-com:vml" Requires="v">
                <p:oleObj name="VISIO" r:id="rId2" imgW="5124604" imgH="1447824" progId="Visio.Drawing.5">
                  <p:embed/>
                </p:oleObj>
              </mc:Choice>
              <mc:Fallback>
                <p:oleObj name="VISIO" r:id="rId2" imgW="5124604" imgH="1447824" progId="Visio.Drawing.5">
                  <p:embed/>
                  <p:pic>
                    <p:nvPicPr>
                      <p:cNvPr id="105475" name="Object 3">
                        <a:extLst>
                          <a:ext uri="{FF2B5EF4-FFF2-40B4-BE49-F238E27FC236}">
                            <a16:creationId xmlns:a16="http://schemas.microsoft.com/office/drawing/2014/main" id="{20A581F1-1F28-430D-8861-A93AC91B3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4" y="1484314"/>
                        <a:ext cx="8034337" cy="3024187"/>
                      </a:xfrm>
                      <a:prstGeom prst="rect">
                        <a:avLst/>
                      </a:prstGeom>
                      <a:solidFill>
                        <a:schemeClr val="bg2">
                          <a:lumMod val="90000"/>
                        </a:schemeClr>
                      </a:solidFill>
                      <a:ln>
                        <a:noFill/>
                      </a:ln>
                      <a:effec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3070</TotalTime>
  <Words>2683</Words>
  <Application>Microsoft Office PowerPoint</Application>
  <PresentationFormat>Widescreen</PresentationFormat>
  <Paragraphs>298</Paragraphs>
  <Slides>40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3</vt:i4>
      </vt:variant>
      <vt:variant>
        <vt:lpstr>Slide Titles</vt:lpstr>
      </vt:variant>
      <vt:variant>
        <vt:i4>40</vt:i4>
      </vt:variant>
    </vt:vector>
  </HeadingPairs>
  <TitlesOfParts>
    <vt:vector size="49" baseType="lpstr">
      <vt:lpstr>Arial</vt:lpstr>
      <vt:lpstr>Calibri</vt:lpstr>
      <vt:lpstr>Calibri Light</vt:lpstr>
      <vt:lpstr>Cambria Math</vt:lpstr>
      <vt:lpstr>Trebuchet MS</vt:lpstr>
      <vt:lpstr>Office Theme</vt:lpstr>
      <vt:lpstr>VISIO</vt:lpstr>
      <vt:lpstr>Equation</vt:lpstr>
      <vt:lpstr>Equation.3</vt:lpstr>
      <vt:lpstr>Algoritma Greedy  (Bagian 3)</vt:lpstr>
      <vt:lpstr>9.  Kode Huffman  (pemampatan data dengan algoritma  Huffman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10. Pecahan Mesir (Egyptian Fraction)</vt:lpstr>
      <vt:lpstr>PowerPoint Presentation</vt:lpstr>
      <vt:lpstr>PowerPoint Presentation</vt:lpstr>
      <vt:lpstr>PowerPoint Presentation</vt:lpstr>
      <vt:lpstr>11. Travelling Salesperson Problem (TSP)</vt:lpstr>
      <vt:lpstr>PowerPoint Presentation</vt:lpstr>
      <vt:lpstr>PowerPoint Presentation</vt:lpstr>
      <vt:lpstr>Aplikasi Algoritma Greedy pada Permainan Othello (Riversi)</vt:lpstr>
      <vt:lpstr>Othello</vt:lpstr>
      <vt:lpstr>PowerPoint Presentation</vt:lpstr>
      <vt:lpstr>PowerPoint Presentation</vt:lpstr>
      <vt:lpstr>PowerPoint Presentation</vt:lpstr>
      <vt:lpstr>PowerPoint Presentation</vt:lpstr>
      <vt:lpstr>Greedy by Jumlah Koin</vt:lpstr>
      <vt:lpstr>PowerPoint Presentation</vt:lpstr>
      <vt:lpstr>Pembahasan Soal UTS</vt:lpstr>
      <vt:lpstr>Soal UTS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Soal-soal Latihan </vt:lpstr>
      <vt:lpstr>PowerPoint Presentation</vt:lpstr>
      <vt:lpstr>PowerPoint Presentation</vt:lpstr>
      <vt:lpstr>PowerPoint Presentation</vt:lpstr>
      <vt:lpstr>PowerPoint Presentation</vt:lpstr>
      <vt:lpstr>TAMAT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Algoritma Greedy</dc:title>
  <dc:creator>Rinaldi Munir</dc:creator>
  <cp:lastModifiedBy>rinaldi</cp:lastModifiedBy>
  <cp:revision>118</cp:revision>
  <dcterms:created xsi:type="dcterms:W3CDTF">2021-01-12T02:44:20Z</dcterms:created>
  <dcterms:modified xsi:type="dcterms:W3CDTF">2023-03-23T09:51:15Z</dcterms:modified>
</cp:coreProperties>
</file>