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13" r:id="rId3"/>
    <p:sldId id="314" r:id="rId4"/>
    <p:sldId id="315" r:id="rId5"/>
    <p:sldId id="316" r:id="rId6"/>
    <p:sldId id="317" r:id="rId7"/>
    <p:sldId id="318" r:id="rId8"/>
    <p:sldId id="358" r:id="rId9"/>
    <p:sldId id="359" r:id="rId10"/>
    <p:sldId id="360" r:id="rId11"/>
    <p:sldId id="361" r:id="rId12"/>
    <p:sldId id="319" r:id="rId13"/>
    <p:sldId id="328" r:id="rId14"/>
    <p:sldId id="320" r:id="rId15"/>
    <p:sldId id="340" r:id="rId16"/>
    <p:sldId id="341" r:id="rId17"/>
    <p:sldId id="321" r:id="rId18"/>
    <p:sldId id="329" r:id="rId19"/>
    <p:sldId id="323" r:id="rId20"/>
    <p:sldId id="324" r:id="rId21"/>
    <p:sldId id="342" r:id="rId22"/>
    <p:sldId id="356" r:id="rId23"/>
    <p:sldId id="348" r:id="rId24"/>
    <p:sldId id="349" r:id="rId25"/>
    <p:sldId id="350" r:id="rId26"/>
    <p:sldId id="354" r:id="rId27"/>
    <p:sldId id="355" r:id="rId28"/>
    <p:sldId id="351" r:id="rId29"/>
    <p:sldId id="35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4280E-BF0E-49DA-AF56-2CFD701ECDA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A4FD-CB2F-4523-B596-9B69FADB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6E5D-0D1D-4E32-BC6F-07DCD1FDE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4B36C-11DE-4E7D-952E-5B501E802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12D21-7028-40C5-84F9-6959A8AB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80EB3-4AAD-4B07-A3F7-67BB472139CB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9D208-1D93-44BB-95AA-8D4458E0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FEC03-3BE3-45D5-92A3-D2550ADD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1FF97-5612-41C9-AB50-FBCABD4E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4822F-0644-4EBD-8B75-2D1340AB1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D0CA0-F53E-4231-8CC2-291AFC2A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04E7-12A1-4AEA-AC68-C81D7ECB9B5B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05D84-8C6A-451F-A176-710DEB02F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5E108-ADDD-49FF-B2BA-6114A1EE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22EB8E-2F1E-4505-929D-1C8903A7E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DAA80-47C3-40BC-97B6-A5DC7DB8B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A62B9-078B-4064-A791-48989E74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386D-84D0-4E13-B287-05395553ACA4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2C2B-CA86-4403-ACAD-5A2FB1D4D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DF38D-6C10-4E12-8DD4-6DB29D8C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5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88FD8-4ADE-44BA-A2F8-8B4F3EB1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1BF26-6CFA-444C-9CEF-D689B651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B9151-3913-4AA3-8D7E-53F8AC165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B11-039F-4BA2-9C7F-B7DE45550271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BA7EF-6F50-411B-92AC-313C4FC2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7B37F-1C4B-4F23-91A7-49FF9C75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DA586-13BE-4847-A76C-BDF7C5DA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1AD2-1F30-48AF-B3B4-138B15FA4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AB1A4-7A96-4AD8-BF16-9FCCE729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AD823-8A8C-427C-9E25-465BA521D0A6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3D8CB-7AD0-4C8A-B785-BE176214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F43F8-11D8-4316-BA24-B76D5509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6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1AE3B-F844-4F72-911D-A56A636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1961C-67B1-421E-9C1A-D2E91FA9D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8DB95-8E47-4C48-8F89-6FF75BA4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8FB2F-EC39-4ADF-ABBB-45EB4143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3A95-1219-4FAA-A4CC-C7E017CEA6F6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9DB55-BD41-4E6D-92D4-4AF2FB78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9A15C-31B0-44D9-9816-C887C2AC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2CD6-9211-4662-87F6-4F9A94D5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D0CAE-4E9B-46AA-92E1-21DC6072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C234-FB98-4A1F-A34A-7DB1FEB13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1D52A-7537-4077-BB4B-8AB1FDE41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EC195-E33A-49F9-8228-7AEBE6EEC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830902-12BF-49C0-B7D3-86169E2B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191C-B81F-4E9B-8E7B-0FBECC2B2CC0}" type="datetime1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3A4D6-4591-4D90-9B85-85555A5E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883D63-46BA-4F6C-B7E9-6C653ED6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0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864FA-DA0F-472E-AFBA-02BB4F7D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6FE0E-23CD-4E5C-AC41-CD39D78E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58E1-E89C-4F1B-A066-6E58B5C365DB}" type="datetime1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6F337-6C33-4CFA-83FB-083AB1E7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7F459-2DF0-4778-9F2D-B8CF30B0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88EC8-878F-4E82-8E44-87E9697F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2885-17E5-4CFC-BDA9-E92F705CE110}" type="datetime1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E51581-BD9B-40CD-B57E-7FF5E5C2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AC837-043D-4755-AC9B-5E909F9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3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BEB5-46CB-4D04-90F0-2AF24FB6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AA932-093A-4891-9FDA-19B99E0A7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DCD2D-E056-4946-8F7D-808067AF7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0FB8F-9DC1-4758-BCC8-D9A6947F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1733-3830-4167-B1A8-71F2FDFEA589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505BA-CDD0-4823-A707-2D7F1004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FB5CF-0418-409B-BA53-CD0E6964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A512-A24A-4452-8A35-865FE3FB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FCFFAE-C3E0-44EE-B92B-F6AD452EF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481A3-9275-4470-BDDE-3FF2A582B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28A90-BBEE-4337-971B-3FB9CB80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DAE3-6CDF-4509-89EB-3FE01B0B7A81}" type="datetime1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D162A-D32E-4BC7-A702-A5BBE69D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2144-8230-488B-AD2B-9BB1D3B0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43A79F-E789-4734-8C50-71119310F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F02BB-007F-47E8-ACBF-9E090E7A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26586-2F11-4BE9-8CE2-FA4FFD714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D713-6A1D-49F9-8697-DF000314A4A2}" type="datetime1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4738A-B2FD-4E5C-AD7D-F05955CF0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4F75E-8201-469D-8217-E04977AE9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54DA-F425-4D7C-AAD6-A08F97571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7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Image:Domenico-Fetti_Archimedes_1620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gtoal.com/wordgames/images-new/anag-playtime-house-rochester-clip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pythoncode.com/article/crack-zip-file-password-in-pyth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pythoncode.com/article/crack-zip-file-password-in-pyth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3172E4BD-DFA2-4C76-9A4C-104214B9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3DC87F-707E-46CF-B9B7-6A735F0CD10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166E05-F5C6-4674-96C8-6D1A3D09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436911"/>
            <a:ext cx="4419600" cy="1066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Bahan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Kuliah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IF2211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Strategi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Algoritma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BAD5E39-1AAC-46E0-9F50-A76E9EE9B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378" y="2164973"/>
            <a:ext cx="86868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chemeClr val="tx2"/>
                </a:solidFill>
              </a:rPr>
              <a:t>Algoritma</a:t>
            </a:r>
            <a:r>
              <a:rPr lang="en-US" altLang="en-US" sz="4800" b="1" dirty="0">
                <a:solidFill>
                  <a:schemeClr val="tx2"/>
                </a:solidFill>
              </a:rPr>
              <a:t> </a:t>
            </a:r>
            <a:r>
              <a:rPr lang="en-US" altLang="en-US" sz="4800" b="1" i="1" dirty="0">
                <a:solidFill>
                  <a:schemeClr val="tx2"/>
                </a:solidFill>
              </a:rPr>
              <a:t>Brute Force</a:t>
            </a:r>
            <a:br>
              <a:rPr lang="en-US" altLang="en-US" sz="4800" b="1" i="1" dirty="0">
                <a:solidFill>
                  <a:schemeClr val="tx2"/>
                </a:solidFill>
              </a:rPr>
            </a:br>
            <a:br>
              <a:rPr lang="en-US" altLang="en-US" sz="3600" b="1" i="1" dirty="0">
                <a:solidFill>
                  <a:schemeClr val="tx2"/>
                </a:solidFill>
              </a:rPr>
            </a:br>
            <a:br>
              <a:rPr lang="en-US" altLang="en-US" sz="3600" b="1" i="1" dirty="0">
                <a:solidFill>
                  <a:schemeClr val="tx2"/>
                </a:solidFill>
              </a:rPr>
            </a:br>
            <a:r>
              <a:rPr lang="en-US" altLang="en-US" sz="2800" b="1" dirty="0">
                <a:solidFill>
                  <a:schemeClr val="tx2"/>
                </a:solidFill>
              </a:rPr>
              <a:t>Oleh: Rinaldi Munir</a:t>
            </a:r>
          </a:p>
        </p:txBody>
      </p:sp>
      <p:pic>
        <p:nvPicPr>
          <p:cNvPr id="3077" name="Picture 5" descr="hercules_3.jpg">
            <a:extLst>
              <a:ext uri="{FF2B5EF4-FFF2-40B4-BE49-F238E27FC236}">
                <a16:creationId xmlns:a16="http://schemas.microsoft.com/office/drawing/2014/main" id="{13D2CE5A-8F5A-4069-87C6-E1DE414E2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150" y="199599"/>
            <a:ext cx="3287472" cy="403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5">
            <a:extLst>
              <a:ext uri="{FF2B5EF4-FFF2-40B4-BE49-F238E27FC236}">
                <a16:creationId xmlns:a16="http://schemas.microsoft.com/office/drawing/2014/main" id="{DAFB6EF6-0CFD-400E-863F-7AE56CD0E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378" y="5553393"/>
            <a:ext cx="72096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Program </a:t>
            </a:r>
            <a:r>
              <a:rPr lang="en-US" altLang="en-US" sz="2400" b="1" dirty="0" err="1"/>
              <a:t>Studi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Informatika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Sekolah</a:t>
            </a:r>
            <a:r>
              <a:rPr lang="en-US" altLang="en-US" sz="2400" b="1" dirty="0"/>
              <a:t> Teknik </a:t>
            </a:r>
            <a:r>
              <a:rPr lang="en-US" altLang="en-US" sz="2400" b="1" dirty="0" err="1"/>
              <a:t>Elektro</a:t>
            </a:r>
            <a:r>
              <a:rPr lang="en-US" altLang="en-US" sz="2400" b="1" dirty="0"/>
              <a:t> dan </a:t>
            </a:r>
            <a:r>
              <a:rPr lang="en-US" altLang="en-US" sz="2400" b="1" dirty="0" err="1"/>
              <a:t>Informatika</a:t>
            </a:r>
            <a:r>
              <a:rPr lang="en-US" altLang="en-US" sz="2400" b="1" dirty="0"/>
              <a:t>, ITB</a:t>
            </a:r>
            <a:r>
              <a:rPr lang="en-US" altLang="en-US" sz="2400" b="1"/>
              <a:t>, 2022</a:t>
            </a:r>
            <a:endParaRPr lang="en-US" altLang="en-US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F961DE-3B1F-4E10-A028-503EC8099827}"/>
              </a:ext>
            </a:extLst>
          </p:cNvPr>
          <p:cNvSpPr txBox="1"/>
          <p:nvPr/>
        </p:nvSpPr>
        <p:spPr>
          <a:xfrm>
            <a:off x="5585778" y="2982477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err="1"/>
              <a:t>Bagian</a:t>
            </a:r>
            <a:r>
              <a:rPr lang="en-US" sz="2800" dirty="0"/>
              <a:t>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1E146-219C-4DA8-8BCD-6CCBAE3A8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sz="2200" dirty="0"/>
              <a:t>with open(wordlist, "</a:t>
            </a:r>
            <a:r>
              <a:rPr lang="en-US" sz="2200" dirty="0" err="1"/>
              <a:t>rb</a:t>
            </a:r>
            <a:r>
              <a:rPr lang="en-US" sz="2200" dirty="0"/>
              <a:t>") as wordlist:</a:t>
            </a:r>
          </a:p>
          <a:p>
            <a:pPr marL="0" indent="0">
              <a:buNone/>
            </a:pPr>
            <a:r>
              <a:rPr lang="en-US" sz="2200" dirty="0"/>
              <a:t>    for word in </a:t>
            </a:r>
            <a:r>
              <a:rPr lang="en-US" sz="2200" dirty="0" err="1"/>
              <a:t>tqdm</a:t>
            </a:r>
            <a:r>
              <a:rPr lang="en-US" sz="2200" dirty="0"/>
              <a:t>(wordlist, total=</a:t>
            </a:r>
            <a:r>
              <a:rPr lang="en-US" sz="2200" dirty="0" err="1"/>
              <a:t>n_words</a:t>
            </a:r>
            <a:r>
              <a:rPr lang="en-US" sz="2200" dirty="0"/>
              <a:t>, unit="word"):</a:t>
            </a:r>
          </a:p>
          <a:p>
            <a:pPr marL="0" indent="0">
              <a:buNone/>
            </a:pPr>
            <a:r>
              <a:rPr lang="en-US" sz="2200" dirty="0"/>
              <a:t>        try:</a:t>
            </a:r>
          </a:p>
          <a:p>
            <a:pPr marL="0" indent="0">
              <a:buNone/>
            </a:pPr>
            <a:r>
              <a:rPr lang="en-US" sz="2200" dirty="0"/>
              <a:t>            </a:t>
            </a:r>
            <a:r>
              <a:rPr lang="en-US" sz="2200" dirty="0" err="1"/>
              <a:t>zip_file.extractall</a:t>
            </a:r>
            <a:r>
              <a:rPr lang="en-US" sz="2200" dirty="0"/>
              <a:t>(</a:t>
            </a:r>
            <a:r>
              <a:rPr lang="en-US" sz="2200" dirty="0" err="1"/>
              <a:t>pwd</a:t>
            </a:r>
            <a:r>
              <a:rPr lang="en-US" sz="2200" dirty="0"/>
              <a:t>=</a:t>
            </a:r>
            <a:r>
              <a:rPr lang="en-US" sz="2200" dirty="0" err="1"/>
              <a:t>word.strip</a:t>
            </a:r>
            <a:r>
              <a:rPr lang="en-US" sz="2200" dirty="0"/>
              <a:t>())</a:t>
            </a:r>
          </a:p>
          <a:p>
            <a:pPr marL="0" indent="0">
              <a:buNone/>
            </a:pPr>
            <a:r>
              <a:rPr lang="en-US" sz="2200" dirty="0"/>
              <a:t>        except:</a:t>
            </a:r>
          </a:p>
          <a:p>
            <a:pPr marL="0" indent="0">
              <a:buNone/>
            </a:pPr>
            <a:r>
              <a:rPr lang="en-US" sz="2200" dirty="0"/>
              <a:t>            continue</a:t>
            </a:r>
          </a:p>
          <a:p>
            <a:pPr marL="0" indent="0">
              <a:buNone/>
            </a:pPr>
            <a:r>
              <a:rPr lang="en-US" sz="2200" dirty="0"/>
              <a:t>        else:</a:t>
            </a:r>
          </a:p>
          <a:p>
            <a:pPr marL="0" indent="0">
              <a:buNone/>
            </a:pPr>
            <a:r>
              <a:rPr lang="en-US" sz="2200" dirty="0"/>
              <a:t>            print("[+] Password found:", </a:t>
            </a:r>
            <a:r>
              <a:rPr lang="en-US" sz="2200" dirty="0" err="1"/>
              <a:t>word.decode</a:t>
            </a:r>
            <a:r>
              <a:rPr lang="en-US" sz="2200" dirty="0"/>
              <a:t>().strip())</a:t>
            </a:r>
          </a:p>
          <a:p>
            <a:pPr marL="0" indent="0">
              <a:buNone/>
            </a:pPr>
            <a:r>
              <a:rPr lang="en-US" sz="2200" dirty="0"/>
              <a:t>            exit(0)</a:t>
            </a:r>
          </a:p>
          <a:p>
            <a:pPr marL="0" indent="0">
              <a:buNone/>
            </a:pPr>
            <a:r>
              <a:rPr lang="en-US" sz="2200" dirty="0"/>
              <a:t>    print("[!] Password not found, try other wordlist.")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B8F8E-F0D5-41C5-8785-6E3CA7AD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9CB61E-FB68-4D4B-9F27-F0864A7D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BCC03C-0501-4976-BDE8-0937CE077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968" y="783889"/>
            <a:ext cx="7620000" cy="57248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96613E-6779-48F7-89A1-4B0D5C3CF4E3}"/>
              </a:ext>
            </a:extLst>
          </p:cNvPr>
          <p:cNvSpPr txBox="1"/>
          <p:nvPr/>
        </p:nvSpPr>
        <p:spPr>
          <a:xfrm>
            <a:off x="934720" y="223520"/>
            <a:ext cx="8071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password di </a:t>
            </a:r>
            <a:r>
              <a:rPr lang="en-US" sz="2400" dirty="0" err="1"/>
              <a:t>dalam</a:t>
            </a:r>
            <a:r>
              <a:rPr lang="en-US" sz="2400" dirty="0"/>
              <a:t> file rockyou.txt</a:t>
            </a:r>
          </a:p>
        </p:txBody>
      </p:sp>
    </p:spTree>
    <p:extLst>
      <p:ext uri="{BB962C8B-B14F-4D97-AF65-F5344CB8AC3E}">
        <p14:creationId xmlns:p14="http://schemas.microsoft.com/office/powerpoint/2010/main" val="312541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>
            <a:extLst>
              <a:ext uri="{FF2B5EF4-FFF2-40B4-BE49-F238E27FC236}">
                <a16:creationId xmlns:a16="http://schemas.microsoft.com/office/drawing/2014/main" id="{233EB55B-0B3B-4329-8684-684B525C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E71831-D1D9-4ECD-8F0D-B6D4C796AF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476E13E5-5CB0-4CA6-806F-1FA347AC4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+mn-lt"/>
              </a:rPr>
              <a:t>Teknik </a:t>
            </a:r>
            <a:r>
              <a:rPr lang="en-US" altLang="en-US" sz="4000" b="1" dirty="0" err="1">
                <a:latin typeface="+mn-lt"/>
              </a:rPr>
              <a:t>Heuristik</a:t>
            </a:r>
            <a:endParaRPr lang="en-US" altLang="en-US" sz="4000" b="1" i="1" dirty="0">
              <a:latin typeface="+mn-lt"/>
            </a:endParaRP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B7B17776-3D2D-47B6-9D01-81DE898AE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4248" y="1825625"/>
            <a:ext cx="10339552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i="1" dirty="0" err="1"/>
              <a:t>Algoritma</a:t>
            </a:r>
            <a:r>
              <a:rPr lang="en-US" altLang="en-US" i="1" dirty="0"/>
              <a:t> exhaustive search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diperbaiki</a:t>
            </a:r>
            <a:r>
              <a:rPr lang="en-US" altLang="en-US" dirty="0"/>
              <a:t> </a:t>
            </a:r>
            <a:r>
              <a:rPr lang="en-US" altLang="en-US" dirty="0" err="1"/>
              <a:t>kinerjanya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mengeksplorasi</a:t>
            </a:r>
            <a:r>
              <a:rPr lang="en-US" altLang="en-US" dirty="0"/>
              <a:t>  </a:t>
            </a:r>
            <a:r>
              <a:rPr lang="en-US" altLang="en-US" dirty="0" err="1"/>
              <a:t>semua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Salah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teknik</a:t>
            </a:r>
            <a:r>
              <a:rPr lang="en-US" altLang="en-US" dirty="0"/>
              <a:t> yang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mempercepat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b="1" dirty="0" err="1"/>
              <a:t>heuristik</a:t>
            </a:r>
            <a:r>
              <a:rPr lang="en-US" altLang="en-US" dirty="0"/>
              <a:t> (</a:t>
            </a:r>
            <a:r>
              <a:rPr lang="en-US" altLang="en-US" i="1" dirty="0"/>
              <a:t>heuristic</a:t>
            </a:r>
            <a:r>
              <a:rPr lang="en-US" altLang="en-US" dirty="0"/>
              <a:t>). </a:t>
            </a:r>
            <a:r>
              <a:rPr lang="en-US" altLang="en-US" dirty="0" err="1"/>
              <a:t>Terkadang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juga </a:t>
            </a:r>
            <a:r>
              <a:rPr lang="en-US" altLang="en-US" b="1" dirty="0" err="1"/>
              <a:t>fungsi</a:t>
            </a:r>
            <a:r>
              <a:rPr lang="en-US" altLang="en-US" b="1" dirty="0"/>
              <a:t> </a:t>
            </a:r>
            <a:r>
              <a:rPr lang="en-US" altLang="en-US" b="1" dirty="0" err="1"/>
              <a:t>heuristik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,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mengeliminasi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</a:t>
            </a:r>
            <a:r>
              <a:rPr lang="en-US" altLang="en-US" dirty="0" err="1"/>
              <a:t>tanpa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mengeksplorasi</a:t>
            </a:r>
            <a:r>
              <a:rPr lang="en-US" altLang="en-US" dirty="0"/>
              <a:t> </a:t>
            </a:r>
            <a:r>
              <a:rPr lang="en-US" altLang="en-US" dirty="0" err="1"/>
              <a:t>seluruh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penuh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2">
            <a:extLst>
              <a:ext uri="{FF2B5EF4-FFF2-40B4-BE49-F238E27FC236}">
                <a16:creationId xmlns:a16="http://schemas.microsoft.com/office/drawing/2014/main" id="{C29CB91F-441A-4FB7-B729-0A26FFD1F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960" y="869950"/>
            <a:ext cx="10180320" cy="5486400"/>
          </a:xfrm>
        </p:spPr>
        <p:txBody>
          <a:bodyPr/>
          <a:lstStyle/>
          <a:p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euristik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merupakan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teknik yang dirancang untuk memecahkan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persoalan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dengan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 mengabaikan apakah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teknik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tersebut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terbukti benar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secara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matematis</a:t>
            </a:r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Sebab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teknik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ini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menggunakan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pendekatan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yang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tidak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formal,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misalnya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berdasarkan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penilaian intuitif,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terkaan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d-ID" altLang="en-US" dirty="0">
                <a:ea typeface="Verdana" panose="020B0604030504040204" pitchFamily="34" charset="0"/>
                <a:cs typeface="Verdana" panose="020B0604030504040204" pitchFamily="34" charset="0"/>
              </a:rPr>
              <a:t>atau akal sehat.</a:t>
            </a:r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Contoh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: program antivirus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menggunakan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pola-pola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heuristik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untuk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mengidentifikasi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dokumen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yang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terkena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virus </a:t>
            </a:r>
            <a:r>
              <a:rPr lang="en-US" altLang="en-US" dirty="0" err="1">
                <a:ea typeface="Verdana" panose="020B0604030504040204" pitchFamily="34" charset="0"/>
                <a:cs typeface="Verdana" panose="020B0604030504040204" pitchFamily="34" charset="0"/>
              </a:rPr>
              <a:t>atau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i="1" dirty="0">
                <a:ea typeface="Verdana" panose="020B0604030504040204" pitchFamily="34" charset="0"/>
                <a:cs typeface="Verdana" panose="020B0604030504040204" pitchFamily="34" charset="0"/>
              </a:rPr>
              <a:t>malware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1EA99563-6763-4209-9F70-A6B2ED51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76BC36-3BB5-473B-ABD9-871501F36E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>
            <a:extLst>
              <a:ext uri="{FF2B5EF4-FFF2-40B4-BE49-F238E27FC236}">
                <a16:creationId xmlns:a16="http://schemas.microsoft.com/office/drawing/2014/main" id="{2D17AABB-A169-4484-A00F-8C6B6CA3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DCB35-C9A7-4D0F-A1BF-3F63FB841D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9B2E361-C8D6-4117-A9B9-67BA1979F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741680"/>
            <a:ext cx="6172200" cy="3733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b="1" dirty="0" err="1"/>
              <a:t>Asal</a:t>
            </a:r>
            <a:r>
              <a:rPr lang="en-US" altLang="en-US" b="1" dirty="0"/>
              <a:t> </a:t>
            </a:r>
            <a:r>
              <a:rPr lang="en-US" altLang="en-US" b="1" dirty="0" err="1"/>
              <a:t>Mula</a:t>
            </a:r>
            <a:r>
              <a:rPr lang="en-US" altLang="en-US" b="1" dirty="0"/>
              <a:t> Kata </a:t>
            </a:r>
            <a:r>
              <a:rPr lang="en-US" altLang="en-US" b="1" dirty="0" err="1"/>
              <a:t>Heuristik</a:t>
            </a:r>
            <a:endParaRPr lang="en-US" altLang="en-US" b="1" dirty="0"/>
          </a:p>
          <a:p>
            <a:pPr eaLnBrk="1" hangingPunct="1"/>
            <a:endParaRPr lang="en-US" altLang="en-US" sz="2400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ilmu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(</a:t>
            </a:r>
            <a:r>
              <a:rPr lang="en-US" altLang="en-US" sz="2400" i="1" dirty="0"/>
              <a:t>art and science of discovery</a:t>
            </a:r>
            <a:r>
              <a:rPr lang="en-US" altLang="en-US" sz="2400" dirty="0"/>
              <a:t>). 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Kata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diturunkan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Bahasa Yunani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“</a:t>
            </a:r>
            <a:r>
              <a:rPr lang="en-US" altLang="en-US" sz="2400" i="1" dirty="0"/>
              <a:t>eureka</a:t>
            </a:r>
            <a:r>
              <a:rPr lang="en-US" altLang="en-US" sz="2400" dirty="0"/>
              <a:t>” yang </a:t>
            </a:r>
            <a:r>
              <a:rPr lang="en-US" altLang="en-US" sz="2400" dirty="0" err="1"/>
              <a:t>berarti</a:t>
            </a:r>
            <a:r>
              <a:rPr lang="en-US" altLang="en-US" sz="2400" dirty="0"/>
              <a:t> “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” (</a:t>
            </a:r>
            <a:r>
              <a:rPr lang="en-US" altLang="en-US" sz="2400" i="1" dirty="0"/>
              <a:t>to find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to discover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>
              <a:buFontTx/>
              <a:buNone/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  <p:pic>
        <p:nvPicPr>
          <p:cNvPr id="80900" name="Picture 4" descr="http://upload.wikimedia.org/wikipedia/commons/thumb/e/e7/Domenico-Fetti_Archimedes_1620.jpg/200px-Domenico-Fetti_Archimedes_1620.jpg">
            <a:hlinkClick r:id="rId2" tooltip="Domenico-Fetti Archimedes 1620.jpg"/>
            <a:extLst>
              <a:ext uri="{FF2B5EF4-FFF2-40B4-BE49-F238E27FC236}">
                <a16:creationId xmlns:a16="http://schemas.microsoft.com/office/drawing/2014/main" id="{C89D3F6B-F5D2-4C9B-95EC-839F71156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40" y="741680"/>
            <a:ext cx="281940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Rectangle 5">
            <a:extLst>
              <a:ext uri="{FF2B5EF4-FFF2-40B4-BE49-F238E27FC236}">
                <a16:creationId xmlns:a16="http://schemas.microsoft.com/office/drawing/2014/main" id="{F0B70CFD-0C90-48C9-B869-6E2A6E47C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" y="4598263"/>
            <a:ext cx="807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4488" indent="-3444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 err="1">
                <a:latin typeface="+mn-lt"/>
              </a:rPr>
              <a:t>Matematikawan</a:t>
            </a:r>
            <a:r>
              <a:rPr lang="en-US" altLang="en-US" sz="2400" dirty="0">
                <a:latin typeface="+mn-lt"/>
              </a:rPr>
              <a:t> Yunani yang </a:t>
            </a:r>
            <a:r>
              <a:rPr lang="en-US" altLang="en-US" sz="2400" dirty="0" err="1">
                <a:latin typeface="+mn-lt"/>
              </a:rPr>
              <a:t>bernama</a:t>
            </a:r>
            <a:r>
              <a:rPr lang="en-US" altLang="en-US" sz="2400" dirty="0">
                <a:latin typeface="+mn-lt"/>
              </a:rPr>
              <a:t> Archimedes yang </a:t>
            </a:r>
            <a:r>
              <a:rPr lang="en-US" altLang="en-US" sz="2400" dirty="0" err="1">
                <a:latin typeface="+mn-lt"/>
              </a:rPr>
              <a:t>melontarkan</a:t>
            </a:r>
            <a:r>
              <a:rPr lang="en-US" altLang="en-US" sz="2400" dirty="0">
                <a:latin typeface="+mn-lt"/>
              </a:rPr>
              <a:t> kata "</a:t>
            </a:r>
            <a:r>
              <a:rPr lang="en-US" altLang="en-US" sz="2400" i="1" dirty="0" err="1">
                <a:latin typeface="+mn-lt"/>
              </a:rPr>
              <a:t>heureka</a:t>
            </a:r>
            <a:r>
              <a:rPr lang="en-US" altLang="en-US" sz="2400" dirty="0">
                <a:latin typeface="+mn-lt"/>
              </a:rPr>
              <a:t>", </a:t>
            </a:r>
            <a:r>
              <a:rPr lang="en-US" altLang="en-US" sz="2400" dirty="0" err="1">
                <a:latin typeface="+mn-lt"/>
              </a:rPr>
              <a:t>dari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sinilah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kita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menemukan</a:t>
            </a:r>
            <a:r>
              <a:rPr lang="en-US" altLang="en-US" sz="2400" dirty="0">
                <a:latin typeface="+mn-lt"/>
              </a:rPr>
              <a:t> kata “</a:t>
            </a:r>
            <a:r>
              <a:rPr lang="en-US" altLang="en-US" sz="2400" i="1" dirty="0">
                <a:latin typeface="+mn-lt"/>
              </a:rPr>
              <a:t>eureka</a:t>
            </a:r>
            <a:r>
              <a:rPr lang="en-US" altLang="en-US" sz="2400" dirty="0">
                <a:latin typeface="+mn-lt"/>
              </a:rPr>
              <a:t>” yang </a:t>
            </a:r>
            <a:r>
              <a:rPr lang="en-US" altLang="en-US" sz="2400" dirty="0" err="1">
                <a:latin typeface="+mn-lt"/>
              </a:rPr>
              <a:t>berarti</a:t>
            </a:r>
            <a:r>
              <a:rPr lang="en-US" altLang="en-US" sz="2400" dirty="0">
                <a:latin typeface="+mn-lt"/>
              </a:rPr>
              <a:t>  “</a:t>
            </a:r>
            <a:r>
              <a:rPr lang="en-US" altLang="en-US" sz="2400" i="1" dirty="0">
                <a:latin typeface="+mn-lt"/>
              </a:rPr>
              <a:t>I have found it</a:t>
            </a:r>
            <a:r>
              <a:rPr lang="en-US" altLang="en-US" sz="2400" dirty="0">
                <a:latin typeface="+mn-lt"/>
              </a:rPr>
              <a:t>.”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>
            <a:extLst>
              <a:ext uri="{FF2B5EF4-FFF2-40B4-BE49-F238E27FC236}">
                <a16:creationId xmlns:a16="http://schemas.microsoft.com/office/drawing/2014/main" id="{CEEEA8AF-B2B0-4371-BD2B-4EF0E075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36A10-7C31-426B-A163-FF9B37BAB9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pic>
        <p:nvPicPr>
          <p:cNvPr id="81923" name="Picture 2" descr="http://www.crockhamhill.kent.sch.uk/teachers/History/AncientGreece/images/eureka.png">
            <a:extLst>
              <a:ext uri="{FF2B5EF4-FFF2-40B4-BE49-F238E27FC236}">
                <a16:creationId xmlns:a16="http://schemas.microsoft.com/office/drawing/2014/main" id="{F46ACB7D-6CA0-4654-B00A-531D2CBE6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9600"/>
            <a:ext cx="8299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4" name="Picture 4" descr="http://tomsworkbench.com/wp-content/uploads/2013/09/archimedes.jpg">
            <a:extLst>
              <a:ext uri="{FF2B5EF4-FFF2-40B4-BE49-F238E27FC236}">
                <a16:creationId xmlns:a16="http://schemas.microsoft.com/office/drawing/2014/main" id="{8A297DA7-F830-4A7D-8CDD-EF5EE1C56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733800"/>
            <a:ext cx="2108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3">
            <a:extLst>
              <a:ext uri="{FF2B5EF4-FFF2-40B4-BE49-F238E27FC236}">
                <a16:creationId xmlns:a16="http://schemas.microsoft.com/office/drawing/2014/main" id="{B3463E15-6F5F-4923-95E1-48E77A42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B42E0A-0E6F-4A70-9929-29549625D8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82947" name="Picture 2" descr="Archimedes Fountain on Eureka">
            <a:extLst>
              <a:ext uri="{FF2B5EF4-FFF2-40B4-BE49-F238E27FC236}">
                <a16:creationId xmlns:a16="http://schemas.microsoft.com/office/drawing/2014/main" id="{2DD4881D-015D-4A07-8A17-0E98033FA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60" y="1026160"/>
            <a:ext cx="514350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5">
            <a:extLst>
              <a:ext uri="{FF2B5EF4-FFF2-40B4-BE49-F238E27FC236}">
                <a16:creationId xmlns:a16="http://schemas.microsoft.com/office/drawing/2014/main" id="{475C36DC-9B5B-4A71-9334-D5864A66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DA2300-435D-4ACE-9D07-E41477A627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1BF35D0D-E7B7-4A21-B53E-8D0B999CE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680" y="549592"/>
            <a:ext cx="10932160" cy="605440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mengacu</a:t>
            </a:r>
            <a:r>
              <a:rPr lang="en-US" altLang="en-US" dirty="0"/>
              <a:t> pada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berbasis</a:t>
            </a:r>
            <a:r>
              <a:rPr lang="en-US" altLang="en-US" dirty="0"/>
              <a:t> </a:t>
            </a:r>
            <a:r>
              <a:rPr lang="en-US" altLang="en-US" dirty="0" err="1"/>
              <a:t>pengalaman</a:t>
            </a:r>
            <a:r>
              <a:rPr lang="en-US" altLang="en-US" dirty="0"/>
              <a:t>, </a:t>
            </a:r>
            <a:r>
              <a:rPr lang="en-US" altLang="en-US" dirty="0" err="1"/>
              <a:t>dari</a:t>
            </a:r>
            <a:r>
              <a:rPr lang="en-US" altLang="en-US" dirty="0"/>
              <a:t> proses </a:t>
            </a:r>
            <a:r>
              <a:rPr lang="en-US" altLang="en-US" dirty="0" err="1"/>
              <a:t>pembelajaran</a:t>
            </a:r>
            <a:r>
              <a:rPr lang="en-US" altLang="en-US" dirty="0"/>
              <a:t>,  dan </a:t>
            </a:r>
            <a:r>
              <a:rPr lang="en-US" altLang="en-US" dirty="0" err="1"/>
              <a:t>penemuan</a:t>
            </a:r>
            <a:r>
              <a:rPr lang="en-US" altLang="en-US" dirty="0"/>
              <a:t> solusi </a:t>
            </a:r>
            <a:r>
              <a:rPr lang="en-US" altLang="en-US" dirty="0" err="1"/>
              <a:t>meskipun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dijamin</a:t>
            </a:r>
            <a:r>
              <a:rPr lang="en-US" altLang="en-US" dirty="0"/>
              <a:t> optimal.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- 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berlaku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panduan</a:t>
            </a:r>
            <a:r>
              <a:rPr lang="en-US" altLang="en-US" dirty="0"/>
              <a:t> (</a:t>
            </a:r>
            <a:r>
              <a:rPr lang="en-US" altLang="en-US" i="1" dirty="0"/>
              <a:t>guideline</a:t>
            </a:r>
            <a:r>
              <a:rPr lang="en-US" altLang="en-US" dirty="0"/>
              <a:t>), </a:t>
            </a:r>
          </a:p>
          <a:p>
            <a:pPr marL="517525" indent="-517525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-  </a:t>
            </a:r>
            <a:r>
              <a:rPr lang="en-US" altLang="en-US" dirty="0" err="1"/>
              <a:t>sedangkan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urutan</a:t>
            </a:r>
            <a:r>
              <a:rPr lang="en-US" altLang="en-US" dirty="0"/>
              <a:t> </a:t>
            </a:r>
            <a:r>
              <a:rPr lang="en-US" altLang="en-US" dirty="0" err="1"/>
              <a:t>langkah-langkah</a:t>
            </a:r>
            <a:r>
              <a:rPr lang="en-US" altLang="en-US" dirty="0"/>
              <a:t> </a:t>
            </a:r>
            <a:r>
              <a:rPr lang="en-US" altLang="en-US" dirty="0" err="1"/>
              <a:t>penyelesaian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Teknik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 </a:t>
            </a:r>
            <a:r>
              <a:rPr lang="en-US" altLang="en-US" dirty="0" err="1"/>
              <a:t>terkaan</a:t>
            </a:r>
            <a:r>
              <a:rPr lang="en-US" altLang="en-US" dirty="0"/>
              <a:t>, </a:t>
            </a:r>
            <a:r>
              <a:rPr lang="en-US" altLang="en-US" dirty="0" err="1"/>
              <a:t>intuisi</a:t>
            </a:r>
            <a:r>
              <a:rPr lang="en-US" altLang="en-US" dirty="0"/>
              <a:t>, dan </a:t>
            </a:r>
            <a:r>
              <a:rPr lang="en-US" altLang="en-US" i="1" dirty="0"/>
              <a:t>common sense</a:t>
            </a:r>
            <a:r>
              <a:rPr lang="en-US" altLang="en-US" dirty="0"/>
              <a:t>. 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matematis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dibuktikan</a:t>
            </a:r>
            <a:r>
              <a:rPr lang="en-US" altLang="en-US" dirty="0"/>
              <a:t>,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berguna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Teknik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mungkin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memberikan</a:t>
            </a:r>
            <a:r>
              <a:rPr lang="en-US" altLang="en-US" dirty="0"/>
              <a:t> </a:t>
            </a:r>
            <a:r>
              <a:rPr lang="en-US" altLang="en-US" dirty="0" err="1"/>
              <a:t>hasil</a:t>
            </a:r>
            <a:r>
              <a:rPr lang="en-US" altLang="en-US" dirty="0"/>
              <a:t> optimal,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ekstrim</a:t>
            </a:r>
            <a:r>
              <a:rPr lang="en-US" altLang="en-US" dirty="0"/>
              <a:t> </a:t>
            </a:r>
            <a:r>
              <a:rPr lang="en-US" altLang="en-US" dirty="0" err="1"/>
              <a:t>ia</a:t>
            </a:r>
            <a:r>
              <a:rPr lang="en-US" altLang="en-US" dirty="0"/>
              <a:t> </a:t>
            </a:r>
            <a:r>
              <a:rPr lang="en-US" altLang="en-US" dirty="0" err="1"/>
              <a:t>berguna</a:t>
            </a:r>
            <a:r>
              <a:rPr lang="en-US" altLang="en-US" dirty="0"/>
              <a:t> pada </a:t>
            </a:r>
            <a:r>
              <a:rPr lang="en-US" altLang="en-US" dirty="0" err="1"/>
              <a:t>penyelesaian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>
            <a:extLst>
              <a:ext uri="{FF2B5EF4-FFF2-40B4-BE49-F238E27FC236}">
                <a16:creationId xmlns:a16="http://schemas.microsoft.com/office/drawing/2014/main" id="{2F2F1536-C1FF-4897-9D49-5DAF635E1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816708"/>
            <a:ext cx="10688320" cy="543179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Heuristik</a:t>
            </a:r>
            <a:r>
              <a:rPr lang="en-US" altLang="en-US" dirty="0"/>
              <a:t> yang </a:t>
            </a:r>
            <a:r>
              <a:rPr lang="en-US" altLang="en-US" dirty="0" err="1"/>
              <a:t>bagus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dramatis </a:t>
            </a:r>
            <a:r>
              <a:rPr lang="en-US" altLang="en-US" dirty="0" err="1"/>
              <a:t>mengurangi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dibutuhkan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mengeliminir</a:t>
            </a:r>
            <a:r>
              <a:rPr lang="en-US" altLang="en-US" dirty="0"/>
              <a:t> </a:t>
            </a:r>
            <a:r>
              <a:rPr lang="en-US" altLang="en-US" dirty="0" err="1"/>
              <a:t>kebutuhan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mempertimbangkan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solusi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perlu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menjamin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seringkali</a:t>
            </a:r>
            <a:r>
              <a:rPr lang="en-US" altLang="en-US" dirty="0"/>
              <a:t> </a:t>
            </a:r>
            <a:r>
              <a:rPr lang="en-US" altLang="en-US" dirty="0" err="1"/>
              <a:t>memecahkan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kebanyakan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, dan </a:t>
            </a:r>
            <a:r>
              <a:rPr lang="en-US" altLang="en-US" dirty="0" err="1"/>
              <a:t>seringkali</a:t>
            </a:r>
            <a:r>
              <a:rPr lang="en-US" altLang="en-US" dirty="0"/>
              <a:t> pula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daripada</a:t>
            </a:r>
            <a:r>
              <a:rPr lang="en-US" altLang="en-US" dirty="0"/>
              <a:t> </a:t>
            </a:r>
            <a:r>
              <a:rPr lang="en-US" altLang="en-US" dirty="0" err="1"/>
              <a:t>pencarian</a:t>
            </a:r>
            <a:r>
              <a:rPr lang="en-US" altLang="en-US" dirty="0"/>
              <a:t> solusi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.  </a:t>
            </a:r>
          </a:p>
          <a:p>
            <a:endParaRPr lang="en-US" altLang="en-US" dirty="0"/>
          </a:p>
          <a:p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sejak</a:t>
            </a:r>
            <a:r>
              <a:rPr lang="en-US" altLang="en-US" dirty="0"/>
              <a:t> lama </a:t>
            </a:r>
            <a:r>
              <a:rPr lang="en-US" altLang="en-US" dirty="0" err="1"/>
              <a:t>heuristik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intensif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bidang</a:t>
            </a:r>
            <a:r>
              <a:rPr lang="en-US" altLang="en-US" dirty="0"/>
              <a:t> </a:t>
            </a:r>
            <a:r>
              <a:rPr lang="en-US" altLang="en-US" dirty="0" err="1"/>
              <a:t>intelijensia</a:t>
            </a:r>
            <a:r>
              <a:rPr lang="en-US" altLang="en-US" dirty="0"/>
              <a:t> </a:t>
            </a:r>
            <a:r>
              <a:rPr lang="en-US" altLang="en-US" dirty="0" err="1"/>
              <a:t>buatan</a:t>
            </a:r>
            <a:r>
              <a:rPr lang="en-US" altLang="en-US" dirty="0"/>
              <a:t> (</a:t>
            </a:r>
            <a:r>
              <a:rPr lang="en-US" altLang="en-US" i="1" dirty="0"/>
              <a:t>artificial intelligence</a:t>
            </a:r>
            <a:r>
              <a:rPr lang="en-US" altLang="en-US" dirty="0"/>
              <a:t>), </a:t>
            </a:r>
            <a:r>
              <a:rPr lang="en-US" altLang="en-US" dirty="0" err="1"/>
              <a:t>misalnya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metode</a:t>
            </a:r>
            <a:r>
              <a:rPr lang="en-US" altLang="en-US" dirty="0"/>
              <a:t> hill climbing, best first search, </a:t>
            </a:r>
            <a:r>
              <a:rPr lang="en-US" altLang="en-US" dirty="0" err="1"/>
              <a:t>algoritma</a:t>
            </a:r>
            <a:r>
              <a:rPr lang="en-US" altLang="en-US" dirty="0"/>
              <a:t> A*, dan lain-lain.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58D449E1-60B9-426F-ACF0-D5AC83FA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F0A27-E807-46D7-96EB-345E28B04A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>
            <a:extLst>
              <a:ext uri="{FF2B5EF4-FFF2-40B4-BE49-F238E27FC236}">
                <a16:creationId xmlns:a16="http://schemas.microsoft.com/office/drawing/2014/main" id="{187B86B8-48CE-444E-816D-E9F73EFE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1F1DC2-6834-43B8-A589-AE6A72D743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519057C-7EDD-4D89-B711-CBEAAA637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437515"/>
            <a:ext cx="10332720" cy="558165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400" i="1" dirty="0" err="1"/>
              <a:t>Contoh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penggunaan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heuristik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untuk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mempercepat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algoritma</a:t>
            </a:r>
            <a:r>
              <a:rPr lang="en-US" altLang="en-US" sz="2400" i="1" dirty="0"/>
              <a:t> exhaustive search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/>
              <a:t>   </a:t>
            </a:r>
            <a:r>
              <a:rPr lang="en-US" altLang="en-US" sz="2400" b="1" dirty="0" err="1"/>
              <a:t>Contoh</a:t>
            </a:r>
            <a:r>
              <a:rPr lang="en-US" altLang="en-US" sz="2400" b="1" dirty="0"/>
              <a:t> 6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.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penukaran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baru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arti</a:t>
            </a:r>
            <a:r>
              <a:rPr lang="en-US" altLang="en-US" sz="2400" dirty="0"/>
              <a:t> lain.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Contoh-contoh</a:t>
            </a:r>
            <a:r>
              <a:rPr lang="en-US" altLang="en-US" sz="2400" dirty="0"/>
              <a:t> </a:t>
            </a:r>
            <a:r>
              <a:rPr lang="en-US" altLang="en-US" sz="2400" i="1" dirty="0"/>
              <a:t>anagram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Bahasa </a:t>
            </a:r>
            <a:r>
              <a:rPr lang="en-US" altLang="en-US" sz="2400" dirty="0" err="1"/>
              <a:t>Inggris</a:t>
            </a:r>
            <a:r>
              <a:rPr lang="en-US" altLang="en-US" sz="2400" dirty="0"/>
              <a:t>):</a:t>
            </a: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lived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devil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listen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silent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tea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eat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/>
              <a:t>		charm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</a:t>
            </a:r>
            <a:r>
              <a:rPr lang="en-US" altLang="en-US" sz="2400" i="1" dirty="0"/>
              <a:t>march</a:t>
            </a:r>
          </a:p>
        </p:txBody>
      </p:sp>
      <p:sp>
        <p:nvSpPr>
          <p:cNvPr id="87044" name="Rectangle 4">
            <a:hlinkClick r:id="rId2"/>
            <a:extLst>
              <a:ext uri="{FF2B5EF4-FFF2-40B4-BE49-F238E27FC236}">
                <a16:creationId xmlns:a16="http://schemas.microsoft.com/office/drawing/2014/main" id="{560C840C-0340-4DF9-88EA-8EE1813A9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925" y="25860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7410" name="Picture 2" descr="Anagram Hints for SHOUTING AT THE RAIN | STRONG SHOULDERS">
            <a:extLst>
              <a:ext uri="{FF2B5EF4-FFF2-40B4-BE49-F238E27FC236}">
                <a16:creationId xmlns:a16="http://schemas.microsoft.com/office/drawing/2014/main" id="{0E4B1B15-8F4C-408F-98C3-6116091BA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896" y="964939"/>
            <a:ext cx="2634297" cy="238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>
            <a:extLst>
              <a:ext uri="{FF2B5EF4-FFF2-40B4-BE49-F238E27FC236}">
                <a16:creationId xmlns:a16="http://schemas.microsoft.com/office/drawing/2014/main" id="{E02CF1D5-E421-4800-8B38-E17C81AF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948FF7-CAE6-4F22-9FCA-0322AF6229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6C484F6-E3F4-4992-A8E6-84CEDA341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Latihan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sz="2800" dirty="0"/>
              <a:t>(yang </a:t>
            </a:r>
            <a:r>
              <a:rPr lang="en-US" altLang="en-US" sz="2800" dirty="0" err="1"/>
              <a:t>diselesaikan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secara</a:t>
            </a:r>
            <a:r>
              <a:rPr lang="en-US" altLang="en-US" sz="2800" dirty="0"/>
              <a:t> </a:t>
            </a:r>
            <a:r>
              <a:rPr lang="en-US" altLang="en-US" sz="2800" i="1" dirty="0"/>
              <a:t>exhaustive search</a:t>
            </a:r>
            <a:r>
              <a:rPr lang="en-US" altLang="en-US" sz="2800" dirty="0"/>
              <a:t>)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451463CD-5206-4A2F-9EDF-A681B7732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orang dan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job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di-</a:t>
            </a:r>
            <a:r>
              <a:rPr lang="en-US" altLang="en-US" sz="2400" i="1" dirty="0">
                <a:cs typeface="Times New Roman" panose="02020603050405020304" pitchFamily="18" charset="0"/>
              </a:rPr>
              <a:t>assign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pekerjaan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membutuhkan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biaya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sebesar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cs typeface="Times New Roman" panose="02020603050405020304" pitchFamily="18" charset="0"/>
              </a:rPr>
              <a:t>Bagaimana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total </a:t>
            </a:r>
            <a:r>
              <a:rPr lang="en-US" altLang="en-US" sz="2400" dirty="0" err="1">
                <a:cs typeface="Times New Roman" panose="02020603050405020304" pitchFamily="18" charset="0"/>
              </a:rPr>
              <a:t>biaya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penugasan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seminimal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? 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instansiasi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matriks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/>
              <a:t> 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4902638D-64DB-421A-BBEA-F64709FC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7763" y="29384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68614" name="Object 2">
            <a:extLst>
              <a:ext uri="{FF2B5EF4-FFF2-40B4-BE49-F238E27FC236}">
                <a16:creationId xmlns:a16="http://schemas.microsoft.com/office/drawing/2014/main" id="{55F3D7A0-8E38-488B-A754-1E7E3D3E0D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33755"/>
              </p:ext>
            </p:extLst>
          </p:nvPr>
        </p:nvGraphicFramePr>
        <p:xfrm>
          <a:off x="2630805" y="4045744"/>
          <a:ext cx="5363759" cy="2310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273300" imgH="977900" progId="Equation.3">
                  <p:embed/>
                </p:oleObj>
              </mc:Choice>
              <mc:Fallback>
                <p:oleObj r:id="rId2" imgW="2273300" imgH="977900" progId="Equation.3">
                  <p:embed/>
                  <p:pic>
                    <p:nvPicPr>
                      <p:cNvPr id="68614" name="Object 2">
                        <a:extLst>
                          <a:ext uri="{FF2B5EF4-FFF2-40B4-BE49-F238E27FC236}">
                            <a16:creationId xmlns:a16="http://schemas.microsoft.com/office/drawing/2014/main" id="{55F3D7A0-8E38-488B-A754-1E7E3D3E0D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805" y="4045744"/>
                        <a:ext cx="5363759" cy="2310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5">
            <a:extLst>
              <a:ext uri="{FF2B5EF4-FFF2-40B4-BE49-F238E27FC236}">
                <a16:creationId xmlns:a16="http://schemas.microsoft.com/office/drawing/2014/main" id="{3D18C22A-DEC3-49F4-B74C-1C337137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C8F236-C4A5-4652-B659-C849B001F63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0A150DAD-938D-4C73-A5F4-5E7BF5F70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6320" y="620712"/>
            <a:ext cx="10170160" cy="5607367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Bila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diselesaikan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i="1" dirty="0"/>
              <a:t>exhaustive search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huruf-huruf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pembentuk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memerika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apakah</a:t>
            </a:r>
            <a:r>
              <a:rPr lang="en-US" altLang="en-US" sz="2400" dirty="0"/>
              <a:t> kata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kalimat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terbentuk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 arti (</a:t>
            </a:r>
            <a:r>
              <a:rPr lang="en-US" altLang="en-US" sz="2400" dirty="0" err="1"/>
              <a:t>mengacu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kamus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Teknik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pencarian</a:t>
            </a:r>
            <a:r>
              <a:rPr lang="en-US" altLang="en-US" sz="2400" dirty="0"/>
              <a:t> solusi.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Salah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teknik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heuristik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Bahasa </a:t>
            </a:r>
            <a:r>
              <a:rPr lang="en-US" altLang="en-US" sz="2400" dirty="0" err="1"/>
              <a:t>Inggris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selalu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ch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lihat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i="1" dirty="0"/>
              <a:t>charm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march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huruf-huruf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demikian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permutasi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huruf</a:t>
            </a:r>
            <a:r>
              <a:rPr lang="en-US" altLang="en-US" sz="2400" dirty="0"/>
              <a:t> </a:t>
            </a:r>
            <a:r>
              <a:rPr lang="en-US" altLang="en-US" sz="2400" i="1" dirty="0"/>
              <a:t>c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berdampingan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ditolak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pencarian</a:t>
            </a:r>
            <a:r>
              <a:rPr lang="en-US" altLang="en-US" sz="2400" dirty="0"/>
              <a:t>   </a:t>
            </a:r>
            <a:r>
              <a:rPr lang="en-US" altLang="en-US" sz="2400" dirty="0">
                <a:sym typeface="Symbol" panose="05050102010706020507" pitchFamily="18" charset="2"/>
              </a:rPr>
              <a:t> </a:t>
            </a:r>
            <a:r>
              <a:rPr lang="en-US" altLang="en-US" sz="2400" dirty="0" err="1">
                <a:sym typeface="Symbol" panose="05050102010706020507" pitchFamily="18" charset="2"/>
              </a:rPr>
              <a:t>mengurangi</a:t>
            </a:r>
            <a:r>
              <a:rPr lang="en-US" altLang="en-US" sz="2400" dirty="0">
                <a:sym typeface="Symbol" panose="05050102010706020507" pitchFamily="18" charset="2"/>
              </a:rPr>
              <a:t> volume </a:t>
            </a:r>
            <a:r>
              <a:rPr lang="en-US" altLang="en-US" sz="2400" dirty="0" err="1">
                <a:sym typeface="Symbol" panose="05050102010706020507" pitchFamily="18" charset="2"/>
              </a:rPr>
              <a:t>komputasi</a:t>
            </a:r>
            <a:r>
              <a:rPr lang="en-US" altLang="en-US" sz="2400" dirty="0"/>
              <a:t> 		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>
            <a:extLst>
              <a:ext uri="{FF2B5EF4-FFF2-40B4-BE49-F238E27FC236}">
                <a16:creationId xmlns:a16="http://schemas.microsoft.com/office/drawing/2014/main" id="{601DBAE0-A342-472A-B4E0-22C095960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457200"/>
            <a:ext cx="10617200" cy="5638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 7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Kubus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ajaib</a:t>
            </a:r>
            <a:r>
              <a:rPr lang="en-US" altLang="en-US" sz="2400" dirty="0"/>
              <a:t> 3 x 3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solusi </a:t>
            </a:r>
            <a:r>
              <a:rPr lang="en-US" altLang="en-US" sz="2400" dirty="0" err="1"/>
              <a:t>sbb</a:t>
            </a:r>
            <a:endParaRPr lang="en-US" altLang="en-US" sz="2400" dirty="0"/>
          </a:p>
        </p:txBody>
      </p:sp>
      <p:sp>
        <p:nvSpPr>
          <p:cNvPr id="89091" name="Slide Number Placeholder 3">
            <a:extLst>
              <a:ext uri="{FF2B5EF4-FFF2-40B4-BE49-F238E27FC236}">
                <a16:creationId xmlns:a16="http://schemas.microsoft.com/office/drawing/2014/main" id="{813C9DE5-785C-4005-A586-1B29E9AF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6C35AF-40BC-4F91-B3E4-634197E46DB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pic>
        <p:nvPicPr>
          <p:cNvPr id="89092" name="Picture 2">
            <a:extLst>
              <a:ext uri="{FF2B5EF4-FFF2-40B4-BE49-F238E27FC236}">
                <a16:creationId xmlns:a16="http://schemas.microsoft.com/office/drawing/2014/main" id="{23C213F5-2CD0-4718-865E-F18E7B889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561" y="1127761"/>
            <a:ext cx="46005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TextBox 5">
            <a:extLst>
              <a:ext uri="{FF2B5EF4-FFF2-40B4-BE49-F238E27FC236}">
                <a16:creationId xmlns:a16="http://schemas.microsoft.com/office/drawing/2014/main" id="{490B55CD-F3C7-4DF8-B9AB-3E20A21C2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720" y="4244222"/>
            <a:ext cx="1032256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err="1">
                <a:latin typeface="+mn-lt"/>
              </a:rPr>
              <a:t>Dengan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i="1" dirty="0">
                <a:latin typeface="+mn-lt"/>
              </a:rPr>
              <a:t>exhaustive search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kita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perlu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memeriksa</a:t>
            </a:r>
            <a:r>
              <a:rPr lang="en-US" altLang="en-US" sz="2200" dirty="0">
                <a:latin typeface="+mn-lt"/>
              </a:rPr>
              <a:t> 9! = 362,880 </a:t>
            </a:r>
            <a:r>
              <a:rPr lang="en-US" altLang="en-US" sz="2200" dirty="0" err="1">
                <a:latin typeface="+mn-lt"/>
              </a:rPr>
              <a:t>susunan</a:t>
            </a:r>
            <a:r>
              <a:rPr lang="en-US" altLang="en-US" sz="2200" dirty="0">
                <a:latin typeface="+mn-lt"/>
              </a:rPr>
              <a:t>  solusi yang </a:t>
            </a:r>
            <a:r>
              <a:rPr lang="en-US" altLang="en-US" sz="2200" dirty="0" err="1">
                <a:latin typeface="+mn-lt"/>
              </a:rPr>
              <a:t>mungkin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kemudian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memeriksa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apakah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umlah</a:t>
            </a:r>
            <a:r>
              <a:rPr lang="en-US" altLang="en-US" sz="2200" dirty="0">
                <a:latin typeface="+mn-lt"/>
              </a:rPr>
              <a:t> 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baris,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kolom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atau</a:t>
            </a:r>
            <a:r>
              <a:rPr lang="en-US" altLang="en-US" sz="2200" dirty="0">
                <a:latin typeface="+mn-lt"/>
              </a:rPr>
              <a:t> 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diagonal </a:t>
            </a:r>
            <a:r>
              <a:rPr lang="en-US" altLang="en-US" sz="2200" dirty="0" err="1">
                <a:latin typeface="+mn-lt"/>
              </a:rPr>
              <a:t>selalu</a:t>
            </a:r>
            <a:r>
              <a:rPr lang="en-US" altLang="en-US" sz="2200" dirty="0">
                <a:latin typeface="+mn-lt"/>
              </a:rPr>
              <a:t> 15.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latin typeface="+mn-lt"/>
              </a:rPr>
              <a:t>Teknik </a:t>
            </a:r>
            <a:r>
              <a:rPr lang="en-US" altLang="en-US" sz="2200" b="1" dirty="0" err="1">
                <a:latin typeface="+mn-lt"/>
              </a:rPr>
              <a:t>heuristik</a:t>
            </a:r>
            <a:r>
              <a:rPr lang="en-US" altLang="en-US" sz="2200" dirty="0">
                <a:latin typeface="+mn-lt"/>
              </a:rPr>
              <a:t>: pada </a:t>
            </a:r>
            <a:r>
              <a:rPr lang="en-US" altLang="en-US" sz="2200" dirty="0" err="1">
                <a:latin typeface="+mn-lt"/>
              </a:rPr>
              <a:t>setiap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pembangkitan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permutasi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periksa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apakah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nilai</a:t>
            </a:r>
            <a:r>
              <a:rPr lang="en-US" altLang="en-US" sz="2200" dirty="0">
                <a:latin typeface="+mn-lt"/>
              </a:rPr>
              <a:t> 3 </a:t>
            </a:r>
            <a:r>
              <a:rPr lang="en-US" altLang="en-US" sz="2200" dirty="0" err="1">
                <a:latin typeface="+mn-lt"/>
              </a:rPr>
              <a:t>buah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angka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pertama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jumlahnya</a:t>
            </a:r>
            <a:r>
              <a:rPr lang="en-US" altLang="en-US" sz="2200" dirty="0">
                <a:latin typeface="+mn-lt"/>
              </a:rPr>
              <a:t> 15.   </a:t>
            </a:r>
            <a:r>
              <a:rPr lang="en-US" altLang="en-US" sz="2200" dirty="0" err="1">
                <a:latin typeface="+mn-lt"/>
              </a:rPr>
              <a:t>Jika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ya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>
                <a:latin typeface="+mn-lt"/>
                <a:sym typeface="Wingdings" panose="05000000000000000000" pitchFamily="2" charset="2"/>
              </a:rPr>
              <a:t>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teruskan</a:t>
            </a:r>
            <a:r>
              <a:rPr lang="en-US" altLang="en-US" sz="2200" dirty="0">
                <a:latin typeface="+mn-lt"/>
              </a:rPr>
              <a:t>, </a:t>
            </a:r>
            <a:r>
              <a:rPr lang="en-US" altLang="en-US" sz="2200" dirty="0" err="1">
                <a:latin typeface="+mn-lt"/>
              </a:rPr>
              <a:t>jika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err="1">
                <a:latin typeface="+mn-lt"/>
              </a:rPr>
              <a:t>tidak</a:t>
            </a: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altLang="en-US" sz="2200" dirty="0" err="1">
                <a:latin typeface="+mn-lt"/>
                <a:sym typeface="Wingdings" panose="05000000000000000000" pitchFamily="2" charset="2"/>
              </a:rPr>
              <a:t>tolak</a:t>
            </a:r>
            <a:endParaRPr lang="en-US" altLang="en-US" sz="22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92F26-28C4-4203-B029-CF23B237B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8:  </a:t>
            </a:r>
            <a:r>
              <a:rPr lang="en-US" dirty="0"/>
              <a:t>Pada </a:t>
            </a:r>
            <a:r>
              <a:rPr lang="en-US" dirty="0" err="1"/>
              <a:t>permainan</a:t>
            </a:r>
            <a:r>
              <a:rPr lang="en-US" dirty="0"/>
              <a:t> 8-</a:t>
            </a:r>
            <a:r>
              <a:rPr lang="en-US" i="1" dirty="0"/>
              <a:t>puzzle</a:t>
            </a:r>
            <a:r>
              <a:rPr lang="en-US" dirty="0"/>
              <a:t>,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heuristik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i="1" dirty="0"/>
              <a:t>cost</a:t>
            </a:r>
            <a:r>
              <a:rPr lang="en-US" dirty="0"/>
              <a:t> minimal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status </a:t>
            </a:r>
            <a:r>
              <a:rPr lang="en-US" dirty="0" err="1"/>
              <a:t>ke</a:t>
            </a:r>
            <a:r>
              <a:rPr lang="en-US" dirty="0"/>
              <a:t> status </a:t>
            </a:r>
            <a:r>
              <a:rPr lang="en-US" dirty="0" err="1"/>
              <a:t>lainnya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182EA-9310-46B3-B0DE-EA117FDD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22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4330838-E813-4A1A-B030-FEF6619BD881}"/>
              </a:ext>
            </a:extLst>
          </p:cNvPr>
          <p:cNvSpPr txBox="1"/>
          <p:nvPr/>
        </p:nvSpPr>
        <p:spPr>
          <a:xfrm>
            <a:off x="1532171" y="4102290"/>
            <a:ext cx="96721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heuristik</a:t>
            </a:r>
            <a:r>
              <a:rPr lang="en-US" sz="2400" dirty="0"/>
              <a:t>: </a:t>
            </a:r>
          </a:p>
          <a:p>
            <a:r>
              <a:rPr lang="en-US" sz="2400" i="1" dirty="0"/>
              <a:t>  h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ubin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pada status </a:t>
            </a:r>
            <a:r>
              <a:rPr lang="en-US" sz="2400" dirty="0" err="1"/>
              <a:t>akhir</a:t>
            </a:r>
            <a:endParaRPr lang="en-US" sz="2400" dirty="0"/>
          </a:p>
          <a:p>
            <a:r>
              <a:rPr lang="en-US" sz="2400" dirty="0"/>
              <a:t>          = 5</a:t>
            </a:r>
          </a:p>
          <a:p>
            <a:r>
              <a:rPr lang="en-US" sz="2400" dirty="0"/>
              <a:t>          =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i="1" dirty="0"/>
              <a:t>minimal</a:t>
            </a:r>
            <a:r>
              <a:rPr lang="en-US" sz="2400" dirty="0"/>
              <a:t> 5 </a:t>
            </a:r>
            <a:r>
              <a:rPr lang="en-US" sz="2400" dirty="0" err="1"/>
              <a:t>pergerakan</a:t>
            </a:r>
            <a:r>
              <a:rPr lang="en-US" sz="2400" dirty="0"/>
              <a:t> </a:t>
            </a:r>
            <a:r>
              <a:rPr lang="en-US" sz="2400" dirty="0" err="1"/>
              <a:t>ubin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status </a:t>
            </a:r>
            <a:r>
              <a:rPr lang="en-US" sz="2400" dirty="0" err="1"/>
              <a:t>akhir</a:t>
            </a:r>
            <a:endParaRPr lang="en-US" sz="2400" dirty="0"/>
          </a:p>
          <a:p>
            <a:r>
              <a:rPr lang="en-US" sz="2400" dirty="0"/>
              <a:t>             </a:t>
            </a:r>
            <a:r>
              <a:rPr lang="en-US" sz="2400" dirty="0" err="1"/>
              <a:t>dari</a:t>
            </a:r>
            <a:r>
              <a:rPr lang="en-US" sz="2400" dirty="0"/>
              <a:t> status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FFA7A7-F5CD-41FB-883A-698E104AC763}"/>
              </a:ext>
            </a:extLst>
          </p:cNvPr>
          <p:cNvSpPr/>
          <p:nvPr/>
        </p:nvSpPr>
        <p:spPr>
          <a:xfrm>
            <a:off x="229090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F4F6F0-2C18-4B66-BA0A-69CE97EDC12B}"/>
              </a:ext>
            </a:extLst>
          </p:cNvPr>
          <p:cNvSpPr/>
          <p:nvPr/>
        </p:nvSpPr>
        <p:spPr>
          <a:xfrm>
            <a:off x="282938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55BC81F-DEF0-4AEF-A181-3F7D53A2DAAE}"/>
              </a:ext>
            </a:extLst>
          </p:cNvPr>
          <p:cNvSpPr/>
          <p:nvPr/>
        </p:nvSpPr>
        <p:spPr>
          <a:xfrm>
            <a:off x="336786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56B08-9B57-47F8-94F8-A2D94D98C719}"/>
              </a:ext>
            </a:extLst>
          </p:cNvPr>
          <p:cNvSpPr/>
          <p:nvPr/>
        </p:nvSpPr>
        <p:spPr>
          <a:xfrm>
            <a:off x="2290905" y="2530335"/>
            <a:ext cx="538480" cy="436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89180D-E1FD-4A08-8CE4-5E827F68A61E}"/>
              </a:ext>
            </a:extLst>
          </p:cNvPr>
          <p:cNvSpPr/>
          <p:nvPr/>
        </p:nvSpPr>
        <p:spPr>
          <a:xfrm>
            <a:off x="282938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C54897-CAD8-4E21-8C94-B4391560D03E}"/>
              </a:ext>
            </a:extLst>
          </p:cNvPr>
          <p:cNvSpPr/>
          <p:nvPr/>
        </p:nvSpPr>
        <p:spPr>
          <a:xfrm>
            <a:off x="336786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CFB024-88E9-4173-9149-CF883BA5437E}"/>
              </a:ext>
            </a:extLst>
          </p:cNvPr>
          <p:cNvSpPr/>
          <p:nvPr/>
        </p:nvSpPr>
        <p:spPr>
          <a:xfrm>
            <a:off x="229545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BA1687C-18AE-4B47-9A28-668A1357B67B}"/>
              </a:ext>
            </a:extLst>
          </p:cNvPr>
          <p:cNvSpPr/>
          <p:nvPr/>
        </p:nvSpPr>
        <p:spPr>
          <a:xfrm>
            <a:off x="283393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C4CA86-8192-4884-8DC8-AA2FCE5ED051}"/>
              </a:ext>
            </a:extLst>
          </p:cNvPr>
          <p:cNvSpPr/>
          <p:nvPr/>
        </p:nvSpPr>
        <p:spPr>
          <a:xfrm>
            <a:off x="337241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0A671A-493D-4A51-82C1-230690AEFF96}"/>
              </a:ext>
            </a:extLst>
          </p:cNvPr>
          <p:cNvSpPr/>
          <p:nvPr/>
        </p:nvSpPr>
        <p:spPr>
          <a:xfrm>
            <a:off x="624314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39F35-374C-494A-B290-7407541AE172}"/>
              </a:ext>
            </a:extLst>
          </p:cNvPr>
          <p:cNvSpPr/>
          <p:nvPr/>
        </p:nvSpPr>
        <p:spPr>
          <a:xfrm>
            <a:off x="678162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195BFB-02B6-44AD-A9D8-DA06A1E43719}"/>
              </a:ext>
            </a:extLst>
          </p:cNvPr>
          <p:cNvSpPr/>
          <p:nvPr/>
        </p:nvSpPr>
        <p:spPr>
          <a:xfrm>
            <a:off x="7320105" y="209345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5734D7B-DD85-4ED0-A970-727600F4CEA7}"/>
              </a:ext>
            </a:extLst>
          </p:cNvPr>
          <p:cNvSpPr/>
          <p:nvPr/>
        </p:nvSpPr>
        <p:spPr>
          <a:xfrm>
            <a:off x="624314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50DD54-8D56-483C-B0FB-969ABC924131}"/>
              </a:ext>
            </a:extLst>
          </p:cNvPr>
          <p:cNvSpPr/>
          <p:nvPr/>
        </p:nvSpPr>
        <p:spPr>
          <a:xfrm>
            <a:off x="678162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1A77CCE-8D58-4186-B95D-5478B7A07564}"/>
              </a:ext>
            </a:extLst>
          </p:cNvPr>
          <p:cNvSpPr/>
          <p:nvPr/>
        </p:nvSpPr>
        <p:spPr>
          <a:xfrm>
            <a:off x="7320105" y="2530335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95F8874-FBFE-4C6D-92B3-349B8B5127F0}"/>
              </a:ext>
            </a:extLst>
          </p:cNvPr>
          <p:cNvSpPr/>
          <p:nvPr/>
        </p:nvSpPr>
        <p:spPr>
          <a:xfrm>
            <a:off x="624769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4EBF2E3-1852-42C2-A75D-8F9E5CA7FB9E}"/>
              </a:ext>
            </a:extLst>
          </p:cNvPr>
          <p:cNvSpPr/>
          <p:nvPr/>
        </p:nvSpPr>
        <p:spPr>
          <a:xfrm>
            <a:off x="6786179" y="2953732"/>
            <a:ext cx="538480" cy="436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EA1E132-2964-493C-8C01-6222842D74ED}"/>
              </a:ext>
            </a:extLst>
          </p:cNvPr>
          <p:cNvSpPr/>
          <p:nvPr/>
        </p:nvSpPr>
        <p:spPr>
          <a:xfrm>
            <a:off x="7324659" y="2953732"/>
            <a:ext cx="538480" cy="436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A05239E-A23C-4BEA-8BDF-16C537359A35}"/>
              </a:ext>
            </a:extLst>
          </p:cNvPr>
          <p:cNvSpPr txBox="1"/>
          <p:nvPr/>
        </p:nvSpPr>
        <p:spPr>
          <a:xfrm>
            <a:off x="2412635" y="3506291"/>
            <a:ext cx="1371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Status </a:t>
            </a:r>
            <a:r>
              <a:rPr lang="en-US" sz="2000" dirty="0" err="1"/>
              <a:t>awal</a:t>
            </a:r>
            <a:endParaRPr lang="en-US" sz="20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41D4450-58B1-4DBB-9AA0-8D1E03DCD19A}"/>
              </a:ext>
            </a:extLst>
          </p:cNvPr>
          <p:cNvSpPr txBox="1"/>
          <p:nvPr/>
        </p:nvSpPr>
        <p:spPr>
          <a:xfrm>
            <a:off x="6270800" y="3506291"/>
            <a:ext cx="1411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Status </a:t>
            </a:r>
            <a:r>
              <a:rPr lang="en-US" sz="2000" dirty="0" err="1"/>
              <a:t>akhir</a:t>
            </a:r>
            <a:endParaRPr lang="en-US" sz="2000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933F7660-70CA-43F2-9CA5-09D272713151}"/>
              </a:ext>
            </a:extLst>
          </p:cNvPr>
          <p:cNvSpPr/>
          <p:nvPr/>
        </p:nvSpPr>
        <p:spPr>
          <a:xfrm>
            <a:off x="4603531" y="2659117"/>
            <a:ext cx="1105688" cy="294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0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FB80DCB2-4737-41BC-84D0-7661AC4D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altLang="en-US" sz="4000" b="1" dirty="0">
                <a:latin typeface="+mn-lt"/>
              </a:rPr>
              <a:t>Latihan </a:t>
            </a:r>
            <a:r>
              <a:rPr lang="en-AU" altLang="en-US" sz="4000" b="1" dirty="0" err="1">
                <a:latin typeface="+mn-lt"/>
              </a:rPr>
              <a:t>Soal</a:t>
            </a:r>
            <a:r>
              <a:rPr lang="en-AU" altLang="en-US" sz="4000" b="1" dirty="0">
                <a:latin typeface="+mn-lt"/>
              </a:rPr>
              <a:t> </a:t>
            </a:r>
            <a:r>
              <a:rPr lang="en-AU" altLang="en-US" sz="4000" b="1" i="1" dirty="0">
                <a:latin typeface="+mn-lt"/>
              </a:rPr>
              <a:t>Brute Force </a:t>
            </a:r>
            <a:r>
              <a:rPr lang="en-AU" altLang="en-US" sz="4000" b="1" dirty="0">
                <a:latin typeface="+mn-lt"/>
              </a:rPr>
              <a:t>dan </a:t>
            </a:r>
            <a:r>
              <a:rPr lang="en-AU" altLang="en-US" sz="4000" b="1" i="1" dirty="0">
                <a:latin typeface="+mn-lt"/>
              </a:rPr>
              <a:t>Exhaustive Search</a:t>
            </a:r>
          </a:p>
        </p:txBody>
      </p:sp>
      <p:sp>
        <p:nvSpPr>
          <p:cNvPr id="71683" name="Content Placeholder 2">
            <a:extLst>
              <a:ext uri="{FF2B5EF4-FFF2-40B4-BE49-F238E27FC236}">
                <a16:creationId xmlns:a16="http://schemas.microsoft.com/office/drawing/2014/main" id="{15E322ED-D794-4B5B-8FB6-76C85DA4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5332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altLang="en-US" b="1" dirty="0"/>
              <a:t>1. </a:t>
            </a:r>
            <a:r>
              <a:rPr lang="en-AU" altLang="en-US" b="1" dirty="0" err="1"/>
              <a:t>Soal</a:t>
            </a:r>
            <a:r>
              <a:rPr lang="en-AU" altLang="en-US" b="1" dirty="0"/>
              <a:t> UTS 2014</a:t>
            </a:r>
          </a:p>
          <a:p>
            <a:r>
              <a:rPr lang="en-AU" altLang="en-US" dirty="0" err="1"/>
              <a:t>Diberikan</a:t>
            </a:r>
            <a:r>
              <a:rPr lang="en-AU" altLang="en-US" dirty="0"/>
              <a:t> </a:t>
            </a:r>
            <a:r>
              <a:rPr lang="en-AU" altLang="en-US" dirty="0" err="1"/>
              <a:t>sebuah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(</a:t>
            </a:r>
            <a:r>
              <a:rPr lang="en-AU" altLang="en-US" i="1" dirty="0"/>
              <a:t>array</a:t>
            </a:r>
            <a:r>
              <a:rPr lang="en-AU" altLang="en-US" dirty="0"/>
              <a:t>) integer </a:t>
            </a:r>
            <a:r>
              <a:rPr lang="en-AU" altLang="en-US" i="1" dirty="0"/>
              <a:t>a</a:t>
            </a:r>
            <a:r>
              <a:rPr lang="en-AU" altLang="en-US" baseline="-25000" dirty="0"/>
              <a:t>1</a:t>
            </a:r>
            <a:r>
              <a:rPr lang="en-AU" altLang="en-US" dirty="0"/>
              <a:t>, </a:t>
            </a:r>
            <a:r>
              <a:rPr lang="en-AU" altLang="en-US" i="1" dirty="0"/>
              <a:t>a</a:t>
            </a:r>
            <a:r>
              <a:rPr lang="en-AU" altLang="en-US" baseline="-25000" dirty="0"/>
              <a:t>2</a:t>
            </a:r>
            <a:r>
              <a:rPr lang="en-AU" altLang="en-US" dirty="0"/>
              <a:t>, …, </a:t>
            </a:r>
            <a:r>
              <a:rPr lang="en-AU" altLang="en-US" i="1" dirty="0"/>
              <a:t>a</a:t>
            </a:r>
            <a:r>
              <a:rPr lang="en-AU" altLang="en-US" i="1" baseline="-25000" dirty="0"/>
              <a:t>n</a:t>
            </a:r>
            <a:r>
              <a:rPr lang="en-AU" altLang="en-US" dirty="0"/>
              <a:t>. Anda </a:t>
            </a:r>
            <a:r>
              <a:rPr lang="en-AU" altLang="en-US" dirty="0" err="1"/>
              <a:t>diminta</a:t>
            </a:r>
            <a:r>
              <a:rPr lang="en-AU" altLang="en-US" dirty="0"/>
              <a:t> </a:t>
            </a:r>
            <a:r>
              <a:rPr lang="en-AU" altLang="en-US" dirty="0" err="1"/>
              <a:t>menemukan</a:t>
            </a:r>
            <a:r>
              <a:rPr lang="en-AU" altLang="en-US" dirty="0"/>
              <a:t> </a:t>
            </a:r>
            <a:r>
              <a:rPr lang="en-AU" altLang="en-US" i="1" dirty="0"/>
              <a:t>sub-sequence </a:t>
            </a:r>
            <a:r>
              <a:rPr lang="en-AU" altLang="en-US" dirty="0"/>
              <a:t>yang </a:t>
            </a:r>
            <a:r>
              <a:rPr lang="en-AU" altLang="en-US" dirty="0" err="1"/>
              <a:t>kontigu</a:t>
            </a:r>
            <a:r>
              <a:rPr lang="en-AU" altLang="en-US" dirty="0"/>
              <a:t> (</a:t>
            </a:r>
            <a:r>
              <a:rPr lang="en-AU" altLang="en-US" dirty="0" err="1"/>
              <a:t>berderetan</a:t>
            </a:r>
            <a:r>
              <a:rPr lang="en-AU" altLang="en-US" dirty="0"/>
              <a:t>) </a:t>
            </a:r>
            <a:r>
              <a:rPr lang="en-AU" altLang="en-US" dirty="0" err="1"/>
              <a:t>dari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</a:t>
            </a:r>
            <a:r>
              <a:rPr lang="en-AU" altLang="en-US" dirty="0" err="1"/>
              <a:t>tersebut</a:t>
            </a:r>
            <a:r>
              <a:rPr lang="en-AU" altLang="en-US" dirty="0"/>
              <a:t> yang </a:t>
            </a:r>
            <a:r>
              <a:rPr lang="en-AU" altLang="en-US" dirty="0" err="1"/>
              <a:t>memiliki</a:t>
            </a:r>
            <a:r>
              <a:rPr lang="en-AU" altLang="en-US" dirty="0"/>
              <a:t> </a:t>
            </a:r>
            <a:r>
              <a:rPr lang="en-AU" altLang="en-US" dirty="0" err="1"/>
              <a:t>nilai</a:t>
            </a:r>
            <a:r>
              <a:rPr lang="en-AU" altLang="en-US" dirty="0"/>
              <a:t> </a:t>
            </a:r>
            <a:r>
              <a:rPr lang="en-AU" altLang="en-US" dirty="0" err="1"/>
              <a:t>maksimum</a:t>
            </a:r>
            <a:r>
              <a:rPr lang="en-AU" altLang="en-US" dirty="0"/>
              <a:t>. Nilai </a:t>
            </a:r>
            <a:r>
              <a:rPr lang="en-AU" altLang="en-US" dirty="0" err="1"/>
              <a:t>maksimum</a:t>
            </a:r>
            <a:r>
              <a:rPr lang="en-AU" altLang="en-US" dirty="0"/>
              <a:t> </a:t>
            </a:r>
            <a:r>
              <a:rPr lang="en-AU" altLang="en-US" i="1" dirty="0"/>
              <a:t>sub-sequenc</a:t>
            </a:r>
            <a:r>
              <a:rPr lang="en-AU" altLang="en-US" dirty="0"/>
              <a:t>e </a:t>
            </a:r>
            <a:r>
              <a:rPr lang="en-AU" altLang="en-US" dirty="0" err="1"/>
              <a:t>adalah</a:t>
            </a:r>
            <a:r>
              <a:rPr lang="en-AU" altLang="en-US" dirty="0"/>
              <a:t> </a:t>
            </a:r>
            <a:r>
              <a:rPr lang="en-AU" altLang="en-US" dirty="0" err="1"/>
              <a:t>nol</a:t>
            </a:r>
            <a:r>
              <a:rPr lang="en-AU" altLang="en-US" dirty="0"/>
              <a:t> </a:t>
            </a:r>
            <a:r>
              <a:rPr lang="en-AU" altLang="en-US" dirty="0" err="1"/>
              <a:t>jika</a:t>
            </a:r>
            <a:r>
              <a:rPr lang="en-AU" altLang="en-US" dirty="0"/>
              <a:t> </a:t>
            </a:r>
            <a:r>
              <a:rPr lang="en-AU" altLang="en-US" dirty="0" err="1"/>
              <a:t>semua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</a:t>
            </a:r>
            <a:r>
              <a:rPr lang="en-AU" altLang="en-US" dirty="0" err="1"/>
              <a:t>larik</a:t>
            </a:r>
            <a:r>
              <a:rPr lang="en-AU" altLang="en-US" dirty="0"/>
              <a:t> </a:t>
            </a:r>
            <a:r>
              <a:rPr lang="en-AU" altLang="en-US" dirty="0" err="1"/>
              <a:t>adalah</a:t>
            </a:r>
            <a:r>
              <a:rPr lang="en-AU" altLang="en-US" dirty="0"/>
              <a:t> </a:t>
            </a:r>
            <a:r>
              <a:rPr lang="en-AU" altLang="en-US" dirty="0" err="1"/>
              <a:t>negatif</a:t>
            </a:r>
            <a:r>
              <a:rPr lang="en-AU" altLang="en-US" dirty="0"/>
              <a:t>. </a:t>
            </a:r>
            <a:r>
              <a:rPr lang="en-AU" altLang="en-US" dirty="0" err="1"/>
              <a:t>Sebagai</a:t>
            </a:r>
            <a:r>
              <a:rPr lang="en-AU" altLang="en-US" dirty="0"/>
              <a:t> </a:t>
            </a:r>
            <a:r>
              <a:rPr lang="en-AU" altLang="en-US" dirty="0" err="1"/>
              <a:t>contoh</a:t>
            </a:r>
            <a:r>
              <a:rPr lang="en-AU" altLang="en-US" dirty="0"/>
              <a:t> </a:t>
            </a:r>
            <a:r>
              <a:rPr lang="en-AU" altLang="en-US" dirty="0" err="1"/>
              <a:t>instansiasi</a:t>
            </a:r>
            <a:r>
              <a:rPr lang="en-AU" altLang="en-US" dirty="0"/>
              <a:t>: </a:t>
            </a:r>
            <a:r>
              <a:rPr lang="en-AU" altLang="en-US" dirty="0" err="1"/>
              <a:t>larik</a:t>
            </a:r>
            <a:r>
              <a:rPr lang="en-AU" altLang="en-US" dirty="0"/>
              <a:t> [–2 , 11,  –4 , 13, –5 , 2, –1, 3] </a:t>
            </a:r>
            <a:r>
              <a:rPr lang="en-AU" altLang="en-US" dirty="0" err="1"/>
              <a:t>memiliki</a:t>
            </a:r>
            <a:r>
              <a:rPr lang="en-AU" altLang="en-US" dirty="0"/>
              <a:t> </a:t>
            </a:r>
            <a:r>
              <a:rPr lang="en-AU" altLang="en-US" dirty="0" err="1"/>
              <a:t>nilai</a:t>
            </a:r>
            <a:r>
              <a:rPr lang="en-AU" altLang="en-US" dirty="0"/>
              <a:t> </a:t>
            </a:r>
            <a:r>
              <a:rPr lang="en-AU" altLang="en-US" dirty="0" err="1"/>
              <a:t>maksimum</a:t>
            </a:r>
            <a:r>
              <a:rPr lang="en-AU" altLang="en-US" dirty="0"/>
              <a:t> </a:t>
            </a:r>
            <a:r>
              <a:rPr lang="en-AU" altLang="en-US" i="1" dirty="0"/>
              <a:t>sub-sequence</a:t>
            </a:r>
            <a:r>
              <a:rPr lang="en-AU" altLang="en-US" dirty="0"/>
              <a:t> </a:t>
            </a:r>
            <a:r>
              <a:rPr lang="en-AU" altLang="en-US" dirty="0" err="1"/>
              <a:t>kontigu</a:t>
            </a:r>
            <a:r>
              <a:rPr lang="en-AU" altLang="en-US" dirty="0"/>
              <a:t> </a:t>
            </a:r>
            <a:r>
              <a:rPr lang="en-AU" altLang="en-US" dirty="0" err="1"/>
              <a:t>adalah</a:t>
            </a:r>
            <a:r>
              <a:rPr lang="en-AU" altLang="en-US" dirty="0"/>
              <a:t> 20, </a:t>
            </a:r>
            <a:r>
              <a:rPr lang="en-AU" altLang="en-US" dirty="0" err="1"/>
              <a:t>yaitu</a:t>
            </a:r>
            <a:r>
              <a:rPr lang="en-AU" altLang="en-US" dirty="0"/>
              <a:t> </a:t>
            </a:r>
            <a:r>
              <a:rPr lang="en-AU" altLang="en-US" dirty="0" err="1"/>
              <a:t>dari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ke-2 </a:t>
            </a:r>
            <a:r>
              <a:rPr lang="en-AU" altLang="en-US" dirty="0" err="1"/>
              <a:t>hingga</a:t>
            </a:r>
            <a:r>
              <a:rPr lang="en-AU" altLang="en-US" dirty="0"/>
              <a:t> </a:t>
            </a:r>
            <a:r>
              <a:rPr lang="en-AU" altLang="en-US" dirty="0" err="1"/>
              <a:t>elemen</a:t>
            </a:r>
            <a:r>
              <a:rPr lang="en-AU" altLang="en-US" dirty="0"/>
              <a:t> ke-4 (</a:t>
            </a:r>
            <a:r>
              <a:rPr lang="en-AU" altLang="en-US" dirty="0" err="1"/>
              <a:t>yaitu</a:t>
            </a:r>
            <a:r>
              <a:rPr lang="en-AU" altLang="en-US" dirty="0"/>
              <a:t> [11, –4 , 13]).</a:t>
            </a:r>
          </a:p>
          <a:p>
            <a:endParaRPr lang="en-AU" altLang="en-US" dirty="0"/>
          </a:p>
          <a:p>
            <a:r>
              <a:rPr lang="en-AU" altLang="en-US" dirty="0" err="1"/>
              <a:t>Jika</a:t>
            </a:r>
            <a:r>
              <a:rPr lang="en-AU" altLang="en-US" dirty="0"/>
              <a:t> </a:t>
            </a:r>
            <a:r>
              <a:rPr lang="en-AU" altLang="en-US" dirty="0" err="1"/>
              <a:t>diselesaikan</a:t>
            </a:r>
            <a:r>
              <a:rPr lang="en-AU" altLang="en-US" dirty="0"/>
              <a:t> </a:t>
            </a:r>
            <a:r>
              <a:rPr lang="en-AU" altLang="en-US" dirty="0" err="1"/>
              <a:t>dengan</a:t>
            </a:r>
            <a:r>
              <a:rPr lang="en-AU" altLang="en-US" dirty="0"/>
              <a:t> </a:t>
            </a:r>
            <a:r>
              <a:rPr lang="en-AU" altLang="en-US" dirty="0" err="1"/>
              <a:t>algoritma</a:t>
            </a:r>
            <a:r>
              <a:rPr lang="en-AU" altLang="en-US" dirty="0"/>
              <a:t> </a:t>
            </a:r>
            <a:r>
              <a:rPr lang="en-AU" altLang="en-US" i="1" dirty="0"/>
              <a:t>brute force </a:t>
            </a:r>
            <a:r>
              <a:rPr lang="en-AU" altLang="en-US" dirty="0" err="1"/>
              <a:t>bagaimana</a:t>
            </a:r>
            <a:r>
              <a:rPr lang="en-AU" altLang="en-US" dirty="0"/>
              <a:t> </a:t>
            </a:r>
            <a:r>
              <a:rPr lang="en-AU" altLang="en-US" dirty="0" err="1"/>
              <a:t>caranya</a:t>
            </a:r>
            <a:r>
              <a:rPr lang="en-AU" altLang="en-US" dirty="0"/>
              <a:t>? </a:t>
            </a:r>
            <a:r>
              <a:rPr lang="en-AU" altLang="en-US" dirty="0" err="1"/>
              <a:t>Berapa</a:t>
            </a:r>
            <a:r>
              <a:rPr lang="en-AU" altLang="en-US" dirty="0"/>
              <a:t> </a:t>
            </a:r>
            <a:r>
              <a:rPr lang="en-AU" altLang="en-US" dirty="0" err="1"/>
              <a:t>kompleksitas</a:t>
            </a:r>
            <a:r>
              <a:rPr lang="en-AU" altLang="en-US" dirty="0"/>
              <a:t> </a:t>
            </a:r>
            <a:r>
              <a:rPr lang="en-AU" altLang="en-US" dirty="0" err="1"/>
              <a:t>algoritma</a:t>
            </a:r>
            <a:r>
              <a:rPr lang="en-AU" altLang="en-US" dirty="0"/>
              <a:t> </a:t>
            </a:r>
            <a:r>
              <a:rPr lang="en-AU" altLang="en-US" i="1" dirty="0"/>
              <a:t>brute force </a:t>
            </a:r>
            <a:r>
              <a:rPr lang="en-AU" altLang="en-US" dirty="0" err="1"/>
              <a:t>tersebut</a:t>
            </a:r>
            <a:r>
              <a:rPr lang="en-AU" altLang="en-US" dirty="0"/>
              <a:t> </a:t>
            </a:r>
            <a:r>
              <a:rPr lang="en-AU" altLang="en-US" dirty="0" err="1"/>
              <a:t>dalam</a:t>
            </a:r>
            <a:r>
              <a:rPr lang="en-AU" altLang="en-US" dirty="0"/>
              <a:t> </a:t>
            </a:r>
            <a:r>
              <a:rPr lang="en-AU" altLang="en-US" dirty="0" err="1"/>
              <a:t>notasi</a:t>
            </a:r>
            <a:r>
              <a:rPr lang="en-AU" altLang="en-US" dirty="0"/>
              <a:t> O-</a:t>
            </a:r>
            <a:r>
              <a:rPr lang="en-AU" altLang="en-US" dirty="0" err="1"/>
              <a:t>besar</a:t>
            </a:r>
            <a:r>
              <a:rPr lang="en-AU" altLang="en-US" dirty="0"/>
              <a:t>?</a:t>
            </a:r>
          </a:p>
          <a:p>
            <a:endParaRPr lang="en-AU" altLang="en-US" sz="2000" dirty="0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358B62A6-4E34-4A5D-B307-32B0D861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8A27D8-83A7-46B7-A8AD-E8359287694F}" type="slidenum">
              <a:rPr lang="en-US" altLang="en-US" sz="1400"/>
              <a:pPr/>
              <a:t>23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66929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FA23-9F84-4C6F-AE74-EE982B944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609600"/>
            <a:ext cx="10617200" cy="54864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AU" sz="2400" u="sng" dirty="0" err="1"/>
              <a:t>Jawaban</a:t>
            </a:r>
            <a:r>
              <a:rPr lang="en-AU" sz="2400" dirty="0"/>
              <a:t>:</a:t>
            </a:r>
          </a:p>
          <a:p>
            <a:pPr>
              <a:defRPr/>
            </a:pPr>
            <a:r>
              <a:rPr lang="en-AU" sz="2400" dirty="0"/>
              <a:t> </a:t>
            </a:r>
            <a:r>
              <a:rPr lang="en-AU" sz="2400" b="1" dirty="0" err="1"/>
              <a:t>Alternatif</a:t>
            </a:r>
            <a:r>
              <a:rPr lang="en-AU" sz="2400" b="1" dirty="0"/>
              <a:t> 1</a:t>
            </a:r>
            <a:r>
              <a:rPr lang="en-AU" sz="2400" dirty="0"/>
              <a:t> (</a:t>
            </a:r>
            <a:r>
              <a:rPr lang="en-AU" sz="2400" i="1" dirty="0"/>
              <a:t>Exhaustive Search</a:t>
            </a:r>
            <a:r>
              <a:rPr lang="en-AU" sz="2400" dirty="0"/>
              <a:t>)</a:t>
            </a:r>
          </a:p>
          <a:p>
            <a:pPr marL="358775" indent="-358775">
              <a:buNone/>
              <a:defRPr/>
            </a:pPr>
            <a:r>
              <a:rPr lang="en-AU" sz="2400" dirty="0"/>
              <a:t>	-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endParaRPr lang="en-US" sz="2400" dirty="0"/>
          </a:p>
          <a:p>
            <a:pPr marL="517525" indent="-517525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Tuliskan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(</a:t>
            </a:r>
            <a:r>
              <a:rPr lang="en-US" sz="2400" i="1" dirty="0"/>
              <a:t>sub-set</a:t>
            </a:r>
            <a:r>
              <a:rPr lang="en-US" sz="2400" dirty="0"/>
              <a:t>) </a:t>
            </a:r>
            <a:r>
              <a:rPr lang="en-US" sz="2400" dirty="0" err="1"/>
              <a:t>dari</a:t>
            </a:r>
            <a:r>
              <a:rPr lang="en-US" sz="2400" dirty="0"/>
              <a:t>  </a:t>
            </a:r>
            <a:r>
              <a:rPr lang="en-US" sz="2400" dirty="0" err="1"/>
              <a:t>himpunan</a:t>
            </a:r>
            <a:r>
              <a:rPr lang="en-US" sz="2400" dirty="0"/>
              <a:t> 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sesuaikan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.</a:t>
            </a:r>
          </a:p>
          <a:p>
            <a:pPr marL="517525" indent="-517525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sub-set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AU" altLang="en-US" sz="2400" dirty="0"/>
              <a:t>[–2 , </a:t>
            </a:r>
            <a:r>
              <a:rPr lang="en-AU" altLang="en-US" sz="2400" dirty="0">
                <a:solidFill>
                  <a:srgbClr val="FF0000"/>
                </a:solidFill>
              </a:rPr>
              <a:t>11,  –4 , 13</a:t>
            </a:r>
            <a:r>
              <a:rPr lang="en-AU" altLang="en-US" sz="2400" dirty="0"/>
              <a:t>, –5 , 2, –1, 3]  </a:t>
            </a:r>
            <a:r>
              <a:rPr lang="en-AU" altLang="en-US" sz="2400" dirty="0">
                <a:sym typeface="Symbol" panose="05050102010706020507" pitchFamily="18" charset="2"/>
              </a:rPr>
              <a:t> {13, –4, 11}  [11, –4, 13] </a:t>
            </a: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- Buang </a:t>
            </a:r>
            <a:r>
              <a:rPr lang="en-US" sz="2400" dirty="0" err="1"/>
              <a:t>upa-himpunan</a:t>
            </a:r>
            <a:r>
              <a:rPr lang="en-US" sz="2400" dirty="0"/>
              <a:t> yang </a:t>
            </a:r>
            <a:r>
              <a:rPr lang="en-US" sz="2400" dirty="0" err="1"/>
              <a:t>elemen-elemennya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 </a:t>
            </a:r>
            <a:r>
              <a:rPr lang="en-US" sz="2400" dirty="0" err="1"/>
              <a:t>berurutan</a:t>
            </a:r>
            <a:r>
              <a:rPr lang="en-US" sz="2400" dirty="0"/>
              <a:t>.</a:t>
            </a:r>
          </a:p>
          <a:p>
            <a:pPr marL="358775" indent="-358775">
              <a:buNone/>
              <a:defRPr/>
            </a:pPr>
            <a:r>
              <a:rPr lang="en-US" sz="2400" dirty="0"/>
              <a:t>	 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sub-set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AU" altLang="en-US" sz="2400" dirty="0"/>
              <a:t>[–2 , </a:t>
            </a:r>
            <a:r>
              <a:rPr lang="en-AU" altLang="en-US" sz="2400" dirty="0">
                <a:solidFill>
                  <a:srgbClr val="FF0000"/>
                </a:solidFill>
              </a:rPr>
              <a:t>11</a:t>
            </a:r>
            <a:r>
              <a:rPr lang="en-AU" altLang="en-US" sz="2400" dirty="0"/>
              <a:t>,  –4 , 13, –5 , </a:t>
            </a:r>
            <a:r>
              <a:rPr lang="en-AU" altLang="en-US" sz="2400" dirty="0">
                <a:solidFill>
                  <a:srgbClr val="FF0000"/>
                </a:solidFill>
              </a:rPr>
              <a:t>2</a:t>
            </a:r>
            <a:r>
              <a:rPr lang="en-AU" altLang="en-US" sz="2400" dirty="0"/>
              <a:t>, –1, </a:t>
            </a:r>
            <a:r>
              <a:rPr lang="en-AU" altLang="en-US" sz="2400" dirty="0">
                <a:solidFill>
                  <a:srgbClr val="FF0000"/>
                </a:solidFill>
              </a:rPr>
              <a:t>3</a:t>
            </a:r>
            <a:r>
              <a:rPr lang="en-AU" altLang="en-US" sz="2400" dirty="0"/>
              <a:t>]  </a:t>
            </a:r>
            <a:r>
              <a:rPr lang="en-AU" altLang="en-US" sz="2400" dirty="0">
                <a:sym typeface="Symbol" panose="05050102010706020507" pitchFamily="18" charset="2"/>
              </a:rPr>
              <a:t> {11, 2, 3}  </a:t>
            </a:r>
            <a:r>
              <a:rPr lang="en-AU" altLang="en-US" sz="2400" dirty="0" err="1">
                <a:sym typeface="Symbol" panose="05050102010706020507" pitchFamily="18" charset="2"/>
              </a:rPr>
              <a:t>dibuang</a:t>
            </a:r>
            <a:r>
              <a:rPr lang="en-AU" alt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-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. </a:t>
            </a:r>
          </a:p>
          <a:p>
            <a:pPr marL="358775" indent="-358775">
              <a:buNone/>
              <a:defRPr/>
            </a:pPr>
            <a:r>
              <a:rPr lang="en-US" sz="2400" dirty="0"/>
              <a:t>	-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. </a:t>
            </a:r>
          </a:p>
          <a:p>
            <a:pPr marL="358775" indent="-358775">
              <a:buNone/>
              <a:defRPr/>
            </a:pPr>
            <a:endParaRPr lang="en-US" sz="2400" dirty="0"/>
          </a:p>
          <a:p>
            <a:pPr marL="358775" indent="-358775"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2</a:t>
            </a:r>
            <a:r>
              <a:rPr lang="en-US" sz="2400" i="1" baseline="30000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upa-himpunan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. 2</a:t>
            </a:r>
            <a:r>
              <a:rPr lang="en-US" sz="2400" i="1" baseline="30000" dirty="0"/>
              <a:t>n</a:t>
            </a:r>
            <a:r>
              <a:rPr lang="en-US" sz="2400" dirty="0"/>
              <a:t>). </a:t>
            </a:r>
            <a:endParaRPr lang="en-AU" sz="2400" dirty="0"/>
          </a:p>
          <a:p>
            <a:pPr marL="0" indent="0">
              <a:buNone/>
              <a:defRPr/>
            </a:pPr>
            <a:r>
              <a:rPr lang="en-AU" sz="2400" dirty="0"/>
              <a:t>	</a:t>
            </a:r>
          </a:p>
        </p:txBody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59A141F6-E88D-4818-BB99-82BF9B2E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D12BCA-568D-4F8B-80B0-6FF028336426}" type="slidenum">
              <a:rPr lang="en-US" altLang="en-US" sz="1400"/>
              <a:pPr/>
              <a:t>24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86914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E03FE-E5EA-4658-9236-3B5387B92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386080"/>
            <a:ext cx="10891520" cy="607568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AU" sz="2400" b="1" dirty="0" err="1"/>
              <a:t>Alternatif</a:t>
            </a:r>
            <a:r>
              <a:rPr lang="en-AU" sz="2400" b="1" dirty="0"/>
              <a:t> 2</a:t>
            </a:r>
            <a:r>
              <a:rPr lang="en-AU" sz="2400" dirty="0"/>
              <a:t> (</a:t>
            </a:r>
            <a:r>
              <a:rPr lang="en-AU" sz="2400" i="1" dirty="0"/>
              <a:t>Exhaustive Search</a:t>
            </a:r>
            <a:r>
              <a:rPr lang="en-AU" sz="2400" dirty="0"/>
              <a:t>), </a:t>
            </a:r>
            <a:r>
              <a:rPr lang="en-AU" sz="2400" dirty="0" err="1"/>
              <a:t>lebih</a:t>
            </a:r>
            <a:r>
              <a:rPr lang="en-AU" sz="2400" dirty="0"/>
              <a:t> </a:t>
            </a:r>
            <a:r>
              <a:rPr lang="en-AU" sz="2400" dirty="0" err="1"/>
              <a:t>baik</a:t>
            </a:r>
            <a:endParaRPr lang="en-AU" sz="2400" dirty="0"/>
          </a:p>
          <a:p>
            <a:pPr marL="457200" indent="-457200">
              <a:buNone/>
              <a:defRPr/>
            </a:pPr>
            <a:r>
              <a:rPr lang="en-AU" sz="2400" dirty="0"/>
              <a:t>     - </a:t>
            </a:r>
            <a:r>
              <a:rPr lang="en-AU" sz="2400" dirty="0" err="1"/>
              <a:t>Tuliskan</a:t>
            </a:r>
            <a:r>
              <a:rPr lang="en-AU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1 </a:t>
            </a:r>
            <a:r>
              <a:rPr lang="en-US" sz="2400" dirty="0" err="1"/>
              <a:t>elemen</a:t>
            </a:r>
            <a:r>
              <a:rPr lang="en-US" sz="2400" dirty="0"/>
              <a:t>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), </a:t>
            </a:r>
            <a:r>
              <a:rPr lang="en-US" sz="2400" i="1" dirty="0"/>
              <a:t>sub-sequence</a:t>
            </a:r>
            <a:r>
              <a:rPr lang="en-US" sz="2400" dirty="0"/>
              <a:t>   </a:t>
            </a:r>
            <a:r>
              <a:rPr lang="en-US" sz="2400" dirty="0" err="1"/>
              <a:t>dengan</a:t>
            </a:r>
            <a:r>
              <a:rPr lang="en-US" sz="2400" dirty="0"/>
              <a:t> 2 </a:t>
            </a:r>
            <a:r>
              <a:rPr lang="en-US" sz="2400" dirty="0" err="1"/>
              <a:t>elemen</a:t>
            </a:r>
            <a:r>
              <a:rPr lang="en-US" sz="2400" dirty="0"/>
              <a:t>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– 1 </a:t>
            </a:r>
            <a:r>
              <a:rPr lang="en-US" sz="2400" dirty="0" err="1"/>
              <a:t>buah</a:t>
            </a:r>
            <a:r>
              <a:rPr lang="en-US" sz="2400" dirty="0"/>
              <a:t>),   dan </a:t>
            </a:r>
            <a:r>
              <a:rPr lang="en-US" sz="2400" dirty="0" err="1"/>
              <a:t>seterusnya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(1  </a:t>
            </a:r>
            <a:r>
              <a:rPr lang="en-US" sz="2400" dirty="0" err="1"/>
              <a:t>buah</a:t>
            </a:r>
            <a:r>
              <a:rPr lang="en-US" sz="2400" dirty="0"/>
              <a:t>). </a:t>
            </a:r>
            <a:r>
              <a:rPr lang="en-US" sz="2400" dirty="0" err="1"/>
              <a:t>Seluruhnya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endParaRPr lang="en-AU" sz="2400" dirty="0"/>
          </a:p>
          <a:p>
            <a:pPr marL="0" indent="0">
              <a:buNone/>
              <a:defRPr/>
            </a:pPr>
            <a:r>
              <a:rPr lang="en-US" sz="2400" i="1" dirty="0"/>
              <a:t>	   n</a:t>
            </a:r>
            <a:r>
              <a:rPr lang="en-US" sz="2400" dirty="0"/>
              <a:t> + (</a:t>
            </a:r>
            <a:r>
              <a:rPr lang="en-US" sz="2400" i="1" dirty="0"/>
              <a:t>n</a:t>
            </a:r>
            <a:r>
              <a:rPr lang="en-US" sz="2400" dirty="0"/>
              <a:t> – 1) + (</a:t>
            </a:r>
            <a:r>
              <a:rPr lang="en-US" sz="2400" i="1" dirty="0"/>
              <a:t>n</a:t>
            </a:r>
            <a:r>
              <a:rPr lang="en-US" sz="2400" dirty="0"/>
              <a:t> – 2) + … + 2 + 1 = 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+ 1)/2   </a:t>
            </a:r>
            <a:r>
              <a:rPr lang="en-US" sz="2400" i="1" dirty="0"/>
              <a:t> sub-sequence</a:t>
            </a:r>
            <a:r>
              <a:rPr lang="en-US" sz="2400" dirty="0"/>
              <a:t>. </a:t>
            </a:r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AU" altLang="en-US" sz="2400" dirty="0"/>
              <a:t>[8 , –6,  4 , 3, –5]  </a:t>
            </a:r>
            <a:r>
              <a:rPr lang="en-AU" altLang="en-US" sz="2400" dirty="0">
                <a:sym typeface="Symbol" panose="05050102010706020507" pitchFamily="18" charset="2"/>
              </a:rPr>
              <a:t> </a:t>
            </a:r>
            <a:r>
              <a:rPr lang="en-AU" altLang="en-US" sz="2400" i="1" dirty="0">
                <a:sym typeface="Symbol" panose="05050102010706020507" pitchFamily="18" charset="2"/>
              </a:rPr>
              <a:t>n</a:t>
            </a:r>
            <a:r>
              <a:rPr lang="en-AU" altLang="en-US" sz="2400" dirty="0">
                <a:sym typeface="Symbol" panose="05050102010706020507" pitchFamily="18" charset="2"/>
              </a:rPr>
              <a:t> = 5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AU" alt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1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[8] , [–6], [4], [3] , [–5] </a:t>
            </a:r>
            <a:r>
              <a:rPr lang="en-AU" altLang="en-US" sz="2400" dirty="0">
                <a:sym typeface="Symbol" panose="05050102010706020507" pitchFamily="18" charset="2"/>
              </a:rPr>
              <a:t> 5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AU" altLang="en-US" sz="2400" i="1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2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[8, –6],  [–6, 4], [4, 3], [3, –5] </a:t>
            </a:r>
            <a:r>
              <a:rPr lang="en-AU" altLang="en-US" sz="2400" dirty="0">
                <a:sym typeface="Symbol" panose="05050102010706020507" pitchFamily="18" charset="2"/>
              </a:rPr>
              <a:t> 4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AU" altLang="en-US" sz="2400" i="1" dirty="0"/>
              <a:t>Sub-sequence</a:t>
            </a:r>
            <a:r>
              <a:rPr lang="en-AU" altLang="en-US" sz="2400" dirty="0"/>
              <a:t> </a:t>
            </a:r>
            <a:r>
              <a:rPr lang="en-AU" altLang="en-US" sz="2400" dirty="0" err="1"/>
              <a:t>dengan</a:t>
            </a:r>
            <a:r>
              <a:rPr lang="en-AU" altLang="en-US" sz="2400" dirty="0"/>
              <a:t> 3 </a:t>
            </a:r>
            <a:r>
              <a:rPr lang="en-AU" altLang="en-US" sz="2400" dirty="0" err="1"/>
              <a:t>elemen</a:t>
            </a:r>
            <a:r>
              <a:rPr lang="en-AU" altLang="en-US" sz="2400" dirty="0"/>
              <a:t>: [8, –6, 4],  [–6, 4, 3], [4, 3, –5] </a:t>
            </a:r>
            <a:r>
              <a:rPr lang="en-AU" altLang="en-US" sz="2400" dirty="0">
                <a:sym typeface="Symbol" panose="05050102010706020507" pitchFamily="18" charset="2"/>
              </a:rPr>
              <a:t> 3 </a:t>
            </a:r>
            <a:r>
              <a:rPr lang="en-AU" altLang="en-US" sz="2400" i="1" dirty="0">
                <a:sym typeface="Symbol" panose="05050102010706020507" pitchFamily="18" charset="2"/>
              </a:rPr>
              <a:t>sub-sequence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</a:t>
            </a:r>
            <a:r>
              <a:rPr lang="en-US" sz="2400" dirty="0" err="1"/>
              <a:t>dst</a:t>
            </a:r>
            <a:r>
              <a:rPr lang="en-US" sz="2400" dirty="0"/>
              <a:t>… </a:t>
            </a:r>
          </a:p>
          <a:p>
            <a:pPr marL="0" indent="0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</a:p>
          <a:p>
            <a:pPr marL="0" indent="0">
              <a:buNone/>
              <a:defRPr/>
            </a:pPr>
            <a:r>
              <a:rPr lang="en-US" sz="2400" dirty="0"/>
              <a:t>     -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sub-sequence</a:t>
            </a:r>
            <a:r>
              <a:rPr lang="en-US" sz="2400" dirty="0"/>
              <a:t> yang </a:t>
            </a:r>
            <a:r>
              <a:rPr lang="en-US" sz="2400" dirty="0" err="1"/>
              <a:t>jumlahnya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sub-sequence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O(</a:t>
            </a:r>
            <a:r>
              <a:rPr lang="en-US" sz="2400" i="1" dirty="0"/>
              <a:t>n</a:t>
            </a:r>
            <a:r>
              <a:rPr lang="en-US" sz="2400" dirty="0"/>
              <a:t>. </a:t>
            </a:r>
            <a:r>
              <a:rPr lang="en-US" sz="2400" i="1" dirty="0"/>
              <a:t>n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+ 1)/2) = O(</a:t>
            </a: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).</a:t>
            </a:r>
            <a:endParaRPr lang="en-AU" dirty="0"/>
          </a:p>
        </p:txBody>
      </p:sp>
      <p:sp>
        <p:nvSpPr>
          <p:cNvPr id="73731" name="Slide Number Placeholder 3">
            <a:extLst>
              <a:ext uri="{FF2B5EF4-FFF2-40B4-BE49-F238E27FC236}">
                <a16:creationId xmlns:a16="http://schemas.microsoft.com/office/drawing/2014/main" id="{339AEF65-6274-487C-98C8-53550B85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DA8C70-1AD0-48B6-877A-DA6478BB3FA4}" type="slidenum">
              <a:rPr lang="en-US" altLang="en-US" sz="1400"/>
              <a:pPr/>
              <a:t>25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16250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D1984B-F4C5-45F1-AE38-771861B13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25" y="1427992"/>
            <a:ext cx="11285855" cy="45427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183DC-4DE2-41C5-8DB5-1B451D042A9F}"/>
              </a:ext>
            </a:extLst>
          </p:cNvPr>
          <p:cNvSpPr txBox="1"/>
          <p:nvPr/>
        </p:nvSpPr>
        <p:spPr>
          <a:xfrm>
            <a:off x="682625" y="76529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2.  </a:t>
            </a:r>
            <a:r>
              <a:rPr lang="en-US" sz="2400" b="1" dirty="0" err="1"/>
              <a:t>Soal</a:t>
            </a:r>
            <a:r>
              <a:rPr lang="en-US" sz="2400" b="1" dirty="0"/>
              <a:t> UTS </a:t>
            </a:r>
            <a:r>
              <a:rPr lang="en-US" sz="2400" b="1" dirty="0" err="1"/>
              <a:t>tahun</a:t>
            </a:r>
            <a:r>
              <a:rPr lang="en-US" sz="2400" b="1" dirty="0"/>
              <a:t> 2019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C14645-927A-4D0D-A818-73370B89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69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4FB765-9869-4E6A-A199-6BE9AB279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25" y="231680"/>
            <a:ext cx="10417229" cy="28214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FE810C-1531-4335-A4FB-45B65E23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E9C085-A03A-65A3-4301-92C3666C7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25" y="3092450"/>
            <a:ext cx="873442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53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34C34E90-86C6-42E4-9FB8-D37ED7D70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menempuh</a:t>
            </a:r>
            <a:r>
              <a:rPr lang="en-US" altLang="en-US" dirty="0"/>
              <a:t> </a:t>
            </a:r>
            <a:r>
              <a:rPr lang="en-US" altLang="en-US" dirty="0" err="1"/>
              <a:t>perjalanan</a:t>
            </a:r>
            <a:r>
              <a:rPr lang="en-US" altLang="en-US" dirty="0"/>
              <a:t> </a:t>
            </a:r>
            <a:r>
              <a:rPr lang="en-US" altLang="en-US" dirty="0" err="1"/>
              <a:t>sejauh</a:t>
            </a:r>
            <a:r>
              <a:rPr lang="en-US" altLang="en-US" dirty="0"/>
              <a:t> 100 km, </a:t>
            </a:r>
            <a:r>
              <a:rPr lang="en-US" altLang="en-US" dirty="0" err="1"/>
              <a:t>dimulai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0 dan </a:t>
            </a:r>
            <a:r>
              <a:rPr lang="en-US" altLang="en-US" dirty="0" err="1"/>
              <a:t>berakhir</a:t>
            </a:r>
            <a:r>
              <a:rPr lang="en-US" altLang="en-US" dirty="0"/>
              <a:t> pada kilometer 100. Di </a:t>
            </a:r>
            <a:r>
              <a:rPr lang="en-US" altLang="en-US" dirty="0" err="1"/>
              <a:t>sepanjang</a:t>
            </a:r>
            <a:r>
              <a:rPr lang="en-US" altLang="en-US" dirty="0"/>
              <a:t> </a:t>
            </a:r>
            <a:r>
              <a:rPr lang="en-US" altLang="en-US" dirty="0" err="1"/>
              <a:t>jalan</a:t>
            </a:r>
            <a:r>
              <a:rPr lang="en-US" altLang="en-US" dirty="0"/>
              <a:t> </a:t>
            </a:r>
            <a:r>
              <a:rPr lang="en-US" altLang="en-US" dirty="0" err="1"/>
              <a:t>terdapat</a:t>
            </a:r>
            <a:r>
              <a:rPr lang="en-US" altLang="en-US" dirty="0"/>
              <a:t> SPBU pada </a:t>
            </a:r>
            <a:r>
              <a:rPr lang="en-US" altLang="en-US" dirty="0" err="1"/>
              <a:t>jarak</a:t>
            </a:r>
            <a:r>
              <a:rPr lang="en-US" altLang="en-US" dirty="0"/>
              <a:t> 10, 25, 30, 40, 50, 75, dan 80 km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awal</a:t>
            </a:r>
            <a:r>
              <a:rPr lang="en-US" altLang="en-US" dirty="0"/>
              <a:t>. </a:t>
            </a:r>
            <a:r>
              <a:rPr lang="en-US" altLang="en-US" dirty="0" err="1"/>
              <a:t>Tangki</a:t>
            </a:r>
            <a:r>
              <a:rPr lang="en-US" altLang="en-US" dirty="0"/>
              <a:t> </a:t>
            </a:r>
            <a:r>
              <a:rPr lang="en-US" altLang="en-US" dirty="0" err="1"/>
              <a:t>bensin</a:t>
            </a:r>
            <a:r>
              <a:rPr lang="en-US" altLang="en-US" dirty="0"/>
              <a:t> pada </a:t>
            </a:r>
            <a:r>
              <a:rPr lang="en-US" altLang="en-US" dirty="0" err="1"/>
              <a:t>awalnya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cukup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berjalan</a:t>
            </a:r>
            <a:r>
              <a:rPr lang="en-US" altLang="en-US" dirty="0"/>
              <a:t> </a:t>
            </a:r>
            <a:r>
              <a:rPr lang="en-US" altLang="en-US" dirty="0" err="1"/>
              <a:t>sejauh</a:t>
            </a:r>
            <a:r>
              <a:rPr lang="en-US" altLang="en-US" dirty="0"/>
              <a:t> 30 km. </a:t>
            </a:r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menempuh</a:t>
            </a:r>
            <a:r>
              <a:rPr lang="en-US" altLang="en-US" dirty="0"/>
              <a:t> </a:t>
            </a:r>
            <a:r>
              <a:rPr lang="en-US" altLang="en-US" dirty="0" err="1"/>
              <a:t>tempat</a:t>
            </a:r>
            <a:r>
              <a:rPr lang="en-US" altLang="en-US" dirty="0"/>
              <a:t> </a:t>
            </a:r>
            <a:r>
              <a:rPr lang="en-US" altLang="en-US" dirty="0" err="1"/>
              <a:t>pemberhentian</a:t>
            </a:r>
            <a:r>
              <a:rPr lang="en-US" altLang="en-US" dirty="0"/>
              <a:t> agar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berhenti</a:t>
            </a:r>
            <a:r>
              <a:rPr lang="en-US" altLang="en-US" dirty="0"/>
              <a:t> </a:t>
            </a:r>
            <a:r>
              <a:rPr lang="en-US" altLang="en-US" dirty="0" err="1"/>
              <a:t>sesedikit</a:t>
            </a:r>
            <a:r>
              <a:rPr lang="en-US" altLang="en-US" dirty="0"/>
              <a:t> </a:t>
            </a:r>
            <a:r>
              <a:rPr lang="en-US" altLang="en-US" dirty="0" err="1"/>
              <a:t>mungkin</a:t>
            </a:r>
            <a:r>
              <a:rPr lang="en-US" altLang="en-US" dirty="0"/>
              <a:t>?</a:t>
            </a:r>
            <a:endParaRPr lang="en-AU" altLang="en-US" dirty="0"/>
          </a:p>
          <a:p>
            <a:endParaRPr lang="en-US" altLang="en-US" dirty="0"/>
          </a:p>
          <a:p>
            <a:r>
              <a:rPr lang="en-US" altLang="en-US" dirty="0" err="1"/>
              <a:t>Bagaimana</a:t>
            </a:r>
            <a:r>
              <a:rPr lang="en-US" altLang="en-US" dirty="0"/>
              <a:t> </a:t>
            </a:r>
            <a:r>
              <a:rPr lang="en-US" altLang="en-US" dirty="0" err="1"/>
              <a:t>penyelesaian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Brute Force</a:t>
            </a:r>
            <a:r>
              <a:rPr lang="en-US" altLang="en-US" dirty="0"/>
              <a:t>? </a:t>
            </a:r>
            <a:r>
              <a:rPr lang="en-US" altLang="en-US" dirty="0" err="1"/>
              <a:t>Jelaskan</a:t>
            </a:r>
            <a:r>
              <a:rPr lang="en-US" altLang="en-US" dirty="0"/>
              <a:t>!</a:t>
            </a:r>
            <a:endParaRPr lang="en-AU" altLang="en-US" dirty="0"/>
          </a:p>
          <a:p>
            <a:endParaRPr lang="en-AU" altLang="en-US" dirty="0"/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51CBD463-3AC3-45E0-A838-5BC1421D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5471A5-44ED-4A82-AE64-E431FB00575C}" type="slidenum">
              <a:rPr lang="en-US" altLang="en-US" sz="1400"/>
              <a:pPr/>
              <a:t>28</a:t>
            </a:fld>
            <a:endParaRPr lang="en-US" altLang="en-US" sz="1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48C854-A15B-41D0-975F-4D39C484FA75}"/>
              </a:ext>
            </a:extLst>
          </p:cNvPr>
          <p:cNvSpPr txBox="1"/>
          <p:nvPr/>
        </p:nvSpPr>
        <p:spPr>
          <a:xfrm>
            <a:off x="838200" y="101274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altLang="en-US" sz="2800" b="1" dirty="0">
                <a:latin typeface="+mn-lt"/>
              </a:rPr>
              <a:t>3. </a:t>
            </a:r>
            <a:r>
              <a:rPr lang="en-AU" altLang="en-US" sz="2800" b="1" dirty="0" err="1">
                <a:latin typeface="+mn-lt"/>
              </a:rPr>
              <a:t>Soal</a:t>
            </a:r>
            <a:r>
              <a:rPr lang="en-AU" altLang="en-US" sz="2800" b="1" dirty="0">
                <a:latin typeface="+mn-lt"/>
              </a:rPr>
              <a:t> UTS 2011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6262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B5FE-747D-4468-90A6-45A17EE4B7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E1869-AFEB-4B5D-B300-2197BE6A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6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>
            <a:extLst>
              <a:ext uri="{FF2B5EF4-FFF2-40B4-BE49-F238E27FC236}">
                <a16:creationId xmlns:a16="http://schemas.microsoft.com/office/drawing/2014/main" id="{97878FE0-33F2-40B0-A812-AB6950BF7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DD5B70-755E-4B17-BD08-2E16E07022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2AAE59F1-D717-48F8-9F31-950C851F7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1066800"/>
            <a:ext cx="10490200" cy="4348480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 startAt="2"/>
            </a:pPr>
            <a:r>
              <a:rPr lang="en-US" altLang="en-US" dirty="0"/>
              <a:t>(</a:t>
            </a:r>
            <a:r>
              <a:rPr lang="en-US" altLang="en-US" b="1" dirty="0" err="1"/>
              <a:t>Persoalan</a:t>
            </a:r>
            <a:r>
              <a:rPr lang="en-US" altLang="en-US" b="1" dirty="0"/>
              <a:t> </a:t>
            </a:r>
            <a:r>
              <a:rPr lang="en-US" altLang="en-US" b="1" dirty="0" err="1"/>
              <a:t>partisi</a:t>
            </a:r>
            <a:r>
              <a:rPr lang="en-US" altLang="en-US" dirty="0"/>
              <a:t>).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bulat</a:t>
            </a:r>
            <a:r>
              <a:rPr lang="en-US" altLang="en-US" dirty="0"/>
              <a:t> </a:t>
            </a:r>
            <a:r>
              <a:rPr lang="en-US" altLang="en-US" dirty="0" err="1"/>
              <a:t>positif</a:t>
            </a:r>
            <a:r>
              <a:rPr lang="en-US" altLang="en-US" dirty="0"/>
              <a:t>. </a:t>
            </a:r>
            <a:r>
              <a:rPr lang="en-US" altLang="en-US" dirty="0" err="1"/>
              <a:t>Bagilah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i="1" dirty="0"/>
              <a:t>disjoint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(</a:t>
            </a:r>
            <a:r>
              <a:rPr lang="en-US" altLang="en-US" dirty="0" err="1"/>
              <a:t>catatan</a:t>
            </a:r>
            <a:r>
              <a:rPr lang="en-US" altLang="en-US" dirty="0"/>
              <a:t>: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mempunyai</a:t>
            </a:r>
            <a:r>
              <a:rPr lang="en-US" altLang="en-US" dirty="0"/>
              <a:t> solusi). 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i="1" dirty="0"/>
              <a:t>n</a:t>
            </a:r>
            <a:r>
              <a:rPr lang="en-US" altLang="en-US" dirty="0"/>
              <a:t> = 6, </a:t>
            </a:r>
            <a:r>
              <a:rPr lang="en-US" altLang="en-US" dirty="0" err="1"/>
              <a:t>yaitu</a:t>
            </a:r>
            <a:r>
              <a:rPr lang="en-US" altLang="en-US" dirty="0"/>
              <a:t> 3, 8, 4, 6, 1, 2, </a:t>
            </a:r>
            <a:r>
              <a:rPr lang="en-US" altLang="en-US" dirty="0" err="1"/>
              <a:t>dibagidua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{3, 8, 1} dan {4, 6, 2} yang </a:t>
            </a:r>
            <a:r>
              <a:rPr lang="en-US" altLang="en-US" dirty="0" err="1"/>
              <a:t>masing-masing</a:t>
            </a:r>
            <a:r>
              <a:rPr lang="en-US" altLang="en-US" dirty="0"/>
              <a:t> </a:t>
            </a:r>
            <a:r>
              <a:rPr lang="en-US" altLang="en-US" dirty="0" err="1"/>
              <a:t>jumlahnya</a:t>
            </a:r>
            <a:r>
              <a:rPr lang="en-US" altLang="en-US" dirty="0"/>
              <a:t> 12.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Rancang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. </a:t>
            </a:r>
            <a:r>
              <a:rPr lang="en-US" altLang="en-US" dirty="0" err="1"/>
              <a:t>Cobalah</a:t>
            </a:r>
            <a:r>
              <a:rPr lang="en-US" altLang="en-US" dirty="0"/>
              <a:t> </a:t>
            </a:r>
            <a:r>
              <a:rPr lang="en-US" altLang="en-US" dirty="0" err="1"/>
              <a:t>mengurangi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himpunan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yang </a:t>
            </a:r>
            <a:r>
              <a:rPr lang="en-US" altLang="en-US" dirty="0" err="1"/>
              <a:t>perlu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.</a:t>
            </a:r>
          </a:p>
          <a:p>
            <a:pPr marL="609600" indent="-609600">
              <a:buFontTx/>
              <a:buAutoNum type="arabicPeriod" startAt="2"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>
            <a:extLst>
              <a:ext uri="{FF2B5EF4-FFF2-40B4-BE49-F238E27FC236}">
                <a16:creationId xmlns:a16="http://schemas.microsoft.com/office/drawing/2014/main" id="{52FF870A-404B-4E65-BB27-19C12434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D9002A-0D2E-4B78-89DA-782C36689C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7EBF26E-CC80-48D4-BF8A-0DD64E117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4720" y="723900"/>
            <a:ext cx="10596880" cy="54102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 startAt="3"/>
            </a:pPr>
            <a:r>
              <a:rPr lang="en-US" altLang="en-US" dirty="0"/>
              <a:t>(</a:t>
            </a:r>
            <a:r>
              <a:rPr lang="en-US" altLang="en-US" b="1" dirty="0" err="1"/>
              <a:t>Bujursangkar</a:t>
            </a:r>
            <a:r>
              <a:rPr lang="en-US" altLang="en-US" b="1" dirty="0"/>
              <a:t> </a:t>
            </a:r>
            <a:r>
              <a:rPr lang="en-US" altLang="en-US" b="1" dirty="0" err="1"/>
              <a:t>ajaib</a:t>
            </a:r>
            <a:r>
              <a:rPr lang="en-US" altLang="en-US" dirty="0"/>
              <a:t>). </a:t>
            </a:r>
            <a:r>
              <a:rPr lang="en-US" altLang="en-US" dirty="0" err="1"/>
              <a:t>Bujursangkar</a:t>
            </a:r>
            <a:r>
              <a:rPr lang="en-US" altLang="en-US" dirty="0"/>
              <a:t> </a:t>
            </a:r>
            <a:r>
              <a:rPr lang="en-US" altLang="en-US" dirty="0" err="1"/>
              <a:t>ajaib</a:t>
            </a:r>
            <a:r>
              <a:rPr lang="en-US" altLang="en-US" dirty="0"/>
              <a:t> (</a:t>
            </a:r>
            <a:r>
              <a:rPr lang="en-US" altLang="en-US" i="1" dirty="0"/>
              <a:t>magic square</a:t>
            </a:r>
            <a:r>
              <a:rPr lang="en-US" altLang="en-US" dirty="0"/>
              <a:t>)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pengaturan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1 </a:t>
            </a:r>
            <a:r>
              <a:rPr lang="en-US" altLang="en-US" dirty="0" err="1"/>
              <a:t>hingga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bujursangkar</a:t>
            </a:r>
            <a:r>
              <a:rPr lang="en-US" altLang="en-US" dirty="0"/>
              <a:t> yang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x</a:t>
            </a:r>
            <a:r>
              <a:rPr lang="en-US" altLang="en-US" i="1" dirty="0"/>
              <a:t> n</a:t>
            </a:r>
            <a:r>
              <a:rPr lang="en-US" altLang="en-US" dirty="0"/>
              <a:t> </a:t>
            </a:r>
            <a:r>
              <a:rPr lang="en-US" altLang="en-US" dirty="0" err="1"/>
              <a:t>sedemikian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kolom,baris</a:t>
            </a:r>
            <a:r>
              <a:rPr lang="en-US" altLang="en-US" dirty="0"/>
              <a:t>, dan diagonal </a:t>
            </a:r>
            <a:r>
              <a:rPr lang="en-US" altLang="en-US" dirty="0" err="1"/>
              <a:t>sama</a:t>
            </a:r>
            <a:r>
              <a:rPr lang="en-US" altLang="en-US" dirty="0"/>
              <a:t>. </a:t>
            </a:r>
            <a:r>
              <a:rPr lang="en-US" altLang="en-US" dirty="0" err="1"/>
              <a:t>Rancanglah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membangkitkan</a:t>
            </a:r>
            <a:r>
              <a:rPr lang="en-US" altLang="en-US" dirty="0"/>
              <a:t> </a:t>
            </a:r>
            <a:r>
              <a:rPr lang="en-US" altLang="en-US" dirty="0" err="1"/>
              <a:t>bujursangkar</a:t>
            </a:r>
            <a:r>
              <a:rPr lang="en-US" altLang="en-US" dirty="0"/>
              <a:t> </a:t>
            </a:r>
            <a:r>
              <a:rPr lang="en-US" altLang="en-US" dirty="0" err="1"/>
              <a:t>ajaib</a:t>
            </a:r>
            <a:r>
              <a:rPr lang="en-US" altLang="en-US" dirty="0"/>
              <a:t> </a:t>
            </a:r>
            <a:r>
              <a:rPr lang="en-US" altLang="en-US" dirty="0" err="1"/>
              <a:t>orde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.</a:t>
            </a:r>
          </a:p>
        </p:txBody>
      </p:sp>
      <p:pic>
        <p:nvPicPr>
          <p:cNvPr id="70660" name="Picture 5" descr="http://mathforum.org/alejandre/magic.square/loshu2.gif">
            <a:extLst>
              <a:ext uri="{FF2B5EF4-FFF2-40B4-BE49-F238E27FC236}">
                <a16:creationId xmlns:a16="http://schemas.microsoft.com/office/drawing/2014/main" id="{4EBD114E-0C71-408E-8583-5DCD357F9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60" y="3121024"/>
            <a:ext cx="2301240" cy="2292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CAFCE01F-DB74-40E7-A2FC-23B7AC38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515169-26E3-4130-83E4-D6F0B01CE9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513123F9-5D86-4A45-AF79-3EA776D2A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 b="1" i="1" dirty="0">
                <a:latin typeface="+mn-lt"/>
              </a:rPr>
              <a:t>Exhaustive Search </a:t>
            </a:r>
            <a:r>
              <a:rPr lang="en-US" altLang="en-US" sz="4000" b="1" dirty="0">
                <a:latin typeface="+mn-lt"/>
              </a:rPr>
              <a:t>di </a:t>
            </a:r>
            <a:r>
              <a:rPr lang="en-US" altLang="en-US" sz="4000" b="1" dirty="0" err="1">
                <a:latin typeface="+mn-lt"/>
              </a:rPr>
              <a:t>dalam</a:t>
            </a:r>
            <a:r>
              <a:rPr lang="en-US" altLang="en-US" sz="4000" b="1" dirty="0">
                <a:latin typeface="+mn-lt"/>
              </a:rPr>
              <a:t> </a:t>
            </a:r>
            <a:r>
              <a:rPr lang="en-US" altLang="en-US" sz="4000" b="1" dirty="0" err="1">
                <a:latin typeface="+mn-lt"/>
              </a:rPr>
              <a:t>Kriptografi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7F6F2EF-AB87-4C9B-BC61-C8CDCC82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67403"/>
            <a:ext cx="10256520" cy="376078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, </a:t>
            </a:r>
            <a:r>
              <a:rPr lang="en-US" altLang="en-US" sz="2400" i="1" dirty="0"/>
              <a:t>exhaustive search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teknik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penyerang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mencoba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kemungkinan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.  </a:t>
            </a:r>
          </a:p>
          <a:p>
            <a:pPr eaLnBrk="1" hangingPunct="1"/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Serangan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semacam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dikenal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nama</a:t>
            </a:r>
            <a:r>
              <a:rPr lang="en-US" altLang="en-US" sz="2400" dirty="0"/>
              <a:t> </a:t>
            </a:r>
            <a:r>
              <a:rPr lang="en-US" altLang="en-US" sz="2400" i="1" dirty="0"/>
              <a:t>exhaustive key search attack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 attack</a:t>
            </a:r>
            <a:r>
              <a:rPr lang="en-US" altLang="en-US" sz="2400" dirty="0"/>
              <a:t>. 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r>
              <a:rPr lang="en-US" altLang="en-US" sz="2400" dirty="0" err="1"/>
              <a:t>Serangan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juga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menemukan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password</a:t>
            </a:r>
            <a:r>
              <a:rPr lang="en-US" altLang="en-US" sz="2400" dirty="0"/>
              <a:t>, PIN, dan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rahasia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>
            <a:extLst>
              <a:ext uri="{FF2B5EF4-FFF2-40B4-BE49-F238E27FC236}">
                <a16:creationId xmlns:a16="http://schemas.microsoft.com/office/drawing/2014/main" id="{A1DA2C47-C085-486A-B2D9-04D70C63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0AD978-3A54-4B69-A3B9-46BBC13090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E0327BEF-9564-404A-A3A2-5BD3CB40E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7080" y="673894"/>
            <a:ext cx="10657840" cy="551021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600" b="1" dirty="0" err="1"/>
              <a:t>Contoh</a:t>
            </a:r>
            <a:r>
              <a:rPr lang="en-US" altLang="en-US" sz="2600" b="1" dirty="0"/>
              <a:t> 5:</a:t>
            </a:r>
            <a:r>
              <a:rPr lang="en-US" altLang="en-US" sz="2600" dirty="0"/>
              <a:t>  Panjang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enkripsi</a:t>
            </a:r>
            <a:r>
              <a:rPr lang="en-US" altLang="en-US" sz="2600" dirty="0"/>
              <a:t> di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i="1" dirty="0"/>
              <a:t>DES</a:t>
            </a:r>
            <a:r>
              <a:rPr lang="en-US" altLang="en-US" sz="2600" dirty="0"/>
              <a:t> (</a:t>
            </a:r>
            <a:r>
              <a:rPr lang="en-US" altLang="en-US" sz="2600" i="1" dirty="0"/>
              <a:t>Data Encryption Standard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64 bit.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600" dirty="0"/>
              <a:t>    </a:t>
            </a:r>
          </a:p>
          <a:p>
            <a:pPr marL="914400" indent="-346075">
              <a:lnSpc>
                <a:spcPct val="80000"/>
              </a:lnSpc>
            </a:pPr>
            <a:r>
              <a:rPr lang="en-US" altLang="en-US" sz="2600" dirty="0"/>
              <a:t>Dari 64 bit </a:t>
            </a:r>
            <a:r>
              <a:rPr lang="en-US" altLang="en-US" sz="2600" dirty="0" err="1"/>
              <a:t>tersebut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56 bit yang </a:t>
            </a:r>
            <a:r>
              <a:rPr lang="en-US" altLang="en-US" sz="2600" dirty="0" err="1"/>
              <a:t>digunakan</a:t>
            </a:r>
            <a:r>
              <a:rPr lang="en-US" altLang="en-US" sz="2600" dirty="0"/>
              <a:t> (8 bit </a:t>
            </a:r>
            <a:r>
              <a:rPr lang="en-US" altLang="en-US" sz="2600" dirty="0" err="1"/>
              <a:t>paritas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lainnya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dipakai</a:t>
            </a:r>
            <a:r>
              <a:rPr lang="en-US" altLang="en-US" sz="2600" dirty="0"/>
              <a:t>). </a:t>
            </a:r>
          </a:p>
          <a:p>
            <a:pPr marL="914400" indent="-346075" eaLnBrk="1" hangingPunct="1">
              <a:lnSpc>
                <a:spcPct val="80000"/>
              </a:lnSpc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</a:pP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kombinasi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harus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dicoba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dievaluasi</a:t>
            </a:r>
            <a:r>
              <a:rPr lang="en-US" altLang="en-US" sz="2600" dirty="0"/>
              <a:t>) oleh </a:t>
            </a:r>
            <a:r>
              <a:rPr lang="en-US" altLang="en-US" sz="2600" dirty="0" err="1"/>
              <a:t>pihak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lawan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sebanyak</a:t>
            </a: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r>
              <a:rPr lang="en-US" altLang="en-US" sz="2600" dirty="0"/>
              <a:t>        (2)(2)(2)(2)(2) … (2)(2) = 2</a:t>
            </a:r>
            <a:r>
              <a:rPr lang="en-US" altLang="en-US" sz="2600" baseline="30000" dirty="0"/>
              <a:t>56</a:t>
            </a:r>
            <a:r>
              <a:rPr lang="en-US" altLang="en-US" sz="2600" dirty="0"/>
              <a:t>  =   72.057.594.037.927.936</a:t>
            </a:r>
          </a:p>
          <a:p>
            <a:pPr marL="914400" indent="-346075" eaLnBrk="1" hangingPunct="1">
              <a:lnSpc>
                <a:spcPct val="80000"/>
              </a:lnSpc>
              <a:buFontTx/>
              <a:buNone/>
            </a:pPr>
            <a:endParaRPr lang="en-US" altLang="en-US" sz="2600" dirty="0"/>
          </a:p>
          <a:p>
            <a:pPr marL="914400" indent="-346075" eaLnBrk="1" hangingPunct="1">
              <a:lnSpc>
                <a:spcPct val="80000"/>
              </a:lnSpc>
            </a:pPr>
            <a:r>
              <a:rPr lang="en-US" altLang="en-US" sz="2600" dirty="0"/>
              <a:t>Jika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percobaan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memerlukan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waktu</a:t>
            </a:r>
            <a:r>
              <a:rPr lang="en-US" altLang="en-US" sz="2600" dirty="0"/>
              <a:t> 1 </a:t>
            </a:r>
            <a:r>
              <a:rPr lang="en-US" altLang="en-US" sz="2600" dirty="0" err="1"/>
              <a:t>detik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maka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sebanyak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diperlukan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waktu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komputasi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kurang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lebih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selama</a:t>
            </a:r>
            <a:r>
              <a:rPr lang="en-US" altLang="en-US" sz="2600" dirty="0"/>
              <a:t>  2.284.931.317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!</a:t>
            </a:r>
            <a:endParaRPr lang="en-US" altLang="en-US" sz="2600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>
            <a:extLst>
              <a:ext uri="{FF2B5EF4-FFF2-40B4-BE49-F238E27FC236}">
                <a16:creationId xmlns:a16="http://schemas.microsoft.com/office/drawing/2014/main" id="{79D43189-E39D-4449-9C18-0EB70A0B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41EB04-2E79-4BE8-9CAB-DD307EB8A1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BB70ADD-D516-4582-81E1-397761CB0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07161"/>
            <a:ext cx="10312400" cy="318515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exhaustive search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sangkil</a:t>
            </a:r>
            <a:r>
              <a:rPr lang="en-US" altLang="en-US" dirty="0"/>
              <a:t> </a:t>
            </a:r>
            <a:r>
              <a:rPr lang="en-US" altLang="en-US" dirty="0" err="1"/>
              <a:t>sebagaimana</a:t>
            </a:r>
            <a:r>
              <a:rPr lang="en-US" altLang="en-US" dirty="0"/>
              <a:t> </a:t>
            </a:r>
            <a:r>
              <a:rPr lang="en-US" altLang="en-US" dirty="0" err="1"/>
              <a:t>ciri</a:t>
            </a:r>
            <a:r>
              <a:rPr lang="en-US" altLang="en-US" dirty="0"/>
              <a:t> </a:t>
            </a:r>
            <a:r>
              <a:rPr lang="en-US" altLang="en-US" dirty="0" err="1"/>
              <a:t>algoritma</a:t>
            </a:r>
            <a:r>
              <a:rPr lang="en-US" altLang="en-US" dirty="0"/>
              <a:t> </a:t>
            </a:r>
            <a:r>
              <a:rPr lang="en-US" altLang="en-US" i="1" dirty="0"/>
              <a:t>brute force</a:t>
            </a:r>
            <a:r>
              <a:rPr lang="en-US" altLang="en-US" dirty="0"/>
              <a:t> pada </a:t>
            </a:r>
            <a:r>
              <a:rPr lang="en-US" altLang="en-US" dirty="0" err="1"/>
              <a:t>umumnya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membutuhkan</a:t>
            </a:r>
            <a:r>
              <a:rPr lang="en-US" altLang="en-US" dirty="0"/>
              <a:t> volume </a:t>
            </a:r>
            <a:r>
              <a:rPr lang="en-US" altLang="en-US" dirty="0" err="1"/>
              <a:t>komputasi</a:t>
            </a:r>
            <a:r>
              <a:rPr lang="en-US" altLang="en-US" dirty="0"/>
              <a:t> yang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menyelesaikan</a:t>
            </a:r>
            <a:r>
              <a:rPr lang="en-US" altLang="en-US" dirty="0"/>
              <a:t> </a:t>
            </a:r>
            <a:r>
              <a:rPr lang="en-US" altLang="en-US" dirty="0" err="1"/>
              <a:t>persoalan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meningkatnya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masukan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Namun</a:t>
            </a:r>
            <a:r>
              <a:rPr lang="en-US" altLang="en-US" dirty="0"/>
              <a:t>,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plusnya</a:t>
            </a:r>
            <a:r>
              <a:rPr lang="en-US" altLang="en-US" dirty="0"/>
              <a:t> </a:t>
            </a:r>
            <a:r>
              <a:rPr lang="en-US" altLang="en-US" dirty="0" err="1"/>
              <a:t>terletak</a:t>
            </a:r>
            <a:r>
              <a:rPr lang="en-US" altLang="en-US" dirty="0"/>
              <a:t> pada </a:t>
            </a:r>
            <a:r>
              <a:rPr lang="en-US" altLang="en-US" dirty="0" err="1"/>
              <a:t>keberhasilannya</a:t>
            </a:r>
            <a:r>
              <a:rPr lang="en-US" altLang="en-US" dirty="0"/>
              <a:t> yang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menemukan</a:t>
            </a:r>
            <a:r>
              <a:rPr lang="en-US" altLang="en-US" dirty="0"/>
              <a:t> solusi (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diberikan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mencukupi</a:t>
            </a:r>
            <a:r>
              <a:rPr lang="en-US" altLang="en-US" dirty="0"/>
              <a:t>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F890-5956-4D07-9B58-10D533B0F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Menemukan</a:t>
            </a:r>
            <a:r>
              <a:rPr lang="en-US" b="1" dirty="0"/>
              <a:t> </a:t>
            </a:r>
            <a:r>
              <a:rPr lang="en-US" b="1" i="1" dirty="0"/>
              <a:t>password</a:t>
            </a:r>
            <a:r>
              <a:rPr lang="en-US" b="1" dirty="0"/>
              <a:t> file ZIP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i="1" dirty="0"/>
              <a:t>exhaustive search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i="1" dirty="0"/>
              <a:t>dictionary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8174-8722-452A-9A15-76EE78C52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Sumber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https://www.thepythoncode.com/article/crack-zip-file-password-in-python</a:t>
            </a:r>
            <a:r>
              <a:rPr lang="en-US" dirty="0"/>
              <a:t> </a:t>
            </a:r>
          </a:p>
          <a:p>
            <a:r>
              <a:rPr lang="en-US" i="1" dirty="0"/>
              <a:t>Dictionary attack</a:t>
            </a:r>
            <a:r>
              <a:rPr lang="en-US" dirty="0"/>
              <a:t>: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i="1" dirty="0"/>
              <a:t>password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semua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kemungkinan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/>
              <a:t>password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/>
              <a:t> data </a:t>
            </a:r>
            <a:r>
              <a:rPr lang="en-US" dirty="0" err="1"/>
              <a:t>rahasia</a:t>
            </a: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Willy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IF 2020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Palembang.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di Jalan </a:t>
            </a:r>
            <a:r>
              <a:rPr lang="en-US" dirty="0" err="1"/>
              <a:t>Bengawan</a:t>
            </a:r>
            <a:r>
              <a:rPr lang="en-US" dirty="0"/>
              <a:t> No 34. </a:t>
            </a:r>
            <a:r>
              <a:rPr lang="en-US" dirty="0" err="1"/>
              <a:t>Orangtuanya</a:t>
            </a:r>
            <a:r>
              <a:rPr lang="en-US" dirty="0"/>
              <a:t> Bernama Iqbal Sanjaya, </a:t>
            </a:r>
            <a:r>
              <a:rPr lang="en-US" dirty="0" err="1"/>
              <a:t>ibunya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Fatmawati</a:t>
            </a:r>
            <a:r>
              <a:rPr lang="en-US" dirty="0"/>
              <a:t>. Willy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26 Mei 2003.</a:t>
            </a:r>
          </a:p>
          <a:p>
            <a:r>
              <a:rPr lang="en-US" dirty="0" err="1"/>
              <a:t>Kombinasi</a:t>
            </a:r>
            <a:r>
              <a:rPr lang="en-US" dirty="0"/>
              <a:t> password yang </a:t>
            </a:r>
            <a:r>
              <a:rPr lang="en-US" dirty="0" err="1"/>
              <a:t>mungkin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solidFill>
                  <a:srgbClr val="FF0000"/>
                </a:solidFill>
              </a:rPr>
              <a:t>bengawan2003</a:t>
            </a:r>
            <a:r>
              <a:rPr lang="en-US" dirty="0"/>
              <a:t>		- </a:t>
            </a:r>
            <a:r>
              <a:rPr lang="en-US" dirty="0">
                <a:solidFill>
                  <a:srgbClr val="FF0000"/>
                </a:solidFill>
              </a:rPr>
              <a:t>balfat2020</a:t>
            </a:r>
            <a:r>
              <a:rPr lang="en-US" dirty="0"/>
              <a:t>		- </a:t>
            </a:r>
            <a:r>
              <a:rPr lang="en-US" dirty="0">
                <a:solidFill>
                  <a:srgbClr val="FF0000"/>
                </a:solidFill>
              </a:rPr>
              <a:t>PalMei26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>
                <a:solidFill>
                  <a:srgbClr val="FF0000"/>
                </a:solidFill>
              </a:rPr>
              <a:t>palemb34</a:t>
            </a:r>
            <a:r>
              <a:rPr lang="en-US" dirty="0"/>
              <a:t>			- </a:t>
            </a:r>
            <a:r>
              <a:rPr lang="en-US" dirty="0">
                <a:solidFill>
                  <a:srgbClr val="FF0000"/>
                </a:solidFill>
              </a:rPr>
              <a:t>wil26503</a:t>
            </a:r>
            <a:r>
              <a:rPr lang="en-US" dirty="0"/>
              <a:t>		- </a:t>
            </a:r>
            <a:r>
              <a:rPr lang="en-US" dirty="0" err="1"/>
              <a:t>dll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D8D9D-6101-4A4B-BCBC-2D1351C9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62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46CF5-1967-4626-AE85-78F83D56F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1201400" cy="582168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Program exhaustive search / brute force </a:t>
            </a:r>
            <a:r>
              <a:rPr lang="en-US" sz="2400" dirty="0" err="1"/>
              <a:t>dalam</a:t>
            </a:r>
            <a:r>
              <a:rPr lang="en-US" sz="2400" dirty="0"/>
              <a:t> Python </a:t>
            </a:r>
          </a:p>
          <a:p>
            <a:pPr marL="0" indent="0">
              <a:buNone/>
            </a:pPr>
            <a:r>
              <a:rPr lang="en-US" sz="2400" dirty="0"/>
              <a:t>   (</a:t>
            </a:r>
            <a:r>
              <a:rPr lang="en-US" sz="2400" dirty="0" err="1"/>
              <a:t>Sumber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https://www.thepythoncode.com/article/crack-zip-file-password-in-python</a:t>
            </a:r>
            <a:r>
              <a:rPr lang="en-US" sz="2400" dirty="0"/>
              <a:t> 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200" dirty="0"/>
              <a:t>import </a:t>
            </a:r>
            <a:r>
              <a:rPr lang="en-US" sz="2200" dirty="0" err="1"/>
              <a:t>zipfile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from </a:t>
            </a:r>
            <a:r>
              <a:rPr lang="en-US" sz="2200" dirty="0" err="1"/>
              <a:t>tqdm</a:t>
            </a:r>
            <a:r>
              <a:rPr lang="en-US" sz="2200" dirty="0"/>
              <a:t> import </a:t>
            </a:r>
            <a:r>
              <a:rPr lang="en-US" sz="2200" dirty="0" err="1"/>
              <a:t>tqdm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200" dirty="0"/>
              <a:t> # the password list path you want to use, must be available in the current directory</a:t>
            </a:r>
          </a:p>
          <a:p>
            <a:pPr marL="0" indent="0">
              <a:buNone/>
            </a:pPr>
            <a:r>
              <a:rPr lang="en-US" sz="2200" dirty="0"/>
              <a:t>wordlist = "rockyou.txt"</a:t>
            </a:r>
          </a:p>
          <a:p>
            <a:pPr marL="0" indent="0">
              <a:buNone/>
            </a:pPr>
            <a:r>
              <a:rPr lang="en-US" sz="2200" dirty="0"/>
              <a:t># the zip file you want to crack its password</a:t>
            </a:r>
          </a:p>
          <a:p>
            <a:pPr marL="0" indent="0">
              <a:buNone/>
            </a:pPr>
            <a:r>
              <a:rPr lang="en-US" sz="2200" dirty="0" err="1"/>
              <a:t>zip_file</a:t>
            </a:r>
            <a:r>
              <a:rPr lang="en-US" sz="2200" dirty="0"/>
              <a:t> = "secret.zip"  </a:t>
            </a:r>
          </a:p>
          <a:p>
            <a:pPr marL="0" indent="0">
              <a:buNone/>
            </a:pPr>
            <a:r>
              <a:rPr lang="en-US" sz="2200" dirty="0"/>
              <a:t># initialize the Zip File object</a:t>
            </a:r>
          </a:p>
          <a:p>
            <a:pPr marL="0" indent="0">
              <a:buNone/>
            </a:pPr>
            <a:r>
              <a:rPr lang="en-US" sz="2200" dirty="0" err="1"/>
              <a:t>zip_file</a:t>
            </a:r>
            <a:r>
              <a:rPr lang="en-US" sz="2200" dirty="0"/>
              <a:t> = </a:t>
            </a:r>
            <a:r>
              <a:rPr lang="en-US" sz="2200" dirty="0" err="1"/>
              <a:t>zipfile.ZipFile</a:t>
            </a:r>
            <a:r>
              <a:rPr lang="en-US" sz="2200" dirty="0"/>
              <a:t>(</a:t>
            </a:r>
            <a:r>
              <a:rPr lang="en-US" sz="2200" dirty="0" err="1"/>
              <a:t>zip_file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# count the number of words in this wordlist</a:t>
            </a:r>
          </a:p>
          <a:p>
            <a:pPr marL="0" indent="0">
              <a:buNone/>
            </a:pPr>
            <a:r>
              <a:rPr lang="en-US" sz="2200" dirty="0" err="1"/>
              <a:t>n_words</a:t>
            </a:r>
            <a:r>
              <a:rPr lang="en-US" sz="2200" dirty="0"/>
              <a:t> = </a:t>
            </a:r>
            <a:r>
              <a:rPr lang="en-US" sz="2200" dirty="0" err="1"/>
              <a:t>len</a:t>
            </a:r>
            <a:r>
              <a:rPr lang="en-US" sz="2200" dirty="0"/>
              <a:t>(list(open(wordlist, "</a:t>
            </a:r>
            <a:r>
              <a:rPr lang="en-US" sz="2200" dirty="0" err="1"/>
              <a:t>rb</a:t>
            </a:r>
            <a:r>
              <a:rPr lang="en-US" sz="2200" dirty="0"/>
              <a:t>")))</a:t>
            </a:r>
          </a:p>
          <a:p>
            <a:pPr marL="0" indent="0">
              <a:buNone/>
            </a:pPr>
            <a:r>
              <a:rPr lang="en-US" sz="2200" dirty="0"/>
              <a:t># print the total number of passwords</a:t>
            </a:r>
          </a:p>
          <a:p>
            <a:pPr marL="0" indent="0">
              <a:buNone/>
            </a:pPr>
            <a:r>
              <a:rPr lang="en-US" sz="2200" dirty="0"/>
              <a:t>print("Total passwords to test:", </a:t>
            </a:r>
            <a:r>
              <a:rPr lang="en-US" sz="2200" dirty="0" err="1"/>
              <a:t>n_words</a:t>
            </a:r>
            <a:r>
              <a:rPr lang="en-US" sz="2200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71409-E9F6-448A-9839-F7D63546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54DA-F425-4D7C-AAD6-A08F975715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89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2128</Words>
  <Application>Microsoft Office PowerPoint</Application>
  <PresentationFormat>Widescreen</PresentationFormat>
  <Paragraphs>210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Times New Roman</vt:lpstr>
      <vt:lpstr>Verdana</vt:lpstr>
      <vt:lpstr>Office Theme</vt:lpstr>
      <vt:lpstr>Equation.3</vt:lpstr>
      <vt:lpstr>PowerPoint Presentation</vt:lpstr>
      <vt:lpstr>Latihan  (yang diselesaikan secara exhaustive search)</vt:lpstr>
      <vt:lpstr>PowerPoint Presentation</vt:lpstr>
      <vt:lpstr>PowerPoint Presentation</vt:lpstr>
      <vt:lpstr>Exhaustive Search di dalam Kriptografi</vt:lpstr>
      <vt:lpstr>PowerPoint Presentation</vt:lpstr>
      <vt:lpstr>PowerPoint Presentation</vt:lpstr>
      <vt:lpstr>Menemukan password file ZIP secara exhaustive search dengan dictionary attack</vt:lpstr>
      <vt:lpstr>PowerPoint Presentation</vt:lpstr>
      <vt:lpstr>PowerPoint Presentation</vt:lpstr>
      <vt:lpstr>PowerPoint Presentation</vt:lpstr>
      <vt:lpstr>Teknik Heuristik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Brute Force dan Exhaustive 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51</cp:revision>
  <dcterms:created xsi:type="dcterms:W3CDTF">2021-01-07T10:15:34Z</dcterms:created>
  <dcterms:modified xsi:type="dcterms:W3CDTF">2024-02-13T03:33:03Z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2024-02-13T03:31:24Z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45288519-ea6a-47f1-baff-80ec15df80c7</vt:lpwstr>
  </property>
  <property fmtid="{D5CDD505-2E9C-101B-9397-08002B2CF9AE}" pid="8" name="MSIP_Label_38b525e5-f3da-4501-8f1e-526b6769fc56_ContentBits">
    <vt:lpwstr>0</vt:lpwstr>
  </property>
</Properties>
</file>