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45" r:id="rId3"/>
    <p:sldId id="266" r:id="rId4"/>
    <p:sldId id="267" r:id="rId5"/>
    <p:sldId id="275" r:id="rId6"/>
    <p:sldId id="341" r:id="rId7"/>
    <p:sldId id="349" r:id="rId8"/>
    <p:sldId id="276" r:id="rId9"/>
    <p:sldId id="277" r:id="rId10"/>
    <p:sldId id="279" r:id="rId11"/>
    <p:sldId id="306" r:id="rId12"/>
    <p:sldId id="308" r:id="rId13"/>
    <p:sldId id="309" r:id="rId14"/>
    <p:sldId id="280" r:id="rId15"/>
    <p:sldId id="344" r:id="rId16"/>
    <p:sldId id="301" r:id="rId17"/>
    <p:sldId id="283" r:id="rId18"/>
    <p:sldId id="290" r:id="rId19"/>
    <p:sldId id="316" r:id="rId20"/>
    <p:sldId id="339" r:id="rId21"/>
    <p:sldId id="294" r:id="rId22"/>
    <p:sldId id="300" r:id="rId23"/>
    <p:sldId id="343" r:id="rId24"/>
    <p:sldId id="346" r:id="rId25"/>
    <p:sldId id="347" r:id="rId26"/>
    <p:sldId id="348" r:id="rId27"/>
    <p:sldId id="285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18A1A-3AA1-4CC5-8426-1E023FDACF48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875B9B-298B-454D-9E1B-952A87035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0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6486E-5895-48F7-B0CB-E20643304B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398DF2-7514-4009-9978-0746397A2D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99A910-8DCD-4587-8B51-019E2FC06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9641EC-0E52-4C00-B6F4-A3C22283A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BA8BDF-4779-4765-A91E-29C4D41CF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835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0839E-2E64-4B4D-8C68-6A9A6C75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D4E003-15D1-4B30-B4F1-D5BB89735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AB2F04-1632-4DAD-9426-C366DB2AE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AC543-25B7-4A73-A279-C23509071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F38B9B-337C-44B0-B94D-29B15F9A8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C987D7-FE26-43C2-8CDE-BB9D600234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E45ED9-FC27-4AA9-B68D-7F1631C194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A9B4A-0CEA-49CE-9550-B0C57FCE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7AEC12-28D1-4C21-AE40-E39D5CEC0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A7E8FF-0634-46C8-9929-D936551E6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49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101CC-BEC4-47FF-A8E2-14D646E3A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09337-BDD8-498F-97B7-0D24F9B0D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37D99-3B42-40BF-B4DC-2391AE5AD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863C6-9207-4A0A-8074-5B0FBA865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81499-1EC3-4B15-A7DB-9FF275CFE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7C60B-7DF4-4EC3-8874-6F50CC676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320C1-FDB9-464A-A3A6-99D2B0080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CC0E58-1295-41FA-BB47-7A512B8422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21B318-0082-40D5-89C1-6B4ED740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51A09D-E86F-4B11-834C-0198B0E03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1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862ED1-8446-4571-8A9C-04B367AD9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EE480-5C92-4E3C-9D7D-3AAE467981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9AFC30-65D9-458B-99EC-AD44A6772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0EB30-78C5-4650-9B4E-D9C4031A6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8F6F74-5EBC-47BF-A2C2-2E513332C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F2BAF-77C6-4528-BB4A-850C4C19B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36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0B4E4-9BE2-488E-A3B0-07186CE06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4F47E5-FBC8-4AC2-ACB8-311F022BD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8CAF9D-2E93-4D82-A1CF-67D5AC3EFD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21D98DD-D93C-4CE2-A24B-4DF43A4C37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E96A98-C6BA-4406-991E-6BFA35FF1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3A42C8-E1D2-4752-ADE7-6F488FF1B6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2BE7A7-FBBE-4895-BA6C-FCDC0772C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3B8C16-ED30-47E9-863F-F8EF18EC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4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EAAECD-45B6-4201-AF27-19BB09D79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0ABFE4-B36D-4AF1-9429-B791A554A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EDCD24-F5C4-4A8B-8A92-E507F4113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58310F-D471-4C90-B6F9-B127D4A76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84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A94ECD-C28E-41D8-9C21-5B1725D85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C38F53-A049-49DC-A976-138B23F37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73CED9-F785-4613-8A6E-3D61CD0E0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33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2AA73-B776-48A7-A4F6-D30A9A55C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6CA6D7-07F0-4C29-85A7-8ED5C7267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C2E0F1-6CE7-49D2-9627-693B7CEDD1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51BE48-E9BC-4A54-BA9C-6FC5598B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83311-8505-43FE-B3A9-4E8A4265B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8ECD12-02BE-49C2-9B45-6F5E7477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5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0CEBD-17FF-4BD6-909B-E0EC6254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7F6B99-E65A-479A-B243-9A09CE7298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7ABEB9-DC04-4B01-8D46-6326604AC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C2362-EAFF-4BF4-88E0-8F35F036E6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00D6E1-1822-482B-888A-CA18C257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903DA2-9398-4D93-9CBF-EDA81F4E4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877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84DF75-96D0-4C27-8608-A9000A85C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6059CD-0C55-4012-8264-F8B3EBAAFE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90DAD-2E28-4DDF-B541-C68DE90BCB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F0298-2569-44C1-B216-38CE590B396F}" type="datetimeFigureOut">
              <a:rPr lang="en-US" smtClean="0"/>
              <a:t>4/20/2022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EF065-D115-4890-B790-BB6206B4FD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829CF-E9E3-4849-9203-1758509A9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F716-8F50-49E3-AA87-8CDF655AD7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59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hyperlink" Target="http://en.wikipedia.org/wiki/Stephen_Cook" TargetMode="External"/><Relationship Id="rId7" Type="http://schemas.openxmlformats.org/officeDocument/2006/relationships/hyperlink" Target="http://en.wikipedia.org/wiki/Clay_Mathematics_Institute" TargetMode="External"/><Relationship Id="rId2" Type="http://schemas.openxmlformats.org/officeDocument/2006/relationships/hyperlink" Target="http://en.wikipedia.org/wiki/List_of_unsolved_problems_in_computer_sci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Millennium_Prize_Problems" TargetMode="External"/><Relationship Id="rId5" Type="http://schemas.openxmlformats.org/officeDocument/2006/relationships/hyperlink" Target="http://en.wikipedia.org/wiki/P_versus_NP_problem#cite_note-3" TargetMode="External"/><Relationship Id="rId4" Type="http://schemas.openxmlformats.org/officeDocument/2006/relationships/hyperlink" Target="http://en.wikipedia.org/wiki/P_versus_NP_problem#cite_note-2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>
            <a:extLst>
              <a:ext uri="{FF2B5EF4-FFF2-40B4-BE49-F238E27FC236}">
                <a16:creationId xmlns:a16="http://schemas.microsoft.com/office/drawing/2014/main" id="{89D64ACE-7A1B-4A74-8F87-5A19C8752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353913-872E-4506-83C2-74D2883613C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56C74E77-877E-42F6-99BE-84ECF491AC8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15887" y="1465814"/>
            <a:ext cx="91440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b="1" dirty="0" err="1"/>
              <a:t>Teori</a:t>
            </a:r>
            <a:r>
              <a:rPr lang="en-US" altLang="en-US" b="1" dirty="0"/>
              <a:t> P, NP, dan</a:t>
            </a:r>
            <a:br>
              <a:rPr lang="en-US" altLang="en-US" b="1" dirty="0"/>
            </a:br>
            <a:r>
              <a:rPr lang="en-US" altLang="en-US" b="1" dirty="0"/>
              <a:t>NP-Complete  </a:t>
            </a:r>
            <a:br>
              <a:rPr lang="en-US" altLang="en-US" b="1" dirty="0"/>
            </a:br>
            <a:r>
              <a:rPr lang="en-US" altLang="en-US" sz="4000" dirty="0"/>
              <a:t>(</a:t>
            </a:r>
            <a:r>
              <a:rPr lang="en-US" altLang="en-US" sz="4000" dirty="0" err="1"/>
              <a:t>Bagian</a:t>
            </a:r>
            <a:r>
              <a:rPr lang="en-US" altLang="en-US" sz="4000" dirty="0"/>
              <a:t> 2)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23F48DD0-B1A8-4A5E-A7BC-C8686C54CA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4198385"/>
            <a:ext cx="9144000" cy="2281927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Bahan</a:t>
            </a:r>
            <a:r>
              <a:rPr lang="en-US" altLang="en-US" dirty="0"/>
              <a:t> </a:t>
            </a:r>
            <a:r>
              <a:rPr lang="en-US" altLang="en-US" dirty="0" err="1"/>
              <a:t>Kuliah</a:t>
            </a:r>
            <a:r>
              <a:rPr lang="en-US" altLang="en-US" dirty="0"/>
              <a:t> IF2211 </a:t>
            </a:r>
            <a:r>
              <a:rPr lang="en-US" altLang="en-US" dirty="0" err="1"/>
              <a:t>Strategi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endParaRPr lang="en-US" altLang="en-US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Oleh: Rinaldi Munir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Program </a:t>
            </a:r>
            <a:r>
              <a:rPr lang="en-US" altLang="en-US" dirty="0" err="1"/>
              <a:t>Studi</a:t>
            </a:r>
            <a:r>
              <a:rPr lang="en-US" altLang="en-US" dirty="0"/>
              <a:t> Teknik </a:t>
            </a:r>
            <a:r>
              <a:rPr lang="en-US" altLang="en-US" dirty="0" err="1"/>
              <a:t>Informatika</a:t>
            </a:r>
            <a:r>
              <a:rPr lang="en-US" altLang="en-US" dirty="0"/>
              <a:t> ITB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323736ED-A0D9-4695-8F16-8AA0861A3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722" y="174003"/>
            <a:ext cx="3773420" cy="2324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6316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5">
            <a:extLst>
              <a:ext uri="{FF2B5EF4-FFF2-40B4-BE49-F238E27FC236}">
                <a16:creationId xmlns:a16="http://schemas.microsoft.com/office/drawing/2014/main" id="{88D10619-BEF3-4D3C-AB8E-EC907EBBA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2D67590-6DA2-425F-A90E-959F2301AF27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39939" name="Rectangle 3">
            <a:extLst>
              <a:ext uri="{FF2B5EF4-FFF2-40B4-BE49-F238E27FC236}">
                <a16:creationId xmlns:a16="http://schemas.microsoft.com/office/drawing/2014/main" id="{11E801F9-4ED3-44E1-8E14-9BADB6FE95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4036" y="1177159"/>
            <a:ext cx="10030296" cy="4949005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anose="05050102010706020507" pitchFamily="18" charset="2"/>
              </a:rPr>
              <a:t>Karena </a:t>
            </a:r>
            <a:r>
              <a:rPr lang="en-US" altLang="en-US" dirty="0" err="1">
                <a:sym typeface="Symbol" panose="05050102010706020507" pitchFamily="18" charset="2"/>
              </a:rPr>
              <a:t>itu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jika</a:t>
            </a:r>
            <a:r>
              <a:rPr lang="en-US" altLang="en-US" dirty="0">
                <a:sym typeface="Symbol" panose="05050102010706020507" pitchFamily="18" charset="2"/>
              </a:rPr>
              <a:t> P = NP, </a:t>
            </a:r>
            <a:r>
              <a:rPr lang="en-US" altLang="en-US" dirty="0" err="1">
                <a:sym typeface="Symbol" panose="05050102010706020507" pitchFamily="18" charset="2"/>
              </a:rPr>
              <a:t>maka</a:t>
            </a:r>
            <a:r>
              <a:rPr lang="en-US" altLang="en-US" dirty="0">
                <a:sym typeface="Symbol" panose="05050102010706020507" pitchFamily="18" charset="2"/>
              </a:rPr>
              <a:t>  </a:t>
            </a:r>
            <a:r>
              <a:rPr lang="en-US" altLang="en-US" dirty="0" err="1">
                <a:sym typeface="Symbol" panose="05050102010706020507" pitchFamily="18" charset="2"/>
              </a:rPr>
              <a:t>betapa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id-ID" altLang="en-US" dirty="0">
                <a:sym typeface="Symbol" panose="05050102010706020507" pitchFamily="18" charset="2"/>
              </a:rPr>
              <a:t>banyak </a:t>
            </a:r>
            <a:r>
              <a:rPr lang="en-US" altLang="en-US" dirty="0" err="1">
                <a:sym typeface="Symbol" panose="05050102010706020507" pitchFamily="18" charset="2"/>
              </a:rPr>
              <a:t>persoalan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keputusan</a:t>
            </a:r>
            <a:r>
              <a:rPr lang="en-US" altLang="en-US" dirty="0"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sym typeface="Symbol" panose="05050102010706020507" pitchFamily="18" charset="2"/>
              </a:rPr>
              <a:t>dapat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dipecahkan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secara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sangkil</a:t>
            </a:r>
            <a:r>
              <a:rPr lang="en-US" altLang="en-US" dirty="0">
                <a:sym typeface="Symbol" panose="05050102010706020507" pitchFamily="18" charset="2"/>
              </a:rPr>
              <a:t> (</a:t>
            </a:r>
            <a:r>
              <a:rPr lang="en-US" altLang="en-US" dirty="0" err="1">
                <a:sym typeface="Symbol" panose="05050102010706020507" pitchFamily="18" charset="2"/>
              </a:rPr>
              <a:t>efisien</a:t>
            </a:r>
            <a:r>
              <a:rPr lang="en-US" altLang="en-US" dirty="0">
                <a:sym typeface="Symbol" panose="05050102010706020507" pitchFamily="18" charset="2"/>
              </a:rPr>
              <a:t>) </a:t>
            </a:r>
            <a:r>
              <a:rPr lang="en-US" altLang="en-US" dirty="0" err="1">
                <a:sym typeface="Symbol" panose="05050102010706020507" pitchFamily="18" charset="2"/>
              </a:rPr>
              <a:t>dengan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algoritma</a:t>
            </a:r>
            <a:r>
              <a:rPr lang="en-US" altLang="en-US" dirty="0">
                <a:sym typeface="Symbol" panose="05050102010706020507" pitchFamily="18" charset="2"/>
              </a:rPr>
              <a:t> yang </a:t>
            </a:r>
            <a:r>
              <a:rPr lang="en-US" altLang="en-US" dirty="0" err="1">
                <a:sym typeface="Symbol" panose="05050102010706020507" pitchFamily="18" charset="2"/>
              </a:rPr>
              <a:t>kebutuhan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waktunya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polinom</a:t>
            </a:r>
            <a:r>
              <a:rPr lang="en-US" altLang="en-US" dirty="0">
                <a:sym typeface="Symbol" panose="05050102010706020507" pitchFamily="18" charset="2"/>
              </a:rPr>
              <a:t>.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kenyataannya</a:t>
            </a:r>
            <a:r>
              <a:rPr lang="en-US" altLang="en-US" dirty="0"/>
              <a:t>, </a:t>
            </a:r>
            <a:r>
              <a:rPr lang="en-US" altLang="en-US" dirty="0" err="1"/>
              <a:t>banyak</a:t>
            </a:r>
            <a:r>
              <a:rPr lang="en-US" altLang="en-US" dirty="0"/>
              <a:t> </a:t>
            </a:r>
            <a:r>
              <a:rPr lang="en-US" altLang="en-US" dirty="0" err="1"/>
              <a:t>ahli</a:t>
            </a:r>
            <a:r>
              <a:rPr lang="en-US" altLang="en-US" dirty="0"/>
              <a:t> yang </a:t>
            </a:r>
            <a:r>
              <a:rPr lang="en-US" altLang="en-US" dirty="0" err="1"/>
              <a:t>telah</a:t>
            </a:r>
            <a:r>
              <a:rPr lang="en-US" altLang="en-US" dirty="0"/>
              <a:t> </a:t>
            </a:r>
            <a:r>
              <a:rPr lang="en-US" altLang="en-US" dirty="0" err="1"/>
              <a:t>gagal</a:t>
            </a:r>
            <a:r>
              <a:rPr lang="en-US" altLang="en-US" dirty="0"/>
              <a:t>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waktu-polinom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NP.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Karena </a:t>
            </a:r>
            <a:r>
              <a:rPr lang="en-US" altLang="en-US" dirty="0" err="1"/>
              <a:t>itu</a:t>
            </a:r>
            <a:r>
              <a:rPr lang="en-US" altLang="en-US" dirty="0"/>
              <a:t>, </a:t>
            </a:r>
            <a:r>
              <a:rPr lang="en-US" altLang="en-US" dirty="0" err="1"/>
              <a:t>cukup</a:t>
            </a:r>
            <a:r>
              <a:rPr lang="en-US" altLang="en-US" dirty="0"/>
              <a:t> </a:t>
            </a:r>
            <a:r>
              <a:rPr lang="en-US" altLang="en-US" dirty="0" err="1"/>
              <a:t>aman</a:t>
            </a:r>
            <a:r>
              <a:rPr lang="en-US" altLang="en-US" dirty="0"/>
              <a:t> </a:t>
            </a:r>
            <a:r>
              <a:rPr lang="en-US" altLang="en-US" dirty="0" err="1"/>
              <a:t>kalau</a:t>
            </a:r>
            <a:r>
              <a:rPr lang="en-US" altLang="en-US" dirty="0"/>
              <a:t> </a:t>
            </a:r>
            <a:r>
              <a:rPr lang="en-US" altLang="en-US" dirty="0" err="1"/>
              <a:t>kita</a:t>
            </a:r>
            <a:r>
              <a:rPr lang="en-US" altLang="en-US" dirty="0"/>
              <a:t> </a:t>
            </a:r>
            <a:r>
              <a:rPr lang="en-US" altLang="en-US" dirty="0" err="1"/>
              <a:t>mengasumsikan</a:t>
            </a:r>
            <a:r>
              <a:rPr lang="en-US" altLang="en-US" dirty="0"/>
              <a:t> </a:t>
            </a:r>
            <a:r>
              <a:rPr lang="en-US" altLang="en-US" dirty="0" err="1"/>
              <a:t>saat</a:t>
            </a:r>
            <a:r>
              <a:rPr lang="en-US" altLang="en-US" dirty="0"/>
              <a:t> </a:t>
            </a:r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P </a:t>
            </a:r>
            <a:r>
              <a:rPr lang="en-US" altLang="en-US" dirty="0">
                <a:sym typeface="Symbol" panose="05050102010706020507" pitchFamily="18" charset="2"/>
              </a:rPr>
              <a:t> NP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>
            <a:extLst>
              <a:ext uri="{FF2B5EF4-FFF2-40B4-BE49-F238E27FC236}">
                <a16:creationId xmlns:a16="http://schemas.microsoft.com/office/drawing/2014/main" id="{486ABCA7-71B2-4184-BE7F-462827C84A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243" y="762001"/>
            <a:ext cx="10250557" cy="5364163"/>
          </a:xfrm>
        </p:spPr>
        <p:txBody>
          <a:bodyPr/>
          <a:lstStyle/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Adakah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yang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NP? Ada, 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persoalan</a:t>
            </a:r>
            <a:r>
              <a:rPr lang="en-US" altLang="en-US" dirty="0"/>
              <a:t> </a:t>
            </a:r>
            <a:r>
              <a:rPr lang="en-US" altLang="en-US" i="1" dirty="0" err="1"/>
              <a:t>unsolvale</a:t>
            </a:r>
            <a:r>
              <a:rPr lang="en-US" altLang="en-US" dirty="0"/>
              <a:t>. </a:t>
            </a:r>
            <a:r>
              <a:rPr lang="en-US" altLang="en-US" dirty="0" err="1"/>
              <a:t>Contohnya</a:t>
            </a:r>
            <a:r>
              <a:rPr lang="en-US" altLang="en-US" dirty="0"/>
              <a:t> </a:t>
            </a:r>
            <a:r>
              <a:rPr lang="en-US" altLang="en-US" i="1" dirty="0"/>
              <a:t>halting problem</a:t>
            </a:r>
            <a:r>
              <a:rPr lang="en-US" altLang="en-US" dirty="0"/>
              <a:t>.</a:t>
            </a:r>
          </a:p>
          <a:p>
            <a:pPr eaLnBrk="1" hangingPunct="1"/>
            <a:endParaRPr lang="en-US" altLang="en-US" dirty="0">
              <a:sym typeface="Symbol" panose="05050102010706020507" pitchFamily="18" charset="2"/>
            </a:endParaRPr>
          </a:p>
          <a:p>
            <a:endParaRPr lang="en-US" altLang="en-US" dirty="0"/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5B663A55-6E27-4C34-A70C-6019E3495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A7B225A-05DD-499C-8E4C-891EBEB67CF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40964" name="Picture 1">
            <a:extLst>
              <a:ext uri="{FF2B5EF4-FFF2-40B4-BE49-F238E27FC236}">
                <a16:creationId xmlns:a16="http://schemas.microsoft.com/office/drawing/2014/main" id="{2330882A-8260-4E8A-8B85-8433C76262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374" y="376583"/>
            <a:ext cx="7620000" cy="385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BE3F5BDA-30C2-42CE-A3A2-69ECBBC7F7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60" y="619540"/>
            <a:ext cx="10575235" cy="5059363"/>
          </a:xfrm>
        </p:spPr>
        <p:txBody>
          <a:bodyPr/>
          <a:lstStyle/>
          <a:p>
            <a:r>
              <a:rPr lang="en-US" altLang="en-US" sz="2600" dirty="0"/>
              <a:t>The </a:t>
            </a:r>
            <a:r>
              <a:rPr lang="en-US" altLang="en-US" sz="2600" b="1" dirty="0"/>
              <a:t>P versus NP problem</a:t>
            </a:r>
            <a:r>
              <a:rPr lang="en-US" altLang="en-US" sz="2600" dirty="0"/>
              <a:t> is a major </a:t>
            </a:r>
            <a:r>
              <a:rPr lang="en-US" altLang="en-US" sz="2600" dirty="0">
                <a:hlinkClick r:id="rId2" tooltip="List of unsolved problems in computer science"/>
              </a:rPr>
              <a:t>unsolved problem in computer science</a:t>
            </a:r>
            <a:r>
              <a:rPr lang="en-US" altLang="en-US" sz="2600" dirty="0"/>
              <a:t>. Informally, it asks whether every problem whose solution can be quickly verified by a computer can also be quickly solved by a computer. It was introduced in 1971 by </a:t>
            </a:r>
            <a:r>
              <a:rPr lang="en-US" altLang="en-US" sz="2600" dirty="0">
                <a:hlinkClick r:id="rId3" tooltip="Stephen Cook"/>
              </a:rPr>
              <a:t>Stephen Cook</a:t>
            </a:r>
            <a:r>
              <a:rPr lang="en-US" altLang="en-US" sz="2600" dirty="0"/>
              <a:t> in his seminal paper "The complexity of theorem proving procedures"</a:t>
            </a:r>
            <a:r>
              <a:rPr lang="en-US" altLang="en-US" sz="2600" baseline="30000" dirty="0">
                <a:hlinkClick r:id="rId4"/>
              </a:rPr>
              <a:t>[2]</a:t>
            </a:r>
            <a:r>
              <a:rPr lang="en-US" altLang="en-US" sz="2600" dirty="0"/>
              <a:t> and is considered by many to be the most important open problem in the field.</a:t>
            </a:r>
            <a:r>
              <a:rPr lang="en-US" altLang="en-US" sz="2600" baseline="30000" dirty="0">
                <a:hlinkClick r:id="rId5"/>
              </a:rPr>
              <a:t>[3]</a:t>
            </a:r>
            <a:r>
              <a:rPr lang="en-US" altLang="en-US" sz="2600" dirty="0"/>
              <a:t> It is one of the seven </a:t>
            </a:r>
            <a:r>
              <a:rPr lang="en-US" altLang="en-US" sz="2600" dirty="0">
                <a:hlinkClick r:id="rId6" tooltip="Millennium Prize Problems"/>
              </a:rPr>
              <a:t>Millennium Prize Problems</a:t>
            </a:r>
            <a:r>
              <a:rPr lang="en-US" altLang="en-US" sz="2600" dirty="0"/>
              <a:t> selected by the </a:t>
            </a:r>
            <a:r>
              <a:rPr lang="en-US" altLang="en-US" sz="2600" dirty="0">
                <a:hlinkClick r:id="rId7" tooltip="Clay Mathematics Institute"/>
              </a:rPr>
              <a:t>Clay Mathematics Institute</a:t>
            </a:r>
            <a:r>
              <a:rPr lang="en-US" altLang="en-US" sz="2600" dirty="0"/>
              <a:t> to carry a US$1,000,000 prize for the first correct solution.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Sumber</a:t>
            </a:r>
            <a:r>
              <a:rPr lang="en-US" altLang="en-US" sz="2400" dirty="0"/>
              <a:t>: Wikipedia)</a:t>
            </a:r>
          </a:p>
          <a:p>
            <a:endParaRPr lang="en-US" altLang="en-US" sz="2600" dirty="0"/>
          </a:p>
          <a:p>
            <a:r>
              <a:rPr lang="en-US" altLang="en-US" sz="2600" dirty="0" err="1"/>
              <a:t>Contoh</a:t>
            </a:r>
            <a:r>
              <a:rPr lang="en-US" altLang="en-US" sz="2600" dirty="0"/>
              <a:t>: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sirkuit</a:t>
            </a:r>
            <a:r>
              <a:rPr lang="en-US" altLang="en-US" sz="2600" dirty="0"/>
              <a:t> Hamilton</a:t>
            </a:r>
          </a:p>
          <a:p>
            <a:pPr algn="r">
              <a:buFontTx/>
              <a:buNone/>
            </a:pPr>
            <a:r>
              <a:rPr lang="en-US" altLang="en-US" dirty="0"/>
              <a:t>	</a:t>
            </a:r>
            <a:endParaRPr lang="en-US" altLang="en-US" sz="2400" dirty="0"/>
          </a:p>
        </p:txBody>
      </p:sp>
      <p:sp>
        <p:nvSpPr>
          <p:cNvPr id="41987" name="Slide Number Placeholder 3">
            <a:extLst>
              <a:ext uri="{FF2B5EF4-FFF2-40B4-BE49-F238E27FC236}">
                <a16:creationId xmlns:a16="http://schemas.microsoft.com/office/drawing/2014/main" id="{8B8375FC-EB35-4D16-AD1F-AF9091397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C4F2B68-99C8-4D6C-8A9F-4B58F80B994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8A62C1-7AAE-4925-BC7D-2F4A31603666}"/>
              </a:ext>
            </a:extLst>
          </p:cNvPr>
          <p:cNvSpPr txBox="1"/>
          <p:nvPr/>
        </p:nvSpPr>
        <p:spPr>
          <a:xfrm>
            <a:off x="733826" y="4833392"/>
            <a:ext cx="66537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Solusinya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: 1 – 2 – 3 – 6 – 7 – 8 – 9 – 10 – 11 – 5 – 4 – 1 </a:t>
            </a:r>
          </a:p>
          <a:p>
            <a:r>
              <a:rPr lang="en-US" sz="2000" dirty="0"/>
              <a:t> </a:t>
            </a:r>
            <a:r>
              <a:rPr lang="en-US" sz="2000" dirty="0">
                <a:sym typeface="Wingdings" panose="05000000000000000000" pitchFamily="2" charset="2"/>
              </a:rPr>
              <a:t> </a:t>
            </a:r>
            <a:r>
              <a:rPr lang="en-US" sz="2000" dirty="0" err="1">
                <a:sym typeface="Wingdings" panose="05000000000000000000" pitchFamily="2" charset="2"/>
              </a:rPr>
              <a:t>dapat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diverifikasi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dengan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cepat</a:t>
            </a:r>
            <a:endParaRPr lang="en-US" sz="2000" dirty="0">
              <a:sym typeface="Wingdings" panose="05000000000000000000" pitchFamily="2" charset="2"/>
            </a:endParaRPr>
          </a:p>
          <a:p>
            <a:r>
              <a:rPr lang="en-US" sz="2000" dirty="0">
                <a:sym typeface="Wingdings" panose="05000000000000000000" pitchFamily="2" charset="2"/>
              </a:rPr>
              <a:t>  </a:t>
            </a:r>
            <a:r>
              <a:rPr lang="en-US" sz="2000" dirty="0" err="1">
                <a:sym typeface="Wingdings" panose="05000000000000000000" pitchFamily="2" charset="2"/>
              </a:rPr>
              <a:t>Menemukan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solusinya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membutuhkan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waktu</a:t>
            </a:r>
            <a:r>
              <a:rPr lang="en-US" sz="2000" dirty="0">
                <a:sym typeface="Wingdings" panose="05000000000000000000" pitchFamily="2" charset="2"/>
              </a:rPr>
              <a:t> </a:t>
            </a:r>
            <a:r>
              <a:rPr lang="en-US" sz="2000" dirty="0" err="1">
                <a:sym typeface="Wingdings" panose="05000000000000000000" pitchFamily="2" charset="2"/>
              </a:rPr>
              <a:t>eksponensial</a:t>
            </a:r>
            <a:endParaRPr lang="en-US" sz="20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701FA4D-41F1-4E3F-91A1-C1BC14754D0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21014" y="3822700"/>
            <a:ext cx="4438650" cy="2533650"/>
          </a:xfrm>
          <a:prstGeom prst="rect">
            <a:avLst/>
          </a:prstGeom>
        </p:spPr>
      </p:pic>
      <p:cxnSp>
        <p:nvCxnSpPr>
          <p:cNvPr id="41984" name="Straight Connector 41983">
            <a:extLst>
              <a:ext uri="{FF2B5EF4-FFF2-40B4-BE49-F238E27FC236}">
                <a16:creationId xmlns:a16="http://schemas.microsoft.com/office/drawing/2014/main" id="{B167CCD7-FD17-49F9-8D79-34A421869DBD}"/>
              </a:ext>
            </a:extLst>
          </p:cNvPr>
          <p:cNvCxnSpPr>
            <a:cxnSpLocks/>
          </p:cNvCxnSpPr>
          <p:nvPr/>
        </p:nvCxnSpPr>
        <p:spPr>
          <a:xfrm flipV="1">
            <a:off x="7767145" y="4084983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F2D7C44-A88F-455E-AF50-C1D3BB7DA05B}"/>
              </a:ext>
            </a:extLst>
          </p:cNvPr>
          <p:cNvCxnSpPr>
            <a:cxnSpLocks/>
          </p:cNvCxnSpPr>
          <p:nvPr/>
        </p:nvCxnSpPr>
        <p:spPr>
          <a:xfrm>
            <a:off x="7767145" y="4796260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78954337-EFF1-4348-9360-E008225D1EFF}"/>
              </a:ext>
            </a:extLst>
          </p:cNvPr>
          <p:cNvCxnSpPr>
            <a:cxnSpLocks/>
          </p:cNvCxnSpPr>
          <p:nvPr/>
        </p:nvCxnSpPr>
        <p:spPr>
          <a:xfrm flipV="1">
            <a:off x="9052606" y="5341223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0B91F81-FC16-4927-A50A-92163FC735DE}"/>
              </a:ext>
            </a:extLst>
          </p:cNvPr>
          <p:cNvCxnSpPr>
            <a:cxnSpLocks/>
          </p:cNvCxnSpPr>
          <p:nvPr/>
        </p:nvCxnSpPr>
        <p:spPr>
          <a:xfrm>
            <a:off x="8797159" y="5089525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A4732-9595-4BB1-8E6C-7257EC2F7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956" y="1722437"/>
            <a:ext cx="10147852" cy="460216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  <a:defRPr/>
            </a:pPr>
            <a:r>
              <a:rPr lang="en-US" sz="2400" dirty="0"/>
              <a:t>The Clay Mathematics Institute </a:t>
            </a:r>
            <a:r>
              <a:rPr lang="en-US" sz="2400" dirty="0" err="1"/>
              <a:t>Millenium</a:t>
            </a:r>
            <a:r>
              <a:rPr lang="en-US" sz="2400" dirty="0"/>
              <a:t> Prize Problems:</a:t>
            </a:r>
          </a:p>
          <a:p>
            <a:pPr marL="533400" indent="-533400">
              <a:lnSpc>
                <a:spcPct val="80000"/>
              </a:lnSpc>
              <a:buNone/>
              <a:defRPr/>
            </a:pPr>
            <a:endParaRPr lang="en-US" sz="2400" dirty="0"/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Birch and </a:t>
            </a:r>
            <a:r>
              <a:rPr lang="en-US" sz="2400" dirty="0" err="1"/>
              <a:t>Swinnerton</a:t>
            </a:r>
            <a:r>
              <a:rPr lang="en-US" sz="2400" dirty="0"/>
              <a:t>-Dyer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Hodge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/>
              <a:t>Navier</a:t>
            </a:r>
            <a:r>
              <a:rPr lang="en-US" sz="2400" dirty="0"/>
              <a:t>-Stokes Equations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>
                <a:solidFill>
                  <a:srgbClr val="FF0000"/>
                </a:solidFill>
              </a:rPr>
              <a:t>P </a:t>
            </a:r>
            <a:r>
              <a:rPr lang="en-US" sz="2400" dirty="0" err="1">
                <a:solidFill>
                  <a:srgbClr val="FF0000"/>
                </a:solidFill>
              </a:rPr>
              <a:t>vs</a:t>
            </a:r>
            <a:r>
              <a:rPr lang="en-US" sz="2400" dirty="0">
                <a:solidFill>
                  <a:srgbClr val="FF0000"/>
                </a:solidFill>
              </a:rPr>
              <a:t> NP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 err="1"/>
              <a:t>Poincaré</a:t>
            </a:r>
            <a:r>
              <a:rPr lang="en-US" sz="2400" dirty="0"/>
              <a:t> Conjecture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Riemann Hypothesis </a:t>
            </a:r>
          </a:p>
          <a:p>
            <a:pPr marL="533400" indent="-533400">
              <a:lnSpc>
                <a:spcPct val="80000"/>
              </a:lnSpc>
              <a:buFontTx/>
              <a:buAutoNum type="arabicPeriod"/>
              <a:defRPr/>
            </a:pPr>
            <a:r>
              <a:rPr lang="en-US" sz="2400" dirty="0"/>
              <a:t>Yang-Mills Theory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3011" name="Slide Number Placeholder 3">
            <a:extLst>
              <a:ext uri="{FF2B5EF4-FFF2-40B4-BE49-F238E27FC236}">
                <a16:creationId xmlns:a16="http://schemas.microsoft.com/office/drawing/2014/main" id="{FCA6F93E-B975-4C83-AC7D-5E2E66693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395C3FB-B825-444A-B0ED-7049292B6F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41D432E2-9532-4B00-BBAD-17CBF77BE2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6956" y="396874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dirty="0">
                <a:solidFill>
                  <a:schemeClr val="tx1"/>
                </a:solidFill>
              </a:rPr>
              <a:t>The $1M question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1220F-003A-4C0D-A4C1-1AD65E1837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7189" y="242887"/>
            <a:ext cx="2215367" cy="29427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B2F3D4-6C34-4D83-99E0-2806FA3B4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658" y="3398149"/>
            <a:ext cx="6816386" cy="28956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3E1684-4647-4529-BCBA-D28C577593FF}"/>
              </a:ext>
            </a:extLst>
          </p:cNvPr>
          <p:cNvSpPr txBox="1"/>
          <p:nvPr/>
        </p:nvSpPr>
        <p:spPr>
          <a:xfrm>
            <a:off x="9485974" y="1305452"/>
            <a:ext cx="496226" cy="52322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b="1" dirty="0"/>
              <a:t>vs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Number Placeholder 5">
            <a:extLst>
              <a:ext uri="{FF2B5EF4-FFF2-40B4-BE49-F238E27FC236}">
                <a16:creationId xmlns:a16="http://schemas.microsoft.com/office/drawing/2014/main" id="{F75A7462-2B5E-4722-AEC4-1824EE9D2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6E91209-0F1D-4CD9-9D1C-23278BEBC2B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44035" name="Rectangle 2">
            <a:extLst>
              <a:ext uri="{FF2B5EF4-FFF2-40B4-BE49-F238E27FC236}">
                <a16:creationId xmlns:a16="http://schemas.microsoft.com/office/drawing/2014/main" id="{F4FA64FC-6C22-4981-82C9-3C7B690AF5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35495" y="149198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/>
              <a:t>NP-Complete Problems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FF5A9D76-5878-46D1-979A-B761C74B6F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35495" y="1474761"/>
            <a:ext cx="10962861" cy="5097516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600" dirty="0">
                <a:solidFill>
                  <a:srgbClr val="FF0000"/>
                </a:solidFill>
              </a:rPr>
              <a:t>NP-Complete (NPC)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NP yang paling </a:t>
            </a:r>
            <a:r>
              <a:rPr lang="en-US" sz="2600" dirty="0" err="1"/>
              <a:t>menarik</a:t>
            </a:r>
            <a:r>
              <a:rPr lang="en-US" sz="2600" dirty="0"/>
              <a:t> </a:t>
            </a:r>
            <a:r>
              <a:rPr lang="en-US" sz="2600" dirty="0" err="1"/>
              <a:t>perhatian</a:t>
            </a:r>
            <a:r>
              <a:rPr lang="en-US" sz="2600" dirty="0"/>
              <a:t>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600" b="1" dirty="0" err="1"/>
              <a:t>Definisi</a:t>
            </a:r>
            <a:r>
              <a:rPr lang="en-US" sz="2600" b="1" dirty="0"/>
              <a:t> NPC. </a:t>
            </a:r>
            <a:r>
              <a:rPr lang="en-US" sz="2600" dirty="0" err="1"/>
              <a:t>Sebuah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X </a:t>
            </a:r>
            <a:r>
              <a:rPr lang="en-US" sz="2600" dirty="0" err="1"/>
              <a:t>dikatakan</a:t>
            </a:r>
            <a:r>
              <a:rPr lang="en-US" sz="2600" dirty="0"/>
              <a:t> NPC </a:t>
            </a:r>
            <a:r>
              <a:rPr lang="en-US" sz="2600" dirty="0" err="1"/>
              <a:t>jika</a:t>
            </a:r>
            <a:r>
              <a:rPr lang="en-US" sz="26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sz="2600" dirty="0"/>
              <a:t>	  1) X </a:t>
            </a:r>
            <a:r>
              <a:rPr lang="en-US" sz="2600" dirty="0" err="1"/>
              <a:t>termasuk</a:t>
            </a:r>
            <a:r>
              <a:rPr lang="en-US" sz="2600" dirty="0"/>
              <a:t> </a:t>
            </a:r>
            <a:r>
              <a:rPr lang="en-US" sz="2600" dirty="0" err="1"/>
              <a:t>ke</a:t>
            </a:r>
            <a:r>
              <a:rPr lang="en-US" sz="2600" dirty="0"/>
              <a:t>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NP</a:t>
            </a:r>
          </a:p>
          <a:p>
            <a:pPr marL="344488" indent="-344488">
              <a:lnSpc>
                <a:spcPct val="80000"/>
              </a:lnSpc>
              <a:buNone/>
              <a:defRPr/>
            </a:pPr>
            <a:r>
              <a:rPr lang="en-US" sz="2600" dirty="0"/>
              <a:t>	2) </a:t>
            </a:r>
            <a:r>
              <a:rPr lang="en-US" sz="2600" dirty="0" err="1"/>
              <a:t>Setiap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NP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direduksi</a:t>
            </a:r>
            <a:r>
              <a:rPr lang="en-US" sz="2600" dirty="0"/>
              <a:t> </a:t>
            </a:r>
            <a:r>
              <a:rPr lang="en-US" sz="2600" dirty="0" err="1"/>
              <a:t>menjadi</a:t>
            </a:r>
            <a:r>
              <a:rPr lang="en-US" sz="2600" dirty="0"/>
              <a:t> X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 </a:t>
            </a:r>
          </a:p>
          <a:p>
            <a:pPr marL="344488" indent="-344488">
              <a:lnSpc>
                <a:spcPct val="80000"/>
              </a:lnSpc>
              <a:buNone/>
              <a:defRPr/>
            </a:pPr>
            <a:endParaRPr lang="en-US" sz="2600" dirty="0"/>
          </a:p>
          <a:p>
            <a:pPr>
              <a:lnSpc>
                <a:spcPct val="80000"/>
              </a:lnSpc>
              <a:defRPr/>
            </a:pPr>
            <a:r>
              <a:rPr lang="en-US" sz="2600" dirty="0" err="1"/>
              <a:t>Konsekuensi</a:t>
            </a:r>
            <a:r>
              <a:rPr lang="en-US" sz="2600" dirty="0"/>
              <a:t> </a:t>
            </a:r>
            <a:r>
              <a:rPr lang="en-US" sz="2600" dirty="0" err="1"/>
              <a:t>dari</a:t>
            </a:r>
            <a:r>
              <a:rPr lang="en-US" sz="2600" dirty="0"/>
              <a:t> </a:t>
            </a:r>
            <a:r>
              <a:rPr lang="en-US" sz="2600" dirty="0" err="1"/>
              <a:t>definisi</a:t>
            </a:r>
            <a:r>
              <a:rPr lang="en-US" sz="2600" dirty="0"/>
              <a:t> di </a:t>
            </a:r>
            <a:r>
              <a:rPr lang="en-US" sz="2600" dirty="0" err="1"/>
              <a:t>atas</a:t>
            </a:r>
            <a:r>
              <a:rPr lang="en-US" sz="2600" dirty="0"/>
              <a:t> </a:t>
            </a:r>
            <a:r>
              <a:rPr lang="en-US" sz="2600" dirty="0" err="1"/>
              <a:t>adalah</a:t>
            </a:r>
            <a:r>
              <a:rPr lang="en-US" sz="2600" dirty="0"/>
              <a:t> </a:t>
            </a:r>
            <a:r>
              <a:rPr lang="en-US" sz="2600" dirty="0" err="1"/>
              <a:t>jika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menemukan</a:t>
            </a:r>
            <a:r>
              <a:rPr lang="en-US" sz="2600" dirty="0"/>
              <a:t> </a:t>
            </a:r>
            <a:r>
              <a:rPr lang="en-US" sz="2600" dirty="0" err="1"/>
              <a:t>algoritma</a:t>
            </a:r>
            <a:r>
              <a:rPr lang="en-US" sz="2600" dirty="0"/>
              <a:t> </a:t>
            </a:r>
            <a:r>
              <a:rPr lang="en-US" sz="2600" dirty="0" err="1"/>
              <a:t>dengan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 </a:t>
            </a:r>
            <a:r>
              <a:rPr lang="en-US" sz="2600" dirty="0" err="1"/>
              <a:t>untuk</a:t>
            </a:r>
            <a:r>
              <a:rPr lang="en-US" sz="2600" dirty="0"/>
              <a:t> </a:t>
            </a:r>
            <a:r>
              <a:rPr lang="en-US" sz="2600" dirty="0" err="1"/>
              <a:t>menyelesaikan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X, </a:t>
            </a:r>
            <a:r>
              <a:rPr lang="en-US" sz="2600" dirty="0" err="1"/>
              <a:t>maka</a:t>
            </a:r>
            <a:r>
              <a:rPr lang="en-US" sz="2600" dirty="0"/>
              <a:t> </a:t>
            </a:r>
            <a:r>
              <a:rPr lang="en-US" sz="2600" dirty="0" err="1"/>
              <a:t>kita</a:t>
            </a:r>
            <a:r>
              <a:rPr lang="en-US" sz="2600" dirty="0"/>
              <a:t> </a:t>
            </a:r>
            <a:r>
              <a:rPr lang="en-US" sz="2600" dirty="0" err="1"/>
              <a:t>dapat</a:t>
            </a:r>
            <a:r>
              <a:rPr lang="en-US" sz="2600" dirty="0"/>
              <a:t> </a:t>
            </a:r>
            <a:r>
              <a:rPr lang="en-US" sz="2600" dirty="0" err="1"/>
              <a:t>memecahkan</a:t>
            </a:r>
            <a:r>
              <a:rPr lang="en-US" sz="2600" dirty="0"/>
              <a:t> </a:t>
            </a:r>
            <a:r>
              <a:rPr lang="en-US" sz="2600" u="sng" dirty="0" err="1"/>
              <a:t>semua</a:t>
            </a:r>
            <a:r>
              <a:rPr lang="en-US" sz="2600" dirty="0"/>
              <a:t> </a:t>
            </a:r>
            <a:r>
              <a:rPr lang="en-US" sz="2600" dirty="0" err="1"/>
              <a:t>persoalan</a:t>
            </a:r>
            <a:r>
              <a:rPr lang="en-US" sz="2600" dirty="0"/>
              <a:t> di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kelas</a:t>
            </a:r>
            <a:r>
              <a:rPr lang="en-US" sz="2600" dirty="0"/>
              <a:t> NP </a:t>
            </a:r>
            <a:r>
              <a:rPr lang="en-US" sz="2600" dirty="0" err="1"/>
              <a:t>dalam</a:t>
            </a:r>
            <a:r>
              <a:rPr lang="en-US" sz="2600" dirty="0"/>
              <a:t> </a:t>
            </a:r>
            <a:r>
              <a:rPr lang="en-US" sz="2600" dirty="0" err="1"/>
              <a:t>waktu</a:t>
            </a:r>
            <a:r>
              <a:rPr lang="en-US" sz="2600" dirty="0"/>
              <a:t> </a:t>
            </a:r>
            <a:r>
              <a:rPr lang="en-US" sz="2600" dirty="0" err="1"/>
              <a:t>polinom</a:t>
            </a:r>
            <a:r>
              <a:rPr lang="en-US" sz="2600" dirty="0"/>
              <a:t>. </a:t>
            </a:r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pPr>
              <a:defRPr/>
            </a:pPr>
            <a:r>
              <a:rPr lang="en-US" altLang="ja-JP" sz="2600" dirty="0">
                <a:ea typeface="HGS明朝E" charset="-128"/>
              </a:rPr>
              <a:t>FYI, </a:t>
            </a:r>
            <a:r>
              <a:rPr lang="en-US" altLang="ja-JP" sz="2600" dirty="0" err="1">
                <a:ea typeface="HGS明朝E" charset="-128"/>
              </a:rPr>
              <a:t>nama</a:t>
            </a:r>
            <a:r>
              <a:rPr lang="en-US" altLang="ja-JP" sz="2600" dirty="0">
                <a:ea typeface="HGS明朝E" charset="-128"/>
              </a:rPr>
              <a:t> </a:t>
            </a:r>
            <a:r>
              <a:rPr lang="ja-JP" altLang="en-US" sz="2600" dirty="0">
                <a:ea typeface="HGS明朝E" charset="-128"/>
              </a:rPr>
              <a:t>“</a:t>
            </a:r>
            <a:r>
              <a:rPr lang="en-US" altLang="ja-JP" sz="2600" dirty="0"/>
              <a:t>NP-Complete</a:t>
            </a:r>
            <a:r>
              <a:rPr lang="ja-JP" altLang="en-US" sz="2600" dirty="0">
                <a:ea typeface="HGS明朝E" charset="-128"/>
              </a:rPr>
              <a:t>”</a:t>
            </a:r>
            <a:r>
              <a:rPr lang="en-US" altLang="ja-JP" sz="2600" dirty="0"/>
              <a:t> </a:t>
            </a:r>
            <a:r>
              <a:rPr lang="en-US" altLang="ja-JP" sz="2600" dirty="0" err="1"/>
              <a:t>berasal</a:t>
            </a:r>
            <a:r>
              <a:rPr lang="en-US" altLang="ja-JP" sz="2600" dirty="0"/>
              <a:t> </a:t>
            </a:r>
            <a:r>
              <a:rPr lang="en-US" altLang="ja-JP" sz="2600" dirty="0" err="1"/>
              <a:t>dari</a:t>
            </a:r>
            <a:r>
              <a:rPr lang="en-US" altLang="ja-JP" sz="2600" dirty="0"/>
              <a:t>: </a:t>
            </a:r>
          </a:p>
          <a:p>
            <a:pPr lvl="1">
              <a:defRPr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3333FF"/>
                </a:solidFill>
              </a:rPr>
              <a:t>N</a:t>
            </a:r>
            <a:r>
              <a:rPr lang="en-US" sz="2600" dirty="0"/>
              <a:t>ondeterministic </a:t>
            </a:r>
            <a:r>
              <a:rPr lang="en-US" sz="2600" dirty="0">
                <a:solidFill>
                  <a:srgbClr val="3333FF"/>
                </a:solidFill>
              </a:rPr>
              <a:t>P</a:t>
            </a:r>
            <a:r>
              <a:rPr lang="en-US" sz="2600" dirty="0"/>
              <a:t>olynomial</a:t>
            </a:r>
          </a:p>
          <a:p>
            <a:pPr lvl="1">
              <a:defRPr/>
            </a:pPr>
            <a:r>
              <a:rPr lang="en-US" sz="2600" dirty="0"/>
              <a:t>  </a:t>
            </a:r>
            <a:r>
              <a:rPr lang="en-US" sz="2600" dirty="0">
                <a:solidFill>
                  <a:srgbClr val="3333FF"/>
                </a:solidFill>
              </a:rPr>
              <a:t>Complete</a:t>
            </a:r>
            <a:r>
              <a:rPr lang="en-US" sz="2600" dirty="0"/>
              <a:t> - </a:t>
            </a:r>
            <a:r>
              <a:rPr lang="ja-JP" altLang="en-US" sz="2600" dirty="0">
                <a:ea typeface="HGS明朝E" charset="-128"/>
              </a:rPr>
              <a:t>“</a:t>
            </a:r>
            <a:r>
              <a:rPr lang="en-US" altLang="ja-JP" sz="2600" dirty="0"/>
              <a:t>Solve one, Solve them all</a:t>
            </a:r>
            <a:r>
              <a:rPr lang="ja-JP" altLang="en-US" sz="2600" dirty="0">
                <a:ea typeface="HGS明朝E" charset="-128"/>
              </a:rPr>
              <a:t>”</a:t>
            </a:r>
            <a:endParaRPr lang="en-US" altLang="ja-JP" sz="2600" dirty="0"/>
          </a:p>
          <a:p>
            <a:pPr>
              <a:lnSpc>
                <a:spcPct val="80000"/>
              </a:lnSpc>
              <a:defRPr/>
            </a:pPr>
            <a:endParaRPr lang="en-US" sz="2600" dirty="0"/>
          </a:p>
          <a:p>
            <a:pPr marL="344488" indent="-344488">
              <a:lnSpc>
                <a:spcPct val="80000"/>
              </a:lnSpc>
              <a:buNone/>
              <a:defRPr/>
            </a:pP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/>
          </a:p>
        </p:txBody>
      </p:sp>
      <p:sp>
        <p:nvSpPr>
          <p:cNvPr id="20" name="Oval 4">
            <a:extLst>
              <a:ext uri="{FF2B5EF4-FFF2-40B4-BE49-F238E27FC236}">
                <a16:creationId xmlns:a16="http://schemas.microsoft.com/office/drawing/2014/main" id="{2D7480EC-DDC0-453F-957C-DBC1FF1EA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8600" y="4425079"/>
            <a:ext cx="3505200" cy="2362200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1B8A1B49-9167-44F3-9E26-C8538907BA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5600" y="57204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NP</a:t>
            </a:r>
          </a:p>
        </p:txBody>
      </p:sp>
      <p:sp>
        <p:nvSpPr>
          <p:cNvPr id="22" name="Oval 6">
            <a:extLst>
              <a:ext uri="{FF2B5EF4-FFF2-40B4-BE49-F238E27FC236}">
                <a16:creationId xmlns:a16="http://schemas.microsoft.com/office/drawing/2014/main" id="{6EF51B7D-D5BC-44F1-8851-555EDFD556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3900" y="5265660"/>
            <a:ext cx="1295400" cy="1143000"/>
          </a:xfrm>
          <a:prstGeom prst="ellipse">
            <a:avLst/>
          </a:prstGeom>
          <a:solidFill>
            <a:srgbClr val="0066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64855FC3-7D49-44CB-8E5F-EC620CA8BE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55680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P</a:t>
            </a:r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4BE65869-3668-4C9C-B27C-62D53979C4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48800" y="4653679"/>
            <a:ext cx="1295400" cy="914400"/>
          </a:xfrm>
          <a:prstGeom prst="ellipse">
            <a:avLst/>
          </a:prstGeom>
          <a:solidFill>
            <a:srgbClr val="CC66FF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0C9FEE0D-E787-4ABA-8228-DE06ED592E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9800" y="4882280"/>
            <a:ext cx="762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NPC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5281F-6E63-4583-B57B-52C51A1723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4522"/>
            <a:ext cx="10515600" cy="5282441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/>
              <a:t>Properti</a:t>
            </a:r>
            <a:r>
              <a:rPr lang="en-US" b="1" dirty="0"/>
              <a:t> NP-Complete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Persoalan</a:t>
            </a:r>
            <a:r>
              <a:rPr lang="en-US" dirty="0"/>
              <a:t> X </a:t>
            </a:r>
            <a:r>
              <a:rPr lang="en-US" dirty="0" err="1"/>
              <a:t>adalah</a:t>
            </a:r>
            <a:r>
              <a:rPr lang="en-US" dirty="0"/>
              <a:t> NPC </a:t>
            </a:r>
            <a:r>
              <a:rPr lang="en-US" dirty="0" err="1"/>
              <a:t>jika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lain di </a:t>
            </a:r>
            <a:r>
              <a:rPr lang="en-US" dirty="0" err="1"/>
              <a:t>dalam</a:t>
            </a:r>
            <a:r>
              <a:rPr lang="en-US" dirty="0"/>
              <a:t> NP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direduksi</a:t>
            </a:r>
            <a:r>
              <a:rPr lang="en-US" dirty="0"/>
              <a:t> (</a:t>
            </a:r>
            <a:r>
              <a:rPr lang="en-US" dirty="0" err="1"/>
              <a:t>ditransformasikan</a:t>
            </a:r>
            <a:r>
              <a:rPr lang="en-US" dirty="0"/>
              <a:t>) </a:t>
            </a:r>
            <a:r>
              <a:rPr lang="en-US" dirty="0" err="1"/>
              <a:t>menjadi</a:t>
            </a:r>
            <a:r>
              <a:rPr lang="en-US" dirty="0"/>
              <a:t> X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2"/>
            </a:pP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sembarang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NPC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ditransformasikan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 lain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polinom</a:t>
            </a:r>
            <a:endParaRPr lang="en-US" dirty="0"/>
          </a:p>
          <a:p>
            <a:pPr marL="914400" indent="-338138">
              <a:buFontTx/>
              <a:buChar char="-"/>
              <a:tabLst>
                <a:tab pos="854075" algn="l"/>
              </a:tabLst>
            </a:pPr>
            <a:r>
              <a:rPr lang="en-US" sz="2400" dirty="0"/>
              <a:t>X </a:t>
            </a:r>
            <a:r>
              <a:rPr lang="en-US" sz="2400" dirty="0" err="1"/>
              <a:t>ditransformasi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Y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endParaRPr lang="en-US" sz="2400" dirty="0"/>
          </a:p>
          <a:p>
            <a:pPr marL="914400" indent="-338138">
              <a:buFontTx/>
              <a:buChar char="-"/>
              <a:tabLst>
                <a:tab pos="854075" algn="l"/>
              </a:tabLst>
            </a:pPr>
            <a:r>
              <a:rPr lang="en-US" sz="2400" dirty="0"/>
              <a:t>Y </a:t>
            </a:r>
            <a:r>
              <a:rPr lang="en-US" sz="2400" dirty="0" err="1"/>
              <a:t>ditransformasi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X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</a:p>
          <a:p>
            <a:pPr marL="517525" indent="-288925">
              <a:buFontTx/>
              <a:buChar char="-"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B579CE-B3C7-486C-90F4-7D81BEED4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461" y="4942111"/>
            <a:ext cx="4929575" cy="170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72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C0D44-A945-41E6-8E5F-80490C411E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644" y="417444"/>
            <a:ext cx="10923104" cy="5698782"/>
          </a:xfrm>
        </p:spPr>
        <p:txBody>
          <a:bodyPr/>
          <a:lstStyle/>
          <a:p>
            <a:pPr>
              <a:defRPr/>
            </a:pPr>
            <a:r>
              <a:rPr lang="en-US" sz="2400" dirty="0"/>
              <a:t>Cara </a:t>
            </a:r>
            <a:r>
              <a:rPr lang="en-US" sz="2400" dirty="0" err="1"/>
              <a:t>termudah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membuktikan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</a:t>
            </a:r>
            <a:r>
              <a:rPr lang="en-US" sz="2400" dirty="0" err="1"/>
              <a:t>baru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NPC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menemukan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yang </a:t>
            </a:r>
            <a:r>
              <a:rPr lang="en-US" sz="2400" dirty="0" err="1"/>
              <a:t>sudah</a:t>
            </a:r>
            <a:r>
              <a:rPr lang="en-US" sz="2400" dirty="0"/>
              <a:t> </a:t>
            </a:r>
            <a:r>
              <a:rPr lang="en-US" sz="2400" dirty="0" err="1"/>
              <a:t>dikenal</a:t>
            </a:r>
            <a:r>
              <a:rPr lang="en-US" sz="2400" dirty="0"/>
              <a:t> NPC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Z. </a:t>
            </a:r>
          </a:p>
          <a:p>
            <a:pPr>
              <a:defRPr/>
            </a:pPr>
            <a:endParaRPr lang="en-US" sz="2400" dirty="0"/>
          </a:p>
          <a:p>
            <a:pPr eaLnBrk="1" hangingPunct="1">
              <a:defRPr/>
            </a:pPr>
            <a:r>
              <a:rPr lang="en-US" sz="2400" dirty="0" err="1"/>
              <a:t>Jadi</a:t>
            </a:r>
            <a:r>
              <a:rPr lang="en-US" sz="2400" dirty="0"/>
              <a:t>,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NPC, </a:t>
            </a:r>
            <a:r>
              <a:rPr lang="en-US" sz="2400" dirty="0" err="1"/>
              <a:t>caranya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:</a:t>
            </a:r>
          </a:p>
          <a:p>
            <a:pPr marL="793750" indent="-449263">
              <a:buNone/>
              <a:defRPr/>
            </a:pPr>
            <a:r>
              <a:rPr lang="en-US" sz="2400" dirty="0"/>
              <a:t>1) 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Z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anggota</a:t>
            </a:r>
            <a:r>
              <a:rPr lang="en-US" sz="2400" dirty="0"/>
              <a:t> NP</a:t>
            </a:r>
          </a:p>
          <a:p>
            <a:pPr marL="793750" indent="-449263">
              <a:buNone/>
              <a:defRPr/>
            </a:pPr>
            <a:r>
              <a:rPr lang="en-US" sz="2400" dirty="0"/>
              <a:t>2)  </a:t>
            </a:r>
            <a:r>
              <a:rPr lang="en-US" sz="2400" dirty="0" err="1"/>
              <a:t>Pilih</a:t>
            </a:r>
            <a:r>
              <a:rPr lang="en-US" sz="2400" dirty="0"/>
              <a:t> Y yang </a:t>
            </a:r>
            <a:r>
              <a:rPr lang="en-US" sz="2400" dirty="0" err="1"/>
              <a:t>sesuai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koleksi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NPC.</a:t>
            </a:r>
          </a:p>
          <a:p>
            <a:pPr marL="793750" indent="-449263">
              <a:buNone/>
              <a:defRPr/>
            </a:pPr>
            <a:r>
              <a:rPr lang="en-US" sz="2400" dirty="0"/>
              <a:t>3)  </a:t>
            </a:r>
            <a:r>
              <a:rPr lang="en-US" sz="2400" dirty="0" err="1"/>
              <a:t>Tunjukkan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 </a:t>
            </a:r>
            <a:r>
              <a:rPr lang="en-US" sz="2400" dirty="0" err="1"/>
              <a:t>mentransformasikan</a:t>
            </a:r>
            <a:r>
              <a:rPr lang="en-US" sz="2400" dirty="0"/>
              <a:t> </a:t>
            </a:r>
            <a:r>
              <a:rPr lang="en-US" sz="2400" i="1" dirty="0"/>
              <a:t>instance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Y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i="1" dirty="0"/>
              <a:t>instance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Z</a:t>
            </a:r>
          </a:p>
          <a:p>
            <a:pPr>
              <a:buFontTx/>
              <a:buNone/>
              <a:defRPr/>
            </a:pPr>
            <a:endParaRPr lang="en-US" sz="2400" dirty="0"/>
          </a:p>
          <a:p>
            <a:pPr>
              <a:defRPr/>
            </a:pPr>
            <a:endParaRPr lang="en-US" sz="2400" dirty="0"/>
          </a:p>
          <a:p>
            <a:pPr>
              <a:defRPr/>
            </a:pPr>
            <a:endParaRPr lang="en-US" dirty="0"/>
          </a:p>
        </p:txBody>
      </p:sp>
      <p:sp>
        <p:nvSpPr>
          <p:cNvPr id="46083" name="Slide Number Placeholder 3">
            <a:extLst>
              <a:ext uri="{FF2B5EF4-FFF2-40B4-BE49-F238E27FC236}">
                <a16:creationId xmlns:a16="http://schemas.microsoft.com/office/drawing/2014/main" id="{ECAE0DF6-1CF4-4B7F-B185-8048454EB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3A673AE-2CDF-42DE-A926-48E8E9D36A30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79FE55-10AC-4D6C-979D-DF3A81E39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30" y="4290192"/>
            <a:ext cx="5532020" cy="23392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B0F6B5-9A99-4E46-A457-E76EC6F4EF80}"/>
              </a:ext>
            </a:extLst>
          </p:cNvPr>
          <p:cNvSpPr/>
          <p:nvPr/>
        </p:nvSpPr>
        <p:spPr>
          <a:xfrm>
            <a:off x="8124497" y="5286703"/>
            <a:ext cx="378372" cy="3888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Z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Number Placeholder 5">
            <a:extLst>
              <a:ext uri="{FF2B5EF4-FFF2-40B4-BE49-F238E27FC236}">
                <a16:creationId xmlns:a16="http://schemas.microsoft.com/office/drawing/2014/main" id="{E99BAF25-83AE-464E-825F-9F2CE513C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4A1426-D9F7-4E5F-B5CF-AB8F558125D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/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99BED6A9-FE64-4975-AF98-31152505C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799" y="685801"/>
            <a:ext cx="10595113" cy="5440363"/>
          </a:xfrm>
        </p:spPr>
        <p:txBody>
          <a:bodyPr/>
          <a:lstStyle/>
          <a:p>
            <a:r>
              <a:rPr lang="en-US" altLang="en-US" sz="2400" b="1" dirty="0" err="1"/>
              <a:t>Contoh</a:t>
            </a:r>
            <a:r>
              <a:rPr lang="en-US" altLang="en-US" sz="2400" dirty="0"/>
              <a:t>: Kita </a:t>
            </a:r>
            <a:r>
              <a:rPr lang="en-US" altLang="en-US" sz="2400" dirty="0" err="1"/>
              <a:t>pilih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NPC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sirkuit</a:t>
            </a:r>
            <a:r>
              <a:rPr lang="en-US" altLang="en-US" sz="2400" dirty="0"/>
              <a:t> Hamilton (HCP, </a:t>
            </a:r>
            <a:r>
              <a:rPr lang="en-US" altLang="en-US" sz="2400" i="1" dirty="0"/>
              <a:t>Hamiltonian Circuit Problem</a:t>
            </a:r>
            <a:r>
              <a:rPr lang="en-US" altLang="en-US" sz="2400" dirty="0"/>
              <a:t>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menunjukkan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TSDP juga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NPC. </a:t>
            </a:r>
            <a:r>
              <a:rPr lang="en-US" altLang="en-US" sz="2400" dirty="0" err="1"/>
              <a:t>Jadi</a:t>
            </a:r>
            <a:r>
              <a:rPr lang="en-US" altLang="en-US" sz="2400" dirty="0"/>
              <a:t>, di </a:t>
            </a:r>
            <a:r>
              <a:rPr lang="en-US" altLang="en-US" sz="2400" dirty="0" err="1"/>
              <a:t>sini</a:t>
            </a:r>
            <a:r>
              <a:rPr lang="en-US" altLang="en-US" sz="2400" dirty="0"/>
              <a:t> Y = HCP, dan Z = TSDP</a:t>
            </a:r>
          </a:p>
          <a:p>
            <a:pPr marL="168275" indent="-168275">
              <a:buNone/>
              <a:tabLst>
                <a:tab pos="457200" algn="l"/>
              </a:tabLst>
            </a:pP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dirty="0" err="1">
                <a:solidFill>
                  <a:srgbClr val="0070C0"/>
                </a:solidFill>
              </a:rPr>
              <a:t>Persoalan</a:t>
            </a:r>
            <a:r>
              <a:rPr lang="en-US" altLang="en-US" sz="2400" dirty="0">
                <a:solidFill>
                  <a:srgbClr val="0070C0"/>
                </a:solidFill>
              </a:rPr>
              <a:t> HCP: </a:t>
            </a:r>
            <a:r>
              <a:rPr lang="en-US" altLang="en-US" sz="2400" dirty="0" err="1">
                <a:solidFill>
                  <a:srgbClr val="0070C0"/>
                </a:solidFill>
              </a:rPr>
              <a:t>Diberikan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sebuah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dengan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buah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dirty="0" err="1">
                <a:solidFill>
                  <a:srgbClr val="0070C0"/>
                </a:solidFill>
              </a:rPr>
              <a:t>tentukan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apakah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tersebut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mengandung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Hamilton.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Hamilton </a:t>
            </a:r>
            <a:r>
              <a:rPr lang="en-US" altLang="en-US" sz="2400" dirty="0" err="1">
                <a:solidFill>
                  <a:srgbClr val="0070C0"/>
                </a:solidFill>
              </a:rPr>
              <a:t>adalah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sirkuit</a:t>
            </a:r>
            <a:r>
              <a:rPr lang="en-US" altLang="en-US" sz="2400" dirty="0">
                <a:solidFill>
                  <a:srgbClr val="0070C0"/>
                </a:solidFill>
              </a:rPr>
              <a:t> yang </a:t>
            </a:r>
            <a:r>
              <a:rPr lang="en-US" altLang="en-US" sz="2400" dirty="0" err="1">
                <a:solidFill>
                  <a:srgbClr val="0070C0"/>
                </a:solidFill>
              </a:rPr>
              <a:t>melalui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setiap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 di </a:t>
            </a:r>
            <a:r>
              <a:rPr lang="en-US" altLang="en-US" sz="2400" dirty="0" err="1">
                <a:solidFill>
                  <a:srgbClr val="0070C0"/>
                </a:solidFill>
              </a:rPr>
              <a:t>dalam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graf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G </a:t>
            </a:r>
            <a:r>
              <a:rPr lang="en-US" altLang="en-US" sz="2400" dirty="0">
                <a:solidFill>
                  <a:srgbClr val="0070C0"/>
                </a:solidFill>
              </a:rPr>
              <a:t>dan </a:t>
            </a:r>
            <a:r>
              <a:rPr lang="en-US" altLang="en-US" sz="2400" dirty="0" err="1">
                <a:solidFill>
                  <a:srgbClr val="0070C0"/>
                </a:solidFill>
              </a:rPr>
              <a:t>kembali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lagi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ke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simpul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</a:rPr>
              <a:t>semula</a:t>
            </a:r>
            <a:r>
              <a:rPr lang="en-US" altLang="en-US" sz="2400" dirty="0">
                <a:solidFill>
                  <a:srgbClr val="0070C0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000" dirty="0">
              <a:sym typeface="Symbol" panose="05050102010706020507" pitchFamily="18" charset="2"/>
            </a:endParaRPr>
          </a:p>
        </p:txBody>
      </p:sp>
      <p:sp>
        <p:nvSpPr>
          <p:cNvPr id="48132" name="TextBox 4">
            <a:extLst>
              <a:ext uri="{FF2B5EF4-FFF2-40B4-BE49-F238E27FC236}">
                <a16:creationId xmlns:a16="http://schemas.microsoft.com/office/drawing/2014/main" id="{B2EF64E5-0B45-463C-BE7F-A754E159FF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1591" y="6011071"/>
            <a:ext cx="58674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err="1">
                <a:solidFill>
                  <a:srgbClr val="FF0000"/>
                </a:solidFill>
              </a:rPr>
              <a:t>Perhatikan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bahwa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sirkuit</a:t>
            </a:r>
            <a:r>
              <a:rPr lang="en-US" altLang="en-US" sz="1800" dirty="0">
                <a:solidFill>
                  <a:srgbClr val="FF0000"/>
                </a:solidFill>
              </a:rPr>
              <a:t> Hamilton di </a:t>
            </a:r>
            <a:r>
              <a:rPr lang="en-US" altLang="en-US" sz="1800" dirty="0" err="1">
                <a:solidFill>
                  <a:srgbClr val="FF0000"/>
                </a:solidFill>
              </a:rPr>
              <a:t>dalam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graf</a:t>
            </a:r>
            <a:r>
              <a:rPr lang="en-US" altLang="en-US" sz="1800" dirty="0">
                <a:solidFill>
                  <a:srgbClr val="FF0000"/>
                </a:solidFill>
              </a:rPr>
              <a:t> G </a:t>
            </a:r>
            <a:r>
              <a:rPr lang="en-US" altLang="en-US" sz="1800" dirty="0" err="1">
                <a:solidFill>
                  <a:srgbClr val="FF0000"/>
                </a:solidFill>
              </a:rPr>
              <a:t>dengan</a:t>
            </a:r>
            <a:r>
              <a:rPr lang="en-US" altLang="en-US" sz="1800" dirty="0">
                <a:solidFill>
                  <a:srgbClr val="FF0000"/>
                </a:solidFill>
              </a:rPr>
              <a:t> n </a:t>
            </a:r>
            <a:r>
              <a:rPr lang="en-US" altLang="en-US" sz="1800" dirty="0" err="1">
                <a:solidFill>
                  <a:srgbClr val="FF0000"/>
                </a:solidFill>
              </a:rPr>
              <a:t>simpul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akan</a:t>
            </a:r>
            <a:r>
              <a:rPr lang="en-US" altLang="en-US" sz="1800" dirty="0">
                <a:solidFill>
                  <a:srgbClr val="FF0000"/>
                </a:solidFill>
              </a:rPr>
              <a:t>  </a:t>
            </a:r>
            <a:r>
              <a:rPr lang="en-US" altLang="en-US" sz="1800" dirty="0" err="1">
                <a:solidFill>
                  <a:srgbClr val="FF0000"/>
                </a:solidFill>
              </a:rPr>
              <a:t>mempunyai</a:t>
            </a:r>
            <a:r>
              <a:rPr lang="en-US" altLang="en-US" sz="1800" dirty="0">
                <a:solidFill>
                  <a:srgbClr val="FF0000"/>
                </a:solidFill>
              </a:rPr>
              <a:t> n </a:t>
            </a:r>
            <a:r>
              <a:rPr lang="en-US" altLang="en-US" sz="1800" dirty="0" err="1">
                <a:solidFill>
                  <a:srgbClr val="FF0000"/>
                </a:solidFill>
              </a:rPr>
              <a:t>buah</a:t>
            </a:r>
            <a:r>
              <a:rPr lang="en-US" altLang="en-US" sz="1800" dirty="0">
                <a:solidFill>
                  <a:srgbClr val="FF0000"/>
                </a:solidFill>
              </a:rPr>
              <a:t> </a:t>
            </a:r>
            <a:r>
              <a:rPr lang="en-US" altLang="en-US" sz="1800" dirty="0" err="1">
                <a:solidFill>
                  <a:srgbClr val="FF0000"/>
                </a:solidFill>
              </a:rPr>
              <a:t>sisi</a:t>
            </a:r>
            <a:endParaRPr lang="en-US" altLang="en-US" sz="18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E8EBB2-36B9-4A0E-9469-7512E1E14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5966" y="3175000"/>
            <a:ext cx="4438650" cy="2533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36AB5B7-F489-436C-938E-E1E418E0EA24}"/>
              </a:ext>
            </a:extLst>
          </p:cNvPr>
          <p:cNvCxnSpPr>
            <a:cxnSpLocks/>
          </p:cNvCxnSpPr>
          <p:nvPr/>
        </p:nvCxnSpPr>
        <p:spPr>
          <a:xfrm flipV="1">
            <a:off x="4162097" y="3437283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EA6542F-0D06-4824-8914-B1F035E46A93}"/>
              </a:ext>
            </a:extLst>
          </p:cNvPr>
          <p:cNvCxnSpPr>
            <a:cxnSpLocks/>
          </p:cNvCxnSpPr>
          <p:nvPr/>
        </p:nvCxnSpPr>
        <p:spPr>
          <a:xfrm>
            <a:off x="4162097" y="4148560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2AAD070-8588-4B2C-82F7-38467E346E2A}"/>
              </a:ext>
            </a:extLst>
          </p:cNvPr>
          <p:cNvCxnSpPr>
            <a:cxnSpLocks/>
          </p:cNvCxnSpPr>
          <p:nvPr/>
        </p:nvCxnSpPr>
        <p:spPr>
          <a:xfrm flipV="1">
            <a:off x="5447558" y="4693523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5AA9721-798B-4737-8AA9-1B64C03F114B}"/>
              </a:ext>
            </a:extLst>
          </p:cNvPr>
          <p:cNvCxnSpPr>
            <a:cxnSpLocks/>
          </p:cNvCxnSpPr>
          <p:nvPr/>
        </p:nvCxnSpPr>
        <p:spPr>
          <a:xfrm>
            <a:off x="5192111" y="4441825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>
            <a:extLst>
              <a:ext uri="{FF2B5EF4-FFF2-40B4-BE49-F238E27FC236}">
                <a16:creationId xmlns:a16="http://schemas.microsoft.com/office/drawing/2014/main" id="{67E7E100-77A3-4630-B756-A1E88E51C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6348" y="762001"/>
            <a:ext cx="10757452" cy="53641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mentransformasikan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instans</a:t>
            </a:r>
            <a:r>
              <a:rPr lang="en-US" altLang="en-US" sz="2400" dirty="0"/>
              <a:t> HCP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instans</a:t>
            </a:r>
            <a:r>
              <a:rPr lang="en-US" altLang="en-US" sz="2400" dirty="0"/>
              <a:t> TSDP,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sederhana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dirty="0">
                <a:solidFill>
                  <a:srgbClr val="FF0000"/>
                </a:solidFill>
              </a:rPr>
              <a:t>1.</a:t>
            </a:r>
            <a:r>
              <a:rPr lang="en-US" altLang="en-US" sz="2400" dirty="0"/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Setiap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sisi</a:t>
            </a:r>
            <a:r>
              <a:rPr lang="en-US" altLang="en-US" sz="2400" dirty="0">
                <a:solidFill>
                  <a:srgbClr val="FF0000"/>
                </a:solidFill>
              </a:rPr>
              <a:t> di </a:t>
            </a:r>
            <a:r>
              <a:rPr lang="en-US" altLang="en-US" sz="2400" dirty="0" err="1">
                <a:solidFill>
                  <a:srgbClr val="FF0000"/>
                </a:solidFill>
              </a:rPr>
              <a:t>dalam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graf</a:t>
            </a:r>
            <a:r>
              <a:rPr lang="en-US" altLang="en-US" sz="2400" dirty="0">
                <a:solidFill>
                  <a:srgbClr val="FF0000"/>
                </a:solidFill>
              </a:rPr>
              <a:t> G </a:t>
            </a:r>
            <a:r>
              <a:rPr lang="en-US" altLang="en-US" sz="2400" dirty="0" err="1">
                <a:solidFill>
                  <a:srgbClr val="FF0000"/>
                </a:solidFill>
              </a:rPr>
              <a:t>diberi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nilai</a:t>
            </a:r>
            <a:r>
              <a:rPr lang="en-US" altLang="en-US" sz="2400" dirty="0">
                <a:solidFill>
                  <a:srgbClr val="FF0000"/>
                </a:solidFill>
              </a:rPr>
              <a:t> (</a:t>
            </a:r>
            <a:r>
              <a:rPr lang="en-US" altLang="en-US" sz="2400" dirty="0" err="1">
                <a:solidFill>
                  <a:srgbClr val="FF0000"/>
                </a:solidFill>
              </a:rPr>
              <a:t>bobot</a:t>
            </a:r>
            <a:r>
              <a:rPr lang="en-US" altLang="en-US" sz="2400" dirty="0">
                <a:solidFill>
                  <a:srgbClr val="FF0000"/>
                </a:solidFill>
              </a:rPr>
              <a:t>) 1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>
                <a:solidFill>
                  <a:srgbClr val="FF0000"/>
                </a:solidFill>
              </a:rPr>
              <a:t>    2. </a:t>
            </a:r>
            <a:r>
              <a:rPr lang="en-US" altLang="en-US" sz="2400" dirty="0" err="1">
                <a:solidFill>
                  <a:srgbClr val="FF0000"/>
                </a:solidFill>
              </a:rPr>
              <a:t>Nyatakan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persoalan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>
                <a:solidFill>
                  <a:srgbClr val="FF0000"/>
                </a:solidFill>
              </a:rPr>
              <a:t>menjadi</a:t>
            </a:r>
            <a:r>
              <a:rPr lang="en-US" altLang="en-US" sz="2400" dirty="0">
                <a:solidFill>
                  <a:srgbClr val="FF0000"/>
                </a:solidFill>
              </a:rPr>
              <a:t> TSDP, </a:t>
            </a:r>
            <a:r>
              <a:rPr lang="en-US" altLang="en-US" sz="2400" dirty="0" err="1">
                <a:solidFill>
                  <a:srgbClr val="FF0000"/>
                </a:solidFill>
              </a:rPr>
              <a:t>yaitu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id-ID" altLang="en-US" sz="2400" dirty="0">
                <a:solidFill>
                  <a:srgbClr val="FF0000"/>
                </a:solidFill>
              </a:rPr>
              <a:t>adakah</a:t>
            </a:r>
            <a:r>
              <a:rPr lang="en-US" altLang="en-US" sz="2400" dirty="0">
                <a:solidFill>
                  <a:srgbClr val="FF0000"/>
                </a:solidFill>
              </a:rPr>
              <a:t> tur </a:t>
            </a:r>
            <a:r>
              <a:rPr lang="en-US" altLang="en-US" sz="2400" dirty="0" err="1">
                <a:solidFill>
                  <a:srgbClr val="FF0000"/>
                </a:solidFill>
              </a:rPr>
              <a:t>dengan</a:t>
            </a:r>
            <a:r>
              <a:rPr lang="en-US" altLang="en-US" sz="2400" dirty="0">
                <a:solidFill>
                  <a:srgbClr val="FF0000"/>
                </a:solidFill>
              </a:rPr>
              <a:t> total </a:t>
            </a:r>
            <a:r>
              <a:rPr lang="en-US" altLang="en-US" sz="2400" dirty="0" err="1">
                <a:solidFill>
                  <a:srgbClr val="FF0000"/>
                </a:solidFill>
              </a:rPr>
              <a:t>bobot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 </a:t>
            </a:r>
            <a:r>
              <a:rPr lang="en-US" altLang="en-US" sz="2400" i="1" dirty="0">
                <a:solidFill>
                  <a:srgbClr val="FF0000"/>
                </a:solidFill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?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>
              <a:sym typeface="Symbol" panose="05050102010706020507" pitchFamily="18" charset="2"/>
            </a:endParaRPr>
          </a:p>
          <a:p>
            <a:endParaRPr lang="en-US" altLang="en-US" sz="2600" dirty="0"/>
          </a:p>
        </p:txBody>
      </p:sp>
      <p:sp>
        <p:nvSpPr>
          <p:cNvPr id="49155" name="Slide Number Placeholder 3">
            <a:extLst>
              <a:ext uri="{FF2B5EF4-FFF2-40B4-BE49-F238E27FC236}">
                <a16:creationId xmlns:a16="http://schemas.microsoft.com/office/drawing/2014/main" id="{0B071A3C-079E-49EB-8CBB-874F09EF5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71F6F5A-52C4-48D0-9FFD-A3485E3EBB7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C4A2706-A417-4030-8D18-F49D19EF2F6A}"/>
              </a:ext>
            </a:extLst>
          </p:cNvPr>
          <p:cNvSpPr/>
          <p:nvPr/>
        </p:nvSpPr>
        <p:spPr>
          <a:xfrm>
            <a:off x="680545" y="3344477"/>
            <a:ext cx="6096000" cy="308392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ym typeface="Symbol" panose="05050102010706020507" pitchFamily="18" charset="2"/>
              </a:rPr>
              <a:t>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 (</a:t>
            </a:r>
            <a:r>
              <a:rPr lang="en-US" altLang="en-US" sz="2400" dirty="0" err="1"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memberi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bobot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setiap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sisi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nilai</a:t>
            </a:r>
            <a:r>
              <a:rPr lang="en-US" altLang="en-US" sz="2400" dirty="0">
                <a:sym typeface="Symbol" panose="05050102010706020507" pitchFamily="18" charset="2"/>
              </a:rPr>
              <a:t> 1) </a:t>
            </a:r>
            <a:r>
              <a:rPr lang="en-US" altLang="en-US" sz="2400" dirty="0" err="1">
                <a:sym typeface="Symbol" panose="05050102010706020507" pitchFamily="18" charset="2"/>
              </a:rPr>
              <a:t>membutuhkan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waktu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polinom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yaitu</a:t>
            </a:r>
            <a:r>
              <a:rPr lang="en-US" altLang="en-US" sz="2400" dirty="0">
                <a:sym typeface="Symbol" panose="05050102010706020507" pitchFamily="18" charset="2"/>
              </a:rPr>
              <a:t> O(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),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sisi</a:t>
            </a:r>
            <a:r>
              <a:rPr lang="en-US" altLang="en-US" sz="2400" dirty="0">
                <a:sym typeface="Symbol" panose="05050102010706020507" pitchFamily="18" charset="2"/>
              </a:rPr>
              <a:t> di </a:t>
            </a:r>
            <a:r>
              <a:rPr lang="en-US" altLang="en-US" sz="2400" dirty="0" err="1">
                <a:sym typeface="Symbol" panose="05050102010706020507" pitchFamily="18" charset="2"/>
              </a:rPr>
              <a:t>dalam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graf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ym typeface="Symbol" panose="05050102010706020507" pitchFamily="18" charset="2"/>
            </a:endParaRP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dirty="0" err="1">
                <a:sym typeface="Symbol" panose="05050102010706020507" pitchFamily="18" charset="2"/>
              </a:rPr>
              <a:t>Dengan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ini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dirty="0" err="1">
                <a:sym typeface="Symbol" panose="05050102010706020507" pitchFamily="18" charset="2"/>
              </a:rPr>
              <a:t>maka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HCP </a:t>
            </a:r>
            <a:r>
              <a:rPr lang="en-US" altLang="en-US" sz="2400" dirty="0" err="1">
                <a:sym typeface="Symbol" panose="05050102010706020507" pitchFamily="18" charset="2"/>
              </a:rPr>
              <a:t>sudah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ditransformasi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menjadi</a:t>
            </a:r>
            <a:r>
              <a:rPr lang="en-US" altLang="en-US" sz="2400" dirty="0">
                <a:sym typeface="Symbol" panose="05050102010706020507" pitchFamily="18" charset="2"/>
              </a:rPr>
              <a:t>  </a:t>
            </a:r>
            <a:r>
              <a:rPr lang="en-US" altLang="en-US" sz="2400" dirty="0" err="1">
                <a:sym typeface="Symbol" panose="05050102010706020507" pitchFamily="18" charset="2"/>
              </a:rPr>
              <a:t>instans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persoalan</a:t>
            </a:r>
            <a:r>
              <a:rPr lang="en-US" altLang="en-US" sz="2400" dirty="0">
                <a:sym typeface="Symbol" panose="05050102010706020507" pitchFamily="18" charset="2"/>
              </a:rPr>
              <a:t> TSDP.</a:t>
            </a:r>
          </a:p>
          <a:p>
            <a:pPr marL="342900" indent="-3429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80F3D5-D182-4AF3-A439-0E95F7CBC1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2805" y="3284043"/>
            <a:ext cx="4438650" cy="253365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CB8331F-811C-445F-8B77-D3AF77E33F71}"/>
              </a:ext>
            </a:extLst>
          </p:cNvPr>
          <p:cNvCxnSpPr>
            <a:cxnSpLocks/>
          </p:cNvCxnSpPr>
          <p:nvPr/>
        </p:nvCxnSpPr>
        <p:spPr>
          <a:xfrm flipV="1">
            <a:off x="7518936" y="3546326"/>
            <a:ext cx="929594" cy="630337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D2F9D8E-A968-4675-AC77-4B4A1E583AF6}"/>
              </a:ext>
            </a:extLst>
          </p:cNvPr>
          <p:cNvCxnSpPr>
            <a:cxnSpLocks/>
          </p:cNvCxnSpPr>
          <p:nvPr/>
        </p:nvCxnSpPr>
        <p:spPr>
          <a:xfrm>
            <a:off x="7518936" y="4257603"/>
            <a:ext cx="843455" cy="1813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D87E481-4613-46BD-BF94-DB7080AE11B0}"/>
              </a:ext>
            </a:extLst>
          </p:cNvPr>
          <p:cNvCxnSpPr>
            <a:cxnSpLocks/>
          </p:cNvCxnSpPr>
          <p:nvPr/>
        </p:nvCxnSpPr>
        <p:spPr>
          <a:xfrm flipV="1">
            <a:off x="8804397" y="4802566"/>
            <a:ext cx="487733" cy="520243"/>
          </a:xfrm>
          <a:prstGeom prst="line">
            <a:avLst/>
          </a:prstGeom>
          <a:ln w="317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C80647-7780-4614-B2E5-EFE80D836BE5}"/>
              </a:ext>
            </a:extLst>
          </p:cNvPr>
          <p:cNvCxnSpPr>
            <a:cxnSpLocks/>
          </p:cNvCxnSpPr>
          <p:nvPr/>
        </p:nvCxnSpPr>
        <p:spPr>
          <a:xfrm>
            <a:off x="8548950" y="4550868"/>
            <a:ext cx="178675" cy="75953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6D08F4D-D578-4670-892B-830ED4351819}"/>
              </a:ext>
            </a:extLst>
          </p:cNvPr>
          <p:cNvSpPr txBox="1"/>
          <p:nvPr/>
        </p:nvSpPr>
        <p:spPr>
          <a:xfrm>
            <a:off x="7600784" y="4496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6A5C04-DB38-4A9A-8BF9-AB174AD900BD}"/>
              </a:ext>
            </a:extLst>
          </p:cNvPr>
          <p:cNvSpPr txBox="1"/>
          <p:nvPr/>
        </p:nvSpPr>
        <p:spPr>
          <a:xfrm>
            <a:off x="8804397" y="315981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50D7F8-BE72-4048-B426-330667C8D4A5}"/>
              </a:ext>
            </a:extLst>
          </p:cNvPr>
          <p:cNvSpPr txBox="1"/>
          <p:nvPr/>
        </p:nvSpPr>
        <p:spPr>
          <a:xfrm>
            <a:off x="9641953" y="344408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7D4E5B3-513A-4D7B-9124-09A943B5ACDB}"/>
              </a:ext>
            </a:extLst>
          </p:cNvPr>
          <p:cNvSpPr txBox="1"/>
          <p:nvPr/>
        </p:nvSpPr>
        <p:spPr>
          <a:xfrm>
            <a:off x="10347033" y="36768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1528C0E-211B-4E26-87E8-83A5D792746C}"/>
              </a:ext>
            </a:extLst>
          </p:cNvPr>
          <p:cNvSpPr txBox="1"/>
          <p:nvPr/>
        </p:nvSpPr>
        <p:spPr>
          <a:xfrm>
            <a:off x="10980099" y="425428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ABD874-A5F7-47E4-B097-9D983CA90CB8}"/>
              </a:ext>
            </a:extLst>
          </p:cNvPr>
          <p:cNvSpPr txBox="1"/>
          <p:nvPr/>
        </p:nvSpPr>
        <p:spPr>
          <a:xfrm>
            <a:off x="10459217" y="50819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7127D8D-42F1-4C9E-8CDD-8760906E992A}"/>
              </a:ext>
            </a:extLst>
          </p:cNvPr>
          <p:cNvSpPr txBox="1"/>
          <p:nvPr/>
        </p:nvSpPr>
        <p:spPr>
          <a:xfrm>
            <a:off x="9401333" y="506089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F7FD94-CD3A-44EE-8DE7-46DD84DE9477}"/>
              </a:ext>
            </a:extLst>
          </p:cNvPr>
          <p:cNvSpPr txBox="1"/>
          <p:nvPr/>
        </p:nvSpPr>
        <p:spPr>
          <a:xfrm>
            <a:off x="9009246" y="504255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6CC2922-EAA5-47BB-980E-6F80F5101C5F}"/>
              </a:ext>
            </a:extLst>
          </p:cNvPr>
          <p:cNvSpPr txBox="1"/>
          <p:nvPr/>
        </p:nvSpPr>
        <p:spPr>
          <a:xfrm>
            <a:off x="7271870" y="449670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5669EFA-9F23-45D9-B2EC-558584E8231B}"/>
              </a:ext>
            </a:extLst>
          </p:cNvPr>
          <p:cNvSpPr txBox="1"/>
          <p:nvPr/>
        </p:nvSpPr>
        <p:spPr>
          <a:xfrm>
            <a:off x="7956306" y="53398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95A1AC4-B851-4874-976E-4F6EF16FCB20}"/>
              </a:ext>
            </a:extLst>
          </p:cNvPr>
          <p:cNvSpPr txBox="1"/>
          <p:nvPr/>
        </p:nvSpPr>
        <p:spPr>
          <a:xfrm>
            <a:off x="8287096" y="377690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252AAC-A6FB-4E8D-AE5A-87618CCEF34D}"/>
              </a:ext>
            </a:extLst>
          </p:cNvPr>
          <p:cNvSpPr txBox="1"/>
          <p:nvPr/>
        </p:nvSpPr>
        <p:spPr>
          <a:xfrm>
            <a:off x="7732859" y="352487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9C15E3E-2AA1-41EF-B3F1-F642E2CAA6C8}"/>
              </a:ext>
            </a:extLst>
          </p:cNvPr>
          <p:cNvSpPr txBox="1"/>
          <p:nvPr/>
        </p:nvSpPr>
        <p:spPr>
          <a:xfrm>
            <a:off x="8782462" y="454406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E57FF9-A052-4EA2-BFB7-43CDA992115A}"/>
              </a:ext>
            </a:extLst>
          </p:cNvPr>
          <p:cNvSpPr txBox="1"/>
          <p:nvPr/>
        </p:nvSpPr>
        <p:spPr>
          <a:xfrm>
            <a:off x="8379305" y="4745967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379173F-5035-44E6-8D95-57AA74569893}"/>
              </a:ext>
            </a:extLst>
          </p:cNvPr>
          <p:cNvSpPr txBox="1"/>
          <p:nvPr/>
        </p:nvSpPr>
        <p:spPr>
          <a:xfrm>
            <a:off x="9730437" y="430970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B7B33CB-74EB-459C-8B2A-6C78C71F6495}"/>
              </a:ext>
            </a:extLst>
          </p:cNvPr>
          <p:cNvSpPr txBox="1"/>
          <p:nvPr/>
        </p:nvSpPr>
        <p:spPr>
          <a:xfrm>
            <a:off x="8806898" y="362214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4FD8B46-DC2F-444D-85AC-7CCD4FA862DF}"/>
              </a:ext>
            </a:extLst>
          </p:cNvPr>
          <p:cNvSpPr txBox="1"/>
          <p:nvPr/>
        </p:nvSpPr>
        <p:spPr>
          <a:xfrm>
            <a:off x="8610600" y="371221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8176E67-1270-45B4-BF0F-79EF4EA585F8}"/>
              </a:ext>
            </a:extLst>
          </p:cNvPr>
          <p:cNvSpPr txBox="1"/>
          <p:nvPr/>
        </p:nvSpPr>
        <p:spPr>
          <a:xfrm>
            <a:off x="9380408" y="417473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80A1C5-00C0-4FFB-844C-6F98ABF8CCD3}"/>
              </a:ext>
            </a:extLst>
          </p:cNvPr>
          <p:cNvSpPr txBox="1"/>
          <p:nvPr/>
        </p:nvSpPr>
        <p:spPr>
          <a:xfrm>
            <a:off x="9206099" y="37425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2">
            <a:extLst>
              <a:ext uri="{FF2B5EF4-FFF2-40B4-BE49-F238E27FC236}">
                <a16:creationId xmlns:a16="http://schemas.microsoft.com/office/drawing/2014/main" id="{C7631D2C-AC21-44EA-868F-57FF5558A1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57200"/>
            <a:ext cx="10412896" cy="6019800"/>
          </a:xfrm>
        </p:spPr>
        <p:txBody>
          <a:bodyPr/>
          <a:lstStyle/>
          <a:p>
            <a:r>
              <a:rPr lang="en-US" altLang="en-US" sz="2400" dirty="0" err="1"/>
              <a:t>Misalkan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G = (V, E), |E| = </a:t>
            </a:r>
            <a:r>
              <a:rPr lang="en-US" altLang="en-US" sz="2400" i="1" dirty="0"/>
              <a:t>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jumlah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n.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graf</a:t>
            </a:r>
            <a:r>
              <a:rPr lang="en-US" altLang="en-US" sz="2400" dirty="0"/>
              <a:t> G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1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sbb</a:t>
            </a:r>
            <a:r>
              <a:rPr lang="en-US" altLang="en-US" sz="2400" dirty="0"/>
              <a:t>: </a:t>
            </a:r>
          </a:p>
          <a:p>
            <a:endParaRPr lang="en-US" altLang="en-US" sz="2400" dirty="0"/>
          </a:p>
          <a:p>
            <a:pPr>
              <a:buFontTx/>
              <a:buNone/>
            </a:pPr>
            <a:r>
              <a:rPr lang="en-US" altLang="en-US" sz="2400" dirty="0"/>
              <a:t>		</a:t>
            </a:r>
            <a:r>
              <a:rPr lang="en-US" altLang="en-US" sz="2400" b="1" dirty="0"/>
              <a:t>for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sisi</a:t>
            </a:r>
            <a:r>
              <a:rPr lang="en-US" altLang="en-US" sz="2400" dirty="0"/>
              <a:t> (</a:t>
            </a:r>
            <a:r>
              <a:rPr lang="en-US" altLang="en-US" sz="2400" i="1" dirty="0"/>
              <a:t>u</a:t>
            </a:r>
            <a:r>
              <a:rPr lang="en-US" altLang="en-US" sz="2400" dirty="0"/>
              <a:t>, </a:t>
            </a:r>
            <a:r>
              <a:rPr lang="en-US" altLang="en-US" sz="2400" i="1" dirty="0"/>
              <a:t>v</a:t>
            </a:r>
            <a:r>
              <a:rPr lang="en-US" altLang="en-US" sz="2400" dirty="0"/>
              <a:t>) </a:t>
            </a:r>
            <a:r>
              <a:rPr lang="en-US" altLang="en-US" sz="2400" dirty="0">
                <a:sym typeface="Symbol" panose="05050102010706020507" pitchFamily="18" charset="2"/>
              </a:rPr>
              <a:t> </a:t>
            </a:r>
            <a:r>
              <a:rPr lang="en-US" altLang="en-US" sz="2400" i="1" dirty="0">
                <a:sym typeface="Symbol" panose="05050102010706020507" pitchFamily="18" charset="2"/>
              </a:rPr>
              <a:t>E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b="1" dirty="0">
                <a:sym typeface="Symbol" panose="05050102010706020507" pitchFamily="18" charset="2"/>
              </a:rPr>
              <a:t>do</a:t>
            </a:r>
          </a:p>
          <a:p>
            <a:pPr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	      (</a:t>
            </a:r>
            <a:r>
              <a:rPr lang="en-US" altLang="en-US" sz="2400" i="1" dirty="0">
                <a:sym typeface="Symbol" panose="05050102010706020507" pitchFamily="18" charset="2"/>
              </a:rPr>
              <a:t>u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v</a:t>
            </a:r>
            <a:r>
              <a:rPr lang="en-US" altLang="en-US" sz="2400" dirty="0">
                <a:sym typeface="Symbol" panose="05050102010706020507" pitchFamily="18" charset="2"/>
              </a:rPr>
              <a:t>)  1</a:t>
            </a:r>
          </a:p>
          <a:p>
            <a:pPr>
              <a:buFontTx/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	          </a:t>
            </a:r>
            <a:r>
              <a:rPr lang="en-US" altLang="en-US" sz="2400" b="1" dirty="0">
                <a:sym typeface="Symbol" panose="05050102010706020507" pitchFamily="18" charset="2"/>
              </a:rPr>
              <a:t>end</a:t>
            </a:r>
          </a:p>
          <a:p>
            <a:pPr>
              <a:buFontTx/>
              <a:buNone/>
            </a:pPr>
            <a:endParaRPr lang="en-US" altLang="en-US" sz="2400" b="1" dirty="0">
              <a:sym typeface="Symbol" panose="05050102010706020507" pitchFamily="18" charset="2"/>
            </a:endParaRPr>
          </a:p>
          <a:p>
            <a:pPr>
              <a:buFontTx/>
              <a:buNone/>
            </a:pPr>
            <a:r>
              <a:rPr lang="en-US" altLang="en-US" sz="2400" b="1" dirty="0">
                <a:sym typeface="Symbol" panose="05050102010706020507" pitchFamily="18" charset="2"/>
              </a:rPr>
              <a:t>	</a:t>
            </a:r>
            <a:r>
              <a:rPr lang="en-US" altLang="en-US" sz="2400" dirty="0" err="1">
                <a:sym typeface="Symbol" panose="05050102010706020507" pitchFamily="18" charset="2"/>
              </a:rPr>
              <a:t>Jumlah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pengulangan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untuk</a:t>
            </a:r>
            <a:r>
              <a:rPr lang="en-US" altLang="en-US" sz="2400" dirty="0">
                <a:sym typeface="Symbol" panose="05050102010706020507" pitchFamily="18" charset="2"/>
              </a:rPr>
              <a:t>  (</a:t>
            </a:r>
            <a:r>
              <a:rPr lang="en-US" altLang="en-US" sz="2400" i="1" dirty="0">
                <a:sym typeface="Symbol" panose="05050102010706020507" pitchFamily="18" charset="2"/>
              </a:rPr>
              <a:t>u</a:t>
            </a:r>
            <a:r>
              <a:rPr lang="en-US" altLang="en-US" sz="2400" dirty="0">
                <a:sym typeface="Symbol" panose="05050102010706020507" pitchFamily="18" charset="2"/>
              </a:rPr>
              <a:t>, </a:t>
            </a:r>
            <a:r>
              <a:rPr lang="en-US" altLang="en-US" sz="2400" i="1" dirty="0">
                <a:sym typeface="Symbol" panose="05050102010706020507" pitchFamily="18" charset="2"/>
              </a:rPr>
              <a:t>v</a:t>
            </a:r>
            <a:r>
              <a:rPr lang="en-US" altLang="en-US" sz="2400" dirty="0">
                <a:sym typeface="Symbol" panose="05050102010706020507" pitchFamily="18" charset="2"/>
              </a:rPr>
              <a:t>)  1 </a:t>
            </a:r>
            <a:r>
              <a:rPr lang="en-US" altLang="en-US" sz="2400" dirty="0" err="1">
                <a:sym typeface="Symbol" panose="05050102010706020507" pitchFamily="18" charset="2"/>
              </a:rPr>
              <a:t>adalah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dirty="0" err="1">
                <a:sym typeface="Symbol" panose="05050102010706020507" pitchFamily="18" charset="2"/>
              </a:rPr>
              <a:t>sebanyak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kali, </a:t>
            </a:r>
            <a:r>
              <a:rPr lang="en-US" altLang="en-US" sz="2400" dirty="0" err="1">
                <a:sym typeface="Symbol" panose="05050102010706020507" pitchFamily="18" charset="2"/>
              </a:rPr>
              <a:t>sehingga</a:t>
            </a:r>
            <a:r>
              <a:rPr lang="en-US" altLang="en-US" sz="2400" dirty="0">
                <a:sym typeface="Symbol" panose="05050102010706020507" pitchFamily="18" charset="2"/>
              </a:rPr>
              <a:t>: </a:t>
            </a:r>
            <a:r>
              <a:rPr lang="en-US" altLang="en-US" sz="2400" b="1" dirty="0">
                <a:sym typeface="Symbol" panose="05050102010706020507" pitchFamily="18" charset="2"/>
              </a:rPr>
              <a:t>	</a:t>
            </a:r>
            <a:r>
              <a:rPr lang="en-US" altLang="en-US" sz="2400" i="1" dirty="0">
                <a:sym typeface="Symbol" panose="05050102010706020507" pitchFamily="18" charset="2"/>
              </a:rPr>
              <a:t>T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n</a:t>
            </a:r>
            <a:r>
              <a:rPr lang="en-US" altLang="en-US" sz="2400" dirty="0">
                <a:sym typeface="Symbol" panose="05050102010706020507" pitchFamily="18" charset="2"/>
              </a:rPr>
              <a:t>) = 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 = </a:t>
            </a:r>
            <a:r>
              <a:rPr lang="en-US" altLang="en-US" sz="2400" i="1" dirty="0">
                <a:sym typeface="Symbol" panose="05050102010706020507" pitchFamily="18" charset="2"/>
              </a:rPr>
              <a:t>O</a:t>
            </a:r>
            <a:r>
              <a:rPr lang="en-US" altLang="en-US" sz="2400" dirty="0">
                <a:sym typeface="Symbol" panose="05050102010706020507" pitchFamily="18" charset="2"/>
              </a:rPr>
              <a:t>(</a:t>
            </a:r>
            <a:r>
              <a:rPr lang="en-US" altLang="en-US" sz="2400" i="1" dirty="0">
                <a:sym typeface="Symbol" panose="05050102010706020507" pitchFamily="18" charset="2"/>
              </a:rPr>
              <a:t>m</a:t>
            </a:r>
            <a:r>
              <a:rPr lang="en-US" altLang="en-US" sz="2400" dirty="0">
                <a:sym typeface="Symbol" panose="05050102010706020507" pitchFamily="18" charset="2"/>
              </a:rPr>
              <a:t>) </a:t>
            </a:r>
            <a:r>
              <a:rPr lang="en-US" altLang="en-US" sz="2400" dirty="0">
                <a:sym typeface="Wingdings" panose="05000000000000000000" pitchFamily="2" charset="2"/>
              </a:rPr>
              <a:t> </a:t>
            </a:r>
            <a:r>
              <a:rPr lang="en-US" altLang="en-US" sz="2400" dirty="0" err="1">
                <a:sym typeface="Wingdings" panose="05000000000000000000" pitchFamily="2" charset="2"/>
              </a:rPr>
              <a:t>polinomial</a:t>
            </a: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memberi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sugesti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TSDP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HCP juga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</a:t>
            </a:r>
          </a:p>
          <a:p>
            <a:pPr>
              <a:buFontTx/>
              <a:buNone/>
            </a:pPr>
            <a:endParaRPr lang="en-US" altLang="en-US" sz="2400" dirty="0">
              <a:sym typeface="Wingdings" panose="05000000000000000000" pitchFamily="2" charset="2"/>
            </a:endParaRPr>
          </a:p>
          <a:p>
            <a:pPr>
              <a:buFontTx/>
              <a:buNone/>
            </a:pPr>
            <a:endParaRPr lang="en-US" altLang="en-US" sz="2400" dirty="0"/>
          </a:p>
        </p:txBody>
      </p:sp>
      <p:sp>
        <p:nvSpPr>
          <p:cNvPr id="50179" name="Slide Number Placeholder 3">
            <a:extLst>
              <a:ext uri="{FF2B5EF4-FFF2-40B4-BE49-F238E27FC236}">
                <a16:creationId xmlns:a16="http://schemas.microsoft.com/office/drawing/2014/main" id="{3A158CD2-D2C8-477C-91DD-6A6D6312E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FDFEF2-5500-4B6F-A3B0-1A8E2ECE20E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ED6F0-B167-4CF7-BDDF-42E7D2E00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Ikhtisar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0ED693-F7F6-4770-A229-4D3BA0AD03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 Problem</a:t>
            </a:r>
          </a:p>
          <a:p>
            <a:r>
              <a:rPr lang="en-US" dirty="0"/>
              <a:t>NP Problem</a:t>
            </a:r>
          </a:p>
          <a:p>
            <a:r>
              <a:rPr lang="en-US" dirty="0"/>
              <a:t>NP-Complete Problem</a:t>
            </a:r>
          </a:p>
          <a:p>
            <a:r>
              <a:rPr lang="en-US" dirty="0"/>
              <a:t>NP-hard</a:t>
            </a:r>
          </a:p>
        </p:txBody>
      </p:sp>
    </p:spTree>
    <p:extLst>
      <p:ext uri="{BB962C8B-B14F-4D97-AF65-F5344CB8AC3E}">
        <p14:creationId xmlns:p14="http://schemas.microsoft.com/office/powerpoint/2010/main" val="87463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3">
            <a:extLst>
              <a:ext uri="{FF2B5EF4-FFF2-40B4-BE49-F238E27FC236}">
                <a16:creationId xmlns:a16="http://schemas.microsoft.com/office/drawing/2014/main" id="{25DC429F-4E28-4A74-991E-EA31F3C1F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CAB8E5-7204-495B-9213-78153FCA3125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5784490-EB45-425E-A954-548E2352A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7559" y="1341652"/>
            <a:ext cx="8444651" cy="41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022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2">
            <a:extLst>
              <a:ext uri="{FF2B5EF4-FFF2-40B4-BE49-F238E27FC236}">
                <a16:creationId xmlns:a16="http://schemas.microsoft.com/office/drawing/2014/main" id="{CEBF9F11-6FBC-47F9-BBDE-E543FFC05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4291" y="785018"/>
            <a:ext cx="9798326" cy="5287963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2400" dirty="0" err="1"/>
              <a:t>Sejauh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lebih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300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sudah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terbukti</a:t>
            </a:r>
            <a:r>
              <a:rPr lang="en-US" altLang="en-US" sz="2400" dirty="0"/>
              <a:t> NP-complete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/>
              <a:t>Daftar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ternasuk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NP-Complete:</a:t>
            </a:r>
          </a:p>
          <a:p>
            <a:pPr lvl="1" eaLnBrk="1" hangingPunct="1"/>
            <a:endParaRPr lang="en-US" altLang="en-US" dirty="0"/>
          </a:p>
          <a:p>
            <a:pPr lvl="1" eaLnBrk="1" hangingPunct="1"/>
            <a:r>
              <a:rPr lang="en-US" altLang="en-US" dirty="0"/>
              <a:t>SAT (satisfiable problem)</a:t>
            </a:r>
          </a:p>
          <a:p>
            <a:pPr lvl="1" eaLnBrk="1" hangingPunct="1"/>
            <a:r>
              <a:rPr lang="en-US" altLang="en-US" dirty="0"/>
              <a:t>TSP (decision problem, </a:t>
            </a:r>
            <a:r>
              <a:rPr lang="en-US" altLang="en-US" dirty="0" err="1"/>
              <a:t>atau</a:t>
            </a:r>
            <a:r>
              <a:rPr lang="en-US" altLang="en-US" dirty="0"/>
              <a:t> TSDP)</a:t>
            </a:r>
          </a:p>
          <a:p>
            <a:pPr lvl="1" eaLnBrk="1" hangingPunct="1"/>
            <a:r>
              <a:rPr lang="en-US" altLang="en-US" dirty="0"/>
              <a:t>HAMILTONIAN CYCLE problem</a:t>
            </a:r>
          </a:p>
          <a:p>
            <a:pPr lvl="1" eaLnBrk="1" hangingPunct="1"/>
            <a:r>
              <a:rPr lang="en-US" altLang="en-US" dirty="0"/>
              <a:t>PARTITION problem</a:t>
            </a:r>
          </a:p>
          <a:p>
            <a:pPr lvl="1" eaLnBrk="1" hangingPunct="1"/>
            <a:r>
              <a:rPr lang="en-US" altLang="en-US" dirty="0"/>
              <a:t>SUM OF SUBSET problem</a:t>
            </a:r>
          </a:p>
          <a:p>
            <a:pPr lvl="1" eaLnBrk="1" hangingPunct="1"/>
            <a:r>
              <a:rPr lang="en-US" altLang="en-US" dirty="0"/>
              <a:t>CLIQUE problem</a:t>
            </a:r>
          </a:p>
          <a:p>
            <a:pPr lvl="1" eaLnBrk="1" hangingPunct="1"/>
            <a:r>
              <a:rPr lang="en-US" altLang="en-US" dirty="0"/>
              <a:t>GRAPH COLORING problem (decision problem)</a:t>
            </a:r>
          </a:p>
          <a:p>
            <a:pPr lvl="1" eaLnBrk="1" hangingPunct="1"/>
            <a:r>
              <a:rPr lang="en-US" altLang="en-US" dirty="0"/>
              <a:t>SAT (Satisfiability problem)</a:t>
            </a:r>
          </a:p>
          <a:p>
            <a:pPr lvl="1" eaLnBrk="1" hangingPunct="1"/>
            <a:r>
              <a:rPr lang="en-US" altLang="en-US" dirty="0"/>
              <a:t>Vertex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N-PUZZLE 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Knapsack problem  (decision problem)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dirty="0"/>
              <a:t>Subgraph isomorphism problem </a:t>
            </a:r>
          </a:p>
          <a:p>
            <a:pPr lvl="1" eaLnBrk="1" hangingPunct="1"/>
            <a:r>
              <a:rPr lang="en-US" altLang="en-US" dirty="0"/>
              <a:t>MINESWEEPER </a:t>
            </a:r>
          </a:p>
          <a:p>
            <a:pPr lvl="1" eaLnBrk="1" hangingPunct="1"/>
            <a:endParaRPr lang="en-US" altLang="en-US" dirty="0"/>
          </a:p>
          <a:p>
            <a:endParaRPr lang="en-US" altLang="en-US" sz="2400" dirty="0"/>
          </a:p>
        </p:txBody>
      </p:sp>
      <p:sp>
        <p:nvSpPr>
          <p:cNvPr id="53251" name="Slide Number Placeholder 3">
            <a:extLst>
              <a:ext uri="{FF2B5EF4-FFF2-40B4-BE49-F238E27FC236}">
                <a16:creationId xmlns:a16="http://schemas.microsoft.com/office/drawing/2014/main" id="{09B3B8AC-EE65-4E72-8BDE-8690B79D8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C4D7143-1629-4972-8B63-9484B74A775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5">
            <a:extLst>
              <a:ext uri="{FF2B5EF4-FFF2-40B4-BE49-F238E27FC236}">
                <a16:creationId xmlns:a16="http://schemas.microsoft.com/office/drawing/2014/main" id="{CC7CA1AC-E660-4774-9B7C-899FEE7ED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62DDC8-031E-45CC-81AA-619FABEF643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/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276BE46-B4E8-4403-9D28-87B67DB5A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5861" y="457200"/>
            <a:ext cx="10605052" cy="5867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err="1"/>
              <a:t>Tinjau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kembali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definisi</a:t>
            </a:r>
            <a:r>
              <a:rPr lang="en-US" altLang="en-US" sz="2400" dirty="0"/>
              <a:t> NPC.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dikatakan</a:t>
            </a:r>
            <a:r>
              <a:rPr lang="en-US" altLang="en-US" sz="2400" dirty="0"/>
              <a:t> NPC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1. X </a:t>
            </a:r>
            <a:r>
              <a:rPr lang="en-US" altLang="en-US" sz="2400" dirty="0" err="1"/>
              <a:t>termasuk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kelas</a:t>
            </a:r>
            <a:r>
              <a:rPr lang="en-US" altLang="en-US" sz="2400" dirty="0"/>
              <a:t> NP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	2.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direduksi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X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Definisi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menyatakan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 </a:t>
            </a:r>
            <a:r>
              <a:rPr lang="en-US" altLang="en-US" sz="2400" dirty="0" err="1"/>
              <a:t>transformasi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menjadi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NPC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semua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NP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sangkil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dirty="0"/>
          </a:p>
          <a:p>
            <a:pPr eaLnBrk="1" hangingPunct="1"/>
            <a:r>
              <a:rPr lang="en-US" altLang="en-US" sz="2400" dirty="0" err="1"/>
              <a:t>Dengan</a:t>
            </a:r>
            <a:r>
              <a:rPr lang="en-US" altLang="en-US" sz="2400" dirty="0"/>
              <a:t> kata lain,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NPC dan </a:t>
            </a:r>
            <a:r>
              <a:rPr lang="en-US" altLang="en-US" sz="2400" dirty="0" err="1"/>
              <a:t>memiliki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(</a:t>
            </a:r>
            <a:r>
              <a:rPr lang="en-US" altLang="en-US" sz="2400" dirty="0" err="1"/>
              <a:t>yaitu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X </a:t>
            </a:r>
            <a:r>
              <a:rPr lang="en-US" altLang="en-US" sz="2400" dirty="0" err="1"/>
              <a:t>ditemukan</a:t>
            </a:r>
            <a:r>
              <a:rPr lang="en-US" altLang="en-US" sz="2400" dirty="0"/>
              <a:t>) 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terjawablah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bahwa</a:t>
            </a:r>
            <a:r>
              <a:rPr lang="en-US" altLang="en-US" sz="2400" dirty="0"/>
              <a:t> P = NP. </a:t>
            </a:r>
          </a:p>
          <a:p>
            <a:pPr eaLnBrk="1" hangingPunct="1"/>
            <a:endParaRPr lang="en-US" altLang="en-US"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5C79BE-9051-49AB-BC51-4E8FD197C5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1464" y="4482548"/>
            <a:ext cx="2553846" cy="237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892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0CD7E-511C-4E53-BCC4-DA998E645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NP-Hard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12232-62C9-4B18-AA2F-1BA59048E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67" y="1690688"/>
            <a:ext cx="5394434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NP-hard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himpunan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yang </a:t>
            </a:r>
            <a:r>
              <a:rPr lang="en-US" dirty="0" err="1"/>
              <a:t>sesukar</a:t>
            </a:r>
            <a:r>
              <a:rPr lang="en-US" dirty="0"/>
              <a:t> NPC,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keputusan</a:t>
            </a:r>
            <a:r>
              <a:rPr lang="en-US" dirty="0"/>
              <a:t>,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persoalan</a:t>
            </a:r>
            <a:r>
              <a:rPr lang="en-US" dirty="0"/>
              <a:t> </a:t>
            </a:r>
            <a:r>
              <a:rPr lang="en-US" dirty="0" err="1"/>
              <a:t>apapun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 err="1"/>
              <a:t>Umumnya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kompleksitas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eksponensial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 err="1"/>
              <a:t>Contoh</a:t>
            </a:r>
            <a:r>
              <a:rPr lang="en-US" dirty="0"/>
              <a:t>: TSP (</a:t>
            </a:r>
            <a:r>
              <a:rPr lang="en-US" i="1" dirty="0"/>
              <a:t>non decision problem</a:t>
            </a:r>
            <a:r>
              <a:rPr lang="en-US" dirty="0"/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7E1AAD8-86F8-4E14-94F7-0A94975D3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903" y="1583091"/>
            <a:ext cx="6339691" cy="411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2683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1DC86-96EB-4700-A956-DB15A8239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Latihan (</a:t>
            </a:r>
            <a:r>
              <a:rPr lang="en-US" dirty="0" err="1"/>
              <a:t>diambil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soal-soal</a:t>
            </a:r>
            <a:r>
              <a:rPr lang="en-US" dirty="0"/>
              <a:t> UAS)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D0CC4-1D09-40F2-ACDF-A4EEEB7A39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00505"/>
            <a:ext cx="10515600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sz="2400" dirty="0"/>
              <a:t>1.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Diberikan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beberapa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pernyataan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pada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gambar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berikut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terkait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P, NP, dan NP-complete.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Tentukan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apakah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setiap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pernyataan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benar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</a:t>
            </a:r>
            <a:r>
              <a:rPr lang="en-US" sz="2400" b="0" i="0" u="none" strike="noStrike" baseline="0" dirty="0" err="1">
                <a:solidFill>
                  <a:srgbClr val="18191C"/>
                </a:solidFill>
                <a:latin typeface="CairoFont-1-0"/>
              </a:rPr>
              <a:t>atau</a:t>
            </a:r>
            <a:r>
              <a:rPr lang="en-US" sz="2400" b="0" i="0" u="none" strike="noStrike" baseline="0" dirty="0">
                <a:solidFill>
                  <a:srgbClr val="18191C"/>
                </a:solidFill>
                <a:latin typeface="CairoFont-1-0"/>
              </a:rPr>
              <a:t> salah.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FF93F2-D1A0-41FC-B8FA-AC695DE8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316136"/>
            <a:ext cx="10515600" cy="454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555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62B56-1E5E-4C87-91B8-D69018703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/>
          <a:lstStyle/>
          <a:p>
            <a:pPr marL="284163" indent="-284163">
              <a:buNone/>
            </a:pPr>
            <a:r>
              <a:rPr lang="en-US" sz="2400" dirty="0"/>
              <a:t>2.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persoalan</a:t>
            </a:r>
            <a:r>
              <a:rPr lang="en-US" sz="2400" dirty="0"/>
              <a:t> A </a:t>
            </a:r>
            <a:r>
              <a:rPr lang="en-US" sz="2400" dirty="0" err="1"/>
              <a:t>adalah</a:t>
            </a:r>
            <a:r>
              <a:rPr lang="en-US" sz="2400" dirty="0"/>
              <a:t> NP-complete dan </a:t>
            </a:r>
            <a:r>
              <a:rPr lang="en-US" sz="2400" dirty="0" err="1"/>
              <a:t>persoalan</a:t>
            </a:r>
            <a:r>
              <a:rPr lang="en-US" sz="2400" dirty="0"/>
              <a:t> B </a:t>
            </a:r>
            <a:r>
              <a:rPr lang="en-US" sz="2400" dirty="0" err="1"/>
              <a:t>adalah</a:t>
            </a:r>
            <a:r>
              <a:rPr lang="en-US" sz="2400" dirty="0"/>
              <a:t> NP </a:t>
            </a:r>
            <a:r>
              <a:rPr lang="en-US" sz="2400" dirty="0" err="1"/>
              <a:t>tapi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perlu</a:t>
            </a:r>
            <a:r>
              <a:rPr lang="en-US" sz="2400" dirty="0"/>
              <a:t> NP-complete. </a:t>
            </a:r>
            <a:r>
              <a:rPr lang="en-US" sz="2400" dirty="0" err="1"/>
              <a:t>Manakah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pernyataan-pernyatan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yang </a:t>
            </a:r>
            <a:r>
              <a:rPr lang="en-US" sz="2400" dirty="0" err="1"/>
              <a:t>benar</a:t>
            </a:r>
            <a:r>
              <a:rPr lang="en-US" sz="2400" dirty="0"/>
              <a:t>? </a:t>
            </a:r>
            <a:r>
              <a:rPr lang="en-US" sz="2400" dirty="0" err="1"/>
              <a:t>Jawaban</a:t>
            </a:r>
            <a:r>
              <a:rPr lang="en-US" sz="2400" dirty="0"/>
              <a:t> </a:t>
            </a:r>
            <a:r>
              <a:rPr lang="en-US" sz="2400" dirty="0" err="1"/>
              <a:t>bisa</a:t>
            </a:r>
            <a:r>
              <a:rPr lang="en-US" sz="2400" dirty="0"/>
              <a:t>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. </a:t>
            </a:r>
            <a:r>
              <a:rPr lang="en-US" sz="2400" dirty="0" err="1"/>
              <a:t>Jelaskan</a:t>
            </a:r>
            <a:r>
              <a:rPr lang="en-US" sz="2400" dirty="0"/>
              <a:t> </a:t>
            </a:r>
            <a:r>
              <a:rPr lang="en-US" sz="2400" dirty="0" err="1"/>
              <a:t>alasannya</a:t>
            </a:r>
            <a:r>
              <a:rPr lang="en-US" sz="2400" dirty="0"/>
              <a:t>.</a:t>
            </a:r>
          </a:p>
          <a:p>
            <a:pPr marL="284163" indent="0">
              <a:buNone/>
            </a:pPr>
            <a:r>
              <a:rPr lang="en-US" sz="2400" dirty="0"/>
              <a:t>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A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 = NP.</a:t>
            </a:r>
          </a:p>
          <a:p>
            <a:pPr marL="284163" indent="0">
              <a:buNone/>
            </a:pPr>
            <a:r>
              <a:rPr lang="en-US" sz="2400" dirty="0"/>
              <a:t>II.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B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bahwa</a:t>
            </a:r>
            <a:r>
              <a:rPr lang="en-US" sz="2400" dirty="0"/>
              <a:t> P = NP.</a:t>
            </a:r>
          </a:p>
          <a:p>
            <a:pPr marL="630238" indent="-346075">
              <a:buNone/>
            </a:pPr>
            <a:r>
              <a:rPr lang="en-US" sz="2400" dirty="0"/>
              <a:t>III.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A </a:t>
            </a:r>
            <a:r>
              <a:rPr lang="en-US" sz="2400" dirty="0" err="1"/>
              <a:t>mengimplikasikan</a:t>
            </a:r>
            <a:r>
              <a:rPr lang="en-US" sz="2400" dirty="0"/>
              <a:t> </a:t>
            </a:r>
            <a:r>
              <a:rPr lang="en-US" sz="2400" dirty="0" err="1"/>
              <a:t>algoritma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waktu</a:t>
            </a:r>
            <a:r>
              <a:rPr lang="en-US" sz="2400" dirty="0"/>
              <a:t> </a:t>
            </a:r>
            <a:r>
              <a:rPr lang="en-US" sz="2400" dirty="0" err="1"/>
              <a:t>polinom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B.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766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E3F9201-7F58-464D-838A-487FE888A4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5946" y="468626"/>
            <a:ext cx="7357205" cy="62064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0E81D20-5A39-4186-A4E6-AD9061F2A921}"/>
              </a:ext>
            </a:extLst>
          </p:cNvPr>
          <p:cNvSpPr txBox="1"/>
          <p:nvPr/>
        </p:nvSpPr>
        <p:spPr>
          <a:xfrm>
            <a:off x="1117600" y="356866"/>
            <a:ext cx="4860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3.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DAC648-7844-4573-BF1E-E1D835B1851C}"/>
              </a:ext>
            </a:extLst>
          </p:cNvPr>
          <p:cNvSpPr txBox="1"/>
          <p:nvPr/>
        </p:nvSpPr>
        <p:spPr>
          <a:xfrm>
            <a:off x="9398000" y="5781040"/>
            <a:ext cx="1738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</a:t>
            </a:r>
            <a:r>
              <a:rPr lang="en-US" dirty="0" err="1"/>
              <a:t>Sumber:Levitin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132691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Number Placeholder 5">
            <a:extLst>
              <a:ext uri="{FF2B5EF4-FFF2-40B4-BE49-F238E27FC236}">
                <a16:creationId xmlns:a16="http://schemas.microsoft.com/office/drawing/2014/main" id="{668B7A7C-5309-4B54-AA5C-E0153ADFD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B5A6265-7A27-4512-A792-E60D5CE9E79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400"/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58C2155D-BF27-4C3B-A821-39A078F8E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953000" y="2590800"/>
            <a:ext cx="2743200" cy="609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/>
              <a:t>T A M A 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5">
            <a:extLst>
              <a:ext uri="{FF2B5EF4-FFF2-40B4-BE49-F238E27FC236}">
                <a16:creationId xmlns:a16="http://schemas.microsoft.com/office/drawing/2014/main" id="{2119E289-952F-4830-87AB-AE6C5F721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C51821A-DB6B-437B-8E26-9E45C054616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/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6524FCAE-BD8F-4222-AD89-C67BA4B00A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altLang="en-US" b="1" i="1"/>
              <a:t>P</a:t>
            </a:r>
            <a:r>
              <a:rPr lang="en-US" altLang="en-US" b="1"/>
              <a:t> </a:t>
            </a:r>
            <a:r>
              <a:rPr lang="en-US" altLang="en-US" b="1" i="1"/>
              <a:t>Problems</a:t>
            </a:r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333AE91F-9EFC-4690-B74B-41EC2C5FE9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600" i="1" dirty="0">
                <a:solidFill>
                  <a:srgbClr val="FF0000"/>
                </a:solidFill>
              </a:rPr>
              <a:t>P Problems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dipecahkan</a:t>
            </a:r>
            <a:r>
              <a:rPr lang="en-US" altLang="en-US" sz="2600" dirty="0"/>
              <a:t> oleh </a:t>
            </a:r>
            <a:r>
              <a:rPr lang="en-US" altLang="en-US" sz="2600" dirty="0" err="1"/>
              <a:t>algoritma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dengan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kebutuhan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polinom</a:t>
            </a:r>
            <a:r>
              <a:rPr lang="en-US" altLang="en-US" sz="2600" dirty="0"/>
              <a:t>.</a:t>
            </a:r>
          </a:p>
          <a:p>
            <a:pPr eaLnBrk="1" hangingPunct="1"/>
            <a:endParaRPr lang="en-US" altLang="en-US" sz="2600" dirty="0"/>
          </a:p>
          <a:p>
            <a:pPr eaLnBrk="1" hangingPunct="1"/>
            <a:r>
              <a:rPr lang="en-US" altLang="en-US" sz="2600" dirty="0" err="1"/>
              <a:t>Semua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keputusan</a:t>
            </a:r>
            <a:r>
              <a:rPr lang="en-US" altLang="en-US" sz="2600" dirty="0"/>
              <a:t> yang </a:t>
            </a:r>
            <a:r>
              <a:rPr lang="en-US" altLang="en-US" sz="2600" dirty="0" err="1"/>
              <a:t>dapat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diselesakan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waktu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polinom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adalah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anggota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himpunan</a:t>
            </a:r>
            <a:r>
              <a:rPr lang="en-US" altLang="en-US" sz="2600" dirty="0"/>
              <a:t> </a:t>
            </a:r>
            <a:r>
              <a:rPr lang="en-US" altLang="en-US" sz="2600" i="1" dirty="0"/>
              <a:t>P</a:t>
            </a:r>
            <a:r>
              <a:rPr lang="en-US" altLang="en-US" sz="2600" dirty="0"/>
              <a:t>.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</a:t>
            </a:r>
            <a:r>
              <a:rPr lang="en-US" altLang="en-US" sz="2600" dirty="0" err="1"/>
              <a:t>Contoh</a:t>
            </a:r>
            <a:r>
              <a:rPr lang="en-US" altLang="en-US" sz="2600" dirty="0"/>
              <a:t>: 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1.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i="1" dirty="0"/>
              <a:t>searching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2.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tes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bilangan</a:t>
            </a:r>
            <a:r>
              <a:rPr lang="en-US" altLang="en-US" sz="2600" dirty="0"/>
              <a:t> prima. </a:t>
            </a:r>
          </a:p>
          <a:p>
            <a:pPr eaLnBrk="1" hangingPunct="1">
              <a:buFontTx/>
              <a:buNone/>
            </a:pPr>
            <a:r>
              <a:rPr lang="en-US" altLang="en-US" sz="2600" dirty="0"/>
              <a:t>	3. </a:t>
            </a:r>
            <a:r>
              <a:rPr lang="en-US" altLang="en-US" sz="2600" dirty="0" err="1"/>
              <a:t>Persoalan</a:t>
            </a:r>
            <a:r>
              <a:rPr lang="en-US" altLang="en-US" sz="2600" dirty="0"/>
              <a:t> uji </a:t>
            </a:r>
            <a:r>
              <a:rPr lang="en-US" altLang="en-US" sz="2600" dirty="0" err="1"/>
              <a:t>kesamaan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dua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buah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matriks</a:t>
            </a:r>
            <a:endParaRPr lang="en-US" altLang="en-US" sz="2600" dirty="0"/>
          </a:p>
          <a:p>
            <a:pPr eaLnBrk="1" hangingPunct="1">
              <a:buFontTx/>
              <a:buNone/>
            </a:pPr>
            <a:endParaRPr lang="en-US" altLang="en-US" sz="2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5">
            <a:extLst>
              <a:ext uri="{FF2B5EF4-FFF2-40B4-BE49-F238E27FC236}">
                <a16:creationId xmlns:a16="http://schemas.microsoft.com/office/drawing/2014/main" id="{A9519AC3-667E-4904-AD33-449D8E7F3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6BF95C2-54F4-4CD3-BF44-9D8C4B35F9DF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/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1807616A-BB71-48E4-986E-2D266FDA1E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24168" y="914401"/>
            <a:ext cx="10343664" cy="53602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dirty="0" err="1"/>
              <a:t>Apakah</a:t>
            </a:r>
            <a:r>
              <a:rPr lang="en-US" altLang="en-US" dirty="0"/>
              <a:t> </a:t>
            </a:r>
            <a:r>
              <a:rPr lang="en-US" altLang="en-US" i="1" dirty="0"/>
              <a:t>Travelling Salesperson Decision Problem</a:t>
            </a:r>
            <a:r>
              <a:rPr lang="en-US" altLang="en-US" dirty="0"/>
              <a:t> (TSDP) </a:t>
            </a:r>
            <a:r>
              <a:rPr lang="en-US" altLang="en-US" dirty="0" err="1"/>
              <a:t>termasuk</a:t>
            </a:r>
            <a:r>
              <a:rPr lang="en-US" altLang="en-US" dirty="0"/>
              <a:t> </a:t>
            </a:r>
            <a:r>
              <a:rPr lang="en-US" altLang="en-US" i="1" dirty="0"/>
              <a:t>P Problems</a:t>
            </a:r>
            <a:r>
              <a:rPr lang="en-US" altLang="en-US" dirty="0"/>
              <a:t>?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Meskipun</a:t>
            </a:r>
            <a:r>
              <a:rPr lang="en-US" altLang="en-US" dirty="0"/>
              <a:t> </a:t>
            </a:r>
            <a:r>
              <a:rPr lang="id-ID" altLang="en-US" dirty="0"/>
              <a:t>belum</a:t>
            </a:r>
            <a:r>
              <a:rPr lang="en-US" altLang="en-US" dirty="0"/>
              <a:t> </a:t>
            </a:r>
            <a:r>
              <a:rPr lang="en-US" altLang="en-US" dirty="0" err="1"/>
              <a:t>ada</a:t>
            </a:r>
            <a:r>
              <a:rPr lang="en-US" altLang="en-US" dirty="0"/>
              <a:t> orang yang </a:t>
            </a:r>
            <a:r>
              <a:rPr lang="en-US" altLang="en-US" dirty="0" err="1"/>
              <a:t>menemukan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TSDP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, </a:t>
            </a:r>
            <a:r>
              <a:rPr lang="en-US" altLang="en-US" dirty="0" err="1"/>
              <a:t>namun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seorang</a:t>
            </a:r>
            <a:r>
              <a:rPr lang="en-US" altLang="en-US" dirty="0"/>
              <a:t> pun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TSDP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dipecahkan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polinom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/>
              <a:t>Ini</a:t>
            </a:r>
            <a:r>
              <a:rPr lang="en-US" altLang="en-US" dirty="0"/>
              <a:t> </a:t>
            </a:r>
            <a:r>
              <a:rPr lang="en-US" altLang="en-US" dirty="0" err="1"/>
              <a:t>berarti</a:t>
            </a:r>
            <a:r>
              <a:rPr lang="en-US" altLang="en-US" dirty="0"/>
              <a:t> TSDP </a:t>
            </a:r>
            <a:r>
              <a:rPr lang="en-US" altLang="en-US" i="1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dapat</a:t>
            </a:r>
            <a:r>
              <a:rPr lang="en-US" altLang="en-US" dirty="0"/>
              <a:t> </a:t>
            </a:r>
            <a:r>
              <a:rPr lang="en-US" altLang="en-US" dirty="0" err="1"/>
              <a:t>dimasukkan</a:t>
            </a:r>
            <a:r>
              <a:rPr lang="en-US" altLang="en-US" dirty="0"/>
              <a:t> </a:t>
            </a:r>
            <a:r>
              <a:rPr lang="en-US" altLang="en-US" dirty="0" err="1"/>
              <a:t>ke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i="1" dirty="0"/>
              <a:t>P Problems</a:t>
            </a:r>
            <a:r>
              <a:rPr lang="en-US" altLang="en-US" dirty="0"/>
              <a:t>. 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5">
            <a:extLst>
              <a:ext uri="{FF2B5EF4-FFF2-40B4-BE49-F238E27FC236}">
                <a16:creationId xmlns:a16="http://schemas.microsoft.com/office/drawing/2014/main" id="{BEAD1A6D-37F7-45FE-B190-EF99F719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F500273-421E-494C-8D6E-390DD5468AF8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/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E8F0B468-C095-4EA0-AA93-5C9D8A13C6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NP Problems</a:t>
            </a:r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89737778-67DF-4EDE-A2F9-A29168F98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199" y="1825625"/>
            <a:ext cx="10790583" cy="489585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 i="1" dirty="0"/>
              <a:t>NP</a:t>
            </a:r>
            <a:r>
              <a:rPr lang="en-US" altLang="en-US" sz="2400" dirty="0"/>
              <a:t> = </a:t>
            </a:r>
            <a:r>
              <a:rPr lang="en-US" altLang="en-US" sz="2400" i="1" dirty="0"/>
              <a:t>non-deterministic polynomial</a:t>
            </a:r>
          </a:p>
          <a:p>
            <a:pPr eaLnBrk="1" hangingPunct="1"/>
            <a:r>
              <a:rPr lang="en-US" altLang="en-US" sz="2400" i="1" dirty="0">
                <a:solidFill>
                  <a:srgbClr val="FF0000"/>
                </a:solidFill>
              </a:rPr>
              <a:t>Non-deterministic polynomial-time algorithm</a:t>
            </a:r>
            <a:r>
              <a:rPr lang="en-US" altLang="en-US" sz="2400" dirty="0">
                <a:solidFill>
                  <a:srgbClr val="FF0000"/>
                </a:solidFill>
              </a:rPr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algoritma</a:t>
            </a:r>
            <a:r>
              <a:rPr lang="en-US" altLang="en-US" sz="2400" dirty="0"/>
              <a:t> non-</a:t>
            </a:r>
            <a:r>
              <a:rPr lang="en-US" altLang="en-US" sz="2400" dirty="0" err="1"/>
              <a:t>deterministik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tahap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verifikasinya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dilakukan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.</a:t>
            </a:r>
          </a:p>
          <a:p>
            <a:pPr eaLnBrk="1" hangingPunct="1"/>
            <a:endParaRPr lang="en-US" altLang="en-US" sz="2400" i="1" dirty="0"/>
          </a:p>
          <a:p>
            <a:pPr eaLnBrk="1" hangingPunct="1"/>
            <a:r>
              <a:rPr lang="en-US" altLang="en-US" sz="2400" dirty="0" err="1"/>
              <a:t>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artinya</a:t>
            </a:r>
            <a:r>
              <a:rPr lang="en-US" altLang="en-US" sz="2400" dirty="0"/>
              <a:t>: 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 -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kandidat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jawaban</a:t>
            </a:r>
            <a:r>
              <a:rPr lang="en-US" altLang="en-US" sz="2400" dirty="0"/>
              <a:t>, </a:t>
            </a:r>
            <a:r>
              <a:rPr lang="en-US" altLang="en-US" sz="2400" dirty="0" err="1"/>
              <a:t>kita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memeriksa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apakah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jawaban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      </a:t>
            </a:r>
            <a:r>
              <a:rPr lang="en-US" altLang="en-US" sz="2400" dirty="0" err="1"/>
              <a:t>itu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benar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salah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- </a:t>
            </a:r>
            <a:r>
              <a:rPr lang="en-US" altLang="en-US" sz="2400" dirty="0" err="1"/>
              <a:t>Ini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berbeda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dengan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menemukan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r>
              <a:rPr lang="en-US" altLang="en-US" sz="2400" i="1" dirty="0">
                <a:solidFill>
                  <a:srgbClr val="FF0000"/>
                </a:solidFill>
              </a:rPr>
              <a:t>NP Problems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diselesaikan</a:t>
            </a:r>
            <a:r>
              <a:rPr lang="en-US" altLang="en-US" sz="2400" dirty="0"/>
              <a:t> oleh </a:t>
            </a:r>
            <a:r>
              <a:rPr lang="en-US" altLang="en-US" sz="2400" i="1" dirty="0">
                <a:solidFill>
                  <a:srgbClr val="FF0000"/>
                </a:solidFill>
              </a:rPr>
              <a:t>non-deterministic polynomial-time algorithm</a:t>
            </a:r>
            <a:endParaRPr lang="en-US" altLang="en-US" sz="2400" i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BEB42-0ABB-4BD8-ACE7-3BBE17C907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505" y="566530"/>
            <a:ext cx="11138452" cy="5391772"/>
          </a:xfrm>
        </p:spPr>
        <p:txBody>
          <a:bodyPr/>
          <a:lstStyle/>
          <a:p>
            <a:r>
              <a:rPr lang="en-US" sz="2400" dirty="0" err="1"/>
              <a:t>Contoh</a:t>
            </a:r>
            <a:r>
              <a:rPr lang="en-US" sz="2400" dirty="0"/>
              <a:t>  </a:t>
            </a:r>
            <a:r>
              <a:rPr lang="en-US" sz="2400" dirty="0" err="1"/>
              <a:t>verifikasi</a:t>
            </a:r>
            <a:r>
              <a:rPr lang="en-US" sz="2400" dirty="0"/>
              <a:t> pada </a:t>
            </a:r>
            <a:r>
              <a:rPr lang="en-US" sz="2400" dirty="0" err="1"/>
              <a:t>pewarnaan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:  </a:t>
            </a:r>
            <a:r>
              <a:rPr lang="en-US" sz="2400" dirty="0" err="1"/>
              <a:t>Periksa</a:t>
            </a:r>
            <a:r>
              <a:rPr lang="en-US" sz="2400" dirty="0"/>
              <a:t> </a:t>
            </a:r>
            <a:r>
              <a:rPr lang="en-US" sz="2400" dirty="0" err="1"/>
              <a:t>apakah</a:t>
            </a:r>
            <a:r>
              <a:rPr lang="en-US" sz="2400" dirty="0"/>
              <a:t> </a:t>
            </a:r>
            <a:r>
              <a:rPr lang="en-US" sz="2400" dirty="0" err="1"/>
              <a:t>graf</a:t>
            </a:r>
            <a:r>
              <a:rPr lang="en-US" sz="2400" dirty="0"/>
              <a:t> G= (V, E) di </a:t>
            </a:r>
            <a:r>
              <a:rPr lang="en-US" sz="2400" dirty="0" err="1"/>
              <a:t>bawah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diwarnai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>
                <a:solidFill>
                  <a:srgbClr val="FF0000"/>
                </a:solidFill>
              </a:rPr>
              <a:t>tiga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sehingga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dua</a:t>
            </a:r>
            <a:r>
              <a:rPr lang="en-US" sz="2400" dirty="0"/>
              <a:t> </a:t>
            </a:r>
            <a:r>
              <a:rPr lang="en-US" sz="2400" dirty="0" err="1"/>
              <a:t>simpul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Contoh</a:t>
            </a:r>
            <a:r>
              <a:rPr lang="en-US" sz="2400" dirty="0"/>
              <a:t> </a:t>
            </a:r>
            <a:r>
              <a:rPr lang="en-US" sz="2400" dirty="0" err="1"/>
              <a:t>verifikasi</a:t>
            </a:r>
            <a:r>
              <a:rPr lang="en-US" sz="2400" dirty="0"/>
              <a:t> pada </a:t>
            </a:r>
            <a:r>
              <a:rPr lang="en-US" sz="2400" i="1" dirty="0"/>
              <a:t>Satisfiable Problem </a:t>
            </a:r>
            <a:r>
              <a:rPr lang="en-US" sz="2400" dirty="0"/>
              <a:t>(SAT): 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8BFD5F-0315-45D0-96BC-CDB1F42789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53" y="1755998"/>
            <a:ext cx="2383942" cy="217664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C4B96-45E1-4C4E-A602-41CFB10CB5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9649" y="2213481"/>
            <a:ext cx="1737745" cy="171916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FC05535-4ACB-4164-8CB9-61D22A6587D3}"/>
              </a:ext>
            </a:extLst>
          </p:cNvPr>
          <p:cNvSpPr/>
          <p:nvPr/>
        </p:nvSpPr>
        <p:spPr>
          <a:xfrm>
            <a:off x="6227395" y="2554530"/>
            <a:ext cx="58155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/>
              <a:t>Memeriksa</a:t>
            </a:r>
            <a:r>
              <a:rPr lang="en-US" sz="2000" dirty="0"/>
              <a:t> </a:t>
            </a:r>
            <a:r>
              <a:rPr lang="en-US" sz="2000" dirty="0" err="1"/>
              <a:t>apakah</a:t>
            </a:r>
            <a:r>
              <a:rPr lang="en-US" sz="2000" dirty="0"/>
              <a:t> </a:t>
            </a:r>
            <a:r>
              <a:rPr lang="en-US" sz="2000" dirty="0" err="1"/>
              <a:t>dua</a:t>
            </a:r>
            <a:r>
              <a:rPr lang="en-US" sz="2000" dirty="0"/>
              <a:t> </a:t>
            </a:r>
            <a:r>
              <a:rPr lang="en-US" sz="2000" dirty="0" err="1"/>
              <a:t>simpul</a:t>
            </a:r>
            <a:r>
              <a:rPr lang="en-US" sz="2000" dirty="0"/>
              <a:t> </a:t>
            </a:r>
            <a:r>
              <a:rPr lang="en-US" sz="2000" dirty="0" err="1"/>
              <a:t>bertetangga</a:t>
            </a:r>
            <a:r>
              <a:rPr lang="en-US" sz="2000" dirty="0"/>
              <a:t> </a:t>
            </a:r>
            <a:r>
              <a:rPr lang="en-US" sz="2000" dirty="0" err="1"/>
              <a:t>berwarna</a:t>
            </a:r>
            <a:endParaRPr lang="en-US" sz="2000" dirty="0"/>
          </a:p>
          <a:p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kompleksitasnya</a:t>
            </a:r>
            <a:r>
              <a:rPr lang="en-US" sz="2000" dirty="0"/>
              <a:t> O(|E|) </a:t>
            </a:r>
            <a:r>
              <a:rPr lang="en-US" sz="2000" dirty="0">
                <a:sym typeface="Wingdings" panose="05000000000000000000" pitchFamily="2" charset="2"/>
              </a:rPr>
              <a:t> polynomial 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59A091-C0AB-4345-9D6C-13FD0547D8E2}"/>
              </a:ext>
            </a:extLst>
          </p:cNvPr>
          <p:cNvSpPr/>
          <p:nvPr/>
        </p:nvSpPr>
        <p:spPr>
          <a:xfrm>
            <a:off x="4291219" y="1382484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u="sng" dirty="0" err="1"/>
              <a:t>Verifikasi</a:t>
            </a:r>
            <a:r>
              <a:rPr lang="en-US" sz="2400" u="sng" dirty="0"/>
              <a:t> </a:t>
            </a:r>
            <a:r>
              <a:rPr lang="en-US" sz="2400" u="sng" dirty="0" err="1"/>
              <a:t>jawaban</a:t>
            </a:r>
            <a:r>
              <a:rPr lang="en-US" sz="2400" dirty="0"/>
              <a:t>: </a:t>
            </a:r>
            <a:r>
              <a:rPr lang="en-US" sz="2400" i="1" dirty="0"/>
              <a:t>Assignment</a:t>
            </a:r>
            <a:r>
              <a:rPr lang="en-US" sz="2400" dirty="0"/>
              <a:t> </a:t>
            </a:r>
            <a:r>
              <a:rPr lang="en-US" sz="2400" dirty="0" err="1"/>
              <a:t>simpul-simpul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tiga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benar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8A006BF-58C7-4F2D-A586-C73F1C2B3D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067" y="4644520"/>
            <a:ext cx="6134100" cy="120967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96E84D0-3A3B-4DD0-B19C-72B8467DFA81}"/>
              </a:ext>
            </a:extLst>
          </p:cNvPr>
          <p:cNvSpPr/>
          <p:nvPr/>
        </p:nvSpPr>
        <p:spPr>
          <a:xfrm>
            <a:off x="7551253" y="4280946"/>
            <a:ext cx="354744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/>
              <a:t>Verifikasi</a:t>
            </a:r>
            <a:r>
              <a:rPr lang="en-US" sz="2400" u="sng" dirty="0"/>
              <a:t> </a:t>
            </a:r>
            <a:r>
              <a:rPr lang="en-US" sz="2400" u="sng" dirty="0" err="1"/>
              <a:t>jawaban</a:t>
            </a:r>
            <a:r>
              <a:rPr lang="en-US" sz="2400" dirty="0"/>
              <a:t>:</a:t>
            </a:r>
          </a:p>
          <a:p>
            <a:r>
              <a:rPr lang="en-US" sz="2400" dirty="0"/>
              <a:t>Assignment C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nilai-nilai</a:t>
            </a:r>
            <a:r>
              <a:rPr lang="en-US" sz="2400" dirty="0"/>
              <a:t> </a:t>
            </a:r>
            <a:r>
              <a:rPr lang="en-US" sz="2400" dirty="0" err="1"/>
              <a:t>kebenaran</a:t>
            </a:r>
            <a:r>
              <a:rPr lang="en-US" sz="2400" dirty="0"/>
              <a:t> </a:t>
            </a:r>
            <a:r>
              <a:rPr lang="en-US" sz="2400" dirty="0" err="1"/>
              <a:t>tersebut</a:t>
            </a:r>
            <a:r>
              <a:rPr lang="en-US" sz="2400" dirty="0"/>
              <a:t> </a:t>
            </a:r>
            <a:r>
              <a:rPr lang="en-US" sz="2400" dirty="0" err="1"/>
              <a:t>menghasilkan</a:t>
            </a:r>
            <a:r>
              <a:rPr lang="en-US" sz="2400" dirty="0"/>
              <a:t> C = true</a:t>
            </a:r>
          </a:p>
          <a:p>
            <a:r>
              <a:rPr lang="en-US" sz="2400" dirty="0">
                <a:sym typeface="Wingdings" panose="05000000000000000000" pitchFamily="2" charset="2"/>
              </a:rPr>
              <a:t> O(1)</a:t>
            </a:r>
            <a:endParaRPr lang="en-US" sz="24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575797-3393-451D-BEB1-C87BCE2E0894}"/>
              </a:ext>
            </a:extLst>
          </p:cNvPr>
          <p:cNvSpPr/>
          <p:nvPr/>
        </p:nvSpPr>
        <p:spPr>
          <a:xfrm>
            <a:off x="813943" y="6262297"/>
            <a:ext cx="98438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FF0000"/>
                </a:solidFill>
              </a:rPr>
              <a:t>Sayangnya</a:t>
            </a:r>
            <a:r>
              <a:rPr lang="en-US" sz="2400" dirty="0">
                <a:solidFill>
                  <a:srgbClr val="FF0000"/>
                </a:solidFill>
              </a:rPr>
              <a:t>, </a:t>
            </a:r>
            <a:r>
              <a:rPr lang="en-US" sz="2400" u="sng" dirty="0" err="1">
                <a:solidFill>
                  <a:srgbClr val="FF0000"/>
                </a:solidFill>
              </a:rPr>
              <a:t>menemukan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solusi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untuk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kedua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persoalan</a:t>
            </a:r>
            <a:r>
              <a:rPr lang="en-US" sz="2400" dirty="0">
                <a:solidFill>
                  <a:srgbClr val="FF0000"/>
                </a:solidFill>
              </a:rPr>
              <a:t> di </a:t>
            </a:r>
            <a:r>
              <a:rPr lang="en-US" sz="2400" dirty="0" err="1">
                <a:solidFill>
                  <a:srgbClr val="FF0000"/>
                </a:solidFill>
              </a:rPr>
              <a:t>atas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sangat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sukar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978E067-F1F2-4DDB-BE11-DB4B4EF602AE}"/>
              </a:ext>
            </a:extLst>
          </p:cNvPr>
          <p:cNvSpPr/>
          <p:nvPr/>
        </p:nvSpPr>
        <p:spPr>
          <a:xfrm>
            <a:off x="4618596" y="2302124"/>
            <a:ext cx="310985" cy="303401"/>
          </a:xfrm>
          <a:prstGeom prst="ellipse">
            <a:avLst/>
          </a:prstGeom>
          <a:solidFill>
            <a:srgbClr val="FF0000"/>
          </a:solidFill>
          <a:ln w="158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584222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88E95F-6B4E-45B7-93C3-4BAFC14A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960" y="207388"/>
            <a:ext cx="8676640" cy="61396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EFE259-A4EC-42A5-B84B-0BC83E68E69A}"/>
              </a:ext>
            </a:extLst>
          </p:cNvPr>
          <p:cNvSpPr txBox="1"/>
          <p:nvPr/>
        </p:nvSpPr>
        <p:spPr>
          <a:xfrm>
            <a:off x="2875280" y="6461759"/>
            <a:ext cx="88388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i="0" u="none" strike="noStrike" baseline="0" dirty="0" err="1">
                <a:latin typeface="YUUUEL+LucidaGrande-Bold"/>
              </a:rPr>
              <a:t>Smber</a:t>
            </a:r>
            <a:r>
              <a:rPr lang="en-US" sz="1800" b="1" i="0" u="none" strike="noStrike" baseline="0" dirty="0">
                <a:latin typeface="YUUUEL+LucidaGrande-Bold"/>
              </a:rPr>
              <a:t>: Lecture slides by Kevin Wayne Copyright © 2005 Pearson-Addison Wesley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6645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Number Placeholder 5">
            <a:extLst>
              <a:ext uri="{FF2B5EF4-FFF2-40B4-BE49-F238E27FC236}">
                <a16:creationId xmlns:a16="http://schemas.microsoft.com/office/drawing/2014/main" id="{1F0C82AD-9598-4BAB-A4A7-4AA98C260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F76F59-F4B5-4F04-8BA5-E99846F2BC0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2C3D90BB-4BE3-4A82-B706-41A18FC148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25557" y="685801"/>
            <a:ext cx="10475843" cy="5440363"/>
          </a:xfrm>
        </p:spPr>
        <p:txBody>
          <a:bodyPr/>
          <a:lstStyle/>
          <a:p>
            <a:pPr eaLnBrk="1" hangingPunct="1"/>
            <a:r>
              <a:rPr lang="en-US" altLang="en-US" sz="2400" dirty="0" err="1"/>
              <a:t>Contoh-contoh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NP: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1.  TSDP, </a:t>
            </a:r>
            <a:r>
              <a:rPr lang="en-US" altLang="en-US" sz="2400" dirty="0" err="1"/>
              <a:t>sebab</a:t>
            </a:r>
            <a:r>
              <a:rPr lang="en-US" altLang="en-US" sz="2400" dirty="0"/>
              <a:t> </a:t>
            </a:r>
            <a:r>
              <a:rPr lang="en-US" altLang="en-US" sz="2400" dirty="0" err="1"/>
              <a:t>jika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diberikan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sebagai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sebuah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terkaan</a:t>
            </a:r>
            <a:r>
              <a:rPr lang="en-US" altLang="en-US" sz="2400" dirty="0"/>
              <a:t> tur, </a:t>
            </a:r>
            <a:r>
              <a:rPr lang="en-US" altLang="en-US" sz="2400" dirty="0" err="1"/>
              <a:t>maka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dibutuhkan</a:t>
            </a:r>
            <a:endParaRPr lang="en-US" altLang="en-US" sz="2400" dirty="0"/>
          </a:p>
          <a:p>
            <a:pPr marL="0" indent="0" eaLnBrk="1" hangingPunct="1">
              <a:buNone/>
            </a:pPr>
            <a:r>
              <a:rPr lang="en-US" altLang="en-US" sz="2400" dirty="0"/>
              <a:t>        O(n) </a:t>
            </a:r>
            <a:r>
              <a:rPr lang="en-US" altLang="en-US" sz="2400" dirty="0" err="1"/>
              <a:t>untuk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memverifikasi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</a:t>
            </a:r>
            <a:r>
              <a:rPr lang="en-US" altLang="en-US" sz="2400" dirty="0"/>
              <a:t>.</a:t>
            </a:r>
          </a:p>
          <a:p>
            <a:pPr marL="0" indent="0" eaLnBrk="1" hangingPunct="1">
              <a:buNone/>
            </a:pPr>
            <a:r>
              <a:rPr lang="en-US" altLang="en-US" sz="2400" dirty="0"/>
              <a:t>   2.   </a:t>
            </a:r>
            <a:r>
              <a:rPr lang="en-US" altLang="en-US" sz="2400" i="1" dirty="0"/>
              <a:t>Integer Knapsack Decision problem</a:t>
            </a:r>
            <a:r>
              <a:rPr lang="en-US" altLang="en-US" sz="2400" dirty="0"/>
              <a:t> </a:t>
            </a:r>
          </a:p>
          <a:p>
            <a:pPr eaLnBrk="1" hangingPunct="1"/>
            <a:endParaRPr lang="en-US" altLang="en-US" sz="2400" dirty="0"/>
          </a:p>
          <a:p>
            <a:r>
              <a:rPr lang="en-US" altLang="en-US" sz="2400" dirty="0"/>
              <a:t>P </a:t>
            </a:r>
            <a:r>
              <a:rPr lang="en-US" altLang="en-US" sz="2400" dirty="0" err="1"/>
              <a:t>adalah</a:t>
            </a:r>
            <a:r>
              <a:rPr lang="en-US" altLang="en-US" sz="2400" dirty="0"/>
              <a:t> </a:t>
            </a:r>
            <a:r>
              <a:rPr lang="en-US" altLang="en-US" sz="2400" dirty="0" err="1"/>
              <a:t>himpunan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bagian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dari</a:t>
            </a:r>
            <a:r>
              <a:rPr lang="en-US" altLang="en-US" sz="2400" dirty="0"/>
              <a:t> NP, </a:t>
            </a:r>
            <a:r>
              <a:rPr lang="en-US" altLang="en-US" sz="2400" dirty="0" err="1"/>
              <a:t>atau</a:t>
            </a:r>
            <a:r>
              <a:rPr lang="en-US" altLang="en-US" sz="2400" dirty="0"/>
              <a:t> P </a:t>
            </a:r>
            <a:r>
              <a:rPr lang="en-US" altLang="en-US" sz="2400" dirty="0">
                <a:sym typeface="Symbol" panose="05050102010706020507" pitchFamily="18" charset="2"/>
              </a:rPr>
              <a:t> NP, </a:t>
            </a:r>
            <a:r>
              <a:rPr lang="en-US" altLang="en-US" sz="2400" dirty="0" err="1"/>
              <a:t>karena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setiap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keputusan</a:t>
            </a:r>
            <a:r>
              <a:rPr lang="en-US" altLang="en-US" sz="2400" dirty="0"/>
              <a:t> yang </a:t>
            </a:r>
            <a:r>
              <a:rPr lang="en-US" altLang="en-US" sz="2400" dirty="0" err="1"/>
              <a:t>kompleksitas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waktunya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polinomial</a:t>
            </a:r>
            <a:r>
              <a:rPr lang="en-US" altLang="en-US" sz="2400" dirty="0"/>
              <a:t> </a:t>
            </a:r>
            <a:r>
              <a:rPr lang="en-US" altLang="en-US" sz="2400" dirty="0" err="1"/>
              <a:t>solusinya</a:t>
            </a:r>
            <a:r>
              <a:rPr lang="en-US" altLang="en-US" sz="2400" dirty="0"/>
              <a:t> juga </a:t>
            </a:r>
            <a:r>
              <a:rPr lang="en-US" altLang="en-US" sz="2400" dirty="0" err="1"/>
              <a:t>dapat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diverifikasi</a:t>
            </a:r>
            <a:r>
              <a:rPr lang="en-US" altLang="en-US" sz="2400" dirty="0"/>
              <a:t>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waktu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polinom</a:t>
            </a:r>
            <a:r>
              <a:rPr lang="en-US" altLang="en-US" sz="2400" dirty="0"/>
              <a:t>. Di </a:t>
            </a:r>
            <a:r>
              <a:rPr lang="en-US" altLang="en-US" sz="2400" dirty="0" err="1"/>
              <a:t>dalam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persoalan</a:t>
            </a:r>
            <a:r>
              <a:rPr lang="en-US" altLang="en-US" sz="2400" dirty="0"/>
              <a:t> P </a:t>
            </a:r>
            <a:r>
              <a:rPr lang="en-US" altLang="en-US" sz="2400" dirty="0" err="1"/>
              <a:t>tidak</a:t>
            </a:r>
            <a:r>
              <a:rPr lang="en-US" altLang="en-US" sz="2400" dirty="0"/>
              <a:t> </a:t>
            </a:r>
            <a:r>
              <a:rPr lang="en-US" altLang="en-US" sz="2400" dirty="0" err="1"/>
              <a:t>ada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tahap</a:t>
            </a:r>
            <a:r>
              <a:rPr lang="en-US" altLang="en-US" sz="2400" dirty="0"/>
              <a:t> </a:t>
            </a:r>
            <a:r>
              <a:rPr lang="en-US" altLang="en-US" sz="2400" dirty="0" err="1"/>
              <a:t>menerka</a:t>
            </a:r>
            <a:r>
              <a:rPr lang="en-US" altLang="en-US" sz="2400" dirty="0"/>
              <a:t>. </a:t>
            </a:r>
            <a:r>
              <a:rPr lang="en-US" altLang="en-US" sz="1400" dirty="0"/>
              <a:t>			</a:t>
            </a:r>
            <a:r>
              <a:rPr lang="en-US" altLang="en-US" dirty="0"/>
              <a:t>		</a:t>
            </a:r>
          </a:p>
          <a:p>
            <a:pPr lvl="3" eaLnBrk="1" hangingPunct="1">
              <a:buFontTx/>
              <a:buNone/>
            </a:pPr>
            <a:r>
              <a:rPr lang="en-US" altLang="en-US" dirty="0"/>
              <a:t>               </a:t>
            </a:r>
          </a:p>
          <a:p>
            <a:pPr lvl="3" eaLnBrk="1" hangingPunct="1">
              <a:buFontTx/>
              <a:buNone/>
            </a:pPr>
            <a:r>
              <a:rPr lang="en-US" altLang="en-US" dirty="0"/>
              <a:t>                                                                                                 </a:t>
            </a:r>
            <a:r>
              <a:rPr lang="en-US" altLang="en-US" sz="2400" dirty="0"/>
              <a:t>P </a:t>
            </a:r>
            <a:r>
              <a:rPr lang="en-US" altLang="en-US" sz="2400" dirty="0">
                <a:sym typeface="Symbol" panose="05050102010706020507" pitchFamily="18" charset="2"/>
              </a:rPr>
              <a:t> NP</a:t>
            </a:r>
          </a:p>
        </p:txBody>
      </p:sp>
      <p:sp>
        <p:nvSpPr>
          <p:cNvPr id="37893" name="Oval 5">
            <a:extLst>
              <a:ext uri="{FF2B5EF4-FFF2-40B4-BE49-F238E27FC236}">
                <a16:creationId xmlns:a16="http://schemas.microsoft.com/office/drawing/2014/main" id="{2E95CE36-558B-4E02-A362-BD21E10B8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6925" y="4114800"/>
            <a:ext cx="3232152" cy="2606675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d-ID" altLang="en-US" sz="1800"/>
          </a:p>
        </p:txBody>
      </p:sp>
      <p:sp>
        <p:nvSpPr>
          <p:cNvPr id="37894" name="TextBox 2">
            <a:extLst>
              <a:ext uri="{FF2B5EF4-FFF2-40B4-BE49-F238E27FC236}">
                <a16:creationId xmlns:a16="http://schemas.microsoft.com/office/drawing/2014/main" id="{ECC1963F-20D5-4E24-85FF-564C6DA37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6442" y="4418420"/>
            <a:ext cx="30764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                             NP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DE9C0E69-C0C2-4EFB-BE96-ECF58A64153D}"/>
              </a:ext>
            </a:extLst>
          </p:cNvPr>
          <p:cNvSpPr/>
          <p:nvPr/>
        </p:nvSpPr>
        <p:spPr>
          <a:xfrm>
            <a:off x="4730908" y="5284599"/>
            <a:ext cx="1198070" cy="119563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249766-AF50-4AFC-B253-A161B3716E2E}"/>
              </a:ext>
            </a:extLst>
          </p:cNvPr>
          <p:cNvSpPr txBox="1"/>
          <p:nvPr/>
        </p:nvSpPr>
        <p:spPr>
          <a:xfrm>
            <a:off x="990600" y="5041459"/>
            <a:ext cx="2017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Diagram Venn: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CAD378CB-CD77-4286-8018-79E1D1E38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A495F24-965A-4B72-8F93-AC4B2F8537C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33795" name="Rectangle 3">
            <a:extLst>
              <a:ext uri="{FF2B5EF4-FFF2-40B4-BE49-F238E27FC236}">
                <a16:creationId xmlns:a16="http://schemas.microsoft.com/office/drawing/2014/main" id="{6685488E-01A2-42CA-932B-0B8613E05AF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4703" y="762001"/>
            <a:ext cx="6549888" cy="5364163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/>
              <a:t>P </a:t>
            </a:r>
            <a:r>
              <a:rPr lang="en-US" altLang="en-US" dirty="0">
                <a:sym typeface="Symbol" panose="05050102010706020507" pitchFamily="18" charset="2"/>
              </a:rPr>
              <a:t> NP </a:t>
            </a:r>
            <a:r>
              <a:rPr lang="en-US" altLang="en-US" dirty="0" err="1">
                <a:sym typeface="Symbol" panose="05050102010706020507" pitchFamily="18" charset="2"/>
              </a:rPr>
              <a:t>mengindikasikan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dua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hal</a:t>
            </a:r>
            <a:r>
              <a:rPr lang="en-US" altLang="en-US" dirty="0">
                <a:sym typeface="Symbol" panose="05050102010706020507" pitchFamily="18" charset="2"/>
              </a:rPr>
              <a:t>: </a:t>
            </a:r>
          </a:p>
          <a:p>
            <a:pPr marL="0" indent="0">
              <a:buNone/>
              <a:defRPr/>
            </a:pPr>
            <a:r>
              <a:rPr lang="en-US" altLang="en-US" dirty="0">
                <a:sym typeface="Symbol" panose="05050102010706020507" pitchFamily="18" charset="2"/>
              </a:rPr>
              <a:t>       (</a:t>
            </a:r>
            <a:r>
              <a:rPr lang="en-US" altLang="en-US" dirty="0" err="1">
                <a:sym typeface="Symbol" panose="05050102010706020507" pitchFamily="18" charset="2"/>
              </a:rPr>
              <a:t>i</a:t>
            </a:r>
            <a:r>
              <a:rPr lang="en-US" altLang="en-US" dirty="0">
                <a:sym typeface="Symbol" panose="05050102010706020507" pitchFamily="18" charset="2"/>
              </a:rPr>
              <a:t>) P = NP      (</a:t>
            </a:r>
            <a:r>
              <a:rPr lang="en-US" altLang="en-US" i="1" dirty="0">
                <a:sym typeface="Symbol" panose="05050102010706020507" pitchFamily="18" charset="2"/>
              </a:rPr>
              <a:t>improper subset</a:t>
            </a:r>
            <a:r>
              <a:rPr lang="en-US" altLang="en-US" dirty="0">
                <a:sym typeface="Symbol" panose="05050102010706020507" pitchFamily="18" charset="2"/>
              </a:rPr>
              <a:t>), 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</a:p>
          <a:p>
            <a:pPr marL="0" indent="0">
              <a:buNone/>
              <a:defRPr/>
            </a:pPr>
            <a:r>
              <a:rPr lang="en-US" altLang="en-US" dirty="0">
                <a:sym typeface="Symbol" panose="05050102010706020507" pitchFamily="18" charset="2"/>
              </a:rPr>
              <a:t>       (ii) P ≠ NP     (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P  NP, </a:t>
            </a:r>
            <a:r>
              <a:rPr lang="en-US" altLang="en-US" i="1" dirty="0">
                <a:sym typeface="Symbol" panose="05050102010706020507" pitchFamily="18" charset="2"/>
              </a:rPr>
              <a:t>proper subset</a:t>
            </a:r>
            <a:r>
              <a:rPr lang="en-US" altLang="en-US" dirty="0">
                <a:sym typeface="Symbol" panose="05050102010706020507" pitchFamily="18" charset="2"/>
              </a:rPr>
              <a:t>)</a:t>
            </a: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seorangpun</a:t>
            </a:r>
            <a:r>
              <a:rPr lang="en-US" altLang="en-US" dirty="0"/>
              <a:t> </a:t>
            </a:r>
            <a:r>
              <a:rPr lang="en-US" altLang="en-US" dirty="0" err="1"/>
              <a:t>pernah</a:t>
            </a:r>
            <a:r>
              <a:rPr lang="en-US" altLang="en-US" dirty="0"/>
              <a:t> </a:t>
            </a:r>
            <a:r>
              <a:rPr lang="en-US" altLang="en-US" dirty="0" err="1"/>
              <a:t>membuktikan</a:t>
            </a:r>
            <a:r>
              <a:rPr lang="en-US" altLang="en-US" dirty="0"/>
              <a:t> </a:t>
            </a:r>
            <a:r>
              <a:rPr lang="en-US" altLang="en-US" dirty="0" err="1"/>
              <a:t>bahwa</a:t>
            </a:r>
            <a:r>
              <a:rPr lang="en-US" altLang="en-US" dirty="0"/>
              <a:t>  P </a:t>
            </a:r>
            <a:r>
              <a:rPr lang="en-US" altLang="en-US" dirty="0">
                <a:sym typeface="Symbol" panose="05050102010706020507" pitchFamily="18" charset="2"/>
              </a:rPr>
              <a:t> NP </a:t>
            </a:r>
            <a:r>
              <a:rPr lang="en-US" altLang="en-US" dirty="0" err="1">
                <a:sym typeface="Symbol" panose="05050102010706020507" pitchFamily="18" charset="2"/>
              </a:rPr>
              <a:t>atau</a:t>
            </a:r>
            <a:r>
              <a:rPr lang="en-US" altLang="en-US" dirty="0">
                <a:sym typeface="Symbol" panose="05050102010706020507" pitchFamily="18" charset="2"/>
              </a:rPr>
              <a:t> P = NP.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apakah</a:t>
            </a:r>
            <a:r>
              <a:rPr lang="en-US" altLang="en-US" dirty="0">
                <a:sym typeface="Symbol" panose="05050102010706020507" pitchFamily="18" charset="2"/>
              </a:rPr>
              <a:t> P = NP </a:t>
            </a:r>
            <a:r>
              <a:rPr lang="en-US" altLang="en-US" dirty="0" err="1">
                <a:sym typeface="Symbol" panose="05050102010706020507" pitchFamily="18" charset="2"/>
              </a:rPr>
              <a:t>adalah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satu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penting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dalam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ilmu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komputer</a:t>
            </a:r>
            <a:r>
              <a:rPr lang="en-US" altLang="en-US" dirty="0">
                <a:sym typeface="Symbol" panose="05050102010706020507" pitchFamily="18" charset="2"/>
              </a:rPr>
              <a:t>. </a:t>
            </a:r>
          </a:p>
          <a:p>
            <a:pPr eaLnBrk="1" hangingPunct="1"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defRPr/>
            </a:pPr>
            <a:r>
              <a:rPr lang="en-US" altLang="en-US" dirty="0" err="1">
                <a:sym typeface="Symbol" panose="05050102010706020507" pitchFamily="18" charset="2"/>
              </a:rPr>
              <a:t>Pertanyaan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ini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sangat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penting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sebab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seperti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telah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disebutkan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sebelumnya</a:t>
            </a:r>
            <a:r>
              <a:rPr lang="en-US" altLang="en-US" dirty="0">
                <a:sym typeface="Symbol" panose="05050102010706020507" pitchFamily="18" charset="2"/>
              </a:rPr>
              <a:t>, </a:t>
            </a:r>
            <a:r>
              <a:rPr lang="en-US" altLang="en-US" dirty="0" err="1">
                <a:sym typeface="Symbol" panose="05050102010706020507" pitchFamily="18" charset="2"/>
              </a:rPr>
              <a:t>kebanyakan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persoalan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keputusan</a:t>
            </a:r>
            <a:r>
              <a:rPr lang="en-US" altLang="en-US" dirty="0">
                <a:sym typeface="Symbol" panose="05050102010706020507" pitchFamily="18" charset="2"/>
              </a:rPr>
              <a:t> </a:t>
            </a:r>
            <a:r>
              <a:rPr lang="en-US" altLang="en-US" dirty="0" err="1">
                <a:sym typeface="Symbol" panose="05050102010706020507" pitchFamily="18" charset="2"/>
              </a:rPr>
              <a:t>adalah</a:t>
            </a:r>
            <a:r>
              <a:rPr lang="en-US" altLang="en-US" dirty="0">
                <a:sym typeface="Symbol" panose="05050102010706020507" pitchFamily="18" charset="2"/>
              </a:rPr>
              <a:t> NP. </a:t>
            </a:r>
          </a:p>
          <a:p>
            <a:pPr eaLnBrk="1" hangingPunct="1"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altLang="en-US" dirty="0">
              <a:sym typeface="Symbol" panose="05050102010706020507" pitchFamily="18" charset="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010F445-DFFE-4B0B-87BC-B125F476BF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4591" y="1218955"/>
            <a:ext cx="4454749" cy="442008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1208</TotalTime>
  <Words>1666</Words>
  <Application>Microsoft Office PowerPoint</Application>
  <PresentationFormat>Widescreen</PresentationFormat>
  <Paragraphs>230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CairoFont-1-0</vt:lpstr>
      <vt:lpstr>Calibri</vt:lpstr>
      <vt:lpstr>Calibri Light</vt:lpstr>
      <vt:lpstr>YUUUEL+LucidaGrande-Bold</vt:lpstr>
      <vt:lpstr>Office Theme</vt:lpstr>
      <vt:lpstr>Teori P, NP, dan NP-Complete   (Bagian 2)</vt:lpstr>
      <vt:lpstr>Ikhtisar</vt:lpstr>
      <vt:lpstr>P Problems</vt:lpstr>
      <vt:lpstr>PowerPoint Presentation</vt:lpstr>
      <vt:lpstr>NP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$1M question</vt:lpstr>
      <vt:lpstr>NP-Complete Problems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NP-Hard</vt:lpstr>
      <vt:lpstr>Latihan (diambil dari soal-soal UAS)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Teori P, NP, dan NP-Complete</dc:title>
  <dc:creator>Dr.Ir. Rinaldi Munir, MT</dc:creator>
  <cp:lastModifiedBy>Rinaldi Munir</cp:lastModifiedBy>
  <cp:revision>57</cp:revision>
  <dcterms:created xsi:type="dcterms:W3CDTF">2020-04-13T09:56:21Z</dcterms:created>
  <dcterms:modified xsi:type="dcterms:W3CDTF">2022-04-20T03:50:05Z</dcterms:modified>
</cp:coreProperties>
</file>