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14" r:id="rId2"/>
    <p:sldId id="349" r:id="rId3"/>
    <p:sldId id="326" r:id="rId4"/>
    <p:sldId id="327" r:id="rId5"/>
    <p:sldId id="259" r:id="rId6"/>
    <p:sldId id="325" r:id="rId7"/>
    <p:sldId id="278" r:id="rId8"/>
    <p:sldId id="357" r:id="rId9"/>
    <p:sldId id="289" r:id="rId10"/>
    <p:sldId id="328" r:id="rId11"/>
    <p:sldId id="351" r:id="rId12"/>
    <p:sldId id="329" r:id="rId13"/>
    <p:sldId id="330" r:id="rId14"/>
    <p:sldId id="347" r:id="rId15"/>
    <p:sldId id="348" r:id="rId16"/>
    <p:sldId id="350" r:id="rId17"/>
    <p:sldId id="331" r:id="rId18"/>
    <p:sldId id="333" r:id="rId19"/>
    <p:sldId id="338" r:id="rId20"/>
    <p:sldId id="334" r:id="rId21"/>
    <p:sldId id="352" r:id="rId22"/>
    <p:sldId id="354" r:id="rId23"/>
    <p:sldId id="355" r:id="rId24"/>
    <p:sldId id="356" r:id="rId25"/>
    <p:sldId id="353" r:id="rId26"/>
    <p:sldId id="261" r:id="rId27"/>
    <p:sldId id="262" r:id="rId28"/>
    <p:sldId id="263" r:id="rId29"/>
    <p:sldId id="264" r:id="rId30"/>
    <p:sldId id="265" r:id="rId31"/>
    <p:sldId id="340" r:id="rId32"/>
    <p:sldId id="341" r:id="rId33"/>
    <p:sldId id="342" r:id="rId34"/>
    <p:sldId id="343" r:id="rId35"/>
    <p:sldId id="344" r:id="rId36"/>
    <p:sldId id="285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18A1A-3AA1-4CC5-8426-1E023FDACF48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75B9B-298B-454D-9E1B-952A8703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1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F5B2637-83ED-4C9F-8612-A08BD07CCC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BF85B24A-72DB-4CB5-A200-A00EF498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5F7A7CF-9B8C-46E6-AFED-683BBD7713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07212B-EC77-474E-8A0B-58B31D4D44E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6486E-5895-48F7-B0CB-E20643304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98DF2-7514-4009-9978-0746397A2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9A910-8DCD-4587-8B51-019E2FC06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641EC-0E52-4C00-B6F4-A3C22283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A8BDF-4779-4765-A91E-29C4D41C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3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839E-2E64-4B4D-8C68-6A9A6C75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D4E003-15D1-4B30-B4F1-D5BB89735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2F04-1632-4DAD-9426-C366DB2AE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AC543-25B7-4A73-A279-C2350907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38B9B-337C-44B0-B94D-29B15F9A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C987D7-FE26-43C2-8CDE-BB9D60023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45ED9-FC27-4AA9-B68D-7F1631C19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A9B4A-0CEA-49CE-9550-B0C57FCE3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AEC12-28D1-4C21-AE40-E39D5CEC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7E8FF-0634-46C8-9929-D936551E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CC0A1B-022D-4029-BB56-438A8941B5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22336E-C359-483E-AA1F-FBBCD5423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7AB03A-1137-43A8-BF51-00E3F89BD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36C4E-C5C2-40C6-8278-3EC3A76B4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7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101CC-BEC4-47FF-A8E2-14D646E3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09337-BDD8-498F-97B7-0D24F9B0D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37D99-3B42-40BF-B4DC-2391AE5AD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63C6-9207-4A0A-8074-5B0FBA86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81499-1EC3-4B15-A7DB-9FF275CF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C60B-7DF4-4EC3-8874-6F50CC67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320C1-FDB9-464A-A3A6-99D2B0080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C0E58-1295-41FA-BB47-7A512B84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1B318-0082-40D5-89C1-6B4ED740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1A09D-E86F-4B11-834C-0198B0E0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2ED1-8446-4571-8A9C-04B367AD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EE480-5C92-4E3C-9D7D-3AAE46798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AFC30-65D9-458B-99EC-AD44A6772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0EB30-78C5-4650-9B4E-D9C4031A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F6F74-5EBC-47BF-A2C2-2E513332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F2BAF-77C6-4528-BB4A-850C4C19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6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0B4E4-9BE2-488E-A3B0-07186CE06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F47E5-FBC8-4AC2-ACB8-311F022BD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CAF9D-2E93-4D82-A1CF-67D5AC3EF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1D98DD-D93C-4CE2-A24B-4DF43A4C3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E96A98-C6BA-4406-991E-6BFA35FF1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3A42C8-E1D2-4752-ADE7-6F488FF1B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BE7A7-FBBE-4895-BA6C-FCDC0772C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B8C16-ED30-47E9-863F-F8EF18EC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ECD-45B6-4201-AF27-19BB09D7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0ABFE4-B36D-4AF1-9429-B791A554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EDCD24-F5C4-4A8B-8A92-E507F411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8310F-D471-4C90-B6F9-B127D4A7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4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A94ECD-C28E-41D8-9C21-5B1725D8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C38F53-A049-49DC-A976-138B23F3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3CED9-F785-4613-8A6E-3D61CD0E0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3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AA73-B776-48A7-A4F6-D30A9A55C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CA6D7-07F0-4C29-85A7-8ED5C7267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2E0F1-6CE7-49D2-9627-693B7CEDD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1BE48-E9BC-4A54-BA9C-6FC5598BA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83311-8505-43FE-B3A9-4E8A4265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ECD12-02BE-49C2-9B45-6F5E74772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5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CEBD-17FF-4BD6-909B-E0EC6254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F6B99-E65A-479A-B243-9A09CE7298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ABEB9-DC04-4B01-8D46-6326604AC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C2362-EAFF-4BF4-88E0-8F35F036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0D6E1-1822-482B-888A-CA18C257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903DA2-9398-4D93-9CBF-EDA81F4E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84DF75-96D0-4C27-8608-A9000A85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059CD-0C55-4012-8264-F8B3EBAAF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90DAD-2E28-4DDF-B541-C68DE90BC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F0298-2569-44C1-B216-38CE590B396F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EF065-D115-4890-B790-BB6206B4F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829CF-E9E3-4849-9203-1758509A9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F716-8F50-49E3-AA87-8CDF655AD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5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uring_machine" TargetMode="External"/><Relationship Id="rId3" Type="http://schemas.openxmlformats.org/officeDocument/2006/relationships/hyperlink" Target="http://en.wikipedia.org/wiki/Logician" TargetMode="External"/><Relationship Id="rId7" Type="http://schemas.openxmlformats.org/officeDocument/2006/relationships/hyperlink" Target="http://en.wikipedia.org/wiki/Algorithm" TargetMode="External"/><Relationship Id="rId2" Type="http://schemas.openxmlformats.org/officeDocument/2006/relationships/hyperlink" Target="http://en.wikipedia.org/wiki/Mathematicia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en.wikipedia.org/wiki/Computer_science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en.wikipedia.org/wiki/Computer_scientist" TargetMode="External"/><Relationship Id="rId10" Type="http://schemas.openxmlformats.org/officeDocument/2006/relationships/hyperlink" Target="http://en.wikipedia.org/wiki/Alan_turing#cite_note-2" TargetMode="External"/><Relationship Id="rId4" Type="http://schemas.openxmlformats.org/officeDocument/2006/relationships/hyperlink" Target="http://en.wikipedia.org/wiki/Cryptanalyst" TargetMode="External"/><Relationship Id="rId9" Type="http://schemas.openxmlformats.org/officeDocument/2006/relationships/hyperlink" Target="http://en.wikipedia.org/wiki/Artificial_intellige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89D64ACE-7A1B-4A74-8F87-5A19C875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353913-872E-4506-83C2-74D2883613C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6C74E77-877E-42F6-99BE-84ECF491AC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5887" y="1465814"/>
            <a:ext cx="9144000" cy="2387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/>
              <a:t>Teori</a:t>
            </a:r>
            <a:r>
              <a:rPr lang="en-US" altLang="en-US" b="1" dirty="0"/>
              <a:t> P, NP, dan</a:t>
            </a:r>
            <a:br>
              <a:rPr lang="en-US" altLang="en-US" b="1" dirty="0"/>
            </a:br>
            <a:r>
              <a:rPr lang="en-US" altLang="en-US" b="1" dirty="0"/>
              <a:t>NP-Complete  </a:t>
            </a:r>
            <a:br>
              <a:rPr lang="en-US" altLang="en-US" b="1" dirty="0"/>
            </a:br>
            <a:r>
              <a:rPr lang="en-US" altLang="en-US" sz="4000" dirty="0"/>
              <a:t>(</a:t>
            </a:r>
            <a:r>
              <a:rPr lang="en-US" altLang="en-US" sz="4000" dirty="0" err="1"/>
              <a:t>Bagian</a:t>
            </a:r>
            <a:r>
              <a:rPr lang="en-US" altLang="en-US" sz="4000" dirty="0"/>
              <a:t> 1)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3F48DD0-B1A8-4A5E-A7BC-C8686C54C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198385"/>
            <a:ext cx="9144000" cy="228192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IF2211 </a:t>
            </a:r>
            <a:r>
              <a:rPr lang="en-US" altLang="en-US" dirty="0" err="1"/>
              <a:t>Strategi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Oleh: Rinaldi Munir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Program </a:t>
            </a:r>
            <a:r>
              <a:rPr lang="en-US" altLang="en-US" dirty="0" err="1"/>
              <a:t>Studi</a:t>
            </a:r>
            <a:r>
              <a:rPr lang="en-US" altLang="en-US" dirty="0"/>
              <a:t> Teknik </a:t>
            </a:r>
            <a:r>
              <a:rPr lang="en-US" altLang="en-US" dirty="0" err="1"/>
              <a:t>Informatika</a:t>
            </a:r>
            <a:r>
              <a:rPr lang="en-US" altLang="en-US" dirty="0"/>
              <a:t> ITB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3736ED-A0D9-4695-8F16-8AA0861A3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722" y="174003"/>
            <a:ext cx="3773420" cy="232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EC44861-7E49-4E9B-A2FE-D51CD70D3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Deterministik</a:t>
            </a:r>
            <a:endParaRPr lang="en-US" altLang="en-US" dirty="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7CC6251-FC3B-41CF-BBEC-C3C948F94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669" y="1600200"/>
            <a:ext cx="10744201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FF0000"/>
                </a:solidFill>
              </a:rPr>
              <a:t>Algoritma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deterministik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dikerjakan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selanjutnya</a:t>
            </a:r>
            <a:r>
              <a:rPr lang="en-US" altLang="en-US" sz="2400" dirty="0"/>
              <a:t> oleh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deterministik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bekerja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sesuai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program </a:t>
            </a:r>
            <a:r>
              <a:rPr lang="en-US" altLang="en-US" sz="2400" dirty="0" err="1"/>
              <a:t>dieksekusi</a:t>
            </a:r>
            <a:r>
              <a:rPr lang="en-US" altLang="en-US" sz="2400" dirty="0"/>
              <a:t> oleh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. 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sudah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pelajari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sejauh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deterministik</a:t>
            </a:r>
            <a:endParaRPr lang="en-US" altLang="en-US" sz="24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14429E36-D3B2-4E5F-B135-AFF5DB6D0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315941-E7D8-466D-A255-A254FE1561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E1F9C2-39C8-49F2-AAEF-A6123EDC0AD0}"/>
              </a:ext>
            </a:extLst>
          </p:cNvPr>
          <p:cNvSpPr txBox="1"/>
          <p:nvPr/>
        </p:nvSpPr>
        <p:spPr>
          <a:xfrm flipH="1">
            <a:off x="4065103" y="2582490"/>
            <a:ext cx="29718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…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aksi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-1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aksi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aksi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400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37F7F7-B37A-47B4-8B4C-C1F5D1C0D548}"/>
              </a:ext>
            </a:extLst>
          </p:cNvPr>
          <p:cNvSpPr/>
          <p:nvPr/>
        </p:nvSpPr>
        <p:spPr>
          <a:xfrm>
            <a:off x="3896139" y="2541912"/>
            <a:ext cx="3309731" cy="20201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36E197-B9C1-4EED-9089-07369D1DD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064" y="613399"/>
            <a:ext cx="4051871" cy="5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9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849D62AC-6907-496D-BD8A-882ACC6E1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19076"/>
            <a:ext cx="10157791" cy="6264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 err="1">
                <a:solidFill>
                  <a:srgbClr val="FF0000"/>
                </a:solidFill>
              </a:rPr>
              <a:t>Contoh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</a:rPr>
              <a:t>Sequential search </a:t>
            </a:r>
          </a:p>
          <a:p>
            <a:pPr marL="0" indent="0">
              <a:buNone/>
            </a:pPr>
            <a:r>
              <a:rPr lang="en-US" altLang="en-US" dirty="0"/>
              <a:t>  </a:t>
            </a:r>
            <a:r>
              <a:rPr lang="en-US" altLang="en-US" sz="2400" b="1" dirty="0"/>
              <a:t>function</a:t>
            </a:r>
            <a:r>
              <a:rPr lang="en-US" altLang="en-US" sz="2400" b="1" i="1" dirty="0"/>
              <a:t> Sequential-Search(A, x)</a:t>
            </a:r>
          </a:p>
          <a:p>
            <a:pPr marL="0" indent="0">
              <a:buNone/>
            </a:pPr>
            <a:r>
              <a:rPr lang="en-US" altLang="en-US" sz="2400" i="1" dirty="0"/>
              <a:t>  {</a:t>
            </a:r>
            <a:r>
              <a:rPr lang="en-US" altLang="en-US" sz="2400" i="1" dirty="0" err="1"/>
              <a:t>Menghasilkan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indeks</a:t>
            </a:r>
            <a:r>
              <a:rPr lang="en-US" altLang="en-US" sz="2400" i="1" dirty="0"/>
              <a:t> k </a:t>
            </a:r>
            <a:r>
              <a:rPr lang="en-US" altLang="en-US" sz="2400" i="1" dirty="0" err="1"/>
              <a:t>sedemikian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sehingga</a:t>
            </a:r>
            <a:r>
              <a:rPr lang="en-US" altLang="en-US" sz="2400" i="1" dirty="0"/>
              <a:t> A[k]=x</a:t>
            </a:r>
          </a:p>
          <a:p>
            <a:pPr marL="0" indent="0">
              <a:buNone/>
            </a:pPr>
            <a:r>
              <a:rPr lang="en-US" altLang="en-US" sz="2400" i="1" dirty="0"/>
              <a:t>    </a:t>
            </a:r>
            <a:r>
              <a:rPr lang="en-US" altLang="en-US" sz="2400" i="1" dirty="0" err="1"/>
              <a:t>atau</a:t>
            </a:r>
            <a:r>
              <a:rPr lang="en-US" altLang="en-US" sz="2400" i="1" dirty="0"/>
              <a:t>  -1 </a:t>
            </a:r>
            <a:r>
              <a:rPr lang="en-US" altLang="en-US" sz="2400" i="1" dirty="0" err="1"/>
              <a:t>jika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tidak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terdapat</a:t>
            </a:r>
            <a:r>
              <a:rPr lang="en-US" altLang="en-US" sz="2400" i="1" dirty="0"/>
              <a:t> x di </a:t>
            </a:r>
            <a:r>
              <a:rPr lang="en-US" altLang="en-US" sz="2400" i="1" dirty="0" err="1"/>
              <a:t>dalam</a:t>
            </a:r>
            <a:r>
              <a:rPr lang="en-US" altLang="en-US" sz="2400" i="1" dirty="0"/>
              <a:t> A[1..n] }</a:t>
            </a:r>
          </a:p>
          <a:p>
            <a:pPr marL="0" indent="0">
              <a:buNone/>
            </a:pPr>
            <a:r>
              <a:rPr lang="en-US" altLang="en-US" sz="2400" i="1" dirty="0"/>
              <a:t>  </a:t>
            </a:r>
            <a:r>
              <a:rPr lang="en-US" altLang="en-US" sz="2400" b="1" dirty="0" err="1"/>
              <a:t>Algoritma</a:t>
            </a:r>
            <a:r>
              <a:rPr lang="en-US" altLang="en-US" sz="2400" dirty="0"/>
              <a:t>:</a:t>
            </a:r>
          </a:p>
          <a:p>
            <a:pPr marL="0" indent="0">
              <a:buNone/>
            </a:pPr>
            <a:r>
              <a:rPr lang="en-US" altLang="en-US" sz="2400" dirty="0"/>
              <a:t>     (1)   k </a:t>
            </a:r>
            <a:r>
              <a:rPr lang="en-US" altLang="en-US" sz="2400" dirty="0">
                <a:sym typeface="Symbol" panose="05050102010706020507" pitchFamily="18" charset="2"/>
              </a:rPr>
              <a:t> 1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(2)   </a:t>
            </a:r>
            <a:r>
              <a:rPr lang="en-US" altLang="en-US" sz="2400" b="1" dirty="0">
                <a:sym typeface="Symbol" panose="05050102010706020507" pitchFamily="18" charset="2"/>
              </a:rPr>
              <a:t>while</a:t>
            </a:r>
            <a:r>
              <a:rPr lang="en-US" altLang="en-US" sz="2400" dirty="0">
                <a:sym typeface="Symbol" panose="05050102010706020507" pitchFamily="18" charset="2"/>
              </a:rPr>
              <a:t> (A[k] ≠ x) </a:t>
            </a:r>
            <a:r>
              <a:rPr lang="en-US" altLang="en-US" sz="2400" b="1" dirty="0">
                <a:sym typeface="Symbol" panose="05050102010706020507" pitchFamily="18" charset="2"/>
              </a:rPr>
              <a:t>and</a:t>
            </a:r>
            <a:r>
              <a:rPr lang="en-US" altLang="en-US" sz="2400" dirty="0">
                <a:sym typeface="Symbol" panose="05050102010706020507" pitchFamily="18" charset="2"/>
              </a:rPr>
              <a:t> (k &lt; n) </a:t>
            </a:r>
            <a:r>
              <a:rPr lang="en-US" altLang="en-US" sz="2400" b="1" dirty="0">
                <a:sym typeface="Symbol" panose="05050102010706020507" pitchFamily="18" charset="2"/>
              </a:rPr>
              <a:t>do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      k  k + 1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</a:t>
            </a:r>
            <a:r>
              <a:rPr lang="en-US" altLang="en-US" sz="2400" b="1" dirty="0">
                <a:sym typeface="Symbol" panose="05050102010706020507" pitchFamily="18" charset="2"/>
              </a:rPr>
              <a:t>end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(3)   </a:t>
            </a:r>
            <a:r>
              <a:rPr lang="en-US" altLang="en-US" sz="2400" b="1" dirty="0">
                <a:sym typeface="Symbol" panose="05050102010706020507" pitchFamily="18" charset="2"/>
              </a:rPr>
              <a:t>if</a:t>
            </a:r>
            <a:r>
              <a:rPr lang="en-US" altLang="en-US" sz="2400" dirty="0">
                <a:sym typeface="Symbol" panose="05050102010706020507" pitchFamily="18" charset="2"/>
              </a:rPr>
              <a:t> A[k] = x </a:t>
            </a:r>
            <a:r>
              <a:rPr lang="en-US" altLang="en-US" sz="2400" b="1" dirty="0">
                <a:sym typeface="Symbol" panose="05050102010706020507" pitchFamily="18" charset="2"/>
              </a:rPr>
              <a:t>then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   </a:t>
            </a:r>
            <a:r>
              <a:rPr lang="en-US" altLang="en-US" sz="2400" b="1" dirty="0">
                <a:sym typeface="Symbol" panose="05050102010706020507" pitchFamily="18" charset="2"/>
              </a:rPr>
              <a:t>return</a:t>
            </a:r>
            <a:r>
              <a:rPr lang="en-US" altLang="en-US" sz="2400" dirty="0">
                <a:sym typeface="Symbol" panose="05050102010706020507" pitchFamily="18" charset="2"/>
              </a:rPr>
              <a:t> k 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</a:t>
            </a:r>
            <a:r>
              <a:rPr lang="en-US" altLang="en-US" sz="2400" b="1" dirty="0">
                <a:sym typeface="Symbol" panose="05050102010706020507" pitchFamily="18" charset="2"/>
              </a:rPr>
              <a:t>else</a:t>
            </a:r>
            <a:r>
              <a:rPr lang="en-US" altLang="en-US" sz="2400" dirty="0">
                <a:sym typeface="Symbol" panose="05050102010706020507" pitchFamily="18" charset="2"/>
              </a:rPr>
              <a:t>    </a:t>
            </a:r>
          </a:p>
          <a:p>
            <a:pPr marL="0" indent="0">
              <a:buNone/>
            </a:pPr>
            <a:r>
              <a:rPr lang="en-US" altLang="en-US" sz="2400" b="1" dirty="0">
                <a:sym typeface="Symbol" panose="05050102010706020507" pitchFamily="18" charset="2"/>
              </a:rPr>
              <a:t>                return</a:t>
            </a:r>
            <a:r>
              <a:rPr lang="en-US" altLang="en-US" sz="2400" dirty="0">
                <a:sym typeface="Symbol" panose="05050102010706020507" pitchFamily="18" charset="2"/>
              </a:rPr>
              <a:t> -1 </a:t>
            </a:r>
          </a:p>
          <a:p>
            <a:pPr marL="0" indent="0">
              <a:buNone/>
            </a:pPr>
            <a:r>
              <a:rPr lang="en-US" altLang="en-US" sz="2400" b="1" dirty="0">
                <a:sym typeface="Symbol" panose="05050102010706020507" pitchFamily="18" charset="2"/>
              </a:rPr>
              <a:t>            end</a:t>
            </a:r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08453E64-A137-4BA7-B81C-872C1A93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A5756A-814D-44EB-8E03-50549BDBEED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388" name="TextBox 4">
            <a:extLst>
              <a:ext uri="{FF2B5EF4-FFF2-40B4-BE49-F238E27FC236}">
                <a16:creationId xmlns:a16="http://schemas.microsoft.com/office/drawing/2014/main" id="{C3B395AF-6F3D-42CF-80AE-E48032C4F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814" y="6021388"/>
            <a:ext cx="369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Kompleksitas waktu: O(n)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A0D657B4-5F13-449E-AD54-D09D77A8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altLang="en-US" dirty="0" err="1"/>
              <a:t>Algoritma</a:t>
            </a:r>
            <a:r>
              <a:rPr lang="en-US" altLang="en-US" dirty="0"/>
              <a:t> Non-</a:t>
            </a:r>
            <a:r>
              <a:rPr lang="en-US" altLang="en-US" dirty="0" err="1"/>
              <a:t>deterministik</a:t>
            </a:r>
            <a:endParaRPr lang="en-US" altLang="en-US" dirty="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53B8491-2BF9-43C7-B419-F2DB5FBC7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20687"/>
            <a:ext cx="5880652" cy="497218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FF0000"/>
                </a:solidFill>
              </a:rPr>
              <a:t>Algoritma</a:t>
            </a:r>
            <a:r>
              <a:rPr lang="en-US" altLang="en-US" sz="2400" dirty="0">
                <a:solidFill>
                  <a:srgbClr val="FF0000"/>
                </a:solidFill>
              </a:rPr>
              <a:t> non-</a:t>
            </a:r>
            <a:r>
              <a:rPr lang="en-US" altLang="en-US" sz="2400" dirty="0" err="1">
                <a:solidFill>
                  <a:srgbClr val="FF0000"/>
                </a:solidFill>
              </a:rPr>
              <a:t>deterministik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di </a:t>
            </a:r>
            <a:r>
              <a:rPr lang="en-US" altLang="en-US" sz="2400" dirty="0" err="1"/>
              <a:t>dalamnya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berhadapan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beberapa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pilihan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aksi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opsi</a:t>
            </a:r>
            <a:r>
              <a:rPr lang="en-US" altLang="en-US" sz="2400" dirty="0"/>
              <a:t>), dan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kemampuan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menerka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aksi</a:t>
            </a:r>
            <a:r>
              <a:rPr lang="en-US" altLang="en-US" sz="2400" dirty="0"/>
              <a:t>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Algoritma</a:t>
            </a:r>
            <a:r>
              <a:rPr lang="en-US" altLang="en-US" sz="2400" dirty="0"/>
              <a:t> non-</a:t>
            </a:r>
            <a:r>
              <a:rPr lang="en-US" altLang="en-US" sz="2400" dirty="0" err="1"/>
              <a:t>deterministik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dijalankan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mesin</a:t>
            </a:r>
            <a:r>
              <a:rPr lang="en-US" altLang="en-US" sz="2400" dirty="0"/>
              <a:t>  non-</a:t>
            </a:r>
            <a:r>
              <a:rPr lang="en-US" altLang="en-US" sz="2400" dirty="0" err="1"/>
              <a:t>deterministik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hipotetik</a:t>
            </a:r>
            <a:r>
              <a:rPr lang="en-US" altLang="en-US" sz="2400" dirty="0"/>
              <a:t>, 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bersifat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imajiner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teoritis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Contoh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mesin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turing</a:t>
            </a:r>
            <a:r>
              <a:rPr lang="en-US" altLang="en-US" sz="2400" dirty="0"/>
              <a:t> nondeterministic.</a:t>
            </a:r>
          </a:p>
          <a:p>
            <a:pPr eaLnBrk="1" hangingPunct="1"/>
            <a:endParaRPr lang="en-US" altLang="en-US" sz="2400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23531C73-64D7-43D6-A51C-F6E2894C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0C7B74-9666-4B1A-951E-4609A15A11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3498601-B9F8-4D2F-B639-BCE0D7A21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948" y="1700179"/>
            <a:ext cx="5105400" cy="49244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D034EB-BF88-4DAF-A3BA-3EB9F55BA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4544" y="1223445"/>
            <a:ext cx="7722911" cy="5482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5005BAD-1725-424D-8F02-C11209C36006}"/>
              </a:ext>
            </a:extLst>
          </p:cNvPr>
          <p:cNvSpPr txBox="1"/>
          <p:nvPr/>
        </p:nvSpPr>
        <p:spPr>
          <a:xfrm>
            <a:off x="4224130" y="437322"/>
            <a:ext cx="4693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Mesin Turing Nondeterminsitik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097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4641B3BB-B311-4E4C-B1CB-9D08B723A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118" y="1184085"/>
            <a:ext cx="9093764" cy="53757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0A36F7-CAED-4862-9A7B-270E5C3F3C16}"/>
              </a:ext>
            </a:extLst>
          </p:cNvPr>
          <p:cNvSpPr txBox="1"/>
          <p:nvPr/>
        </p:nvSpPr>
        <p:spPr>
          <a:xfrm>
            <a:off x="1740031" y="298174"/>
            <a:ext cx="8711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Perbedaan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komputasi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deterministik</a:t>
            </a:r>
            <a:r>
              <a:rPr lang="en-US" sz="2400" dirty="0">
                <a:solidFill>
                  <a:srgbClr val="FF0000"/>
                </a:solidFill>
              </a:rPr>
              <a:t> vs </a:t>
            </a:r>
            <a:r>
              <a:rPr lang="en-US" sz="2400" dirty="0" err="1">
                <a:solidFill>
                  <a:srgbClr val="FF0000"/>
                </a:solidFill>
              </a:rPr>
              <a:t>komputasi</a:t>
            </a:r>
            <a:r>
              <a:rPr lang="en-US" sz="2400" dirty="0">
                <a:solidFill>
                  <a:srgbClr val="FF0000"/>
                </a:solidFill>
              </a:rPr>
              <a:t> non </a:t>
            </a:r>
            <a:r>
              <a:rPr lang="en-US" sz="2400" dirty="0" err="1">
                <a:solidFill>
                  <a:srgbClr val="FF0000"/>
                </a:solidFill>
              </a:rPr>
              <a:t>deterministik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179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D47F0-644E-42DA-8F38-6F8C1CA2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err="1"/>
              <a:t>Algoritma</a:t>
            </a:r>
            <a:r>
              <a:rPr lang="en-US" altLang="en-US" dirty="0"/>
              <a:t> non </a:t>
            </a:r>
            <a:r>
              <a:rPr lang="en-US" altLang="en-US" dirty="0" err="1"/>
              <a:t>deterministik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menghampiri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 </a:t>
            </a:r>
            <a:r>
              <a:rPr lang="en-US" altLang="en-US" dirty="0" err="1"/>
              <a:t>persoalan-persoalan</a:t>
            </a:r>
            <a:r>
              <a:rPr lang="en-US" altLang="en-US" dirty="0"/>
              <a:t> yang </a:t>
            </a:r>
            <a:r>
              <a:rPr lang="en-US" altLang="en-US" dirty="0" err="1"/>
              <a:t>solusi</a:t>
            </a:r>
            <a:r>
              <a:rPr lang="en-US" altLang="en-US" dirty="0"/>
              <a:t> </a:t>
            </a:r>
            <a:r>
              <a:rPr lang="en-US" altLang="en-US" dirty="0" err="1"/>
              <a:t>eksaknya</a:t>
            </a:r>
            <a:r>
              <a:rPr lang="en-US" altLang="en-US" dirty="0"/>
              <a:t> </a:t>
            </a:r>
            <a:r>
              <a:rPr lang="en-US" altLang="en-US" dirty="0" err="1"/>
              <a:t>membutuhkan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</a:t>
            </a:r>
            <a:r>
              <a:rPr lang="en-US" altLang="en-US" dirty="0" err="1"/>
              <a:t>komputasi</a:t>
            </a:r>
            <a:r>
              <a:rPr lang="en-US" altLang="en-US" dirty="0"/>
              <a:t> yang mahal.</a:t>
            </a:r>
          </a:p>
          <a:p>
            <a:endParaRPr lang="en-US" altLang="en-US" dirty="0"/>
          </a:p>
          <a:p>
            <a:r>
              <a:rPr lang="en-US" altLang="en-US" dirty="0" err="1"/>
              <a:t>Misalnya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menyelesaikan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TSP, Knapsack, </a:t>
            </a:r>
            <a:r>
              <a:rPr lang="en-US" altLang="en-US" dirty="0" err="1"/>
              <a:t>dll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91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AF41930A-C192-45C0-BC7A-3E9B4189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A3C08-1DD1-4CF4-8BF2-47B17367B3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9C040F6-2BDA-4172-820C-180C6BAF0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4948" y="685801"/>
            <a:ext cx="10316817" cy="50593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dirty="0"/>
              <a:t>Ada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non-</a:t>
            </a:r>
            <a:r>
              <a:rPr lang="en-US" altLang="en-US" dirty="0" err="1"/>
              <a:t>deterministik</a:t>
            </a:r>
            <a:r>
              <a:rPr lang="en-US" altLang="en-US" dirty="0"/>
              <a:t>: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	1) </a:t>
            </a:r>
            <a:r>
              <a:rPr lang="en-US" altLang="en-US" dirty="0" err="1">
                <a:solidFill>
                  <a:schemeClr val="hlink"/>
                </a:solidFill>
              </a:rPr>
              <a:t>Tahap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>
                <a:solidFill>
                  <a:schemeClr val="hlink"/>
                </a:solidFill>
              </a:rPr>
              <a:t>menerka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>
                <a:solidFill>
                  <a:schemeClr val="hlink"/>
                </a:solidFill>
              </a:rPr>
              <a:t>atau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>
                <a:solidFill>
                  <a:schemeClr val="hlink"/>
                </a:solidFill>
              </a:rPr>
              <a:t>memilih</a:t>
            </a:r>
            <a:r>
              <a:rPr lang="en-US" altLang="en-US" dirty="0">
                <a:solidFill>
                  <a:schemeClr val="hlink"/>
                </a:solidFill>
              </a:rPr>
              <a:t> (non-</a:t>
            </a:r>
            <a:r>
              <a:rPr lang="en-US" altLang="en-US" dirty="0" err="1">
                <a:solidFill>
                  <a:schemeClr val="hlink"/>
                </a:solidFill>
              </a:rPr>
              <a:t>deterministik</a:t>
            </a:r>
            <a:r>
              <a:rPr lang="en-US" altLang="en-US" dirty="0">
                <a:solidFill>
                  <a:schemeClr val="hlink"/>
                </a:solidFill>
              </a:rPr>
              <a:t>):</a:t>
            </a:r>
            <a:r>
              <a:rPr lang="en-US" altLang="en-US" dirty="0"/>
              <a:t>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i="1" dirty="0"/>
              <a:t>instance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,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memilih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menerka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opsi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opsi</a:t>
            </a:r>
            <a:r>
              <a:rPr lang="en-US" altLang="en-US" dirty="0"/>
              <a:t> yang </a:t>
            </a:r>
            <a:r>
              <a:rPr lang="en-US" altLang="en-US" dirty="0" err="1"/>
              <a:t>ada</a:t>
            </a:r>
            <a:r>
              <a:rPr lang="en-US" altLang="en-US" dirty="0"/>
              <a:t>. </a:t>
            </a:r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pilihan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didefinisikan</a:t>
            </a:r>
            <a:r>
              <a:rPr lang="en-US" altLang="en-US" dirty="0"/>
              <a:t> </a:t>
            </a:r>
            <a:r>
              <a:rPr lang="en-US" altLang="en-US" dirty="0" err="1"/>
              <a:t>aturannya</a:t>
            </a:r>
            <a:r>
              <a:rPr lang="en-US" altLang="en-US" dirty="0"/>
              <a:t>. </a:t>
            </a:r>
          </a:p>
          <a:p>
            <a:pPr eaLnBrk="1" hangingPunct="1">
              <a:buFontTx/>
              <a:buNone/>
              <a:defRPr/>
            </a:pP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	2) </a:t>
            </a:r>
            <a:r>
              <a:rPr lang="en-US" altLang="en-US" dirty="0" err="1">
                <a:solidFill>
                  <a:schemeClr val="hlink"/>
                </a:solidFill>
              </a:rPr>
              <a:t>Tahap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>
                <a:solidFill>
                  <a:schemeClr val="hlink"/>
                </a:solidFill>
              </a:rPr>
              <a:t>verifikasi</a:t>
            </a:r>
            <a:r>
              <a:rPr lang="en-US" altLang="en-US" dirty="0">
                <a:solidFill>
                  <a:schemeClr val="hlink"/>
                </a:solidFill>
              </a:rPr>
              <a:t> (</a:t>
            </a:r>
            <a:r>
              <a:rPr lang="en-US" altLang="en-US" dirty="0" err="1">
                <a:solidFill>
                  <a:schemeClr val="hlink"/>
                </a:solidFill>
              </a:rPr>
              <a:t>deterministik</a:t>
            </a:r>
            <a:r>
              <a:rPr lang="en-US" altLang="en-US" dirty="0">
                <a:solidFill>
                  <a:schemeClr val="hlink"/>
                </a:solidFill>
              </a:rPr>
              <a:t>):</a:t>
            </a:r>
            <a:r>
              <a:rPr lang="en-US" altLang="en-US" dirty="0"/>
              <a:t> </a:t>
            </a:r>
            <a:r>
              <a:rPr lang="en-US" altLang="en-US" dirty="0" err="1"/>
              <a:t>memeriksa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</a:t>
            </a:r>
            <a:r>
              <a:rPr lang="en-US" altLang="en-US" dirty="0" err="1"/>
              <a:t>opsi</a:t>
            </a:r>
            <a:r>
              <a:rPr lang="en-US" altLang="en-US" dirty="0"/>
              <a:t> yang </a:t>
            </a:r>
            <a:r>
              <a:rPr lang="en-US" altLang="en-US" dirty="0" err="1"/>
              <a:t>diterka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. </a:t>
            </a:r>
            <a:r>
              <a:rPr lang="en-US" altLang="en-US" dirty="0" err="1"/>
              <a:t>Luaran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sinyal</a:t>
            </a:r>
            <a:r>
              <a:rPr lang="en-US" altLang="en-US" dirty="0"/>
              <a:t> </a:t>
            </a:r>
            <a:r>
              <a:rPr lang="en-US" altLang="en-US" b="1" dirty="0" err="1"/>
              <a:t>sukses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 </a:t>
            </a:r>
            <a:r>
              <a:rPr lang="en-US" altLang="en-US" dirty="0" err="1"/>
              <a:t>ditemukan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sinyal</a:t>
            </a:r>
            <a:r>
              <a:rPr lang="en-US" altLang="en-US" dirty="0"/>
              <a:t> </a:t>
            </a:r>
            <a:r>
              <a:rPr lang="en-US" altLang="en-US" b="1" dirty="0" err="1"/>
              <a:t>gagal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bukan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. </a:t>
            </a:r>
          </a:p>
          <a:p>
            <a:pPr eaLnBrk="1" hangingPunct="1">
              <a:buFontTx/>
              <a:buNone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B6E2141E-6840-4DCE-97C9-A75F7B71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061" y="457200"/>
            <a:ext cx="10555356" cy="62642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err="1">
                <a:solidFill>
                  <a:srgbClr val="FF0000"/>
                </a:solidFill>
              </a:rPr>
              <a:t>Contoh</a:t>
            </a:r>
            <a:r>
              <a:rPr lang="en-US" altLang="en-US" dirty="0">
                <a:solidFill>
                  <a:srgbClr val="FF0000"/>
                </a:solidFill>
              </a:rPr>
              <a:t>: Non-deterministic Search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  </a:t>
            </a:r>
            <a:r>
              <a:rPr lang="en-US" altLang="en-US" sz="2400" b="1" dirty="0" err="1"/>
              <a:t>Algoritma</a:t>
            </a:r>
            <a:r>
              <a:rPr lang="en-US" altLang="en-US" sz="2400" b="1" dirty="0"/>
              <a:t> </a:t>
            </a:r>
            <a:r>
              <a:rPr lang="en-US" altLang="en-US" sz="2400" b="1" i="1" dirty="0"/>
              <a:t>Search(A, x)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   </a:t>
            </a:r>
            <a:r>
              <a:rPr lang="en-US" altLang="en-US" sz="2400" dirty="0">
                <a:solidFill>
                  <a:srgbClr val="FF0000"/>
                </a:solidFill>
              </a:rPr>
              <a:t>          { </a:t>
            </a:r>
            <a:r>
              <a:rPr lang="en-US" altLang="en-US" sz="2400" dirty="0" err="1">
                <a:solidFill>
                  <a:srgbClr val="FF0000"/>
                </a:solidFill>
              </a:rPr>
              <a:t>tahap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menerka</a:t>
            </a:r>
            <a:r>
              <a:rPr lang="en-US" altLang="en-US" sz="2400" dirty="0">
                <a:solidFill>
                  <a:srgbClr val="FF0000"/>
                </a:solidFill>
              </a:rPr>
              <a:t> }</a:t>
            </a:r>
          </a:p>
          <a:p>
            <a:pPr marL="0" indent="0">
              <a:buNone/>
            </a:pPr>
            <a:r>
              <a:rPr lang="en-US" altLang="en-US" sz="2400" dirty="0"/>
              <a:t>             k </a:t>
            </a:r>
            <a:r>
              <a:rPr lang="en-US" altLang="en-US" sz="2400" dirty="0">
                <a:sym typeface="Symbol" panose="05050102010706020507" pitchFamily="18" charset="2"/>
              </a:rPr>
              <a:t> </a:t>
            </a:r>
            <a:r>
              <a:rPr lang="en-US" altLang="en-US" sz="2400" dirty="0" err="1">
                <a:sym typeface="Symbol" panose="05050102010706020507" pitchFamily="18" charset="2"/>
              </a:rPr>
              <a:t>Pilih</a:t>
            </a:r>
            <a:r>
              <a:rPr lang="en-US" altLang="en-US" sz="2400" dirty="0">
                <a:sym typeface="Symbol" panose="05050102010706020507" pitchFamily="18" charset="2"/>
              </a:rPr>
              <a:t>(1, n)                                     O(1)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            { </a:t>
            </a:r>
            <a:r>
              <a:rPr lang="en-US" alt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tahap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verifikasi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}</a:t>
            </a:r>
          </a:p>
          <a:p>
            <a:pPr marL="0" indent="0">
              <a:buNone/>
            </a:pPr>
            <a:r>
              <a:rPr lang="en-US" altLang="en-US" sz="2400" b="1" dirty="0">
                <a:sym typeface="Symbol" panose="05050102010706020507" pitchFamily="18" charset="2"/>
              </a:rPr>
              <a:t>             if</a:t>
            </a:r>
            <a:r>
              <a:rPr lang="en-US" altLang="en-US" sz="2400" dirty="0">
                <a:sym typeface="Symbol" panose="05050102010706020507" pitchFamily="18" charset="2"/>
              </a:rPr>
              <a:t> (A[k] = x) </a:t>
            </a:r>
            <a:r>
              <a:rPr lang="en-US" altLang="en-US" sz="2400" b="1" dirty="0">
                <a:sym typeface="Symbol" panose="05050102010706020507" pitchFamily="18" charset="2"/>
              </a:rPr>
              <a:t>then                                 </a:t>
            </a:r>
            <a:r>
              <a:rPr lang="en-US" altLang="en-US" sz="2400" dirty="0">
                <a:sym typeface="Symbol" panose="05050102010706020507" pitchFamily="18" charset="2"/>
              </a:rPr>
              <a:t>O(1)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      </a:t>
            </a:r>
            <a:r>
              <a:rPr lang="en-US" altLang="en-US" sz="2400" b="1" dirty="0">
                <a:sym typeface="Symbol" panose="05050102010706020507" pitchFamily="18" charset="2"/>
              </a:rPr>
              <a:t>write</a:t>
            </a:r>
            <a:r>
              <a:rPr lang="en-US" altLang="en-US" sz="2400" dirty="0">
                <a:sym typeface="Symbol" panose="05050102010706020507" pitchFamily="18" charset="2"/>
              </a:rPr>
              <a:t>(k); </a:t>
            </a:r>
            <a:r>
              <a:rPr lang="en-US" altLang="en-US" sz="2400" dirty="0" err="1">
                <a:sym typeface="Symbol" panose="05050102010706020507" pitchFamily="18" charset="2"/>
              </a:rPr>
              <a:t>Sukses</a:t>
            </a:r>
            <a:r>
              <a:rPr lang="en-US" altLang="en-US" sz="2400" dirty="0">
                <a:sym typeface="Symbol" panose="05050102010706020507" pitchFamily="18" charset="2"/>
              </a:rPr>
              <a:t>()                         O(1)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</a:t>
            </a:r>
            <a:r>
              <a:rPr lang="en-US" altLang="en-US" sz="2400" b="1" dirty="0">
                <a:sym typeface="Symbol" panose="05050102010706020507" pitchFamily="18" charset="2"/>
              </a:rPr>
              <a:t>else</a:t>
            </a:r>
          </a:p>
          <a:p>
            <a:pPr marL="0" indent="0"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                  </a:t>
            </a:r>
            <a:r>
              <a:rPr lang="en-US" altLang="en-US" sz="2400" b="1" dirty="0">
                <a:sym typeface="Symbol" panose="05050102010706020507" pitchFamily="18" charset="2"/>
              </a:rPr>
              <a:t>write</a:t>
            </a:r>
            <a:r>
              <a:rPr lang="en-US" altLang="en-US" sz="2400" dirty="0">
                <a:sym typeface="Symbol" panose="05050102010706020507" pitchFamily="18" charset="2"/>
              </a:rPr>
              <a:t>(-1); </a:t>
            </a:r>
            <a:r>
              <a:rPr lang="en-US" altLang="en-US" sz="2400" dirty="0" err="1">
                <a:sym typeface="Symbol" panose="05050102010706020507" pitchFamily="18" charset="2"/>
              </a:rPr>
              <a:t>Gagal</a:t>
            </a:r>
            <a:r>
              <a:rPr lang="en-US" altLang="en-US" sz="2400" dirty="0">
                <a:sym typeface="Symbol" panose="05050102010706020507" pitchFamily="18" charset="2"/>
              </a:rPr>
              <a:t>()                          O(1)  </a:t>
            </a:r>
          </a:p>
          <a:p>
            <a:pPr marL="0" indent="0">
              <a:buNone/>
            </a:pPr>
            <a:endParaRPr lang="en-US" alt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Kompleksitas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waktu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: O(1)  + O(1) + O(1) + O(1) = O(1)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A402615F-DD5A-4574-8CED-502208D0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ECA7CA-8F0F-4AB0-868A-D634642B251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>
            <a:extLst>
              <a:ext uri="{FF2B5EF4-FFF2-40B4-BE49-F238E27FC236}">
                <a16:creationId xmlns:a16="http://schemas.microsoft.com/office/drawing/2014/main" id="{3FBC350F-F810-4627-94CD-FDEDA38D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D19BD9-6193-4D4A-ADD9-6C4F1CFEC79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09660B6E-0312-4372-82AE-3504A2FC5A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96" y="1236662"/>
            <a:ext cx="7412038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3">
            <a:extLst>
              <a:ext uri="{FF2B5EF4-FFF2-40B4-BE49-F238E27FC236}">
                <a16:creationId xmlns:a16="http://schemas.microsoft.com/office/drawing/2014/main" id="{3F1412F9-0668-46C1-AE6A-EFDFE55D7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68" y="442911"/>
            <a:ext cx="334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Contoh</a:t>
            </a:r>
            <a:r>
              <a:rPr lang="en-US" altLang="en-US" sz="2800" dirty="0"/>
              <a:t> lain: Sorting</a:t>
            </a:r>
          </a:p>
        </p:txBody>
      </p:sp>
      <p:sp>
        <p:nvSpPr>
          <p:cNvPr id="20485" name="TextBox 4">
            <a:extLst>
              <a:ext uri="{FF2B5EF4-FFF2-40B4-BE49-F238E27FC236}">
                <a16:creationId xmlns:a16="http://schemas.microsoft.com/office/drawing/2014/main" id="{641506AC-0FD4-4661-B4AF-FE0862C09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742" y="6016625"/>
            <a:ext cx="7165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err="1">
                <a:solidFill>
                  <a:srgbClr val="FF0000"/>
                </a:solidFill>
              </a:rPr>
              <a:t>Sumber</a:t>
            </a:r>
            <a:r>
              <a:rPr lang="en-US" altLang="en-US" sz="1600" dirty="0">
                <a:solidFill>
                  <a:srgbClr val="FF0000"/>
                </a:solidFill>
              </a:rPr>
              <a:t>: Horowitz &amp; </a:t>
            </a:r>
            <a:r>
              <a:rPr lang="en-US" altLang="en-US" sz="1600" dirty="0" err="1">
                <a:solidFill>
                  <a:srgbClr val="FF0000"/>
                </a:solidFill>
              </a:rPr>
              <a:t>Sahni</a:t>
            </a:r>
            <a:r>
              <a:rPr lang="en-US" altLang="en-US" sz="1600" dirty="0">
                <a:solidFill>
                  <a:srgbClr val="FF0000"/>
                </a:solidFill>
              </a:rPr>
              <a:t>, Fundamental of Computer Algorithms, 2</a:t>
            </a:r>
            <a:r>
              <a:rPr lang="en-US" altLang="en-US" sz="1600" baseline="30000" dirty="0">
                <a:solidFill>
                  <a:srgbClr val="FF0000"/>
                </a:solidFill>
              </a:rPr>
              <a:t>nd</a:t>
            </a:r>
            <a:r>
              <a:rPr lang="en-US" altLang="en-US" sz="1600" dirty="0">
                <a:solidFill>
                  <a:srgbClr val="FF0000"/>
                </a:solidFill>
              </a:rPr>
              <a:t> Edition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049FC-24B3-469B-8331-782BDDC0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Ikhtisar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735F-8510-4944-8EE9-333C8CC1F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Polynomial-time algorithm vs nonpolynomial-time algorithm</a:t>
            </a:r>
          </a:p>
          <a:p>
            <a:r>
              <a:rPr lang="en-US" dirty="0"/>
              <a:t>Tractable problem vs intractable problem</a:t>
            </a:r>
          </a:p>
          <a:p>
            <a:r>
              <a:rPr lang="en-US" dirty="0"/>
              <a:t>Solvable problem vs unsolvable problem</a:t>
            </a:r>
          </a:p>
          <a:p>
            <a:r>
              <a:rPr lang="en-US" dirty="0"/>
              <a:t>Halting problem</a:t>
            </a:r>
          </a:p>
          <a:p>
            <a:r>
              <a:rPr lang="en-US" dirty="0"/>
              <a:t>Deterministic vs nondeterministic algorithm</a:t>
            </a:r>
          </a:p>
          <a:p>
            <a:r>
              <a:rPr lang="en-US" dirty="0"/>
              <a:t>Decision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71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30D91C94-7839-4DF8-997F-C06FFFB4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03BE0D-7401-45F8-AB56-ECE1EF13D14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5A35568-422C-40F7-8223-F4968EADC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l" eaLnBrk="1" hangingPunct="1"/>
            <a:r>
              <a:rPr lang="en-US" altLang="en-US" dirty="0" err="1"/>
              <a:t>Persoalan</a:t>
            </a:r>
            <a:r>
              <a:rPr lang="en-US" altLang="en-US" dirty="0"/>
              <a:t> Keputusan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3D52582-FED1-4923-927A-5A6387014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9112" y="1371600"/>
            <a:ext cx="11257723" cy="49530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membahas</a:t>
            </a:r>
            <a:r>
              <a:rPr lang="en-US" altLang="en-US" dirty="0"/>
              <a:t> </a:t>
            </a:r>
            <a:r>
              <a:rPr lang="en-US" altLang="en-US" dirty="0" err="1"/>
              <a:t>teori</a:t>
            </a:r>
            <a:r>
              <a:rPr lang="en-US" altLang="en-US" dirty="0"/>
              <a:t> P dan NP,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membatasi</a:t>
            </a:r>
            <a:r>
              <a:rPr lang="en-US" altLang="en-US" dirty="0"/>
              <a:t> pada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(</a:t>
            </a:r>
            <a:r>
              <a:rPr lang="en-US" altLang="en-US" i="1" dirty="0"/>
              <a:t>decision problem</a:t>
            </a:r>
            <a:r>
              <a:rPr lang="en-US" altLang="en-US" dirty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 err="1">
                <a:solidFill>
                  <a:srgbClr val="FF0000"/>
                </a:solidFill>
              </a:rPr>
              <a:t>Persoalan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keputusan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yang </a:t>
            </a:r>
            <a:r>
              <a:rPr lang="en-US" altLang="en-US" dirty="0" err="1"/>
              <a:t>solusinya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jawaban</a:t>
            </a:r>
            <a:r>
              <a:rPr lang="en-US" altLang="en-US" dirty="0"/>
              <a:t> “yes” </a:t>
            </a:r>
            <a:r>
              <a:rPr lang="en-US" altLang="en-US" dirty="0" err="1"/>
              <a:t>atau</a:t>
            </a:r>
            <a:r>
              <a:rPr lang="en-US" altLang="en-US" dirty="0"/>
              <a:t> “no”  (</a:t>
            </a:r>
            <a:r>
              <a:rPr lang="en-US" altLang="en-US" dirty="0" err="1"/>
              <a:t>ekivalen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accept/reject, </a:t>
            </a:r>
            <a:r>
              <a:rPr lang="en-US" altLang="en-US" dirty="0" err="1"/>
              <a:t>ada</a:t>
            </a:r>
            <a:r>
              <a:rPr lang="en-US" altLang="en-US" dirty="0"/>
              <a:t>/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, </a:t>
            </a:r>
            <a:r>
              <a:rPr lang="en-US" altLang="en-US" dirty="0" err="1"/>
              <a:t>bisa</a:t>
            </a:r>
            <a:r>
              <a:rPr lang="en-US" altLang="en-US" dirty="0"/>
              <a:t>/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    1. 	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integer x.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Tentukan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</a:t>
            </a:r>
            <a:r>
              <a:rPr lang="en-US" altLang="en-US" dirty="0" err="1"/>
              <a:t>elemen</a:t>
            </a:r>
            <a:r>
              <a:rPr lang="en-US" altLang="en-US" dirty="0"/>
              <a:t>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 err="1"/>
              <a:t>terdapat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tabel</a:t>
            </a:r>
            <a:r>
              <a:rPr lang="en-US" altLang="en-US" dirty="0"/>
              <a:t>? </a:t>
            </a:r>
            <a:r>
              <a:rPr lang="en-US" altLang="en-US" dirty="0">
                <a:solidFill>
                  <a:srgbClr val="FF0000"/>
                </a:solidFill>
              </a:rPr>
              <a:t>Ada/</a:t>
            </a:r>
            <a:r>
              <a:rPr lang="en-US" altLang="en-US" dirty="0" err="1">
                <a:solidFill>
                  <a:srgbClr val="FF0000"/>
                </a:solidFill>
              </a:rPr>
              <a:t>tidak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ada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    2. 	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integer x.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Tentukan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x </a:t>
            </a:r>
            <a:r>
              <a:rPr lang="en-US" altLang="en-US" dirty="0" err="1"/>
              <a:t>bilangan</a:t>
            </a:r>
            <a:r>
              <a:rPr lang="en-US" altLang="en-US" dirty="0"/>
              <a:t> prima? </a:t>
            </a:r>
            <a:r>
              <a:rPr lang="en-US" altLang="en-US" dirty="0">
                <a:solidFill>
                  <a:srgbClr val="FF0000"/>
                </a:solidFill>
              </a:rPr>
              <a:t>Prima/</a:t>
            </a:r>
            <a:r>
              <a:rPr lang="en-US" altLang="en-US" dirty="0" err="1">
                <a:solidFill>
                  <a:srgbClr val="FF0000"/>
                </a:solidFill>
              </a:rPr>
              <a:t>tidak</a:t>
            </a:r>
            <a:r>
              <a:rPr lang="en-US" altLang="en-US" dirty="0">
                <a:solidFill>
                  <a:srgbClr val="FF0000"/>
                </a:solidFill>
              </a:rPr>
              <a:t> prima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25054-112F-4733-9538-263B9C4DD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5374"/>
            <a:ext cx="10515600" cy="5421589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err="1"/>
              <a:t>Contoh-contoh</a:t>
            </a:r>
            <a:r>
              <a:rPr lang="en-US" sz="4000" b="1" dirty="0"/>
              <a:t> </a:t>
            </a:r>
            <a:r>
              <a:rPr lang="en-US" sz="4000" b="1" dirty="0" err="1"/>
              <a:t>persoalan</a:t>
            </a:r>
            <a:r>
              <a:rPr lang="en-US" sz="4000" b="1" dirty="0"/>
              <a:t> </a:t>
            </a:r>
            <a:r>
              <a:rPr lang="en-US" sz="4000" b="1" dirty="0" err="1"/>
              <a:t>keputusan</a:t>
            </a:r>
            <a:r>
              <a:rPr lang="en-US" sz="4000" b="1" dirty="0"/>
              <a:t> </a:t>
            </a:r>
            <a:r>
              <a:rPr lang="en-US" sz="4000" b="1" dirty="0" err="1"/>
              <a:t>lainnya</a:t>
            </a: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b="1" dirty="0"/>
              <a:t>1.  </a:t>
            </a:r>
            <a:r>
              <a:rPr lang="en-US" b="1" dirty="0" err="1"/>
              <a:t>Persoalan</a:t>
            </a:r>
            <a:r>
              <a:rPr lang="en-US" b="1" dirty="0"/>
              <a:t> </a:t>
            </a:r>
            <a:r>
              <a:rPr lang="en-US" b="1" dirty="0" err="1"/>
              <a:t>sirkuit</a:t>
            </a:r>
            <a:r>
              <a:rPr lang="en-US" b="1" dirty="0"/>
              <a:t> Hamilton</a:t>
            </a:r>
          </a:p>
        </p:txBody>
      </p:sp>
      <p:pic>
        <p:nvPicPr>
          <p:cNvPr id="5" name="Picture 4" descr="A picture containing photo, wire, hanging, table&#10;&#10;Description automatically generated">
            <a:extLst>
              <a:ext uri="{FF2B5EF4-FFF2-40B4-BE49-F238E27FC236}">
                <a16:creationId xmlns:a16="http://schemas.microsoft.com/office/drawing/2014/main" id="{CC92EDC5-B33B-4007-B281-97E5C74F1C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7" y="2696236"/>
            <a:ext cx="5513940" cy="3406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97A080-9C2A-4879-8B10-876564D3B72D}"/>
              </a:ext>
            </a:extLst>
          </p:cNvPr>
          <p:cNvSpPr txBox="1"/>
          <p:nvPr/>
        </p:nvSpPr>
        <p:spPr>
          <a:xfrm>
            <a:off x="6569701" y="5383134"/>
            <a:ext cx="5458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sirkuit</a:t>
            </a:r>
            <a:r>
              <a:rPr lang="en-US" sz="2400" dirty="0"/>
              <a:t> Hamilton di </a:t>
            </a:r>
            <a:r>
              <a:rPr lang="en-US" sz="2400" dirty="0" err="1"/>
              <a:t>dalam</a:t>
            </a:r>
            <a:endParaRPr lang="en-US" sz="2400" dirty="0"/>
          </a:p>
          <a:p>
            <a:r>
              <a:rPr lang="en-US" sz="2400" dirty="0" err="1"/>
              <a:t>graf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? (</a:t>
            </a:r>
            <a:r>
              <a:rPr lang="en-US" sz="2400" dirty="0">
                <a:solidFill>
                  <a:srgbClr val="FF0000"/>
                </a:solidFill>
              </a:rPr>
              <a:t>Yes/no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3242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A9EA4-A398-483D-B4DC-DCABB30AF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582"/>
            <a:ext cx="10515600" cy="5262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2. Clique Problem </a:t>
            </a:r>
          </a:p>
          <a:p>
            <a:pPr marL="0" indent="0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i="1" dirty="0"/>
              <a:t>clique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subset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en-US" dirty="0"/>
              <a:t> yang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  <p:grpSp>
        <p:nvGrpSpPr>
          <p:cNvPr id="4" name="Group 1058">
            <a:extLst>
              <a:ext uri="{FF2B5EF4-FFF2-40B4-BE49-F238E27FC236}">
                <a16:creationId xmlns:a16="http://schemas.microsoft.com/office/drawing/2014/main" id="{A69DF8CB-9A58-48BF-A35A-083B2C084360}"/>
              </a:ext>
            </a:extLst>
          </p:cNvPr>
          <p:cNvGrpSpPr>
            <a:grpSpLocks/>
          </p:cNvGrpSpPr>
          <p:nvPr/>
        </p:nvGrpSpPr>
        <p:grpSpPr bwMode="auto">
          <a:xfrm>
            <a:off x="1321904" y="2792895"/>
            <a:ext cx="5088835" cy="2594114"/>
            <a:chOff x="816" y="1296"/>
            <a:chExt cx="3696" cy="2160"/>
          </a:xfrm>
        </p:grpSpPr>
        <p:sp>
          <p:nvSpPr>
            <p:cNvPr id="5" name="Oval 1027">
              <a:extLst>
                <a:ext uri="{FF2B5EF4-FFF2-40B4-BE49-F238E27FC236}">
                  <a16:creationId xmlns:a16="http://schemas.microsoft.com/office/drawing/2014/main" id="{3FD629C0-F498-4265-8558-74E8FE755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296"/>
              <a:ext cx="240" cy="240"/>
            </a:xfrm>
            <a:prstGeom prst="ellipse">
              <a:avLst/>
            </a:prstGeom>
            <a:solidFill>
              <a:srgbClr val="FF0033"/>
            </a:solidFill>
            <a:ln w="3810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1028">
              <a:extLst>
                <a:ext uri="{FF2B5EF4-FFF2-40B4-BE49-F238E27FC236}">
                  <a16:creationId xmlns:a16="http://schemas.microsoft.com/office/drawing/2014/main" id="{AB689BD2-2A09-456C-B415-9AA99AEA3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016"/>
              <a:ext cx="240" cy="24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29">
              <a:extLst>
                <a:ext uri="{FF2B5EF4-FFF2-40B4-BE49-F238E27FC236}">
                  <a16:creationId xmlns:a16="http://schemas.microsoft.com/office/drawing/2014/main" id="{F21F70E2-2E87-4218-A73E-1F7AD2AB1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296"/>
              <a:ext cx="240" cy="240"/>
            </a:xfrm>
            <a:prstGeom prst="ellipse">
              <a:avLst/>
            </a:prstGeom>
            <a:solidFill>
              <a:srgbClr val="FF0033"/>
            </a:solidFill>
            <a:ln w="3810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031">
              <a:extLst>
                <a:ext uri="{FF2B5EF4-FFF2-40B4-BE49-F238E27FC236}">
                  <a16:creationId xmlns:a16="http://schemas.microsoft.com/office/drawing/2014/main" id="{809C20DC-A96B-4659-9C57-BE3545FE9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033">
              <a:extLst>
                <a:ext uri="{FF2B5EF4-FFF2-40B4-BE49-F238E27FC236}">
                  <a16:creationId xmlns:a16="http://schemas.microsoft.com/office/drawing/2014/main" id="{200DAB41-6180-4B4E-8821-5758CDA2A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48"/>
              <a:ext cx="240" cy="24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034">
              <a:extLst>
                <a:ext uri="{FF2B5EF4-FFF2-40B4-BE49-F238E27FC236}">
                  <a16:creationId xmlns:a16="http://schemas.microsoft.com/office/drawing/2014/main" id="{13D0DD5D-0B8B-4E1E-A15B-A085BEF7A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728"/>
              <a:ext cx="240" cy="24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035">
              <a:extLst>
                <a:ext uri="{FF2B5EF4-FFF2-40B4-BE49-F238E27FC236}">
                  <a16:creationId xmlns:a16="http://schemas.microsoft.com/office/drawing/2014/main" id="{9F78EF6A-DECA-4ACA-83A1-F9A250CCB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76"/>
              <a:ext cx="240" cy="24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037">
              <a:extLst>
                <a:ext uri="{FF2B5EF4-FFF2-40B4-BE49-F238E27FC236}">
                  <a16:creationId xmlns:a16="http://schemas.microsoft.com/office/drawing/2014/main" id="{3D805567-7140-4B11-96AC-30773A251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120"/>
              <a:ext cx="240" cy="24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ine 1038">
              <a:extLst>
                <a:ext uri="{FF2B5EF4-FFF2-40B4-BE49-F238E27FC236}">
                  <a16:creationId xmlns:a16="http://schemas.microsoft.com/office/drawing/2014/main" id="{1BDDB669-33FB-41FC-8CB6-D00162096B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1" y="2205"/>
              <a:ext cx="144" cy="9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Line 1039">
              <a:extLst>
                <a:ext uri="{FF2B5EF4-FFF2-40B4-BE49-F238E27FC236}">
                  <a16:creationId xmlns:a16="http://schemas.microsoft.com/office/drawing/2014/main" id="{4C36CEE5-1A49-42AE-8960-92CBA0BF11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2352"/>
              <a:ext cx="864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Line 1040">
              <a:extLst>
                <a:ext uri="{FF2B5EF4-FFF2-40B4-BE49-F238E27FC236}">
                  <a16:creationId xmlns:a16="http://schemas.microsoft.com/office/drawing/2014/main" id="{C3EE0544-7B2B-496B-96B8-EF26944F1E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440"/>
              <a:ext cx="48" cy="864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Line 1041">
              <a:extLst>
                <a:ext uri="{FF2B5EF4-FFF2-40B4-BE49-F238E27FC236}">
                  <a16:creationId xmlns:a16="http://schemas.microsoft.com/office/drawing/2014/main" id="{4CAEDF0E-F092-4C2E-B997-2AB4CE38A1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352"/>
              <a:ext cx="144" cy="9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042">
              <a:extLst>
                <a:ext uri="{FF2B5EF4-FFF2-40B4-BE49-F238E27FC236}">
                  <a16:creationId xmlns:a16="http://schemas.microsoft.com/office/drawing/2014/main" id="{7304C924-CA81-42A8-87DF-895132450F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68" y="2304"/>
              <a:ext cx="864" cy="288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043">
              <a:extLst>
                <a:ext uri="{FF2B5EF4-FFF2-40B4-BE49-F238E27FC236}">
                  <a16:creationId xmlns:a16="http://schemas.microsoft.com/office/drawing/2014/main" id="{241EF260-9684-4504-8434-2B1C76C627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592"/>
              <a:ext cx="720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044">
              <a:extLst>
                <a:ext uri="{FF2B5EF4-FFF2-40B4-BE49-F238E27FC236}">
                  <a16:creationId xmlns:a16="http://schemas.microsoft.com/office/drawing/2014/main" id="{27E24C55-3BB2-4AB7-9D2A-A5B5977340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1440"/>
              <a:ext cx="48" cy="1152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045">
              <a:extLst>
                <a:ext uri="{FF2B5EF4-FFF2-40B4-BE49-F238E27FC236}">
                  <a16:creationId xmlns:a16="http://schemas.microsoft.com/office/drawing/2014/main" id="{CC60B081-F47B-4991-9ADC-93C52792E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1440"/>
              <a:ext cx="480" cy="48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046">
              <a:extLst>
                <a:ext uri="{FF2B5EF4-FFF2-40B4-BE49-F238E27FC236}">
                  <a16:creationId xmlns:a16="http://schemas.microsoft.com/office/drawing/2014/main" id="{D14EB9D8-559A-437A-B292-F4B6D070A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592"/>
              <a:ext cx="432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1047">
              <a:extLst>
                <a:ext uri="{FF2B5EF4-FFF2-40B4-BE49-F238E27FC236}">
                  <a16:creationId xmlns:a16="http://schemas.microsoft.com/office/drawing/2014/main" id="{DF228FE6-0D3D-4CFE-A052-404DCE52F1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2" y="1872"/>
              <a:ext cx="144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1048">
              <a:extLst>
                <a:ext uri="{FF2B5EF4-FFF2-40B4-BE49-F238E27FC236}">
                  <a16:creationId xmlns:a16="http://schemas.microsoft.com/office/drawing/2014/main" id="{79604894-DBB3-4F09-ADE0-132082481B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1824"/>
              <a:ext cx="960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1049">
              <a:extLst>
                <a:ext uri="{FF2B5EF4-FFF2-40B4-BE49-F238E27FC236}">
                  <a16:creationId xmlns:a16="http://schemas.microsoft.com/office/drawing/2014/main" id="{E03B3165-5857-4132-A747-8B3EA0412D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344"/>
              <a:ext cx="816" cy="48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1050">
              <a:extLst>
                <a:ext uri="{FF2B5EF4-FFF2-40B4-BE49-F238E27FC236}">
                  <a16:creationId xmlns:a16="http://schemas.microsoft.com/office/drawing/2014/main" id="{62A90732-ECC1-466E-8192-D2CBE58FCB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440"/>
              <a:ext cx="864" cy="912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1051">
              <a:extLst>
                <a:ext uri="{FF2B5EF4-FFF2-40B4-BE49-F238E27FC236}">
                  <a16:creationId xmlns:a16="http://schemas.microsoft.com/office/drawing/2014/main" id="{78E6A1D5-57AE-4F4C-AA42-881E1373A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1440"/>
              <a:ext cx="816" cy="1104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1052">
              <a:extLst>
                <a:ext uri="{FF2B5EF4-FFF2-40B4-BE49-F238E27FC236}">
                  <a16:creationId xmlns:a16="http://schemas.microsoft.com/office/drawing/2014/main" id="{748A6B04-FE3F-4103-B460-7F2B55AAD4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1968"/>
              <a:ext cx="624" cy="576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1053">
              <a:extLst>
                <a:ext uri="{FF2B5EF4-FFF2-40B4-BE49-F238E27FC236}">
                  <a16:creationId xmlns:a16="http://schemas.microsoft.com/office/drawing/2014/main" id="{A1EC33E7-1852-4224-9432-B2F9161AAA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16" y="1440"/>
              <a:ext cx="1440" cy="528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Line 1054">
              <a:extLst>
                <a:ext uri="{FF2B5EF4-FFF2-40B4-BE49-F238E27FC236}">
                  <a16:creationId xmlns:a16="http://schemas.microsoft.com/office/drawing/2014/main" id="{91249CD5-C8EF-4553-9377-40FBC49EEF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1968"/>
              <a:ext cx="1488" cy="336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Line 1055">
              <a:extLst>
                <a:ext uri="{FF2B5EF4-FFF2-40B4-BE49-F238E27FC236}">
                  <a16:creationId xmlns:a16="http://schemas.microsoft.com/office/drawing/2014/main" id="{72803BF3-A69F-4B0A-8034-A7B59C7022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112"/>
              <a:ext cx="1152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Line 1056">
              <a:extLst>
                <a:ext uri="{FF2B5EF4-FFF2-40B4-BE49-F238E27FC236}">
                  <a16:creationId xmlns:a16="http://schemas.microsoft.com/office/drawing/2014/main" id="{E947A8E2-E1B0-4156-B145-5F9E6BB783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60" y="2112"/>
              <a:ext cx="96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1057">
              <a:extLst>
                <a:ext uri="{FF2B5EF4-FFF2-40B4-BE49-F238E27FC236}">
                  <a16:creationId xmlns:a16="http://schemas.microsoft.com/office/drawing/2014/main" id="{607DB28C-C002-47FF-AAC5-13C1A4CEA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3072"/>
              <a:ext cx="1056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1030">
              <a:extLst>
                <a:ext uri="{FF2B5EF4-FFF2-40B4-BE49-F238E27FC236}">
                  <a16:creationId xmlns:a16="http://schemas.microsoft.com/office/drawing/2014/main" id="{FD2D919F-1816-4150-88A9-5AEC4B92C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448"/>
              <a:ext cx="240" cy="240"/>
            </a:xfrm>
            <a:prstGeom prst="ellipse">
              <a:avLst/>
            </a:prstGeom>
            <a:solidFill>
              <a:srgbClr val="FF0033"/>
            </a:solidFill>
            <a:ln w="3810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1032">
              <a:extLst>
                <a:ext uri="{FF2B5EF4-FFF2-40B4-BE49-F238E27FC236}">
                  <a16:creationId xmlns:a16="http://schemas.microsoft.com/office/drawing/2014/main" id="{1B1A4CB0-5CBE-4505-B435-9E5910EB0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824"/>
              <a:ext cx="240" cy="240"/>
            </a:xfrm>
            <a:prstGeom prst="ellipse">
              <a:avLst/>
            </a:prstGeom>
            <a:solidFill>
              <a:srgbClr val="FF0033"/>
            </a:solidFill>
            <a:ln w="3810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1036">
              <a:extLst>
                <a:ext uri="{FF2B5EF4-FFF2-40B4-BE49-F238E27FC236}">
                  <a16:creationId xmlns:a16="http://schemas.microsoft.com/office/drawing/2014/main" id="{C2969549-2776-4057-8059-C5AC55EAF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208"/>
              <a:ext cx="240" cy="240"/>
            </a:xfrm>
            <a:prstGeom prst="ellipse">
              <a:avLst/>
            </a:prstGeom>
            <a:solidFill>
              <a:srgbClr val="FF0033"/>
            </a:solidFill>
            <a:ln w="38100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" name="TextBox 36">
            <a:extLst>
              <a:ext uri="{FF2B5EF4-FFF2-40B4-BE49-F238E27FC236}">
                <a16:creationId xmlns:a16="http://schemas.microsoft.com/office/drawing/2014/main" id="{592E2AE6-EFD4-41AB-9155-393C28D16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841" y="5744816"/>
            <a:ext cx="61558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Upagraf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berwarna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merah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sebuah</a:t>
            </a:r>
            <a:r>
              <a:rPr lang="en-US" altLang="en-US" sz="2000" dirty="0"/>
              <a:t> </a:t>
            </a:r>
            <a:r>
              <a:rPr lang="en-US" altLang="en-US" sz="2000" i="1" dirty="0"/>
              <a:t>clique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7E0A54C-3DB3-4F6B-A7B4-FECDEA8E8E71}"/>
              </a:ext>
            </a:extLst>
          </p:cNvPr>
          <p:cNvSpPr txBox="1"/>
          <p:nvPr/>
        </p:nvSpPr>
        <p:spPr>
          <a:xfrm>
            <a:off x="6688511" y="3893071"/>
            <a:ext cx="4732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clique yang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simpulnya</a:t>
            </a:r>
            <a:r>
              <a:rPr lang="en-US" sz="2400" dirty="0"/>
              <a:t> 5? (</a:t>
            </a:r>
            <a:r>
              <a:rPr lang="en-US" sz="2400" dirty="0">
                <a:solidFill>
                  <a:srgbClr val="FF0000"/>
                </a:solidFill>
              </a:rPr>
              <a:t>Yes/no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3871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383FA-8C4B-41BA-BB4A-E5778B94B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4948"/>
            <a:ext cx="11201400" cy="5352015"/>
          </a:xfrm>
        </p:spPr>
        <p:txBody>
          <a:bodyPr/>
          <a:lstStyle/>
          <a:p>
            <a:pPr marL="514350" indent="-514350">
              <a:buAutoNum type="arabicPeriod" startAt="3"/>
            </a:pPr>
            <a:r>
              <a:rPr lang="en-US" b="1" dirty="0"/>
              <a:t>SAT (</a:t>
            </a:r>
            <a:r>
              <a:rPr lang="en-US" b="1" i="1" dirty="0"/>
              <a:t>Satisfiable Problem</a:t>
            </a:r>
            <a:r>
              <a:rPr lang="en-US" b="1" dirty="0"/>
              <a:t>) </a:t>
            </a:r>
          </a:p>
          <a:p>
            <a:r>
              <a:rPr lang="en-US" sz="2400" dirty="0" err="1"/>
              <a:t>Diberikan</a:t>
            </a:r>
            <a:r>
              <a:rPr lang="en-US" sz="2400" dirty="0"/>
              <a:t> X = {x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}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Boolean.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klausa</a:t>
            </a:r>
            <a:r>
              <a:rPr lang="en-US" sz="2400" dirty="0"/>
              <a:t> (</a:t>
            </a:r>
            <a:r>
              <a:rPr lang="en-US" sz="2400" dirty="0" err="1"/>
              <a:t>ekspresi</a:t>
            </a:r>
            <a:r>
              <a:rPr lang="en-US" sz="2400" dirty="0"/>
              <a:t>) Boolean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negasi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.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koleksi</a:t>
            </a:r>
            <a:r>
              <a:rPr lang="en-US" sz="2400" dirty="0"/>
              <a:t> </a:t>
            </a:r>
            <a:r>
              <a:rPr lang="en-US" sz="2400" dirty="0" err="1"/>
              <a:t>klausa</a:t>
            </a:r>
            <a:r>
              <a:rPr lang="en-US" sz="2400" dirty="0"/>
              <a:t> Boolean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i="1" dirty="0"/>
              <a:t>satisfiable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i="1" dirty="0"/>
              <a:t>assignment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kebenaran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X yang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simultan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</a:t>
            </a:r>
            <a:r>
              <a:rPr lang="en-US" sz="2400" i="1" dirty="0"/>
              <a:t>true</a:t>
            </a:r>
            <a:r>
              <a:rPr lang="en-US" sz="2400" dirty="0"/>
              <a:t>.  </a:t>
            </a:r>
          </a:p>
          <a:p>
            <a:r>
              <a:rPr lang="en-US" sz="2400" dirty="0" err="1"/>
              <a:t>Contoh</a:t>
            </a:r>
            <a:r>
              <a:rPr lang="en-US" sz="2400" dirty="0"/>
              <a:t>: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      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en-US" sz="2400" dirty="0"/>
              <a:t>	= {1, 0}, 1 = true, 0 = false</a:t>
            </a:r>
          </a:p>
          <a:p>
            <a:pPr marL="0" indent="0">
              <a:buNone/>
            </a:pPr>
            <a:r>
              <a:rPr lang="en-US" sz="2400" dirty="0"/>
              <a:t>	      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C </a:t>
            </a:r>
            <a:r>
              <a:rPr lang="en-US" sz="2400" dirty="0"/>
              <a:t>= 1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i="1" dirty="0">
                <a:sym typeface="Wingdings" panose="05000000000000000000" pitchFamily="2" charset="2"/>
              </a:rPr>
              <a:t>satisfied; </a:t>
            </a:r>
            <a:r>
              <a:rPr lang="en-US" sz="2400" dirty="0">
                <a:sym typeface="Wingdings" panose="05000000000000000000" pitchFamily="2" charset="2"/>
              </a:rPr>
              <a:t>  </a:t>
            </a:r>
            <a:r>
              <a:rPr lang="en-US" sz="2400" dirty="0" err="1">
                <a:sym typeface="Wingdings" panose="05000000000000000000" pitchFamily="2" charset="2"/>
              </a:rPr>
              <a:t>jika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C</a:t>
            </a:r>
            <a:r>
              <a:rPr lang="en-US" sz="2400" dirty="0">
                <a:sym typeface="Wingdings" panose="05000000000000000000" pitchFamily="2" charset="2"/>
              </a:rPr>
              <a:t> = 0  </a:t>
            </a:r>
            <a:r>
              <a:rPr lang="en-US" sz="2400" i="1" dirty="0">
                <a:sym typeface="Wingdings" panose="05000000000000000000" pitchFamily="2" charset="2"/>
              </a:rPr>
              <a:t>not satisfied	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  </a:t>
            </a:r>
            <a:r>
              <a:rPr lang="en-US" sz="2400" dirty="0" err="1">
                <a:sym typeface="Wingdings" panose="05000000000000000000" pitchFamily="2" charset="2"/>
              </a:rPr>
              <a:t>misal</a:t>
            </a:r>
            <a:r>
              <a:rPr lang="en-US" sz="2400" dirty="0">
                <a:sym typeface="Wingdings" panose="05000000000000000000" pitchFamily="2" charset="2"/>
              </a:rPr>
              <a:t> x</a:t>
            </a:r>
            <a:r>
              <a:rPr lang="en-US" sz="2400" baseline="-25000" dirty="0">
                <a:sym typeface="Wingdings" panose="05000000000000000000" pitchFamily="2" charset="2"/>
              </a:rPr>
              <a:t>1</a:t>
            </a:r>
            <a:r>
              <a:rPr lang="en-US" sz="2400" dirty="0">
                <a:sym typeface="Wingdings" panose="05000000000000000000" pitchFamily="2" charset="2"/>
              </a:rPr>
              <a:t> = 1, x</a:t>
            </a:r>
            <a:r>
              <a:rPr lang="en-US" sz="2400" baseline="-25000" dirty="0">
                <a:sym typeface="Wingdings" panose="05000000000000000000" pitchFamily="2" charset="2"/>
              </a:rPr>
              <a:t>2</a:t>
            </a:r>
            <a:r>
              <a:rPr lang="en-US" sz="2400" dirty="0">
                <a:sym typeface="Wingdings" panose="05000000000000000000" pitchFamily="2" charset="2"/>
              </a:rPr>
              <a:t>= 0, x</a:t>
            </a:r>
            <a:r>
              <a:rPr lang="en-US" sz="2400" baseline="-25000" dirty="0">
                <a:sym typeface="Wingdings" panose="05000000000000000000" pitchFamily="2" charset="2"/>
              </a:rPr>
              <a:t>3</a:t>
            </a:r>
            <a:r>
              <a:rPr lang="en-US" sz="2400" dirty="0">
                <a:sym typeface="Wingdings" panose="05000000000000000000" pitchFamily="2" charset="2"/>
              </a:rPr>
              <a:t>=0  </a:t>
            </a:r>
            <a:r>
              <a:rPr lang="en-US" sz="2400" i="1" dirty="0">
                <a:sym typeface="Wingdings" panose="05000000000000000000" pitchFamily="2" charset="2"/>
              </a:rPr>
              <a:t>C</a:t>
            </a:r>
            <a:r>
              <a:rPr lang="en-US" sz="2400" dirty="0">
                <a:sym typeface="Wingdings" panose="05000000000000000000" pitchFamily="2" charset="2"/>
              </a:rPr>
              <a:t> = (1’ </a:t>
            </a:r>
            <a:r>
              <a:rPr lang="en-US" sz="2400" dirty="0">
                <a:sym typeface="Symbol" panose="05050102010706020507" pitchFamily="18" charset="2"/>
              </a:rPr>
              <a:t> 0  0’)  (0)  (1  0’) = 0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i="1" dirty="0">
                <a:sym typeface="Wingdings" panose="05000000000000000000" pitchFamily="2" charset="2"/>
              </a:rPr>
              <a:t>not satisfied</a:t>
            </a:r>
            <a:endParaRPr lang="en-US" sz="2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C76ADC-10D5-48FF-BC5C-EC421EE374A4}"/>
              </a:ext>
            </a:extLst>
          </p:cNvPr>
          <p:cNvSpPr txBox="1"/>
          <p:nvPr/>
        </p:nvSpPr>
        <p:spPr>
          <a:xfrm>
            <a:off x="10221245" y="5976908"/>
            <a:ext cx="1076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>
                <a:solidFill>
                  <a:srgbClr val="FF0000"/>
                </a:solidFill>
              </a:rPr>
              <a:t>Yes/No</a:t>
            </a:r>
            <a:r>
              <a:rPr lang="en-US" sz="2000" dirty="0"/>
              <a:t>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E6FB84-73AA-4FF6-A9AB-913BE6182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562" y="2823856"/>
            <a:ext cx="6286500" cy="4953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1AEEAB-D6D7-4B3F-92E5-8C884A3682BD}"/>
              </a:ext>
            </a:extLst>
          </p:cNvPr>
          <p:cNvSpPr/>
          <p:nvPr/>
        </p:nvSpPr>
        <p:spPr>
          <a:xfrm>
            <a:off x="721691" y="4880114"/>
            <a:ext cx="105051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ym typeface="Wingdings" panose="05000000000000000000" pitchFamily="2" charset="2"/>
              </a:rPr>
              <a:t>PERSOALAN SAT</a:t>
            </a:r>
            <a:r>
              <a:rPr lang="en-US" sz="2400" dirty="0">
                <a:sym typeface="Wingdings" panose="05000000000000000000" pitchFamily="2" charset="2"/>
              </a:rPr>
              <a:t>: 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Diberikan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instance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persoalan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yaitu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himpunan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peubah</a:t>
            </a:r>
            <a:r>
              <a:rPr lang="en-US" sz="2400" dirty="0">
                <a:sym typeface="Wingdings" panose="05000000000000000000" pitchFamily="2" charset="2"/>
              </a:rPr>
              <a:t> Boolean </a:t>
            </a:r>
            <a:r>
              <a:rPr lang="en-US" sz="2400" i="1" dirty="0">
                <a:sym typeface="Wingdings" panose="05000000000000000000" pitchFamily="2" charset="2"/>
              </a:rPr>
              <a:t>X</a:t>
            </a:r>
            <a:r>
              <a:rPr lang="en-US" sz="2400" dirty="0">
                <a:sym typeface="Wingdings" panose="05000000000000000000" pitchFamily="2" charset="2"/>
              </a:rPr>
              <a:t> dan </a:t>
            </a:r>
            <a:r>
              <a:rPr lang="en-US" sz="2400" dirty="0" err="1">
                <a:sym typeface="Wingdings" panose="05000000000000000000" pitchFamily="2" charset="2"/>
              </a:rPr>
              <a:t>klausa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C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Pertanyaan</a:t>
            </a:r>
            <a:r>
              <a:rPr lang="en-US" sz="2400" dirty="0">
                <a:sym typeface="Wingdings" panose="05000000000000000000" pitchFamily="2" charset="2"/>
              </a:rPr>
              <a:t>: </a:t>
            </a:r>
            <a:r>
              <a:rPr lang="en-US" sz="2400" dirty="0" err="1">
                <a:sym typeface="Wingdings" panose="05000000000000000000" pitchFamily="2" charset="2"/>
              </a:rPr>
              <a:t>apakah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terdapat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assignment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nilai-nilai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peubah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sehingga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C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satisfied</a:t>
            </a:r>
            <a:r>
              <a:rPr lang="en-US" sz="2400" dirty="0">
                <a:sym typeface="Wingdings" panose="05000000000000000000" pitchFamily="2" charset="2"/>
              </a:rPr>
              <a:t>? </a:t>
            </a:r>
            <a:r>
              <a:rPr lang="en-US" dirty="0">
                <a:sym typeface="Wingdings" panose="05000000000000000000" pitchFamily="2" charset="2"/>
              </a:rPr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28B3A0-8943-42A4-867F-00A083EC5FFD}"/>
              </a:ext>
            </a:extLst>
          </p:cNvPr>
          <p:cNvSpPr/>
          <p:nvPr/>
        </p:nvSpPr>
        <p:spPr>
          <a:xfrm>
            <a:off x="761982" y="4880114"/>
            <a:ext cx="10536034" cy="14969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BCAC17-9711-44BC-953C-972B7592581D}"/>
              </a:ext>
            </a:extLst>
          </p:cNvPr>
          <p:cNvSpPr txBox="1"/>
          <p:nvPr/>
        </p:nvSpPr>
        <p:spPr>
          <a:xfrm>
            <a:off x="8080372" y="250149"/>
            <a:ext cx="3756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(Stephen Arthur Cook, 1971)</a:t>
            </a:r>
          </a:p>
        </p:txBody>
      </p:sp>
    </p:spTree>
    <p:extLst>
      <p:ext uri="{BB962C8B-B14F-4D97-AF65-F5344CB8AC3E}">
        <p14:creationId xmlns:p14="http://schemas.microsoft.com/office/powerpoint/2010/main" val="207420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AF9315-C803-4CF3-BD6B-D53C50A4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6" y="529051"/>
            <a:ext cx="6301824" cy="24686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A6278D-44AB-4C4E-A7D2-964BA1AC5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0176"/>
            <a:ext cx="6808304" cy="258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B02FCEF-19CF-42A1-9241-CAF4C9019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8303" y="782306"/>
            <a:ext cx="4705049" cy="23355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CC6958-15E6-4D96-816B-C3501DDC96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8345" y="4103583"/>
            <a:ext cx="4762052" cy="22253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A1718A-A62E-4621-8EE8-EAACCF8EEEA8}"/>
              </a:ext>
            </a:extLst>
          </p:cNvPr>
          <p:cNvSpPr txBox="1"/>
          <p:nvPr/>
        </p:nvSpPr>
        <p:spPr>
          <a:xfrm>
            <a:off x="10376452" y="2886991"/>
            <a:ext cx="1459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Satisfiable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ADE0A1-0D63-4528-AEBA-B3A7709B8038}"/>
              </a:ext>
            </a:extLst>
          </p:cNvPr>
          <p:cNvSpPr txBox="1"/>
          <p:nvPr/>
        </p:nvSpPr>
        <p:spPr>
          <a:xfrm>
            <a:off x="10092056" y="6098116"/>
            <a:ext cx="197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Not satisfiable</a:t>
            </a:r>
          </a:p>
        </p:txBody>
      </p:sp>
    </p:spTree>
    <p:extLst>
      <p:ext uri="{BB962C8B-B14F-4D97-AF65-F5344CB8AC3E}">
        <p14:creationId xmlns:p14="http://schemas.microsoft.com/office/powerpoint/2010/main" val="3484471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5901E-2C16-42D4-9FC8-3C90BC1C7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1894"/>
            <a:ext cx="10515600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optimasi</a:t>
            </a:r>
            <a:r>
              <a:rPr lang="en-US" altLang="en-US" dirty="0"/>
              <a:t> yang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kenal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i="1" dirty="0"/>
              <a:t>decision problem</a:t>
            </a:r>
            <a:r>
              <a:rPr lang="en-US" altLang="en-US" dirty="0"/>
              <a:t> yang </a:t>
            </a:r>
            <a:r>
              <a:rPr lang="en-US" altLang="en-US" dirty="0" err="1"/>
              <a:t>bersesuaian</a:t>
            </a:r>
            <a:r>
              <a:rPr lang="en-US" altLang="en-US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</a:t>
            </a:r>
          </a:p>
          <a:p>
            <a:pPr>
              <a:lnSpc>
                <a:spcPct val="80000"/>
              </a:lnSpc>
            </a:pPr>
            <a:r>
              <a:rPr lang="en-US" altLang="en-US" dirty="0" err="1"/>
              <a:t>Perhatikan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1. Travelling Salesperson Problem (TSP)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2.  Knapsack Problem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3. Graph </a:t>
            </a:r>
            <a:r>
              <a:rPr lang="en-US" altLang="en-US" dirty="0" err="1"/>
              <a:t>Colouring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10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5E6CFDAB-B0B9-4348-BE14-40317E7D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6D7A85-484C-4F0A-A7E2-E3BEB032913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AAF7DC0-BF97-4812-BE06-444E80341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i="1"/>
              <a:t>1. Travelling Salesperson Problem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7F4B99F-18B0-46E8-8918-01BAA0524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0880035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Diberikan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graf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berarah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(</a:t>
            </a:r>
            <a:r>
              <a:rPr lang="en-US" altLang="en-US" sz="2400" i="1" dirty="0"/>
              <a:t>weight</a:t>
            </a:r>
            <a:r>
              <a:rPr lang="en-US" altLang="en-US" sz="2400" dirty="0"/>
              <a:t>) pada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sisinya</a:t>
            </a:r>
            <a:r>
              <a:rPr lang="en-US" altLang="en-US" sz="2400" dirty="0"/>
              <a:t>. 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tur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graf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dimulai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simpul,mengunjungi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sekali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kembali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simpul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asalnya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</a:rPr>
              <a:t>Travelling Salesperson </a:t>
            </a:r>
            <a:r>
              <a:rPr lang="en-US" altLang="en-US" sz="2400" i="1" dirty="0" err="1">
                <a:solidFill>
                  <a:srgbClr val="FF0000"/>
                </a:solidFill>
              </a:rPr>
              <a:t>Optmization</a:t>
            </a:r>
            <a:r>
              <a:rPr lang="en-US" altLang="en-US" sz="2400" i="1" dirty="0">
                <a:solidFill>
                  <a:srgbClr val="FF0000"/>
                </a:solidFill>
              </a:rPr>
              <a:t> Problem</a:t>
            </a:r>
            <a:r>
              <a:rPr lang="en-US" altLang="en-US" sz="2400" dirty="0"/>
              <a:t> (TSOP): </a:t>
            </a:r>
            <a:r>
              <a:rPr lang="en-US" altLang="en-US" sz="2400" dirty="0" err="1"/>
              <a:t>Carilah</a:t>
            </a:r>
            <a:r>
              <a:rPr lang="en-US" altLang="en-US" sz="2400" dirty="0"/>
              <a:t> tur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total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sisi</a:t>
            </a:r>
            <a:r>
              <a:rPr lang="en-US" altLang="en-US" sz="2400" dirty="0"/>
              <a:t> minimal 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TSP yang </a:t>
            </a:r>
            <a:r>
              <a:rPr lang="en-US" altLang="en-US" sz="2400" dirty="0" err="1">
                <a:solidFill>
                  <a:srgbClr val="00B0F0"/>
                </a:solidFill>
                <a:sym typeface="Wingdings" panose="05000000000000000000" pitchFamily="2" charset="2"/>
              </a:rPr>
              <a:t>sudah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sym typeface="Wingdings" panose="05000000000000000000" pitchFamily="2" charset="2"/>
              </a:rPr>
              <a:t>biasa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sym typeface="Wingdings" panose="05000000000000000000" pitchFamily="2" charset="2"/>
              </a:rPr>
              <a:t>dikenal</a:t>
            </a:r>
            <a:r>
              <a:rPr lang="en-US" altLang="en-US" sz="2400" dirty="0">
                <a:solidFill>
                  <a:srgbClr val="00B0F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</a:rPr>
              <a:t>Travelling Salesperson Decision Problem</a:t>
            </a:r>
            <a:r>
              <a:rPr lang="en-US" altLang="en-US" sz="2400" dirty="0"/>
              <a:t> (TSDP):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tur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total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sisinya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</a:t>
            </a:r>
            <a:r>
              <a:rPr lang="en-US" altLang="en-US" sz="2400" dirty="0"/>
              <a:t> </a:t>
            </a:r>
            <a:r>
              <a:rPr lang="en-US" altLang="en-US" sz="2400" i="1" dirty="0"/>
              <a:t>d</a:t>
            </a:r>
            <a:r>
              <a:rPr lang="en-US" altLang="en-US" sz="2400" dirty="0"/>
              <a:t>. </a:t>
            </a:r>
          </a:p>
        </p:txBody>
      </p:sp>
      <p:pic>
        <p:nvPicPr>
          <p:cNvPr id="23557" name="Picture 8">
            <a:extLst>
              <a:ext uri="{FF2B5EF4-FFF2-40B4-BE49-F238E27FC236}">
                <a16:creationId xmlns:a16="http://schemas.microsoft.com/office/drawing/2014/main" id="{AB078967-AE46-471C-8098-7A69AD9B3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1"/>
            <a:ext cx="16002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B65E80-A852-4152-B76F-C78626A34A8F}"/>
              </a:ext>
            </a:extLst>
          </p:cNvPr>
          <p:cNvSpPr/>
          <p:nvPr/>
        </p:nvSpPr>
        <p:spPr>
          <a:xfrm>
            <a:off x="2600330" y="5514367"/>
            <a:ext cx="328808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TSP decision problem</a:t>
            </a:r>
            <a:r>
              <a:rPr lang="en-US" altLang="en-US" dirty="0">
                <a:solidFill>
                  <a:srgbClr val="00B0F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001D377A-EE55-40CA-A4C5-1FF961BB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605279-289A-431E-A9B7-D72B7B8FE62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D4294E28-443E-4B52-9A53-58FADFEF9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/>
              <a:t>2. Knapsack Problem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4394061-FF26-46F7-9F00-6868CB0E9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Diberikan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dan profit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</a:rPr>
              <a:t>Integer Knapsack Optimization Problem</a:t>
            </a:r>
            <a:r>
              <a:rPr lang="en-US" altLang="en-US" sz="2400" dirty="0"/>
              <a:t>:  </a:t>
            </a:r>
            <a:r>
              <a:rPr lang="en-US" altLang="en-US" sz="2400" dirty="0" err="1"/>
              <a:t>Tentukan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objek-objek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dimasukkan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asalkan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melebihi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memberikan</a:t>
            </a:r>
            <a:r>
              <a:rPr lang="en-US" altLang="en-US" sz="2400" dirty="0"/>
              <a:t> total profit </a:t>
            </a:r>
            <a:r>
              <a:rPr lang="en-US" altLang="en-US" sz="2400" dirty="0" err="1"/>
              <a:t>maksimum</a:t>
            </a:r>
            <a:r>
              <a:rPr lang="en-US" altLang="en-US" sz="2400" dirty="0"/>
              <a:t>. 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i="1" dirty="0">
                <a:solidFill>
                  <a:srgbClr val="00B0F0"/>
                </a:solidFill>
                <a:sym typeface="Wingdings" panose="05000000000000000000" pitchFamily="2" charset="2"/>
              </a:rPr>
              <a:t>Knapsack problem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olidFill>
                  <a:srgbClr val="00B0F0"/>
                </a:solidFill>
                <a:sym typeface="Wingdings" panose="05000000000000000000" pitchFamily="2" charset="2"/>
              </a:rPr>
              <a:t>sudah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sym typeface="Wingdings" panose="05000000000000000000" pitchFamily="2" charset="2"/>
              </a:rPr>
              <a:t>kita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sym typeface="Wingdings" panose="05000000000000000000" pitchFamily="2" charset="2"/>
              </a:rPr>
              <a:t>kenal</a:t>
            </a:r>
            <a:endParaRPr lang="en-US" altLang="en-US" sz="2400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solidFill>
                  <a:srgbClr val="FF0000"/>
                </a:solidFill>
              </a:rPr>
              <a:t>Integer Knapsack Decision Problem</a:t>
            </a:r>
            <a:r>
              <a:rPr lang="en-US" altLang="en-US" sz="2400" dirty="0"/>
              <a:t>: 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memasukkan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objek-objek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melebihi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total </a:t>
            </a:r>
            <a:r>
              <a:rPr lang="en-US" altLang="en-US" sz="2400" dirty="0" err="1"/>
              <a:t>profitnya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 </a:t>
            </a:r>
            <a:r>
              <a:rPr lang="en-US" altLang="en-US" sz="2400" i="1" dirty="0"/>
              <a:t>P</a:t>
            </a:r>
            <a:r>
              <a:rPr lang="en-US" altLang="en-US" sz="2400" dirty="0"/>
              <a:t>. </a:t>
            </a:r>
          </a:p>
        </p:txBody>
      </p:sp>
      <p:pic>
        <p:nvPicPr>
          <p:cNvPr id="24581" name="Picture 6">
            <a:extLst>
              <a:ext uri="{FF2B5EF4-FFF2-40B4-BE49-F238E27FC236}">
                <a16:creationId xmlns:a16="http://schemas.microsoft.com/office/drawing/2014/main" id="{AD8B9AD1-00AE-4945-AB3E-D39D8698B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"/>
            <a:ext cx="1905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10930C6-CF69-408B-BCCD-03E13AF1BB5F}"/>
              </a:ext>
            </a:extLst>
          </p:cNvPr>
          <p:cNvSpPr/>
          <p:nvPr/>
        </p:nvSpPr>
        <p:spPr>
          <a:xfrm>
            <a:off x="2514600" y="5682319"/>
            <a:ext cx="6096000" cy="6740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i="1" dirty="0">
                <a:solidFill>
                  <a:srgbClr val="00B0F0"/>
                </a:solidFill>
                <a:sym typeface="Wingdings" panose="05000000000000000000" pitchFamily="2" charset="2"/>
              </a:rPr>
              <a:t>Integer</a:t>
            </a:r>
            <a:r>
              <a:rPr lang="en-US" altLang="en-US" sz="24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0B0F0"/>
                </a:solidFill>
                <a:sym typeface="Wingdings" panose="05000000000000000000" pitchFamily="2" charset="2"/>
              </a:rPr>
              <a:t>Knapsack decision problem</a:t>
            </a:r>
            <a:endParaRPr lang="en-US" altLang="en-US" sz="2400" dirty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C79DC6F3-D4D8-46BB-A944-0C702725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1CF126-348E-478C-B134-BD05960405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3B04ED6-9CB3-4A37-855B-C6169F96F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i="1"/>
              <a:t>3. Graph Colouring Problem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184B085-597C-4342-91D2-DDB784907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8152" y="1857375"/>
            <a:ext cx="1023564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Graph-</a:t>
            </a:r>
            <a:r>
              <a:rPr lang="en-US" altLang="en-US" i="1" dirty="0" err="1">
                <a:solidFill>
                  <a:srgbClr val="FF0000"/>
                </a:solidFill>
              </a:rPr>
              <a:t>Colouring</a:t>
            </a:r>
            <a:r>
              <a:rPr lang="en-US" altLang="en-US" i="1" dirty="0">
                <a:solidFill>
                  <a:srgbClr val="FF0000"/>
                </a:solidFill>
              </a:rPr>
              <a:t> Optimization Problem</a:t>
            </a:r>
            <a:r>
              <a:rPr lang="en-US" altLang="en-US" dirty="0"/>
              <a:t>:  </a:t>
            </a:r>
            <a:r>
              <a:rPr lang="en-US" altLang="en-US" dirty="0" err="1"/>
              <a:t>Tentukan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minimal </a:t>
            </a:r>
            <a:r>
              <a:rPr lang="en-US" altLang="en-US" dirty="0" err="1"/>
              <a:t>warna</a:t>
            </a:r>
            <a:r>
              <a:rPr lang="en-US" altLang="en-US" dirty="0"/>
              <a:t> yang</a:t>
            </a:r>
            <a:r>
              <a:rPr lang="id-ID" altLang="en-US" dirty="0"/>
              <a:t> </a:t>
            </a:r>
            <a:r>
              <a:rPr lang="en-US" altLang="en-US" dirty="0" err="1"/>
              <a:t>dibutuhkan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mewarnai</a:t>
            </a:r>
            <a:r>
              <a:rPr lang="en-US" altLang="en-US" dirty="0"/>
              <a:t> </a:t>
            </a:r>
            <a:r>
              <a:rPr lang="en-US" altLang="en-US" dirty="0" err="1"/>
              <a:t>graf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bertetangga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warna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. 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B0F0"/>
                </a:solidFill>
                <a:sym typeface="Wingdings" panose="05000000000000000000" pitchFamily="2" charset="2"/>
              </a:rPr>
              <a:t>		 </a:t>
            </a:r>
            <a:r>
              <a:rPr lang="en-US" altLang="en-US" i="1" dirty="0">
                <a:solidFill>
                  <a:srgbClr val="00B0F0"/>
                </a:solidFill>
                <a:sym typeface="Wingdings" panose="05000000000000000000" pitchFamily="2" charset="2"/>
              </a:rPr>
              <a:t>Graph </a:t>
            </a:r>
            <a:r>
              <a:rPr lang="en-US" altLang="en-US" i="1" dirty="0" err="1">
                <a:solidFill>
                  <a:srgbClr val="00B0F0"/>
                </a:solidFill>
                <a:sym typeface="Wingdings" panose="05000000000000000000" pitchFamily="2" charset="2"/>
              </a:rPr>
              <a:t>Colouring</a:t>
            </a:r>
            <a:r>
              <a:rPr lang="en-US" altLang="en-US" i="1" dirty="0">
                <a:solidFill>
                  <a:srgbClr val="00B0F0"/>
                </a:solidFill>
                <a:sym typeface="Wingdings" panose="05000000000000000000" pitchFamily="2" charset="2"/>
              </a:rPr>
              <a:t> problem </a:t>
            </a:r>
            <a:r>
              <a:rPr lang="en-US" altLang="en-US" dirty="0">
                <a:solidFill>
                  <a:srgbClr val="00B0F0"/>
                </a:solidFill>
                <a:sym typeface="Wingdings" panose="05000000000000000000" pitchFamily="2" charset="2"/>
              </a:rPr>
              <a:t>yang </a:t>
            </a:r>
            <a:r>
              <a:rPr lang="en-US" altLang="en-US" dirty="0" err="1">
                <a:solidFill>
                  <a:srgbClr val="00B0F0"/>
                </a:solidFill>
                <a:sym typeface="Wingdings" panose="05000000000000000000" pitchFamily="2" charset="2"/>
              </a:rPr>
              <a:t>kita</a:t>
            </a:r>
            <a:r>
              <a:rPr lang="en-US" altLang="en-US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0B0F0"/>
                </a:solidFill>
                <a:sym typeface="Wingdings" panose="05000000000000000000" pitchFamily="2" charset="2"/>
              </a:rPr>
              <a:t>kenal</a:t>
            </a:r>
            <a:r>
              <a:rPr lang="en-US" altLang="en-US" dirty="0">
                <a:solidFill>
                  <a:srgbClr val="00B0F0"/>
                </a:solidFill>
                <a:sym typeface="Wingdings" panose="05000000000000000000" pitchFamily="2" charset="2"/>
              </a:rPr>
              <a:t>.</a:t>
            </a:r>
            <a:endParaRPr lang="en-US" altLang="en-US" dirty="0">
              <a:solidFill>
                <a:srgbClr val="00B0F0"/>
              </a:solidFill>
            </a:endParaRP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Graph-</a:t>
            </a:r>
            <a:r>
              <a:rPr lang="en-US" altLang="en-US" i="1" dirty="0" err="1">
                <a:solidFill>
                  <a:srgbClr val="FF0000"/>
                </a:solidFill>
              </a:rPr>
              <a:t>Colouring</a:t>
            </a:r>
            <a:r>
              <a:rPr lang="en-US" altLang="en-US" i="1" dirty="0">
                <a:solidFill>
                  <a:srgbClr val="FF0000"/>
                </a:solidFill>
              </a:rPr>
              <a:t> Decision Problem</a:t>
            </a:r>
            <a:r>
              <a:rPr lang="en-US" altLang="en-US" dirty="0"/>
              <a:t>: </a:t>
            </a:r>
            <a:r>
              <a:rPr lang="en-US" altLang="en-US" dirty="0" err="1"/>
              <a:t>Apakah</a:t>
            </a:r>
            <a:r>
              <a:rPr lang="en-US" altLang="en-US" dirty="0"/>
              <a:t> </a:t>
            </a:r>
            <a:r>
              <a:rPr lang="en-US" altLang="en-US" dirty="0" err="1"/>
              <a:t>terdapat</a:t>
            </a:r>
            <a:r>
              <a:rPr lang="en-US" altLang="en-US" dirty="0"/>
              <a:t> </a:t>
            </a:r>
            <a:r>
              <a:rPr lang="en-US" altLang="en-US" dirty="0" err="1"/>
              <a:t>pewarnaan</a:t>
            </a:r>
            <a:r>
              <a:rPr lang="en-US" altLang="en-US" dirty="0"/>
              <a:t> </a:t>
            </a:r>
            <a:r>
              <a:rPr lang="en-US" altLang="en-US" dirty="0" err="1"/>
              <a:t>graf</a:t>
            </a:r>
            <a:r>
              <a:rPr lang="en-US" altLang="en-US" dirty="0"/>
              <a:t> yang </a:t>
            </a:r>
            <a:r>
              <a:rPr lang="en-US" altLang="en-US" dirty="0" err="1"/>
              <a:t>menggunakan</a:t>
            </a:r>
            <a:r>
              <a:rPr lang="en-US" altLang="en-US" dirty="0"/>
              <a:t> paling </a:t>
            </a:r>
            <a:r>
              <a:rPr lang="en-US" altLang="en-US" dirty="0" err="1"/>
              <a:t>banyak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 </a:t>
            </a:r>
            <a:r>
              <a:rPr lang="en-US" altLang="en-US" dirty="0" err="1"/>
              <a:t>warna</a:t>
            </a:r>
            <a:r>
              <a:rPr lang="en-US" altLang="en-US" dirty="0"/>
              <a:t> </a:t>
            </a:r>
            <a:r>
              <a:rPr lang="en-US" altLang="en-US" dirty="0" err="1"/>
              <a:t>sedemikian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bertetangga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warna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?</a:t>
            </a:r>
          </a:p>
        </p:txBody>
      </p:sp>
      <p:pic>
        <p:nvPicPr>
          <p:cNvPr id="25605" name="Picture 6">
            <a:extLst>
              <a:ext uri="{FF2B5EF4-FFF2-40B4-BE49-F238E27FC236}">
                <a16:creationId xmlns:a16="http://schemas.microsoft.com/office/drawing/2014/main" id="{73CC7284-140A-41AE-84AB-74AC2298A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1"/>
            <a:ext cx="167640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F48B6D7-F182-471C-97DF-A068E3962D1F}"/>
              </a:ext>
            </a:extLst>
          </p:cNvPr>
          <p:cNvSpPr/>
          <p:nvPr/>
        </p:nvSpPr>
        <p:spPr>
          <a:xfrm>
            <a:off x="2977327" y="5536596"/>
            <a:ext cx="5633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800" i="1" dirty="0">
                <a:solidFill>
                  <a:srgbClr val="00B0F0"/>
                </a:solidFill>
                <a:sym typeface="Wingdings" panose="05000000000000000000" pitchFamily="2" charset="2"/>
              </a:rPr>
              <a:t>Graph </a:t>
            </a:r>
            <a:r>
              <a:rPr lang="en-US" altLang="en-US" sz="2800" i="1" dirty="0" err="1">
                <a:solidFill>
                  <a:srgbClr val="00B0F0"/>
                </a:solidFill>
                <a:sym typeface="Wingdings" panose="05000000000000000000" pitchFamily="2" charset="2"/>
              </a:rPr>
              <a:t>Colouring</a:t>
            </a:r>
            <a:r>
              <a:rPr lang="en-US" altLang="en-US" sz="2800" i="1" dirty="0">
                <a:solidFill>
                  <a:srgbClr val="00B0F0"/>
                </a:solidFill>
                <a:sym typeface="Wingdings" panose="05000000000000000000" pitchFamily="2" charset="2"/>
              </a:rPr>
              <a:t> decision problem </a:t>
            </a:r>
            <a:endParaRPr lang="en-US" alt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C9674F3A-5DAB-442E-A8FF-C9FC866E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DB7FE2-9B25-41BD-B9BA-31DF4E7592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6B4A062-69C0-4F70-8DFF-2071CC8A3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3548" y="990601"/>
            <a:ext cx="10300252" cy="5135563"/>
          </a:xfrm>
        </p:spPr>
        <p:txBody>
          <a:bodyPr/>
          <a:lstStyle/>
          <a:p>
            <a:pPr eaLnBrk="1" hangingPunct="1"/>
            <a:r>
              <a:rPr lang="en-US" altLang="en-US" dirty="0"/>
              <a:t>Kita </a:t>
            </a:r>
            <a:r>
              <a:rPr lang="en-US" altLang="en-US" dirty="0" err="1"/>
              <a:t>belum</a:t>
            </a:r>
            <a:r>
              <a:rPr lang="en-US" altLang="en-US" dirty="0"/>
              <a:t> </a:t>
            </a:r>
            <a:r>
              <a:rPr lang="en-US" altLang="en-US" dirty="0" err="1"/>
              <a:t>menemukan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polinomial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optimasi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pada </a:t>
            </a:r>
            <a:r>
              <a:rPr lang="en-US" altLang="en-US" dirty="0" err="1"/>
              <a:t>contoh-contoh</a:t>
            </a:r>
            <a:r>
              <a:rPr lang="en-US" altLang="en-US" dirty="0"/>
              <a:t> di </a:t>
            </a:r>
            <a:r>
              <a:rPr lang="en-US" altLang="en-US" dirty="0" err="1"/>
              <a:t>atas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Namun</a:t>
            </a:r>
            <a:r>
              <a:rPr lang="en-US" altLang="en-US" dirty="0"/>
              <a:t>,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menemukan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polinomial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jenis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optimasi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juga </a:t>
            </a:r>
            <a:r>
              <a:rPr lang="en-US" altLang="en-US" dirty="0" err="1"/>
              <a:t>mempunyai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polinom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yang </a:t>
            </a:r>
            <a:r>
              <a:rPr lang="en-US" altLang="en-US" dirty="0" err="1"/>
              <a:t>bersesuaian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Hal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optimasi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 </a:t>
            </a:r>
            <a:r>
              <a:rPr lang="en-US" altLang="en-US" dirty="0" err="1"/>
              <a:t>solusi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yang </a:t>
            </a:r>
            <a:r>
              <a:rPr lang="en-US" altLang="en-US" dirty="0" err="1"/>
              <a:t>bersesuaian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1130E09-A0FA-49F4-A10C-3F4A1D1A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Pendahuluan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FE228-0BC6-4D72-B63B-C65A59A4C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: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1.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waktu-polinom</a:t>
            </a:r>
            <a:r>
              <a:rPr lang="en-US" dirty="0"/>
              <a:t> (</a:t>
            </a:r>
            <a:r>
              <a:rPr lang="en-US" i="1" dirty="0"/>
              <a:t>polynomial-time algorithms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696913" indent="-696913">
              <a:buNone/>
              <a:defRPr/>
            </a:pPr>
            <a:r>
              <a:rPr lang="en-US" dirty="0"/>
              <a:t>   2.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-non-</a:t>
            </a:r>
            <a:r>
              <a:rPr lang="en-US" dirty="0" err="1"/>
              <a:t>polinom</a:t>
            </a:r>
            <a:r>
              <a:rPr lang="en-US" dirty="0"/>
              <a:t> (</a:t>
            </a:r>
            <a:r>
              <a:rPr lang="en-US" i="1" dirty="0" err="1"/>
              <a:t>nonpolynomial</a:t>
            </a:r>
            <a:r>
              <a:rPr lang="en-US" i="1" dirty="0"/>
              <a:t>-time algorithms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 	</a:t>
            </a: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34325464-29C4-4F86-94C6-7168CED20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A43D47-3B9E-4622-BABC-20F5639FA4E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38134D72-CD3D-4955-8074-6A3D497D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AC100-CE31-45EC-BE4D-D5B9C93A35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F4CB02C-F0FF-4752-93A6-D9C5B3AB8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3425" y="762001"/>
            <a:ext cx="10280375" cy="53641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jika</a:t>
            </a:r>
            <a:r>
              <a:rPr lang="en-US" altLang="en-US" dirty="0"/>
              <a:t> pada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i="1" dirty="0"/>
              <a:t>Travelling Salesperson Optimization Problem</a:t>
            </a:r>
            <a:r>
              <a:rPr lang="en-US" altLang="en-US" dirty="0"/>
              <a:t> (TSOP) tur minimal </a:t>
            </a:r>
            <a:r>
              <a:rPr lang="en-US" altLang="en-US" dirty="0" err="1"/>
              <a:t>adalah</a:t>
            </a:r>
            <a:r>
              <a:rPr lang="en-US" altLang="en-US" dirty="0"/>
              <a:t> 120,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jawaban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i="1" dirty="0"/>
              <a:t>Travelling Salesperson Decision Problem</a:t>
            </a:r>
            <a:r>
              <a:rPr lang="en-US" altLang="en-US" dirty="0"/>
              <a:t> (TSDP)  </a:t>
            </a:r>
            <a:r>
              <a:rPr lang="en-US" altLang="en-US" dirty="0" err="1"/>
              <a:t>adalah</a:t>
            </a:r>
            <a:r>
              <a:rPr lang="en-US" altLang="en-US" dirty="0"/>
              <a:t> “yes”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i="1" dirty="0"/>
              <a:t>d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 120, </a:t>
            </a:r>
            <a:r>
              <a:rPr lang="en-US" altLang="en-US" dirty="0" err="1">
                <a:sym typeface="Symbol" panose="05050102010706020507" pitchFamily="18" charset="2"/>
              </a:rPr>
              <a:t>atau</a:t>
            </a:r>
            <a:r>
              <a:rPr lang="en-US" altLang="en-US" dirty="0">
                <a:sym typeface="Symbol" panose="05050102010706020507" pitchFamily="18" charset="2"/>
              </a:rPr>
              <a:t> “no” </a:t>
            </a:r>
            <a:r>
              <a:rPr lang="en-US" altLang="en-US" dirty="0" err="1">
                <a:sym typeface="Symbol" panose="05050102010706020507" pitchFamily="18" charset="2"/>
              </a:rPr>
              <a:t>jika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d</a:t>
            </a:r>
            <a:r>
              <a:rPr lang="en-US" altLang="en-US" dirty="0">
                <a:sym typeface="Symbol" panose="05050102010706020507" pitchFamily="18" charset="2"/>
              </a:rPr>
              <a:t> &gt; 120.</a:t>
            </a:r>
          </a:p>
          <a:p>
            <a:pPr eaLnBrk="1" hangingPunct="1"/>
            <a:endParaRPr lang="en-US" altLang="en-US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dirty="0" err="1">
                <a:sym typeface="Symbol" panose="05050102010706020507" pitchFamily="18" charset="2"/>
              </a:rPr>
              <a:t>Begitu</a:t>
            </a:r>
            <a:r>
              <a:rPr lang="en-US" altLang="en-US" dirty="0">
                <a:sym typeface="Symbol" panose="05050102010706020507" pitchFamily="18" charset="2"/>
              </a:rPr>
              <a:t> juga pada </a:t>
            </a:r>
            <a:r>
              <a:rPr lang="en-US" altLang="en-US" dirty="0" err="1">
                <a:sym typeface="Symbol" panose="05050102010706020507" pitchFamily="18" charset="2"/>
              </a:rPr>
              <a:t>persoalan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Integer Knapsack Optimization Problem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err="1">
                <a:sym typeface="Symbol" panose="05050102010706020507" pitchFamily="18" charset="2"/>
              </a:rPr>
              <a:t>jika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keuntungan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optimalnya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adalah</a:t>
            </a:r>
            <a:r>
              <a:rPr lang="en-US" altLang="en-US" dirty="0">
                <a:sym typeface="Symbol" panose="05050102010706020507" pitchFamily="18" charset="2"/>
              </a:rPr>
              <a:t> 230, </a:t>
            </a:r>
            <a:r>
              <a:rPr lang="en-US" altLang="en-US" dirty="0" err="1">
                <a:sym typeface="Symbol" panose="05050102010706020507" pitchFamily="18" charset="2"/>
              </a:rPr>
              <a:t>jawaban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untuk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persoalan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keputusan</a:t>
            </a:r>
            <a:r>
              <a:rPr lang="en-US" altLang="en-US" i="1" dirty="0">
                <a:sym typeface="Symbol" panose="05050102010706020507" pitchFamily="18" charset="2"/>
              </a:rPr>
              <a:t> integer knapsack</a:t>
            </a:r>
            <a:r>
              <a:rPr lang="en-US" altLang="en-US" dirty="0">
                <a:sym typeface="Symbol" panose="05050102010706020507" pitchFamily="18" charset="2"/>
              </a:rPr>
              <a:t> yang </a:t>
            </a:r>
            <a:r>
              <a:rPr lang="en-US" altLang="en-US" dirty="0" err="1">
                <a:sym typeface="Symbol" panose="05050102010706020507" pitchFamily="18" charset="2"/>
              </a:rPr>
              <a:t>berkoresponden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adalah</a:t>
            </a:r>
            <a:r>
              <a:rPr lang="en-US" altLang="en-US" dirty="0">
                <a:sym typeface="Symbol" panose="05050102010706020507" pitchFamily="18" charset="2"/>
              </a:rPr>
              <a:t> “yes” </a:t>
            </a:r>
            <a:r>
              <a:rPr lang="en-US" altLang="en-US" dirty="0" err="1">
                <a:sym typeface="Symbol" panose="05050102010706020507" pitchFamily="18" charset="2"/>
              </a:rPr>
              <a:t>jika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 230, dan “no” </a:t>
            </a:r>
            <a:r>
              <a:rPr lang="en-US" altLang="en-US" dirty="0" err="1">
                <a:sym typeface="Symbol" panose="05050102010706020507" pitchFamily="18" charset="2"/>
              </a:rPr>
              <a:t>jika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&lt; 230.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863329AB-C782-403D-9128-C0C32A45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2F3DEB-B89D-4FE7-A983-8F3C5DE22A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4B72461-5AAC-4228-9C0E-9A96D7223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6009" y="899318"/>
            <a:ext cx="10084904" cy="50593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non-</a:t>
            </a:r>
            <a:r>
              <a:rPr lang="en-US" altLang="en-US" dirty="0" err="1"/>
              <a:t>deterministik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: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	1. </a:t>
            </a:r>
            <a:r>
              <a:rPr lang="en-US" altLang="en-US" dirty="0" err="1">
                <a:solidFill>
                  <a:schemeClr val="hlink"/>
                </a:solidFill>
              </a:rPr>
              <a:t>Tahap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>
                <a:solidFill>
                  <a:schemeClr val="hlink"/>
                </a:solidFill>
              </a:rPr>
              <a:t>menerka</a:t>
            </a:r>
            <a:r>
              <a:rPr lang="en-US" altLang="en-US" dirty="0">
                <a:solidFill>
                  <a:schemeClr val="hlink"/>
                </a:solidFill>
              </a:rPr>
              <a:t> (non-</a:t>
            </a:r>
            <a:r>
              <a:rPr lang="en-US" altLang="en-US" dirty="0" err="1">
                <a:solidFill>
                  <a:schemeClr val="hlink"/>
                </a:solidFill>
              </a:rPr>
              <a:t>determinsitik</a:t>
            </a:r>
            <a:r>
              <a:rPr lang="en-US" altLang="en-US" dirty="0">
                <a:solidFill>
                  <a:schemeClr val="hlink"/>
                </a:solidFill>
              </a:rPr>
              <a:t>):</a:t>
            </a:r>
            <a:r>
              <a:rPr lang="en-US" altLang="en-US" dirty="0"/>
              <a:t>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i="1" dirty="0"/>
              <a:t>instance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,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(</a:t>
            </a:r>
            <a:r>
              <a:rPr lang="en-US" altLang="en-US" dirty="0" err="1"/>
              <a:t>misalnya</a:t>
            </a:r>
            <a:r>
              <a:rPr lang="en-US" altLang="en-US" dirty="0"/>
              <a:t>) </a:t>
            </a:r>
            <a:r>
              <a:rPr lang="en-US" altLang="en-US" dirty="0" err="1"/>
              <a:t>menghasilkan</a:t>
            </a:r>
            <a:r>
              <a:rPr lang="en-US" altLang="en-US" dirty="0"/>
              <a:t> string </a:t>
            </a:r>
            <a:r>
              <a:rPr lang="en-US" altLang="en-US" i="1" dirty="0"/>
              <a:t>S</a:t>
            </a:r>
            <a:r>
              <a:rPr lang="en-US" altLang="en-US" dirty="0"/>
              <a:t>. String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dianggap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terkaan</a:t>
            </a:r>
            <a:r>
              <a:rPr lang="en-US" altLang="en-US" dirty="0"/>
              <a:t>  </a:t>
            </a:r>
            <a:r>
              <a:rPr lang="en-US" altLang="en-US" dirty="0" err="1"/>
              <a:t>solusi</a:t>
            </a:r>
            <a:r>
              <a:rPr lang="en-US" altLang="en-US" dirty="0"/>
              <a:t>. String yang </a:t>
            </a:r>
            <a:r>
              <a:rPr lang="en-US" altLang="en-US" dirty="0" err="1"/>
              <a:t>dihasilkan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saja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bermakna</a:t>
            </a:r>
            <a:r>
              <a:rPr lang="en-US" altLang="en-US" dirty="0"/>
              <a:t> (</a:t>
            </a:r>
            <a:r>
              <a:rPr lang="en-US" altLang="en-US" i="1" dirty="0"/>
              <a:t>non-sense).</a:t>
            </a:r>
            <a:endParaRPr lang="en-US" altLang="en-US" dirty="0"/>
          </a:p>
          <a:p>
            <a:pPr eaLnBrk="1" hangingPunct="1">
              <a:buFontTx/>
              <a:buNone/>
              <a:defRPr/>
            </a:pPr>
            <a:endParaRPr lang="en-US" altLang="en-US" dirty="0"/>
          </a:p>
          <a:p>
            <a:pPr eaLnBrk="1" hangingPunct="1">
              <a:buFontTx/>
              <a:buNone/>
              <a:defRPr/>
            </a:pPr>
            <a:r>
              <a:rPr lang="en-US" altLang="en-US" dirty="0"/>
              <a:t>	2. </a:t>
            </a:r>
            <a:r>
              <a:rPr lang="en-US" altLang="en-US" dirty="0" err="1">
                <a:solidFill>
                  <a:schemeClr val="hlink"/>
                </a:solidFill>
              </a:rPr>
              <a:t>Tahap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>
                <a:solidFill>
                  <a:schemeClr val="hlink"/>
                </a:solidFill>
              </a:rPr>
              <a:t>verifikasi</a:t>
            </a:r>
            <a:r>
              <a:rPr lang="en-US" altLang="en-US" dirty="0">
                <a:solidFill>
                  <a:schemeClr val="hlink"/>
                </a:solidFill>
              </a:rPr>
              <a:t> (</a:t>
            </a:r>
            <a:r>
              <a:rPr lang="en-US" altLang="en-US" dirty="0" err="1">
                <a:solidFill>
                  <a:schemeClr val="hlink"/>
                </a:solidFill>
              </a:rPr>
              <a:t>deterministik</a:t>
            </a:r>
            <a:r>
              <a:rPr lang="en-US" altLang="en-US" dirty="0">
                <a:solidFill>
                  <a:schemeClr val="hlink"/>
                </a:solidFill>
              </a:rPr>
              <a:t>):</a:t>
            </a:r>
            <a:r>
              <a:rPr lang="en-US" altLang="en-US" dirty="0"/>
              <a:t> </a:t>
            </a:r>
            <a:r>
              <a:rPr lang="en-US" altLang="en-US" dirty="0" err="1"/>
              <a:t>memeriksa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. </a:t>
            </a:r>
            <a:r>
              <a:rPr lang="en-US" altLang="en-US" dirty="0" err="1"/>
              <a:t>Luaran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“true”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solusi</a:t>
            </a:r>
            <a:r>
              <a:rPr lang="en-US" altLang="en-US" dirty="0"/>
              <a:t>, </a:t>
            </a:r>
            <a:r>
              <a:rPr lang="en-US" altLang="en-US" dirty="0" err="1"/>
              <a:t>atau</a:t>
            </a:r>
            <a:r>
              <a:rPr lang="en-US" altLang="en-US" dirty="0"/>
              <a:t> “false”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bukan</a:t>
            </a:r>
            <a:r>
              <a:rPr lang="en-US" altLang="en-US" dirty="0"/>
              <a:t>. </a:t>
            </a:r>
          </a:p>
          <a:p>
            <a:pPr eaLnBrk="1" hangingPunct="1">
              <a:buFontTx/>
              <a:buNone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97D4E6E5-05D0-472F-92B4-46C1C1AF6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47262"/>
            <a:ext cx="10402957" cy="62642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400" b="1" dirty="0" err="1"/>
              <a:t>Agoritma</a:t>
            </a:r>
            <a:r>
              <a:rPr lang="en-US" altLang="en-US" sz="2400" b="1" dirty="0"/>
              <a:t> non-</a:t>
            </a:r>
            <a:r>
              <a:rPr lang="en-US" altLang="en-US" sz="2400" b="1" dirty="0" err="1"/>
              <a:t>deterministik</a:t>
            </a:r>
            <a:r>
              <a:rPr lang="en-US" altLang="en-US" sz="2400" b="1" dirty="0"/>
              <a:t> </a:t>
            </a:r>
            <a:r>
              <a:rPr lang="en-US" altLang="en-US" sz="2400" b="1" i="1" dirty="0"/>
              <a:t>Travelling Salesperson Decision Problem </a:t>
            </a:r>
            <a:r>
              <a:rPr lang="en-US" altLang="en-US" sz="2400" b="1" dirty="0"/>
              <a:t>(TSDP):</a:t>
            </a:r>
          </a:p>
          <a:p>
            <a:pPr>
              <a:buFontTx/>
              <a:buNone/>
              <a:defRPr/>
            </a:pPr>
            <a:r>
              <a:rPr lang="en-US" altLang="en-US" sz="2400" dirty="0" err="1">
                <a:solidFill>
                  <a:srgbClr val="FF0000"/>
                </a:solidFill>
              </a:rPr>
              <a:t>Persoalan</a:t>
            </a:r>
            <a:r>
              <a:rPr lang="en-US" altLang="en-US" sz="2400" dirty="0">
                <a:solidFill>
                  <a:srgbClr val="FF0000"/>
                </a:solidFill>
              </a:rPr>
              <a:t>: </a:t>
            </a:r>
            <a:r>
              <a:rPr lang="en-US" altLang="en-US" sz="2400" dirty="0" err="1">
                <a:solidFill>
                  <a:srgbClr val="FF0000"/>
                </a:solidFill>
              </a:rPr>
              <a:t>apakah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terdapat</a:t>
            </a:r>
            <a:r>
              <a:rPr lang="en-US" altLang="en-US" sz="2400" dirty="0">
                <a:solidFill>
                  <a:srgbClr val="FF0000"/>
                </a:solidFill>
              </a:rPr>
              <a:t> tur di </a:t>
            </a:r>
            <a:r>
              <a:rPr lang="en-US" altLang="en-US" sz="2400" dirty="0" err="1">
                <a:solidFill>
                  <a:srgbClr val="FF0000"/>
                </a:solidFill>
              </a:rPr>
              <a:t>dalam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graf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</a:rPr>
              <a:t> total </a:t>
            </a:r>
            <a:r>
              <a:rPr lang="en-US" altLang="en-US" sz="2400" dirty="0" err="1">
                <a:solidFill>
                  <a:srgbClr val="FF0000"/>
                </a:solidFill>
              </a:rPr>
              <a:t>bobot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 </a:t>
            </a:r>
            <a:r>
              <a:rPr lang="en-US" alt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d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.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menerka</a:t>
            </a:r>
            <a:r>
              <a:rPr lang="en-US" altLang="en-US" dirty="0"/>
              <a:t> 	  </a:t>
            </a:r>
            <a:r>
              <a:rPr lang="en-US" altLang="en-US" sz="2400" dirty="0">
                <a:solidFill>
                  <a:srgbClr val="FF0000"/>
                </a:solidFill>
              </a:rPr>
              <a:t>    </a:t>
            </a:r>
          </a:p>
          <a:p>
            <a:pPr>
              <a:buFontTx/>
              <a:buNone/>
              <a:defRPr/>
            </a:pPr>
            <a:r>
              <a:rPr lang="en-US" altLang="en-US" sz="2400" i="1" dirty="0"/>
              <a:t>        S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 err="1">
                <a:sym typeface="Symbol" panose="05050102010706020507" pitchFamily="18" charset="2"/>
              </a:rPr>
              <a:t>Terka</a:t>
            </a:r>
            <a:r>
              <a:rPr lang="en-US" altLang="en-US" sz="2400" dirty="0">
                <a:sym typeface="Symbol" panose="05050102010706020507" pitchFamily="18" charset="2"/>
              </a:rPr>
              <a:t>(string)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verifikasi</a:t>
            </a:r>
            <a:endParaRPr lang="en-US" altLang="en-US" dirty="0"/>
          </a:p>
          <a:p>
            <a:pPr marL="347663" indent="0">
              <a:buNone/>
              <a:defRPr/>
            </a:pP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diverifikasi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tur </a:t>
            </a:r>
            <a:r>
              <a:rPr lang="en-US" altLang="en-US" sz="2400" dirty="0" err="1"/>
              <a:t>lengkap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periksa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total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kecil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 </a:t>
            </a:r>
            <a:r>
              <a:rPr lang="en-US" altLang="en-US" sz="2400" i="1" dirty="0"/>
              <a:t>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  	</a:t>
            </a:r>
            <a:r>
              <a:rPr lang="en-US" altLang="en-US" sz="2400" dirty="0"/>
              <a:t>   </a:t>
            </a:r>
            <a:r>
              <a:rPr lang="en-US" altLang="en-US" sz="2400" b="1" dirty="0"/>
              <a:t>if</a:t>
            </a:r>
            <a:r>
              <a:rPr lang="en-US" altLang="en-US" sz="2400" dirty="0"/>
              <a:t>  </a:t>
            </a: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tur dan total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 </a:t>
            </a:r>
            <a:r>
              <a:rPr lang="en-US" altLang="en-US" sz="2400" i="1" dirty="0">
                <a:sym typeface="Symbol" panose="05050102010706020507" pitchFamily="18" charset="2"/>
              </a:rPr>
              <a:t>d</a:t>
            </a:r>
            <a:r>
              <a:rPr lang="en-US" altLang="en-US" sz="2400" dirty="0"/>
              <a:t> </a:t>
            </a:r>
            <a:r>
              <a:rPr lang="en-US" altLang="en-US" sz="2400" b="1" dirty="0"/>
              <a:t>then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		  return </a:t>
            </a:r>
            <a:r>
              <a:rPr lang="en-US" altLang="en-US" sz="2400" b="1" dirty="0"/>
              <a:t>true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	   </a:t>
            </a:r>
            <a:r>
              <a:rPr lang="en-US" altLang="en-US" sz="2400" b="1" dirty="0"/>
              <a:t>else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            return </a:t>
            </a:r>
            <a:r>
              <a:rPr lang="en-US" altLang="en-US" sz="2400" b="1" dirty="0"/>
              <a:t>false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	   </a:t>
            </a:r>
            <a:r>
              <a:rPr lang="en-US" altLang="en-US" sz="2400" b="1" dirty="0"/>
              <a:t>end</a:t>
            </a:r>
            <a:r>
              <a:rPr lang="en-US" altLang="en-US" sz="2400" dirty="0"/>
              <a:t>	</a:t>
            </a:r>
          </a:p>
          <a:p>
            <a:pPr>
              <a:buFontTx/>
              <a:buNone/>
              <a:defRPr/>
            </a:pPr>
            <a:endParaRPr lang="en-US" altLang="en-US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A107DC3D-3199-45CA-87AF-92A5ADB0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54B9C3-B890-42C2-8E57-A08D99F823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29700" name="TextBox 3">
            <a:extLst>
              <a:ext uri="{FF2B5EF4-FFF2-40B4-BE49-F238E27FC236}">
                <a16:creationId xmlns:a16="http://schemas.microsoft.com/office/drawing/2014/main" id="{5B3D73E6-42F2-4205-81A5-3A8DCDF48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058" y="5711688"/>
            <a:ext cx="3692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Kompleksitas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waktu</a:t>
            </a:r>
            <a:r>
              <a:rPr lang="en-US" altLang="en-US" sz="2400" dirty="0">
                <a:solidFill>
                  <a:srgbClr val="FF0000"/>
                </a:solidFill>
              </a:rPr>
              <a:t>: O(n)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3590712F-B819-4894-AB78-0885D668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1E5F69-C45E-4797-ABC5-1F0807F6A5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2608157-0792-4B41-A32D-157369D37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339" y="609601"/>
            <a:ext cx="10429461" cy="5516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Algoritma</a:t>
            </a:r>
            <a:r>
              <a:rPr lang="en-US" altLang="en-US" dirty="0"/>
              <a:t> non-</a:t>
            </a:r>
            <a:r>
              <a:rPr lang="en-US" altLang="en-US" dirty="0" err="1"/>
              <a:t>deterministik</a:t>
            </a:r>
            <a:r>
              <a:rPr lang="en-US" altLang="en-US" dirty="0"/>
              <a:t> </a:t>
            </a:r>
            <a:r>
              <a:rPr lang="en-US" altLang="en-US" dirty="0" err="1"/>
              <a:t>dikatakan</a:t>
            </a:r>
            <a:r>
              <a:rPr lang="en-US" altLang="en-US" dirty="0"/>
              <a:t> “</a:t>
            </a:r>
            <a:r>
              <a:rPr lang="en-US" altLang="en-US" dirty="0" err="1"/>
              <a:t>menyelesaikan</a:t>
            </a:r>
            <a:r>
              <a:rPr lang="en-US" altLang="en-US" dirty="0"/>
              <a:t>”  (</a:t>
            </a:r>
            <a:r>
              <a:rPr lang="en-US" altLang="en-US" i="1" dirty="0"/>
              <a:t>completion</a:t>
            </a:r>
            <a:r>
              <a:rPr lang="en-US" altLang="en-US" dirty="0"/>
              <a:t>)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keputusan</a:t>
            </a:r>
            <a:r>
              <a:rPr lang="en-US" altLang="en-US" dirty="0"/>
              <a:t> </a:t>
            </a:r>
            <a:r>
              <a:rPr lang="en-US" altLang="en-US" dirty="0" err="1"/>
              <a:t>apabila</a:t>
            </a:r>
            <a:r>
              <a:rPr lang="en-US" altLang="en-US" dirty="0"/>
              <a:t>: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1)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i="1" dirty="0"/>
              <a:t>instance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dimana</a:t>
            </a:r>
            <a:r>
              <a:rPr lang="en-US" altLang="en-US" dirty="0"/>
              <a:t> </a:t>
            </a:r>
            <a:r>
              <a:rPr lang="en-US" altLang="en-US" dirty="0" err="1"/>
              <a:t>jawabannya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“yes”, </a:t>
            </a:r>
            <a:r>
              <a:rPr lang="en-US" altLang="en-US" dirty="0" err="1"/>
              <a:t>terdapat</a:t>
            </a:r>
            <a:r>
              <a:rPr lang="en-US" altLang="en-US" dirty="0"/>
              <a:t> be</a:t>
            </a:r>
            <a:r>
              <a:rPr lang="id-ID" altLang="en-US" dirty="0"/>
              <a:t>be</a:t>
            </a:r>
            <a:r>
              <a:rPr lang="en-US" altLang="en-US" dirty="0"/>
              <a:t>r</a:t>
            </a:r>
            <a:r>
              <a:rPr lang="id-ID" altLang="en-US" dirty="0"/>
              <a:t>a</a:t>
            </a:r>
            <a:r>
              <a:rPr lang="en-US" altLang="en-US" dirty="0"/>
              <a:t>pa string S yang pada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verifikasi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“true”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2)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i="1" dirty="0"/>
              <a:t>instance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dimana</a:t>
            </a:r>
            <a:r>
              <a:rPr lang="en-US" altLang="en-US" dirty="0"/>
              <a:t> </a:t>
            </a:r>
            <a:r>
              <a:rPr lang="en-US" altLang="en-US" dirty="0" err="1"/>
              <a:t>jawabannya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“no”,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terdapat</a:t>
            </a:r>
            <a:r>
              <a:rPr lang="en-US" altLang="en-US" dirty="0"/>
              <a:t> string </a:t>
            </a:r>
            <a:r>
              <a:rPr lang="en-US" altLang="en-US" i="1" dirty="0"/>
              <a:t>S</a:t>
            </a:r>
            <a:r>
              <a:rPr lang="en-US" altLang="en-US" dirty="0"/>
              <a:t> yang pada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verifikasi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“true”.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7D741F7B-0E7E-46A9-9331-248C8151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0ACD3A-7F0A-427D-BC7A-FE420DD2A3E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37DFBCE-4761-494A-BE35-61046D42F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14399"/>
            <a:ext cx="10591800" cy="580707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TSDP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d = 15: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			     		                                             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					            5          4                         6       3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		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		                             		                                     4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-----------------------------------------------------------------------------------------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S				</a:t>
            </a:r>
            <a:r>
              <a:rPr lang="en-US" altLang="en-US" dirty="0" err="1"/>
              <a:t>Luaran</a:t>
            </a:r>
            <a:r>
              <a:rPr lang="en-US" altLang="en-US" dirty="0"/>
              <a:t>		</a:t>
            </a:r>
            <a:r>
              <a:rPr lang="en-US" altLang="en-US" dirty="0" err="1"/>
              <a:t>Alasan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-----------------------------------------------------------------------------------------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[v1, v2, v3, v4, v1]		False		Total </a:t>
            </a:r>
            <a:r>
              <a:rPr lang="en-US" altLang="en-US" dirty="0" err="1"/>
              <a:t>bobot</a:t>
            </a:r>
            <a:r>
              <a:rPr lang="en-US" altLang="en-US" dirty="0"/>
              <a:t> &gt;</a:t>
            </a:r>
            <a:r>
              <a:rPr lang="en-US" altLang="en-US" dirty="0">
                <a:sym typeface="Symbol" panose="05050102010706020507" pitchFamily="18" charset="2"/>
              </a:rPr>
              <a:t> 15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ym typeface="Symbol" panose="05050102010706020507" pitchFamily="18" charset="2"/>
              </a:rPr>
              <a:t>[v1, v4, v2, v3, v1]		False		S </a:t>
            </a:r>
            <a:r>
              <a:rPr lang="en-US" altLang="en-US" dirty="0" err="1">
                <a:sym typeface="Symbol" panose="05050102010706020507" pitchFamily="18" charset="2"/>
              </a:rPr>
              <a:t>bukan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sebuah</a:t>
            </a:r>
            <a:r>
              <a:rPr lang="en-US" altLang="en-US" dirty="0">
                <a:sym typeface="Symbol" panose="05050102010706020507" pitchFamily="18" charset="2"/>
              </a:rPr>
              <a:t> tur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ym typeface="Symbol" panose="05050102010706020507" pitchFamily="18" charset="2"/>
              </a:rPr>
              <a:t>^%@12*&amp;a%		False		S </a:t>
            </a:r>
            <a:r>
              <a:rPr lang="en-US" altLang="en-US" dirty="0" err="1">
                <a:sym typeface="Symbol" panose="05050102010706020507" pitchFamily="18" charset="2"/>
              </a:rPr>
              <a:t>bukan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sebuah</a:t>
            </a:r>
            <a:r>
              <a:rPr lang="en-US" altLang="en-US" dirty="0">
                <a:sym typeface="Symbol" panose="05050102010706020507" pitchFamily="18" charset="2"/>
              </a:rPr>
              <a:t> tur  ( S = </a:t>
            </a:r>
            <a:r>
              <a:rPr lang="en-US" altLang="en-US" i="1" dirty="0">
                <a:sym typeface="Symbol" panose="05050102010706020507" pitchFamily="18" charset="2"/>
              </a:rPr>
              <a:t>string non-sense</a:t>
            </a:r>
            <a:r>
              <a:rPr lang="en-US" altLang="en-US" dirty="0">
                <a:sym typeface="Symbol" panose="05050102010706020507" pitchFamily="18" charset="2"/>
              </a:rPr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ym typeface="Symbol" panose="05050102010706020507" pitchFamily="18" charset="2"/>
              </a:rPr>
              <a:t>[v1, v3, v2, v4, v1]		True		S </a:t>
            </a:r>
            <a:r>
              <a:rPr lang="en-US" altLang="en-US" dirty="0" err="1">
                <a:sym typeface="Symbol" panose="05050102010706020507" pitchFamily="18" charset="2"/>
              </a:rPr>
              <a:t>sebuah</a:t>
            </a:r>
            <a:r>
              <a:rPr lang="en-US" altLang="en-US" dirty="0">
                <a:sym typeface="Symbol" panose="05050102010706020507" pitchFamily="18" charset="2"/>
              </a:rPr>
              <a:t> tur, total </a:t>
            </a:r>
            <a:r>
              <a:rPr lang="en-US" altLang="en-US" dirty="0" err="1">
                <a:sym typeface="Symbol" panose="05050102010706020507" pitchFamily="18" charset="2"/>
              </a:rPr>
              <a:t>bobot</a:t>
            </a:r>
            <a:r>
              <a:rPr lang="en-US" altLang="en-US" dirty="0">
                <a:sym typeface="Symbol" panose="05050102010706020507" pitchFamily="18" charset="2"/>
              </a:rPr>
              <a:t>  15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Kita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menyatakan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non-</a:t>
            </a:r>
            <a:r>
              <a:rPr lang="en-US" altLang="en-US" sz="2400" dirty="0" err="1"/>
              <a:t>deterministik</a:t>
            </a:r>
            <a:r>
              <a:rPr lang="en-US" altLang="en-US" sz="2400" dirty="0"/>
              <a:t> “</a:t>
            </a:r>
            <a:r>
              <a:rPr lang="en-US" altLang="en-US" sz="2400" dirty="0" err="1"/>
              <a:t>menyelesaikan</a:t>
            </a:r>
            <a:r>
              <a:rPr lang="en-US" altLang="en-US" sz="2400" dirty="0"/>
              <a:t>” TSDP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tahap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sym typeface="Symbol" panose="05050102010706020507" pitchFamily="18" charset="2"/>
            </a:endParaRPr>
          </a:p>
        </p:txBody>
      </p:sp>
      <p:sp>
        <p:nvSpPr>
          <p:cNvPr id="15" name="Oval 3">
            <a:extLst>
              <a:ext uri="{FF2B5EF4-FFF2-40B4-BE49-F238E27FC236}">
                <a16:creationId xmlns:a16="http://schemas.microsoft.com/office/drawing/2014/main" id="{BCE76CED-C7F4-4CAB-B3FF-95D90FCE7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01379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v1</a:t>
            </a:r>
          </a:p>
        </p:txBody>
      </p:sp>
      <p:sp>
        <p:nvSpPr>
          <p:cNvPr id="16" name="Oval 4">
            <a:extLst>
              <a:ext uri="{FF2B5EF4-FFF2-40B4-BE49-F238E27FC236}">
                <a16:creationId xmlns:a16="http://schemas.microsoft.com/office/drawing/2014/main" id="{96648426-7FD5-4378-9BC7-A27254102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101379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v2</a:t>
            </a:r>
          </a:p>
        </p:txBody>
      </p:sp>
      <p:sp>
        <p:nvSpPr>
          <p:cNvPr id="17" name="Oval 5">
            <a:extLst>
              <a:ext uri="{FF2B5EF4-FFF2-40B4-BE49-F238E27FC236}">
                <a16:creationId xmlns:a16="http://schemas.microsoft.com/office/drawing/2014/main" id="{9AB97A75-ADCE-49AC-8D23-5D3B45A31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15679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v4</a:t>
            </a:r>
          </a:p>
        </p:txBody>
      </p:sp>
      <p:sp>
        <p:nvSpPr>
          <p:cNvPr id="18" name="Oval 6">
            <a:extLst>
              <a:ext uri="{FF2B5EF4-FFF2-40B4-BE49-F238E27FC236}">
                <a16:creationId xmlns:a16="http://schemas.microsoft.com/office/drawing/2014/main" id="{72726D34-C3C3-457F-A113-763596F6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15679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v3</a:t>
            </a:r>
          </a:p>
        </p:txBody>
      </p:sp>
      <p:sp>
        <p:nvSpPr>
          <p:cNvPr id="19" name="Line 7">
            <a:extLst>
              <a:ext uri="{FF2B5EF4-FFF2-40B4-BE49-F238E27FC236}">
                <a16:creationId xmlns:a16="http://schemas.microsoft.com/office/drawing/2014/main" id="{EE5042EE-DC65-4EEF-9E53-A4E07CE33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1166192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8">
            <a:extLst>
              <a:ext uri="{FF2B5EF4-FFF2-40B4-BE49-F238E27FC236}">
                <a16:creationId xmlns:a16="http://schemas.microsoft.com/office/drawing/2014/main" id="{E5B7225D-CEFD-4CAC-99E8-CA499E086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1394792"/>
            <a:ext cx="2057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9">
            <a:extLst>
              <a:ext uri="{FF2B5EF4-FFF2-40B4-BE49-F238E27FC236}">
                <a16:creationId xmlns:a16="http://schemas.microsoft.com/office/drawing/2014/main" id="{2E6AFA41-D272-42DE-B13F-BA4B90EBD2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39479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0">
            <a:extLst>
              <a:ext uri="{FF2B5EF4-FFF2-40B4-BE49-F238E27FC236}">
                <a16:creationId xmlns:a16="http://schemas.microsoft.com/office/drawing/2014/main" id="{958B594E-CEB7-412D-B9F1-F752D302F3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2385392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">
            <a:extLst>
              <a:ext uri="{FF2B5EF4-FFF2-40B4-BE49-F238E27FC236}">
                <a16:creationId xmlns:a16="http://schemas.microsoft.com/office/drawing/2014/main" id="{4AA1B6D3-8AC6-405D-93B2-7F1770931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1318592"/>
            <a:ext cx="2133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2">
            <a:extLst>
              <a:ext uri="{FF2B5EF4-FFF2-40B4-BE49-F238E27FC236}">
                <a16:creationId xmlns:a16="http://schemas.microsoft.com/office/drawing/2014/main" id="{1795EEFB-E305-41FD-A276-D8D037DA4D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6800" y="139479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3">
            <a:extLst>
              <a:ext uri="{FF2B5EF4-FFF2-40B4-BE49-F238E27FC236}">
                <a16:creationId xmlns:a16="http://schemas.microsoft.com/office/drawing/2014/main" id="{4EA0DEA5-5804-491D-8E44-D9F7A5994C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39200" y="131859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BABE9D-9F4D-4A15-ABF0-9834768C3F2B}"/>
              </a:ext>
            </a:extLst>
          </p:cNvPr>
          <p:cNvSpPr/>
          <p:nvPr/>
        </p:nvSpPr>
        <p:spPr>
          <a:xfrm>
            <a:off x="7303405" y="772533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664F8-30C4-4B1B-8AEB-7D9D616DE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523" y="533401"/>
            <a:ext cx="10459278" cy="570837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b="1" dirty="0" err="1"/>
              <a:t>Persoalan</a:t>
            </a:r>
            <a:r>
              <a:rPr lang="en-US" sz="2400" b="1" dirty="0"/>
              <a:t> </a:t>
            </a:r>
            <a:r>
              <a:rPr lang="en-US" sz="2400" b="1" dirty="0" err="1"/>
              <a:t>sirkuit</a:t>
            </a:r>
            <a:r>
              <a:rPr lang="en-US" sz="2400" b="1" dirty="0"/>
              <a:t> Hamilton</a:t>
            </a:r>
            <a:r>
              <a:rPr lang="en-US" sz="2400" dirty="0"/>
              <a:t>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graf</a:t>
            </a:r>
            <a:r>
              <a:rPr lang="en-US" sz="2400" dirty="0"/>
              <a:t> G. </a:t>
            </a:r>
            <a:r>
              <a:rPr lang="en-US" sz="2400" dirty="0" err="1"/>
              <a:t>Apakah</a:t>
            </a:r>
            <a:r>
              <a:rPr lang="en-US" sz="2400" dirty="0"/>
              <a:t> G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sirkuit</a:t>
            </a:r>
            <a:r>
              <a:rPr lang="en-US" sz="2400" dirty="0"/>
              <a:t> Hamilton? </a:t>
            </a:r>
            <a:r>
              <a:rPr lang="en-US" sz="2400" dirty="0" err="1"/>
              <a:t>Sirkuit</a:t>
            </a:r>
            <a:r>
              <a:rPr lang="en-US" sz="2400" dirty="0"/>
              <a:t> Hamilton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sirkuit</a:t>
            </a:r>
            <a:r>
              <a:rPr lang="en-US" sz="2400" dirty="0"/>
              <a:t> 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graf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kali.</a:t>
            </a:r>
          </a:p>
          <a:p>
            <a:pPr eaLnBrk="1" hangingPunct="1">
              <a:defRPr/>
            </a:pPr>
            <a:endParaRPr lang="en-US" sz="2400" dirty="0">
              <a:solidFill>
                <a:srgbClr val="3366F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err="1"/>
              <a:t>Algoritma</a:t>
            </a:r>
            <a:r>
              <a:rPr lang="en-US" sz="2400" dirty="0"/>
              <a:t> non-</a:t>
            </a:r>
            <a:r>
              <a:rPr lang="en-US" sz="2400" dirty="0" err="1"/>
              <a:t>deterministik</a:t>
            </a:r>
            <a:r>
              <a:rPr lang="en-US" sz="2400" dirty="0"/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1.   </a:t>
            </a:r>
            <a:r>
              <a:rPr lang="en-US" sz="2400" dirty="0" err="1">
                <a:solidFill>
                  <a:srgbClr val="FF0000"/>
                </a:solidFill>
              </a:rPr>
              <a:t>Terkalah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permutasi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semua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endParaRPr lang="en-US" sz="2400" dirty="0">
              <a:solidFill>
                <a:srgbClr val="FF0000"/>
              </a:solidFill>
            </a:endParaRPr>
          </a:p>
          <a:p>
            <a:pPr marL="625475" indent="-625475"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    2.  </a:t>
            </a:r>
            <a:r>
              <a:rPr lang="en-US" sz="2400" dirty="0" err="1">
                <a:solidFill>
                  <a:srgbClr val="FF0000"/>
                </a:solidFill>
              </a:rPr>
              <a:t>Verifikasi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Periksa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apakah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permutasi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tersebut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membentuk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sirkuit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benar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jawabannya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“true”,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jawabannya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“false”  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07137031-8C00-45BB-8CA1-B2EB6C29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EA4935-6A32-44A3-BCA5-89B2BCC63F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3BDA13-0BA0-462D-880F-08BA94769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252" y="1763091"/>
            <a:ext cx="4438650" cy="253365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CF525C-70EF-40CA-A223-FE04D1249DA4}"/>
              </a:ext>
            </a:extLst>
          </p:cNvPr>
          <p:cNvCxnSpPr/>
          <p:nvPr/>
        </p:nvCxnSpPr>
        <p:spPr>
          <a:xfrm flipV="1">
            <a:off x="5148470" y="3279913"/>
            <a:ext cx="513107" cy="53671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FDC469-A9A7-49D1-BFF8-1528CB79AAAB}"/>
              </a:ext>
            </a:extLst>
          </p:cNvPr>
          <p:cNvCxnSpPr>
            <a:cxnSpLocks/>
          </p:cNvCxnSpPr>
          <p:nvPr/>
        </p:nvCxnSpPr>
        <p:spPr>
          <a:xfrm>
            <a:off x="3899338" y="2722179"/>
            <a:ext cx="788276" cy="19969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>
            <a:extLst>
              <a:ext uri="{FF2B5EF4-FFF2-40B4-BE49-F238E27FC236}">
                <a16:creationId xmlns:a16="http://schemas.microsoft.com/office/drawing/2014/main" id="{668B7A7C-5309-4B54-AA5C-E0153ADF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5A6265-7A27-4512-A792-E60D5CE9E79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64515" name="Rectangle 4">
            <a:extLst>
              <a:ext uri="{FF2B5EF4-FFF2-40B4-BE49-F238E27FC236}">
                <a16:creationId xmlns:a16="http://schemas.microsoft.com/office/drawing/2014/main" id="{58C2155D-BF27-4C3B-A821-39A078F8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85251" y="3429000"/>
            <a:ext cx="5940287" cy="609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b="1" dirty="0"/>
              <a:t>BERSAMBUNG KE VIDEO BAGIAN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204B23BF-F125-460C-AF32-07CBC64E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BFB42-2E7A-4F63-A9EA-477CDDA34A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84429A-8B42-4CB6-AB1A-D3C579396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6774" y="396875"/>
            <a:ext cx="10555356" cy="6324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i="1" dirty="0">
                <a:solidFill>
                  <a:srgbClr val="FF0000"/>
                </a:solidFill>
              </a:rPr>
              <a:t>Polynomial-time algorithm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dibatasi</a:t>
            </a:r>
            <a:r>
              <a:rPr lang="en-US" altLang="en-US" sz="2400" dirty="0"/>
              <a:t> oleh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polinom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masukannya</a:t>
            </a:r>
            <a:r>
              <a:rPr lang="en-US" altLang="en-US" sz="2400" dirty="0"/>
              <a:t> (</a:t>
            </a:r>
            <a:r>
              <a:rPr lang="en-US" altLang="en-US" sz="2400" i="1" dirty="0"/>
              <a:t>n</a:t>
            </a:r>
            <a:r>
              <a:rPr lang="en-US" altLang="en-US" sz="2400" dirty="0"/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>
                <a:sym typeface="Wingdings" panose="05000000000000000000" pitchFamily="2" charset="2"/>
              </a:rPr>
              <a:t>	- </a:t>
            </a:r>
            <a:r>
              <a:rPr lang="en-US" altLang="en-US" sz="2400" dirty="0" err="1">
                <a:sym typeface="Wingdings" panose="05000000000000000000" pitchFamily="2" charset="2"/>
              </a:rPr>
              <a:t>Contoh:Persoalan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ym typeface="Wingdings" panose="05000000000000000000" pitchFamily="2" charset="2"/>
              </a:rPr>
              <a:t>sorting  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ym typeface="Wingdings" panose="05000000000000000000" pitchFamily="2" charset="2"/>
              </a:rPr>
              <a:t>), 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 log 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		      </a:t>
            </a:r>
            <a:r>
              <a:rPr lang="en-US" altLang="en-US" sz="2400" dirty="0" err="1">
                <a:sym typeface="Wingdings" panose="05000000000000000000" pitchFamily="2" charset="2"/>
              </a:rPr>
              <a:t>Persoalan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ym typeface="Wingdings" panose="05000000000000000000" pitchFamily="2" charset="2"/>
              </a:rPr>
              <a:t>searching</a:t>
            </a:r>
            <a:r>
              <a:rPr lang="en-US" altLang="en-US" sz="2400" dirty="0">
                <a:sym typeface="Wingdings" panose="05000000000000000000" pitchFamily="2" charset="2"/>
              </a:rPr>
              <a:t>  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), 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O(log 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		      </a:t>
            </a:r>
            <a:r>
              <a:rPr lang="en-US" altLang="en-US" sz="2400" dirty="0" err="1">
                <a:sym typeface="Wingdings" panose="05000000000000000000" pitchFamily="2" charset="2"/>
              </a:rPr>
              <a:t>Perkalian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matriks</a:t>
            </a:r>
            <a:r>
              <a:rPr lang="en-US" altLang="en-US" sz="2400" dirty="0">
                <a:sym typeface="Wingdings" panose="05000000000000000000" pitchFamily="2" charset="2"/>
              </a:rPr>
              <a:t>  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ym typeface="Wingdings" panose="05000000000000000000" pitchFamily="2" charset="2"/>
              </a:rPr>
              <a:t>3</a:t>
            </a:r>
            <a:r>
              <a:rPr lang="en-US" altLang="en-US" sz="2400" dirty="0">
                <a:sym typeface="Wingdings" panose="05000000000000000000" pitchFamily="2" charset="2"/>
              </a:rPr>
              <a:t>), 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ym typeface="Wingdings" panose="05000000000000000000" pitchFamily="2" charset="2"/>
              </a:rPr>
              <a:t>2.83</a:t>
            </a:r>
            <a:r>
              <a:rPr lang="en-US" altLang="en-US" sz="2400" dirty="0"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    - </a:t>
            </a:r>
            <a:r>
              <a:rPr lang="en-US" altLang="en-US" sz="2400" dirty="0" err="1">
                <a:sym typeface="Wingdings" panose="05000000000000000000" pitchFamily="2" charset="2"/>
              </a:rPr>
              <a:t>Algoritma</a:t>
            </a:r>
            <a:r>
              <a:rPr lang="en-US" altLang="en-US" sz="2400" dirty="0"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ym typeface="Wingdings" panose="05000000000000000000" pitchFamily="2" charset="2"/>
              </a:rPr>
              <a:t>tergolong</a:t>
            </a:r>
            <a:r>
              <a:rPr lang="en-US" altLang="en-US" sz="2400" dirty="0">
                <a:sym typeface="Wingdings" panose="05000000000000000000" pitchFamily="2" charset="2"/>
              </a:rPr>
              <a:t> “</a:t>
            </a:r>
            <a:r>
              <a:rPr lang="en-US" altLang="en-US" sz="2400" dirty="0" err="1">
                <a:sym typeface="Wingdings" panose="05000000000000000000" pitchFamily="2" charset="2"/>
              </a:rPr>
              <a:t>bagus</a:t>
            </a:r>
            <a:r>
              <a:rPr lang="en-US" altLang="en-US" sz="2400" dirty="0">
                <a:sym typeface="Wingdings" panose="05000000000000000000" pitchFamily="2" charset="2"/>
              </a:rPr>
              <a:t>”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i="1" dirty="0">
                <a:solidFill>
                  <a:srgbClr val="FF0000"/>
                </a:solidFill>
              </a:rPr>
              <a:t>Nonpolynomial-time algorithm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dibatasi</a:t>
            </a:r>
            <a:r>
              <a:rPr lang="en-US" altLang="en-US" sz="2400" dirty="0"/>
              <a:t> oleh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non-</a:t>
            </a:r>
            <a:r>
              <a:rPr lang="en-US" altLang="en-US" sz="2400" dirty="0" err="1"/>
              <a:t>polinom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masukannya</a:t>
            </a:r>
            <a:r>
              <a:rPr lang="en-US" altLang="en-US" sz="2400" dirty="0"/>
              <a:t> (</a:t>
            </a:r>
            <a:r>
              <a:rPr lang="en-US" altLang="en-US" sz="2400" i="1" dirty="0"/>
              <a:t>n</a:t>
            </a:r>
            <a:r>
              <a:rPr lang="en-US" altLang="en-US" sz="2400" dirty="0"/>
              <a:t>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TSP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!) 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         Integer knapsack problem </a:t>
            </a:r>
            <a:r>
              <a:rPr lang="en-US" altLang="en-US" sz="2400" i="1" dirty="0">
                <a:sym typeface="Wingdings" panose="05000000000000000000" pitchFamily="2" charset="2"/>
              </a:rPr>
              <a:t> T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= O(2</a:t>
            </a:r>
            <a:r>
              <a:rPr lang="en-US" altLang="en-US" sz="2400" i="1" baseline="30000" dirty="0"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ym typeface="Wingdings" panose="05000000000000000000" pitchFamily="2" charset="2"/>
              </a:rPr>
              <a:t>) 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,                     </a:t>
            </a:r>
            <a:r>
              <a:rPr lang="en-US" altLang="en-US" sz="2400" i="1" dirty="0"/>
              <a:t>graph coloring, sum of subset</a:t>
            </a:r>
            <a:r>
              <a:rPr lang="en-US" altLang="en-US" sz="2400" dirty="0"/>
              <a:t>, </a:t>
            </a:r>
            <a:r>
              <a:rPr lang="en-US" altLang="en-US" sz="2400" i="1" dirty="0"/>
              <a:t>bin packing problem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P</a:t>
            </a:r>
            <a:r>
              <a:rPr lang="en-US" altLang="en-US" sz="2400" dirty="0" err="1">
                <a:sym typeface="Symbol" panose="05050102010706020507" pitchFamily="18" charset="2"/>
              </a:rPr>
              <a:t>ersoalan</a:t>
            </a:r>
            <a:r>
              <a:rPr lang="en-US" altLang="en-US" sz="2400" dirty="0">
                <a:sym typeface="Symbol" panose="05050102010706020507" pitchFamily="18" charset="2"/>
              </a:rPr>
              <a:t> ”</a:t>
            </a:r>
            <a:r>
              <a:rPr lang="en-US" altLang="en-US" sz="2400" dirty="0" err="1">
                <a:sym typeface="Symbol" panose="05050102010706020507" pitchFamily="18" charset="2"/>
              </a:rPr>
              <a:t>sulit</a:t>
            </a:r>
            <a:r>
              <a:rPr lang="en-US" altLang="en-US" sz="2400" dirty="0">
                <a:sym typeface="Symbol" panose="05050102010706020507" pitchFamily="18" charset="2"/>
              </a:rPr>
              <a:t>” (</a:t>
            </a:r>
            <a:r>
              <a:rPr lang="en-US" altLang="en-US" sz="2400" i="1" dirty="0">
                <a:sym typeface="Symbol" panose="05050102010706020507" pitchFamily="18" charset="2"/>
              </a:rPr>
              <a:t>hard problem</a:t>
            </a:r>
            <a:r>
              <a:rPr lang="en-US" altLang="en-US" sz="2400" dirty="0">
                <a:sym typeface="Symbol" panose="05050102010706020507" pitchFamily="18" charset="2"/>
              </a:rPr>
              <a:t>).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	</a:t>
            </a:r>
            <a:endParaRPr lang="en-US" alt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962664C5-7783-4A0D-9FE2-D1633567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7FBB84-C9C2-4EA4-89BE-D76AB56F314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2C746D1-0796-4272-BB0A-89FC880B8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92802"/>
            <a:ext cx="10664687" cy="486354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dikatakan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tractable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ia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diselesaikan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wajar</a:t>
            </a:r>
            <a:r>
              <a:rPr lang="en-US" altLang="en-US" dirty="0"/>
              <a:t> (</a:t>
            </a:r>
            <a:r>
              <a:rPr lang="en-US" altLang="en-US" i="1" dirty="0"/>
              <a:t>reasonable</a:t>
            </a:r>
            <a:r>
              <a:rPr lang="en-US" altLang="en-US" dirty="0"/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dikatakan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intractable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ia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diselesaikan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wajar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bertambahnya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masukan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zh-CN" dirty="0" err="1">
                <a:ea typeface="SimSun" panose="02010600030101010101" pitchFamily="2" charset="-122"/>
              </a:rPr>
              <a:t>Apa</a:t>
            </a:r>
            <a:r>
              <a:rPr lang="en-US" altLang="zh-CN" dirty="0">
                <a:ea typeface="SimSun" panose="02010600030101010101" pitchFamily="2" charset="-122"/>
              </a:rPr>
              <a:t> yang </a:t>
            </a:r>
            <a:r>
              <a:rPr lang="en-US" altLang="zh-CN" dirty="0" err="1">
                <a:ea typeface="SimSun" panose="02010600030101010101" pitchFamily="2" charset="-122"/>
              </a:rPr>
              <a:t>dimaksud</a:t>
            </a:r>
            <a:r>
              <a:rPr lang="en-US" altLang="zh-CN" dirty="0">
                <a:ea typeface="SimSun" panose="02010600030101010101" pitchFamily="2" charset="-122"/>
              </a:rPr>
              <a:t> </a:t>
            </a:r>
            <a:r>
              <a:rPr lang="en-US" altLang="zh-CN" dirty="0" err="1">
                <a:ea typeface="SimSun" panose="02010600030101010101" pitchFamily="2" charset="-122"/>
              </a:rPr>
              <a:t>dengan</a:t>
            </a:r>
            <a:r>
              <a:rPr lang="en-US" altLang="zh-CN" dirty="0">
                <a:ea typeface="SimSun" panose="02010600030101010101" pitchFamily="2" charset="-122"/>
              </a:rPr>
              <a:t> </a:t>
            </a:r>
            <a:r>
              <a:rPr lang="en-US" altLang="zh-CN" dirty="0" err="1">
                <a:ea typeface="SimSun" panose="02010600030101010101" pitchFamily="2" charset="-122"/>
              </a:rPr>
              <a:t>waktu</a:t>
            </a:r>
            <a:r>
              <a:rPr lang="en-US" altLang="zh-CN" dirty="0">
                <a:ea typeface="SimSun" panose="02010600030101010101" pitchFamily="2" charset="-122"/>
              </a:rPr>
              <a:t> yang </a:t>
            </a:r>
            <a:r>
              <a:rPr lang="en-US" altLang="zh-CN" dirty="0" err="1">
                <a:ea typeface="SimSun" panose="02010600030101010101" pitchFamily="2" charset="-122"/>
              </a:rPr>
              <a:t>wajar</a:t>
            </a:r>
            <a:r>
              <a:rPr lang="en-US" altLang="zh-CN" dirty="0">
                <a:ea typeface="SimSun" panose="02010600030101010101" pitchFamily="2" charset="-122"/>
              </a:rPr>
              <a:t>? </a:t>
            </a:r>
            <a:r>
              <a:rPr lang="en-US" altLang="zh-CN" dirty="0" err="1">
                <a:ea typeface="SimSun" panose="02010600030101010101" pitchFamily="2" charset="-122"/>
              </a:rPr>
              <a:t>Standar</a:t>
            </a:r>
            <a:r>
              <a:rPr lang="en-US" altLang="zh-CN" dirty="0">
                <a:ea typeface="SimSun" panose="02010600030101010101" pitchFamily="2" charset="-122"/>
              </a:rPr>
              <a:t> </a:t>
            </a:r>
            <a:r>
              <a:rPr lang="en-US" altLang="zh-CN" dirty="0" err="1">
                <a:ea typeface="SimSun" panose="02010600030101010101" pitchFamily="2" charset="-122"/>
              </a:rPr>
              <a:t>waktunya</a:t>
            </a:r>
            <a:r>
              <a:rPr lang="en-US" altLang="zh-CN" dirty="0">
                <a:ea typeface="SimSun" panose="02010600030101010101" pitchFamily="2" charset="-122"/>
              </a:rPr>
              <a:t> </a:t>
            </a:r>
            <a:r>
              <a:rPr lang="en-US" altLang="zh-CN" dirty="0" err="1">
                <a:ea typeface="SimSun" panose="02010600030101010101" pitchFamily="2" charset="-122"/>
              </a:rPr>
              <a:t>adalah</a:t>
            </a:r>
            <a:r>
              <a:rPr lang="en-US" altLang="zh-CN" dirty="0">
                <a:ea typeface="SimSun" panose="02010600030101010101" pitchFamily="2" charset="-122"/>
              </a:rPr>
              <a:t> </a:t>
            </a:r>
            <a:r>
              <a:rPr lang="en-US" altLang="zh-CN" i="1" dirty="0">
                <a:ea typeface="SimSun" panose="02010600030101010101" pitchFamily="2" charset="-122"/>
              </a:rPr>
              <a:t>polynomial time</a:t>
            </a:r>
            <a:r>
              <a:rPr lang="en-US" altLang="zh-CN" dirty="0">
                <a:ea typeface="SimSun" panose="02010600030101010101" pitchFamily="2" charset="-122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zh-CN" sz="2800" i="1" dirty="0">
                <a:ea typeface="SimSun" panose="02010600030101010101" pitchFamily="2" charset="-122"/>
              </a:rPr>
              <a:t>Polynomial time</a:t>
            </a:r>
            <a:r>
              <a:rPr lang="en-US" altLang="zh-CN" sz="2800" dirty="0">
                <a:ea typeface="SimSun" panose="02010600030101010101" pitchFamily="2" charset="-122"/>
              </a:rPr>
              <a:t>: O(</a:t>
            </a:r>
            <a:r>
              <a:rPr lang="en-US" altLang="zh-CN" sz="2800" i="1" dirty="0">
                <a:ea typeface="SimSun" panose="02010600030101010101" pitchFamily="2" charset="-122"/>
              </a:rPr>
              <a:t>n</a:t>
            </a:r>
            <a:r>
              <a:rPr lang="en-US" altLang="zh-CN" sz="2800" baseline="30000" dirty="0">
                <a:ea typeface="SimSun" panose="02010600030101010101" pitchFamily="2" charset="-122"/>
              </a:rPr>
              <a:t>2</a:t>
            </a:r>
            <a:r>
              <a:rPr lang="en-US" altLang="zh-CN" sz="2800" dirty="0">
                <a:ea typeface="SimSun" panose="02010600030101010101" pitchFamily="2" charset="-122"/>
              </a:rPr>
              <a:t>), O(</a:t>
            </a:r>
            <a:r>
              <a:rPr lang="en-US" altLang="zh-CN" sz="2800" i="1" dirty="0">
                <a:ea typeface="SimSun" panose="02010600030101010101" pitchFamily="2" charset="-122"/>
              </a:rPr>
              <a:t>n</a:t>
            </a:r>
            <a:r>
              <a:rPr lang="en-US" altLang="zh-CN" sz="2800" baseline="30000" dirty="0">
                <a:ea typeface="SimSun" panose="02010600030101010101" pitchFamily="2" charset="-122"/>
              </a:rPr>
              <a:t>3</a:t>
            </a:r>
            <a:r>
              <a:rPr lang="en-US" altLang="zh-CN" sz="2800" dirty="0">
                <a:ea typeface="SimSun" panose="02010600030101010101" pitchFamily="2" charset="-122"/>
              </a:rPr>
              <a:t>), O(1), O(</a:t>
            </a:r>
            <a:r>
              <a:rPr lang="en-US" altLang="zh-CN" sz="2800" i="1" dirty="0">
                <a:ea typeface="SimSun" panose="02010600030101010101" pitchFamily="2" charset="-122"/>
              </a:rPr>
              <a:t>n</a:t>
            </a:r>
            <a:r>
              <a:rPr lang="en-US" altLang="zh-CN" sz="2800" dirty="0">
                <a:ea typeface="SimSun" panose="02010600030101010101" pitchFamily="2" charset="-122"/>
              </a:rPr>
              <a:t> lg </a:t>
            </a:r>
            <a:r>
              <a:rPr lang="en-US" altLang="zh-CN" sz="2800" i="1" dirty="0">
                <a:ea typeface="SimSun" panose="02010600030101010101" pitchFamily="2" charset="-122"/>
              </a:rPr>
              <a:t>n</a:t>
            </a:r>
            <a:r>
              <a:rPr lang="en-US" altLang="zh-CN" sz="2800" dirty="0">
                <a:ea typeface="SimSun" panose="02010600030101010101" pitchFamily="2" charset="-122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lang="en-US" altLang="zh-CN" sz="2800" i="1" dirty="0">
                <a:ea typeface="SimSun" panose="02010600030101010101" pitchFamily="2" charset="-122"/>
              </a:rPr>
              <a:t>Not in polynomial time</a:t>
            </a:r>
            <a:r>
              <a:rPr lang="en-US" altLang="zh-CN" sz="2800" dirty="0">
                <a:ea typeface="SimSun" panose="02010600030101010101" pitchFamily="2" charset="-122"/>
              </a:rPr>
              <a:t>: O(2</a:t>
            </a:r>
            <a:r>
              <a:rPr lang="en-US" altLang="zh-CN" sz="2800" i="1" baseline="30000" dirty="0">
                <a:ea typeface="SimSun" panose="02010600030101010101" pitchFamily="2" charset="-122"/>
              </a:rPr>
              <a:t>n</a:t>
            </a:r>
            <a:r>
              <a:rPr lang="en-US" altLang="zh-CN" sz="2800" dirty="0">
                <a:ea typeface="SimSun" panose="02010600030101010101" pitchFamily="2" charset="-122"/>
              </a:rPr>
              <a:t>), O(</a:t>
            </a:r>
            <a:r>
              <a:rPr lang="en-US" altLang="zh-CN" sz="2800" i="1" dirty="0" err="1">
                <a:ea typeface="SimSun" panose="02010600030101010101" pitchFamily="2" charset="-122"/>
              </a:rPr>
              <a:t>n</a:t>
            </a:r>
            <a:r>
              <a:rPr lang="en-US" altLang="zh-CN" sz="2800" baseline="30000" dirty="0" err="1">
                <a:ea typeface="SimSun" panose="02010600030101010101" pitchFamily="2" charset="-122"/>
              </a:rPr>
              <a:t>n</a:t>
            </a:r>
            <a:r>
              <a:rPr lang="en-US" altLang="zh-CN" sz="2800" dirty="0">
                <a:ea typeface="SimSun" panose="02010600030101010101" pitchFamily="2" charset="-122"/>
              </a:rPr>
              <a:t>), O(</a:t>
            </a:r>
            <a:r>
              <a:rPr lang="en-US" altLang="zh-CN" sz="2800" i="1" dirty="0">
                <a:ea typeface="SimSun" panose="02010600030101010101" pitchFamily="2" charset="-122"/>
              </a:rPr>
              <a:t>n</a:t>
            </a:r>
            <a:r>
              <a:rPr lang="en-US" altLang="zh-CN" sz="2800" dirty="0">
                <a:ea typeface="SimSun" panose="02010600030101010101" pitchFamily="2" charset="-122"/>
              </a:rPr>
              <a:t>!) </a:t>
            </a:r>
            <a:r>
              <a:rPr lang="en-US" altLang="zh-CN" sz="2800" dirty="0" err="1">
                <a:ea typeface="SimSun" panose="02010600030101010101" pitchFamily="2" charset="-122"/>
              </a:rPr>
              <a:t>untuk</a:t>
            </a:r>
            <a:r>
              <a:rPr lang="en-US" altLang="zh-CN" sz="2800" dirty="0">
                <a:ea typeface="SimSun" panose="02010600030101010101" pitchFamily="2" charset="-122"/>
              </a:rPr>
              <a:t> n yang </a:t>
            </a:r>
            <a:r>
              <a:rPr lang="en-US" altLang="zh-CN" sz="2800" dirty="0" err="1">
                <a:ea typeface="SimSun" panose="02010600030101010101" pitchFamily="2" charset="-122"/>
              </a:rPr>
              <a:t>kecil</a:t>
            </a:r>
            <a:endParaRPr lang="en-US" altLang="en-US" sz="2800" dirty="0"/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C9AE91D7-D29C-42DA-81E5-A3AD9A43A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65" y="349802"/>
            <a:ext cx="8382000" cy="1143000"/>
          </a:xfrm>
        </p:spPr>
        <p:txBody>
          <a:bodyPr/>
          <a:lstStyle/>
          <a:p>
            <a:pPr algn="l"/>
            <a:r>
              <a:rPr lang="en-US" altLang="en-US" i="1" dirty="0"/>
              <a:t>Tractable</a:t>
            </a:r>
            <a:r>
              <a:rPr lang="en-US" altLang="en-US" dirty="0"/>
              <a:t> vs </a:t>
            </a:r>
            <a:r>
              <a:rPr lang="en-US" altLang="en-US" i="1" dirty="0"/>
              <a:t>Intractable Problem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70CFA19-4711-4D38-97F4-2F8DBB727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i="1"/>
              <a:t>Solvable</a:t>
            </a:r>
            <a:r>
              <a:rPr lang="en-US" altLang="en-US"/>
              <a:t> vs </a:t>
            </a:r>
            <a:r>
              <a:rPr lang="en-US" altLang="en-US" i="1"/>
              <a:t>Unsolvable Problem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369F639-C1A1-450F-AF33-447F1D885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338" y="1600200"/>
            <a:ext cx="10614991" cy="48006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Turing,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:</a:t>
            </a:r>
          </a:p>
          <a:p>
            <a:pPr>
              <a:defRPr/>
            </a:pPr>
            <a:r>
              <a:rPr lang="en-US" i="1" dirty="0">
                <a:solidFill>
                  <a:srgbClr val="FF0000"/>
                </a:solidFill>
              </a:rPr>
              <a:t>Solvable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Turing yang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menyelesaikannya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i="1" dirty="0">
                <a:solidFill>
                  <a:srgbClr val="FF0000"/>
                </a:solidFill>
              </a:rPr>
              <a:t>Unsolvable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Turing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menyelesaikannya</a:t>
            </a:r>
            <a:r>
              <a:rPr lang="en-US" dirty="0"/>
              <a:t>.</a:t>
            </a:r>
          </a:p>
          <a:p>
            <a:pPr>
              <a:buFontTx/>
              <a:buNone/>
              <a:defRPr/>
            </a:pPr>
            <a:r>
              <a:rPr lang="en-US" dirty="0"/>
              <a:t>	</a:t>
            </a:r>
          </a:p>
          <a:p>
            <a:pPr>
              <a:defRPr/>
            </a:pPr>
            <a:r>
              <a:rPr lang="en-US" i="1" dirty="0"/>
              <a:t>Solvable problem </a:t>
            </a:r>
            <a:r>
              <a:rPr lang="en-US" dirty="0" err="1"/>
              <a:t>dibagi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  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: </a:t>
            </a:r>
          </a:p>
          <a:p>
            <a:pPr>
              <a:buFontTx/>
              <a:buNone/>
              <a:defRPr/>
            </a:pPr>
            <a:r>
              <a:rPr lang="en-US" dirty="0"/>
              <a:t>	1. </a:t>
            </a:r>
            <a:r>
              <a:rPr lang="en-US" i="1" dirty="0">
                <a:solidFill>
                  <a:srgbClr val="FF0000"/>
                </a:solidFill>
              </a:rPr>
              <a:t>Tractable</a:t>
            </a:r>
          </a:p>
          <a:p>
            <a:pPr>
              <a:buFontTx/>
              <a:buNone/>
              <a:defRPr/>
            </a:pPr>
            <a:r>
              <a:rPr lang="en-US" dirty="0"/>
              <a:t>	2. </a:t>
            </a:r>
            <a:r>
              <a:rPr lang="en-US" i="1" dirty="0">
                <a:solidFill>
                  <a:srgbClr val="FF0000"/>
                </a:solidFill>
              </a:rPr>
              <a:t>Intractable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6AE0482-E636-4797-8C67-67683C43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BE005A-35A6-4FFA-82D4-5AA503B7718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DAFA53C-41E6-4A2E-95D3-A157DE7AB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200" y="3250426"/>
            <a:ext cx="6391403" cy="315037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>
            <a:extLst>
              <a:ext uri="{FF2B5EF4-FFF2-40B4-BE49-F238E27FC236}">
                <a16:creationId xmlns:a16="http://schemas.microsoft.com/office/drawing/2014/main" id="{8D9E3900-DF44-446E-B377-D97079B44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7A24AC-D370-4EA6-A391-5B558D9A2D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1ED5E8E-6620-4E92-8AC8-00D4412C61F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83974" y="685801"/>
            <a:ext cx="10237304" cy="544036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Adakah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yang </a:t>
            </a:r>
            <a:r>
              <a:rPr lang="en-US" altLang="en-US" i="1" dirty="0"/>
              <a:t>unsolvable</a:t>
            </a:r>
            <a:r>
              <a:rPr lang="en-US" altLang="en-US" dirty="0"/>
              <a:t>? Ada. </a:t>
            </a: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i="1" dirty="0"/>
              <a:t>unsolvable</a:t>
            </a:r>
            <a:r>
              <a:rPr lang="en-US" altLang="en-US" dirty="0"/>
              <a:t> yang </a:t>
            </a:r>
            <a:r>
              <a:rPr lang="en-US" altLang="en-US" dirty="0" err="1"/>
              <a:t>terkenal</a:t>
            </a:r>
            <a:r>
              <a:rPr lang="en-US" altLang="en-US" dirty="0"/>
              <a:t> </a:t>
            </a:r>
            <a:r>
              <a:rPr lang="en-US" altLang="en-US" dirty="0" err="1"/>
              <a:t>dikemukakan</a:t>
            </a:r>
            <a:r>
              <a:rPr lang="en-US" altLang="en-US" dirty="0"/>
              <a:t> oleh Alan Turing pada </a:t>
            </a:r>
            <a:r>
              <a:rPr lang="en-US" altLang="en-US" dirty="0" err="1"/>
              <a:t>tahun</a:t>
            </a:r>
            <a:r>
              <a:rPr lang="en-US" altLang="en-US" dirty="0"/>
              <a:t> 1963, </a:t>
            </a:r>
            <a:r>
              <a:rPr lang="en-US" altLang="en-US" dirty="0" err="1"/>
              <a:t>yaitu</a:t>
            </a:r>
            <a:r>
              <a:rPr lang="en-US" altLang="en-US" dirty="0"/>
              <a:t> </a:t>
            </a:r>
            <a:r>
              <a:rPr lang="en-US" altLang="en-US" i="1" dirty="0"/>
              <a:t>halting problem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/>
              <a:t>Halting problem</a:t>
            </a:r>
            <a:r>
              <a:rPr lang="en-US" altLang="en-US" dirty="0"/>
              <a:t>: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program </a:t>
            </a:r>
            <a:r>
              <a:rPr lang="en-US" altLang="en-US" dirty="0" err="1"/>
              <a:t>komputer</a:t>
            </a:r>
            <a:r>
              <a:rPr lang="en-US" altLang="en-US" dirty="0"/>
              <a:t> dan input </a:t>
            </a:r>
            <a:r>
              <a:rPr lang="en-US" altLang="en-US" dirty="0" err="1"/>
              <a:t>untuk</a:t>
            </a:r>
            <a:r>
              <a:rPr lang="en-US" altLang="en-US" dirty="0"/>
              <a:t> program </a:t>
            </a:r>
            <a:r>
              <a:rPr lang="en-US" altLang="en-US" dirty="0" err="1"/>
              <a:t>tersebut</a:t>
            </a:r>
            <a:r>
              <a:rPr lang="en-US" altLang="en-US" dirty="0"/>
              <a:t>, </a:t>
            </a:r>
            <a:r>
              <a:rPr lang="en-US" altLang="en-US" dirty="0" err="1"/>
              <a:t>tentukan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program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berhenti</a:t>
            </a:r>
            <a:r>
              <a:rPr lang="en-US" altLang="en-US" dirty="0"/>
              <a:t> (</a:t>
            </a:r>
            <a:r>
              <a:rPr lang="en-US" altLang="en-US" i="1" dirty="0"/>
              <a:t>halt</a:t>
            </a:r>
            <a:r>
              <a:rPr lang="en-US" altLang="en-US" dirty="0"/>
              <a:t>)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i="1" dirty="0"/>
              <a:t>input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berlanjut</a:t>
            </a:r>
            <a:r>
              <a:rPr lang="en-US" altLang="en-US" dirty="0"/>
              <a:t> </a:t>
            </a:r>
            <a:r>
              <a:rPr lang="en-US" altLang="en-US" dirty="0" err="1"/>
              <a:t>bekerja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tak</a:t>
            </a:r>
            <a:r>
              <a:rPr lang="en-US" altLang="en-US" dirty="0"/>
              <a:t> </a:t>
            </a:r>
            <a:r>
              <a:rPr lang="en-US" altLang="en-US" dirty="0" err="1"/>
              <a:t>terbatas</a:t>
            </a:r>
            <a:r>
              <a:rPr lang="en-US" altLang="en-US" dirty="0"/>
              <a:t> (</a:t>
            </a:r>
            <a:r>
              <a:rPr lang="en-US" altLang="en-US" i="1" dirty="0"/>
              <a:t>infinite loop</a:t>
            </a:r>
            <a:r>
              <a:rPr lang="en-US" altLang="en-US" dirty="0"/>
              <a:t>)?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sz="2400" dirty="0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090E0662-6891-4F09-BEC5-B98791DF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192" y="3887749"/>
            <a:ext cx="3538468" cy="28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351A9-1C22-4B85-99BC-332D2E60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697" y="2539449"/>
            <a:ext cx="10883348" cy="4144617"/>
          </a:xfrm>
        </p:spPr>
        <p:txBody>
          <a:bodyPr>
            <a:normAutofit/>
          </a:bodyPr>
          <a:lstStyle/>
          <a:p>
            <a:r>
              <a:rPr lang="en-US" altLang="en-US" sz="2600" dirty="0" err="1"/>
              <a:t>Misalkan</a:t>
            </a:r>
            <a:r>
              <a:rPr lang="en-US" altLang="en-US" sz="2600" dirty="0"/>
              <a:t> </a:t>
            </a:r>
            <a:r>
              <a:rPr lang="en-US" altLang="en-US" sz="2600" i="1" dirty="0"/>
              <a:t>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algoritma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menyelesaikan</a:t>
            </a:r>
            <a:r>
              <a:rPr lang="en-US" altLang="en-US" sz="2600" dirty="0"/>
              <a:t> </a:t>
            </a:r>
            <a:r>
              <a:rPr lang="en-US" altLang="en-US" sz="2600" i="1" dirty="0"/>
              <a:t>halting problem</a:t>
            </a:r>
            <a:r>
              <a:rPr lang="en-US" altLang="en-US" sz="2600" dirty="0"/>
              <a:t>.</a:t>
            </a:r>
          </a:p>
          <a:p>
            <a:r>
              <a:rPr lang="en-US" altLang="en-US" sz="2600" i="1" dirty="0"/>
              <a:t>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menerima</a:t>
            </a:r>
            <a:r>
              <a:rPr lang="en-US" altLang="en-US" sz="2600" dirty="0"/>
              <a:t> input: (</a:t>
            </a:r>
            <a:r>
              <a:rPr lang="en-US" altLang="en-US" sz="2600" dirty="0" err="1"/>
              <a:t>i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kode</a:t>
            </a:r>
            <a:r>
              <a:rPr lang="en-US" altLang="en-US" sz="2600" dirty="0"/>
              <a:t> program </a:t>
            </a:r>
            <a:r>
              <a:rPr lang="en-US" altLang="en-US" sz="2600" i="1" dirty="0"/>
              <a:t>P</a:t>
            </a:r>
            <a:r>
              <a:rPr lang="en-US" altLang="en-US" sz="2600" dirty="0"/>
              <a:t> dan (ii) input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program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yaitu</a:t>
            </a:r>
            <a:r>
              <a:rPr lang="en-US" altLang="en-US" sz="2600" dirty="0"/>
              <a:t> </a:t>
            </a:r>
            <a:r>
              <a:rPr lang="en-US" altLang="en-US" sz="2600" i="1" dirty="0"/>
              <a:t>I</a:t>
            </a:r>
            <a:r>
              <a:rPr lang="en-US" altLang="en-US" sz="2600" dirty="0"/>
              <a:t>,</a:t>
            </a:r>
          </a:p>
          <a:p>
            <a:pPr lvl="4">
              <a:buNone/>
            </a:pPr>
            <a:endParaRPr lang="en-US" altLang="en-US" sz="2600" dirty="0"/>
          </a:p>
          <a:p>
            <a:pPr>
              <a:buNone/>
            </a:pPr>
            <a:r>
              <a:rPr lang="en-US" altLang="en-US" sz="2600" dirty="0"/>
              <a:t>		</a:t>
            </a:r>
            <a:r>
              <a:rPr lang="en-US" altLang="en-US" sz="2600" i="1" dirty="0">
                <a:solidFill>
                  <a:srgbClr val="FF0000"/>
                </a:solidFill>
              </a:rPr>
              <a:t> A</a:t>
            </a:r>
            <a:r>
              <a:rPr lang="en-US" altLang="en-US" sz="2600" dirty="0">
                <a:solidFill>
                  <a:srgbClr val="FF0000"/>
                </a:solidFill>
              </a:rPr>
              <a:t>(</a:t>
            </a:r>
            <a:r>
              <a:rPr lang="en-US" altLang="en-US" sz="2600" i="1" dirty="0">
                <a:solidFill>
                  <a:srgbClr val="FF0000"/>
                </a:solidFill>
              </a:rPr>
              <a:t>P</a:t>
            </a:r>
            <a:r>
              <a:rPr lang="en-US" altLang="en-US" sz="2600" dirty="0">
                <a:solidFill>
                  <a:srgbClr val="FF0000"/>
                </a:solidFill>
              </a:rPr>
              <a:t>, </a:t>
            </a:r>
            <a:r>
              <a:rPr lang="en-US" altLang="en-US" sz="2600" i="1" dirty="0">
                <a:solidFill>
                  <a:srgbClr val="FF0000"/>
                </a:solidFill>
              </a:rPr>
              <a:t>I</a:t>
            </a:r>
            <a:r>
              <a:rPr lang="en-US" altLang="en-US" sz="2600" dirty="0">
                <a:solidFill>
                  <a:srgbClr val="FF0000"/>
                </a:solidFill>
              </a:rPr>
              <a:t>) = 1, </a:t>
            </a:r>
            <a:r>
              <a:rPr lang="en-US" altLang="en-US" sz="2600" dirty="0" err="1">
                <a:solidFill>
                  <a:srgbClr val="FF0000"/>
                </a:solidFill>
              </a:rPr>
              <a:t>jika</a:t>
            </a:r>
            <a:r>
              <a:rPr lang="en-US" altLang="en-US" sz="2600" dirty="0">
                <a:solidFill>
                  <a:srgbClr val="FF0000"/>
                </a:solidFill>
              </a:rPr>
              <a:t> program </a:t>
            </a:r>
            <a:r>
              <a:rPr lang="en-US" altLang="en-US" sz="2600" i="1" dirty="0">
                <a:solidFill>
                  <a:srgbClr val="FF0000"/>
                </a:solidFill>
              </a:rPr>
              <a:t>P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berhenti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untuk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masukan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i="1" dirty="0">
                <a:solidFill>
                  <a:srgbClr val="FF0000"/>
                </a:solidFill>
              </a:rPr>
              <a:t>I</a:t>
            </a:r>
          </a:p>
          <a:p>
            <a:pPr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			= 0, </a:t>
            </a:r>
            <a:r>
              <a:rPr lang="en-US" altLang="en-US" sz="2600" dirty="0" err="1">
                <a:solidFill>
                  <a:srgbClr val="FF0000"/>
                </a:solidFill>
              </a:rPr>
              <a:t>jika</a:t>
            </a:r>
            <a:r>
              <a:rPr lang="en-US" altLang="en-US" sz="2600" dirty="0">
                <a:solidFill>
                  <a:srgbClr val="FF0000"/>
                </a:solidFill>
              </a:rPr>
              <a:t> program </a:t>
            </a:r>
            <a:r>
              <a:rPr lang="en-US" altLang="en-US" sz="2600" i="1" dirty="0">
                <a:solidFill>
                  <a:srgbClr val="FF0000"/>
                </a:solidFill>
              </a:rPr>
              <a:t>P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tidak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berhenti</a:t>
            </a:r>
            <a:endParaRPr lang="en-US" altLang="en-US" sz="2600" dirty="0">
              <a:solidFill>
                <a:srgbClr val="FF0000"/>
              </a:solidFill>
            </a:endParaRPr>
          </a:p>
          <a:p>
            <a:endParaRPr lang="en-US" altLang="en-US" dirty="0"/>
          </a:p>
          <a:p>
            <a:r>
              <a:rPr lang="id-ID" altLang="en-US" sz="2400" dirty="0"/>
              <a:t>Turing </a:t>
            </a:r>
            <a:r>
              <a:rPr lang="en-US" altLang="en-US" sz="2400" dirty="0" err="1"/>
              <a:t>membuktikan</a:t>
            </a:r>
            <a:r>
              <a:rPr lang="en-US" altLang="en-US" sz="2400" dirty="0"/>
              <a:t> </a:t>
            </a:r>
            <a:r>
              <a:rPr lang="id-ID" altLang="en-US" sz="2400" dirty="0"/>
              <a:t>tidak ada 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A </a:t>
            </a:r>
            <a:r>
              <a:rPr lang="en-US" altLang="en-US" sz="2400" dirty="0"/>
              <a:t>yang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id-ID" altLang="en-US" sz="2400" dirty="0"/>
              <a:t> memutuskan apakah program </a:t>
            </a:r>
            <a:r>
              <a:rPr lang="en-US" altLang="en-US" sz="2400" i="1" dirty="0"/>
              <a:t>P</a:t>
            </a:r>
            <a:r>
              <a:rPr lang="en-US" altLang="en-US" sz="2400" dirty="0"/>
              <a:t> </a:t>
            </a:r>
            <a:r>
              <a:rPr lang="id-ID" altLang="en-US" sz="2400" dirty="0"/>
              <a:t>berhenti ketika dijalankan dengan masukan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I</a:t>
            </a:r>
            <a:r>
              <a:rPr lang="id-ID" altLang="en-US" sz="2400" dirty="0"/>
              <a:t> itu.</a:t>
            </a: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  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i="1" dirty="0"/>
              <a:t>Halting problem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diselesaikan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altLang="en-US" sz="2400" i="1" dirty="0">
                <a:sym typeface="Wingdings" panose="05000000000000000000" pitchFamily="2" charset="2"/>
              </a:rPr>
              <a:t>unsolvable problem</a:t>
            </a:r>
            <a:endParaRPr lang="en-US" altLang="en-US" sz="2400" i="1" dirty="0"/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E6AD5F-1EE5-409B-963F-E2767D1CF539}"/>
              </a:ext>
            </a:extLst>
          </p:cNvPr>
          <p:cNvSpPr/>
          <p:nvPr/>
        </p:nvSpPr>
        <p:spPr>
          <a:xfrm>
            <a:off x="6241774" y="677942"/>
            <a:ext cx="57680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Sedangkan</a:t>
            </a:r>
            <a:r>
              <a:rPr lang="en-US" altLang="en-US" sz="2400" dirty="0"/>
              <a:t> program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("Hello World!“); </a:t>
            </a:r>
          </a:p>
          <a:p>
            <a:pPr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berhenti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cepat</a:t>
            </a:r>
            <a:r>
              <a:rPr lang="en-US" altLang="en-US" sz="2400" dirty="0"/>
              <a:t>.</a:t>
            </a:r>
          </a:p>
          <a:p>
            <a:endParaRPr lang="en-US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8B7926-A20A-488B-B8B1-FAA7E4249637}"/>
              </a:ext>
            </a:extLst>
          </p:cNvPr>
          <p:cNvSpPr/>
          <p:nvPr/>
        </p:nvSpPr>
        <p:spPr>
          <a:xfrm>
            <a:off x="596348" y="604988"/>
            <a:ext cx="5208104" cy="16412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227EB7-0A49-4426-BF75-1D56887616B6}"/>
              </a:ext>
            </a:extLst>
          </p:cNvPr>
          <p:cNvSpPr/>
          <p:nvPr/>
        </p:nvSpPr>
        <p:spPr>
          <a:xfrm>
            <a:off x="6241774" y="587529"/>
            <a:ext cx="5578023" cy="16412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F3B2F8-BCC1-4901-B099-369BAC551975}"/>
              </a:ext>
            </a:extLst>
          </p:cNvPr>
          <p:cNvSpPr/>
          <p:nvPr/>
        </p:nvSpPr>
        <p:spPr>
          <a:xfrm>
            <a:off x="596348" y="613628"/>
            <a:ext cx="55780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Kode</a:t>
            </a:r>
            <a:r>
              <a:rPr lang="en-US" altLang="en-US" sz="2400" dirty="0"/>
              <a:t> program </a:t>
            </a:r>
            <a:r>
              <a:rPr lang="en-US" altLang="en-US" sz="2400" dirty="0" err="1"/>
              <a:t>berikut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(true) {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+ 1}</a:t>
            </a:r>
          </a:p>
          <a:p>
            <a:pPr>
              <a:buFontTx/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pernah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berhenti</a:t>
            </a:r>
            <a:r>
              <a:rPr lang="en-US" altLang="en-US" sz="2400" dirty="0"/>
              <a:t> (</a:t>
            </a:r>
            <a:r>
              <a:rPr lang="en-US" altLang="en-US" sz="2400" i="1" dirty="0"/>
              <a:t>infinite loop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954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>
            <a:extLst>
              <a:ext uri="{FF2B5EF4-FFF2-40B4-BE49-F238E27FC236}">
                <a16:creationId xmlns:a16="http://schemas.microsoft.com/office/drawing/2014/main" id="{0EFF8112-F0E0-417D-A0FC-8A70833BE7C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073426" y="609601"/>
            <a:ext cx="6013175" cy="5516563"/>
          </a:xfrm>
        </p:spPr>
        <p:txBody>
          <a:bodyPr/>
          <a:lstStyle/>
          <a:p>
            <a:r>
              <a:rPr lang="en-US" altLang="en-US" sz="2400" b="1" dirty="0"/>
              <a:t>Alan Mathison Turing</a:t>
            </a:r>
            <a:r>
              <a:rPr lang="en-US" altLang="en-US" sz="2400" dirty="0"/>
              <a:t>, (23 June 1912 – 7 June 1954), was an English </a:t>
            </a:r>
            <a:r>
              <a:rPr lang="en-US" altLang="en-US" sz="2400" dirty="0">
                <a:hlinkClick r:id="rId2" tooltip="Mathematician"/>
              </a:rPr>
              <a:t>mathematician</a:t>
            </a:r>
            <a:r>
              <a:rPr lang="en-US" altLang="en-US" sz="2400" dirty="0"/>
              <a:t>, </a:t>
            </a:r>
            <a:r>
              <a:rPr lang="en-US" altLang="en-US" sz="2400" dirty="0">
                <a:hlinkClick r:id="rId3" tooltip="Logician"/>
              </a:rPr>
              <a:t>logician</a:t>
            </a:r>
            <a:r>
              <a:rPr lang="en-US" altLang="en-US" sz="2400" dirty="0"/>
              <a:t>, </a:t>
            </a:r>
            <a:r>
              <a:rPr lang="en-US" altLang="en-US" sz="2400" dirty="0">
                <a:hlinkClick r:id="rId4" tooltip="Cryptanalyst"/>
              </a:rPr>
              <a:t>cryptanalyst</a:t>
            </a:r>
            <a:r>
              <a:rPr lang="en-US" altLang="en-US" sz="2400" dirty="0"/>
              <a:t>, and </a:t>
            </a:r>
            <a:r>
              <a:rPr lang="en-US" altLang="en-US" sz="2400" dirty="0">
                <a:hlinkClick r:id="rId5" tooltip="Computer scientist"/>
              </a:rPr>
              <a:t>computer scientist</a:t>
            </a:r>
            <a:r>
              <a:rPr lang="en-US" altLang="en-US" sz="2400" dirty="0"/>
              <a:t>. He was highly influential in the development of </a:t>
            </a:r>
            <a:r>
              <a:rPr lang="en-US" altLang="en-US" sz="2400" dirty="0">
                <a:hlinkClick r:id="rId6" tooltip="Computer science"/>
              </a:rPr>
              <a:t>computer science</a:t>
            </a:r>
            <a:r>
              <a:rPr lang="en-US" altLang="en-US" sz="2400" dirty="0"/>
              <a:t>, providing a </a:t>
            </a:r>
            <a:r>
              <a:rPr lang="en-US" altLang="en-US" sz="2400" dirty="0" err="1"/>
              <a:t>formalisation</a:t>
            </a:r>
            <a:r>
              <a:rPr lang="en-US" altLang="en-US" sz="2400" dirty="0"/>
              <a:t> of the concepts of "</a:t>
            </a:r>
            <a:r>
              <a:rPr lang="en-US" altLang="en-US" sz="2400" dirty="0">
                <a:hlinkClick r:id="rId7" tooltip="Algorithm"/>
              </a:rPr>
              <a:t>algorithm</a:t>
            </a:r>
            <a:r>
              <a:rPr lang="en-US" altLang="en-US" sz="2400" dirty="0"/>
              <a:t>" and "computation" with the </a:t>
            </a:r>
            <a:r>
              <a:rPr lang="en-US" altLang="en-US" sz="2400" dirty="0">
                <a:hlinkClick r:id="rId8" tooltip="Turing machine"/>
              </a:rPr>
              <a:t>Turing machine</a:t>
            </a:r>
            <a:r>
              <a:rPr lang="en-US" altLang="en-US" sz="2400" dirty="0"/>
              <a:t>, which played a significant role in the creation of the modern computer. Turing is widely considered to be the father of computer science and </a:t>
            </a:r>
            <a:r>
              <a:rPr lang="en-US" altLang="en-US" sz="2400" dirty="0">
                <a:hlinkClick r:id="rId9" tooltip="Artificial intelligence"/>
              </a:rPr>
              <a:t>artificial intelligence</a:t>
            </a:r>
            <a:r>
              <a:rPr lang="en-US" altLang="en-US" sz="2400" dirty="0"/>
              <a:t>.</a:t>
            </a:r>
            <a:r>
              <a:rPr lang="en-US" altLang="en-US" sz="2400" baseline="30000" dirty="0">
                <a:hlinkClick r:id="rId10"/>
              </a:rPr>
              <a:t>[3]</a:t>
            </a:r>
            <a:endParaRPr lang="en-US" altLang="en-US" sz="2400" dirty="0"/>
          </a:p>
          <a:p>
            <a:endParaRPr lang="en-US" altLang="en-US" sz="2000" dirty="0"/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182729E8-6710-4A7C-A736-5DB75DCC9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F5FA6E-025D-49CB-B1AE-3434B512A83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814EB48D-46C3-4FFD-B4EB-E62AE4ABE7C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19999" y="609601"/>
            <a:ext cx="3571462" cy="4471959"/>
          </a:xfrm>
          <a:noFill/>
        </p:spPr>
      </p:pic>
      <p:sp>
        <p:nvSpPr>
          <p:cNvPr id="14341" name="TextBox 6">
            <a:extLst>
              <a:ext uri="{FF2B5EF4-FFF2-40B4-BE49-F238E27FC236}">
                <a16:creationId xmlns:a16="http://schemas.microsoft.com/office/drawing/2014/main" id="{CBBB97E8-3308-4B8E-AEBB-C505FF813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1" y="6248400"/>
            <a:ext cx="2519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Sumber: Wikipedia.org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2373</Words>
  <Application>Microsoft Office PowerPoint</Application>
  <PresentationFormat>Widescreen</PresentationFormat>
  <Paragraphs>284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Office Theme</vt:lpstr>
      <vt:lpstr>Teori P, NP, dan NP-Complete   (Bagian 1)</vt:lpstr>
      <vt:lpstr>Ikhtisar</vt:lpstr>
      <vt:lpstr>Pendahuluan</vt:lpstr>
      <vt:lpstr>PowerPoint Presentation</vt:lpstr>
      <vt:lpstr>Tractable vs Intractable Problem</vt:lpstr>
      <vt:lpstr>Solvable vs Unsolvable Problem</vt:lpstr>
      <vt:lpstr>PowerPoint Presentation</vt:lpstr>
      <vt:lpstr>PowerPoint Presentation</vt:lpstr>
      <vt:lpstr>PowerPoint Presentation</vt:lpstr>
      <vt:lpstr>Algoritma Deterministik</vt:lpstr>
      <vt:lpstr>PowerPoint Presentation</vt:lpstr>
      <vt:lpstr>PowerPoint Presentation</vt:lpstr>
      <vt:lpstr>Algoritma Non-deterministik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Persoalan Keputusan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Travelling Salesperson Problem</vt:lpstr>
      <vt:lpstr>2. Knapsack Problem</vt:lpstr>
      <vt:lpstr>3. Graph Colouring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P, NP, dan NP-Complete</dc:title>
  <dc:creator>Dr.Ir. Rinaldi Munir, MT</dc:creator>
  <cp:lastModifiedBy>Rinaldi Munir</cp:lastModifiedBy>
  <cp:revision>60</cp:revision>
  <dcterms:created xsi:type="dcterms:W3CDTF">2020-04-13T09:56:21Z</dcterms:created>
  <dcterms:modified xsi:type="dcterms:W3CDTF">2022-04-20T03:08:25Z</dcterms:modified>
</cp:coreProperties>
</file>