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387" r:id="rId3"/>
    <p:sldId id="381" r:id="rId4"/>
    <p:sldId id="298" r:id="rId5"/>
    <p:sldId id="389" r:id="rId6"/>
    <p:sldId id="390" r:id="rId7"/>
    <p:sldId id="354" r:id="rId8"/>
    <p:sldId id="355" r:id="rId9"/>
    <p:sldId id="356" r:id="rId10"/>
    <p:sldId id="357" r:id="rId11"/>
    <p:sldId id="358" r:id="rId12"/>
    <p:sldId id="359" r:id="rId13"/>
    <p:sldId id="391" r:id="rId14"/>
    <p:sldId id="392" r:id="rId15"/>
    <p:sldId id="393" r:id="rId16"/>
    <p:sldId id="394" r:id="rId17"/>
    <p:sldId id="395" r:id="rId18"/>
    <p:sldId id="401" r:id="rId19"/>
    <p:sldId id="402" r:id="rId20"/>
    <p:sldId id="403" r:id="rId21"/>
    <p:sldId id="396" r:id="rId22"/>
    <p:sldId id="397" r:id="rId23"/>
    <p:sldId id="398" r:id="rId24"/>
    <p:sldId id="399" r:id="rId25"/>
    <p:sldId id="400" r:id="rId26"/>
    <p:sldId id="31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C1DB0-C172-489C-A44C-AF910FFC1C99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E86AE-A5E7-4528-AAB5-6F56E20796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787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C3DA62-2B63-46D0-8266-C3C49D785091}" type="slidenum">
              <a:rPr lang="en-US" smtClean="0"/>
              <a:pPr>
                <a:spcBef>
                  <a:spcPct val="0"/>
                </a:spcBef>
              </a:pPr>
              <a:t>1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958837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4E9383-C6F3-4EAE-A0B4-D92CDE95B26B}" type="slidenum">
              <a:rPr lang="en-US" smtClean="0">
                <a:latin typeface="Calibri" panose="020F0502020204030204" pitchFamily="34" charset="0"/>
              </a:rPr>
              <a:pPr/>
              <a:t>3</a:t>
            </a:fld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907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78738-81B8-4161-B5F2-6010B2D9C2E9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93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78738-81B8-4161-B5F2-6010B2D9C2E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184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A78738-81B8-4161-B5F2-6010B2D9C2E9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552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73773-B336-4EFC-B441-698669731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D28E7E-7C5F-4277-BF66-520DB1C1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482566-8FBB-4982-B4E1-09E8B94A2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23C97-D10A-403B-818A-207F901C5393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CBA15-A49E-459B-B48F-FBB8FDBD8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731D93-F428-4585-8449-1FA54B7D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031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DA1D89-8548-4CA4-9043-9DCF74E8E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37A11A-0D73-47DB-927A-24DC28A332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0C456-23D2-40BB-B86D-6472A18D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782EE-4744-463C-BE8A-B5D38587E165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FD8D9E-0A02-4024-B73F-6DC516D24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E08D5-760C-4E5C-9AA0-CC760ED3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42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1507C4-E1B9-496B-BD9B-19D734846C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14D875-95D8-4AE1-94EE-709F42529D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FCC9F-92F7-432C-9929-D81DE28EE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1B2DD-241D-48CE-9A8B-F1BF47DAFCAB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19088-456C-405F-92C1-2015A38B9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A1114-1AE2-4DBE-A593-08E34A6FD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348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219200"/>
            <a:ext cx="5384800" cy="4910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19201"/>
            <a:ext cx="5384800" cy="237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749676"/>
            <a:ext cx="5384800" cy="2379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4573E-D36E-4EBC-A887-0C51E0688379}" type="datetime1">
              <a:rPr lang="en-US" smtClean="0"/>
              <a:t>3/30/2020</a:t>
            </a:fld>
            <a:endParaRPr lang="en-US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CA275-3FC5-4B3F-8C72-EFAE3C7AD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024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8D49AD-5A9A-4CD3-9E16-77D7326FEE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894CA-8B49-40C0-A8BD-840EAECCD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7D465E-238B-4648-AAE9-4D151FC53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817CA-57D6-4C1D-A45E-E883D1EFB7CB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7DD84D-1A95-408E-835B-7050DBB0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B275C0-F508-43BA-87F0-CEFA26709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62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BADA-B7DB-4AB6-8179-B8741D5DE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A349D-2B3A-4FB6-9D7D-F22252E12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48F65-3E28-40D7-8345-021D61443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C407B-716E-476B-94C0-6AB4CE5508A2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D7C925-77EB-4A61-A99A-2577EA313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7E1801-6607-4784-8C6A-057129B2D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760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C410D-2E97-41F0-84EF-9F46F41E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E9787-D53B-4584-81CD-34346BF218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28AD56-2EDF-4D15-B017-E5C40FBB38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918A26-472E-4B03-8CC5-B8A4D9F08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2D53E-2845-4009-AC37-496A3CF7EBDC}" type="datetime1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C3B66-F89E-457F-B62C-211BF64B6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C10761-C6CF-43B7-930F-3DD0EDE98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2CFC2-6A5C-4283-A25E-54F99AC3C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ABEFC-5075-4CA4-A873-F232F9169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9ED8CD-435B-42B5-A192-F7FC0D560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FB2F38-5109-4A5B-931C-7BF7AC62D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67526A-05D6-424B-A5CE-B944024FE1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355EA8-FE9A-4280-AA6A-EDAEAD1F9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3270C2-8298-4172-A42B-222940E6F278}" type="datetime1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1FBB6E-4436-4208-BD67-9EDC3790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3FC35A-758A-47D4-B379-AD221F63C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0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3E108-16A6-42E4-93A5-729986C4D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1B866E-0412-4636-8F9F-99F0D9C81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220E8-09CA-48AF-839B-0C3A2F86FFC6}" type="datetime1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B3691B-C774-4D1F-BBC3-C692772E8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2CCBD1-AD48-4E2D-A504-A10D17AAC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08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818DA9-DC5C-484A-8058-0BAC2EF9B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C9BD1-5423-435B-9BB1-6A72CC37F9C1}" type="datetime1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B75489-6161-4F4E-A4DF-6F24B958A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E2CAF-DC6F-43EF-B045-6528D5B48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1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4CCB9-1B60-474B-93F8-BB23E5BB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97C62-2350-4BC4-896E-4C9EF5BA68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417F71-EA59-429F-9677-ABAF125B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9E882-BBB0-46E7-9102-7C4B051D0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4FB57-FD0C-40FA-A209-88CBE34A3C9C}" type="datetime1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6A383-5174-4BD0-A618-F8B727AAF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F350E-D8EB-4E44-86C8-C86AA8007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318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47236-731F-4C39-AFF8-6CA14662C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F43FBF2-F618-44C5-9634-4E3934A1F9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4ED4DE-47F1-4EF5-8662-F316D91CB7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5A1001-F2BB-4388-89E0-704E89DBD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3368-BED1-407F-991B-8B8520A4C783}" type="datetime1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BE493-B328-4F24-84CC-1F4629FA6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540633-6301-4A04-A043-22BBB5DBE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0CD3A6-3C94-4AAD-92E0-CF62E84AC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27380-3FA5-4D73-B3F1-EC060A91EE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8A509-8A90-4A43-88F0-0CCA54C5C7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C35B0-DA51-41CC-8227-33D8660B4C4A}" type="datetime1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8D4E2-C8D0-46C8-BB01-EE7EE20557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IF2211/NUM/RIN/19Mar2020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AC489-175D-46E0-8800-BD1F1F13D9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6D5F9-772A-43A1-A691-1528C025A0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99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aima.cs.berkeley.edu/" TargetMode="External"/><Relationship Id="rId2" Type="http://schemas.openxmlformats.org/officeDocument/2006/relationships/hyperlink" Target="http://kuliah.itb.ac.id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cs.uci.edu/~dechter/courses/ics-271/fall-08/lecture-notes/4.InformedHeuristicSearch.ppt" TargetMode="External"/><Relationship Id="rId4" Type="http://schemas.openxmlformats.org/officeDocument/2006/relationships/hyperlink" Target="http://ocw.mit.edu/courses/electrical-engineering-and-computer-science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28650" y="942975"/>
            <a:ext cx="11125199" cy="22701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id-ID" sz="6700" b="1" i="1" dirty="0">
                <a:solidFill>
                  <a:srgbClr val="FF0000"/>
                </a:solidFill>
              </a:rPr>
              <a:t>Route/Path Planning</a:t>
            </a:r>
            <a:br>
              <a:rPr lang="en-US" b="1" i="1" dirty="0"/>
            </a:br>
            <a:br>
              <a:rPr lang="en-US" b="1" i="1" dirty="0"/>
            </a:br>
            <a:r>
              <a:rPr lang="en-US" sz="4900" b="1" dirty="0" err="1"/>
              <a:t>Bagian</a:t>
            </a:r>
            <a:r>
              <a:rPr lang="en-US" sz="4900" b="1" dirty="0"/>
              <a:t> 2: </a:t>
            </a:r>
            <a:r>
              <a:rPr lang="en-US" sz="4900" b="1" dirty="0" err="1"/>
              <a:t>Algoritma</a:t>
            </a:r>
            <a:r>
              <a:rPr lang="en-US" sz="4900" b="1" dirty="0"/>
              <a:t> A*</a:t>
            </a:r>
            <a:endParaRPr lang="en-US" sz="4900" b="1" i="1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67001" y="3644900"/>
            <a:ext cx="7072313" cy="198437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sz="2800" dirty="0"/>
              <a:t>IF221 </a:t>
            </a:r>
            <a:r>
              <a:rPr lang="en-US" sz="2800" dirty="0" err="1"/>
              <a:t>Strategi</a:t>
            </a:r>
            <a:r>
              <a:rPr lang="en-US" sz="2800" dirty="0"/>
              <a:t> </a:t>
            </a:r>
            <a:r>
              <a:rPr lang="en-US" sz="2800" dirty="0" err="1"/>
              <a:t>Algoritma</a:t>
            </a:r>
            <a:endParaRPr lang="en-US" sz="2800" dirty="0"/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Program </a:t>
            </a:r>
            <a:r>
              <a:rPr lang="en-US" sz="2800" dirty="0" err="1"/>
              <a:t>Studi</a:t>
            </a:r>
            <a:r>
              <a:rPr lang="en-US" sz="2800" dirty="0"/>
              <a:t> </a:t>
            </a:r>
            <a:r>
              <a:rPr lang="en-US" sz="2800" dirty="0" err="1"/>
              <a:t>Informatika</a:t>
            </a:r>
            <a:endParaRPr lang="en-US" sz="2800" dirty="0"/>
          </a:p>
          <a:p>
            <a:pPr>
              <a:defRPr/>
            </a:pPr>
            <a:r>
              <a:rPr lang="en-US" sz="2800" dirty="0"/>
              <a:t>STEI-ITB</a:t>
            </a:r>
            <a:endParaRPr lang="id-ID" sz="2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14E85FF-CD8F-4E33-8DF6-F773DC5EA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572AEA-01A6-4EFE-B617-22BF36E9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4" descr="astar-progress04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62283"/>
            <a:ext cx="7023318" cy="288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31AD41-9276-494F-A70B-542A9C1F23AD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34821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592" y="3824287"/>
            <a:ext cx="6133685" cy="3006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D594A5-B795-44E5-866B-DB4B29EE540F}"/>
              </a:ext>
            </a:extLst>
          </p:cNvPr>
          <p:cNvSpPr/>
          <p:nvPr/>
        </p:nvSpPr>
        <p:spPr>
          <a:xfrm>
            <a:off x="221974" y="4672279"/>
            <a:ext cx="51393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f(n) = g(n) + h(n)</a:t>
            </a:r>
          </a:p>
          <a:p>
            <a:endParaRPr lang="en-US" sz="2000" i="1" dirty="0"/>
          </a:p>
          <a:p>
            <a:r>
              <a:rPr lang="en-US" sz="2000" i="1" dirty="0"/>
              <a:t>g(n) = distance from Arad to n</a:t>
            </a:r>
          </a:p>
          <a:p>
            <a:r>
              <a:rPr lang="en-US" sz="2000" i="1" dirty="0"/>
              <a:t>h(n) = straight-line distance from n to Bucharest</a:t>
            </a:r>
            <a:endParaRPr lang="en-US" sz="20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4B9D7E9A-7923-4A82-84CD-6931E6298C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6300" y="0"/>
            <a:ext cx="10515600" cy="13255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30000" dirty="0"/>
              <a:t>*</a:t>
            </a:r>
            <a:r>
              <a:rPr lang="en-US" dirty="0"/>
              <a:t> search example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4" descr="astar-progress05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62283"/>
            <a:ext cx="7023318" cy="288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E3BCA2-9200-4A10-9E6E-3E27C4765F4B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35845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7288" y="3938587"/>
            <a:ext cx="5944842" cy="291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C4EA71-0675-4376-8A48-6494B1A6F831}"/>
              </a:ext>
            </a:extLst>
          </p:cNvPr>
          <p:cNvSpPr/>
          <p:nvPr/>
        </p:nvSpPr>
        <p:spPr>
          <a:xfrm>
            <a:off x="221974" y="4672279"/>
            <a:ext cx="51393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f(n) = g(n) + h(n)</a:t>
            </a:r>
          </a:p>
          <a:p>
            <a:endParaRPr lang="en-US" sz="2000" i="1" dirty="0"/>
          </a:p>
          <a:p>
            <a:r>
              <a:rPr lang="en-US" sz="2000" i="1" dirty="0"/>
              <a:t>g(n) = distance from Arad to n</a:t>
            </a:r>
          </a:p>
          <a:p>
            <a:r>
              <a:rPr lang="en-US" sz="2000" i="1" dirty="0"/>
              <a:t>h(n) = straight-line distance from n to Bucharest</a:t>
            </a:r>
            <a:endParaRPr lang="en-US" sz="20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3605381-3263-4064-BCB9-491B4B1EF5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6300" y="0"/>
            <a:ext cx="10515600" cy="13255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30000" dirty="0"/>
              <a:t>*</a:t>
            </a:r>
            <a:r>
              <a:rPr lang="en-US" dirty="0"/>
              <a:t> search example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4" descr="astar-progress06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05679"/>
            <a:ext cx="7405082" cy="3037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3CCAC9-D846-4C61-BFDB-6DC0256E0945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36869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13" y="3824287"/>
            <a:ext cx="6193321" cy="30354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IF2211/NUM/RIN/19Mar2020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A6DBC25-47F8-4C35-9D05-D3BB58516121}"/>
              </a:ext>
            </a:extLst>
          </p:cNvPr>
          <p:cNvSpPr/>
          <p:nvPr/>
        </p:nvSpPr>
        <p:spPr>
          <a:xfrm>
            <a:off x="221974" y="4672279"/>
            <a:ext cx="51393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f(n) = g(n) + h(n)</a:t>
            </a:r>
          </a:p>
          <a:p>
            <a:endParaRPr lang="en-US" sz="2000" i="1" dirty="0"/>
          </a:p>
          <a:p>
            <a:r>
              <a:rPr lang="en-US" sz="2000" i="1" dirty="0"/>
              <a:t>g(n) = distance from Arad to n</a:t>
            </a:r>
          </a:p>
          <a:p>
            <a:r>
              <a:rPr lang="en-US" sz="2000" i="1" dirty="0"/>
              <a:t>h(n) = straight-line distance from n to Bucharest</a:t>
            </a:r>
            <a:endParaRPr lang="en-US" sz="20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AA53C6AB-53CD-4B03-AD54-9AE4D01C57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76300" y="0"/>
            <a:ext cx="10515600" cy="13255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30000" dirty="0"/>
              <a:t>*</a:t>
            </a:r>
            <a:r>
              <a:rPr lang="en-US" dirty="0"/>
              <a:t> search example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A* Special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sz="quarter" idx="1"/>
          </p:nvPr>
        </p:nvSpPr>
        <p:spPr>
          <a:xfrm>
            <a:off x="947529" y="1419225"/>
            <a:ext cx="10671313" cy="493712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Goal: find a minimum sum-cost path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Notation:</a:t>
            </a:r>
          </a:p>
          <a:p>
            <a:pPr lvl="1"/>
            <a:r>
              <a:rPr lang="en-US" dirty="0"/>
              <a:t>c(</a:t>
            </a:r>
            <a:r>
              <a:rPr lang="en-US" dirty="0" err="1"/>
              <a:t>n,n</a:t>
            </a:r>
            <a:r>
              <a:rPr lang="en-US" dirty="0"/>
              <a:t>’) - cost of arc (</a:t>
            </a:r>
            <a:r>
              <a:rPr lang="en-US" dirty="0" err="1"/>
              <a:t>n,n</a:t>
            </a:r>
            <a:r>
              <a:rPr lang="en-US" dirty="0"/>
              <a:t>’)</a:t>
            </a:r>
          </a:p>
          <a:p>
            <a:pPr lvl="1"/>
            <a:r>
              <a:rPr lang="en-US" dirty="0"/>
              <a:t>g(n) = cost of current path from start to  node n in the search tree.</a:t>
            </a:r>
          </a:p>
          <a:p>
            <a:pPr lvl="1"/>
            <a:r>
              <a:rPr lang="en-US" dirty="0"/>
              <a:t>h(n)  = estimate of the cheapest cost of a path from n to  a goal. </a:t>
            </a:r>
          </a:p>
          <a:p>
            <a:pPr lvl="1"/>
            <a:r>
              <a:rPr lang="en-US" dirty="0"/>
              <a:t>Special evaluation function:   f = </a:t>
            </a:r>
            <a:r>
              <a:rPr lang="en-US" dirty="0" err="1"/>
              <a:t>g+h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f(n) estimates the cheapest cost solution path that goes through n.</a:t>
            </a:r>
          </a:p>
          <a:p>
            <a:pPr lvl="1"/>
            <a:r>
              <a:rPr lang="en-US" dirty="0"/>
              <a:t>h*(n) is the true cheapest cost from  n to a goal.</a:t>
            </a:r>
          </a:p>
          <a:p>
            <a:pPr lvl="1"/>
            <a:r>
              <a:rPr lang="en-US" dirty="0"/>
              <a:t>g*(n) is the true shortest path from the start s, to  n.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If the heuristic function, h  always underestimate the  true cost (h(n) is smaller than h*(n)), then A* is guaranteed to find an optimal solution </a:t>
            </a:r>
            <a:r>
              <a:rPr lang="en-US" dirty="0">
                <a:sym typeface="Wingdings" panose="05000000000000000000" pitchFamily="2" charset="2"/>
              </a:rPr>
              <a:t> admissible; and also has to be consistent</a:t>
            </a:r>
            <a:endParaRPr lang="en-US" dirty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F1A40C5-1542-4ADE-9A51-9BA34BFC3230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13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0F599B-7FC5-4AC8-95A7-315875A31645}"/>
              </a:ext>
            </a:extLst>
          </p:cNvPr>
          <p:cNvSpPr/>
          <p:nvPr/>
        </p:nvSpPr>
        <p:spPr>
          <a:xfrm>
            <a:off x="6729904" y="1803159"/>
            <a:ext cx="22140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f(n) = g(n) + h(n)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3B3B8A-09AC-424E-97F7-1F5CEFAF47B4}"/>
              </a:ext>
            </a:extLst>
          </p:cNvPr>
          <p:cNvSpPr/>
          <p:nvPr/>
        </p:nvSpPr>
        <p:spPr>
          <a:xfrm>
            <a:off x="6649278" y="1803159"/>
            <a:ext cx="2294694" cy="46166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D48299B-2A06-41E0-B5F4-CB36035A71EA}"/>
              </a:ext>
            </a:extLst>
          </p:cNvPr>
          <p:cNvSpPr/>
          <p:nvPr/>
        </p:nvSpPr>
        <p:spPr>
          <a:xfrm>
            <a:off x="10499834" y="365125"/>
            <a:ext cx="273269" cy="2339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7630E256-1DCF-4BA0-8569-E1C886E5E9D9}"/>
              </a:ext>
            </a:extLst>
          </p:cNvPr>
          <p:cNvSpPr/>
          <p:nvPr/>
        </p:nvSpPr>
        <p:spPr>
          <a:xfrm>
            <a:off x="10893972" y="1064693"/>
            <a:ext cx="273269" cy="2339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FCAC2CF-A4EF-48AD-8DB3-3882AFAE328C}"/>
              </a:ext>
            </a:extLst>
          </p:cNvPr>
          <p:cNvSpPr/>
          <p:nvPr/>
        </p:nvSpPr>
        <p:spPr>
          <a:xfrm>
            <a:off x="11482207" y="2262251"/>
            <a:ext cx="273269" cy="23396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4E85CE1-22E7-4433-AEC4-28E283C73A37}"/>
              </a:ext>
            </a:extLst>
          </p:cNvPr>
          <p:cNvCxnSpPr>
            <a:stCxn id="5" idx="4"/>
            <a:endCxn id="9" idx="1"/>
          </p:cNvCxnSpPr>
          <p:nvPr/>
        </p:nvCxnSpPr>
        <p:spPr>
          <a:xfrm>
            <a:off x="10636469" y="599090"/>
            <a:ext cx="297522" cy="49986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E1F1E7A-BED0-4ED0-BCB4-A9FDD65B5B97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11095710" y="1311389"/>
            <a:ext cx="426516" cy="98512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31B2762-5D9A-46B3-887A-D41F09EF9027}"/>
              </a:ext>
            </a:extLst>
          </p:cNvPr>
          <p:cNvSpPr txBox="1"/>
          <p:nvPr/>
        </p:nvSpPr>
        <p:spPr>
          <a:xfrm>
            <a:off x="10636468" y="80641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535A9B0-F6ED-4D76-A584-687FB64D2FE7}"/>
              </a:ext>
            </a:extLst>
          </p:cNvPr>
          <p:cNvSpPr txBox="1"/>
          <p:nvPr/>
        </p:nvSpPr>
        <p:spPr>
          <a:xfrm>
            <a:off x="11464627" y="2447153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54CA44A-48DD-465D-ABE5-3CD9E4616C6F}"/>
              </a:ext>
            </a:extLst>
          </p:cNvPr>
          <p:cNvSpPr/>
          <p:nvPr/>
        </p:nvSpPr>
        <p:spPr>
          <a:xfrm>
            <a:off x="9769018" y="737142"/>
            <a:ext cx="1087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       </a:t>
            </a:r>
            <a:r>
              <a:rPr lang="en-US" sz="2000" i="1" dirty="0">
                <a:solidFill>
                  <a:srgbClr val="FF0000"/>
                </a:solidFill>
              </a:rPr>
              <a:t>g(n)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867E83F-E98D-47FC-BE2F-78ED596BD8E0}"/>
              </a:ext>
            </a:extLst>
          </p:cNvPr>
          <p:cNvSpPr/>
          <p:nvPr/>
        </p:nvSpPr>
        <p:spPr>
          <a:xfrm>
            <a:off x="10241651" y="1608751"/>
            <a:ext cx="1087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       </a:t>
            </a:r>
            <a:r>
              <a:rPr lang="en-US" sz="2000" i="1" dirty="0">
                <a:solidFill>
                  <a:srgbClr val="FF0000"/>
                </a:solidFill>
              </a:rPr>
              <a:t>h(n)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A*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sz="quarter" idx="1"/>
          </p:nvPr>
        </p:nvSpPr>
        <p:spPr>
          <a:xfrm>
            <a:off x="1176131" y="1554957"/>
            <a:ext cx="8229600" cy="4937125"/>
          </a:xfrm>
        </p:spPr>
        <p:txBody>
          <a:bodyPr/>
          <a:lstStyle/>
          <a:p>
            <a:r>
              <a:rPr lang="en-US" dirty="0"/>
              <a:t>Complete? Yes, unless there are infinitely many nodes with f ≤ f(G)</a:t>
            </a:r>
          </a:p>
          <a:p>
            <a:endParaRPr lang="en-US" dirty="0"/>
          </a:p>
          <a:p>
            <a:r>
              <a:rPr lang="en-US" dirty="0"/>
              <a:t>Time? Exponential: O(</a:t>
            </a: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Space? Keep all the nodes in memory: O(</a:t>
            </a:r>
            <a:r>
              <a:rPr lang="en-US" dirty="0" err="1"/>
              <a:t>b</a:t>
            </a:r>
            <a:r>
              <a:rPr lang="en-US" baseline="30000" dirty="0" err="1"/>
              <a:t>m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Optimal? Yes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077FBCD-9996-4D06-A019-789301D46080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14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Branch-and-Bound vs A*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sz="quarter" idx="1"/>
          </p:nvPr>
        </p:nvSpPr>
        <p:spPr>
          <a:xfrm>
            <a:off x="1086678" y="1601787"/>
            <a:ext cx="10515600" cy="4937125"/>
          </a:xfrm>
        </p:spPr>
        <p:txBody>
          <a:bodyPr/>
          <a:lstStyle/>
          <a:p>
            <a:r>
              <a:rPr lang="en-US" dirty="0"/>
              <a:t>As in A*, look for a </a:t>
            </a:r>
            <a:r>
              <a:rPr lang="en-US" b="1" i="1" dirty="0"/>
              <a:t>bound</a:t>
            </a:r>
            <a:r>
              <a:rPr lang="en-US" dirty="0"/>
              <a:t> which is guaranteed lower than the true cost</a:t>
            </a:r>
          </a:p>
          <a:p>
            <a:r>
              <a:rPr lang="en-US" dirty="0"/>
              <a:t>Search the branching tree in any way you like</a:t>
            </a:r>
          </a:p>
          <a:p>
            <a:pPr lvl="1"/>
            <a:r>
              <a:rPr lang="en-US" dirty="0"/>
              <a:t>e.g. depth first (no guarantee), best first </a:t>
            </a:r>
          </a:p>
          <a:p>
            <a:r>
              <a:rPr lang="en-US" dirty="0"/>
              <a:t>Cut off search if cost + bound &gt; best solution found</a:t>
            </a:r>
          </a:p>
          <a:p>
            <a:r>
              <a:rPr lang="en-US" dirty="0"/>
              <a:t>If heuristic is cost + bound, search = best first </a:t>
            </a:r>
          </a:p>
          <a:p>
            <a:pPr lvl="1"/>
            <a:r>
              <a:rPr lang="en-US" dirty="0"/>
              <a:t>then B&amp;B = A*</a:t>
            </a:r>
          </a:p>
          <a:p>
            <a:r>
              <a:rPr lang="en-US" dirty="0"/>
              <a:t>Bounds often much more sophisticated</a:t>
            </a:r>
          </a:p>
          <a:p>
            <a:pPr lvl="1"/>
            <a:r>
              <a:rPr lang="en-US" dirty="0"/>
              <a:t>e.g. using mathematical programming </a:t>
            </a:r>
            <a:r>
              <a:rPr lang="en-US" dirty="0" err="1"/>
              <a:t>optimisations</a:t>
            </a:r>
            <a:endParaRPr 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267352-8B38-44AD-9466-384877AF4B3A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15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Admissible heuristics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774" y="1554957"/>
            <a:ext cx="10273748" cy="493712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 heuristic </a:t>
            </a:r>
            <a:r>
              <a:rPr lang="en-US" i="1" dirty="0"/>
              <a:t>h(n)</a:t>
            </a:r>
            <a:r>
              <a:rPr lang="en-US" dirty="0"/>
              <a:t> is </a:t>
            </a:r>
            <a:r>
              <a:rPr lang="en-US" dirty="0">
                <a:solidFill>
                  <a:srgbClr val="FF0000"/>
                </a:solidFill>
              </a:rPr>
              <a:t>admissible</a:t>
            </a:r>
            <a:r>
              <a:rPr lang="en-US" dirty="0"/>
              <a:t> if for every node </a:t>
            </a:r>
            <a:r>
              <a:rPr lang="en-US" i="1" dirty="0"/>
              <a:t>n</a:t>
            </a:r>
            <a:r>
              <a:rPr lang="en-US" dirty="0"/>
              <a:t>,  </a:t>
            </a:r>
            <a:r>
              <a:rPr lang="en-US" i="1" dirty="0"/>
              <a:t>h(n) </a:t>
            </a:r>
            <a:r>
              <a:rPr lang="en-US" i="1" dirty="0">
                <a:cs typeface="Arial" charset="0"/>
              </a:rPr>
              <a:t>≤</a:t>
            </a:r>
            <a:r>
              <a:rPr lang="en-US" i="1" dirty="0"/>
              <a:t> h</a:t>
            </a:r>
            <a:r>
              <a:rPr lang="en-US" i="1" baseline="30000" dirty="0"/>
              <a:t>*</a:t>
            </a:r>
            <a:r>
              <a:rPr lang="en-US" i="1" dirty="0"/>
              <a:t>(n), </a:t>
            </a:r>
            <a:r>
              <a:rPr lang="en-US" dirty="0"/>
              <a:t>where </a:t>
            </a:r>
            <a:r>
              <a:rPr lang="en-US" i="1" dirty="0"/>
              <a:t>h</a:t>
            </a:r>
            <a:r>
              <a:rPr lang="en-US" i="1" baseline="30000" dirty="0"/>
              <a:t>*</a:t>
            </a:r>
            <a:r>
              <a:rPr lang="en-US" i="1" dirty="0"/>
              <a:t>(n)</a:t>
            </a:r>
            <a:r>
              <a:rPr lang="en-US" dirty="0"/>
              <a:t> is the </a:t>
            </a:r>
            <a:r>
              <a:rPr lang="en-US" dirty="0">
                <a:solidFill>
                  <a:srgbClr val="FF0000"/>
                </a:solidFill>
              </a:rPr>
              <a:t>true </a:t>
            </a:r>
            <a:r>
              <a:rPr lang="en-US" dirty="0"/>
              <a:t>cost to reach the goal state from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An admissible heuristic </a:t>
            </a:r>
            <a:r>
              <a:rPr lang="en-US" dirty="0">
                <a:solidFill>
                  <a:srgbClr val="FF0000"/>
                </a:solidFill>
              </a:rPr>
              <a:t>never overestimates</a:t>
            </a:r>
            <a:r>
              <a:rPr lang="en-US" dirty="0"/>
              <a:t> the cost to reach the goal, i.e., it is </a:t>
            </a:r>
            <a:r>
              <a:rPr lang="en-US" dirty="0">
                <a:solidFill>
                  <a:srgbClr val="FF0000"/>
                </a:solidFill>
              </a:rPr>
              <a:t>optimistic</a:t>
            </a:r>
            <a:endParaRPr lang="en-US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Example: </a:t>
            </a:r>
            <a:r>
              <a:rPr lang="en-US" i="1" dirty="0" err="1"/>
              <a:t>h</a:t>
            </a:r>
            <a:r>
              <a:rPr lang="en-US" i="1" baseline="-25000" dirty="0" err="1"/>
              <a:t>SLD</a:t>
            </a:r>
            <a:r>
              <a:rPr lang="en-US" i="1" dirty="0"/>
              <a:t>(n) </a:t>
            </a:r>
            <a:r>
              <a:rPr lang="en-US" dirty="0"/>
              <a:t>(never overestimates the actual road distance)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2"/>
                </a:solidFill>
              </a:rPr>
              <a:t>Theorem</a:t>
            </a:r>
            <a:r>
              <a:rPr lang="en-US" dirty="0"/>
              <a:t>: If </a:t>
            </a:r>
            <a:r>
              <a:rPr lang="en-US" i="1" dirty="0"/>
              <a:t>h(n) </a:t>
            </a:r>
            <a:r>
              <a:rPr lang="en-US" dirty="0"/>
              <a:t>is admissible, A</a:t>
            </a:r>
            <a:r>
              <a:rPr lang="en-US" baseline="30000" dirty="0"/>
              <a:t>*</a:t>
            </a:r>
            <a:r>
              <a:rPr lang="en-US" dirty="0"/>
              <a:t> using </a:t>
            </a:r>
            <a:r>
              <a:rPr lang="en-US" dirty="0">
                <a:latin typeface="Courier New" pitchFamily="49" charset="0"/>
              </a:rPr>
              <a:t>TREE-SEARCH</a:t>
            </a:r>
            <a:r>
              <a:rPr lang="en-US" dirty="0"/>
              <a:t> is optimal
</a:t>
            </a: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7ED13-5E5D-4A07-B9D0-91537DAA85A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877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4096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Admissibility</a:t>
            </a:r>
          </a:p>
        </p:txBody>
      </p:sp>
      <p:sp>
        <p:nvSpPr>
          <p:cNvPr id="40965" name="Rectangle 3"/>
          <p:cNvSpPr>
            <a:spLocks noGrp="1"/>
          </p:cNvSpPr>
          <p:nvPr>
            <p:ph type="body" sz="half" idx="1"/>
          </p:nvPr>
        </p:nvSpPr>
        <p:spPr>
          <a:xfrm>
            <a:off x="738187" y="1191315"/>
            <a:ext cx="4678363" cy="4910138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What must be true about h for A* to find optimal path?</a:t>
            </a:r>
          </a:p>
          <a:p>
            <a:pPr eaLnBrk="1" hangingPunct="1"/>
            <a:r>
              <a:rPr lang="en-US" dirty="0"/>
              <a:t>A* finds optimal path if h is </a:t>
            </a:r>
            <a:r>
              <a:rPr lang="en-US" dirty="0" err="1"/>
              <a:t>admissable</a:t>
            </a:r>
            <a:r>
              <a:rPr lang="en-US" dirty="0"/>
              <a:t>; h is admissible when it never overestimates.</a:t>
            </a:r>
          </a:p>
          <a:p>
            <a:pPr eaLnBrk="1" hangingPunct="1"/>
            <a:r>
              <a:rPr lang="en-US" dirty="0"/>
              <a:t>In this example, h is not admissible.</a:t>
            </a:r>
          </a:p>
          <a:p>
            <a:pPr eaLnBrk="1" hangingPunct="1"/>
            <a:r>
              <a:rPr lang="en-US" dirty="0"/>
              <a:t>In route finding problems, straight-line distance to goal is admissible heuristic.</a:t>
            </a:r>
          </a:p>
        </p:txBody>
      </p:sp>
      <p:sp>
        <p:nvSpPr>
          <p:cNvPr id="40967" name="Rectangle 5"/>
          <p:cNvSpPr>
            <a:spLocks noGrp="1"/>
          </p:cNvSpPr>
          <p:nvPr>
            <p:ph sz="quarter" idx="3"/>
          </p:nvPr>
        </p:nvSpPr>
        <p:spPr>
          <a:xfrm>
            <a:off x="6436208" y="2986638"/>
            <a:ext cx="4729956" cy="2340735"/>
          </a:xfrm>
        </p:spPr>
        <p:txBody>
          <a:bodyPr>
            <a:noAutofit/>
          </a:bodyPr>
          <a:lstStyle/>
          <a:p>
            <a:pPr eaLnBrk="1" hangingPunct="1">
              <a:buFont typeface="Wingdings 3" pitchFamily="18" charset="2"/>
              <a:buNone/>
            </a:pPr>
            <a:r>
              <a:rPr lang="en-US" sz="2400" dirty="0"/>
              <a:t>g(X)+h(X)=2+100=102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dirty="0"/>
              <a:t>G(Y)+h(Y)=73+1=74</a:t>
            </a:r>
          </a:p>
          <a:p>
            <a:pPr eaLnBrk="1" hangingPunct="1">
              <a:buFont typeface="Wingdings 3" pitchFamily="18" charset="2"/>
              <a:buNone/>
            </a:pPr>
            <a:r>
              <a:rPr lang="en-US" sz="2400" dirty="0">
                <a:solidFill>
                  <a:schemeClr val="accent2"/>
                </a:solidFill>
              </a:rPr>
              <a:t>Optimal path is not found!</a:t>
            </a:r>
          </a:p>
          <a:p>
            <a:pPr marL="0" indent="0" eaLnBrk="1" hangingPunct="1">
              <a:buFont typeface="Wingdings 3" pitchFamily="18" charset="2"/>
              <a:buNone/>
            </a:pPr>
            <a:r>
              <a:rPr lang="en-US" sz="2400" dirty="0"/>
              <a:t>Because we choose Y, rather than X which is in the optimal path.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8CA275-3FC5-4B3F-8C72-EFAE3C7AD4B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25F0404-11A3-41FC-8F80-C9DAB21CF3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6208" y="512417"/>
            <a:ext cx="3990975" cy="221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1626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1C46B-4ADE-494E-87A9-C160DB177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A*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63362-7502-4D82-87F6-9B2EA753C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2210"/>
            <a:ext cx="10515600" cy="4904754"/>
          </a:xfrm>
        </p:spPr>
        <p:txBody>
          <a:bodyPr/>
          <a:lstStyle/>
          <a:p>
            <a:pPr marL="0" indent="0">
              <a:buNone/>
            </a:pPr>
            <a:r>
              <a:rPr lang="id-ID" sz="2400" dirty="0"/>
              <a:t>Terdapat persoalan 8-puzzle seperti pada Gambar 1. Gambar 1(a) adalah </a:t>
            </a:r>
            <a:r>
              <a:rPr lang="id-ID" sz="2400" i="1" dirty="0"/>
              <a:t>start state</a:t>
            </a:r>
            <a:r>
              <a:rPr lang="id-ID" sz="2400" dirty="0"/>
              <a:t> persoalan, dan gambar 1(b) adalah </a:t>
            </a:r>
            <a:r>
              <a:rPr lang="id-ID" sz="2400" i="1" dirty="0"/>
              <a:t>goal state</a:t>
            </a:r>
            <a:r>
              <a:rPr lang="id-ID" sz="2400" dirty="0"/>
              <a:t>. Ubin yang dapat bergerak adalah ubin kosong, dengan urutan pergerakan (jika diperlukan) adalah kiri, kanan, atas, bawah. Selesaikan persoalan 8-puzzle tersebut dengan teknik A*. Biaya suatu </a:t>
            </a:r>
            <a:r>
              <a:rPr lang="id-ID" sz="2400" i="1" dirty="0"/>
              <a:t>state</a:t>
            </a:r>
            <a:r>
              <a:rPr lang="id-ID" sz="2400" dirty="0"/>
              <a:t> dari </a:t>
            </a:r>
            <a:r>
              <a:rPr lang="id-ID" sz="2400" i="1" dirty="0"/>
              <a:t>start state</a:t>
            </a:r>
            <a:r>
              <a:rPr lang="id-ID" sz="2400" dirty="0"/>
              <a:t> adalah banyaknya langkah ubin kosong yang telah dilakukan. Jika diperlukan heuristik, maka digunakan jumlah </a:t>
            </a:r>
            <a:r>
              <a:rPr lang="id-ID" sz="2400" i="1" dirty="0"/>
              <a:t>manhattan distance </a:t>
            </a:r>
            <a:r>
              <a:rPr lang="id-ID" sz="2400" dirty="0"/>
              <a:t> semua ubin </a:t>
            </a:r>
            <a:r>
              <a:rPr lang="id-ID" sz="2400" b="1" dirty="0"/>
              <a:t>selain</a:t>
            </a:r>
            <a:r>
              <a:rPr lang="id-ID" sz="2400" dirty="0"/>
              <a:t> ubin kosong. </a:t>
            </a:r>
            <a:r>
              <a:rPr lang="id-ID" sz="2400" i="1" dirty="0"/>
              <a:t>Manhattan distance</a:t>
            </a:r>
            <a:r>
              <a:rPr lang="id-ID" sz="2400" dirty="0"/>
              <a:t> sebuah ubin adalah banyaknya ubin secara horisontal dan vertikal terdekat untuk menuju posisi ubin yang sesuai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B50FE0-5E55-4D5A-8353-356CAC1FA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4ADB6-82A2-4DDE-8938-563949CB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1E6E4CA-19DE-4672-8224-3455A4C5F2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674" y="4036293"/>
            <a:ext cx="6347851" cy="214067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091B43-FC87-4E03-A2E2-D6CE62EF3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6176964"/>
            <a:ext cx="4148325" cy="243600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C1E6833D-26A1-4CD7-8013-6DF92E8FCE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4001002"/>
            <a:ext cx="3004512" cy="2419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0223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268D-879D-4EA0-94FA-817BF3382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8234"/>
            <a:ext cx="10515600" cy="5928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400" dirty="0"/>
              <a:t>Tuliskan langkah-langkah penyelesaiannya dengan menggambarkan pohon ruang pencarian, dan di setiap simpul pohon tunjukkan perhitungan nilai fungsi evaluasinya (yang menjadi penentu </a:t>
            </a:r>
            <a:r>
              <a:rPr lang="id-ID" sz="2400" i="1" dirty="0"/>
              <a:t>state</a:t>
            </a:r>
            <a:r>
              <a:rPr lang="id-ID" sz="2400" dirty="0"/>
              <a:t> berikutnya yang harus diperiksa). </a:t>
            </a:r>
            <a:endParaRPr lang="en-US" sz="2400" dirty="0"/>
          </a:p>
          <a:p>
            <a:pPr marL="0" indent="0">
              <a:buNone/>
            </a:pPr>
            <a:r>
              <a:rPr lang="id-ID" sz="2400" i="1" dirty="0"/>
              <a:t>State</a:t>
            </a:r>
            <a:r>
              <a:rPr lang="id-ID" sz="2400" dirty="0"/>
              <a:t> yang sudah pernah dilalui tidak perlu diperiksa kembali. Setelah pencarian selesai, tuliskan langkah pergeseran ubin kosong dari </a:t>
            </a:r>
            <a:r>
              <a:rPr lang="id-ID" sz="2400" i="1" dirty="0"/>
              <a:t>start state</a:t>
            </a:r>
            <a:r>
              <a:rPr lang="id-ID" sz="2400" dirty="0"/>
              <a:t> hingga </a:t>
            </a:r>
            <a:r>
              <a:rPr lang="id-ID" sz="2400" i="1" dirty="0"/>
              <a:t>goal state</a:t>
            </a:r>
            <a:r>
              <a:rPr lang="id-ID" sz="2400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en-US" sz="2400" dirty="0" err="1"/>
              <a:t>Asumsi</a:t>
            </a:r>
            <a:r>
              <a:rPr lang="en-US" sz="2400" dirty="0"/>
              <a:t>: status </a:t>
            </a:r>
            <a:r>
              <a:rPr lang="en-US" sz="2400" dirty="0" err="1"/>
              <a:t>tujuan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dicapai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status </a:t>
            </a:r>
            <a:r>
              <a:rPr lang="en-US" sz="2400" dirty="0" err="1"/>
              <a:t>awal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b="1" dirty="0" err="1"/>
              <a:t>Penyelesaian</a:t>
            </a:r>
            <a:r>
              <a:rPr lang="en-US" sz="2400" dirty="0"/>
              <a:t>:</a:t>
            </a:r>
          </a:p>
          <a:p>
            <a:pPr marL="0" indent="0">
              <a:buNone/>
            </a:pPr>
            <a:r>
              <a:rPr lang="en-US" sz="2400" dirty="0"/>
              <a:t>     f(n) = g(n) + h(n)</a:t>
            </a:r>
          </a:p>
          <a:p>
            <a:pPr marL="0" indent="0">
              <a:buNone/>
            </a:pPr>
            <a:r>
              <a:rPr lang="en-US" sz="2400" dirty="0"/>
              <a:t>               g(n) = </a:t>
            </a:r>
            <a:r>
              <a:rPr lang="en-US" sz="2400" dirty="0" err="1"/>
              <a:t>jumlah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ubin</a:t>
            </a:r>
            <a:r>
              <a:rPr lang="en-US" sz="2400" dirty="0"/>
              <a:t> </a:t>
            </a:r>
            <a:r>
              <a:rPr lang="en-US" sz="2400" dirty="0" err="1"/>
              <a:t>kosong</a:t>
            </a:r>
            <a:r>
              <a:rPr lang="en-US" sz="2400" dirty="0"/>
              <a:t> yang </a:t>
            </a:r>
            <a:r>
              <a:rPr lang="en-US" sz="2400" dirty="0" err="1"/>
              <a:t>telah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  h(n) = </a:t>
            </a:r>
            <a:r>
              <a:rPr lang="id-ID" sz="2400" dirty="0"/>
              <a:t>jumlah </a:t>
            </a:r>
            <a:r>
              <a:rPr lang="id-ID" sz="2400" i="1" dirty="0"/>
              <a:t>manhattan distance </a:t>
            </a:r>
            <a:r>
              <a:rPr lang="id-ID" sz="2400" dirty="0"/>
              <a:t> semua ubin </a:t>
            </a:r>
            <a:r>
              <a:rPr lang="id-ID" sz="2400" b="1" dirty="0"/>
              <a:t>selain</a:t>
            </a:r>
            <a:r>
              <a:rPr lang="id-ID" sz="2400" dirty="0"/>
              <a:t> ubin kosong. </a:t>
            </a:r>
            <a:endParaRPr lang="en-US" sz="2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03DEC2-427D-4FC0-9C2F-6B1DBD36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46AC24-F890-4E19-9D9C-F7A63C79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19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3201C9-E896-4AA8-B132-2275B40D2D23}"/>
              </a:ext>
            </a:extLst>
          </p:cNvPr>
          <p:cNvSpPr/>
          <p:nvPr/>
        </p:nvSpPr>
        <p:spPr>
          <a:xfrm>
            <a:off x="1736034" y="5087512"/>
            <a:ext cx="93957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/>
              <a:t>(Ma</a:t>
            </a:r>
            <a:r>
              <a:rPr lang="id-ID" i="1" dirty="0"/>
              <a:t>nhattan distance</a:t>
            </a:r>
            <a:r>
              <a:rPr lang="id-ID" dirty="0"/>
              <a:t> sebuah ubin adalah banyaknya ubin secara horisontal dan vertikal terdekat untuk menuju posisi ubin yang sesuai</a:t>
            </a:r>
            <a:r>
              <a:rPr lang="en-US" dirty="0"/>
              <a:t>)	</a:t>
            </a:r>
          </a:p>
        </p:txBody>
      </p:sp>
    </p:spTree>
    <p:extLst>
      <p:ext uri="{BB962C8B-B14F-4D97-AF65-F5344CB8AC3E}">
        <p14:creationId xmlns:p14="http://schemas.microsoft.com/office/powerpoint/2010/main" val="3767425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Referensi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923925" y="1219201"/>
            <a:ext cx="10429875" cy="4937125"/>
          </a:xfrm>
        </p:spPr>
        <p:txBody>
          <a:bodyPr>
            <a:noAutofit/>
          </a:bodyPr>
          <a:lstStyle/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d-ID" dirty="0"/>
              <a:t>Materi kuliah IF3</a:t>
            </a:r>
            <a:r>
              <a:rPr lang="en-US" dirty="0"/>
              <a:t>170</a:t>
            </a:r>
            <a:r>
              <a:rPr lang="id-ID" dirty="0"/>
              <a:t> Inteligensi Buatan Teknik Informatika ITB, </a:t>
            </a:r>
            <a:r>
              <a:rPr lang="en-US" dirty="0"/>
              <a:t>Course Website: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r>
              <a:rPr lang="en-US" dirty="0">
                <a:solidFill>
                  <a:srgbClr val="FF0000"/>
                </a:solidFill>
                <a:hlinkClick r:id="rId2"/>
              </a:rPr>
              <a:t>http://kuliah.itb.ac.id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 STEI  </a:t>
            </a:r>
            <a:r>
              <a:rPr lang="en-US" dirty="0" err="1">
                <a:sym typeface="Wingdings" panose="05000000000000000000" pitchFamily="2" charset="2"/>
              </a:rPr>
              <a:t>Teknik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Informatika</a:t>
            </a:r>
            <a:r>
              <a:rPr lang="en-US" dirty="0">
                <a:sym typeface="Wingdings" panose="05000000000000000000" pitchFamily="2" charset="2"/>
              </a:rPr>
              <a:t>  IF3</a:t>
            </a:r>
            <a:r>
              <a:rPr lang="id-ID" dirty="0">
                <a:sym typeface="Wingdings" panose="05000000000000000000" pitchFamily="2" charset="2"/>
              </a:rPr>
              <a:t>170</a:t>
            </a:r>
            <a:endParaRPr lang="id-ID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id-ID" dirty="0"/>
              <a:t>Stuart J Russell &amp; Peter Norvig, </a:t>
            </a:r>
            <a:r>
              <a:rPr lang="id-ID" i="1" dirty="0"/>
              <a:t>Artificial Intelligence: A Modern Approach, 3rd Edition</a:t>
            </a:r>
            <a:r>
              <a:rPr lang="id-ID" dirty="0"/>
              <a:t>, Prentice-Hall International, Inc, 2010, Textbook</a:t>
            </a:r>
            <a:endParaRPr lang="en-US" dirty="0"/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dirty="0"/>
              <a:t>	</a:t>
            </a:r>
            <a:r>
              <a:rPr lang="en-US" sz="2400" dirty="0"/>
              <a:t>Site: </a:t>
            </a:r>
            <a:r>
              <a:rPr lang="en-US" sz="2400" dirty="0">
                <a:hlinkClick r:id="rId3"/>
              </a:rPr>
              <a:t>http://aima.cs.berkeley.edu/</a:t>
            </a:r>
            <a:r>
              <a:rPr lang="id-ID" sz="2400" dirty="0"/>
              <a:t> (2nd edition)</a:t>
            </a:r>
            <a:endParaRPr lang="en-US" sz="2400" dirty="0"/>
          </a:p>
          <a:p>
            <a:pPr marL="514350" indent="-514350" eaLnBrk="1" hangingPunct="1">
              <a:lnSpc>
                <a:spcPct val="80000"/>
              </a:lnSpc>
              <a:buFont typeface="+mj-lt"/>
              <a:buAutoNum type="arabicPeriod" startAt="3"/>
            </a:pPr>
            <a:r>
              <a:rPr lang="id-ID" dirty="0"/>
              <a:t>Free online course materials | MIT OpenCourseWare Website:</a:t>
            </a:r>
            <a:br>
              <a:rPr lang="id-ID" dirty="0"/>
            </a:br>
            <a:r>
              <a:rPr lang="id-ID" dirty="0"/>
              <a:t>Site: </a:t>
            </a:r>
            <a:r>
              <a:rPr lang="id-ID" dirty="0">
                <a:hlinkClick r:id="rId4"/>
              </a:rPr>
              <a:t>http://ocw.mit.edu/courses/electrical-engineering-and-computer-science/</a:t>
            </a:r>
            <a:r>
              <a:rPr lang="id-ID" dirty="0"/>
              <a:t>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Lecture Notes in Informed Heuristic Search, ICS 271 Fall 2008, </a:t>
            </a:r>
            <a:r>
              <a:rPr lang="en-US" dirty="0">
                <a:hlinkClick r:id="rId5"/>
              </a:rPr>
              <a:t>http://www.ics.uci.edu/~dechter/courses/ics-271/fall-08/lecture-notes/4.InformedHeuristicSearch.ppt</a:t>
            </a:r>
            <a:r>
              <a:rPr lang="en-US" dirty="0"/>
              <a:t> </a:t>
            </a:r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fld id="{138EEABF-CF48-4091-8B3B-35429ED9F89D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 eaLnBrk="1" hangingPunct="1">
                <a:defRPr/>
              </a:pPr>
              <a:t>2</a:t>
            </a:fld>
            <a:endParaRPr lang="en-US" sz="2800" dirty="0">
              <a:latin typeface="+mn-lt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CD6B97-17B4-4D5E-8D65-6D9F20BBE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6F64DF-A2D8-432B-B9BD-360BB3EE7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20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2491A6E-B38A-451A-A7A2-B3E69A765E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5497" y="-1"/>
            <a:ext cx="5656204" cy="65188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DA70BD-B2CD-479B-BCE1-34A50321C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0814" y="1321391"/>
            <a:ext cx="4886468" cy="519747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EFA8168-663D-4CDF-9765-068583984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0163" y="78749"/>
            <a:ext cx="1128450" cy="1121712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50AFBB-07D6-41DF-A813-E9A1C3A3DE9E}"/>
              </a:ext>
            </a:extLst>
          </p:cNvPr>
          <p:cNvCxnSpPr/>
          <p:nvPr/>
        </p:nvCxnSpPr>
        <p:spPr>
          <a:xfrm flipV="1">
            <a:off x="5675243" y="2107096"/>
            <a:ext cx="3200400" cy="3727174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12003C1F-781F-448D-B2E6-99E1E92CCE12}"/>
              </a:ext>
            </a:extLst>
          </p:cNvPr>
          <p:cNvSpPr txBox="1"/>
          <p:nvPr/>
        </p:nvSpPr>
        <p:spPr>
          <a:xfrm>
            <a:off x="6673767" y="1275145"/>
            <a:ext cx="1128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 state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32EDD4C-8033-47F1-A6CD-22AFEAACA236}"/>
              </a:ext>
            </a:extLst>
          </p:cNvPr>
          <p:cNvSpPr txBox="1"/>
          <p:nvPr/>
        </p:nvSpPr>
        <p:spPr>
          <a:xfrm>
            <a:off x="1598184" y="154470"/>
            <a:ext cx="1223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Initial state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283AA0B-D63B-48C8-90B2-23B8CD40A5E5}"/>
              </a:ext>
            </a:extLst>
          </p:cNvPr>
          <p:cNvSpPr/>
          <p:nvPr/>
        </p:nvSpPr>
        <p:spPr>
          <a:xfrm>
            <a:off x="914400" y="1759226"/>
            <a:ext cx="28823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A1D9A34-3772-4702-84C9-AAE3BFB37202}"/>
              </a:ext>
            </a:extLst>
          </p:cNvPr>
          <p:cNvSpPr/>
          <p:nvPr/>
        </p:nvSpPr>
        <p:spPr>
          <a:xfrm>
            <a:off x="1287329" y="2452110"/>
            <a:ext cx="310855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ED0AC4B-9113-4866-89E0-003485D5A5DF}"/>
              </a:ext>
            </a:extLst>
          </p:cNvPr>
          <p:cNvSpPr/>
          <p:nvPr/>
        </p:nvSpPr>
        <p:spPr>
          <a:xfrm>
            <a:off x="1287329" y="1759226"/>
            <a:ext cx="31085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905759B-83CF-4DB4-951A-AEEBCDA00131}"/>
              </a:ext>
            </a:extLst>
          </p:cNvPr>
          <p:cNvSpPr/>
          <p:nvPr/>
        </p:nvSpPr>
        <p:spPr>
          <a:xfrm>
            <a:off x="1287329" y="2107096"/>
            <a:ext cx="310855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DCDA865-4DB5-4FD5-AF58-65A17BC813E9}"/>
              </a:ext>
            </a:extLst>
          </p:cNvPr>
          <p:cNvSpPr/>
          <p:nvPr/>
        </p:nvSpPr>
        <p:spPr>
          <a:xfrm>
            <a:off x="2953407" y="1759226"/>
            <a:ext cx="231227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BFFE833C-0A95-4422-B9A7-11875FA892C8}"/>
              </a:ext>
            </a:extLst>
          </p:cNvPr>
          <p:cNvSpPr/>
          <p:nvPr/>
        </p:nvSpPr>
        <p:spPr>
          <a:xfrm>
            <a:off x="3342290" y="1770536"/>
            <a:ext cx="231227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B2C01F0-37B5-4E48-A135-38214DEC045A}"/>
              </a:ext>
            </a:extLst>
          </p:cNvPr>
          <p:cNvSpPr/>
          <p:nvPr/>
        </p:nvSpPr>
        <p:spPr>
          <a:xfrm>
            <a:off x="3342290" y="2107096"/>
            <a:ext cx="231227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272AE50-AB97-430E-A363-6FF4F80B57FE}"/>
              </a:ext>
            </a:extLst>
          </p:cNvPr>
          <p:cNvSpPr/>
          <p:nvPr/>
        </p:nvSpPr>
        <p:spPr>
          <a:xfrm>
            <a:off x="3342290" y="2532993"/>
            <a:ext cx="231227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35D9EF1-F065-400D-BF82-A03CEF841799}"/>
              </a:ext>
            </a:extLst>
          </p:cNvPr>
          <p:cNvSpPr/>
          <p:nvPr/>
        </p:nvSpPr>
        <p:spPr>
          <a:xfrm>
            <a:off x="4981904" y="1759226"/>
            <a:ext cx="231227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9A7C82E-95D7-40C4-9FDD-9E6F63B6513B}"/>
              </a:ext>
            </a:extLst>
          </p:cNvPr>
          <p:cNvSpPr/>
          <p:nvPr/>
        </p:nvSpPr>
        <p:spPr>
          <a:xfrm>
            <a:off x="4981904" y="2107096"/>
            <a:ext cx="231227" cy="23853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8ED436C-B0C4-4CD3-AFFA-82C3C1DB48F6}"/>
              </a:ext>
            </a:extLst>
          </p:cNvPr>
          <p:cNvSpPr/>
          <p:nvPr/>
        </p:nvSpPr>
        <p:spPr>
          <a:xfrm>
            <a:off x="5370787" y="1770536"/>
            <a:ext cx="210206" cy="22722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60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UAS </a:t>
            </a:r>
            <a:r>
              <a:rPr lang="en-US" dirty="0" err="1"/>
              <a:t>Sem</a:t>
            </a:r>
            <a:r>
              <a:rPr lang="en-US" dirty="0"/>
              <a:t> 2 2014/2015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7347" y="1555750"/>
            <a:ext cx="10711069" cy="4937125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permainan</a:t>
            </a:r>
            <a:r>
              <a:rPr lang="en-US" dirty="0"/>
              <a:t> </a:t>
            </a:r>
            <a:r>
              <a:rPr lang="en-US" i="1" dirty="0"/>
              <a:t>video game</a:t>
            </a:r>
            <a:r>
              <a:rPr lang="en-US" dirty="0"/>
              <a:t>, </a:t>
            </a:r>
            <a:r>
              <a:rPr lang="en-US" dirty="0" err="1"/>
              <a:t>adakalanya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video game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berpindah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lain. </a:t>
            </a:r>
            <a:r>
              <a:rPr lang="en-US" dirty="0" err="1"/>
              <a:t>Seringkali</a:t>
            </a:r>
            <a:r>
              <a:rPr lang="en-US" dirty="0"/>
              <a:t> proses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mengutamakan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</a:t>
            </a:r>
            <a:r>
              <a:rPr lang="en-US" dirty="0" err="1"/>
              <a:t>terdekat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minimal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berhubungan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poin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. </a:t>
            </a:r>
            <a:r>
              <a:rPr lang="en-US" dirty="0" err="1"/>
              <a:t>Gambar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dilewati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i="1" dirty="0"/>
              <a:t>video game</a:t>
            </a:r>
            <a:r>
              <a:rPr lang="en-US" dirty="0"/>
              <a:t>.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berpindah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A </a:t>
            </a:r>
            <a:r>
              <a:rPr lang="en-US" dirty="0" err="1"/>
              <a:t>menuju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F.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heuristik</a:t>
            </a:r>
            <a:r>
              <a:rPr lang="en-US" dirty="0"/>
              <a:t>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heuristik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simpul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b="1" dirty="0" err="1"/>
              <a:t>banyaknya</a:t>
            </a:r>
            <a:r>
              <a:rPr lang="en-US" b="1" dirty="0"/>
              <a:t> </a:t>
            </a:r>
            <a:r>
              <a:rPr lang="en-US" b="1" dirty="0" err="1"/>
              <a:t>busur</a:t>
            </a:r>
            <a:r>
              <a:rPr lang="en-US" b="1" dirty="0"/>
              <a:t> minimal</a:t>
            </a:r>
            <a:r>
              <a:rPr lang="en-US" dirty="0"/>
              <a:t> yang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.</a:t>
            </a:r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7ED13-5E5D-4A07-B9D0-91537DAA85A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3515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Soal</a:t>
            </a:r>
            <a:r>
              <a:rPr lang="en-US" dirty="0"/>
              <a:t> UAS </a:t>
            </a:r>
            <a:r>
              <a:rPr lang="en-US" dirty="0" err="1"/>
              <a:t>Sem</a:t>
            </a:r>
            <a:r>
              <a:rPr lang="en-US" dirty="0"/>
              <a:t> 2 2014/2015 (2)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7ED13-5E5D-4A07-B9D0-91537DAA85A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53548" y="1500808"/>
            <a:ext cx="6266588" cy="46561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: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UCS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Greedy Best First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2400" dirty="0"/>
              <a:t>A Star</a:t>
            </a:r>
          </a:p>
          <a:p>
            <a:pPr marL="0" indent="0">
              <a:buNone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pendekatan</a:t>
            </a:r>
            <a:r>
              <a:rPr lang="en-US" sz="2400" dirty="0"/>
              <a:t> </a:t>
            </a:r>
            <a:r>
              <a:rPr lang="en-US" sz="2400" dirty="0" err="1"/>
              <a:t>tuliskan</a:t>
            </a:r>
            <a:r>
              <a:rPr lang="en-US" sz="2400" dirty="0"/>
              <a:t>:</a:t>
            </a:r>
          </a:p>
          <a:p>
            <a:pPr>
              <a:buFontTx/>
              <a:buChar char="-"/>
            </a:pPr>
            <a:r>
              <a:rPr lang="en-US" sz="2400" dirty="0"/>
              <a:t>Formula</a:t>
            </a:r>
          </a:p>
          <a:p>
            <a:pPr>
              <a:buFontTx/>
              <a:buChar char="-"/>
            </a:pPr>
            <a:r>
              <a:rPr lang="en-US" sz="2400" dirty="0" err="1"/>
              <a:t>Iterasi</a:t>
            </a:r>
            <a:endParaRPr lang="en-US" sz="2400" dirty="0"/>
          </a:p>
          <a:p>
            <a:pPr lvl="1">
              <a:buFontTx/>
              <a:buChar char="-"/>
            </a:pPr>
            <a:r>
              <a:rPr lang="en-US" sz="2000" dirty="0" err="1"/>
              <a:t>Simpul</a:t>
            </a:r>
            <a:r>
              <a:rPr lang="en-US" sz="2000" dirty="0"/>
              <a:t> yang </a:t>
            </a:r>
            <a:r>
              <a:rPr lang="en-US" sz="2000" dirty="0" err="1"/>
              <a:t>diekspansi</a:t>
            </a:r>
            <a:endParaRPr lang="en-US" sz="2000" dirty="0"/>
          </a:p>
          <a:p>
            <a:pPr lvl="1">
              <a:buFontTx/>
              <a:buChar char="-"/>
            </a:pPr>
            <a:r>
              <a:rPr lang="en-US" sz="2000" dirty="0" err="1"/>
              <a:t>Simpul</a:t>
            </a:r>
            <a:r>
              <a:rPr lang="en-US" sz="2000" dirty="0"/>
              <a:t> </a:t>
            </a:r>
            <a:r>
              <a:rPr lang="en-US" sz="2000" dirty="0" err="1"/>
              <a:t>hidup</a:t>
            </a:r>
            <a:r>
              <a:rPr lang="en-US" sz="2000" dirty="0"/>
              <a:t> &amp; </a:t>
            </a:r>
            <a:r>
              <a:rPr lang="en-US" sz="2000" dirty="0" err="1"/>
              <a:t>nilai</a:t>
            </a:r>
            <a:r>
              <a:rPr lang="en-US" sz="2000" dirty="0"/>
              <a:t> f(n)</a:t>
            </a:r>
          </a:p>
          <a:p>
            <a:pPr marL="0" indent="0">
              <a:buNone/>
            </a:pPr>
            <a:r>
              <a:rPr lang="en-US" sz="2400" dirty="0" err="1"/>
              <a:t>Urut</a:t>
            </a:r>
            <a:r>
              <a:rPr lang="en-US" sz="2400" dirty="0"/>
              <a:t> </a:t>
            </a:r>
            <a:r>
              <a:rPr lang="en-US" sz="2400" dirty="0" err="1"/>
              <a:t>abjad</a:t>
            </a:r>
            <a:r>
              <a:rPr lang="en-US" sz="2400" dirty="0"/>
              <a:t>, </a:t>
            </a:r>
            <a:r>
              <a:rPr lang="en-US" sz="2400" dirty="0" err="1"/>
              <a:t>simpul</a:t>
            </a:r>
            <a:r>
              <a:rPr lang="en-US" sz="2400" dirty="0"/>
              <a:t> </a:t>
            </a:r>
            <a:r>
              <a:rPr lang="en-US" sz="2400" dirty="0" err="1"/>
              <a:t>ekspan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mengulang</a:t>
            </a:r>
            <a:r>
              <a:rPr lang="en-US" sz="2400" dirty="0"/>
              <a:t>,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sirkuit</a:t>
            </a:r>
            <a:r>
              <a:rPr lang="en-US" sz="2400" dirty="0"/>
              <a:t>, </a:t>
            </a:r>
            <a:r>
              <a:rPr lang="en-US" sz="2400" dirty="0" err="1"/>
              <a:t>berhenti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solusi</a:t>
            </a:r>
            <a:r>
              <a:rPr lang="en-US" sz="2400" dirty="0"/>
              <a:t> </a:t>
            </a:r>
            <a:r>
              <a:rPr lang="en-US" sz="2400" dirty="0" err="1"/>
              <a:t>ditemukan</a:t>
            </a:r>
            <a:endParaRPr lang="en-US" sz="2400" dirty="0"/>
          </a:p>
          <a:p>
            <a:pPr lvl="1">
              <a:buFontTx/>
              <a:buChar char="-"/>
            </a:pPr>
            <a:endParaRPr lang="en-US" dirty="0"/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7" name="Picture 6"/>
          <p:cNvPicPr/>
          <p:nvPr/>
        </p:nvPicPr>
        <p:blipFill>
          <a:blip r:embed="rId3" cstate="print"/>
          <a:srcRect l="20833" t="41667" r="41667" b="16667"/>
          <a:stretch>
            <a:fillRect/>
          </a:stretch>
        </p:blipFill>
        <p:spPr bwMode="auto">
          <a:xfrm>
            <a:off x="7535484" y="2273816"/>
            <a:ext cx="3272135" cy="258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B19A1A-7A25-4704-BD3B-54F5283A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IF2211/NUM/RIN/19Mar2020</a:t>
            </a:r>
          </a:p>
        </p:txBody>
      </p:sp>
    </p:spTree>
    <p:extLst>
      <p:ext uri="{BB962C8B-B14F-4D97-AF65-F5344CB8AC3E}">
        <p14:creationId xmlns:p14="http://schemas.microsoft.com/office/powerpoint/2010/main" val="33793028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478" y="182563"/>
            <a:ext cx="10515600" cy="365126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Solusi</a:t>
            </a:r>
            <a:r>
              <a:rPr lang="en-US" dirty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7ED13-5E5D-4A07-B9D0-91537DAA85A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870" y="365126"/>
            <a:ext cx="8760930" cy="5945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71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F6386-2953-4B01-A558-D260C15D584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364808"/>
            <a:ext cx="8186126" cy="6248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13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2F6386-2953-4B01-A558-D260C15D5847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510" y="1603851"/>
            <a:ext cx="10631284" cy="211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983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743200" y="3886200"/>
            <a:ext cx="6858000" cy="990600"/>
          </a:xfrm>
        </p:spPr>
        <p:txBody>
          <a:bodyPr anchor="t"/>
          <a:lstStyle/>
          <a:p>
            <a:pPr algn="r" eaLnBrk="1" hangingPunct="1"/>
            <a:r>
              <a:rPr lang="en-US" dirty="0" err="1">
                <a:solidFill>
                  <a:schemeClr val="tx1"/>
                </a:solidFill>
              </a:rPr>
              <a:t>Selamat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Belajar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2743200" y="5124450"/>
            <a:ext cx="6858000" cy="533400"/>
          </a:xfrm>
        </p:spPr>
        <p:txBody>
          <a:bodyPr>
            <a:normAutofit/>
          </a:bodyPr>
          <a:lstStyle/>
          <a:p>
            <a:pPr marL="0" indent="0" algn="r">
              <a:buNone/>
              <a:defRPr/>
            </a:pPr>
            <a:endParaRPr lang="en-US" sz="200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1DF121-C292-48B9-BAD5-CC364D62B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IF2211/NUM/RIN/19Mar2020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392D1A-4D05-4D6B-AFC1-C5A8FD3A5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6D5F9-772A-43A1-A691-1528C025A014}" type="slidenum">
              <a:rPr lang="en-US" smtClean="0"/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5"/>
          <p:cNvSpPr>
            <a:spLocks noGrp="1"/>
          </p:cNvSpPr>
          <p:nvPr>
            <p:ph type="title"/>
          </p:nvPr>
        </p:nvSpPr>
        <p:spPr>
          <a:xfrm>
            <a:off x="657226" y="304800"/>
            <a:ext cx="2043113" cy="914400"/>
          </a:xfrm>
        </p:spPr>
        <p:txBody>
          <a:bodyPr>
            <a:normAutofit fontScale="90000"/>
          </a:bodyPr>
          <a:lstStyle/>
          <a:p>
            <a:r>
              <a:rPr lang="en-US" dirty="0"/>
              <a:t>Route Planning</a:t>
            </a:r>
            <a:endParaRPr lang="id-ID" dirty="0"/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3BCC877-1ECA-45F3-B580-6537F28EDB3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304800"/>
            <a:ext cx="6500182" cy="605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2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89890C4-3A5E-4196-9503-2FD263089840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sz="1400">
              <a:solidFill>
                <a:schemeClr val="tx2"/>
              </a:solidFill>
            </a:endParaRPr>
          </a:p>
        </p:txBody>
      </p:sp>
      <p:sp>
        <p:nvSpPr>
          <p:cNvPr id="1198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Search</a:t>
            </a:r>
          </a:p>
        </p:txBody>
      </p:sp>
      <p:sp>
        <p:nvSpPr>
          <p:cNvPr id="119811" name="Text Box 3"/>
          <p:cNvSpPr txBox="1">
            <a:spLocks noChangeArrowheads="1"/>
          </p:cNvSpPr>
          <p:nvPr/>
        </p:nvSpPr>
        <p:spPr bwMode="auto">
          <a:xfrm>
            <a:off x="6456364" y="260351"/>
            <a:ext cx="37242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sz="2800">
                <a:latin typeface="Tahoma" panose="020B0604030504040204" pitchFamily="34" charset="0"/>
              </a:rPr>
              <a:t>Source: Russell’s book</a:t>
            </a:r>
          </a:p>
        </p:txBody>
      </p:sp>
      <p:sp>
        <p:nvSpPr>
          <p:cNvPr id="16389" name="Text Box 62"/>
          <p:cNvSpPr txBox="1">
            <a:spLocks noChangeArrowheads="1"/>
          </p:cNvSpPr>
          <p:nvPr/>
        </p:nvSpPr>
        <p:spPr bwMode="auto">
          <a:xfrm>
            <a:off x="8623856" y="3723518"/>
            <a:ext cx="332298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S: set of cities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Arial" panose="020B0604020202020204" pitchFamily="34" charset="0"/>
              </a:rPr>
              <a:t>i.s</a:t>
            </a:r>
            <a:r>
              <a:rPr lang="en-US" sz="2000" dirty="0">
                <a:latin typeface="Arial" panose="020B0604020202020204" pitchFamily="34" charset="0"/>
              </a:rPr>
              <a:t>: A (Arad)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 err="1">
                <a:latin typeface="Arial" panose="020B0604020202020204" pitchFamily="34" charset="0"/>
              </a:rPr>
              <a:t>g.s</a:t>
            </a:r>
            <a:r>
              <a:rPr lang="en-US" sz="2000" dirty="0">
                <a:latin typeface="Arial" panose="020B0604020202020204" pitchFamily="34" charset="0"/>
              </a:rPr>
              <a:t>: B (Bucharest)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Goal test: s = B ?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dirty="0">
                <a:latin typeface="Arial" panose="020B0604020202020204" pitchFamily="34" charset="0"/>
              </a:rPr>
              <a:t>Path cost: time ~ distance </a:t>
            </a:r>
          </a:p>
        </p:txBody>
      </p:sp>
      <p:grpSp>
        <p:nvGrpSpPr>
          <p:cNvPr id="16390" name="Group 64"/>
          <p:cNvGrpSpPr>
            <a:grpSpLocks/>
          </p:cNvGrpSpPr>
          <p:nvPr/>
        </p:nvGrpSpPr>
        <p:grpSpPr bwMode="auto">
          <a:xfrm>
            <a:off x="2135189" y="1125539"/>
            <a:ext cx="7272337" cy="3463925"/>
            <a:chOff x="204" y="1389"/>
            <a:chExt cx="4581" cy="2182"/>
          </a:xfrm>
        </p:grpSpPr>
        <p:grpSp>
          <p:nvGrpSpPr>
            <p:cNvPr id="16391" name="Group 4"/>
            <p:cNvGrpSpPr>
              <a:grpSpLocks/>
            </p:cNvGrpSpPr>
            <p:nvPr/>
          </p:nvGrpSpPr>
          <p:grpSpPr bwMode="auto">
            <a:xfrm>
              <a:off x="204" y="1389"/>
              <a:ext cx="4581" cy="2182"/>
              <a:chOff x="670" y="799"/>
              <a:chExt cx="4626" cy="2232"/>
            </a:xfrm>
          </p:grpSpPr>
          <p:sp>
            <p:nvSpPr>
              <p:cNvPr id="16393" name="Oval 5"/>
              <p:cNvSpPr>
                <a:spLocks noChangeArrowheads="1"/>
              </p:cNvSpPr>
              <p:nvPr/>
            </p:nvSpPr>
            <p:spPr bwMode="auto">
              <a:xfrm>
                <a:off x="851" y="1842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4" name="Oval 6"/>
              <p:cNvSpPr>
                <a:spLocks noChangeArrowheads="1"/>
              </p:cNvSpPr>
              <p:nvPr/>
            </p:nvSpPr>
            <p:spPr bwMode="auto">
              <a:xfrm>
                <a:off x="1395" y="252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5" name="Oval 7"/>
              <p:cNvSpPr>
                <a:spLocks noChangeArrowheads="1"/>
              </p:cNvSpPr>
              <p:nvPr/>
            </p:nvSpPr>
            <p:spPr bwMode="auto">
              <a:xfrm>
                <a:off x="3437" y="193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6" name="Oval 8"/>
              <p:cNvSpPr>
                <a:spLocks noChangeArrowheads="1"/>
              </p:cNvSpPr>
              <p:nvPr/>
            </p:nvSpPr>
            <p:spPr bwMode="auto">
              <a:xfrm>
                <a:off x="3890" y="2795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7" name="Oval 9"/>
              <p:cNvSpPr>
                <a:spLocks noChangeArrowheads="1"/>
              </p:cNvSpPr>
              <p:nvPr/>
            </p:nvSpPr>
            <p:spPr bwMode="auto">
              <a:xfrm>
                <a:off x="4344" y="2069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8" name="Oval 10"/>
              <p:cNvSpPr>
                <a:spLocks noChangeArrowheads="1"/>
              </p:cNvSpPr>
              <p:nvPr/>
            </p:nvSpPr>
            <p:spPr bwMode="auto">
              <a:xfrm>
                <a:off x="4979" y="1979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399" name="Oval 11"/>
              <p:cNvSpPr>
                <a:spLocks noChangeArrowheads="1"/>
              </p:cNvSpPr>
              <p:nvPr/>
            </p:nvSpPr>
            <p:spPr bwMode="auto">
              <a:xfrm>
                <a:off x="3890" y="1162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0" name="Oval 12"/>
              <p:cNvSpPr>
                <a:spLocks noChangeArrowheads="1"/>
              </p:cNvSpPr>
              <p:nvPr/>
            </p:nvSpPr>
            <p:spPr bwMode="auto">
              <a:xfrm>
                <a:off x="3028" y="125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1" name="Oval 13"/>
              <p:cNvSpPr>
                <a:spLocks noChangeArrowheads="1"/>
              </p:cNvSpPr>
              <p:nvPr/>
            </p:nvSpPr>
            <p:spPr bwMode="auto">
              <a:xfrm>
                <a:off x="2303" y="981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2" name="Oval 14"/>
              <p:cNvSpPr>
                <a:spLocks noChangeArrowheads="1"/>
              </p:cNvSpPr>
              <p:nvPr/>
            </p:nvSpPr>
            <p:spPr bwMode="auto">
              <a:xfrm>
                <a:off x="1441" y="1253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3" name="Oval 15"/>
              <p:cNvSpPr>
                <a:spLocks noChangeArrowheads="1"/>
              </p:cNvSpPr>
              <p:nvPr/>
            </p:nvSpPr>
            <p:spPr bwMode="auto">
              <a:xfrm>
                <a:off x="3074" y="2251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4" name="Oval 16"/>
              <p:cNvSpPr>
                <a:spLocks noChangeArrowheads="1"/>
              </p:cNvSpPr>
              <p:nvPr/>
            </p:nvSpPr>
            <p:spPr bwMode="auto">
              <a:xfrm>
                <a:off x="2620" y="2478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5" name="Oval 17"/>
              <p:cNvSpPr>
                <a:spLocks noChangeArrowheads="1"/>
              </p:cNvSpPr>
              <p:nvPr/>
            </p:nvSpPr>
            <p:spPr bwMode="auto">
              <a:xfrm>
                <a:off x="2121" y="2614"/>
                <a:ext cx="91" cy="91"/>
              </a:xfrm>
              <a:prstGeom prst="ellipse">
                <a:avLst/>
              </a:prstGeom>
              <a:noFill/>
              <a:ln w="317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id-ID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6406" name="Line 18"/>
              <p:cNvSpPr>
                <a:spLocks noChangeShapeType="1"/>
              </p:cNvSpPr>
              <p:nvPr/>
            </p:nvSpPr>
            <p:spPr bwMode="auto">
              <a:xfrm flipV="1">
                <a:off x="942" y="1253"/>
                <a:ext cx="544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7" name="Line 19"/>
              <p:cNvSpPr>
                <a:spLocks noChangeShapeType="1"/>
              </p:cNvSpPr>
              <p:nvPr/>
            </p:nvSpPr>
            <p:spPr bwMode="auto">
              <a:xfrm flipV="1">
                <a:off x="1486" y="981"/>
                <a:ext cx="862" cy="2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8" name="Line 20"/>
              <p:cNvSpPr>
                <a:spLocks noChangeShapeType="1"/>
              </p:cNvSpPr>
              <p:nvPr/>
            </p:nvSpPr>
            <p:spPr bwMode="auto">
              <a:xfrm>
                <a:off x="2348" y="981"/>
                <a:ext cx="726" cy="3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09" name="Line 21"/>
              <p:cNvSpPr>
                <a:spLocks noChangeShapeType="1"/>
              </p:cNvSpPr>
              <p:nvPr/>
            </p:nvSpPr>
            <p:spPr bwMode="auto">
              <a:xfrm flipV="1">
                <a:off x="896" y="1344"/>
                <a:ext cx="2178" cy="58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0" name="Line 22"/>
              <p:cNvSpPr>
                <a:spLocks noChangeShapeType="1"/>
              </p:cNvSpPr>
              <p:nvPr/>
            </p:nvSpPr>
            <p:spPr bwMode="auto">
              <a:xfrm flipV="1">
                <a:off x="4389" y="2069"/>
                <a:ext cx="635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1" name="Line 23"/>
              <p:cNvSpPr>
                <a:spLocks noChangeShapeType="1"/>
              </p:cNvSpPr>
              <p:nvPr/>
            </p:nvSpPr>
            <p:spPr bwMode="auto">
              <a:xfrm>
                <a:off x="3527" y="1979"/>
                <a:ext cx="862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2" name="Line 24"/>
              <p:cNvSpPr>
                <a:spLocks noChangeShapeType="1"/>
              </p:cNvSpPr>
              <p:nvPr/>
            </p:nvSpPr>
            <p:spPr bwMode="auto">
              <a:xfrm flipV="1">
                <a:off x="3981" y="2115"/>
                <a:ext cx="453" cy="72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3" name="Line 25"/>
              <p:cNvSpPr>
                <a:spLocks noChangeShapeType="1"/>
              </p:cNvSpPr>
              <p:nvPr/>
            </p:nvSpPr>
            <p:spPr bwMode="auto">
              <a:xfrm flipH="1" flipV="1">
                <a:off x="3527" y="1979"/>
                <a:ext cx="363" cy="8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4" name="Line 26"/>
              <p:cNvSpPr>
                <a:spLocks noChangeShapeType="1"/>
              </p:cNvSpPr>
              <p:nvPr/>
            </p:nvSpPr>
            <p:spPr bwMode="auto">
              <a:xfrm flipV="1">
                <a:off x="3119" y="2024"/>
                <a:ext cx="363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5" name="Line 27"/>
              <p:cNvSpPr>
                <a:spLocks noChangeShapeType="1"/>
              </p:cNvSpPr>
              <p:nvPr/>
            </p:nvSpPr>
            <p:spPr bwMode="auto">
              <a:xfrm flipV="1">
                <a:off x="2665" y="2341"/>
                <a:ext cx="454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6" name="Line 28"/>
              <p:cNvSpPr>
                <a:spLocks noChangeShapeType="1"/>
              </p:cNvSpPr>
              <p:nvPr/>
            </p:nvSpPr>
            <p:spPr bwMode="auto">
              <a:xfrm flipV="1">
                <a:off x="2166" y="2568"/>
                <a:ext cx="499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7" name="Line 29"/>
              <p:cNvSpPr>
                <a:spLocks noChangeShapeType="1"/>
              </p:cNvSpPr>
              <p:nvPr/>
            </p:nvSpPr>
            <p:spPr bwMode="auto">
              <a:xfrm flipH="1" flipV="1">
                <a:off x="942" y="1888"/>
                <a:ext cx="453" cy="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8" name="Line 30"/>
              <p:cNvSpPr>
                <a:spLocks noChangeShapeType="1"/>
              </p:cNvSpPr>
              <p:nvPr/>
            </p:nvSpPr>
            <p:spPr bwMode="auto">
              <a:xfrm>
                <a:off x="1441" y="2614"/>
                <a:ext cx="725" cy="9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19" name="Line 31"/>
              <p:cNvSpPr>
                <a:spLocks noChangeShapeType="1"/>
              </p:cNvSpPr>
              <p:nvPr/>
            </p:nvSpPr>
            <p:spPr bwMode="auto">
              <a:xfrm flipH="1" flipV="1">
                <a:off x="3028" y="1298"/>
                <a:ext cx="454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0" name="Line 32"/>
              <p:cNvSpPr>
                <a:spLocks noChangeShapeType="1"/>
              </p:cNvSpPr>
              <p:nvPr/>
            </p:nvSpPr>
            <p:spPr bwMode="auto">
              <a:xfrm flipV="1">
                <a:off x="3074" y="1162"/>
                <a:ext cx="861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1" name="Line 33"/>
              <p:cNvSpPr>
                <a:spLocks noChangeShapeType="1"/>
              </p:cNvSpPr>
              <p:nvPr/>
            </p:nvSpPr>
            <p:spPr bwMode="auto">
              <a:xfrm>
                <a:off x="3935" y="1162"/>
                <a:ext cx="1089" cy="8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422" name="Text Box 34"/>
              <p:cNvSpPr txBox="1">
                <a:spLocks noChangeArrowheads="1"/>
              </p:cNvSpPr>
              <p:nvPr/>
            </p:nvSpPr>
            <p:spPr bwMode="auto">
              <a:xfrm>
                <a:off x="670" y="1616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FF0000"/>
                    </a:solidFill>
                    <a:latin typeface="Tahoma" panose="020B0604030504040204" pitchFamily="34" charset="0"/>
                  </a:rPr>
                  <a:t>A</a:t>
                </a:r>
              </a:p>
            </p:txBody>
          </p:sp>
          <p:sp>
            <p:nvSpPr>
              <p:cNvPr id="16423" name="Text Box 35"/>
              <p:cNvSpPr txBox="1">
                <a:spLocks noChangeArrowheads="1"/>
              </p:cNvSpPr>
              <p:nvPr/>
            </p:nvSpPr>
            <p:spPr bwMode="auto">
              <a:xfrm>
                <a:off x="851" y="2206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118</a:t>
                </a:r>
              </a:p>
            </p:txBody>
          </p:sp>
          <p:sp>
            <p:nvSpPr>
              <p:cNvPr id="16424" name="Text Box 36"/>
              <p:cNvSpPr txBox="1">
                <a:spLocks noChangeArrowheads="1"/>
              </p:cNvSpPr>
              <p:nvPr/>
            </p:nvSpPr>
            <p:spPr bwMode="auto">
              <a:xfrm>
                <a:off x="1214" y="2568"/>
                <a:ext cx="272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T</a:t>
                </a:r>
              </a:p>
            </p:txBody>
          </p:sp>
          <p:sp>
            <p:nvSpPr>
              <p:cNvPr id="16425" name="Text Box 37"/>
              <p:cNvSpPr txBox="1">
                <a:spLocks noChangeArrowheads="1"/>
              </p:cNvSpPr>
              <p:nvPr/>
            </p:nvSpPr>
            <p:spPr bwMode="auto">
              <a:xfrm>
                <a:off x="3028" y="1026"/>
                <a:ext cx="272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S</a:t>
                </a:r>
              </a:p>
            </p:txBody>
          </p:sp>
          <p:sp>
            <p:nvSpPr>
              <p:cNvPr id="16426" name="Text Box 38"/>
              <p:cNvSpPr txBox="1">
                <a:spLocks noChangeArrowheads="1"/>
              </p:cNvSpPr>
              <p:nvPr/>
            </p:nvSpPr>
            <p:spPr bwMode="auto">
              <a:xfrm>
                <a:off x="2393" y="799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O</a:t>
                </a:r>
              </a:p>
            </p:txBody>
          </p:sp>
          <p:sp>
            <p:nvSpPr>
              <p:cNvPr id="16427" name="Text Box 39"/>
              <p:cNvSpPr txBox="1">
                <a:spLocks noChangeArrowheads="1"/>
              </p:cNvSpPr>
              <p:nvPr/>
            </p:nvSpPr>
            <p:spPr bwMode="auto">
              <a:xfrm>
                <a:off x="1259" y="1117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Z</a:t>
                </a:r>
              </a:p>
            </p:txBody>
          </p:sp>
          <p:sp>
            <p:nvSpPr>
              <p:cNvPr id="16428" name="Text Box 40"/>
              <p:cNvSpPr txBox="1">
                <a:spLocks noChangeArrowheads="1"/>
              </p:cNvSpPr>
              <p:nvPr/>
            </p:nvSpPr>
            <p:spPr bwMode="auto">
              <a:xfrm>
                <a:off x="3482" y="1752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R</a:t>
                </a:r>
              </a:p>
            </p:txBody>
          </p:sp>
          <p:sp>
            <p:nvSpPr>
              <p:cNvPr id="16429" name="Text Box 41"/>
              <p:cNvSpPr txBox="1">
                <a:spLocks noChangeArrowheads="1"/>
              </p:cNvSpPr>
              <p:nvPr/>
            </p:nvSpPr>
            <p:spPr bwMode="auto">
              <a:xfrm>
                <a:off x="4298" y="1842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P</a:t>
                </a:r>
              </a:p>
            </p:txBody>
          </p:sp>
          <p:sp>
            <p:nvSpPr>
              <p:cNvPr id="16430" name="Text Box 42"/>
              <p:cNvSpPr txBox="1">
                <a:spLocks noChangeArrowheads="1"/>
              </p:cNvSpPr>
              <p:nvPr/>
            </p:nvSpPr>
            <p:spPr bwMode="auto">
              <a:xfrm>
                <a:off x="3845" y="935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F</a:t>
                </a:r>
              </a:p>
            </p:txBody>
          </p:sp>
          <p:sp>
            <p:nvSpPr>
              <p:cNvPr id="16431" name="Text Box 43"/>
              <p:cNvSpPr txBox="1">
                <a:spLocks noChangeArrowheads="1"/>
              </p:cNvSpPr>
              <p:nvPr/>
            </p:nvSpPr>
            <p:spPr bwMode="auto">
              <a:xfrm>
                <a:off x="5024" y="1797"/>
                <a:ext cx="272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 b="1" dirty="0">
                    <a:solidFill>
                      <a:srgbClr val="FF0000"/>
                    </a:solidFill>
                    <a:latin typeface="Tahoma" panose="020B0604030504040204" pitchFamily="34" charset="0"/>
                  </a:rPr>
                  <a:t>B</a:t>
                </a:r>
              </a:p>
            </p:txBody>
          </p:sp>
          <p:sp>
            <p:nvSpPr>
              <p:cNvPr id="16432" name="Text Box 44"/>
              <p:cNvSpPr txBox="1">
                <a:spLocks noChangeArrowheads="1"/>
              </p:cNvSpPr>
              <p:nvPr/>
            </p:nvSpPr>
            <p:spPr bwMode="auto">
              <a:xfrm>
                <a:off x="3935" y="2795"/>
                <a:ext cx="273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C</a:t>
                </a:r>
              </a:p>
            </p:txBody>
          </p:sp>
          <p:sp>
            <p:nvSpPr>
              <p:cNvPr id="16433" name="Text Box 45"/>
              <p:cNvSpPr txBox="1">
                <a:spLocks noChangeArrowheads="1"/>
              </p:cNvSpPr>
              <p:nvPr/>
            </p:nvSpPr>
            <p:spPr bwMode="auto">
              <a:xfrm>
                <a:off x="2166" y="2659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L</a:t>
                </a:r>
              </a:p>
            </p:txBody>
          </p:sp>
          <p:sp>
            <p:nvSpPr>
              <p:cNvPr id="16434" name="Text Box 46"/>
              <p:cNvSpPr txBox="1">
                <a:spLocks noChangeArrowheads="1"/>
              </p:cNvSpPr>
              <p:nvPr/>
            </p:nvSpPr>
            <p:spPr bwMode="auto">
              <a:xfrm>
                <a:off x="2666" y="2523"/>
                <a:ext cx="271" cy="2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M</a:t>
                </a:r>
              </a:p>
            </p:txBody>
          </p:sp>
          <p:sp>
            <p:nvSpPr>
              <p:cNvPr id="16435" name="Text Box 47"/>
              <p:cNvSpPr txBox="1">
                <a:spLocks noChangeArrowheads="1"/>
              </p:cNvSpPr>
              <p:nvPr/>
            </p:nvSpPr>
            <p:spPr bwMode="auto">
              <a:xfrm>
                <a:off x="3119" y="2295"/>
                <a:ext cx="273" cy="23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800">
                    <a:latin typeface="Tahoma" panose="020B0604030504040204" pitchFamily="34" charset="0"/>
                  </a:rPr>
                  <a:t>D</a:t>
                </a:r>
              </a:p>
            </p:txBody>
          </p:sp>
          <p:sp>
            <p:nvSpPr>
              <p:cNvPr id="16436" name="Text Box 48"/>
              <p:cNvSpPr txBox="1">
                <a:spLocks noChangeArrowheads="1"/>
              </p:cNvSpPr>
              <p:nvPr/>
            </p:nvSpPr>
            <p:spPr bwMode="auto">
              <a:xfrm>
                <a:off x="1577" y="2659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111</a:t>
                </a:r>
              </a:p>
            </p:txBody>
          </p:sp>
          <p:sp>
            <p:nvSpPr>
              <p:cNvPr id="16437" name="Text Box 49"/>
              <p:cNvSpPr txBox="1">
                <a:spLocks noChangeArrowheads="1"/>
              </p:cNvSpPr>
              <p:nvPr/>
            </p:nvSpPr>
            <p:spPr bwMode="auto">
              <a:xfrm>
                <a:off x="942" y="1389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16438" name="Text Box 50"/>
              <p:cNvSpPr txBox="1">
                <a:spLocks noChangeArrowheads="1"/>
              </p:cNvSpPr>
              <p:nvPr/>
            </p:nvSpPr>
            <p:spPr bwMode="auto">
              <a:xfrm>
                <a:off x="1668" y="935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71</a:t>
                </a:r>
              </a:p>
            </p:txBody>
          </p:sp>
          <p:sp>
            <p:nvSpPr>
              <p:cNvPr id="16439" name="Text Box 51"/>
              <p:cNvSpPr txBox="1">
                <a:spLocks noChangeArrowheads="1"/>
              </p:cNvSpPr>
              <p:nvPr/>
            </p:nvSpPr>
            <p:spPr bwMode="auto">
              <a:xfrm>
                <a:off x="2620" y="981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151</a:t>
                </a:r>
              </a:p>
            </p:txBody>
          </p:sp>
          <p:sp>
            <p:nvSpPr>
              <p:cNvPr id="16440" name="Text Box 52"/>
              <p:cNvSpPr txBox="1">
                <a:spLocks noChangeArrowheads="1"/>
              </p:cNvSpPr>
              <p:nvPr/>
            </p:nvSpPr>
            <p:spPr bwMode="auto">
              <a:xfrm>
                <a:off x="3346" y="1026"/>
                <a:ext cx="362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99</a:t>
                </a:r>
              </a:p>
            </p:txBody>
          </p:sp>
          <p:sp>
            <p:nvSpPr>
              <p:cNvPr id="16441" name="Text Box 53"/>
              <p:cNvSpPr txBox="1">
                <a:spLocks noChangeArrowheads="1"/>
              </p:cNvSpPr>
              <p:nvPr/>
            </p:nvSpPr>
            <p:spPr bwMode="auto">
              <a:xfrm>
                <a:off x="3845" y="1842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97</a:t>
                </a:r>
              </a:p>
            </p:txBody>
          </p:sp>
          <p:sp>
            <p:nvSpPr>
              <p:cNvPr id="16442" name="Text Box 54"/>
              <p:cNvSpPr txBox="1">
                <a:spLocks noChangeArrowheads="1"/>
              </p:cNvSpPr>
              <p:nvPr/>
            </p:nvSpPr>
            <p:spPr bwMode="auto">
              <a:xfrm>
                <a:off x="3028" y="1980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 dirty="0">
                    <a:latin typeface="Tahoma" panose="020B0604030504040204" pitchFamily="34" charset="0"/>
                  </a:rPr>
                  <a:t>120</a:t>
                </a:r>
              </a:p>
            </p:txBody>
          </p:sp>
          <p:sp>
            <p:nvSpPr>
              <p:cNvPr id="16443" name="Text Box 55"/>
              <p:cNvSpPr txBox="1">
                <a:spLocks noChangeArrowheads="1"/>
              </p:cNvSpPr>
              <p:nvPr/>
            </p:nvSpPr>
            <p:spPr bwMode="auto">
              <a:xfrm>
                <a:off x="3437" y="2523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146</a:t>
                </a:r>
              </a:p>
            </p:txBody>
          </p:sp>
          <p:sp>
            <p:nvSpPr>
              <p:cNvPr id="16444" name="Text Box 56"/>
              <p:cNvSpPr txBox="1">
                <a:spLocks noChangeArrowheads="1"/>
              </p:cNvSpPr>
              <p:nvPr/>
            </p:nvSpPr>
            <p:spPr bwMode="auto">
              <a:xfrm>
                <a:off x="4208" y="2523"/>
                <a:ext cx="363" cy="2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138</a:t>
                </a:r>
              </a:p>
            </p:txBody>
          </p:sp>
          <p:sp>
            <p:nvSpPr>
              <p:cNvPr id="16445" name="Text Box 57"/>
              <p:cNvSpPr txBox="1">
                <a:spLocks noChangeArrowheads="1"/>
              </p:cNvSpPr>
              <p:nvPr/>
            </p:nvSpPr>
            <p:spPr bwMode="auto">
              <a:xfrm>
                <a:off x="4616" y="2160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101</a:t>
                </a:r>
              </a:p>
            </p:txBody>
          </p:sp>
          <p:sp>
            <p:nvSpPr>
              <p:cNvPr id="16446" name="Text Box 58"/>
              <p:cNvSpPr txBox="1">
                <a:spLocks noChangeArrowheads="1"/>
              </p:cNvSpPr>
              <p:nvPr/>
            </p:nvSpPr>
            <p:spPr bwMode="auto">
              <a:xfrm>
                <a:off x="4480" y="1344"/>
                <a:ext cx="362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211</a:t>
                </a:r>
              </a:p>
            </p:txBody>
          </p:sp>
          <p:sp>
            <p:nvSpPr>
              <p:cNvPr id="16447" name="Text Box 59"/>
              <p:cNvSpPr txBox="1">
                <a:spLocks noChangeArrowheads="1"/>
              </p:cNvSpPr>
              <p:nvPr/>
            </p:nvSpPr>
            <p:spPr bwMode="auto">
              <a:xfrm>
                <a:off x="2847" y="2432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75</a:t>
                </a:r>
              </a:p>
            </p:txBody>
          </p:sp>
          <p:sp>
            <p:nvSpPr>
              <p:cNvPr id="16448" name="Text Box 60"/>
              <p:cNvSpPr txBox="1">
                <a:spLocks noChangeArrowheads="1"/>
              </p:cNvSpPr>
              <p:nvPr/>
            </p:nvSpPr>
            <p:spPr bwMode="auto">
              <a:xfrm>
                <a:off x="2393" y="2614"/>
                <a:ext cx="363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70</a:t>
                </a:r>
              </a:p>
            </p:txBody>
          </p:sp>
          <p:sp>
            <p:nvSpPr>
              <p:cNvPr id="16449" name="Text Box 61"/>
              <p:cNvSpPr txBox="1">
                <a:spLocks noChangeArrowheads="1"/>
              </p:cNvSpPr>
              <p:nvPr/>
            </p:nvSpPr>
            <p:spPr bwMode="auto">
              <a:xfrm>
                <a:off x="2029" y="1661"/>
                <a:ext cx="364" cy="2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marL="342900" indent="-342900">
                  <a:spcBef>
                    <a:spcPts val="600"/>
                  </a:spcBef>
                  <a:buClr>
                    <a:schemeClr val="accent1"/>
                  </a:buClr>
                  <a:buSzPct val="76000"/>
                  <a:buFont typeface="Wingdings 3" panose="05040102010807070707" pitchFamily="18" charset="2"/>
                  <a:buChar char=""/>
                  <a:defRPr sz="2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1pPr>
                <a:lvl2pPr marL="742950" indent="-285750">
                  <a:spcBef>
                    <a:spcPts val="500"/>
                  </a:spcBef>
                  <a:buClr>
                    <a:schemeClr val="accent2"/>
                  </a:buClr>
                  <a:buSzPct val="76000"/>
                  <a:buFont typeface="Wingdings 3" panose="05040102010807070707" pitchFamily="18" charset="2"/>
                  <a:buChar char=""/>
                  <a:defRPr sz="2300">
                    <a:solidFill>
                      <a:schemeClr val="tx2"/>
                    </a:solidFill>
                    <a:latin typeface="Gill Sans MT" panose="020B0502020104020203" pitchFamily="34" charset="0"/>
                  </a:defRPr>
                </a:lvl2pPr>
                <a:lvl3pPr marL="1143000" indent="-228600">
                  <a:spcBef>
                    <a:spcPts val="500"/>
                  </a:spcBef>
                  <a:buClr>
                    <a:srgbClr val="BCBCBC"/>
                  </a:buClr>
                  <a:buSzPct val="76000"/>
                  <a:buFont typeface="Wingdings 3" panose="05040102010807070707" pitchFamily="18" charset="2"/>
                  <a:buChar char="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3pPr>
                <a:lvl4pPr marL="1600200" indent="-228600">
                  <a:spcBef>
                    <a:spcPts val="400"/>
                  </a:spcBef>
                  <a:buClr>
                    <a:srgbClr val="8BA2B4"/>
                  </a:buClr>
                  <a:buSzPct val="70000"/>
                  <a:buFont typeface="Wingdings" panose="05000000000000000000" pitchFamily="2" charset="2"/>
                  <a:buChar char=""/>
                  <a:defRPr sz="20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SzPct val="70000"/>
                  <a:buFont typeface="Wingdings" panose="05000000000000000000" pitchFamily="2" charset="2"/>
                  <a:buChar char=""/>
                  <a:defRPr sz="1600">
                    <a:solidFill>
                      <a:schemeClr val="tx1"/>
                    </a:solidFill>
                    <a:latin typeface="Gill Sans MT" panose="020B0502020104020203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  <a:buClrTx/>
                  <a:buSzTx/>
                  <a:buFontTx/>
                  <a:buNone/>
                </a:pPr>
                <a:r>
                  <a:rPr lang="en-US" sz="1600">
                    <a:latin typeface="Tahoma" panose="020B0604030504040204" pitchFamily="34" charset="0"/>
                  </a:rPr>
                  <a:t>140</a:t>
                </a:r>
              </a:p>
            </p:txBody>
          </p:sp>
        </p:grpSp>
        <p:sp>
          <p:nvSpPr>
            <p:cNvPr id="16392" name="Text Box 63"/>
            <p:cNvSpPr txBox="1">
              <a:spLocks noChangeArrowheads="1"/>
            </p:cNvSpPr>
            <p:nvPr/>
          </p:nvSpPr>
          <p:spPr bwMode="auto">
            <a:xfrm>
              <a:off x="2608" y="2205"/>
              <a:ext cx="240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600"/>
                </a:spcBef>
                <a:buClr>
                  <a:schemeClr val="accent1"/>
                </a:buClr>
                <a:buSzPct val="76000"/>
                <a:buFont typeface="Wingdings 3" panose="05040102010807070707" pitchFamily="18" charset="2"/>
                <a:buChar char=""/>
                <a:defRPr sz="2600">
                  <a:solidFill>
                    <a:schemeClr val="tx1"/>
                  </a:solidFill>
                  <a:latin typeface="Gill Sans MT" panose="020B0502020104020203" pitchFamily="34" charset="0"/>
                </a:defRPr>
              </a:lvl1pPr>
              <a:lvl2pPr marL="742950" indent="-285750">
                <a:spcBef>
                  <a:spcPts val="500"/>
                </a:spcBef>
                <a:buClr>
                  <a:schemeClr val="accent2"/>
                </a:buClr>
                <a:buSzPct val="76000"/>
                <a:buFont typeface="Wingdings 3" panose="05040102010807070707" pitchFamily="18" charset="2"/>
                <a:buChar char=""/>
                <a:defRPr sz="2300">
                  <a:solidFill>
                    <a:schemeClr val="tx2"/>
                  </a:solidFill>
                  <a:latin typeface="Gill Sans MT" panose="020B0502020104020203" pitchFamily="34" charset="0"/>
                </a:defRPr>
              </a:lvl2pPr>
              <a:lvl3pPr marL="1143000" indent="-228600">
                <a:spcBef>
                  <a:spcPts val="500"/>
                </a:spcBef>
                <a:buClr>
                  <a:srgbClr val="BCBCBC"/>
                </a:buClr>
                <a:buSzPct val="76000"/>
                <a:buFont typeface="Wingdings 3" panose="05040102010807070707" pitchFamily="18" charset="2"/>
                <a:buChar char="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3pPr>
              <a:lvl4pPr marL="1600200" indent="-228600">
                <a:spcBef>
                  <a:spcPts val="400"/>
                </a:spcBef>
                <a:buClr>
                  <a:srgbClr val="8BA2B4"/>
                </a:buClr>
                <a:buSzPct val="70000"/>
                <a:buFont typeface="Wingdings" panose="05000000000000000000" pitchFamily="2" charset="2"/>
                <a:buChar char=""/>
                <a:defRPr sz="2000">
                  <a:solidFill>
                    <a:schemeClr val="tx1"/>
                  </a:solidFill>
                  <a:latin typeface="Gill Sans MT" panose="020B0502020104020203" pitchFamily="34" charset="0"/>
                </a:defRPr>
              </a:lvl4pPr>
              <a:lvl5pPr marL="2057400" indent="-228600">
                <a:spcBef>
                  <a:spcPts val="300"/>
                </a:spcBef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5pPr>
              <a:lvl6pPr marL="25146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6pPr>
              <a:lvl7pPr marL="29718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7pPr>
              <a:lvl8pPr marL="34290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8pPr>
              <a:lvl9pPr marL="3886200" indent="-22860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SzPct val="70000"/>
                <a:buFont typeface="Wingdings" panose="05000000000000000000" pitchFamily="2" charset="2"/>
                <a:buChar char=""/>
                <a:defRPr sz="1600">
                  <a:solidFill>
                    <a:schemeClr val="tx1"/>
                  </a:solidFill>
                  <a:latin typeface="Gill Sans MT" panose="020B05020201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id-ID" sz="1400">
                  <a:latin typeface="Arial" panose="020B0604020202020204" pitchFamily="34" charset="0"/>
                </a:rPr>
                <a:t>8</a:t>
              </a:r>
              <a:r>
                <a:rPr lang="en-US" sz="1400">
                  <a:latin typeface="Arial" panose="020B0604020202020204" pitchFamily="34" charset="0"/>
                </a:rPr>
                <a:t>0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1B7AAF3-FA8D-4288-BE31-488F2B24E163}"/>
              </a:ext>
            </a:extLst>
          </p:cNvPr>
          <p:cNvSpPr txBox="1"/>
          <p:nvPr/>
        </p:nvSpPr>
        <p:spPr>
          <a:xfrm>
            <a:off x="776777" y="5576131"/>
            <a:ext cx="8664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Persoalan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Carilah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lintasan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terpendek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dari</a:t>
            </a:r>
            <a:r>
              <a:rPr lang="en-US" sz="2400" dirty="0">
                <a:solidFill>
                  <a:srgbClr val="FF0000"/>
                </a:solidFill>
              </a:rPr>
              <a:t> Arad (A) </a:t>
            </a:r>
            <a:r>
              <a:rPr lang="en-US" sz="2400" dirty="0" err="1">
                <a:solidFill>
                  <a:srgbClr val="FF0000"/>
                </a:solidFill>
              </a:rPr>
              <a:t>ke</a:t>
            </a:r>
            <a:r>
              <a:rPr lang="en-US" sz="2400" dirty="0">
                <a:solidFill>
                  <a:srgbClr val="FF0000"/>
                </a:solidFill>
              </a:rPr>
              <a:t> Bucharest (B)!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Heuristic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28700" y="1554957"/>
            <a:ext cx="10058400" cy="493712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/>
              <a:t>Heuristic  estimates value of a node</a:t>
            </a:r>
          </a:p>
          <a:p>
            <a:pPr lvl="1">
              <a:defRPr/>
            </a:pPr>
            <a:r>
              <a:rPr lang="en-US" dirty="0"/>
              <a:t>promise of a node</a:t>
            </a:r>
          </a:p>
          <a:p>
            <a:pPr lvl="1">
              <a:defRPr/>
            </a:pPr>
            <a:r>
              <a:rPr lang="en-US" dirty="0"/>
              <a:t>difficulty of solving the </a:t>
            </a:r>
            <a:r>
              <a:rPr lang="en-US" dirty="0" err="1"/>
              <a:t>subproblem</a:t>
            </a:r>
            <a:endParaRPr lang="en-US" dirty="0"/>
          </a:p>
          <a:p>
            <a:pPr lvl="1">
              <a:defRPr/>
            </a:pPr>
            <a:r>
              <a:rPr lang="en-US" dirty="0"/>
              <a:t>quality of solution represented by node</a:t>
            </a:r>
          </a:p>
          <a:p>
            <a:pPr lvl="1">
              <a:defRPr/>
            </a:pPr>
            <a:r>
              <a:rPr lang="en-US" dirty="0"/>
              <a:t>the amount of information gained</a:t>
            </a:r>
          </a:p>
          <a:p>
            <a:pPr>
              <a:defRPr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dirty="0"/>
              <a:t>f(n)- heuristic evaluation function.</a:t>
            </a:r>
          </a:p>
          <a:p>
            <a:pPr lvl="1">
              <a:defRPr/>
            </a:pPr>
            <a:r>
              <a:rPr lang="en-US" dirty="0"/>
              <a:t>depends on n, goal, search so far, domain</a:t>
            </a:r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6332109-1448-446B-B1D6-B7052E840756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5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A* Search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690688"/>
            <a:ext cx="9372600" cy="4465638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Idea: avoid expanding paths that are already expensive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Evaluation function </a:t>
            </a:r>
            <a:r>
              <a:rPr lang="en-US" i="1" dirty="0"/>
              <a:t>f(n) = g(n) + h(n)</a:t>
            </a:r>
            <a:endParaRPr lang="en-US" dirty="0"/>
          </a:p>
          <a:p>
            <a:pPr marL="625475" indent="-396875"/>
            <a:r>
              <a:rPr lang="en-US" i="1" dirty="0"/>
              <a:t>g(n) </a:t>
            </a:r>
            <a:r>
              <a:rPr lang="en-US" dirty="0"/>
              <a:t>= cost so far to reach </a:t>
            </a:r>
            <a:r>
              <a:rPr lang="en-US" i="1" dirty="0"/>
              <a:t>n</a:t>
            </a:r>
          </a:p>
          <a:p>
            <a:pPr marL="625475" indent="-396875"/>
            <a:r>
              <a:rPr lang="en-US" i="1" dirty="0"/>
              <a:t>h(n)</a:t>
            </a:r>
            <a:r>
              <a:rPr lang="en-US" dirty="0"/>
              <a:t> = estimated cost from </a:t>
            </a:r>
            <a:r>
              <a:rPr lang="en-US" i="1" dirty="0"/>
              <a:t>n</a:t>
            </a:r>
            <a:r>
              <a:rPr lang="en-US" dirty="0"/>
              <a:t> to goal</a:t>
            </a:r>
          </a:p>
          <a:p>
            <a:pPr marL="625475" indent="-396875"/>
            <a:r>
              <a:rPr lang="en-US" i="1" dirty="0"/>
              <a:t>f(n) </a:t>
            </a:r>
            <a:r>
              <a:rPr lang="en-US" dirty="0"/>
              <a:t>= estimated total cost of path through </a:t>
            </a:r>
            <a:r>
              <a:rPr lang="en-US" i="1" dirty="0"/>
              <a:t>n</a:t>
            </a:r>
            <a:r>
              <a:rPr lang="en-US" dirty="0"/>
              <a:t> to goal</a:t>
            </a:r>
          </a:p>
          <a:p>
            <a:pPr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if  </a:t>
            </a:r>
            <a:r>
              <a:rPr lang="en-US" i="1" dirty="0"/>
              <a:t>f(n) = g(n) 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Uniform Cost Search (UCS)</a:t>
            </a:r>
            <a:endParaRPr lang="en-US" i="1" dirty="0"/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dirty="0"/>
              <a:t>    if  </a:t>
            </a:r>
            <a:r>
              <a:rPr lang="en-US" i="1" dirty="0"/>
              <a:t>f(n) = h(n) 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Greedy Best First Search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    if  </a:t>
            </a:r>
            <a:r>
              <a:rPr lang="en-US" i="1" dirty="0"/>
              <a:t>f(n) = g(n) + h(n)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A*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81B598C-6F73-40F5-8B4B-49D31B653647}" type="slidenum">
              <a:rPr lang="en-US" smtClean="0">
                <a:solidFill>
                  <a:schemeClr val="tx2"/>
                </a:solidFill>
                <a:latin typeface="Gill Sans MT" panose="020B0502020104020203" pitchFamily="34" charset="0"/>
              </a:rPr>
              <a:pPr/>
              <a:t>6</a:t>
            </a:fld>
            <a:endParaRPr lang="en-US">
              <a:solidFill>
                <a:schemeClr val="tx2"/>
              </a:solidFill>
              <a:latin typeface="Gill Sans MT" panose="020B0502020104020203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6D2A88C-AB40-4CAE-B2AE-126559C3B466}"/>
              </a:ext>
            </a:extLst>
          </p:cNvPr>
          <p:cNvSpPr/>
          <p:nvPr/>
        </p:nvSpPr>
        <p:spPr>
          <a:xfrm>
            <a:off x="9509160" y="2175196"/>
            <a:ext cx="273269" cy="2339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8ADF187-447A-451A-85D9-8E6131F5B677}"/>
              </a:ext>
            </a:extLst>
          </p:cNvPr>
          <p:cNvSpPr/>
          <p:nvPr/>
        </p:nvSpPr>
        <p:spPr>
          <a:xfrm>
            <a:off x="9903298" y="2874764"/>
            <a:ext cx="273269" cy="23396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7557BD3-E51E-4EB8-9FE9-5E3B5A16682C}"/>
              </a:ext>
            </a:extLst>
          </p:cNvPr>
          <p:cNvSpPr/>
          <p:nvPr/>
        </p:nvSpPr>
        <p:spPr>
          <a:xfrm>
            <a:off x="10491533" y="4072322"/>
            <a:ext cx="273269" cy="233965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B26DB7F-1F84-4C94-9386-A0CADAF4FE56}"/>
              </a:ext>
            </a:extLst>
          </p:cNvPr>
          <p:cNvCxnSpPr>
            <a:stCxn id="7" idx="4"/>
            <a:endCxn id="8" idx="1"/>
          </p:cNvCxnSpPr>
          <p:nvPr/>
        </p:nvCxnSpPr>
        <p:spPr>
          <a:xfrm>
            <a:off x="9645795" y="2409161"/>
            <a:ext cx="297522" cy="499866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E7A514B-C7E6-4BCF-8B22-8B00E269D9DD}"/>
              </a:ext>
            </a:extLst>
          </p:cNvPr>
          <p:cNvCxnSpPr>
            <a:cxnSpLocks/>
            <a:endCxn id="9" idx="1"/>
          </p:cNvCxnSpPr>
          <p:nvPr/>
        </p:nvCxnSpPr>
        <p:spPr>
          <a:xfrm>
            <a:off x="10105036" y="3121460"/>
            <a:ext cx="426516" cy="985125"/>
          </a:xfrm>
          <a:prstGeom prst="line">
            <a:avLst/>
          </a:prstGeom>
          <a:ln w="254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5291E97-AF11-4E29-8CC3-79ADEE4EAAC7}"/>
              </a:ext>
            </a:extLst>
          </p:cNvPr>
          <p:cNvSpPr txBox="1"/>
          <p:nvPr/>
        </p:nvSpPr>
        <p:spPr>
          <a:xfrm>
            <a:off x="9645794" y="1890712"/>
            <a:ext cx="581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root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BC5FC55-9A2B-4559-A438-8C9A041D9AFC}"/>
              </a:ext>
            </a:extLst>
          </p:cNvPr>
          <p:cNvSpPr txBox="1"/>
          <p:nvPr/>
        </p:nvSpPr>
        <p:spPr>
          <a:xfrm>
            <a:off x="10473953" y="4257224"/>
            <a:ext cx="577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goal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EAADE1A-FD96-42B9-A623-710CEA4CAC12}"/>
              </a:ext>
            </a:extLst>
          </p:cNvPr>
          <p:cNvSpPr/>
          <p:nvPr/>
        </p:nvSpPr>
        <p:spPr>
          <a:xfrm>
            <a:off x="8778344" y="2547213"/>
            <a:ext cx="1087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       </a:t>
            </a:r>
            <a:r>
              <a:rPr lang="en-US" sz="2000" i="1" dirty="0">
                <a:solidFill>
                  <a:srgbClr val="FF0000"/>
                </a:solidFill>
              </a:rPr>
              <a:t>g(n)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C5C704-730C-4C2C-872C-B2E53800A673}"/>
              </a:ext>
            </a:extLst>
          </p:cNvPr>
          <p:cNvSpPr/>
          <p:nvPr/>
        </p:nvSpPr>
        <p:spPr>
          <a:xfrm>
            <a:off x="9250977" y="3418822"/>
            <a:ext cx="10871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</a:rPr>
              <a:t>       </a:t>
            </a:r>
            <a:r>
              <a:rPr lang="en-US" sz="2000" i="1" dirty="0">
                <a:solidFill>
                  <a:srgbClr val="FF0000"/>
                </a:solidFill>
              </a:rPr>
              <a:t>h(n)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9113" y="15876"/>
            <a:ext cx="10515600" cy="1117186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30000" dirty="0"/>
              <a:t>*</a:t>
            </a:r>
            <a:r>
              <a:rPr lang="en-US" dirty="0"/>
              <a:t> search example</a:t>
            </a:r>
          </a:p>
        </p:txBody>
      </p:sp>
      <p:pic>
        <p:nvPicPr>
          <p:cNvPr id="31747" name="Picture 4" descr="astar-progress01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785191"/>
            <a:ext cx="7211248" cy="2958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393A0E-9C5A-4513-8C73-BB45C274B524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31749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14" y="3824287"/>
            <a:ext cx="5538788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E88CCE-69C1-4559-81B9-842657009BF5}"/>
              </a:ext>
            </a:extLst>
          </p:cNvPr>
          <p:cNvSpPr/>
          <p:nvPr/>
        </p:nvSpPr>
        <p:spPr>
          <a:xfrm>
            <a:off x="221974" y="4672279"/>
            <a:ext cx="51393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f(n) = g(n) + h(n)</a:t>
            </a:r>
          </a:p>
          <a:p>
            <a:endParaRPr lang="en-US" sz="2000" i="1" dirty="0"/>
          </a:p>
          <a:p>
            <a:r>
              <a:rPr lang="en-US" sz="2000" i="1" dirty="0"/>
              <a:t>g(n) = distance from Arad to n</a:t>
            </a:r>
          </a:p>
          <a:p>
            <a:r>
              <a:rPr lang="en-US" sz="2000" i="1" dirty="0"/>
              <a:t>h(n) = straight-line distance from n to Bucharest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astar-progress02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62283"/>
            <a:ext cx="7023318" cy="288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D45D76-D2E9-49A1-946A-DCB4747B464F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32773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956" y="3820973"/>
            <a:ext cx="6164211" cy="3021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7D2642-E3E6-4E45-A228-C98F6ED56316}"/>
              </a:ext>
            </a:extLst>
          </p:cNvPr>
          <p:cNvSpPr/>
          <p:nvPr/>
        </p:nvSpPr>
        <p:spPr>
          <a:xfrm>
            <a:off x="221974" y="4672279"/>
            <a:ext cx="51393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f(n) = g(n) + h(n)</a:t>
            </a:r>
          </a:p>
          <a:p>
            <a:endParaRPr lang="en-US" sz="2000" i="1" dirty="0"/>
          </a:p>
          <a:p>
            <a:r>
              <a:rPr lang="en-US" sz="2000" i="1" dirty="0"/>
              <a:t>g(n) = distance from Arad to n</a:t>
            </a:r>
          </a:p>
          <a:p>
            <a:r>
              <a:rPr lang="en-US" sz="2000" i="1" dirty="0"/>
              <a:t>h(n) = straight-line distance from n to Bucharest</a:t>
            </a:r>
            <a:endParaRPr lang="en-US" sz="2000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E5282141-2D3E-4EDF-87DB-C027216A8B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9113" y="15875"/>
            <a:ext cx="10515600" cy="13255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30000" dirty="0"/>
              <a:t>*</a:t>
            </a:r>
            <a:r>
              <a:rPr lang="en-US" dirty="0"/>
              <a:t> search example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5" name="Picture 5" descr="astar-progress03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862283"/>
            <a:ext cx="7023318" cy="2881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chemeClr val="accent1"/>
              </a:buClr>
              <a:buSzPct val="76000"/>
              <a:buFont typeface="Wingdings 3" panose="05040102010807070707" pitchFamily="18" charset="2"/>
              <a:buChar char=""/>
              <a:defRPr sz="26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00"/>
              </a:spcBef>
              <a:buClr>
                <a:schemeClr val="accent2"/>
              </a:buClr>
              <a:buSzPct val="76000"/>
              <a:buFont typeface="Wingdings 3" panose="05040102010807070707" pitchFamily="18" charset="2"/>
              <a:buChar char=""/>
              <a:defRPr sz="2300">
                <a:solidFill>
                  <a:schemeClr val="tx2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ts val="500"/>
              </a:spcBef>
              <a:buClr>
                <a:srgbClr val="BCBCBC"/>
              </a:buClr>
              <a:buSzPct val="76000"/>
              <a:buFont typeface="Wingdings 3" panose="05040102010807070707" pitchFamily="18" charset="2"/>
              <a:buChar char="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ts val="400"/>
              </a:spcBef>
              <a:buClr>
                <a:srgbClr val="8BA2B4"/>
              </a:buClr>
              <a:buSzPct val="70000"/>
              <a:buFont typeface="Wingdings" panose="05000000000000000000" pitchFamily="2" charset="2"/>
              <a:buChar char="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ts val="3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"/>
              <a:defRPr sz="16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11876C5-47AC-45E1-A3F0-FFE081528876}" type="slidenum">
              <a:rPr lang="en-US" sz="1400">
                <a:solidFill>
                  <a:schemeClr val="tx2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sz="1400">
              <a:solidFill>
                <a:schemeClr val="tx2"/>
              </a:solidFill>
            </a:endParaRPr>
          </a:p>
        </p:txBody>
      </p:sp>
      <p:pic>
        <p:nvPicPr>
          <p:cNvPr id="33797" name="Picture 4" descr="romania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713" y="3824287"/>
            <a:ext cx="6157449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IF2211/NUM/RIN/19Mar2020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BFFA861-09FC-45A8-B62A-21B86C38ECE0}"/>
              </a:ext>
            </a:extLst>
          </p:cNvPr>
          <p:cNvSpPr/>
          <p:nvPr/>
        </p:nvSpPr>
        <p:spPr>
          <a:xfrm>
            <a:off x="221974" y="4672279"/>
            <a:ext cx="513935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i="1" dirty="0"/>
              <a:t>f(n) = g(n) + h(n)</a:t>
            </a:r>
          </a:p>
          <a:p>
            <a:endParaRPr lang="en-US" sz="2000" i="1" dirty="0"/>
          </a:p>
          <a:p>
            <a:r>
              <a:rPr lang="en-US" sz="2000" i="1" dirty="0"/>
              <a:t>g(n) = distance from Arad to n</a:t>
            </a:r>
          </a:p>
          <a:p>
            <a:r>
              <a:rPr lang="en-US" sz="2000" i="1" dirty="0"/>
              <a:t>h(n) = straight-line distance from n to Bucharest</a:t>
            </a:r>
            <a:endParaRPr lang="en-US" sz="2000" dirty="0"/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DACA372B-6EAE-4FE7-8B0E-FCE1444CC9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9113" y="15875"/>
            <a:ext cx="10515600" cy="13255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baseline="30000" dirty="0"/>
              <a:t>*</a:t>
            </a:r>
            <a:r>
              <a:rPr lang="en-US" dirty="0"/>
              <a:t> search example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1037</TotalTime>
  <Words>1670</Words>
  <Application>Microsoft Office PowerPoint</Application>
  <PresentationFormat>Widescreen</PresentationFormat>
  <Paragraphs>241</Paragraphs>
  <Slides>26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Gill Sans MT</vt:lpstr>
      <vt:lpstr>Tahoma</vt:lpstr>
      <vt:lpstr>Wingdings</vt:lpstr>
      <vt:lpstr>Wingdings 3</vt:lpstr>
      <vt:lpstr>Office Theme</vt:lpstr>
      <vt:lpstr>Route/Path Planning  Bagian 2: Algoritma A*</vt:lpstr>
      <vt:lpstr>Referensi</vt:lpstr>
      <vt:lpstr>Route Planning</vt:lpstr>
      <vt:lpstr>Search</vt:lpstr>
      <vt:lpstr>Heuristic Search</vt:lpstr>
      <vt:lpstr>A* Search</vt:lpstr>
      <vt:lpstr>A* search example</vt:lpstr>
      <vt:lpstr>A* search example</vt:lpstr>
      <vt:lpstr>A* search example</vt:lpstr>
      <vt:lpstr>A* search example</vt:lpstr>
      <vt:lpstr>A* search example</vt:lpstr>
      <vt:lpstr>A* search example</vt:lpstr>
      <vt:lpstr>A* Special</vt:lpstr>
      <vt:lpstr>Properties of A*</vt:lpstr>
      <vt:lpstr>Branch-and-Bound vs A*</vt:lpstr>
      <vt:lpstr>Admissible heuristics</vt:lpstr>
      <vt:lpstr>Admissibility</vt:lpstr>
      <vt:lpstr>Latihan soal A*</vt:lpstr>
      <vt:lpstr>PowerPoint Presentation</vt:lpstr>
      <vt:lpstr>PowerPoint Presentation</vt:lpstr>
      <vt:lpstr>Contoh Soal UAS Sem 2 2014/2015</vt:lpstr>
      <vt:lpstr>Contoh Soal UAS Sem 2 2014/2015 (2)</vt:lpstr>
      <vt:lpstr>Solusi:</vt:lpstr>
      <vt:lpstr>PowerPoint Presentation</vt:lpstr>
      <vt:lpstr>PowerPoint Presentation</vt:lpstr>
      <vt:lpstr>Selamat Belajar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Dr.Ir. Rinaldi Munir, MT</dc:creator>
  <cp:lastModifiedBy>Dr.Ir. Rinaldi Munir, MT</cp:lastModifiedBy>
  <cp:revision>36</cp:revision>
  <dcterms:created xsi:type="dcterms:W3CDTF">2020-03-19T08:34:54Z</dcterms:created>
  <dcterms:modified xsi:type="dcterms:W3CDTF">2020-03-30T02:39:28Z</dcterms:modified>
</cp:coreProperties>
</file>