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387" r:id="rId3"/>
    <p:sldId id="381" r:id="rId4"/>
    <p:sldId id="390" r:id="rId5"/>
    <p:sldId id="298" r:id="rId6"/>
    <p:sldId id="377" r:id="rId7"/>
    <p:sldId id="340" r:id="rId8"/>
    <p:sldId id="342" r:id="rId9"/>
    <p:sldId id="343" r:id="rId10"/>
    <p:sldId id="304" r:id="rId11"/>
    <p:sldId id="375" r:id="rId12"/>
    <p:sldId id="345" r:id="rId13"/>
    <p:sldId id="348" r:id="rId14"/>
    <p:sldId id="349" r:id="rId15"/>
    <p:sldId id="350" r:id="rId16"/>
    <p:sldId id="351" r:id="rId17"/>
    <p:sldId id="392" r:id="rId18"/>
    <p:sldId id="388" r:id="rId19"/>
    <p:sldId id="3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C1DB0-C172-489C-A44C-AF910FFC1C9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E86AE-A5E7-4528-AAB5-6F56E207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7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C3DA62-2B63-46D0-8266-C3C49D785091}" type="slidenum">
              <a:rPr lang="en-US" smtClean="0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588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4E9383-C6F3-4EAE-A0B4-D92CDE95B26B}" type="slidenum">
              <a:rPr lang="en-US" smtClean="0">
                <a:latin typeface="Calibri" panose="020F0502020204030204" pitchFamily="34" charset="0"/>
              </a:rPr>
              <a:pPr/>
              <a:t>3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0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3773-B336-4EFC-B441-698669731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28E7E-7C5F-4277-BF66-520DB1C1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82566-8FBB-4982-B4E1-09E8B94A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BA15-A49E-459B-B48F-FBB8FDBD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31D93-F428-4585-8449-1FA54B7D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A1D89-8548-4CA4-9043-9DCF74E8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7A11A-0D73-47DB-927A-24DC28A33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0C456-23D2-40BB-B86D-6472A18D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D8D9E-0A02-4024-B73F-6DC516D2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E08D5-760C-4E5C-9AA0-CC760ED3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4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507C4-E1B9-496B-BD9B-19D734846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4D875-95D8-4AE1-94EE-709F42529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FCC9F-92F7-432C-9929-D81DE28E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19088-456C-405F-92C1-2015A38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A1114-1AE2-4DBE-A593-08E34A6F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49AD-5A9A-4CD3-9E16-77D7326FE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94CA-8B49-40C0-A8BD-840EAECCD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D465E-238B-4648-AAE9-4D151FC5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DD84D-1A95-408E-835B-7050DBB0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275C0-F508-43BA-87F0-CEFA2670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BADA-B7DB-4AB6-8179-B8741D5D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A349D-2B3A-4FB6-9D7D-F22252E12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48F65-3E28-40D7-8345-021D61443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7C925-77EB-4A61-A99A-2577EA31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E1801-6607-4784-8C6A-057129B2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C410D-2E97-41F0-84EF-9F46F41E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E9787-D53B-4584-81CD-34346BF21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8AD56-2EDF-4D15-B017-E5C40FBB3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18A26-472E-4B03-8CC5-B8A4D9F0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C3B66-F89E-457F-B62C-211BF64B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10761-C6CF-43B7-930F-3DD0EDE98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2CFC2-6A5C-4283-A25E-54F99AC3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ABEFC-5075-4CA4-A873-F232F9169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ED8CD-435B-42B5-A192-F7FC0D560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B2F38-5109-4A5B-931C-7BF7AC62D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7526A-05D6-424B-A5CE-B944024FE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55EA8-FE9A-4280-AA6A-EDAEAD1F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1FBB6E-4436-4208-BD67-9EDC3790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3FC35A-758A-47D4-B379-AD221F63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E108-16A6-42E4-93A5-729986C4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B866E-0412-4636-8F9F-99F0D9C8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3691B-C774-4D1F-BBC3-C692772E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CCBD1-AD48-4E2D-A504-A10D17AA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8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818DA9-DC5C-484A-8058-0BAC2EF9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75489-6161-4F4E-A4DF-6F24B958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E2CAF-DC6F-43EF-B045-6528D5B4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1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4CCB9-1B60-474B-93F8-BB23E5BB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97C62-2350-4BC4-896E-4C9EF5BA6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17F71-EA59-429F-9677-ABAF125B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E882-BBB0-46E7-9102-7C4B051D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6A383-5174-4BD0-A618-F8B727AA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F350E-D8EB-4E44-86C8-C86AA800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1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47236-731F-4C39-AFF8-6CA14662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3FBF2-F618-44C5-9634-4E3934A1F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ED4DE-47F1-4EF5-8662-F316D91C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A1001-F2BB-4388-89E0-704E89DB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BE493-B328-4F24-84CC-1F4629FA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40633-6301-4A04-A043-22BBB5DB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0CD3A6-3C94-4AAD-92E0-CF62E84A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27380-3FA5-4D73-B3F1-EC060A91E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A509-8A90-4A43-88F0-0CCA54C5C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6B88A-716B-4465-96AC-EF9068D35A7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8D4E2-C8D0-46C8-BB01-EE7EE2055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AC489-175D-46E0-8800-BD1F1F13D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9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ima.cs.berkeley.edu/" TargetMode="External"/><Relationship Id="rId2" Type="http://schemas.openxmlformats.org/officeDocument/2006/relationships/hyperlink" Target="http://kuliah.itb.ac.i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cs.uci.edu/~dechter/courses/ics-271/fall-08/lecture-notes/4.InformedHeuristicSearch.ppt" TargetMode="External"/><Relationship Id="rId4" Type="http://schemas.openxmlformats.org/officeDocument/2006/relationships/hyperlink" Target="http://ocw.mit.edu/courses/electrical-engineering-and-computer-scien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5313"/>
            <a:ext cx="11125199" cy="3190461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sz="6700" b="1" i="1" dirty="0">
                <a:solidFill>
                  <a:srgbClr val="FF0000"/>
                </a:solidFill>
              </a:rPr>
            </a:br>
            <a:br>
              <a:rPr lang="en-US" sz="6700" b="1" i="1" dirty="0">
                <a:solidFill>
                  <a:srgbClr val="FF0000"/>
                </a:solidFill>
              </a:rPr>
            </a:br>
            <a:br>
              <a:rPr lang="en-US" sz="6700" b="1" i="1" dirty="0">
                <a:solidFill>
                  <a:srgbClr val="FF0000"/>
                </a:solidFill>
              </a:rPr>
            </a:br>
            <a:r>
              <a:rPr lang="en-US" sz="6700" b="1" dirty="0" err="1">
                <a:solidFill>
                  <a:srgbClr val="FF0000"/>
                </a:solidFill>
              </a:rPr>
              <a:t>Penentuan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r>
              <a:rPr lang="en-US" sz="6700" b="1" dirty="0" err="1">
                <a:solidFill>
                  <a:srgbClr val="FF0000"/>
                </a:solidFill>
              </a:rPr>
              <a:t>Rute</a:t>
            </a:r>
            <a:r>
              <a:rPr lang="en-US" sz="6700" b="1" dirty="0">
                <a:solidFill>
                  <a:srgbClr val="FF0000"/>
                </a:solidFill>
              </a:rPr>
              <a:t> </a:t>
            </a:r>
            <a:br>
              <a:rPr lang="en-US" sz="6700" b="1" dirty="0">
                <a:solidFill>
                  <a:srgbClr val="FF0000"/>
                </a:solidFill>
              </a:rPr>
            </a:br>
            <a:r>
              <a:rPr lang="en-US" sz="6700" b="1" dirty="0">
                <a:solidFill>
                  <a:srgbClr val="FF0000"/>
                </a:solidFill>
              </a:rPr>
              <a:t>(</a:t>
            </a:r>
            <a:r>
              <a:rPr lang="id-ID" sz="6700" b="1" i="1" dirty="0">
                <a:solidFill>
                  <a:srgbClr val="FF0000"/>
                </a:solidFill>
              </a:rPr>
              <a:t>Route/Path Planning</a:t>
            </a:r>
            <a:r>
              <a:rPr lang="en-US" sz="6700" b="1" dirty="0">
                <a:solidFill>
                  <a:srgbClr val="FF0000"/>
                </a:solidFill>
              </a:rPr>
              <a:t>)</a:t>
            </a:r>
            <a:br>
              <a:rPr lang="en-US" b="1" i="1" dirty="0"/>
            </a:br>
            <a:br>
              <a:rPr lang="en-US" b="1" i="1" dirty="0"/>
            </a:br>
            <a:r>
              <a:rPr lang="en-US" sz="4900" b="1" dirty="0" err="1"/>
              <a:t>Bagian</a:t>
            </a:r>
            <a:r>
              <a:rPr lang="en-US" sz="4900" b="1" dirty="0"/>
              <a:t> 1: BFS, DFS, UCS, Greedy Best First Search</a:t>
            </a:r>
            <a:endParaRPr lang="en-US" sz="4900" b="1" i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68219" y="4430091"/>
            <a:ext cx="7072313" cy="19843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/>
              <a:t>IF221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Informatika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STEI-ITB</a:t>
            </a:r>
            <a:endParaRPr lang="id-ID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F8913B-ABCF-418F-97C4-3F6464194303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25954" name="Rectangle 2"/>
          <p:cNvSpPr>
            <a:spLocks noGrp="1"/>
          </p:cNvSpPr>
          <p:nvPr>
            <p:ph type="title"/>
          </p:nvPr>
        </p:nvSpPr>
        <p:spPr>
          <a:xfrm>
            <a:off x="414891" y="80176"/>
            <a:ext cx="6829425" cy="990600"/>
          </a:xfrm>
        </p:spPr>
        <p:txBody>
          <a:bodyPr/>
          <a:lstStyle/>
          <a:p>
            <a:pPr eaLnBrk="1" hangingPunct="1"/>
            <a:r>
              <a:rPr lang="en-US" dirty="0"/>
              <a:t>Uniform Cost Search (UCS)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>
          <a:xfrm>
            <a:off x="494072" y="1135529"/>
            <a:ext cx="6353092" cy="99536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/>
              <a:t>BFS &amp; IDS find path with fewest steps (A-S-F-B)</a:t>
            </a:r>
          </a:p>
          <a:p>
            <a:pPr eaLnBrk="1" hangingPunct="1"/>
            <a:r>
              <a:rPr lang="en-US" sz="2400" dirty="0"/>
              <a:t>If steps ≠ cost, this is not relevant (to optimal solution)</a:t>
            </a:r>
          </a:p>
          <a:p>
            <a:pPr eaLnBrk="1" hangingPunct="1"/>
            <a:r>
              <a:rPr lang="en-US" sz="2400" dirty="0"/>
              <a:t>How can we find the shortest path (measured by sum of distances along path)?</a:t>
            </a:r>
          </a:p>
          <a:p>
            <a:pPr eaLnBrk="1" hangingPunct="1"/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path cost from root to </a:t>
            </a:r>
            <a:r>
              <a:rPr lang="en-US" sz="2400" i="1" dirty="0"/>
              <a:t>n</a:t>
            </a:r>
          </a:p>
        </p:txBody>
      </p:sp>
      <p:grpSp>
        <p:nvGrpSpPr>
          <p:cNvPr id="21509" name="Group 63"/>
          <p:cNvGrpSpPr>
            <a:grpSpLocks/>
          </p:cNvGrpSpPr>
          <p:nvPr/>
        </p:nvGrpSpPr>
        <p:grpSpPr bwMode="auto">
          <a:xfrm>
            <a:off x="575966" y="3660633"/>
            <a:ext cx="5699760" cy="2600961"/>
            <a:chOff x="571500" y="1125538"/>
            <a:chExt cx="7312025" cy="3276487"/>
          </a:xfrm>
        </p:grpSpPr>
        <p:sp>
          <p:nvSpPr>
            <p:cNvPr id="21564" name="Text Box 38"/>
            <p:cNvSpPr txBox="1">
              <a:spLocks noChangeArrowheads="1"/>
            </p:cNvSpPr>
            <p:nvPr/>
          </p:nvSpPr>
          <p:spPr bwMode="auto">
            <a:xfrm>
              <a:off x="3319463" y="1125538"/>
              <a:ext cx="430212" cy="372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200">
                  <a:latin typeface="Tahoma" panose="020B0604030504040204" pitchFamily="34" charset="0"/>
                </a:rPr>
                <a:t>O</a:t>
              </a:r>
            </a:p>
          </p:txBody>
        </p:sp>
        <p:grpSp>
          <p:nvGrpSpPr>
            <p:cNvPr id="21565" name="Group 66"/>
            <p:cNvGrpSpPr>
              <a:grpSpLocks/>
            </p:cNvGrpSpPr>
            <p:nvPr/>
          </p:nvGrpSpPr>
          <p:grpSpPr bwMode="auto">
            <a:xfrm>
              <a:off x="571500" y="1143000"/>
              <a:ext cx="7312025" cy="3259025"/>
              <a:chOff x="571500" y="1336675"/>
              <a:chExt cx="7312025" cy="3259025"/>
            </a:xfrm>
          </p:grpSpPr>
          <p:sp>
            <p:nvSpPr>
              <p:cNvPr id="21566" name="Oval 5"/>
              <p:cNvSpPr>
                <a:spLocks noChangeArrowheads="1"/>
              </p:cNvSpPr>
              <p:nvPr/>
            </p:nvSpPr>
            <p:spPr bwMode="auto">
              <a:xfrm>
                <a:off x="895350" y="27447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67" name="Oval 6"/>
              <p:cNvSpPr>
                <a:spLocks noChangeArrowheads="1"/>
              </p:cNvSpPr>
              <p:nvPr/>
            </p:nvSpPr>
            <p:spPr bwMode="auto">
              <a:xfrm>
                <a:off x="1751013" y="38004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68" name="Oval 7"/>
              <p:cNvSpPr>
                <a:spLocks noChangeArrowheads="1"/>
              </p:cNvSpPr>
              <p:nvPr/>
            </p:nvSpPr>
            <p:spPr bwMode="auto">
              <a:xfrm>
                <a:off x="4960938" y="28860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69" name="Oval 8"/>
              <p:cNvSpPr>
                <a:spLocks noChangeArrowheads="1"/>
              </p:cNvSpPr>
              <p:nvPr/>
            </p:nvSpPr>
            <p:spPr bwMode="auto">
              <a:xfrm>
                <a:off x="5673725" y="422275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0" name="Oval 9"/>
              <p:cNvSpPr>
                <a:spLocks noChangeArrowheads="1"/>
              </p:cNvSpPr>
              <p:nvPr/>
            </p:nvSpPr>
            <p:spPr bwMode="auto">
              <a:xfrm>
                <a:off x="6386513" y="30972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1" name="Oval 10"/>
              <p:cNvSpPr>
                <a:spLocks noChangeArrowheads="1"/>
              </p:cNvSpPr>
              <p:nvPr/>
            </p:nvSpPr>
            <p:spPr bwMode="auto">
              <a:xfrm>
                <a:off x="7385050" y="29575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2" name="Oval 11"/>
              <p:cNvSpPr>
                <a:spLocks noChangeArrowheads="1"/>
              </p:cNvSpPr>
              <p:nvPr/>
            </p:nvSpPr>
            <p:spPr bwMode="auto">
              <a:xfrm>
                <a:off x="5673725" y="16891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3" name="Oval 12"/>
              <p:cNvSpPr>
                <a:spLocks noChangeArrowheads="1"/>
              </p:cNvSpPr>
              <p:nvPr/>
            </p:nvSpPr>
            <p:spPr bwMode="auto">
              <a:xfrm>
                <a:off x="4318000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4" name="Oval 13"/>
              <p:cNvSpPr>
                <a:spLocks noChangeArrowheads="1"/>
              </p:cNvSpPr>
              <p:nvPr/>
            </p:nvSpPr>
            <p:spPr bwMode="auto">
              <a:xfrm>
                <a:off x="3178175" y="14081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5" name="Oval 14"/>
              <p:cNvSpPr>
                <a:spLocks noChangeArrowheads="1"/>
              </p:cNvSpPr>
              <p:nvPr/>
            </p:nvSpPr>
            <p:spPr bwMode="auto">
              <a:xfrm>
                <a:off x="1824038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6" name="Oval 15"/>
              <p:cNvSpPr>
                <a:spLocks noChangeArrowheads="1"/>
              </p:cNvSpPr>
              <p:nvPr/>
            </p:nvSpPr>
            <p:spPr bwMode="auto">
              <a:xfrm>
                <a:off x="4391025" y="33782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7" name="Oval 16"/>
              <p:cNvSpPr>
                <a:spLocks noChangeArrowheads="1"/>
              </p:cNvSpPr>
              <p:nvPr/>
            </p:nvSpPr>
            <p:spPr bwMode="auto">
              <a:xfrm>
                <a:off x="3676650" y="373062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8" name="Oval 17"/>
              <p:cNvSpPr>
                <a:spLocks noChangeArrowheads="1"/>
              </p:cNvSpPr>
              <p:nvPr/>
            </p:nvSpPr>
            <p:spPr bwMode="auto">
              <a:xfrm>
                <a:off x="2892425" y="394176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21579" name="Line 18"/>
              <p:cNvSpPr>
                <a:spLocks noChangeShapeType="1"/>
              </p:cNvSpPr>
              <p:nvPr/>
            </p:nvSpPr>
            <p:spPr bwMode="auto">
              <a:xfrm flipV="1">
                <a:off x="1038225" y="1830388"/>
                <a:ext cx="855663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0" name="Line 19"/>
              <p:cNvSpPr>
                <a:spLocks noChangeShapeType="1"/>
              </p:cNvSpPr>
              <p:nvPr/>
            </p:nvSpPr>
            <p:spPr bwMode="auto">
              <a:xfrm flipV="1">
                <a:off x="1893888" y="1408113"/>
                <a:ext cx="1355725" cy="422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1" name="Line 20"/>
              <p:cNvSpPr>
                <a:spLocks noChangeShapeType="1"/>
              </p:cNvSpPr>
              <p:nvPr/>
            </p:nvSpPr>
            <p:spPr bwMode="auto">
              <a:xfrm>
                <a:off x="3249613" y="1408113"/>
                <a:ext cx="1141412" cy="563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2" name="Line 21"/>
              <p:cNvSpPr>
                <a:spLocks noChangeShapeType="1"/>
              </p:cNvSpPr>
              <p:nvPr/>
            </p:nvSpPr>
            <p:spPr bwMode="auto">
              <a:xfrm flipV="1">
                <a:off x="966788" y="1928813"/>
                <a:ext cx="3424237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3" name="Line 22"/>
              <p:cNvSpPr>
                <a:spLocks noChangeShapeType="1"/>
              </p:cNvSpPr>
              <p:nvPr/>
            </p:nvSpPr>
            <p:spPr bwMode="auto">
              <a:xfrm flipV="1">
                <a:off x="6457950" y="3097213"/>
                <a:ext cx="998538" cy="1412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4" name="Line 23"/>
              <p:cNvSpPr>
                <a:spLocks noChangeShapeType="1"/>
              </p:cNvSpPr>
              <p:nvPr/>
            </p:nvSpPr>
            <p:spPr bwMode="auto">
              <a:xfrm>
                <a:off x="5102225" y="2957513"/>
                <a:ext cx="1355725" cy="28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5" name="Line 24"/>
              <p:cNvSpPr>
                <a:spLocks noChangeShapeType="1"/>
              </p:cNvSpPr>
              <p:nvPr/>
            </p:nvSpPr>
            <p:spPr bwMode="auto">
              <a:xfrm flipV="1">
                <a:off x="5816600" y="3168650"/>
                <a:ext cx="711200" cy="11255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6" name="Line 25"/>
              <p:cNvSpPr>
                <a:spLocks noChangeShapeType="1"/>
              </p:cNvSpPr>
              <p:nvPr/>
            </p:nvSpPr>
            <p:spPr bwMode="auto">
              <a:xfrm flipH="1" flipV="1">
                <a:off x="5102225" y="2957513"/>
                <a:ext cx="571500" cy="1335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7" name="Line 26"/>
              <p:cNvSpPr>
                <a:spLocks noChangeShapeType="1"/>
              </p:cNvSpPr>
              <p:nvPr/>
            </p:nvSpPr>
            <p:spPr bwMode="auto">
              <a:xfrm flipV="1">
                <a:off x="4460875" y="3027363"/>
                <a:ext cx="571500" cy="4905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8" name="Line 27"/>
              <p:cNvSpPr>
                <a:spLocks noChangeShapeType="1"/>
              </p:cNvSpPr>
              <p:nvPr/>
            </p:nvSpPr>
            <p:spPr bwMode="auto">
              <a:xfrm flipV="1">
                <a:off x="3748088" y="3517900"/>
                <a:ext cx="712787" cy="352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9" name="Line 28"/>
              <p:cNvSpPr>
                <a:spLocks noChangeShapeType="1"/>
              </p:cNvSpPr>
              <p:nvPr/>
            </p:nvSpPr>
            <p:spPr bwMode="auto">
              <a:xfrm flipV="1">
                <a:off x="2962275" y="3870325"/>
                <a:ext cx="785813" cy="211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0" name="Line 29"/>
              <p:cNvSpPr>
                <a:spLocks noChangeShapeType="1"/>
              </p:cNvSpPr>
              <p:nvPr/>
            </p:nvSpPr>
            <p:spPr bwMode="auto">
              <a:xfrm flipH="1" flipV="1">
                <a:off x="1038225" y="2816225"/>
                <a:ext cx="712788" cy="1054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1" name="Line 30"/>
              <p:cNvSpPr>
                <a:spLocks noChangeShapeType="1"/>
              </p:cNvSpPr>
              <p:nvPr/>
            </p:nvSpPr>
            <p:spPr bwMode="auto">
              <a:xfrm>
                <a:off x="1824038" y="3941763"/>
                <a:ext cx="1138237" cy="139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2" name="Line 31"/>
              <p:cNvSpPr>
                <a:spLocks noChangeShapeType="1"/>
              </p:cNvSpPr>
              <p:nvPr/>
            </p:nvSpPr>
            <p:spPr bwMode="auto">
              <a:xfrm flipH="1" flipV="1">
                <a:off x="4318000" y="1900238"/>
                <a:ext cx="714375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3" name="Line 32"/>
              <p:cNvSpPr>
                <a:spLocks noChangeShapeType="1"/>
              </p:cNvSpPr>
              <p:nvPr/>
            </p:nvSpPr>
            <p:spPr bwMode="auto">
              <a:xfrm flipV="1">
                <a:off x="4432300" y="1689100"/>
                <a:ext cx="1354138" cy="282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4" name="Line 33"/>
              <p:cNvSpPr>
                <a:spLocks noChangeShapeType="1"/>
              </p:cNvSpPr>
              <p:nvPr/>
            </p:nvSpPr>
            <p:spPr bwMode="auto">
              <a:xfrm>
                <a:off x="5743575" y="1689100"/>
                <a:ext cx="1712913" cy="12684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5" name="Text Box 34"/>
              <p:cNvSpPr txBox="1">
                <a:spLocks noChangeArrowheads="1"/>
              </p:cNvSpPr>
              <p:nvPr/>
            </p:nvSpPr>
            <p:spPr bwMode="auto">
              <a:xfrm>
                <a:off x="571500" y="2285999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21596" name="Text Box 35"/>
              <p:cNvSpPr txBox="1">
                <a:spLocks noChangeArrowheads="1"/>
              </p:cNvSpPr>
              <p:nvPr/>
            </p:nvSpPr>
            <p:spPr bwMode="auto">
              <a:xfrm>
                <a:off x="895349" y="3308349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21597" name="Text Box 36"/>
              <p:cNvSpPr txBox="1">
                <a:spLocks noChangeArrowheads="1"/>
              </p:cNvSpPr>
              <p:nvPr/>
            </p:nvSpPr>
            <p:spPr bwMode="auto">
              <a:xfrm>
                <a:off x="1428750" y="3919537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21598" name="Text Box 37"/>
              <p:cNvSpPr txBox="1">
                <a:spLocks noChangeArrowheads="1"/>
              </p:cNvSpPr>
              <p:nvPr/>
            </p:nvSpPr>
            <p:spPr bwMode="auto">
              <a:xfrm>
                <a:off x="4286249" y="1357313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21599" name="Text Box 39"/>
              <p:cNvSpPr txBox="1">
                <a:spLocks noChangeArrowheads="1"/>
              </p:cNvSpPr>
              <p:nvPr/>
            </p:nvSpPr>
            <p:spPr bwMode="auto">
              <a:xfrm>
                <a:off x="1500188" y="1428750"/>
                <a:ext cx="428624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21600" name="Text Box 40"/>
              <p:cNvSpPr txBox="1">
                <a:spLocks noChangeArrowheads="1"/>
              </p:cNvSpPr>
              <p:nvPr/>
            </p:nvSpPr>
            <p:spPr bwMode="auto">
              <a:xfrm>
                <a:off x="5145089" y="2571750"/>
                <a:ext cx="427037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21601" name="Text Box 41"/>
              <p:cNvSpPr txBox="1">
                <a:spLocks noChangeArrowheads="1"/>
              </p:cNvSpPr>
              <p:nvPr/>
            </p:nvSpPr>
            <p:spPr bwMode="auto">
              <a:xfrm>
                <a:off x="6315074" y="2744787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21602" name="Text Box 42"/>
              <p:cNvSpPr txBox="1">
                <a:spLocks noChangeArrowheads="1"/>
              </p:cNvSpPr>
              <p:nvPr/>
            </p:nvSpPr>
            <p:spPr bwMode="auto">
              <a:xfrm>
                <a:off x="5602287" y="1336675"/>
                <a:ext cx="425450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21603" name="Text Box 43"/>
              <p:cNvSpPr txBox="1">
                <a:spLocks noChangeArrowheads="1"/>
              </p:cNvSpPr>
              <p:nvPr/>
            </p:nvSpPr>
            <p:spPr bwMode="auto">
              <a:xfrm>
                <a:off x="7456488" y="2674938"/>
                <a:ext cx="427037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21604" name="Text Box 44"/>
              <p:cNvSpPr txBox="1">
                <a:spLocks noChangeArrowheads="1"/>
              </p:cNvSpPr>
              <p:nvPr/>
            </p:nvSpPr>
            <p:spPr bwMode="auto">
              <a:xfrm>
                <a:off x="5743575" y="4222750"/>
                <a:ext cx="430214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21605" name="Text Box 45"/>
              <p:cNvSpPr txBox="1">
                <a:spLocks noChangeArrowheads="1"/>
              </p:cNvSpPr>
              <p:nvPr/>
            </p:nvSpPr>
            <p:spPr bwMode="auto">
              <a:xfrm>
                <a:off x="2962275" y="4011612"/>
                <a:ext cx="427038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21606" name="Text Box 46"/>
              <p:cNvSpPr txBox="1">
                <a:spLocks noChangeArrowheads="1"/>
              </p:cNvSpPr>
              <p:nvPr/>
            </p:nvSpPr>
            <p:spPr bwMode="auto">
              <a:xfrm>
                <a:off x="3749676" y="3800475"/>
                <a:ext cx="425450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21607" name="Text Box 47"/>
              <p:cNvSpPr txBox="1">
                <a:spLocks noChangeArrowheads="1"/>
              </p:cNvSpPr>
              <p:nvPr/>
            </p:nvSpPr>
            <p:spPr bwMode="auto">
              <a:xfrm>
                <a:off x="4460875" y="3446463"/>
                <a:ext cx="430214" cy="372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2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21608" name="Text Box 48"/>
              <p:cNvSpPr txBox="1">
                <a:spLocks noChangeArrowheads="1"/>
              </p:cNvSpPr>
              <p:nvPr/>
            </p:nvSpPr>
            <p:spPr bwMode="auto">
              <a:xfrm>
                <a:off x="2036763" y="4011612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21609" name="Text Box 49"/>
              <p:cNvSpPr txBox="1">
                <a:spLocks noChangeArrowheads="1"/>
              </p:cNvSpPr>
              <p:nvPr/>
            </p:nvSpPr>
            <p:spPr bwMode="auto">
              <a:xfrm>
                <a:off x="1038225" y="2041525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1610" name="Text Box 50"/>
              <p:cNvSpPr txBox="1">
                <a:spLocks noChangeArrowheads="1"/>
              </p:cNvSpPr>
              <p:nvPr/>
            </p:nvSpPr>
            <p:spPr bwMode="auto">
              <a:xfrm>
                <a:off x="2179639" y="1336675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21611" name="Text Box 51"/>
              <p:cNvSpPr txBox="1">
                <a:spLocks noChangeArrowheads="1"/>
              </p:cNvSpPr>
              <p:nvPr/>
            </p:nvSpPr>
            <p:spPr bwMode="auto">
              <a:xfrm>
                <a:off x="3676650" y="1408113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21612" name="Text Box 52"/>
              <p:cNvSpPr txBox="1">
                <a:spLocks noChangeArrowheads="1"/>
              </p:cNvSpPr>
              <p:nvPr/>
            </p:nvSpPr>
            <p:spPr bwMode="auto">
              <a:xfrm>
                <a:off x="4818064" y="1477963"/>
                <a:ext cx="568325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21613" name="Text Box 53"/>
              <p:cNvSpPr txBox="1">
                <a:spLocks noChangeArrowheads="1"/>
              </p:cNvSpPr>
              <p:nvPr/>
            </p:nvSpPr>
            <p:spPr bwMode="auto">
              <a:xfrm>
                <a:off x="5602287" y="2744788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21614" name="Text Box 54"/>
              <p:cNvSpPr txBox="1">
                <a:spLocks noChangeArrowheads="1"/>
              </p:cNvSpPr>
              <p:nvPr/>
            </p:nvSpPr>
            <p:spPr bwMode="auto">
              <a:xfrm>
                <a:off x="4318000" y="2959100"/>
                <a:ext cx="573087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21615" name="Text Box 55"/>
              <p:cNvSpPr txBox="1">
                <a:spLocks noChangeArrowheads="1"/>
              </p:cNvSpPr>
              <p:nvPr/>
            </p:nvSpPr>
            <p:spPr bwMode="auto">
              <a:xfrm>
                <a:off x="4960937" y="3800475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21616" name="Text Box 56"/>
              <p:cNvSpPr txBox="1">
                <a:spLocks noChangeArrowheads="1"/>
              </p:cNvSpPr>
              <p:nvPr/>
            </p:nvSpPr>
            <p:spPr bwMode="auto">
              <a:xfrm>
                <a:off x="6173788" y="3800475"/>
                <a:ext cx="569912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21617" name="Text Box 57"/>
              <p:cNvSpPr txBox="1">
                <a:spLocks noChangeArrowheads="1"/>
              </p:cNvSpPr>
              <p:nvPr/>
            </p:nvSpPr>
            <p:spPr bwMode="auto">
              <a:xfrm>
                <a:off x="6815138" y="3238500"/>
                <a:ext cx="569912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21618" name="Text Box 58"/>
              <p:cNvSpPr txBox="1">
                <a:spLocks noChangeArrowheads="1"/>
              </p:cNvSpPr>
              <p:nvPr/>
            </p:nvSpPr>
            <p:spPr bwMode="auto">
              <a:xfrm>
                <a:off x="6600825" y="1971675"/>
                <a:ext cx="568325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21619" name="Text Box 59"/>
              <p:cNvSpPr txBox="1">
                <a:spLocks noChangeArrowheads="1"/>
              </p:cNvSpPr>
              <p:nvPr/>
            </p:nvSpPr>
            <p:spPr bwMode="auto">
              <a:xfrm>
                <a:off x="4033838" y="3659188"/>
                <a:ext cx="569912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1620" name="Text Box 60"/>
              <p:cNvSpPr txBox="1">
                <a:spLocks noChangeArrowheads="1"/>
              </p:cNvSpPr>
              <p:nvPr/>
            </p:nvSpPr>
            <p:spPr bwMode="auto">
              <a:xfrm>
                <a:off x="3214688" y="3929062"/>
                <a:ext cx="676275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21621" name="Text Box 61"/>
              <p:cNvSpPr txBox="1">
                <a:spLocks noChangeArrowheads="1"/>
              </p:cNvSpPr>
              <p:nvPr/>
            </p:nvSpPr>
            <p:spPr bwMode="auto">
              <a:xfrm>
                <a:off x="2747963" y="2463800"/>
                <a:ext cx="571500" cy="352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100">
                    <a:latin typeface="Tahoma" panose="020B0604030504040204" pitchFamily="34" charset="0"/>
                  </a:rPr>
                  <a:t>140</a:t>
                </a:r>
              </a:p>
            </p:txBody>
          </p:sp>
          <p:sp>
            <p:nvSpPr>
              <p:cNvPr id="123" name="Text Box 63"/>
              <p:cNvSpPr txBox="1">
                <a:spLocks noChangeArrowheads="1"/>
              </p:cNvSpPr>
              <p:nvPr/>
            </p:nvSpPr>
            <p:spPr bwMode="auto">
              <a:xfrm>
                <a:off x="4428486" y="2419924"/>
                <a:ext cx="459675" cy="352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id-ID" sz="1050" dirty="0">
                    <a:latin typeface="Arial" charset="0"/>
                  </a:rPr>
                  <a:t>8</a:t>
                </a:r>
                <a:r>
                  <a:rPr lang="en-US" sz="1050" dirty="0">
                    <a:latin typeface="Arial" charset="0"/>
                  </a:rPr>
                  <a:t>0</a:t>
                </a:r>
              </a:p>
            </p:txBody>
          </p:sp>
        </p:grpSp>
      </p:grpSp>
      <p:graphicFrame>
        <p:nvGraphicFramePr>
          <p:cNvPr id="12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873168"/>
              </p:ext>
            </p:extLst>
          </p:nvPr>
        </p:nvGraphicFramePr>
        <p:xfrm>
          <a:off x="7325991" y="-61127"/>
          <a:ext cx="4738520" cy="6980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11">
                <a:tc>
                  <a:txBody>
                    <a:bodyPr/>
                    <a:lstStyle/>
                    <a:p>
                      <a:r>
                        <a:rPr lang="id-ID" sz="1400" dirty="0"/>
                        <a:t>Simpul-E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Simpul Hidup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A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-75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 T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-118,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-140</a:t>
                      </a:r>
                      <a:endParaRPr lang="id-ID" sz="14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-75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A-118</a:t>
                      </a:r>
                      <a:r>
                        <a:rPr lang="en-US" sz="1400" dirty="0">
                          <a:sym typeface="Symbol" pitchFamily="18" charset="2"/>
                        </a:rPr>
                        <a:t>, 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A-140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AZ-146</a:t>
                      </a:r>
                      <a:endParaRPr lang="id-ID" sz="1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A-118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A-140</a:t>
                      </a:r>
                      <a:r>
                        <a:rPr lang="en-US" sz="1400" dirty="0"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AZ-146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AT-229</a:t>
                      </a:r>
                      <a:endParaRPr lang="id-ID" sz="1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A-140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AZ-146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AS-2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2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0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AT-229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AS-291</a:t>
                      </a:r>
                      <a:endParaRPr lang="id-ID" sz="1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2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AZ-146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2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 L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AT-229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AS-291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</a:t>
                      </a:r>
                      <a:r>
                        <a:rPr lang="id-ID" sz="1400" baseline="-25000" dirty="0">
                          <a:sym typeface="Symbol" pitchFamily="18" charset="2"/>
                        </a:rPr>
                        <a:t>2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0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AT-229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AS-291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-366</a:t>
                      </a:r>
                      <a:endParaRPr lang="id-ID" sz="14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AT-229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AS-239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AS-291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ATL-299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-366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5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AS-239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AS-291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ATL-299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AS-291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ATL-299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ATL-299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TLM-364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-317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TLM-364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-340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TLM-364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TLM-364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2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-366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,</a:t>
                      </a:r>
                      <a:r>
                        <a:rPr lang="id-ID" sz="1400" baseline="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RP-455,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ASF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-450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7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id-ID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RP-418</a:t>
                      </a:r>
                      <a:endParaRPr lang="id-ID" sz="1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Solusi ketemu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1563" name="Text Box 62"/>
          <p:cNvSpPr txBox="1">
            <a:spLocks noChangeArrowheads="1"/>
          </p:cNvSpPr>
          <p:nvPr/>
        </p:nvSpPr>
        <p:spPr bwMode="auto">
          <a:xfrm>
            <a:off x="453505" y="6108206"/>
            <a:ext cx="49894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d-ID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id-ID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R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id-ID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B </a:t>
            </a:r>
            <a:endParaRPr lang="id-ID" sz="2000" b="1" dirty="0">
              <a:solidFill>
                <a:srgbClr val="FF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-cost = </a:t>
            </a: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418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  optimal solution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471613" y="2276475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/>
              <a:t>Informed Search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A46592-09AC-4811-8E78-E92AE2FB49FF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D77F6B6-09B9-4514-ABE7-A86FF48C69AA}"/>
              </a:ext>
            </a:extLst>
          </p:cNvPr>
          <p:cNvSpPr txBox="1">
            <a:spLocks/>
          </p:cNvSpPr>
          <p:nvPr/>
        </p:nvSpPr>
        <p:spPr>
          <a:xfrm>
            <a:off x="1981200" y="3429000"/>
            <a:ext cx="8229600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Greedy Best First Search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A*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ECBA6215-EE5F-4684-9CDE-1D801D3032CD}"/>
              </a:ext>
            </a:extLst>
          </p:cNvPr>
          <p:cNvSpPr/>
          <p:nvPr/>
        </p:nvSpPr>
        <p:spPr>
          <a:xfrm>
            <a:off x="7944678" y="615951"/>
            <a:ext cx="2839278" cy="1600200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Heuristic Search</a:t>
            </a:r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A4F6490A-ED37-4AC5-8583-7800E65C8F92}"/>
              </a:ext>
            </a:extLst>
          </p:cNvPr>
          <p:cNvSpPr/>
          <p:nvPr/>
        </p:nvSpPr>
        <p:spPr>
          <a:xfrm>
            <a:off x="4263887" y="1182756"/>
            <a:ext cx="3538330" cy="1182071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136525"/>
            <a:ext cx="10515600" cy="1325563"/>
          </a:xfrm>
        </p:spPr>
        <p:txBody>
          <a:bodyPr/>
          <a:lstStyle/>
          <a:p>
            <a:r>
              <a:rPr lang="en-US" dirty="0"/>
              <a:t>Greedy Best-First Search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051" y="1251744"/>
            <a:ext cx="10572749" cy="178117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Idea: use an </a:t>
            </a:r>
            <a:r>
              <a:rPr lang="en-US" sz="2400" dirty="0">
                <a:solidFill>
                  <a:srgbClr val="FF0000"/>
                </a:solidFill>
              </a:rPr>
              <a:t>evaluation function</a:t>
            </a:r>
            <a:r>
              <a:rPr lang="en-US" sz="2400" dirty="0"/>
              <a:t> </a:t>
            </a:r>
            <a:r>
              <a:rPr lang="en-US" sz="2400" i="1" dirty="0"/>
              <a:t>f(n) </a:t>
            </a:r>
            <a:r>
              <a:rPr lang="en-US" sz="2400" dirty="0"/>
              <a:t>for each node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f(n) = h(n) </a:t>
            </a:r>
            <a:r>
              <a:rPr lang="en-US" i="1" dirty="0">
                <a:sym typeface="Wingdings" panose="05000000000000000000" pitchFamily="2" charset="2"/>
              </a:rPr>
              <a:t> estimates of cost from n to goal</a:t>
            </a:r>
            <a:r>
              <a:rPr lang="en-US" i="1" dirty="0"/>
              <a:t> </a:t>
            </a:r>
            <a:endParaRPr lang="id-ID" i="1" dirty="0"/>
          </a:p>
          <a:p>
            <a:pPr lvl="1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i="1" dirty="0" err="1"/>
              <a:t>h</a:t>
            </a:r>
            <a:r>
              <a:rPr lang="en-US" i="1" baseline="-25000" dirty="0" err="1"/>
              <a:t>SLD</a:t>
            </a:r>
            <a:r>
              <a:rPr lang="en-US" i="1" dirty="0"/>
              <a:t>(n)</a:t>
            </a:r>
            <a:r>
              <a:rPr lang="en-US" dirty="0"/>
              <a:t> = straight-line distance from </a:t>
            </a:r>
            <a:r>
              <a:rPr lang="en-US" i="1" dirty="0"/>
              <a:t>n</a:t>
            </a:r>
            <a:r>
              <a:rPr lang="en-US" dirty="0"/>
              <a:t> to Bucharest</a:t>
            </a:r>
            <a:endParaRPr lang="id-ID" dirty="0"/>
          </a:p>
          <a:p>
            <a:pPr>
              <a:lnSpc>
                <a:spcPct val="90000"/>
              </a:lnSpc>
            </a:pPr>
            <a:r>
              <a:rPr lang="en-US" sz="2400" dirty="0"/>
              <a:t>Greedy best-first search expands the node that </a:t>
            </a:r>
            <a:r>
              <a:rPr lang="en-US" sz="2400" dirty="0">
                <a:solidFill>
                  <a:srgbClr val="FF0000"/>
                </a:solidFill>
              </a:rPr>
              <a:t>appears</a:t>
            </a:r>
            <a:r>
              <a:rPr lang="en-US" sz="2400" dirty="0"/>
              <a:t> to be closest to goal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108033-2763-4133-8BD5-401B1143C2C8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6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020" y="2949178"/>
            <a:ext cx="7491620" cy="367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92365D-800C-45EE-A3E2-F8B3A5628CE4}"/>
              </a:ext>
            </a:extLst>
          </p:cNvPr>
          <p:cNvSpPr/>
          <p:nvPr/>
        </p:nvSpPr>
        <p:spPr>
          <a:xfrm>
            <a:off x="8954973" y="4908079"/>
            <a:ext cx="308462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Romania with step costs in km: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4" descr="greedy-progress01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81" y="1304718"/>
            <a:ext cx="6422747" cy="233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8EC119-B265-4C82-BCBA-CA42376E392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4581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3643314"/>
            <a:ext cx="6422746" cy="31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C21F9B6-4A62-4383-82CA-58C7E71B0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greedy-progress02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95" y="1185449"/>
            <a:ext cx="6750309" cy="245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EBACBE-B872-460C-9047-0947846B43FC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5605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4" y="3643314"/>
            <a:ext cx="6296025" cy="308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4483244-7A0B-4A98-B0A1-CB410B325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greedy-progress03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870" y="1089681"/>
            <a:ext cx="6968684" cy="2537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0FA534-DB09-4CA5-9C03-A32CD793AF74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6629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479" y="3702949"/>
            <a:ext cx="6701043" cy="3284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458BF06-3D6A-4114-BD1F-93D8DDDCE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greedy-progress04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404" y="1013791"/>
            <a:ext cx="7705705" cy="2805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71061" y="136525"/>
            <a:ext cx="10515600" cy="877266"/>
          </a:xfrm>
        </p:spPr>
        <p:txBody>
          <a:bodyPr/>
          <a:lstStyle/>
          <a:p>
            <a:r>
              <a:rPr lang="en-US" dirty="0"/>
              <a:t>Greedy best-first search example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0F24CE-D870-444D-AD7D-444F8CD3A748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7653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671" y="3779839"/>
            <a:ext cx="6280529" cy="307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8" name="Text Box 62">
            <a:extLst>
              <a:ext uri="{FF2B5EF4-FFF2-40B4-BE49-F238E27FC236}">
                <a16:creationId xmlns:a16="http://schemas.microsoft.com/office/drawing/2014/main" id="{0E1E4DCB-240C-46D7-8C68-44BE17E24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18" y="5809426"/>
            <a:ext cx="55387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18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18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18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Arad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Sibiu  </a:t>
            </a:r>
            <a:r>
              <a:rPr lang="en-US" sz="1800" b="1" dirty="0" err="1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Fagaras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 Bucharest</a:t>
            </a:r>
            <a:r>
              <a:rPr lang="en-US" sz="1800" b="1" dirty="0">
                <a:latin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d-ID" sz="18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18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1800" b="1" dirty="0">
                <a:latin typeface="Arial" panose="020B0604020202020204" pitchFamily="34" charset="0"/>
                <a:sym typeface="Wingdings" panose="05000000000000000000" pitchFamily="2" charset="2"/>
              </a:rPr>
              <a:t>-cost = 450  not optimal solution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8FB71-C330-466E-8E84-BE282810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Greedy Best 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F9C70-53A8-4A24-9B10-78DD00F00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870"/>
            <a:ext cx="10515600" cy="46860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Not complete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8A679F-F98F-4809-A145-9D9AF1786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76" y="2003891"/>
            <a:ext cx="7607434" cy="47745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372857-EE73-4956-B32D-C47C327F2656}"/>
              </a:ext>
            </a:extLst>
          </p:cNvPr>
          <p:cNvSpPr txBox="1"/>
          <p:nvPr/>
        </p:nvSpPr>
        <p:spPr>
          <a:xfrm>
            <a:off x="8567210" y="2750518"/>
            <a:ext cx="2239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Lasi</a:t>
            </a:r>
            <a:r>
              <a:rPr lang="en-US" sz="2400" dirty="0"/>
              <a:t> to </a:t>
            </a:r>
            <a:r>
              <a:rPr lang="en-US" sz="2400" dirty="0" err="1"/>
              <a:t>Fragaras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41014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Greedy Best First Search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1063488" y="1555750"/>
            <a:ext cx="10207486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Get stuck with local minima/</a:t>
            </a:r>
            <a:r>
              <a:rPr lang="en-US" dirty="0" err="1"/>
              <a:t>plateu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Irrevocable (not able to be reversed/changed)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Can we incorporate heuristics in systematic search?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82E10D-C98C-492F-AD38-68F63E901775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18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E07CE-2A30-4C05-9E04-175FF20A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endParaRPr lang="en-US" sz="4800" dirty="0"/>
          </a:p>
          <a:p>
            <a:pPr marL="0" indent="0" algn="r">
              <a:buNone/>
            </a:pPr>
            <a:endParaRPr lang="en-US" sz="4800" dirty="0"/>
          </a:p>
          <a:p>
            <a:pPr marL="0" indent="0" algn="r">
              <a:buNone/>
            </a:pPr>
            <a:r>
              <a:rPr lang="en-US" sz="4800" dirty="0"/>
              <a:t>(</a:t>
            </a:r>
            <a:r>
              <a:rPr lang="en-US" sz="4800" dirty="0" err="1"/>
              <a:t>Bersambung</a:t>
            </a:r>
            <a:r>
              <a:rPr lang="en-US" sz="4800" dirty="0"/>
              <a:t> pada </a:t>
            </a:r>
            <a:r>
              <a:rPr lang="en-US" sz="4800" dirty="0" err="1"/>
              <a:t>Bagian</a:t>
            </a:r>
            <a:r>
              <a:rPr lang="en-US" sz="4800" dirty="0"/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125015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Referensi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23925" y="1219201"/>
            <a:ext cx="10429875" cy="4937125"/>
          </a:xfrm>
        </p:spPr>
        <p:txBody>
          <a:bodyPr>
            <a:noAutofit/>
          </a:bodyPr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d-ID" dirty="0"/>
              <a:t>Materi kuliah IF3</a:t>
            </a:r>
            <a:r>
              <a:rPr lang="en-US" dirty="0"/>
              <a:t>170</a:t>
            </a:r>
            <a:r>
              <a:rPr lang="id-ID" dirty="0"/>
              <a:t> Inteligensi Buatan Teknik Informatika ITB, </a:t>
            </a:r>
            <a:r>
              <a:rPr lang="en-US" dirty="0"/>
              <a:t>Course Website: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rgbClr val="FF0000"/>
                </a:solidFill>
                <a:hlinkClick r:id="rId2"/>
              </a:rPr>
              <a:t>http://kuliah.itb.ac.id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 STEI  </a:t>
            </a:r>
            <a:r>
              <a:rPr lang="en-US" dirty="0" err="1">
                <a:sym typeface="Wingdings" panose="05000000000000000000" pitchFamily="2" charset="2"/>
              </a:rPr>
              <a:t>Teknik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Informatika</a:t>
            </a:r>
            <a:r>
              <a:rPr lang="en-US" dirty="0">
                <a:sym typeface="Wingdings" panose="05000000000000000000" pitchFamily="2" charset="2"/>
              </a:rPr>
              <a:t>  IF3</a:t>
            </a:r>
            <a:r>
              <a:rPr lang="id-ID" dirty="0">
                <a:sym typeface="Wingdings" panose="05000000000000000000" pitchFamily="2" charset="2"/>
              </a:rPr>
              <a:t>170</a:t>
            </a:r>
            <a:endParaRPr lang="id-ID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d-ID" dirty="0"/>
              <a:t>Stuart J Russell &amp; Peter Norvig, </a:t>
            </a:r>
            <a:r>
              <a:rPr lang="id-ID" i="1" dirty="0"/>
              <a:t>Artificial Intelligence: A Modern Approach, 3rd Edition</a:t>
            </a:r>
            <a:r>
              <a:rPr lang="id-ID" dirty="0"/>
              <a:t>, Prentice-Hall International, Inc, 2010, Textbook</a:t>
            </a:r>
            <a:endParaRPr lang="en-US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dirty="0"/>
              <a:t>	</a:t>
            </a:r>
            <a:r>
              <a:rPr lang="en-US" sz="2400" dirty="0"/>
              <a:t>Site: </a:t>
            </a:r>
            <a:r>
              <a:rPr lang="en-US" sz="2400" dirty="0">
                <a:hlinkClick r:id="rId3"/>
              </a:rPr>
              <a:t>http://aima.cs.berkeley.edu/</a:t>
            </a:r>
            <a:r>
              <a:rPr lang="id-ID" sz="2400" dirty="0"/>
              <a:t> (2nd edition)</a:t>
            </a:r>
            <a:endParaRPr lang="en-US" sz="24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 startAt="3"/>
            </a:pPr>
            <a:r>
              <a:rPr lang="id-ID" dirty="0"/>
              <a:t>Free online course materials | MIT OpenCourseWare Website:</a:t>
            </a:r>
            <a:br>
              <a:rPr lang="id-ID" dirty="0"/>
            </a:br>
            <a:r>
              <a:rPr lang="id-ID" dirty="0"/>
              <a:t>Site: </a:t>
            </a:r>
            <a:r>
              <a:rPr lang="id-ID" dirty="0">
                <a:hlinkClick r:id="rId4"/>
              </a:rPr>
              <a:t>http://ocw.mit.edu/courses/electrical-engineering-and-computer-science/</a:t>
            </a:r>
            <a:r>
              <a:rPr lang="id-ID" dirty="0"/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Lecture Notes in Informed Heuristic Search, ICS 271 Fall 2008, </a:t>
            </a:r>
            <a:r>
              <a:rPr lang="en-US" dirty="0">
                <a:hlinkClick r:id="rId5"/>
              </a:rPr>
              <a:t>http://www.ics.uci.edu/~dechter/courses/ics-271/fall-08/lecture-notes/4.InformedHeuristicSearch.ppt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138EEABF-CF48-4091-8B3B-35429ED9F89D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>
                <a:defRPr/>
              </a:pPr>
              <a:t>2</a:t>
            </a:fld>
            <a:endParaRPr lang="en-US" sz="28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657226" y="304800"/>
            <a:ext cx="20431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Route Planning</a:t>
            </a:r>
            <a:endParaRPr lang="id-ID" dirty="0"/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BCC877-1ECA-45F3-B580-6537F28EDB3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04800"/>
            <a:ext cx="6500182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267E98-16FB-4187-9AB6-1F514A914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654" y="876190"/>
            <a:ext cx="7607434" cy="477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2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9890C4-3A5E-4196-9503-2FD26308984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Search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6456364" y="260351"/>
            <a:ext cx="3724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latin typeface="Tahoma" panose="020B0604030504040204" pitchFamily="34" charset="0"/>
              </a:rPr>
              <a:t>Source: Russell’s book</a:t>
            </a:r>
          </a:p>
        </p:txBody>
      </p:sp>
      <p:sp>
        <p:nvSpPr>
          <p:cNvPr id="16389" name="Text Box 62"/>
          <p:cNvSpPr txBox="1">
            <a:spLocks noChangeArrowheads="1"/>
          </p:cNvSpPr>
          <p:nvPr/>
        </p:nvSpPr>
        <p:spPr bwMode="auto">
          <a:xfrm>
            <a:off x="7594753" y="4902363"/>
            <a:ext cx="354726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S: set of cities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Arial" panose="020B0604020202020204" pitchFamily="34" charset="0"/>
              </a:rPr>
              <a:t>i.s</a:t>
            </a:r>
            <a:r>
              <a:rPr lang="en-US" sz="2000" dirty="0">
                <a:latin typeface="Arial" panose="020B0604020202020204" pitchFamily="34" charset="0"/>
              </a:rPr>
              <a:t>: A (Arad)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Arial" panose="020B0604020202020204" pitchFamily="34" charset="0"/>
              </a:rPr>
              <a:t>g.s</a:t>
            </a:r>
            <a:r>
              <a:rPr lang="en-US" sz="2000" dirty="0">
                <a:latin typeface="Arial" panose="020B0604020202020204" pitchFamily="34" charset="0"/>
              </a:rPr>
              <a:t>: B (Bucharest)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Goal test: s = B 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Path cost: time ~ distance </a:t>
            </a:r>
          </a:p>
        </p:txBody>
      </p:sp>
      <p:grpSp>
        <p:nvGrpSpPr>
          <p:cNvPr id="16390" name="Group 64"/>
          <p:cNvGrpSpPr>
            <a:grpSpLocks/>
          </p:cNvGrpSpPr>
          <p:nvPr/>
        </p:nvGrpSpPr>
        <p:grpSpPr bwMode="auto">
          <a:xfrm>
            <a:off x="2309850" y="1386844"/>
            <a:ext cx="7272337" cy="3463925"/>
            <a:chOff x="204" y="1389"/>
            <a:chExt cx="4581" cy="2182"/>
          </a:xfrm>
        </p:grpSpPr>
        <p:grpSp>
          <p:nvGrpSpPr>
            <p:cNvPr id="16391" name="Group 4"/>
            <p:cNvGrpSpPr>
              <a:grpSpLocks/>
            </p:cNvGrpSpPr>
            <p:nvPr/>
          </p:nvGrpSpPr>
          <p:grpSpPr bwMode="auto">
            <a:xfrm>
              <a:off x="204" y="1389"/>
              <a:ext cx="4581" cy="2182"/>
              <a:chOff x="670" y="799"/>
              <a:chExt cx="4626" cy="2232"/>
            </a:xfrm>
          </p:grpSpPr>
          <p:sp>
            <p:nvSpPr>
              <p:cNvPr id="16393" name="Oval 5"/>
              <p:cNvSpPr>
                <a:spLocks noChangeArrowheads="1"/>
              </p:cNvSpPr>
              <p:nvPr/>
            </p:nvSpPr>
            <p:spPr bwMode="auto">
              <a:xfrm>
                <a:off x="851" y="1842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4" name="Oval 6"/>
              <p:cNvSpPr>
                <a:spLocks noChangeArrowheads="1"/>
              </p:cNvSpPr>
              <p:nvPr/>
            </p:nvSpPr>
            <p:spPr bwMode="auto">
              <a:xfrm>
                <a:off x="1395" y="252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5" name="Oval 7"/>
              <p:cNvSpPr>
                <a:spLocks noChangeArrowheads="1"/>
              </p:cNvSpPr>
              <p:nvPr/>
            </p:nvSpPr>
            <p:spPr bwMode="auto">
              <a:xfrm>
                <a:off x="3437" y="193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6" name="Oval 8"/>
              <p:cNvSpPr>
                <a:spLocks noChangeArrowheads="1"/>
              </p:cNvSpPr>
              <p:nvPr/>
            </p:nvSpPr>
            <p:spPr bwMode="auto">
              <a:xfrm>
                <a:off x="3890" y="2795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7" name="Oval 9"/>
              <p:cNvSpPr>
                <a:spLocks noChangeArrowheads="1"/>
              </p:cNvSpPr>
              <p:nvPr/>
            </p:nvSpPr>
            <p:spPr bwMode="auto">
              <a:xfrm>
                <a:off x="4344" y="2069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8" name="Oval 10"/>
              <p:cNvSpPr>
                <a:spLocks noChangeArrowheads="1"/>
              </p:cNvSpPr>
              <p:nvPr/>
            </p:nvSpPr>
            <p:spPr bwMode="auto">
              <a:xfrm>
                <a:off x="4979" y="1979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9" name="Oval 11"/>
              <p:cNvSpPr>
                <a:spLocks noChangeArrowheads="1"/>
              </p:cNvSpPr>
              <p:nvPr/>
            </p:nvSpPr>
            <p:spPr bwMode="auto">
              <a:xfrm>
                <a:off x="3890" y="1162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0" name="Oval 12"/>
              <p:cNvSpPr>
                <a:spLocks noChangeArrowheads="1"/>
              </p:cNvSpPr>
              <p:nvPr/>
            </p:nvSpPr>
            <p:spPr bwMode="auto">
              <a:xfrm>
                <a:off x="3028" y="125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1" name="Oval 13"/>
              <p:cNvSpPr>
                <a:spLocks noChangeArrowheads="1"/>
              </p:cNvSpPr>
              <p:nvPr/>
            </p:nvSpPr>
            <p:spPr bwMode="auto">
              <a:xfrm>
                <a:off x="2303" y="981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2" name="Oval 14"/>
              <p:cNvSpPr>
                <a:spLocks noChangeArrowheads="1"/>
              </p:cNvSpPr>
              <p:nvPr/>
            </p:nvSpPr>
            <p:spPr bwMode="auto">
              <a:xfrm>
                <a:off x="1441" y="125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3" name="Oval 15"/>
              <p:cNvSpPr>
                <a:spLocks noChangeArrowheads="1"/>
              </p:cNvSpPr>
              <p:nvPr/>
            </p:nvSpPr>
            <p:spPr bwMode="auto">
              <a:xfrm>
                <a:off x="3074" y="2251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4" name="Oval 16"/>
              <p:cNvSpPr>
                <a:spLocks noChangeArrowheads="1"/>
              </p:cNvSpPr>
              <p:nvPr/>
            </p:nvSpPr>
            <p:spPr bwMode="auto">
              <a:xfrm>
                <a:off x="2620" y="2478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5" name="Oval 17"/>
              <p:cNvSpPr>
                <a:spLocks noChangeArrowheads="1"/>
              </p:cNvSpPr>
              <p:nvPr/>
            </p:nvSpPr>
            <p:spPr bwMode="auto">
              <a:xfrm>
                <a:off x="2121" y="2614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6" name="Line 18"/>
              <p:cNvSpPr>
                <a:spLocks noChangeShapeType="1"/>
              </p:cNvSpPr>
              <p:nvPr/>
            </p:nvSpPr>
            <p:spPr bwMode="auto">
              <a:xfrm flipV="1">
                <a:off x="942" y="1253"/>
                <a:ext cx="544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Line 19"/>
              <p:cNvSpPr>
                <a:spLocks noChangeShapeType="1"/>
              </p:cNvSpPr>
              <p:nvPr/>
            </p:nvSpPr>
            <p:spPr bwMode="auto">
              <a:xfrm flipV="1">
                <a:off x="1486" y="981"/>
                <a:ext cx="86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Line 20"/>
              <p:cNvSpPr>
                <a:spLocks noChangeShapeType="1"/>
              </p:cNvSpPr>
              <p:nvPr/>
            </p:nvSpPr>
            <p:spPr bwMode="auto">
              <a:xfrm>
                <a:off x="2348" y="981"/>
                <a:ext cx="726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Line 21"/>
              <p:cNvSpPr>
                <a:spLocks noChangeShapeType="1"/>
              </p:cNvSpPr>
              <p:nvPr/>
            </p:nvSpPr>
            <p:spPr bwMode="auto">
              <a:xfrm flipV="1">
                <a:off x="896" y="1344"/>
                <a:ext cx="2178" cy="5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Line 22"/>
              <p:cNvSpPr>
                <a:spLocks noChangeShapeType="1"/>
              </p:cNvSpPr>
              <p:nvPr/>
            </p:nvSpPr>
            <p:spPr bwMode="auto">
              <a:xfrm flipV="1">
                <a:off x="4389" y="2069"/>
                <a:ext cx="635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Line 23"/>
              <p:cNvSpPr>
                <a:spLocks noChangeShapeType="1"/>
              </p:cNvSpPr>
              <p:nvPr/>
            </p:nvSpPr>
            <p:spPr bwMode="auto">
              <a:xfrm>
                <a:off x="3527" y="1979"/>
                <a:ext cx="862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24"/>
              <p:cNvSpPr>
                <a:spLocks noChangeShapeType="1"/>
              </p:cNvSpPr>
              <p:nvPr/>
            </p:nvSpPr>
            <p:spPr bwMode="auto">
              <a:xfrm flipV="1">
                <a:off x="3981" y="2115"/>
                <a:ext cx="453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25"/>
              <p:cNvSpPr>
                <a:spLocks noChangeShapeType="1"/>
              </p:cNvSpPr>
              <p:nvPr/>
            </p:nvSpPr>
            <p:spPr bwMode="auto">
              <a:xfrm flipH="1" flipV="1">
                <a:off x="3527" y="1979"/>
                <a:ext cx="363" cy="8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26"/>
              <p:cNvSpPr>
                <a:spLocks noChangeShapeType="1"/>
              </p:cNvSpPr>
              <p:nvPr/>
            </p:nvSpPr>
            <p:spPr bwMode="auto">
              <a:xfrm flipV="1">
                <a:off x="3119" y="2024"/>
                <a:ext cx="363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27"/>
              <p:cNvSpPr>
                <a:spLocks noChangeShapeType="1"/>
              </p:cNvSpPr>
              <p:nvPr/>
            </p:nvSpPr>
            <p:spPr bwMode="auto">
              <a:xfrm flipV="1">
                <a:off x="2665" y="2341"/>
                <a:ext cx="454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28"/>
              <p:cNvSpPr>
                <a:spLocks noChangeShapeType="1"/>
              </p:cNvSpPr>
              <p:nvPr/>
            </p:nvSpPr>
            <p:spPr bwMode="auto">
              <a:xfrm flipV="1">
                <a:off x="2166" y="2568"/>
                <a:ext cx="499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29"/>
              <p:cNvSpPr>
                <a:spLocks noChangeShapeType="1"/>
              </p:cNvSpPr>
              <p:nvPr/>
            </p:nvSpPr>
            <p:spPr bwMode="auto">
              <a:xfrm flipH="1" flipV="1">
                <a:off x="942" y="1888"/>
                <a:ext cx="453" cy="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0"/>
              <p:cNvSpPr>
                <a:spLocks noChangeShapeType="1"/>
              </p:cNvSpPr>
              <p:nvPr/>
            </p:nvSpPr>
            <p:spPr bwMode="auto">
              <a:xfrm>
                <a:off x="1441" y="2614"/>
                <a:ext cx="725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31"/>
              <p:cNvSpPr>
                <a:spLocks noChangeShapeType="1"/>
              </p:cNvSpPr>
              <p:nvPr/>
            </p:nvSpPr>
            <p:spPr bwMode="auto">
              <a:xfrm flipH="1" flipV="1">
                <a:off x="3028" y="1298"/>
                <a:ext cx="454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32"/>
              <p:cNvSpPr>
                <a:spLocks noChangeShapeType="1"/>
              </p:cNvSpPr>
              <p:nvPr/>
            </p:nvSpPr>
            <p:spPr bwMode="auto">
              <a:xfrm flipV="1">
                <a:off x="3074" y="1162"/>
                <a:ext cx="861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33"/>
              <p:cNvSpPr>
                <a:spLocks noChangeShapeType="1"/>
              </p:cNvSpPr>
              <p:nvPr/>
            </p:nvSpPr>
            <p:spPr bwMode="auto">
              <a:xfrm>
                <a:off x="3935" y="1162"/>
                <a:ext cx="1089" cy="8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Text Box 34"/>
              <p:cNvSpPr txBox="1">
                <a:spLocks noChangeArrowheads="1"/>
              </p:cNvSpPr>
              <p:nvPr/>
            </p:nvSpPr>
            <p:spPr bwMode="auto">
              <a:xfrm>
                <a:off x="670" y="1616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FF0000"/>
                    </a:solidFill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16423" name="Text Box 35"/>
              <p:cNvSpPr txBox="1">
                <a:spLocks noChangeArrowheads="1"/>
              </p:cNvSpPr>
              <p:nvPr/>
            </p:nvSpPr>
            <p:spPr bwMode="auto">
              <a:xfrm>
                <a:off x="851" y="2206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16424" name="Text Box 36"/>
              <p:cNvSpPr txBox="1">
                <a:spLocks noChangeArrowheads="1"/>
              </p:cNvSpPr>
              <p:nvPr/>
            </p:nvSpPr>
            <p:spPr bwMode="auto">
              <a:xfrm>
                <a:off x="1214" y="2568"/>
                <a:ext cx="272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16425" name="Text Box 37"/>
              <p:cNvSpPr txBox="1">
                <a:spLocks noChangeArrowheads="1"/>
              </p:cNvSpPr>
              <p:nvPr/>
            </p:nvSpPr>
            <p:spPr bwMode="auto">
              <a:xfrm>
                <a:off x="3028" y="1026"/>
                <a:ext cx="272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16426" name="Text Box 38"/>
              <p:cNvSpPr txBox="1">
                <a:spLocks noChangeArrowheads="1"/>
              </p:cNvSpPr>
              <p:nvPr/>
            </p:nvSpPr>
            <p:spPr bwMode="auto">
              <a:xfrm>
                <a:off x="2393" y="799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O</a:t>
                </a:r>
              </a:p>
            </p:txBody>
          </p:sp>
          <p:sp>
            <p:nvSpPr>
              <p:cNvPr id="16427" name="Text Box 39"/>
              <p:cNvSpPr txBox="1">
                <a:spLocks noChangeArrowheads="1"/>
              </p:cNvSpPr>
              <p:nvPr/>
            </p:nvSpPr>
            <p:spPr bwMode="auto">
              <a:xfrm>
                <a:off x="1259" y="1117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16428" name="Text Box 40"/>
              <p:cNvSpPr txBox="1">
                <a:spLocks noChangeArrowheads="1"/>
              </p:cNvSpPr>
              <p:nvPr/>
            </p:nvSpPr>
            <p:spPr bwMode="auto">
              <a:xfrm>
                <a:off x="3482" y="1752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16429" name="Text Box 41"/>
              <p:cNvSpPr txBox="1">
                <a:spLocks noChangeArrowheads="1"/>
              </p:cNvSpPr>
              <p:nvPr/>
            </p:nvSpPr>
            <p:spPr bwMode="auto">
              <a:xfrm>
                <a:off x="4298" y="1842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16430" name="Text Box 42"/>
              <p:cNvSpPr txBox="1">
                <a:spLocks noChangeArrowheads="1"/>
              </p:cNvSpPr>
              <p:nvPr/>
            </p:nvSpPr>
            <p:spPr bwMode="auto">
              <a:xfrm>
                <a:off x="3845" y="935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16431" name="Text Box 43"/>
              <p:cNvSpPr txBox="1">
                <a:spLocks noChangeArrowheads="1"/>
              </p:cNvSpPr>
              <p:nvPr/>
            </p:nvSpPr>
            <p:spPr bwMode="auto">
              <a:xfrm>
                <a:off x="5024" y="1797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FF0000"/>
                    </a:solidFill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16432" name="Text Box 44"/>
              <p:cNvSpPr txBox="1">
                <a:spLocks noChangeArrowheads="1"/>
              </p:cNvSpPr>
              <p:nvPr/>
            </p:nvSpPr>
            <p:spPr bwMode="auto">
              <a:xfrm>
                <a:off x="3935" y="2795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16433" name="Text Box 45"/>
              <p:cNvSpPr txBox="1">
                <a:spLocks noChangeArrowheads="1"/>
              </p:cNvSpPr>
              <p:nvPr/>
            </p:nvSpPr>
            <p:spPr bwMode="auto">
              <a:xfrm>
                <a:off x="2166" y="2659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16434" name="Text Box 46"/>
              <p:cNvSpPr txBox="1">
                <a:spLocks noChangeArrowheads="1"/>
              </p:cNvSpPr>
              <p:nvPr/>
            </p:nvSpPr>
            <p:spPr bwMode="auto">
              <a:xfrm>
                <a:off x="2666" y="2523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16435" name="Text Box 47"/>
              <p:cNvSpPr txBox="1">
                <a:spLocks noChangeArrowheads="1"/>
              </p:cNvSpPr>
              <p:nvPr/>
            </p:nvSpPr>
            <p:spPr bwMode="auto">
              <a:xfrm>
                <a:off x="3119" y="2295"/>
                <a:ext cx="273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16436" name="Text Box 48"/>
              <p:cNvSpPr txBox="1">
                <a:spLocks noChangeArrowheads="1"/>
              </p:cNvSpPr>
              <p:nvPr/>
            </p:nvSpPr>
            <p:spPr bwMode="auto">
              <a:xfrm>
                <a:off x="1577" y="2659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16437" name="Text Box 49"/>
              <p:cNvSpPr txBox="1">
                <a:spLocks noChangeArrowheads="1"/>
              </p:cNvSpPr>
              <p:nvPr/>
            </p:nvSpPr>
            <p:spPr bwMode="auto">
              <a:xfrm>
                <a:off x="942" y="1389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16438" name="Text Box 50"/>
              <p:cNvSpPr txBox="1">
                <a:spLocks noChangeArrowheads="1"/>
              </p:cNvSpPr>
              <p:nvPr/>
            </p:nvSpPr>
            <p:spPr bwMode="auto">
              <a:xfrm>
                <a:off x="1668" y="935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16439" name="Text Box 51"/>
              <p:cNvSpPr txBox="1">
                <a:spLocks noChangeArrowheads="1"/>
              </p:cNvSpPr>
              <p:nvPr/>
            </p:nvSpPr>
            <p:spPr bwMode="auto">
              <a:xfrm>
                <a:off x="2620" y="981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16440" name="Text Box 52"/>
              <p:cNvSpPr txBox="1">
                <a:spLocks noChangeArrowheads="1"/>
              </p:cNvSpPr>
              <p:nvPr/>
            </p:nvSpPr>
            <p:spPr bwMode="auto">
              <a:xfrm>
                <a:off x="3346" y="1026"/>
                <a:ext cx="362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16441" name="Text Box 53"/>
              <p:cNvSpPr txBox="1">
                <a:spLocks noChangeArrowheads="1"/>
              </p:cNvSpPr>
              <p:nvPr/>
            </p:nvSpPr>
            <p:spPr bwMode="auto">
              <a:xfrm>
                <a:off x="3845" y="1842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16442" name="Text Box 54"/>
              <p:cNvSpPr txBox="1">
                <a:spLocks noChangeArrowheads="1"/>
              </p:cNvSpPr>
              <p:nvPr/>
            </p:nvSpPr>
            <p:spPr bwMode="auto">
              <a:xfrm>
                <a:off x="3028" y="1980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16443" name="Text Box 55"/>
              <p:cNvSpPr txBox="1">
                <a:spLocks noChangeArrowheads="1"/>
              </p:cNvSpPr>
              <p:nvPr/>
            </p:nvSpPr>
            <p:spPr bwMode="auto">
              <a:xfrm>
                <a:off x="3437" y="2523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16444" name="Text Box 56"/>
              <p:cNvSpPr txBox="1">
                <a:spLocks noChangeArrowheads="1"/>
              </p:cNvSpPr>
              <p:nvPr/>
            </p:nvSpPr>
            <p:spPr bwMode="auto">
              <a:xfrm>
                <a:off x="4208" y="2523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16445" name="Text Box 57"/>
              <p:cNvSpPr txBox="1">
                <a:spLocks noChangeArrowheads="1"/>
              </p:cNvSpPr>
              <p:nvPr/>
            </p:nvSpPr>
            <p:spPr bwMode="auto">
              <a:xfrm>
                <a:off x="4616" y="2160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16446" name="Text Box 58"/>
              <p:cNvSpPr txBox="1">
                <a:spLocks noChangeArrowheads="1"/>
              </p:cNvSpPr>
              <p:nvPr/>
            </p:nvSpPr>
            <p:spPr bwMode="auto">
              <a:xfrm>
                <a:off x="4480" y="1344"/>
                <a:ext cx="362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16447" name="Text Box 59"/>
              <p:cNvSpPr txBox="1">
                <a:spLocks noChangeArrowheads="1"/>
              </p:cNvSpPr>
              <p:nvPr/>
            </p:nvSpPr>
            <p:spPr bwMode="auto">
              <a:xfrm>
                <a:off x="2847" y="2432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16448" name="Text Box 60"/>
              <p:cNvSpPr txBox="1">
                <a:spLocks noChangeArrowheads="1"/>
              </p:cNvSpPr>
              <p:nvPr/>
            </p:nvSpPr>
            <p:spPr bwMode="auto">
              <a:xfrm>
                <a:off x="2393" y="2614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16449" name="Text Box 61"/>
              <p:cNvSpPr txBox="1">
                <a:spLocks noChangeArrowheads="1"/>
              </p:cNvSpPr>
              <p:nvPr/>
            </p:nvSpPr>
            <p:spPr bwMode="auto">
              <a:xfrm>
                <a:off x="2029" y="1661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140</a:t>
                </a:r>
              </a:p>
            </p:txBody>
          </p:sp>
        </p:grpSp>
        <p:sp>
          <p:nvSpPr>
            <p:cNvPr id="16392" name="Text Box 63"/>
            <p:cNvSpPr txBox="1">
              <a:spLocks noChangeArrowheads="1"/>
            </p:cNvSpPr>
            <p:nvPr/>
          </p:nvSpPr>
          <p:spPr bwMode="auto">
            <a:xfrm>
              <a:off x="2608" y="2205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id-ID" sz="1400">
                  <a:latin typeface="Arial" panose="020B0604020202020204" pitchFamily="34" charset="0"/>
                </a:rPr>
                <a:t>8</a:t>
              </a:r>
              <a:r>
                <a:rPr lang="en-US" sz="1400"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51A21-E19B-4A23-9468-60D3ED778D06}"/>
              </a:ext>
            </a:extLst>
          </p:cNvPr>
          <p:cNvSpPr txBox="1"/>
          <p:nvPr/>
        </p:nvSpPr>
        <p:spPr>
          <a:xfrm>
            <a:off x="2185240" y="4831101"/>
            <a:ext cx="370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 part of graph of Romania)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352550" y="2733675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/>
              <a:t>Uninformed Search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D833AC-83B0-4E41-BE76-D0DBBBA06528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789F560-0461-45C1-8DAA-4DA258023043}"/>
              </a:ext>
            </a:extLst>
          </p:cNvPr>
          <p:cNvSpPr txBox="1">
            <a:spLocks/>
          </p:cNvSpPr>
          <p:nvPr/>
        </p:nvSpPr>
        <p:spPr>
          <a:xfrm>
            <a:off x="2133600" y="3630612"/>
            <a:ext cx="8229600" cy="1905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BFS (</a:t>
            </a:r>
            <a:r>
              <a:rPr lang="en-US" sz="4800" b="1" i="1" dirty="0"/>
              <a:t>Breadth First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DFS (</a:t>
            </a:r>
            <a:r>
              <a:rPr lang="en-US" sz="4800" b="1" i="1" dirty="0"/>
              <a:t>Depth First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DLS (</a:t>
            </a:r>
            <a:r>
              <a:rPr lang="en-US" sz="4800" b="1" i="1" dirty="0"/>
              <a:t>Deep Limited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IDS (</a:t>
            </a:r>
            <a:r>
              <a:rPr lang="en-US" sz="4800" b="1" i="1" dirty="0"/>
              <a:t>Iterative Deepening Search</a:t>
            </a:r>
            <a:r>
              <a:rPr lang="en-US" sz="4800" b="1" dirty="0"/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/>
              <a:t>UCS (</a:t>
            </a:r>
            <a:r>
              <a:rPr lang="en-US" sz="4800" b="1" i="1" dirty="0"/>
              <a:t>Uniform Cost Search</a:t>
            </a:r>
            <a:r>
              <a:rPr lang="en-US" sz="4800" b="1" dirty="0"/>
              <a:t>)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F81BAFE-339D-41FF-AD54-A684C8F6DE7E}"/>
              </a:ext>
            </a:extLst>
          </p:cNvPr>
          <p:cNvSpPr/>
          <p:nvPr/>
        </p:nvSpPr>
        <p:spPr>
          <a:xfrm>
            <a:off x="7731585" y="479165"/>
            <a:ext cx="3419889" cy="2106379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Blind Search</a:t>
            </a:r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EDE6EC32-E668-44FA-8CD7-456A78A56EB7}"/>
              </a:ext>
            </a:extLst>
          </p:cNvPr>
          <p:cNvSpPr/>
          <p:nvPr/>
        </p:nvSpPr>
        <p:spPr>
          <a:xfrm>
            <a:off x="3938067" y="1334972"/>
            <a:ext cx="3538330" cy="1182071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DD06CA-9242-4734-9374-5A5B15F2C731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/>
          </p:nvPr>
        </p:nvSpPr>
        <p:spPr>
          <a:xfrm>
            <a:off x="722313" y="381318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Breadth-First Search (BFS)</a:t>
            </a:r>
          </a:p>
        </p:txBody>
      </p:sp>
      <p:sp>
        <p:nvSpPr>
          <p:cNvPr id="18436" name="Text Box 62"/>
          <p:cNvSpPr txBox="1">
            <a:spLocks noChangeArrowheads="1"/>
          </p:cNvSpPr>
          <p:nvPr/>
        </p:nvSpPr>
        <p:spPr bwMode="auto">
          <a:xfrm>
            <a:off x="784225" y="5306598"/>
            <a:ext cx="2874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S  F  B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-cost = 450</a:t>
            </a:r>
          </a:p>
        </p:txBody>
      </p:sp>
      <p:sp>
        <p:nvSpPr>
          <p:cNvPr id="18495" name="Rectangle 66"/>
          <p:cNvSpPr>
            <a:spLocks noChangeArrowheads="1"/>
          </p:cNvSpPr>
          <p:nvPr/>
        </p:nvSpPr>
        <p:spPr bwMode="auto">
          <a:xfrm>
            <a:off x="790577" y="975104"/>
            <a:ext cx="3497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panose="020B0604020202020204" pitchFamily="34" charset="0"/>
              </a:rPr>
              <a:t>Treat agenda as a queue (FIFO)</a:t>
            </a:r>
          </a:p>
        </p:txBody>
      </p:sp>
      <p:pic>
        <p:nvPicPr>
          <p:cNvPr id="18496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182" y="5130801"/>
            <a:ext cx="231775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7" name="Content Placeholder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48706827"/>
              </p:ext>
            </p:extLst>
          </p:nvPr>
        </p:nvGraphicFramePr>
        <p:xfrm>
          <a:off x="8139113" y="3083210"/>
          <a:ext cx="3437047" cy="361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430">
                <a:tc>
                  <a:txBody>
                    <a:bodyPr/>
                    <a:lstStyle/>
                    <a:p>
                      <a:r>
                        <a:rPr lang="id-ID" sz="1400" dirty="0"/>
                        <a:t>Simpul-E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Simpul Hidup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A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 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</a:t>
                      </a:r>
                      <a:r>
                        <a:rPr lang="en-US" sz="1400" dirty="0">
                          <a:sym typeface="Symbol" pitchFamily="18" charset="2"/>
                        </a:rPr>
                        <a:t>,O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 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r>
                        <a:rPr lang="en-US" sz="1400" dirty="0">
                          <a:sym typeface="Symbol" pitchFamily="18" charset="2"/>
                        </a:rPr>
                        <a:t>,L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ASF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r>
                        <a:rPr lang="en-US" sz="1400" dirty="0">
                          <a:sym typeface="Symbol" pitchFamily="18" charset="2"/>
                        </a:rPr>
                        <a:t>,B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ASF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,P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ASR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L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AT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ASF</a:t>
                      </a:r>
                      <a:r>
                        <a:rPr lang="en-US" sz="1400" dirty="0">
                          <a:sym typeface="Symbol" pitchFamily="18" charset="2"/>
                        </a:rPr>
                        <a:t>,D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ym typeface="Symbol" pitchFamily="18" charset="2"/>
                        </a:rPr>
                        <a:t>,C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ym typeface="Symbol" pitchFamily="18" charset="2"/>
                        </a:rPr>
                        <a:t>,P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ASR</a:t>
                      </a:r>
                      <a:r>
                        <a:rPr lang="en-US" sz="1400" dirty="0">
                          <a:sym typeface="Symbol" pitchFamily="18" charset="2"/>
                        </a:rPr>
                        <a:t>,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M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ATL 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4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ASF</a:t>
                      </a:r>
                      <a:endParaRPr lang="id-ID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Solusi ketemu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68" name="Oval 5">
            <a:extLst>
              <a:ext uri="{FF2B5EF4-FFF2-40B4-BE49-F238E27FC236}">
                <a16:creationId xmlns:a16="http://schemas.microsoft.com/office/drawing/2014/main" id="{4C33F1EE-0C93-45B1-82AB-F4B34FDC0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9" y="3140455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69" name="Oval 6">
            <a:extLst>
              <a:ext uri="{FF2B5EF4-FFF2-40B4-BE49-F238E27FC236}">
                <a16:creationId xmlns:a16="http://schemas.microsoft.com/office/drawing/2014/main" id="{66154C94-D1CB-49A9-9152-BAB42908C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1" y="4196141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0" name="Oval 7">
            <a:extLst>
              <a:ext uri="{FF2B5EF4-FFF2-40B4-BE49-F238E27FC236}">
                <a16:creationId xmlns:a16="http://schemas.microsoft.com/office/drawing/2014/main" id="{A0240F61-0517-4AD7-8769-A87964F3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6" y="3281741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5FA65A3A-2B76-42A9-A736-05BEA74EF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4" y="4618416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2" name="Oval 9">
            <a:extLst>
              <a:ext uri="{FF2B5EF4-FFF2-40B4-BE49-F238E27FC236}">
                <a16:creationId xmlns:a16="http://schemas.microsoft.com/office/drawing/2014/main" id="{76C1127E-BBFF-4337-A791-BAAD0EBA9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1" y="349288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0187E529-9E5E-4FDB-96E3-84E974D69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139" y="335318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4" name="Oval 11">
            <a:extLst>
              <a:ext uri="{FF2B5EF4-FFF2-40B4-BE49-F238E27FC236}">
                <a16:creationId xmlns:a16="http://schemas.microsoft.com/office/drawing/2014/main" id="{D3260433-FD9A-4A86-98DE-86220492B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4" y="2084766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5" name="Oval 12">
            <a:extLst>
              <a:ext uri="{FF2B5EF4-FFF2-40B4-BE49-F238E27FC236}">
                <a16:creationId xmlns:a16="http://schemas.microsoft.com/office/drawing/2014/main" id="{C78828A4-2DBB-4F7D-9B94-4BCC1C760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089" y="2226055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6" name="Oval 13">
            <a:extLst>
              <a:ext uri="{FF2B5EF4-FFF2-40B4-BE49-F238E27FC236}">
                <a16:creationId xmlns:a16="http://schemas.microsoft.com/office/drawing/2014/main" id="{4818D873-5035-4704-9066-2E757A3B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2264" y="180378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7" name="Oval 14">
            <a:extLst>
              <a:ext uri="{FF2B5EF4-FFF2-40B4-BE49-F238E27FC236}">
                <a16:creationId xmlns:a16="http://schemas.microsoft.com/office/drawing/2014/main" id="{9EE7B9E0-D5DE-4603-8C86-734A98DD8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6" y="2226055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8" name="Oval 15">
            <a:extLst>
              <a:ext uri="{FF2B5EF4-FFF2-40B4-BE49-F238E27FC236}">
                <a16:creationId xmlns:a16="http://schemas.microsoft.com/office/drawing/2014/main" id="{00107046-484B-4E05-9814-3722F4AB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114" y="3773866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9" name="Oval 16">
            <a:extLst>
              <a:ext uri="{FF2B5EF4-FFF2-40B4-BE49-F238E27FC236}">
                <a16:creationId xmlns:a16="http://schemas.microsoft.com/office/drawing/2014/main" id="{855DF3D1-7CE1-4B08-8075-247F6EBC7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739" y="4126291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0" name="Oval 17">
            <a:extLst>
              <a:ext uri="{FF2B5EF4-FFF2-40B4-BE49-F238E27FC236}">
                <a16:creationId xmlns:a16="http://schemas.microsoft.com/office/drawing/2014/main" id="{A99E4A2A-CBBC-45D4-B523-5D1086827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514" y="4337430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C40C31CC-0C92-46D5-8472-4515198008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2313" y="2226055"/>
            <a:ext cx="855662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BEE197E5-0383-49EB-98D9-4D3E1BE68E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7976" y="1803780"/>
            <a:ext cx="13557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0">
            <a:extLst>
              <a:ext uri="{FF2B5EF4-FFF2-40B4-BE49-F238E27FC236}">
                <a16:creationId xmlns:a16="http://schemas.microsoft.com/office/drawing/2014/main" id="{1BCC198F-9C5A-473D-A9F3-85AB0C5D6E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3701" y="1803779"/>
            <a:ext cx="1141413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1">
            <a:extLst>
              <a:ext uri="{FF2B5EF4-FFF2-40B4-BE49-F238E27FC236}">
                <a16:creationId xmlns:a16="http://schemas.microsoft.com/office/drawing/2014/main" id="{E6092CC7-2DE4-4461-BD9E-4662A88ED2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875" y="2324479"/>
            <a:ext cx="3424238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2">
            <a:extLst>
              <a:ext uri="{FF2B5EF4-FFF2-40B4-BE49-F238E27FC236}">
                <a16:creationId xmlns:a16="http://schemas.microsoft.com/office/drawing/2014/main" id="{8FA248B6-113A-44B1-A7AC-9D4BA02DC1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2039" y="3492880"/>
            <a:ext cx="998537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3">
            <a:extLst>
              <a:ext uri="{FF2B5EF4-FFF2-40B4-BE49-F238E27FC236}">
                <a16:creationId xmlns:a16="http://schemas.microsoft.com/office/drawing/2014/main" id="{FF96A0C3-20E3-4DBF-A81B-7579A6A45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6314" y="3353180"/>
            <a:ext cx="1355725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4">
            <a:extLst>
              <a:ext uri="{FF2B5EF4-FFF2-40B4-BE49-F238E27FC236}">
                <a16:creationId xmlns:a16="http://schemas.microsoft.com/office/drawing/2014/main" id="{0DC3243E-5979-453C-B7F2-8D6DBA302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0688" y="3564316"/>
            <a:ext cx="711200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5">
            <a:extLst>
              <a:ext uri="{FF2B5EF4-FFF2-40B4-BE49-F238E27FC236}">
                <a16:creationId xmlns:a16="http://schemas.microsoft.com/office/drawing/2014/main" id="{A69AB7D9-F842-4BBD-A60E-A30B2142CA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6313" y="3353180"/>
            <a:ext cx="571500" cy="133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6">
            <a:extLst>
              <a:ext uri="{FF2B5EF4-FFF2-40B4-BE49-F238E27FC236}">
                <a16:creationId xmlns:a16="http://schemas.microsoft.com/office/drawing/2014/main" id="{E7CE745C-C6C4-427A-A937-61E9F1A2D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4963" y="3423030"/>
            <a:ext cx="57150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7">
            <a:extLst>
              <a:ext uri="{FF2B5EF4-FFF2-40B4-BE49-F238E27FC236}">
                <a16:creationId xmlns:a16="http://schemas.microsoft.com/office/drawing/2014/main" id="{E275B32B-9719-4C0F-BA46-8D24A0B22F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175" y="3913567"/>
            <a:ext cx="712788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8">
            <a:extLst>
              <a:ext uri="{FF2B5EF4-FFF2-40B4-BE49-F238E27FC236}">
                <a16:creationId xmlns:a16="http://schemas.microsoft.com/office/drawing/2014/main" id="{1E7A4FB5-0D5B-44FA-8994-872EF4E917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6363" y="4265991"/>
            <a:ext cx="785812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9">
            <a:extLst>
              <a:ext uri="{FF2B5EF4-FFF2-40B4-BE49-F238E27FC236}">
                <a16:creationId xmlns:a16="http://schemas.microsoft.com/office/drawing/2014/main" id="{6A4E3F2E-DB02-4101-AF2B-F27EF22962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2314" y="3211891"/>
            <a:ext cx="712787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0">
            <a:extLst>
              <a:ext uri="{FF2B5EF4-FFF2-40B4-BE49-F238E27FC236}">
                <a16:creationId xmlns:a16="http://schemas.microsoft.com/office/drawing/2014/main" id="{CE69F5CF-A4C8-4215-A6A5-35F6A0F15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8125" y="4337429"/>
            <a:ext cx="1138238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1">
            <a:extLst>
              <a:ext uri="{FF2B5EF4-FFF2-40B4-BE49-F238E27FC236}">
                <a16:creationId xmlns:a16="http://schemas.microsoft.com/office/drawing/2014/main" id="{703E19FB-D95B-45F2-8704-846EAB2D88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02089" y="2295905"/>
            <a:ext cx="714375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111D164E-97E6-4F0F-ACAC-D3E9C84544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6389" y="2084767"/>
            <a:ext cx="1354137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1874A878-666B-4A69-8C30-EA7A11C59D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7663" y="2084767"/>
            <a:ext cx="1712912" cy="1268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34">
            <a:extLst>
              <a:ext uri="{FF2B5EF4-FFF2-40B4-BE49-F238E27FC236}">
                <a16:creationId xmlns:a16="http://schemas.microsoft.com/office/drawing/2014/main" id="{0CBD99E7-C5FB-4DB6-8993-599CC461B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4" y="2807457"/>
            <a:ext cx="427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98" name="Text Box 35">
            <a:extLst>
              <a:ext uri="{FF2B5EF4-FFF2-40B4-BE49-F238E27FC236}">
                <a16:creationId xmlns:a16="http://schemas.microsoft.com/office/drawing/2014/main" id="{708F60C2-4D5B-4BA0-937E-4FE53AE82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3704016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118</a:t>
            </a:r>
          </a:p>
        </p:txBody>
      </p:sp>
      <p:sp>
        <p:nvSpPr>
          <p:cNvPr id="99" name="Text Box 36">
            <a:extLst>
              <a:ext uri="{FF2B5EF4-FFF2-40B4-BE49-F238E27FC236}">
                <a16:creationId xmlns:a16="http://schemas.microsoft.com/office/drawing/2014/main" id="{05706052-F03A-4703-8D81-0CA26632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839" y="4315204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T</a:t>
            </a:r>
          </a:p>
        </p:txBody>
      </p:sp>
      <p:sp>
        <p:nvSpPr>
          <p:cNvPr id="100" name="Text Box 37">
            <a:extLst>
              <a:ext uri="{FF2B5EF4-FFF2-40B4-BE49-F238E27FC236}">
                <a16:creationId xmlns:a16="http://schemas.microsoft.com/office/drawing/2014/main" id="{E00EE7AC-7907-495E-B9BE-FB4878406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9" y="1752979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S</a:t>
            </a:r>
          </a:p>
        </p:txBody>
      </p:sp>
      <p:sp>
        <p:nvSpPr>
          <p:cNvPr id="101" name="Text Box 38">
            <a:extLst>
              <a:ext uri="{FF2B5EF4-FFF2-40B4-BE49-F238E27FC236}">
                <a16:creationId xmlns:a16="http://schemas.microsoft.com/office/drawing/2014/main" id="{F865EB6F-AB53-4D9F-B932-7411F7FA0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3551" y="1521204"/>
            <a:ext cx="430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102" name="Text Box 39">
            <a:extLst>
              <a:ext uri="{FF2B5EF4-FFF2-40B4-BE49-F238E27FC236}">
                <a16:creationId xmlns:a16="http://schemas.microsoft.com/office/drawing/2014/main" id="{2D58195F-5CE1-4A63-8A15-60DA8FA64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6" y="1824417"/>
            <a:ext cx="428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Z</a:t>
            </a:r>
          </a:p>
        </p:txBody>
      </p:sp>
      <p:sp>
        <p:nvSpPr>
          <p:cNvPr id="103" name="Text Box 40">
            <a:extLst>
              <a:ext uri="{FF2B5EF4-FFF2-40B4-BE49-F238E27FC236}">
                <a16:creationId xmlns:a16="http://schemas.microsoft.com/office/drawing/2014/main" id="{0B76D255-F661-4703-8919-4B517C7CE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2967416"/>
            <a:ext cx="427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R</a:t>
            </a:r>
          </a:p>
        </p:txBody>
      </p:sp>
      <p:sp>
        <p:nvSpPr>
          <p:cNvPr id="104" name="Text Box 41">
            <a:extLst>
              <a:ext uri="{FF2B5EF4-FFF2-40B4-BE49-F238E27FC236}">
                <a16:creationId xmlns:a16="http://schemas.microsoft.com/office/drawing/2014/main" id="{D66C6CB5-D5AB-4ABB-BA0D-CFE6B3119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4" y="3140454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05" name="Text Box 42">
            <a:extLst>
              <a:ext uri="{FF2B5EF4-FFF2-40B4-BE49-F238E27FC236}">
                <a16:creationId xmlns:a16="http://schemas.microsoft.com/office/drawing/2014/main" id="{AF0C9E4A-294D-4E5A-AF5C-386E7B92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1732342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106" name="Text Box 43">
            <a:extLst>
              <a:ext uri="{FF2B5EF4-FFF2-40B4-BE49-F238E27FC236}">
                <a16:creationId xmlns:a16="http://schemas.microsoft.com/office/drawing/2014/main" id="{7BAEE582-18D0-4C28-ADC1-D20B3E30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575" y="3070604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07" name="Text Box 44">
            <a:extLst>
              <a:ext uri="{FF2B5EF4-FFF2-40B4-BE49-F238E27FC236}">
                <a16:creationId xmlns:a16="http://schemas.microsoft.com/office/drawing/2014/main" id="{9037E199-63EE-49D3-8350-188AFEF6C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663" y="4618417"/>
            <a:ext cx="430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08" name="Text Box 45">
            <a:extLst>
              <a:ext uri="{FF2B5EF4-FFF2-40B4-BE49-F238E27FC236}">
                <a16:creationId xmlns:a16="http://schemas.microsoft.com/office/drawing/2014/main" id="{3CC6E699-E8F5-4442-B3C0-1A81FFA0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4" y="4407279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L</a:t>
            </a:r>
          </a:p>
        </p:txBody>
      </p:sp>
      <p:sp>
        <p:nvSpPr>
          <p:cNvPr id="109" name="Text Box 46">
            <a:extLst>
              <a:ext uri="{FF2B5EF4-FFF2-40B4-BE49-F238E27FC236}">
                <a16:creationId xmlns:a16="http://schemas.microsoft.com/office/drawing/2014/main" id="{2CD53B43-7DCB-4CE2-B02B-4B7F25F35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4196142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M</a:t>
            </a:r>
          </a:p>
        </p:txBody>
      </p:sp>
      <p:sp>
        <p:nvSpPr>
          <p:cNvPr id="110" name="Text Box 47">
            <a:extLst>
              <a:ext uri="{FF2B5EF4-FFF2-40B4-BE49-F238E27FC236}">
                <a16:creationId xmlns:a16="http://schemas.microsoft.com/office/drawing/2014/main" id="{536E74C5-F14E-49A6-89D8-5C519364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3842129"/>
            <a:ext cx="430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11" name="Text Box 48">
            <a:extLst>
              <a:ext uri="{FF2B5EF4-FFF2-40B4-BE49-F238E27FC236}">
                <a16:creationId xmlns:a16="http://schemas.microsoft.com/office/drawing/2014/main" id="{1DA5239C-C241-4E69-AE42-DE1BF879F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50" y="4407279"/>
            <a:ext cx="57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111</a:t>
            </a:r>
          </a:p>
        </p:txBody>
      </p:sp>
      <p:sp>
        <p:nvSpPr>
          <p:cNvPr id="112" name="Text Box 49">
            <a:extLst>
              <a:ext uri="{FF2B5EF4-FFF2-40B4-BE49-F238E27FC236}">
                <a16:creationId xmlns:a16="http://schemas.microsoft.com/office/drawing/2014/main" id="{367E0ADC-7420-42B8-BD21-BFF022279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2437191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13" name="Text Box 50">
            <a:extLst>
              <a:ext uri="{FF2B5EF4-FFF2-40B4-BE49-F238E27FC236}">
                <a16:creationId xmlns:a16="http://schemas.microsoft.com/office/drawing/2014/main" id="{D0781A30-4F8A-44F0-8DDC-33B419E9C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25" y="1732341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71</a:t>
            </a:r>
          </a:p>
        </p:txBody>
      </p:sp>
      <p:sp>
        <p:nvSpPr>
          <p:cNvPr id="114" name="Text Box 51">
            <a:extLst>
              <a:ext uri="{FF2B5EF4-FFF2-40B4-BE49-F238E27FC236}">
                <a16:creationId xmlns:a16="http://schemas.microsoft.com/office/drawing/2014/main" id="{A550009D-B451-4FC6-9052-CAF71FBB1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738" y="1803779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151</a:t>
            </a:r>
          </a:p>
        </p:txBody>
      </p:sp>
      <p:sp>
        <p:nvSpPr>
          <p:cNvPr id="115" name="Text Box 52">
            <a:extLst>
              <a:ext uri="{FF2B5EF4-FFF2-40B4-BE49-F238E27FC236}">
                <a16:creationId xmlns:a16="http://schemas.microsoft.com/office/drawing/2014/main" id="{9EB01DD3-FC8C-4AEE-AC53-F26B1F81A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2151" y="1873629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99</a:t>
            </a:r>
          </a:p>
        </p:txBody>
      </p:sp>
      <p:sp>
        <p:nvSpPr>
          <p:cNvPr id="116" name="Text Box 53">
            <a:extLst>
              <a:ext uri="{FF2B5EF4-FFF2-40B4-BE49-F238E27FC236}">
                <a16:creationId xmlns:a16="http://schemas.microsoft.com/office/drawing/2014/main" id="{BFB38924-D3ED-4DD0-B0D4-80A01F92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3140454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97</a:t>
            </a:r>
          </a:p>
        </p:txBody>
      </p:sp>
      <p:sp>
        <p:nvSpPr>
          <p:cNvPr id="117" name="Text Box 54">
            <a:extLst>
              <a:ext uri="{FF2B5EF4-FFF2-40B4-BE49-F238E27FC236}">
                <a16:creationId xmlns:a16="http://schemas.microsoft.com/office/drawing/2014/main" id="{36D9DB5D-080F-47AE-A36E-4F4D079E6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089" y="3354766"/>
            <a:ext cx="573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120</a:t>
            </a:r>
          </a:p>
        </p:txBody>
      </p:sp>
      <p:sp>
        <p:nvSpPr>
          <p:cNvPr id="118" name="Text Box 55">
            <a:extLst>
              <a:ext uri="{FF2B5EF4-FFF2-40B4-BE49-F238E27FC236}">
                <a16:creationId xmlns:a16="http://schemas.microsoft.com/office/drawing/2014/main" id="{348D7978-874B-432F-84CC-63513C0FA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25" y="4196141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146</a:t>
            </a:r>
          </a:p>
        </p:txBody>
      </p:sp>
      <p:sp>
        <p:nvSpPr>
          <p:cNvPr id="119" name="Text Box 56">
            <a:extLst>
              <a:ext uri="{FF2B5EF4-FFF2-40B4-BE49-F238E27FC236}">
                <a16:creationId xmlns:a16="http://schemas.microsoft.com/office/drawing/2014/main" id="{71E7D812-8CC9-46DB-943E-EC71DE573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363" y="4056441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138</a:t>
            </a:r>
          </a:p>
        </p:txBody>
      </p:sp>
      <p:sp>
        <p:nvSpPr>
          <p:cNvPr id="120" name="Text Box 57">
            <a:extLst>
              <a:ext uri="{FF2B5EF4-FFF2-40B4-BE49-F238E27FC236}">
                <a16:creationId xmlns:a16="http://schemas.microsoft.com/office/drawing/2014/main" id="{D2184844-348B-44BE-9B1A-A475DF44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6" y="3342066"/>
            <a:ext cx="569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101</a:t>
            </a:r>
          </a:p>
        </p:txBody>
      </p:sp>
      <p:sp>
        <p:nvSpPr>
          <p:cNvPr id="121" name="Text Box 58">
            <a:extLst>
              <a:ext uri="{FF2B5EF4-FFF2-40B4-BE49-F238E27FC236}">
                <a16:creationId xmlns:a16="http://schemas.microsoft.com/office/drawing/2014/main" id="{2321371D-296E-4111-A643-9BA9C31CA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914" y="2367341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211</a:t>
            </a:r>
          </a:p>
        </p:txBody>
      </p:sp>
      <p:sp>
        <p:nvSpPr>
          <p:cNvPr id="122" name="Text Box 59">
            <a:extLst>
              <a:ext uri="{FF2B5EF4-FFF2-40B4-BE49-F238E27FC236}">
                <a16:creationId xmlns:a16="http://schemas.microsoft.com/office/drawing/2014/main" id="{82EBAAEA-80C5-4802-BF91-F042C14C8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6" y="4054855"/>
            <a:ext cx="569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23" name="Text Box 60">
            <a:extLst>
              <a:ext uri="{FF2B5EF4-FFF2-40B4-BE49-F238E27FC236}">
                <a16:creationId xmlns:a16="http://schemas.microsoft.com/office/drawing/2014/main" id="{5F962D11-97FD-40D7-BA6B-1136AF7A1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8776" y="4324729"/>
            <a:ext cx="6762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70</a:t>
            </a:r>
          </a:p>
        </p:txBody>
      </p:sp>
      <p:sp>
        <p:nvSpPr>
          <p:cNvPr id="124" name="Text Box 61">
            <a:extLst>
              <a:ext uri="{FF2B5EF4-FFF2-40B4-BE49-F238E27FC236}">
                <a16:creationId xmlns:a16="http://schemas.microsoft.com/office/drawing/2014/main" id="{B533908B-3ABE-4C79-80F1-402628661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859466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140</a:t>
            </a:r>
          </a:p>
        </p:txBody>
      </p:sp>
      <p:sp>
        <p:nvSpPr>
          <p:cNvPr id="125" name="Text Box 63">
            <a:extLst>
              <a:ext uri="{FF2B5EF4-FFF2-40B4-BE49-F238E27FC236}">
                <a16:creationId xmlns:a16="http://schemas.microsoft.com/office/drawing/2014/main" id="{176BE559-8F63-4EB5-9D3B-882789CF4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25" y="2816604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1400">
                <a:latin typeface="Arial" panose="020B0604020202020204" pitchFamily="34" charset="0"/>
              </a:rPr>
              <a:t>8</a:t>
            </a:r>
            <a:r>
              <a:rPr lang="en-US" sz="1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4DCB483-783D-410B-AF10-FEF44A95C48B}"/>
              </a:ext>
            </a:extLst>
          </p:cNvPr>
          <p:cNvSpPr/>
          <p:nvPr/>
        </p:nvSpPr>
        <p:spPr>
          <a:xfrm>
            <a:off x="9583420" y="86961"/>
            <a:ext cx="45509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0D6D3A40-CC27-446B-89D3-19F04486FC00}"/>
              </a:ext>
            </a:extLst>
          </p:cNvPr>
          <p:cNvSpPr/>
          <p:nvPr/>
        </p:nvSpPr>
        <p:spPr>
          <a:xfrm>
            <a:off x="8153400" y="879000"/>
            <a:ext cx="448169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273BBC1D-9581-4322-AC0E-79065D3354DF}"/>
              </a:ext>
            </a:extLst>
          </p:cNvPr>
          <p:cNvSpPr/>
          <p:nvPr/>
        </p:nvSpPr>
        <p:spPr>
          <a:xfrm>
            <a:off x="9580945" y="897577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D56EEB69-A0E9-4B6C-9695-B227ED04FF8B}"/>
              </a:ext>
            </a:extLst>
          </p:cNvPr>
          <p:cNvSpPr/>
          <p:nvPr/>
        </p:nvSpPr>
        <p:spPr>
          <a:xfrm>
            <a:off x="10897955" y="9117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261145E-B5A5-4157-8A7D-DCF542F0AF89}"/>
              </a:ext>
            </a:extLst>
          </p:cNvPr>
          <p:cNvSpPr/>
          <p:nvPr/>
        </p:nvSpPr>
        <p:spPr>
          <a:xfrm>
            <a:off x="8172422" y="165260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6747EF1-0C4A-4C3D-A0F1-97A652EF4A88}"/>
              </a:ext>
            </a:extLst>
          </p:cNvPr>
          <p:cNvSpPr/>
          <p:nvPr/>
        </p:nvSpPr>
        <p:spPr>
          <a:xfrm>
            <a:off x="9410354" y="1677159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A4B72DC8-1834-4385-81A9-AD72C7C20C02}"/>
              </a:ext>
            </a:extLst>
          </p:cNvPr>
          <p:cNvSpPr/>
          <p:nvPr/>
        </p:nvSpPr>
        <p:spPr>
          <a:xfrm>
            <a:off x="10915651" y="1702180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A9ED636E-7A65-4410-95BC-36401C6E525A}"/>
              </a:ext>
            </a:extLst>
          </p:cNvPr>
          <p:cNvSpPr/>
          <p:nvPr/>
        </p:nvSpPr>
        <p:spPr>
          <a:xfrm>
            <a:off x="10084721" y="1690579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4C7C67-F177-4FD9-BED9-085CDBDC6D7D}"/>
              </a:ext>
            </a:extLst>
          </p:cNvPr>
          <p:cNvCxnSpPr>
            <a:cxnSpLocks/>
            <a:stCxn id="3" idx="3"/>
            <a:endCxn id="128" idx="0"/>
          </p:cNvCxnSpPr>
          <p:nvPr/>
        </p:nvCxnSpPr>
        <p:spPr>
          <a:xfrm flipH="1">
            <a:off x="8377485" y="376934"/>
            <a:ext cx="1272581" cy="5020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3A95D5-B12F-4D28-994D-81706150D617}"/>
              </a:ext>
            </a:extLst>
          </p:cNvPr>
          <p:cNvCxnSpPr>
            <a:cxnSpLocks/>
            <a:stCxn id="3" idx="4"/>
            <a:endCxn id="129" idx="0"/>
          </p:cNvCxnSpPr>
          <p:nvPr/>
        </p:nvCxnSpPr>
        <p:spPr>
          <a:xfrm flipH="1">
            <a:off x="9780335" y="426685"/>
            <a:ext cx="30630" cy="4708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448D3F5-7F03-4D3B-ABE6-122B1DD51CF8}"/>
              </a:ext>
            </a:extLst>
          </p:cNvPr>
          <p:cNvCxnSpPr>
            <a:cxnSpLocks/>
            <a:endCxn id="130" idx="0"/>
          </p:cNvCxnSpPr>
          <p:nvPr/>
        </p:nvCxnSpPr>
        <p:spPr>
          <a:xfrm>
            <a:off x="9982200" y="387001"/>
            <a:ext cx="1115145" cy="524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8736D90-5C57-43BF-B3F9-8989D997B394}"/>
              </a:ext>
            </a:extLst>
          </p:cNvPr>
          <p:cNvCxnSpPr/>
          <p:nvPr/>
        </p:nvCxnSpPr>
        <p:spPr>
          <a:xfrm>
            <a:off x="8371812" y="1234294"/>
            <a:ext cx="0" cy="41653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0FD845F-ACEE-4771-9F62-35B2D1496BED}"/>
              </a:ext>
            </a:extLst>
          </p:cNvPr>
          <p:cNvCxnSpPr>
            <a:cxnSpLocks/>
            <a:stCxn id="129" idx="4"/>
            <a:endCxn id="133" idx="0"/>
          </p:cNvCxnSpPr>
          <p:nvPr/>
        </p:nvCxnSpPr>
        <p:spPr>
          <a:xfrm flipH="1">
            <a:off x="9609744" y="1237301"/>
            <a:ext cx="170591" cy="4398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935EF8-7EFD-4BD7-921F-473E2E2184E5}"/>
              </a:ext>
            </a:extLst>
          </p:cNvPr>
          <p:cNvCxnSpPr>
            <a:cxnSpLocks/>
            <a:stCxn id="129" idx="5"/>
            <a:endCxn id="135" idx="0"/>
          </p:cNvCxnSpPr>
          <p:nvPr/>
        </p:nvCxnSpPr>
        <p:spPr>
          <a:xfrm>
            <a:off x="9921325" y="1187550"/>
            <a:ext cx="362786" cy="503029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DA9805D-BE3E-4913-8051-AAB242046F33}"/>
              </a:ext>
            </a:extLst>
          </p:cNvPr>
          <p:cNvCxnSpPr>
            <a:cxnSpLocks/>
            <a:stCxn id="130" idx="4"/>
            <a:endCxn id="134" idx="0"/>
          </p:cNvCxnSpPr>
          <p:nvPr/>
        </p:nvCxnSpPr>
        <p:spPr>
          <a:xfrm>
            <a:off x="11097345" y="1251519"/>
            <a:ext cx="17696" cy="4506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>
            <a:extLst>
              <a:ext uri="{FF2B5EF4-FFF2-40B4-BE49-F238E27FC236}">
                <a16:creationId xmlns:a16="http://schemas.microsoft.com/office/drawing/2014/main" id="{9449E421-ED0C-4B2C-B631-066A2C7EECDA}"/>
              </a:ext>
            </a:extLst>
          </p:cNvPr>
          <p:cNvSpPr/>
          <p:nvPr/>
        </p:nvSpPr>
        <p:spPr>
          <a:xfrm flipH="1">
            <a:off x="9397485" y="2552623"/>
            <a:ext cx="424518" cy="3693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0AF7705-F138-491C-926A-4A03C7749D79}"/>
              </a:ext>
            </a:extLst>
          </p:cNvPr>
          <p:cNvCxnSpPr>
            <a:cxnSpLocks/>
            <a:stCxn id="133" idx="4"/>
            <a:endCxn id="152" idx="0"/>
          </p:cNvCxnSpPr>
          <p:nvPr/>
        </p:nvCxnSpPr>
        <p:spPr>
          <a:xfrm>
            <a:off x="9609744" y="2016883"/>
            <a:ext cx="0" cy="5357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949973F-9707-4509-90E6-BDAB2F86D6A6}"/>
              </a:ext>
            </a:extLst>
          </p:cNvPr>
          <p:cNvSpPr txBox="1"/>
          <p:nvPr/>
        </p:nvSpPr>
        <p:spPr>
          <a:xfrm>
            <a:off x="8787053" y="2580845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F7A71E5C-8D17-47EC-86D9-701CBDF5B950}"/>
              </a:ext>
            </a:extLst>
          </p:cNvPr>
          <p:cNvSpPr txBox="1"/>
          <p:nvPr/>
        </p:nvSpPr>
        <p:spPr>
          <a:xfrm>
            <a:off x="8020732" y="108062"/>
            <a:ext cx="1172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BFS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CE472804-A5E1-4AB7-939C-74F9D27F9872}"/>
              </a:ext>
            </a:extLst>
          </p:cNvPr>
          <p:cNvSpPr txBox="1"/>
          <p:nvPr/>
        </p:nvSpPr>
        <p:spPr>
          <a:xfrm>
            <a:off x="7210425" y="4665786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C39215CF-D28B-4453-BAB4-32447AA79B7B}"/>
              </a:ext>
            </a:extLst>
          </p:cNvPr>
          <p:cNvSpPr/>
          <p:nvPr/>
        </p:nvSpPr>
        <p:spPr>
          <a:xfrm>
            <a:off x="9884589" y="2578087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57431200-FB6C-4BE0-99A8-5A70F6C280E8}"/>
              </a:ext>
            </a:extLst>
          </p:cNvPr>
          <p:cNvSpPr/>
          <p:nvPr/>
        </p:nvSpPr>
        <p:spPr>
          <a:xfrm>
            <a:off x="10463359" y="2573624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36338801-4773-4AD3-8688-6D2EEA2A4750}"/>
              </a:ext>
            </a:extLst>
          </p:cNvPr>
          <p:cNvSpPr/>
          <p:nvPr/>
        </p:nvSpPr>
        <p:spPr>
          <a:xfrm>
            <a:off x="10906803" y="259617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FB5EE342-6398-4F88-920F-E4CC944D123A}"/>
              </a:ext>
            </a:extLst>
          </p:cNvPr>
          <p:cNvCxnSpPr>
            <a:cxnSpLocks/>
            <a:stCxn id="135" idx="4"/>
            <a:endCxn id="179" idx="0"/>
          </p:cNvCxnSpPr>
          <p:nvPr/>
        </p:nvCxnSpPr>
        <p:spPr>
          <a:xfrm flipH="1">
            <a:off x="10083979" y="2030303"/>
            <a:ext cx="200132" cy="547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9F688286-652F-413B-816D-F0E59F35BEC7}"/>
              </a:ext>
            </a:extLst>
          </p:cNvPr>
          <p:cNvCxnSpPr>
            <a:cxnSpLocks/>
            <a:stCxn id="135" idx="5"/>
            <a:endCxn id="180" idx="0"/>
          </p:cNvCxnSpPr>
          <p:nvPr/>
        </p:nvCxnSpPr>
        <p:spPr>
          <a:xfrm>
            <a:off x="10425101" y="1980552"/>
            <a:ext cx="237648" cy="5930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3AC77494-95BE-464C-B371-7DDDAFF45855}"/>
              </a:ext>
            </a:extLst>
          </p:cNvPr>
          <p:cNvCxnSpPr>
            <a:cxnSpLocks/>
            <a:endCxn id="181" idx="0"/>
          </p:cNvCxnSpPr>
          <p:nvPr/>
        </p:nvCxnSpPr>
        <p:spPr>
          <a:xfrm flipH="1">
            <a:off x="11106193" y="2060582"/>
            <a:ext cx="17722" cy="53559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>
            <a:extLst>
              <a:ext uri="{FF2B5EF4-FFF2-40B4-BE49-F238E27FC236}">
                <a16:creationId xmlns:a16="http://schemas.microsoft.com/office/drawing/2014/main" id="{EF66B4DE-0B07-4760-8AFC-9890885A9494}"/>
              </a:ext>
            </a:extLst>
          </p:cNvPr>
          <p:cNvSpPr/>
          <p:nvPr/>
        </p:nvSpPr>
        <p:spPr>
          <a:xfrm>
            <a:off x="8820543" y="1670962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FCE6066A-C122-44F0-A0FA-A1F3F2321F91}"/>
              </a:ext>
            </a:extLst>
          </p:cNvPr>
          <p:cNvCxnSpPr>
            <a:cxnSpLocks/>
            <a:endCxn id="205" idx="0"/>
          </p:cNvCxnSpPr>
          <p:nvPr/>
        </p:nvCxnSpPr>
        <p:spPr>
          <a:xfrm flipH="1">
            <a:off x="9019933" y="1151426"/>
            <a:ext cx="655138" cy="51953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7608E7-F1D5-4AD7-BA3B-763BC76A429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xfrm>
            <a:off x="800100" y="104774"/>
            <a:ext cx="8229600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Depth-First Search (DFS)</a:t>
            </a:r>
          </a:p>
        </p:txBody>
      </p:sp>
      <p:sp>
        <p:nvSpPr>
          <p:cNvPr id="19460" name="Text Box 62"/>
          <p:cNvSpPr txBox="1">
            <a:spLocks noChangeArrowheads="1"/>
          </p:cNvSpPr>
          <p:nvPr/>
        </p:nvSpPr>
        <p:spPr bwMode="auto">
          <a:xfrm>
            <a:off x="287338" y="5260975"/>
            <a:ext cx="4357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Symbol" panose="05050102010706020507" pitchFamily="18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Z  O  S  F  B </a:t>
            </a:r>
            <a:endParaRPr lang="id-ID" sz="2000" b="1" dirty="0">
              <a:solidFill>
                <a:srgbClr val="FF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2000" b="1" dirty="0">
                <a:latin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2000" b="1" dirty="0" err="1">
                <a:latin typeface="Arial" panose="020B0604020202020204" pitchFamily="34" charset="0"/>
                <a:sym typeface="Wingdings" panose="05000000000000000000" pitchFamily="2" charset="2"/>
              </a:rPr>
              <a:t>ath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-cost = 607</a:t>
            </a:r>
          </a:p>
        </p:txBody>
      </p:sp>
      <p:sp>
        <p:nvSpPr>
          <p:cNvPr id="19519" name="Rectangle 66"/>
          <p:cNvSpPr>
            <a:spLocks noChangeArrowheads="1"/>
          </p:cNvSpPr>
          <p:nvPr/>
        </p:nvSpPr>
        <p:spPr bwMode="auto">
          <a:xfrm>
            <a:off x="876301" y="762000"/>
            <a:ext cx="339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latin typeface="Arial" panose="020B0604020202020204" pitchFamily="34" charset="0"/>
              </a:rPr>
              <a:t>Treat agenda as a stack (LIFO)</a:t>
            </a:r>
          </a:p>
        </p:txBody>
      </p:sp>
      <p:pic>
        <p:nvPicPr>
          <p:cNvPr id="19520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4944268"/>
            <a:ext cx="2764902" cy="146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8" name="Content Placeholder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99037933"/>
              </p:ext>
            </p:extLst>
          </p:nvPr>
        </p:nvGraphicFramePr>
        <p:xfrm>
          <a:off x="8840947" y="4358318"/>
          <a:ext cx="3193731" cy="2380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983">
                <a:tc>
                  <a:txBody>
                    <a:bodyPr/>
                    <a:lstStyle/>
                    <a:p>
                      <a:r>
                        <a:rPr lang="id-ID" sz="1400" dirty="0"/>
                        <a:t>Simpul-E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Simpul Hidup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Z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</a:t>
                      </a:r>
                      <a:r>
                        <a:rPr lang="en-US" sz="1400" dirty="0">
                          <a:sym typeface="Symbol" pitchFamily="18" charset="2"/>
                        </a:rPr>
                        <a:t>, 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 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O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</a:t>
                      </a:r>
                      <a:r>
                        <a:rPr lang="en-US" sz="1400" dirty="0"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S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AZO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AZOS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, R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AZOS</a:t>
                      </a:r>
                      <a:r>
                        <a:rPr lang="en-US" sz="1400" dirty="0"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F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AZOS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  <a:sym typeface="Symbol" pitchFamily="18" charset="2"/>
                        </a:rPr>
                        <a:t>AZOSF</a:t>
                      </a:r>
                      <a:r>
                        <a:rPr lang="en-US" sz="1400" dirty="0">
                          <a:sym typeface="Symbol" pitchFamily="18" charset="2"/>
                        </a:rPr>
                        <a:t>, R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AZOS</a:t>
                      </a:r>
                      <a:r>
                        <a:rPr lang="en-US" sz="1400" dirty="0">
                          <a:sym typeface="Symbol" pitchFamily="18" charset="2"/>
                        </a:rPr>
                        <a:t>,S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r>
                        <a:rPr lang="en-US" sz="1400" dirty="0">
                          <a:sym typeface="Symbol" pitchFamily="18" charset="2"/>
                        </a:rPr>
                        <a:t>,T</a:t>
                      </a:r>
                      <a:r>
                        <a:rPr lang="en-US" sz="1400" baseline="-25000" dirty="0">
                          <a:sym typeface="Symbol" pitchFamily="18" charset="2"/>
                        </a:rPr>
                        <a:t>A</a:t>
                      </a:r>
                      <a:endParaRPr lang="id-ID" sz="1400" dirty="0"/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0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AZOSF</a:t>
                      </a:r>
                      <a:endParaRPr lang="id-ID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Solusi ketemu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67" name="Oval 5">
            <a:extLst>
              <a:ext uri="{FF2B5EF4-FFF2-40B4-BE49-F238E27FC236}">
                <a16:creationId xmlns:a16="http://schemas.microsoft.com/office/drawing/2014/main" id="{875E2954-C8EF-4154-8580-33910F05A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1" y="2843211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69" name="Oval 6">
            <a:extLst>
              <a:ext uri="{FF2B5EF4-FFF2-40B4-BE49-F238E27FC236}">
                <a16:creationId xmlns:a16="http://schemas.microsoft.com/office/drawing/2014/main" id="{5F3BBA52-B0C5-4FDF-9F59-13A7EE67A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4" y="3898897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0" name="Oval 7">
            <a:extLst>
              <a:ext uri="{FF2B5EF4-FFF2-40B4-BE49-F238E27FC236}">
                <a16:creationId xmlns:a16="http://schemas.microsoft.com/office/drawing/2014/main" id="{48C25104-2A0B-44FD-9803-41382DA5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739" y="2984497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59AC6766-2A95-480A-91B2-98DE256F3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6" y="4321172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2" name="Oval 9">
            <a:extLst>
              <a:ext uri="{FF2B5EF4-FFF2-40B4-BE49-F238E27FC236}">
                <a16:creationId xmlns:a16="http://schemas.microsoft.com/office/drawing/2014/main" id="{94EC3560-DE45-4FAC-BC66-41333212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4" y="319563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6E75592D-03D3-4383-A718-172EF93E3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851" y="305593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4" name="Oval 11">
            <a:extLst>
              <a:ext uri="{FF2B5EF4-FFF2-40B4-BE49-F238E27FC236}">
                <a16:creationId xmlns:a16="http://schemas.microsoft.com/office/drawing/2014/main" id="{F48A76B4-BC2F-492F-81A8-4CE844B6C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6" y="1787522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5" name="Oval 12">
            <a:extLst>
              <a:ext uri="{FF2B5EF4-FFF2-40B4-BE49-F238E27FC236}">
                <a16:creationId xmlns:a16="http://schemas.microsoft.com/office/drawing/2014/main" id="{FBD2FA46-5B53-43DA-8BAF-7CD81A554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1" y="1928811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6" name="Oval 13">
            <a:extLst>
              <a:ext uri="{FF2B5EF4-FFF2-40B4-BE49-F238E27FC236}">
                <a16:creationId xmlns:a16="http://schemas.microsoft.com/office/drawing/2014/main" id="{C118FBD8-6E48-46F0-86AC-358774793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976" y="150653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7" name="Oval 14">
            <a:extLst>
              <a:ext uri="{FF2B5EF4-FFF2-40B4-BE49-F238E27FC236}">
                <a16:creationId xmlns:a16="http://schemas.microsoft.com/office/drawing/2014/main" id="{4C925213-F14F-45A6-A8AB-6456640D7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9" y="1928811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8" name="Oval 15">
            <a:extLst>
              <a:ext uri="{FF2B5EF4-FFF2-40B4-BE49-F238E27FC236}">
                <a16:creationId xmlns:a16="http://schemas.microsoft.com/office/drawing/2014/main" id="{1F152C01-51D7-4935-B0A0-0963B3DD2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6" y="3476622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79" name="Oval 16">
            <a:extLst>
              <a:ext uri="{FF2B5EF4-FFF2-40B4-BE49-F238E27FC236}">
                <a16:creationId xmlns:a16="http://schemas.microsoft.com/office/drawing/2014/main" id="{372E8DB8-6CA8-4648-A2DE-8026A06D2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1" y="3829047"/>
            <a:ext cx="142875" cy="141288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0" name="Oval 17">
            <a:extLst>
              <a:ext uri="{FF2B5EF4-FFF2-40B4-BE49-F238E27FC236}">
                <a16:creationId xmlns:a16="http://schemas.microsoft.com/office/drawing/2014/main" id="{4F5C95BE-BFED-476E-924E-78A10FAEC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226" y="4040186"/>
            <a:ext cx="142875" cy="141287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800">
              <a:latin typeface="Arial" panose="020B0604020202020204" pitchFamily="34" charset="0"/>
            </a:endParaRPr>
          </a:p>
        </p:txBody>
      </p:sp>
      <p:sp>
        <p:nvSpPr>
          <p:cNvPr id="81" name="Line 18">
            <a:extLst>
              <a:ext uri="{FF2B5EF4-FFF2-40B4-BE49-F238E27FC236}">
                <a16:creationId xmlns:a16="http://schemas.microsoft.com/office/drawing/2014/main" id="{DC25B698-8514-4AF2-9243-132AB85BA1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026" y="1928811"/>
            <a:ext cx="855663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9">
            <a:extLst>
              <a:ext uri="{FF2B5EF4-FFF2-40B4-BE49-F238E27FC236}">
                <a16:creationId xmlns:a16="http://schemas.microsoft.com/office/drawing/2014/main" id="{A55386AE-A03B-4339-8A4C-B5A24CD1A8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6689" y="1506536"/>
            <a:ext cx="13557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0">
            <a:extLst>
              <a:ext uri="{FF2B5EF4-FFF2-40B4-BE49-F238E27FC236}">
                <a16:creationId xmlns:a16="http://schemas.microsoft.com/office/drawing/2014/main" id="{E5C79A4E-6CAA-4F9C-9929-893BA274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2413" y="1506535"/>
            <a:ext cx="1141412" cy="56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1">
            <a:extLst>
              <a:ext uri="{FF2B5EF4-FFF2-40B4-BE49-F238E27FC236}">
                <a16:creationId xmlns:a16="http://schemas.microsoft.com/office/drawing/2014/main" id="{1474F6C5-99A4-444C-B045-2FFF3F58CB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589" y="2027235"/>
            <a:ext cx="342423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2">
            <a:extLst>
              <a:ext uri="{FF2B5EF4-FFF2-40B4-BE49-F238E27FC236}">
                <a16:creationId xmlns:a16="http://schemas.microsoft.com/office/drawing/2014/main" id="{E3B21314-26DE-44D9-B954-F2DC792813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0750" y="3195636"/>
            <a:ext cx="998538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3">
            <a:extLst>
              <a:ext uri="{FF2B5EF4-FFF2-40B4-BE49-F238E27FC236}">
                <a16:creationId xmlns:a16="http://schemas.microsoft.com/office/drawing/2014/main" id="{EF0FBDF0-A6A4-4093-B5E8-4D6675330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5026" y="3055936"/>
            <a:ext cx="1355725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4">
            <a:extLst>
              <a:ext uri="{FF2B5EF4-FFF2-40B4-BE49-F238E27FC236}">
                <a16:creationId xmlns:a16="http://schemas.microsoft.com/office/drawing/2014/main" id="{3D64C3F0-48BF-49F8-BFBD-D630B3C8C9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9400" y="3267072"/>
            <a:ext cx="711200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5">
            <a:extLst>
              <a:ext uri="{FF2B5EF4-FFF2-40B4-BE49-F238E27FC236}">
                <a16:creationId xmlns:a16="http://schemas.microsoft.com/office/drawing/2014/main" id="{031D002A-5D42-4B24-83BB-B90AF73C34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5025" y="3055936"/>
            <a:ext cx="571500" cy="133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6">
            <a:extLst>
              <a:ext uri="{FF2B5EF4-FFF2-40B4-BE49-F238E27FC236}">
                <a16:creationId xmlns:a16="http://schemas.microsoft.com/office/drawing/2014/main" id="{581FAE2C-02D9-4183-A517-F0DC7CD894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3675" y="3125786"/>
            <a:ext cx="57150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7">
            <a:extLst>
              <a:ext uri="{FF2B5EF4-FFF2-40B4-BE49-F238E27FC236}">
                <a16:creationId xmlns:a16="http://schemas.microsoft.com/office/drawing/2014/main" id="{A656E188-3CEB-4C92-AD93-006A2C939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0889" y="3616323"/>
            <a:ext cx="712787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8">
            <a:extLst>
              <a:ext uri="{FF2B5EF4-FFF2-40B4-BE49-F238E27FC236}">
                <a16:creationId xmlns:a16="http://schemas.microsoft.com/office/drawing/2014/main" id="{7316A38D-48FC-42A7-8C3B-FFCE5FC9E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5076" y="3968747"/>
            <a:ext cx="785813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9">
            <a:extLst>
              <a:ext uri="{FF2B5EF4-FFF2-40B4-BE49-F238E27FC236}">
                <a16:creationId xmlns:a16="http://schemas.microsoft.com/office/drawing/2014/main" id="{59B8989C-1F90-4A5D-AF04-0366C2AD0F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1025" y="2914647"/>
            <a:ext cx="712788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0">
            <a:extLst>
              <a:ext uri="{FF2B5EF4-FFF2-40B4-BE49-F238E27FC236}">
                <a16:creationId xmlns:a16="http://schemas.microsoft.com/office/drawing/2014/main" id="{07FABB33-E875-402A-B57B-57028AAF5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839" y="4040185"/>
            <a:ext cx="1138237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1">
            <a:extLst>
              <a:ext uri="{FF2B5EF4-FFF2-40B4-BE49-F238E27FC236}">
                <a16:creationId xmlns:a16="http://schemas.microsoft.com/office/drawing/2014/main" id="{B8EAAE6B-4C11-4F14-B0F3-148FFE9813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60801" y="1998661"/>
            <a:ext cx="714375" cy="985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2">
            <a:extLst>
              <a:ext uri="{FF2B5EF4-FFF2-40B4-BE49-F238E27FC236}">
                <a16:creationId xmlns:a16="http://schemas.microsoft.com/office/drawing/2014/main" id="{37051D62-A707-49C8-AC41-F774F16076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75100" y="1787523"/>
            <a:ext cx="1354138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463294C6-6626-449F-A2D7-88D10814F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6376" y="1787523"/>
            <a:ext cx="1712913" cy="1268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34">
            <a:extLst>
              <a:ext uri="{FF2B5EF4-FFF2-40B4-BE49-F238E27FC236}">
                <a16:creationId xmlns:a16="http://schemas.microsoft.com/office/drawing/2014/main" id="{FEDE9CA6-3A4C-4B1F-B4CE-CB73BD24A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384422"/>
            <a:ext cx="427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98" name="Text Box 35">
            <a:extLst>
              <a:ext uri="{FF2B5EF4-FFF2-40B4-BE49-F238E27FC236}">
                <a16:creationId xmlns:a16="http://schemas.microsoft.com/office/drawing/2014/main" id="{1D51D46A-800F-40F7-9F22-E0EA51787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3406772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118</a:t>
            </a:r>
          </a:p>
        </p:txBody>
      </p:sp>
      <p:sp>
        <p:nvSpPr>
          <p:cNvPr id="99" name="Text Box 36">
            <a:extLst>
              <a:ext uri="{FF2B5EF4-FFF2-40B4-BE49-F238E27FC236}">
                <a16:creationId xmlns:a16="http://schemas.microsoft.com/office/drawing/2014/main" id="{E624DE1A-791B-46EC-B998-F18B9A17E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017960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T</a:t>
            </a:r>
          </a:p>
        </p:txBody>
      </p:sp>
      <p:sp>
        <p:nvSpPr>
          <p:cNvPr id="100" name="Text Box 37">
            <a:extLst>
              <a:ext uri="{FF2B5EF4-FFF2-40B4-BE49-F238E27FC236}">
                <a16:creationId xmlns:a16="http://schemas.microsoft.com/office/drawing/2014/main" id="{5EFD97F8-1836-4E20-9140-2B9F44969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1455735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S</a:t>
            </a:r>
          </a:p>
        </p:txBody>
      </p:sp>
      <p:sp>
        <p:nvSpPr>
          <p:cNvPr id="101" name="Text Box 38">
            <a:extLst>
              <a:ext uri="{FF2B5EF4-FFF2-40B4-BE49-F238E27FC236}">
                <a16:creationId xmlns:a16="http://schemas.microsoft.com/office/drawing/2014/main" id="{71201CD7-B607-4FF5-BA4B-483CD4415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2263" y="1223960"/>
            <a:ext cx="430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O</a:t>
            </a:r>
          </a:p>
        </p:txBody>
      </p:sp>
      <p:sp>
        <p:nvSpPr>
          <p:cNvPr id="102" name="Text Box 39">
            <a:extLst>
              <a:ext uri="{FF2B5EF4-FFF2-40B4-BE49-F238E27FC236}">
                <a16:creationId xmlns:a16="http://schemas.microsoft.com/office/drawing/2014/main" id="{305C01C2-76DC-49CB-8660-6A3503DB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9" y="1527173"/>
            <a:ext cx="428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Z</a:t>
            </a:r>
          </a:p>
        </p:txBody>
      </p:sp>
      <p:sp>
        <p:nvSpPr>
          <p:cNvPr id="103" name="Text Box 40">
            <a:extLst>
              <a:ext uri="{FF2B5EF4-FFF2-40B4-BE49-F238E27FC236}">
                <a16:creationId xmlns:a16="http://schemas.microsoft.com/office/drawing/2014/main" id="{E39AFD6A-3DC6-4CA3-B1ED-88E100889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9" y="2670172"/>
            <a:ext cx="427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R</a:t>
            </a:r>
          </a:p>
        </p:txBody>
      </p:sp>
      <p:sp>
        <p:nvSpPr>
          <p:cNvPr id="104" name="Text Box 41">
            <a:extLst>
              <a:ext uri="{FF2B5EF4-FFF2-40B4-BE49-F238E27FC236}">
                <a16:creationId xmlns:a16="http://schemas.microsoft.com/office/drawing/2014/main" id="{7D092F1A-BBE4-4D3F-A530-F823E2E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2843210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05" name="Text Box 42">
            <a:extLst>
              <a:ext uri="{FF2B5EF4-FFF2-40B4-BE49-F238E27FC236}">
                <a16:creationId xmlns:a16="http://schemas.microsoft.com/office/drawing/2014/main" id="{98B52AE5-EF33-4030-BE41-7FE750AC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1435098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106" name="Text Box 43">
            <a:extLst>
              <a:ext uri="{FF2B5EF4-FFF2-40B4-BE49-F238E27FC236}">
                <a16:creationId xmlns:a16="http://schemas.microsoft.com/office/drawing/2014/main" id="{6A3C4F0C-D0BE-41CB-BC94-DBADC2E0C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289" y="2773360"/>
            <a:ext cx="427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07" name="Text Box 44">
            <a:extLst>
              <a:ext uri="{FF2B5EF4-FFF2-40B4-BE49-F238E27FC236}">
                <a16:creationId xmlns:a16="http://schemas.microsoft.com/office/drawing/2014/main" id="{62249184-4C3F-4970-8305-EB7508587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6" y="4321173"/>
            <a:ext cx="430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08" name="Text Box 45">
            <a:extLst>
              <a:ext uri="{FF2B5EF4-FFF2-40B4-BE49-F238E27FC236}">
                <a16:creationId xmlns:a16="http://schemas.microsoft.com/office/drawing/2014/main" id="{D24C0C3C-F920-4886-9A51-C2DD475F7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075" y="4110035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L</a:t>
            </a:r>
          </a:p>
        </p:txBody>
      </p:sp>
      <p:sp>
        <p:nvSpPr>
          <p:cNvPr id="109" name="Text Box 46">
            <a:extLst>
              <a:ext uri="{FF2B5EF4-FFF2-40B4-BE49-F238E27FC236}">
                <a16:creationId xmlns:a16="http://schemas.microsoft.com/office/drawing/2014/main" id="{4327F27C-66A6-44D2-BEDF-C18BAE09A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3898898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M</a:t>
            </a:r>
          </a:p>
        </p:txBody>
      </p:sp>
      <p:sp>
        <p:nvSpPr>
          <p:cNvPr id="110" name="Text Box 47">
            <a:extLst>
              <a:ext uri="{FF2B5EF4-FFF2-40B4-BE49-F238E27FC236}">
                <a16:creationId xmlns:a16="http://schemas.microsoft.com/office/drawing/2014/main" id="{9A79B779-7E2B-452F-B49D-BAD8930B4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676" y="3544885"/>
            <a:ext cx="430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11" name="Text Box 48">
            <a:extLst>
              <a:ext uri="{FF2B5EF4-FFF2-40B4-BE49-F238E27FC236}">
                <a16:creationId xmlns:a16="http://schemas.microsoft.com/office/drawing/2014/main" id="{96B849EC-30BE-43A9-9ACE-C2337DA0B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563" y="4110035"/>
            <a:ext cx="57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111</a:t>
            </a:r>
          </a:p>
        </p:txBody>
      </p:sp>
      <p:sp>
        <p:nvSpPr>
          <p:cNvPr id="112" name="Text Box 49">
            <a:extLst>
              <a:ext uri="{FF2B5EF4-FFF2-40B4-BE49-F238E27FC236}">
                <a16:creationId xmlns:a16="http://schemas.microsoft.com/office/drawing/2014/main" id="{91EFB314-0DDC-4F3A-A4F2-6DB535040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139947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13" name="Text Box 50">
            <a:extLst>
              <a:ext uri="{FF2B5EF4-FFF2-40B4-BE49-F238E27FC236}">
                <a16:creationId xmlns:a16="http://schemas.microsoft.com/office/drawing/2014/main" id="{DACE60B2-3CFF-4F73-944D-0CF119555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1435097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71</a:t>
            </a:r>
          </a:p>
        </p:txBody>
      </p:sp>
      <p:sp>
        <p:nvSpPr>
          <p:cNvPr id="114" name="Text Box 51">
            <a:extLst>
              <a:ext uri="{FF2B5EF4-FFF2-40B4-BE49-F238E27FC236}">
                <a16:creationId xmlns:a16="http://schemas.microsoft.com/office/drawing/2014/main" id="{0C652AFF-B67B-4627-BC51-69B739047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450" y="1506535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151</a:t>
            </a:r>
          </a:p>
        </p:txBody>
      </p:sp>
      <p:sp>
        <p:nvSpPr>
          <p:cNvPr id="115" name="Text Box 52">
            <a:extLst>
              <a:ext uri="{FF2B5EF4-FFF2-40B4-BE49-F238E27FC236}">
                <a16:creationId xmlns:a16="http://schemas.microsoft.com/office/drawing/2014/main" id="{0D1AF70D-1A02-4233-A4BE-86CCC6AC6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0864" y="1576385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99</a:t>
            </a:r>
          </a:p>
        </p:txBody>
      </p:sp>
      <p:sp>
        <p:nvSpPr>
          <p:cNvPr id="116" name="Text Box 53">
            <a:extLst>
              <a:ext uri="{FF2B5EF4-FFF2-40B4-BE49-F238E27FC236}">
                <a16:creationId xmlns:a16="http://schemas.microsoft.com/office/drawing/2014/main" id="{B9BBD6BA-3317-4809-8397-88A3D6FB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2843210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97</a:t>
            </a:r>
          </a:p>
        </p:txBody>
      </p:sp>
      <p:sp>
        <p:nvSpPr>
          <p:cNvPr id="117" name="Text Box 54">
            <a:extLst>
              <a:ext uri="{FF2B5EF4-FFF2-40B4-BE49-F238E27FC236}">
                <a16:creationId xmlns:a16="http://schemas.microsoft.com/office/drawing/2014/main" id="{41BBBA33-1291-441E-9553-B4DAF457F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800" y="3057522"/>
            <a:ext cx="573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120</a:t>
            </a:r>
          </a:p>
        </p:txBody>
      </p:sp>
      <p:sp>
        <p:nvSpPr>
          <p:cNvPr id="118" name="Text Box 55">
            <a:extLst>
              <a:ext uri="{FF2B5EF4-FFF2-40B4-BE49-F238E27FC236}">
                <a16:creationId xmlns:a16="http://schemas.microsoft.com/office/drawing/2014/main" id="{F8AACCB0-BF5B-4787-94A0-441E52D04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3898897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146</a:t>
            </a:r>
          </a:p>
        </p:txBody>
      </p:sp>
      <p:sp>
        <p:nvSpPr>
          <p:cNvPr id="119" name="Text Box 56">
            <a:extLst>
              <a:ext uri="{FF2B5EF4-FFF2-40B4-BE49-F238E27FC236}">
                <a16:creationId xmlns:a16="http://schemas.microsoft.com/office/drawing/2014/main" id="{C84E77D9-4756-48A1-A28F-00880D98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588" y="3898897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138</a:t>
            </a:r>
          </a:p>
        </p:txBody>
      </p:sp>
      <p:sp>
        <p:nvSpPr>
          <p:cNvPr id="120" name="Text Box 57">
            <a:extLst>
              <a:ext uri="{FF2B5EF4-FFF2-40B4-BE49-F238E27FC236}">
                <a16:creationId xmlns:a16="http://schemas.microsoft.com/office/drawing/2014/main" id="{A144F6A0-A438-41CD-B35D-6010C1CA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8" y="3336922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101</a:t>
            </a:r>
          </a:p>
        </p:txBody>
      </p:sp>
      <p:sp>
        <p:nvSpPr>
          <p:cNvPr id="121" name="Text Box 58">
            <a:extLst>
              <a:ext uri="{FF2B5EF4-FFF2-40B4-BE49-F238E27FC236}">
                <a16:creationId xmlns:a16="http://schemas.microsoft.com/office/drawing/2014/main" id="{8C6CADE1-D856-4E8D-90DF-784FF6BC8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6" y="2070097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211</a:t>
            </a:r>
          </a:p>
        </p:txBody>
      </p:sp>
      <p:sp>
        <p:nvSpPr>
          <p:cNvPr id="122" name="Text Box 59">
            <a:extLst>
              <a:ext uri="{FF2B5EF4-FFF2-40B4-BE49-F238E27FC236}">
                <a16:creationId xmlns:a16="http://schemas.microsoft.com/office/drawing/2014/main" id="{7B107516-EAAF-433A-969C-EE79BB025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638" y="3757611"/>
            <a:ext cx="569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75</a:t>
            </a:r>
          </a:p>
        </p:txBody>
      </p:sp>
      <p:sp>
        <p:nvSpPr>
          <p:cNvPr id="123" name="Text Box 60">
            <a:extLst>
              <a:ext uri="{FF2B5EF4-FFF2-40B4-BE49-F238E27FC236}">
                <a16:creationId xmlns:a16="http://schemas.microsoft.com/office/drawing/2014/main" id="{9F009DFE-ABB0-4971-8637-9C10E260C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9" y="4027485"/>
            <a:ext cx="6762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70</a:t>
            </a:r>
          </a:p>
        </p:txBody>
      </p:sp>
      <p:sp>
        <p:nvSpPr>
          <p:cNvPr id="124" name="Text Box 61">
            <a:extLst>
              <a:ext uri="{FF2B5EF4-FFF2-40B4-BE49-F238E27FC236}">
                <a16:creationId xmlns:a16="http://schemas.microsoft.com/office/drawing/2014/main" id="{52A6963E-FCA9-4FA6-94D2-71FE2DD23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3" y="2562222"/>
            <a:ext cx="57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Tahoma" panose="020B0604030504040204" pitchFamily="34" charset="0"/>
              </a:rPr>
              <a:t>140</a:t>
            </a:r>
          </a:p>
        </p:txBody>
      </p:sp>
      <p:sp>
        <p:nvSpPr>
          <p:cNvPr id="125" name="Text Box 63">
            <a:extLst>
              <a:ext uri="{FF2B5EF4-FFF2-40B4-BE49-F238E27FC236}">
                <a16:creationId xmlns:a16="http://schemas.microsoft.com/office/drawing/2014/main" id="{DD780831-561F-44FE-9AAE-3CCCCC144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338" y="251936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d-ID" sz="1400">
                <a:latin typeface="Arial" panose="020B0604020202020204" pitchFamily="34" charset="0"/>
              </a:rPr>
              <a:t>8</a:t>
            </a:r>
            <a:r>
              <a:rPr lang="en-US" sz="1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4DCC466D-BCD1-44E3-A486-36A79F28E3F0}"/>
              </a:ext>
            </a:extLst>
          </p:cNvPr>
          <p:cNvSpPr/>
          <p:nvPr/>
        </p:nvSpPr>
        <p:spPr>
          <a:xfrm>
            <a:off x="9583420" y="86961"/>
            <a:ext cx="45509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62A2EC26-83F4-4E7E-BBF8-BC83793AE5AA}"/>
              </a:ext>
            </a:extLst>
          </p:cNvPr>
          <p:cNvSpPr/>
          <p:nvPr/>
        </p:nvSpPr>
        <p:spPr>
          <a:xfrm>
            <a:off x="8153400" y="879000"/>
            <a:ext cx="448169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8E7A78A4-6290-4BA6-96CA-A5D2382B2134}"/>
              </a:ext>
            </a:extLst>
          </p:cNvPr>
          <p:cNvSpPr/>
          <p:nvPr/>
        </p:nvSpPr>
        <p:spPr>
          <a:xfrm>
            <a:off x="8180649" y="2355140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457AFE61-837B-4D0C-8B4B-9B22A62C5731}"/>
              </a:ext>
            </a:extLst>
          </p:cNvPr>
          <p:cNvSpPr/>
          <p:nvPr/>
        </p:nvSpPr>
        <p:spPr>
          <a:xfrm>
            <a:off x="10897955" y="9117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754A5FA-4FE4-463E-8EB4-CC58792E03B9}"/>
              </a:ext>
            </a:extLst>
          </p:cNvPr>
          <p:cNvSpPr/>
          <p:nvPr/>
        </p:nvSpPr>
        <p:spPr>
          <a:xfrm>
            <a:off x="8172422" y="165260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457B01EE-5E17-4FA8-B7C6-82F34EDD9824}"/>
              </a:ext>
            </a:extLst>
          </p:cNvPr>
          <p:cNvSpPr/>
          <p:nvPr/>
        </p:nvSpPr>
        <p:spPr>
          <a:xfrm>
            <a:off x="8601569" y="3153878"/>
            <a:ext cx="398780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78F5230E-8630-401B-B5E0-9790A0CBFDCB}"/>
              </a:ext>
            </a:extLst>
          </p:cNvPr>
          <p:cNvSpPr/>
          <p:nvPr/>
        </p:nvSpPr>
        <p:spPr>
          <a:xfrm>
            <a:off x="7684056" y="3133879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0E862DDD-B7FB-4677-B59D-FA6C96A62008}"/>
              </a:ext>
            </a:extLst>
          </p:cNvPr>
          <p:cNvSpPr/>
          <p:nvPr/>
        </p:nvSpPr>
        <p:spPr>
          <a:xfrm>
            <a:off x="9583420" y="8763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204F754F-C3A2-4692-AD0C-6B314CB42498}"/>
              </a:ext>
            </a:extLst>
          </p:cNvPr>
          <p:cNvCxnSpPr>
            <a:cxnSpLocks/>
            <a:stCxn id="126" idx="3"/>
            <a:endCxn id="127" idx="0"/>
          </p:cNvCxnSpPr>
          <p:nvPr/>
        </p:nvCxnSpPr>
        <p:spPr>
          <a:xfrm flipH="1">
            <a:off x="8377485" y="376934"/>
            <a:ext cx="1272581" cy="5020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1187D61-4817-463B-B3F8-D2329C85854B}"/>
              </a:ext>
            </a:extLst>
          </p:cNvPr>
          <p:cNvCxnSpPr>
            <a:cxnSpLocks/>
            <a:endCxn id="129" idx="0"/>
          </p:cNvCxnSpPr>
          <p:nvPr/>
        </p:nvCxnSpPr>
        <p:spPr>
          <a:xfrm>
            <a:off x="9982200" y="387001"/>
            <a:ext cx="1115145" cy="524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9BE18AFE-7A9B-4CBA-B18C-F0AE3A19154E}"/>
              </a:ext>
            </a:extLst>
          </p:cNvPr>
          <p:cNvCxnSpPr/>
          <p:nvPr/>
        </p:nvCxnSpPr>
        <p:spPr>
          <a:xfrm>
            <a:off x="8371812" y="1234294"/>
            <a:ext cx="0" cy="41653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>
            <a:extLst>
              <a:ext uri="{FF2B5EF4-FFF2-40B4-BE49-F238E27FC236}">
                <a16:creationId xmlns:a16="http://schemas.microsoft.com/office/drawing/2014/main" id="{6A005F9D-6AE8-4794-BEDC-B68B023544C4}"/>
              </a:ext>
            </a:extLst>
          </p:cNvPr>
          <p:cNvSpPr/>
          <p:nvPr/>
        </p:nvSpPr>
        <p:spPr>
          <a:xfrm>
            <a:off x="7664793" y="3904294"/>
            <a:ext cx="398780" cy="3397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6EE7A50-62CC-4DF3-94E8-E4EF8065D95B}"/>
              </a:ext>
            </a:extLst>
          </p:cNvPr>
          <p:cNvSpPr txBox="1"/>
          <p:nvPr/>
        </p:nvSpPr>
        <p:spPr>
          <a:xfrm>
            <a:off x="8153400" y="3907437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0CCFDD-BFD8-4CC9-A045-72B068005274}"/>
              </a:ext>
            </a:extLst>
          </p:cNvPr>
          <p:cNvCxnSpPr>
            <a:stCxn id="130" idx="4"/>
            <a:endCxn id="128" idx="0"/>
          </p:cNvCxnSpPr>
          <p:nvPr/>
        </p:nvCxnSpPr>
        <p:spPr>
          <a:xfrm>
            <a:off x="8371812" y="1992329"/>
            <a:ext cx="8227" cy="3628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45766D1-229C-4F11-A435-312052A6D0FD}"/>
              </a:ext>
            </a:extLst>
          </p:cNvPr>
          <p:cNvCxnSpPr>
            <a:stCxn id="126" idx="4"/>
            <a:endCxn id="134" idx="0"/>
          </p:cNvCxnSpPr>
          <p:nvPr/>
        </p:nvCxnSpPr>
        <p:spPr>
          <a:xfrm flipH="1">
            <a:off x="9782810" y="426685"/>
            <a:ext cx="28155" cy="44971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369D483-7A9B-4D50-B5FF-CE18F8B703B2}"/>
              </a:ext>
            </a:extLst>
          </p:cNvPr>
          <p:cNvCxnSpPr>
            <a:stCxn id="128" idx="3"/>
            <a:endCxn id="132" idx="0"/>
          </p:cNvCxnSpPr>
          <p:nvPr/>
        </p:nvCxnSpPr>
        <p:spPr>
          <a:xfrm flipH="1">
            <a:off x="7883446" y="2645113"/>
            <a:ext cx="355603" cy="4887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93ED5C-C9B9-4357-B548-32828C1F2E8F}"/>
              </a:ext>
            </a:extLst>
          </p:cNvPr>
          <p:cNvCxnSpPr>
            <a:stCxn id="128" idx="5"/>
            <a:endCxn id="131" idx="0"/>
          </p:cNvCxnSpPr>
          <p:nvPr/>
        </p:nvCxnSpPr>
        <p:spPr>
          <a:xfrm>
            <a:off x="8521029" y="2645113"/>
            <a:ext cx="279930" cy="50876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72EBE51-593A-4731-828D-E2E8B86F00E1}"/>
              </a:ext>
            </a:extLst>
          </p:cNvPr>
          <p:cNvCxnSpPr>
            <a:stCxn id="132" idx="4"/>
            <a:endCxn id="143" idx="0"/>
          </p:cNvCxnSpPr>
          <p:nvPr/>
        </p:nvCxnSpPr>
        <p:spPr>
          <a:xfrm flipH="1">
            <a:off x="7864183" y="3473603"/>
            <a:ext cx="19263" cy="43069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956A3FC3-2A36-4277-AFDD-8782E1AB0437}"/>
              </a:ext>
            </a:extLst>
          </p:cNvPr>
          <p:cNvSpPr txBox="1"/>
          <p:nvPr/>
        </p:nvSpPr>
        <p:spPr>
          <a:xfrm>
            <a:off x="8020732" y="108062"/>
            <a:ext cx="1189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DFS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B8B8086-1069-476F-BA06-9D5362A1B695}"/>
              </a:ext>
            </a:extLst>
          </p:cNvPr>
          <p:cNvSpPr txBox="1"/>
          <p:nvPr/>
        </p:nvSpPr>
        <p:spPr>
          <a:xfrm>
            <a:off x="10038510" y="389758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B3CD0-1602-4673-BBB0-CA4D93C2AF62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0483" name="Rectangle 2"/>
          <p:cNvSpPr>
            <a:spLocks noGrp="1"/>
          </p:cNvSpPr>
          <p:nvPr>
            <p:ph type="title"/>
          </p:nvPr>
        </p:nvSpPr>
        <p:spPr>
          <a:xfrm>
            <a:off x="371476" y="40480"/>
            <a:ext cx="8229600" cy="919163"/>
          </a:xfrm>
        </p:spPr>
        <p:txBody>
          <a:bodyPr/>
          <a:lstStyle/>
          <a:p>
            <a:pPr eaLnBrk="1" hangingPunct="1"/>
            <a:r>
              <a:rPr lang="en-US" dirty="0"/>
              <a:t>Iterative Deepening Search (IDS)</a:t>
            </a:r>
          </a:p>
        </p:txBody>
      </p:sp>
      <p:sp>
        <p:nvSpPr>
          <p:cNvPr id="20484" name="Text Box 62"/>
          <p:cNvSpPr txBox="1">
            <a:spLocks noChangeArrowheads="1"/>
          </p:cNvSpPr>
          <p:nvPr/>
        </p:nvSpPr>
        <p:spPr bwMode="auto">
          <a:xfrm>
            <a:off x="291910" y="4517730"/>
            <a:ext cx="1183538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Depth=0: A: cutoff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Depth=1: A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Z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</a:rPr>
              <a:t>: cutoff,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</a:rPr>
              <a:t>: cutoff,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</a:rPr>
              <a:t>: cutoff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Depth=2: A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AZ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 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R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</a:rPr>
              <a:t> 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</a:rPr>
              <a:t> 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AT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      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AT</a:t>
            </a:r>
            <a:r>
              <a:rPr lang="en-US" sz="2000" dirty="0">
                <a:latin typeface="Arial" panose="020B0604020202020204" pitchFamily="34" charset="0"/>
              </a:rPr>
              <a:t> : cutoff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Depth=3: A 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AZ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 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AZO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AZO</a:t>
            </a:r>
            <a:r>
              <a:rPr lang="en-US" sz="2000" dirty="0">
                <a:latin typeface="Arial" panose="020B0604020202020204" pitchFamily="34" charset="0"/>
              </a:rPr>
              <a:t>: cutoff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R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 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sz="2000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ASF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 R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,T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sz="2000" dirty="0">
                <a:latin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sym typeface="Symbol" panose="05050102010706020507" pitchFamily="18" charset="2"/>
              </a:rPr>
              <a:t>ASF</a:t>
            </a:r>
            <a:endParaRPr 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000" b="1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Arial" panose="020B0604020202020204" pitchFamily="34" charset="0"/>
                <a:sym typeface="Symbol" panose="05050102010706020507" pitchFamily="18" charset="2"/>
              </a:rPr>
              <a:t>Stop: B=goal, path: A</a:t>
            </a:r>
            <a:r>
              <a:rPr lang="en-US" sz="2000" b="1" dirty="0">
                <a:latin typeface="Arial" panose="020B0604020202020204" pitchFamily="34" charset="0"/>
                <a:sym typeface="Wingdings" panose="05000000000000000000" pitchFamily="2" charset="2"/>
              </a:rPr>
              <a:t> S  F  B, path-cost = 450</a:t>
            </a:r>
          </a:p>
        </p:txBody>
      </p:sp>
      <p:grpSp>
        <p:nvGrpSpPr>
          <p:cNvPr id="20485" name="Group 64"/>
          <p:cNvGrpSpPr>
            <a:grpSpLocks/>
          </p:cNvGrpSpPr>
          <p:nvPr/>
        </p:nvGrpSpPr>
        <p:grpSpPr bwMode="auto">
          <a:xfrm>
            <a:off x="136833" y="930207"/>
            <a:ext cx="7492365" cy="3616959"/>
            <a:chOff x="571500" y="1125538"/>
            <a:chExt cx="7312025" cy="3270250"/>
          </a:xfrm>
        </p:grpSpPr>
        <p:sp>
          <p:nvSpPr>
            <p:cNvPr id="20486" name="Text Box 38"/>
            <p:cNvSpPr txBox="1">
              <a:spLocks noChangeArrowheads="1"/>
            </p:cNvSpPr>
            <p:nvPr/>
          </p:nvSpPr>
          <p:spPr bwMode="auto">
            <a:xfrm>
              <a:off x="3319463" y="1125538"/>
              <a:ext cx="4302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O</a:t>
              </a:r>
            </a:p>
          </p:txBody>
        </p:sp>
        <p:grpSp>
          <p:nvGrpSpPr>
            <p:cNvPr id="20487" name="Group 66"/>
            <p:cNvGrpSpPr>
              <a:grpSpLocks/>
            </p:cNvGrpSpPr>
            <p:nvPr/>
          </p:nvGrpSpPr>
          <p:grpSpPr bwMode="auto">
            <a:xfrm>
              <a:off x="571500" y="1143000"/>
              <a:ext cx="7312025" cy="3252788"/>
              <a:chOff x="571500" y="1336675"/>
              <a:chExt cx="7312025" cy="3252788"/>
            </a:xfrm>
          </p:grpSpPr>
          <p:sp>
            <p:nvSpPr>
              <p:cNvPr id="20488" name="Oval 5"/>
              <p:cNvSpPr>
                <a:spLocks noChangeArrowheads="1"/>
              </p:cNvSpPr>
              <p:nvPr/>
            </p:nvSpPr>
            <p:spPr bwMode="auto">
              <a:xfrm>
                <a:off x="895350" y="27447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89" name="Oval 6"/>
              <p:cNvSpPr>
                <a:spLocks noChangeArrowheads="1"/>
              </p:cNvSpPr>
              <p:nvPr/>
            </p:nvSpPr>
            <p:spPr bwMode="auto">
              <a:xfrm>
                <a:off x="1751013" y="38004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0" name="Oval 7"/>
              <p:cNvSpPr>
                <a:spLocks noChangeArrowheads="1"/>
              </p:cNvSpPr>
              <p:nvPr/>
            </p:nvSpPr>
            <p:spPr bwMode="auto">
              <a:xfrm>
                <a:off x="4960938" y="288607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1" name="Oval 8"/>
              <p:cNvSpPr>
                <a:spLocks noChangeArrowheads="1"/>
              </p:cNvSpPr>
              <p:nvPr/>
            </p:nvSpPr>
            <p:spPr bwMode="auto">
              <a:xfrm>
                <a:off x="5673725" y="422275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2" name="Oval 9"/>
              <p:cNvSpPr>
                <a:spLocks noChangeArrowheads="1"/>
              </p:cNvSpPr>
              <p:nvPr/>
            </p:nvSpPr>
            <p:spPr bwMode="auto">
              <a:xfrm>
                <a:off x="6386513" y="30972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3" name="Oval 10"/>
              <p:cNvSpPr>
                <a:spLocks noChangeArrowheads="1"/>
              </p:cNvSpPr>
              <p:nvPr/>
            </p:nvSpPr>
            <p:spPr bwMode="auto">
              <a:xfrm>
                <a:off x="7385050" y="29575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4" name="Oval 11"/>
              <p:cNvSpPr>
                <a:spLocks noChangeArrowheads="1"/>
              </p:cNvSpPr>
              <p:nvPr/>
            </p:nvSpPr>
            <p:spPr bwMode="auto">
              <a:xfrm>
                <a:off x="5673725" y="16891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5" name="Oval 12"/>
              <p:cNvSpPr>
                <a:spLocks noChangeArrowheads="1"/>
              </p:cNvSpPr>
              <p:nvPr/>
            </p:nvSpPr>
            <p:spPr bwMode="auto">
              <a:xfrm>
                <a:off x="4318000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6" name="Oval 13"/>
              <p:cNvSpPr>
                <a:spLocks noChangeArrowheads="1"/>
              </p:cNvSpPr>
              <p:nvPr/>
            </p:nvSpPr>
            <p:spPr bwMode="auto">
              <a:xfrm>
                <a:off x="3178175" y="140811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7" name="Oval 14"/>
              <p:cNvSpPr>
                <a:spLocks noChangeArrowheads="1"/>
              </p:cNvSpPr>
              <p:nvPr/>
            </p:nvSpPr>
            <p:spPr bwMode="auto">
              <a:xfrm>
                <a:off x="1824038" y="1830388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8" name="Oval 15"/>
              <p:cNvSpPr>
                <a:spLocks noChangeArrowheads="1"/>
              </p:cNvSpPr>
              <p:nvPr/>
            </p:nvSpPr>
            <p:spPr bwMode="auto">
              <a:xfrm>
                <a:off x="4391025" y="3378200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499" name="Oval 16"/>
              <p:cNvSpPr>
                <a:spLocks noChangeArrowheads="1"/>
              </p:cNvSpPr>
              <p:nvPr/>
            </p:nvSpPr>
            <p:spPr bwMode="auto">
              <a:xfrm>
                <a:off x="3676650" y="3730625"/>
                <a:ext cx="142875" cy="141288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500" name="Oval 17"/>
              <p:cNvSpPr>
                <a:spLocks noChangeArrowheads="1"/>
              </p:cNvSpPr>
              <p:nvPr/>
            </p:nvSpPr>
            <p:spPr bwMode="auto">
              <a:xfrm>
                <a:off x="2892425" y="3941763"/>
                <a:ext cx="142875" cy="141287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501" name="Line 18"/>
              <p:cNvSpPr>
                <a:spLocks noChangeShapeType="1"/>
              </p:cNvSpPr>
              <p:nvPr/>
            </p:nvSpPr>
            <p:spPr bwMode="auto">
              <a:xfrm flipV="1">
                <a:off x="1038225" y="1830388"/>
                <a:ext cx="855663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2" name="Line 19"/>
              <p:cNvSpPr>
                <a:spLocks noChangeShapeType="1"/>
              </p:cNvSpPr>
              <p:nvPr/>
            </p:nvSpPr>
            <p:spPr bwMode="auto">
              <a:xfrm flipV="1">
                <a:off x="1893888" y="1408113"/>
                <a:ext cx="1355725" cy="422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3" name="Line 20"/>
              <p:cNvSpPr>
                <a:spLocks noChangeShapeType="1"/>
              </p:cNvSpPr>
              <p:nvPr/>
            </p:nvSpPr>
            <p:spPr bwMode="auto">
              <a:xfrm>
                <a:off x="3249613" y="1408113"/>
                <a:ext cx="1141412" cy="563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4" name="Line 21"/>
              <p:cNvSpPr>
                <a:spLocks noChangeShapeType="1"/>
              </p:cNvSpPr>
              <p:nvPr/>
            </p:nvSpPr>
            <p:spPr bwMode="auto">
              <a:xfrm flipV="1">
                <a:off x="966788" y="1928813"/>
                <a:ext cx="3424237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5" name="Line 22"/>
              <p:cNvSpPr>
                <a:spLocks noChangeShapeType="1"/>
              </p:cNvSpPr>
              <p:nvPr/>
            </p:nvSpPr>
            <p:spPr bwMode="auto">
              <a:xfrm flipV="1">
                <a:off x="6457950" y="3097213"/>
                <a:ext cx="998538" cy="1412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Line 23"/>
              <p:cNvSpPr>
                <a:spLocks noChangeShapeType="1"/>
              </p:cNvSpPr>
              <p:nvPr/>
            </p:nvSpPr>
            <p:spPr bwMode="auto">
              <a:xfrm>
                <a:off x="5102225" y="2957513"/>
                <a:ext cx="1355725" cy="28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Line 24"/>
              <p:cNvSpPr>
                <a:spLocks noChangeShapeType="1"/>
              </p:cNvSpPr>
              <p:nvPr/>
            </p:nvSpPr>
            <p:spPr bwMode="auto">
              <a:xfrm flipV="1">
                <a:off x="5816600" y="3168650"/>
                <a:ext cx="711200" cy="11255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Line 25"/>
              <p:cNvSpPr>
                <a:spLocks noChangeShapeType="1"/>
              </p:cNvSpPr>
              <p:nvPr/>
            </p:nvSpPr>
            <p:spPr bwMode="auto">
              <a:xfrm flipH="1" flipV="1">
                <a:off x="5102225" y="2957513"/>
                <a:ext cx="571500" cy="1335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Line 26"/>
              <p:cNvSpPr>
                <a:spLocks noChangeShapeType="1"/>
              </p:cNvSpPr>
              <p:nvPr/>
            </p:nvSpPr>
            <p:spPr bwMode="auto">
              <a:xfrm flipV="1">
                <a:off x="4460875" y="3027363"/>
                <a:ext cx="571500" cy="4905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Line 27"/>
              <p:cNvSpPr>
                <a:spLocks noChangeShapeType="1"/>
              </p:cNvSpPr>
              <p:nvPr/>
            </p:nvSpPr>
            <p:spPr bwMode="auto">
              <a:xfrm flipV="1">
                <a:off x="3748088" y="3517900"/>
                <a:ext cx="712787" cy="352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Line 28"/>
              <p:cNvSpPr>
                <a:spLocks noChangeShapeType="1"/>
              </p:cNvSpPr>
              <p:nvPr/>
            </p:nvSpPr>
            <p:spPr bwMode="auto">
              <a:xfrm flipV="1">
                <a:off x="2962275" y="3870325"/>
                <a:ext cx="785813" cy="211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Line 29"/>
              <p:cNvSpPr>
                <a:spLocks noChangeShapeType="1"/>
              </p:cNvSpPr>
              <p:nvPr/>
            </p:nvSpPr>
            <p:spPr bwMode="auto">
              <a:xfrm flipH="1" flipV="1">
                <a:off x="1038225" y="2816225"/>
                <a:ext cx="712788" cy="1054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3" name="Line 30"/>
              <p:cNvSpPr>
                <a:spLocks noChangeShapeType="1"/>
              </p:cNvSpPr>
              <p:nvPr/>
            </p:nvSpPr>
            <p:spPr bwMode="auto">
              <a:xfrm>
                <a:off x="1824038" y="3941763"/>
                <a:ext cx="1138237" cy="139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Line 31"/>
              <p:cNvSpPr>
                <a:spLocks noChangeShapeType="1"/>
              </p:cNvSpPr>
              <p:nvPr/>
            </p:nvSpPr>
            <p:spPr bwMode="auto">
              <a:xfrm flipH="1" flipV="1">
                <a:off x="4318000" y="1900238"/>
                <a:ext cx="714375" cy="985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5" name="Line 32"/>
              <p:cNvSpPr>
                <a:spLocks noChangeShapeType="1"/>
              </p:cNvSpPr>
              <p:nvPr/>
            </p:nvSpPr>
            <p:spPr bwMode="auto">
              <a:xfrm flipV="1">
                <a:off x="4432300" y="1689100"/>
                <a:ext cx="1354138" cy="282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6" name="Line 33"/>
              <p:cNvSpPr>
                <a:spLocks noChangeShapeType="1"/>
              </p:cNvSpPr>
              <p:nvPr/>
            </p:nvSpPr>
            <p:spPr bwMode="auto">
              <a:xfrm>
                <a:off x="5743575" y="1689100"/>
                <a:ext cx="1712913" cy="12684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7" name="Text Box 34"/>
              <p:cNvSpPr txBox="1">
                <a:spLocks noChangeArrowheads="1"/>
              </p:cNvSpPr>
              <p:nvPr/>
            </p:nvSpPr>
            <p:spPr bwMode="auto">
              <a:xfrm>
                <a:off x="571500" y="2286000"/>
                <a:ext cx="427038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20518" name="Text Box 35"/>
              <p:cNvSpPr txBox="1">
                <a:spLocks noChangeArrowheads="1"/>
              </p:cNvSpPr>
              <p:nvPr/>
            </p:nvSpPr>
            <p:spPr bwMode="auto">
              <a:xfrm>
                <a:off x="895350" y="3308350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20519" name="Text Box 36"/>
              <p:cNvSpPr txBox="1">
                <a:spLocks noChangeArrowheads="1"/>
              </p:cNvSpPr>
              <p:nvPr/>
            </p:nvSpPr>
            <p:spPr bwMode="auto">
              <a:xfrm>
                <a:off x="1428750" y="3919538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20520" name="Text Box 37"/>
              <p:cNvSpPr txBox="1">
                <a:spLocks noChangeArrowheads="1"/>
              </p:cNvSpPr>
              <p:nvPr/>
            </p:nvSpPr>
            <p:spPr bwMode="auto">
              <a:xfrm>
                <a:off x="4286250" y="1357313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20521" name="Text Box 39"/>
              <p:cNvSpPr txBox="1">
                <a:spLocks noChangeArrowheads="1"/>
              </p:cNvSpPr>
              <p:nvPr/>
            </p:nvSpPr>
            <p:spPr bwMode="auto">
              <a:xfrm>
                <a:off x="1500188" y="1428750"/>
                <a:ext cx="4286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20522" name="Text Box 40"/>
              <p:cNvSpPr txBox="1">
                <a:spLocks noChangeArrowheads="1"/>
              </p:cNvSpPr>
              <p:nvPr/>
            </p:nvSpPr>
            <p:spPr bwMode="auto">
              <a:xfrm>
                <a:off x="5145088" y="2571750"/>
                <a:ext cx="427037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20523" name="Text Box 41"/>
              <p:cNvSpPr txBox="1">
                <a:spLocks noChangeArrowheads="1"/>
              </p:cNvSpPr>
              <p:nvPr/>
            </p:nvSpPr>
            <p:spPr bwMode="auto">
              <a:xfrm>
                <a:off x="6315075" y="2744788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20524" name="Text Box 42"/>
              <p:cNvSpPr txBox="1">
                <a:spLocks noChangeArrowheads="1"/>
              </p:cNvSpPr>
              <p:nvPr/>
            </p:nvSpPr>
            <p:spPr bwMode="auto">
              <a:xfrm>
                <a:off x="5602288" y="1336675"/>
                <a:ext cx="4254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20525" name="Text Box 43"/>
              <p:cNvSpPr txBox="1">
                <a:spLocks noChangeArrowheads="1"/>
              </p:cNvSpPr>
              <p:nvPr/>
            </p:nvSpPr>
            <p:spPr bwMode="auto">
              <a:xfrm>
                <a:off x="7456488" y="2674938"/>
                <a:ext cx="427037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20526" name="Text Box 44"/>
              <p:cNvSpPr txBox="1">
                <a:spLocks noChangeArrowheads="1"/>
              </p:cNvSpPr>
              <p:nvPr/>
            </p:nvSpPr>
            <p:spPr bwMode="auto">
              <a:xfrm>
                <a:off x="5743575" y="4222750"/>
                <a:ext cx="430213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20527" name="Text Box 45"/>
              <p:cNvSpPr txBox="1">
                <a:spLocks noChangeArrowheads="1"/>
              </p:cNvSpPr>
              <p:nvPr/>
            </p:nvSpPr>
            <p:spPr bwMode="auto">
              <a:xfrm>
                <a:off x="2962275" y="4011613"/>
                <a:ext cx="427038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20528" name="Text Box 46"/>
              <p:cNvSpPr txBox="1">
                <a:spLocks noChangeArrowheads="1"/>
              </p:cNvSpPr>
              <p:nvPr/>
            </p:nvSpPr>
            <p:spPr bwMode="auto">
              <a:xfrm>
                <a:off x="3749675" y="3800475"/>
                <a:ext cx="4254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20529" name="Text Box 47"/>
              <p:cNvSpPr txBox="1">
                <a:spLocks noChangeArrowheads="1"/>
              </p:cNvSpPr>
              <p:nvPr/>
            </p:nvSpPr>
            <p:spPr bwMode="auto">
              <a:xfrm>
                <a:off x="4460875" y="3446463"/>
                <a:ext cx="43021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20530" name="Text Box 48"/>
              <p:cNvSpPr txBox="1">
                <a:spLocks noChangeArrowheads="1"/>
              </p:cNvSpPr>
              <p:nvPr/>
            </p:nvSpPr>
            <p:spPr bwMode="auto">
              <a:xfrm>
                <a:off x="2036763" y="4011613"/>
                <a:ext cx="5715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20531" name="Text Box 49"/>
              <p:cNvSpPr txBox="1">
                <a:spLocks noChangeArrowheads="1"/>
              </p:cNvSpPr>
              <p:nvPr/>
            </p:nvSpPr>
            <p:spPr bwMode="auto">
              <a:xfrm>
                <a:off x="1038225" y="2041525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0532" name="Text Box 50"/>
              <p:cNvSpPr txBox="1">
                <a:spLocks noChangeArrowheads="1"/>
              </p:cNvSpPr>
              <p:nvPr/>
            </p:nvSpPr>
            <p:spPr bwMode="auto">
              <a:xfrm>
                <a:off x="2179638" y="1336675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3676650" y="1408113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20534" name="Text Box 52"/>
              <p:cNvSpPr txBox="1">
                <a:spLocks noChangeArrowheads="1"/>
              </p:cNvSpPr>
              <p:nvPr/>
            </p:nvSpPr>
            <p:spPr bwMode="auto">
              <a:xfrm>
                <a:off x="4818063" y="1477963"/>
                <a:ext cx="56832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20535" name="Text Box 53"/>
              <p:cNvSpPr txBox="1">
                <a:spLocks noChangeArrowheads="1"/>
              </p:cNvSpPr>
              <p:nvPr/>
            </p:nvSpPr>
            <p:spPr bwMode="auto">
              <a:xfrm>
                <a:off x="5602288" y="2744788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20536" name="Text Box 54"/>
              <p:cNvSpPr txBox="1">
                <a:spLocks noChangeArrowheads="1"/>
              </p:cNvSpPr>
              <p:nvPr/>
            </p:nvSpPr>
            <p:spPr bwMode="auto">
              <a:xfrm>
                <a:off x="4318000" y="2959100"/>
                <a:ext cx="573088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20537" name="Text Box 55"/>
              <p:cNvSpPr txBox="1">
                <a:spLocks noChangeArrowheads="1"/>
              </p:cNvSpPr>
              <p:nvPr/>
            </p:nvSpPr>
            <p:spPr bwMode="auto">
              <a:xfrm>
                <a:off x="4960938" y="3800475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20538" name="Text Box 56"/>
              <p:cNvSpPr txBox="1">
                <a:spLocks noChangeArrowheads="1"/>
              </p:cNvSpPr>
              <p:nvPr/>
            </p:nvSpPr>
            <p:spPr bwMode="auto">
              <a:xfrm>
                <a:off x="6173788" y="3800475"/>
                <a:ext cx="569912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20539" name="Text Box 57"/>
              <p:cNvSpPr txBox="1">
                <a:spLocks noChangeArrowheads="1"/>
              </p:cNvSpPr>
              <p:nvPr/>
            </p:nvSpPr>
            <p:spPr bwMode="auto">
              <a:xfrm>
                <a:off x="6815138" y="3238500"/>
                <a:ext cx="569912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20540" name="Text Box 58"/>
              <p:cNvSpPr txBox="1">
                <a:spLocks noChangeArrowheads="1"/>
              </p:cNvSpPr>
              <p:nvPr/>
            </p:nvSpPr>
            <p:spPr bwMode="auto">
              <a:xfrm>
                <a:off x="6600825" y="1971675"/>
                <a:ext cx="56832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20541" name="Text Box 59"/>
              <p:cNvSpPr txBox="1">
                <a:spLocks noChangeArrowheads="1"/>
              </p:cNvSpPr>
              <p:nvPr/>
            </p:nvSpPr>
            <p:spPr bwMode="auto">
              <a:xfrm>
                <a:off x="4033838" y="3659188"/>
                <a:ext cx="569912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20542" name="Text Box 60"/>
              <p:cNvSpPr txBox="1">
                <a:spLocks noChangeArrowheads="1"/>
              </p:cNvSpPr>
              <p:nvPr/>
            </p:nvSpPr>
            <p:spPr bwMode="auto">
              <a:xfrm>
                <a:off x="3214688" y="3929063"/>
                <a:ext cx="676275" cy="349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20543" name="Text Box 61"/>
              <p:cNvSpPr txBox="1">
                <a:spLocks noChangeArrowheads="1"/>
              </p:cNvSpPr>
              <p:nvPr/>
            </p:nvSpPr>
            <p:spPr bwMode="auto">
              <a:xfrm>
                <a:off x="2747963" y="2463800"/>
                <a:ext cx="571500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140</a:t>
                </a:r>
              </a:p>
            </p:txBody>
          </p:sp>
          <p:sp>
            <p:nvSpPr>
              <p:cNvPr id="20544" name="Text Box 63"/>
              <p:cNvSpPr txBox="1">
                <a:spLocks noChangeArrowheads="1"/>
              </p:cNvSpPr>
              <p:nvPr/>
            </p:nvSpPr>
            <p:spPr bwMode="auto">
              <a:xfrm>
                <a:off x="4427538" y="2420938"/>
                <a:ext cx="3810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id-ID" sz="1400">
                    <a:latin typeface="Arial" panose="020B0604020202020204" pitchFamily="34" charset="0"/>
                  </a:rPr>
                  <a:t>8</a:t>
                </a:r>
                <a:r>
                  <a:rPr lang="en-US" sz="1400">
                    <a:latin typeface="Arial" panose="020B0604020202020204" pitchFamily="34" charset="0"/>
                  </a:rPr>
                  <a:t>0</a:t>
                </a:r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IF2211/NUM/29Mar2016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99202D6E-F1FE-4A84-BC8B-B8B13CB9101E}"/>
              </a:ext>
            </a:extLst>
          </p:cNvPr>
          <p:cNvSpPr/>
          <p:nvPr/>
        </p:nvSpPr>
        <p:spPr>
          <a:xfrm>
            <a:off x="9465309" y="766579"/>
            <a:ext cx="45509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435530C-30E1-4AD6-802B-5D784D6206E0}"/>
              </a:ext>
            </a:extLst>
          </p:cNvPr>
          <p:cNvSpPr/>
          <p:nvPr/>
        </p:nvSpPr>
        <p:spPr>
          <a:xfrm>
            <a:off x="8035289" y="1558618"/>
            <a:ext cx="448169" cy="33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7B637CE2-C485-4D7B-8896-8A7FB6234F2B}"/>
              </a:ext>
            </a:extLst>
          </p:cNvPr>
          <p:cNvSpPr/>
          <p:nvPr/>
        </p:nvSpPr>
        <p:spPr>
          <a:xfrm>
            <a:off x="9462834" y="157719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82E06878-4B8B-4389-9A99-9ADC0F376839}"/>
              </a:ext>
            </a:extLst>
          </p:cNvPr>
          <p:cNvSpPr/>
          <p:nvPr/>
        </p:nvSpPr>
        <p:spPr>
          <a:xfrm>
            <a:off x="10779844" y="1591413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8594A17B-AE4B-4420-BD42-A3AB7E0E674E}"/>
              </a:ext>
            </a:extLst>
          </p:cNvPr>
          <p:cNvSpPr/>
          <p:nvPr/>
        </p:nvSpPr>
        <p:spPr>
          <a:xfrm>
            <a:off x="8054311" y="2332223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7961C487-4B01-4943-89F6-22C821BA7489}"/>
              </a:ext>
            </a:extLst>
          </p:cNvPr>
          <p:cNvSpPr/>
          <p:nvPr/>
        </p:nvSpPr>
        <p:spPr>
          <a:xfrm>
            <a:off x="9005905" y="2391625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77114BD9-6B0B-4282-836A-BFD0488E46ED}"/>
              </a:ext>
            </a:extLst>
          </p:cNvPr>
          <p:cNvSpPr/>
          <p:nvPr/>
        </p:nvSpPr>
        <p:spPr>
          <a:xfrm>
            <a:off x="10797540" y="2381798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0ECED654-1B3B-43C2-ABCD-5F0D0A7B593E}"/>
              </a:ext>
            </a:extLst>
          </p:cNvPr>
          <p:cNvSpPr/>
          <p:nvPr/>
        </p:nvSpPr>
        <p:spPr>
          <a:xfrm>
            <a:off x="10010774" y="2347667"/>
            <a:ext cx="398780" cy="3397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33A02CF-231D-4252-8D76-417900DFB2E5}"/>
              </a:ext>
            </a:extLst>
          </p:cNvPr>
          <p:cNvCxnSpPr>
            <a:cxnSpLocks/>
            <a:stCxn id="107" idx="3"/>
            <a:endCxn id="108" idx="0"/>
          </p:cNvCxnSpPr>
          <p:nvPr/>
        </p:nvCxnSpPr>
        <p:spPr>
          <a:xfrm flipH="1">
            <a:off x="8259374" y="1056552"/>
            <a:ext cx="1272581" cy="50206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E824556-CD4C-40B1-897B-AF1B5C03B804}"/>
              </a:ext>
            </a:extLst>
          </p:cNvPr>
          <p:cNvCxnSpPr>
            <a:cxnSpLocks/>
            <a:stCxn id="107" idx="4"/>
            <a:endCxn id="109" idx="0"/>
          </p:cNvCxnSpPr>
          <p:nvPr/>
        </p:nvCxnSpPr>
        <p:spPr>
          <a:xfrm flipH="1">
            <a:off x="9662224" y="1106303"/>
            <a:ext cx="30630" cy="4708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CF9F0EDB-4208-470B-B5CA-8B77F63BB962}"/>
              </a:ext>
            </a:extLst>
          </p:cNvPr>
          <p:cNvCxnSpPr>
            <a:cxnSpLocks/>
            <a:endCxn id="110" idx="0"/>
          </p:cNvCxnSpPr>
          <p:nvPr/>
        </p:nvCxnSpPr>
        <p:spPr>
          <a:xfrm>
            <a:off x="9864089" y="1066619"/>
            <a:ext cx="1115145" cy="524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8CD8CCF-55CC-44C1-AD02-37ED3A9F38A9}"/>
              </a:ext>
            </a:extLst>
          </p:cNvPr>
          <p:cNvCxnSpPr/>
          <p:nvPr/>
        </p:nvCxnSpPr>
        <p:spPr>
          <a:xfrm>
            <a:off x="8253701" y="1913912"/>
            <a:ext cx="0" cy="41653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E988C52-D223-4E66-B587-45624F685F35}"/>
              </a:ext>
            </a:extLst>
          </p:cNvPr>
          <p:cNvCxnSpPr>
            <a:cxnSpLocks/>
            <a:stCxn id="109" idx="3"/>
            <a:endCxn id="113" idx="0"/>
          </p:cNvCxnSpPr>
          <p:nvPr/>
        </p:nvCxnSpPr>
        <p:spPr>
          <a:xfrm flipH="1">
            <a:off x="9205295" y="1867168"/>
            <a:ext cx="315939" cy="5244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6EE07D1-4910-4BF5-8D01-3050B2AC95DD}"/>
              </a:ext>
            </a:extLst>
          </p:cNvPr>
          <p:cNvCxnSpPr>
            <a:cxnSpLocks/>
            <a:endCxn id="115" idx="0"/>
          </p:cNvCxnSpPr>
          <p:nvPr/>
        </p:nvCxnSpPr>
        <p:spPr>
          <a:xfrm>
            <a:off x="9802004" y="1896354"/>
            <a:ext cx="408160" cy="451313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1B2DF1B-8473-4A70-A8BD-F1DE38809587}"/>
              </a:ext>
            </a:extLst>
          </p:cNvPr>
          <p:cNvCxnSpPr>
            <a:cxnSpLocks/>
            <a:stCxn id="110" idx="4"/>
            <a:endCxn id="114" idx="0"/>
          </p:cNvCxnSpPr>
          <p:nvPr/>
        </p:nvCxnSpPr>
        <p:spPr>
          <a:xfrm>
            <a:off x="10979234" y="1931137"/>
            <a:ext cx="17696" cy="4506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>
            <a:extLst>
              <a:ext uri="{FF2B5EF4-FFF2-40B4-BE49-F238E27FC236}">
                <a16:creationId xmlns:a16="http://schemas.microsoft.com/office/drawing/2014/main" id="{E71383C0-381B-4CBC-BC81-649B87517BD6}"/>
              </a:ext>
            </a:extLst>
          </p:cNvPr>
          <p:cNvSpPr/>
          <p:nvPr/>
        </p:nvSpPr>
        <p:spPr>
          <a:xfrm>
            <a:off x="9014693" y="3164755"/>
            <a:ext cx="398780" cy="3397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4D74748-AFF3-4AC6-AF1F-C9378BD17B9B}"/>
              </a:ext>
            </a:extLst>
          </p:cNvPr>
          <p:cNvCxnSpPr>
            <a:cxnSpLocks/>
            <a:endCxn id="124" idx="0"/>
          </p:cNvCxnSpPr>
          <p:nvPr/>
        </p:nvCxnSpPr>
        <p:spPr>
          <a:xfrm>
            <a:off x="9197980" y="2766341"/>
            <a:ext cx="16103" cy="39841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D28964A0-47E2-4C81-8BD7-BDABDCD4A32B}"/>
              </a:ext>
            </a:extLst>
          </p:cNvPr>
          <p:cNvSpPr txBox="1"/>
          <p:nvPr/>
        </p:nvSpPr>
        <p:spPr>
          <a:xfrm>
            <a:off x="9902227" y="321523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5DF162D-2430-4053-9CB2-F8BD78E5AA6E}"/>
              </a:ext>
            </a:extLst>
          </p:cNvPr>
          <p:cNvSpPr txBox="1"/>
          <p:nvPr/>
        </p:nvSpPr>
        <p:spPr>
          <a:xfrm>
            <a:off x="8253701" y="104930"/>
            <a:ext cx="114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Pohon</a:t>
            </a:r>
            <a:r>
              <a:rPr lang="en-US" dirty="0"/>
              <a:t> IDS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892D15-8176-43AB-8418-686AF8C7FDBD}"/>
              </a:ext>
            </a:extLst>
          </p:cNvPr>
          <p:cNvSpPr txBox="1"/>
          <p:nvPr/>
        </p:nvSpPr>
        <p:spPr>
          <a:xfrm>
            <a:off x="11178624" y="299190"/>
            <a:ext cx="7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Depth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D557464-EA50-4DAE-B236-6D2906E741E0}"/>
              </a:ext>
            </a:extLst>
          </p:cNvPr>
          <p:cNvSpPr txBox="1"/>
          <p:nvPr/>
        </p:nvSpPr>
        <p:spPr>
          <a:xfrm>
            <a:off x="11565891" y="719086"/>
            <a:ext cx="26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15A401C-7D42-4519-8751-4C6475815EA0}"/>
              </a:ext>
            </a:extLst>
          </p:cNvPr>
          <p:cNvSpPr txBox="1"/>
          <p:nvPr/>
        </p:nvSpPr>
        <p:spPr>
          <a:xfrm>
            <a:off x="11580072" y="1562391"/>
            <a:ext cx="34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B08F02B-45EC-4398-9CB3-E92352FEE765}"/>
              </a:ext>
            </a:extLst>
          </p:cNvPr>
          <p:cNvSpPr txBox="1"/>
          <p:nvPr/>
        </p:nvSpPr>
        <p:spPr>
          <a:xfrm>
            <a:off x="11650130" y="2334601"/>
            <a:ext cx="26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805681D-0BE2-4B08-8F06-D2FE5954BC74}"/>
              </a:ext>
            </a:extLst>
          </p:cNvPr>
          <p:cNvSpPr txBox="1"/>
          <p:nvPr/>
        </p:nvSpPr>
        <p:spPr>
          <a:xfrm>
            <a:off x="11618468" y="3258302"/>
            <a:ext cx="26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B4438A6-5741-41C0-95D5-CB0EB40AE19F}"/>
              </a:ext>
            </a:extLst>
          </p:cNvPr>
          <p:cNvCxnSpPr/>
          <p:nvPr/>
        </p:nvCxnSpPr>
        <p:spPr>
          <a:xfrm>
            <a:off x="10109200" y="930207"/>
            <a:ext cx="183174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B57539F1-9C0A-4240-B5D9-BE29D8A4FB3F}"/>
              </a:ext>
            </a:extLst>
          </p:cNvPr>
          <p:cNvCxnSpPr>
            <a:cxnSpLocks/>
          </p:cNvCxnSpPr>
          <p:nvPr/>
        </p:nvCxnSpPr>
        <p:spPr>
          <a:xfrm>
            <a:off x="7894320" y="1785925"/>
            <a:ext cx="39435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FB1578A2-CACD-4AC1-BFDD-C32EC8BC0A86}"/>
              </a:ext>
            </a:extLst>
          </p:cNvPr>
          <p:cNvCxnSpPr>
            <a:cxnSpLocks/>
          </p:cNvCxnSpPr>
          <p:nvPr/>
        </p:nvCxnSpPr>
        <p:spPr>
          <a:xfrm>
            <a:off x="7762240" y="2551660"/>
            <a:ext cx="4072255" cy="1671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82B9DB8-76D1-46CB-AE45-89EF770052BA}"/>
              </a:ext>
            </a:extLst>
          </p:cNvPr>
          <p:cNvCxnSpPr>
            <a:cxnSpLocks/>
            <a:endCxn id="132" idx="3"/>
          </p:cNvCxnSpPr>
          <p:nvPr/>
        </p:nvCxnSpPr>
        <p:spPr>
          <a:xfrm>
            <a:off x="8981440" y="3442968"/>
            <a:ext cx="290563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1|4.7|4.9|2.3|25.4|9.9|2.8|0|1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5.1|5.8|3.7|4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23.6|25.6|2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8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1179</Words>
  <Application>Microsoft Office PowerPoint</Application>
  <PresentationFormat>Widescreen</PresentationFormat>
  <Paragraphs>367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Gill Sans MT</vt:lpstr>
      <vt:lpstr>Symbol</vt:lpstr>
      <vt:lpstr>Tahoma</vt:lpstr>
      <vt:lpstr>Office Theme</vt:lpstr>
      <vt:lpstr>   Penentuan Rute  (Route/Path Planning)  Bagian 1: BFS, DFS, UCS, Greedy Best First Search</vt:lpstr>
      <vt:lpstr>Referensi</vt:lpstr>
      <vt:lpstr>Route Planning</vt:lpstr>
      <vt:lpstr>PowerPoint Presentation</vt:lpstr>
      <vt:lpstr>Search</vt:lpstr>
      <vt:lpstr>Uninformed Search</vt:lpstr>
      <vt:lpstr>Breadth-First Search (BFS)</vt:lpstr>
      <vt:lpstr>Depth-First Search (DFS)</vt:lpstr>
      <vt:lpstr>Iterative Deepening Search (IDS)</vt:lpstr>
      <vt:lpstr>Uniform Cost Search (UCS)</vt:lpstr>
      <vt:lpstr>Informed Search</vt:lpstr>
      <vt:lpstr>Greedy Best-First Search</vt:lpstr>
      <vt:lpstr>Greedy best-first search example</vt:lpstr>
      <vt:lpstr>Greedy best-first search example</vt:lpstr>
      <vt:lpstr>Greedy best-first search example</vt:lpstr>
      <vt:lpstr>Greedy best-first search example</vt:lpstr>
      <vt:lpstr>Problems with Greedy Best First Search</vt:lpstr>
      <vt:lpstr>Problems with Greedy Best First Search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Dr.Ir. Rinaldi Munir, MT</dc:creator>
  <cp:lastModifiedBy>Dr.Ir. Rinaldi Munir, MT</cp:lastModifiedBy>
  <cp:revision>31</cp:revision>
  <dcterms:created xsi:type="dcterms:W3CDTF">2020-03-19T08:34:54Z</dcterms:created>
  <dcterms:modified xsi:type="dcterms:W3CDTF">2020-03-23T04:50:04Z</dcterms:modified>
</cp:coreProperties>
</file>